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7" r:id="rId7"/>
    <p:sldId id="263" r:id="rId8"/>
    <p:sldId id="266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A8ABF7-2107-4D68-B924-AF750B0F21B0}" v="38" dt="2024-08-03T09:40:26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 Yadav" userId="07bdc3b0045d9402" providerId="LiveId" clId="{3BA8ABF7-2107-4D68-B924-AF750B0F21B0}"/>
    <pc:docChg chg="addSld delSld modSld sldOrd">
      <pc:chgData name="shiva Yadav" userId="07bdc3b0045d9402" providerId="LiveId" clId="{3BA8ABF7-2107-4D68-B924-AF750B0F21B0}" dt="2024-08-03T09:41:58.260" v="84"/>
      <pc:docMkLst>
        <pc:docMk/>
      </pc:docMkLst>
      <pc:sldChg chg="del">
        <pc:chgData name="shiva Yadav" userId="07bdc3b0045d9402" providerId="LiveId" clId="{3BA8ABF7-2107-4D68-B924-AF750B0F21B0}" dt="2024-08-03T07:35:48.719" v="0" actId="2696"/>
        <pc:sldMkLst>
          <pc:docMk/>
          <pc:sldMk cId="793902590" sldId="263"/>
        </pc:sldMkLst>
      </pc:sldChg>
      <pc:sldChg chg="addSp modSp new mod ord">
        <pc:chgData name="shiva Yadav" userId="07bdc3b0045d9402" providerId="LiveId" clId="{3BA8ABF7-2107-4D68-B924-AF750B0F21B0}" dt="2024-08-03T08:07:06.710" v="13"/>
        <pc:sldMkLst>
          <pc:docMk/>
          <pc:sldMk cId="1736220722" sldId="263"/>
        </pc:sldMkLst>
        <pc:graphicFrameChg chg="add mod">
          <ac:chgData name="shiva Yadav" userId="07bdc3b0045d9402" providerId="LiveId" clId="{3BA8ABF7-2107-4D68-B924-AF750B0F21B0}" dt="2024-08-03T07:46:15.965" v="6"/>
          <ac:graphicFrameMkLst>
            <pc:docMk/>
            <pc:sldMk cId="1736220722" sldId="263"/>
            <ac:graphicFrameMk id="2" creationId="{DB27937A-D543-82B9-12A9-0B008C4EBACB}"/>
          </ac:graphicFrameMkLst>
        </pc:graphicFrameChg>
      </pc:sldChg>
      <pc:sldChg chg="addSp modSp new del mod ord">
        <pc:chgData name="shiva Yadav" userId="07bdc3b0045d9402" providerId="LiveId" clId="{3BA8ABF7-2107-4D68-B924-AF750B0F21B0}" dt="2024-08-03T09:38:47.726" v="40" actId="2696"/>
        <pc:sldMkLst>
          <pc:docMk/>
          <pc:sldMk cId="1841192819" sldId="264"/>
        </pc:sldMkLst>
        <pc:graphicFrameChg chg="add mod">
          <ac:chgData name="shiva Yadav" userId="07bdc3b0045d9402" providerId="LiveId" clId="{3BA8ABF7-2107-4D68-B924-AF750B0F21B0}" dt="2024-08-03T08:11:09.666" v="16" actId="14100"/>
          <ac:graphicFrameMkLst>
            <pc:docMk/>
            <pc:sldMk cId="1841192819" sldId="264"/>
            <ac:graphicFrameMk id="2" creationId="{534DE663-464C-F0DC-F657-7F7B44AC0E66}"/>
          </ac:graphicFrameMkLst>
        </pc:graphicFrameChg>
      </pc:sldChg>
      <pc:sldChg chg="addSp modSp new mod">
        <pc:chgData name="shiva Yadav" userId="07bdc3b0045d9402" providerId="LiveId" clId="{3BA8ABF7-2107-4D68-B924-AF750B0F21B0}" dt="2024-08-03T09:31:59.846" v="30" actId="207"/>
        <pc:sldMkLst>
          <pc:docMk/>
          <pc:sldMk cId="881655325" sldId="265"/>
        </pc:sldMkLst>
        <pc:spChg chg="add mod">
          <ac:chgData name="shiva Yadav" userId="07bdc3b0045d9402" providerId="LiveId" clId="{3BA8ABF7-2107-4D68-B924-AF750B0F21B0}" dt="2024-08-03T09:31:59.846" v="30" actId="207"/>
          <ac:spMkLst>
            <pc:docMk/>
            <pc:sldMk cId="881655325" sldId="265"/>
            <ac:spMk id="2" creationId="{F92B3364-A44E-4E78-FF33-525F9F562170}"/>
          </ac:spMkLst>
        </pc:spChg>
      </pc:sldChg>
      <pc:sldChg chg="addSp modSp new mod ord">
        <pc:chgData name="shiva Yadav" userId="07bdc3b0045d9402" providerId="LiveId" clId="{3BA8ABF7-2107-4D68-B924-AF750B0F21B0}" dt="2024-08-03T09:41:58.260" v="84"/>
        <pc:sldMkLst>
          <pc:docMk/>
          <pc:sldMk cId="246814267" sldId="266"/>
        </pc:sldMkLst>
        <pc:graphicFrameChg chg="add mod">
          <ac:chgData name="shiva Yadav" userId="07bdc3b0045d9402" providerId="LiveId" clId="{3BA8ABF7-2107-4D68-B924-AF750B0F21B0}" dt="2024-08-03T09:35:48.814" v="35" actId="14100"/>
          <ac:graphicFrameMkLst>
            <pc:docMk/>
            <pc:sldMk cId="246814267" sldId="266"/>
            <ac:graphicFrameMk id="2" creationId="{854A07DE-0C21-DFB3-F159-6CBD9D3BD318}"/>
          </ac:graphicFrameMkLst>
        </pc:graphicFrameChg>
      </pc:sldChg>
      <pc:sldChg chg="addSp modSp new mod ord">
        <pc:chgData name="shiva Yadav" userId="07bdc3b0045d9402" providerId="LiveId" clId="{3BA8ABF7-2107-4D68-B924-AF750B0F21B0}" dt="2024-08-03T09:40:41.293" v="82"/>
        <pc:sldMkLst>
          <pc:docMk/>
          <pc:sldMk cId="3608488004" sldId="267"/>
        </pc:sldMkLst>
        <pc:graphicFrameChg chg="add mod">
          <ac:chgData name="shiva Yadav" userId="07bdc3b0045d9402" providerId="LiveId" clId="{3BA8ABF7-2107-4D68-B924-AF750B0F21B0}" dt="2024-08-03T09:40:26.006" v="80" actId="20577"/>
          <ac:graphicFrameMkLst>
            <pc:docMk/>
            <pc:sldMk cId="3608488004" sldId="267"/>
            <ac:graphicFrameMk id="2" creationId="{FDADDE67-EADC-BA64-883B-BA804A3A8665}"/>
          </ac:graphicFrameMkLst>
        </pc:graphicFrameChg>
      </pc:sldChg>
      <pc:sldChg chg="addSp modSp new del mod">
        <pc:chgData name="shiva Yadav" userId="07bdc3b0045d9402" providerId="LiveId" clId="{3BA8ABF7-2107-4D68-B924-AF750B0F21B0}" dt="2024-08-03T09:39:03.353" v="44" actId="2696"/>
        <pc:sldMkLst>
          <pc:docMk/>
          <pc:sldMk cId="4109802992" sldId="267"/>
        </pc:sldMkLst>
        <pc:graphicFrameChg chg="add mod">
          <ac:chgData name="shiva Yadav" userId="07bdc3b0045d9402" providerId="LiveId" clId="{3BA8ABF7-2107-4D68-B924-AF750B0F21B0}" dt="2024-08-03T09:38:55.019" v="43"/>
          <ac:graphicFrameMkLst>
            <pc:docMk/>
            <pc:sldMk cId="4109802992" sldId="267"/>
            <ac:graphicFrameMk id="2" creationId="{854A07DE-0C21-DFB3-F159-6CBD9D3BD318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va\Downloads\Task%203_Final%20Content%20Data%20set%20(1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va\Downloads\Task%203_Final%20Content%20Data%20set%20(1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va\Downloads\Task%203_Final%20Content%20Data%20set%20(1)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Content</a:t>
            </a:r>
            <a:r>
              <a:rPr lang="en-IN" baseline="0"/>
              <a:t> Type by Sentiments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Sheet2!$H$1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Sheet2!$G$2:$G$5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Sheet2!$H$2:$H$5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05-4839-AF98-58089EA66078}"/>
            </c:ext>
          </c:extLst>
        </c:ser>
        <c:ser>
          <c:idx val="1"/>
          <c:order val="1"/>
          <c:tx>
            <c:strRef>
              <c:f>Sheet2!$I$1</c:f>
              <c:strCache>
                <c:ptCount val="1"/>
                <c:pt idx="0">
                  <c:v>Positive 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Sheet2!$G$2:$G$5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Sheet2!$I$2:$I$5</c:f>
              <c:numCache>
                <c:formatCode>General</c:formatCode>
                <c:ptCount val="4"/>
                <c:pt idx="0">
                  <c:v>3700</c:v>
                </c:pt>
                <c:pt idx="1">
                  <c:v>3510</c:v>
                </c:pt>
                <c:pt idx="2">
                  <c:v>3381</c:v>
                </c:pt>
                <c:pt idx="3">
                  <c:v>3216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05-4839-AF98-58089EA66078}"/>
            </c:ext>
          </c:extLst>
        </c:ser>
        <c:ser>
          <c:idx val="2"/>
          <c:order val="2"/>
          <c:tx>
            <c:strRef>
              <c:f>Sheet2!$J$1</c:f>
              <c:strCache>
                <c:ptCount val="1"/>
                <c:pt idx="0">
                  <c:v>Negative 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Sheet2!$G$2:$G$5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Sheet2!$J$2:$J$5</c:f>
              <c:numCache>
                <c:formatCode>General</c:formatCode>
                <c:ptCount val="4"/>
                <c:pt idx="0">
                  <c:v>2057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05-4839-AF98-58089EA66078}"/>
            </c:ext>
          </c:extLst>
        </c:ser>
        <c:ser>
          <c:idx val="3"/>
          <c:order val="3"/>
          <c:tx>
            <c:strRef>
              <c:f>Sheet2!$K$1</c:f>
              <c:strCache>
                <c:ptCount val="1"/>
                <c:pt idx="0">
                  <c:v>Neutral Score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Sheet2!$G$2:$G$5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Sheet2!$K$2:$K$5</c:f>
              <c:numCache>
                <c:formatCode>General</c:formatCode>
                <c:ptCount val="4"/>
                <c:pt idx="0">
                  <c:v>832</c:v>
                </c:pt>
                <c:pt idx="1">
                  <c:v>792</c:v>
                </c:pt>
                <c:pt idx="2">
                  <c:v>774</c:v>
                </c:pt>
                <c:pt idx="3">
                  <c:v>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205-4839-AF98-58089EA6607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99167007"/>
        <c:axId val="1399167487"/>
      </c:barChart>
      <c:catAx>
        <c:axId val="1399167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9167487"/>
        <c:crosses val="autoZero"/>
        <c:auto val="1"/>
        <c:lblAlgn val="ctr"/>
        <c:lblOffset val="100"/>
        <c:noMultiLvlLbl val="0"/>
      </c:catAx>
      <c:valAx>
        <c:axId val="13991674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9167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Most</a:t>
            </a:r>
            <a:r>
              <a:rPr lang="en-IN" baseline="0"/>
              <a:t> Popular Categories</a:t>
            </a:r>
          </a:p>
        </c:rich>
      </c:tx>
      <c:layout>
        <c:manualLayout>
          <c:xMode val="edge"/>
          <c:yMode val="edge"/>
          <c:x val="0.39689387524228942"/>
          <c:y val="3.02499481728117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Sheet1!$A$1:$A$5</c:f>
              <c:strCache>
                <c:ptCount val="5"/>
                <c:pt idx="0">
                  <c:v>animals</c:v>
                </c:pt>
                <c:pt idx="1">
                  <c:v>cooking</c:v>
                </c:pt>
                <c:pt idx="2">
                  <c:v>culture</c:v>
                </c:pt>
                <c:pt idx="3">
                  <c:v>dogs</c:v>
                </c:pt>
                <c:pt idx="4">
                  <c:v>education</c:v>
                </c:pt>
              </c:strCache>
            </c:strRef>
          </c:cat>
          <c:val>
            <c:numRef>
              <c:f>Sheet1!$B$1:$B$5</c:f>
              <c:numCache>
                <c:formatCode>General</c:formatCode>
                <c:ptCount val="5"/>
                <c:pt idx="0">
                  <c:v>74965</c:v>
                </c:pt>
                <c:pt idx="1">
                  <c:v>64756</c:v>
                </c:pt>
                <c:pt idx="2">
                  <c:v>66579</c:v>
                </c:pt>
                <c:pt idx="3">
                  <c:v>52511</c:v>
                </c:pt>
                <c:pt idx="4">
                  <c:v>57436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66-41B3-B20D-306E5268C09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52517599"/>
        <c:axId val="1352519039"/>
      </c:barChart>
      <c:catAx>
        <c:axId val="1352517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2519039"/>
        <c:crosses val="autoZero"/>
        <c:auto val="1"/>
        <c:lblAlgn val="ctr"/>
        <c:lblOffset val="100"/>
        <c:noMultiLvlLbl val="0"/>
      </c:catAx>
      <c:valAx>
        <c:axId val="135251903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52517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Post</a:t>
            </a:r>
            <a:r>
              <a:rPr lang="en-IN" baseline="0"/>
              <a:t> count by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'Task 3_Final Content Data set ('!$U$1</c:f>
              <c:strCache>
                <c:ptCount val="1"/>
                <c:pt idx="0">
                  <c:v>Month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'Task 3_Final Content Data set ('!$U$2:$U$13</c:f>
              <c:numCache>
                <c:formatCode>General</c:formatCode>
                <c:ptCount val="12"/>
                <c:pt idx="0">
                  <c:v>11</c:v>
                </c:pt>
                <c:pt idx="1">
                  <c:v>6</c:v>
                </c:pt>
                <c:pt idx="2">
                  <c:v>4</c:v>
                </c:pt>
                <c:pt idx="3">
                  <c:v>1</c:v>
                </c:pt>
                <c:pt idx="4">
                  <c:v>8</c:v>
                </c:pt>
                <c:pt idx="5">
                  <c:v>12</c:v>
                </c:pt>
                <c:pt idx="6">
                  <c:v>10</c:v>
                </c:pt>
                <c:pt idx="7">
                  <c:v>9</c:v>
                </c:pt>
                <c:pt idx="8">
                  <c:v>2</c:v>
                </c:pt>
                <c:pt idx="9">
                  <c:v>5</c:v>
                </c:pt>
                <c:pt idx="10">
                  <c:v>3</c:v>
                </c:pt>
                <c:pt idx="1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39-4C79-8C0A-615C01DCEC2E}"/>
            </c:ext>
          </c:extLst>
        </c:ser>
        <c:ser>
          <c:idx val="1"/>
          <c:order val="1"/>
          <c:tx>
            <c:strRef>
              <c:f>'Task 3_Final Content Data set ('!$V$1</c:f>
              <c:strCache>
                <c:ptCount val="1"/>
                <c:pt idx="0">
                  <c:v>Count Post by Month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'Task 3_Final Content Data set ('!$V$2:$V$13</c:f>
              <c:numCache>
                <c:formatCode>General</c:formatCode>
                <c:ptCount val="12"/>
                <c:pt idx="0">
                  <c:v>2034</c:v>
                </c:pt>
                <c:pt idx="1">
                  <c:v>2021</c:v>
                </c:pt>
                <c:pt idx="2">
                  <c:v>1974</c:v>
                </c:pt>
                <c:pt idx="3">
                  <c:v>2126</c:v>
                </c:pt>
                <c:pt idx="4">
                  <c:v>2114</c:v>
                </c:pt>
                <c:pt idx="5">
                  <c:v>2092</c:v>
                </c:pt>
                <c:pt idx="6">
                  <c:v>2056</c:v>
                </c:pt>
                <c:pt idx="7">
                  <c:v>2022</c:v>
                </c:pt>
                <c:pt idx="8">
                  <c:v>1914</c:v>
                </c:pt>
                <c:pt idx="9">
                  <c:v>2138</c:v>
                </c:pt>
                <c:pt idx="10">
                  <c:v>2012</c:v>
                </c:pt>
                <c:pt idx="11">
                  <c:v>2070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39-4C79-8C0A-615C01DCEC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02660303"/>
        <c:axId val="1502659343"/>
      </c:barChart>
      <c:catAx>
        <c:axId val="1502660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2659343"/>
        <c:crosses val="autoZero"/>
        <c:auto val="1"/>
        <c:lblAlgn val="ctr"/>
        <c:lblOffset val="100"/>
        <c:noMultiLvlLbl val="0"/>
      </c:catAx>
      <c:valAx>
        <c:axId val="15026593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2660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4848F58C-2388-F1EF-DC79-86C56C79A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360" y="2298298"/>
            <a:ext cx="928624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Popular Content Categories: Insights and Analysis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302D0F-6D24-3277-EDDF-94F2543563C6}"/>
              </a:ext>
            </a:extLst>
          </p:cNvPr>
          <p:cNvSpPr txBox="1"/>
          <p:nvPr/>
        </p:nvSpPr>
        <p:spPr>
          <a:xfrm>
            <a:off x="7691120" y="5069840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>
                <a:solidFill>
                  <a:srgbClr val="002060"/>
                </a:solidFill>
              </a:rPr>
              <a:t>Made BY :- </a:t>
            </a:r>
            <a:r>
              <a:rPr lang="en-IN" sz="2800">
                <a:solidFill>
                  <a:srgbClr val="002060"/>
                </a:solidFill>
              </a:rPr>
              <a:t>Shiva Kumar Yadav</a:t>
            </a:r>
          </a:p>
        </p:txBody>
      </p:sp>
    </p:spTree>
    <p:extLst>
      <p:ext uri="{BB962C8B-B14F-4D97-AF65-F5344CB8AC3E}">
        <p14:creationId xmlns:p14="http://schemas.microsoft.com/office/powerpoint/2010/main" val="4136566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2B3364-A44E-4E78-FF33-525F9F562170}"/>
              </a:ext>
            </a:extLst>
          </p:cNvPr>
          <p:cNvSpPr txBox="1"/>
          <p:nvPr/>
        </p:nvSpPr>
        <p:spPr>
          <a:xfrm>
            <a:off x="3129280" y="1778000"/>
            <a:ext cx="5902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8165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236FAC-1FEC-FD12-A5CA-265A5250CB96}"/>
              </a:ext>
            </a:extLst>
          </p:cNvPr>
          <p:cNvSpPr txBox="1"/>
          <p:nvPr/>
        </p:nvSpPr>
        <p:spPr>
          <a:xfrm>
            <a:off x="1053407" y="38616"/>
            <a:ext cx="610985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>
                <a:solidFill>
                  <a:schemeClr val="accent2">
                    <a:lumMod val="75000"/>
                  </a:schemeClr>
                </a:solidFill>
              </a:rPr>
              <a:t>Today's agenda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4B4801-3456-1B5B-5E35-7A9917988D5E}"/>
              </a:ext>
            </a:extLst>
          </p:cNvPr>
          <p:cNvSpPr txBox="1"/>
          <p:nvPr/>
        </p:nvSpPr>
        <p:spPr>
          <a:xfrm>
            <a:off x="1906847" y="1433591"/>
            <a:ext cx="610985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>
                <a:solidFill>
                  <a:schemeClr val="accent5">
                    <a:lumMod val="75000"/>
                  </a:schemeClr>
                </a:solidFill>
              </a:rPr>
              <a:t>Problem</a:t>
            </a:r>
          </a:p>
          <a:p>
            <a:r>
              <a:rPr lang="en-US" sz="5400">
                <a:solidFill>
                  <a:schemeClr val="accent5">
                    <a:lumMod val="75000"/>
                  </a:schemeClr>
                </a:solidFill>
              </a:rPr>
              <a:t>The Analytics team</a:t>
            </a:r>
          </a:p>
          <a:p>
            <a:r>
              <a:rPr lang="en-US" sz="5400">
                <a:solidFill>
                  <a:schemeClr val="accent5">
                    <a:lumMod val="75000"/>
                  </a:schemeClr>
                </a:solidFill>
              </a:rPr>
              <a:t>Process </a:t>
            </a:r>
          </a:p>
          <a:p>
            <a:r>
              <a:rPr lang="en-US" sz="5400">
                <a:solidFill>
                  <a:schemeClr val="accent5">
                    <a:lumMod val="75000"/>
                  </a:schemeClr>
                </a:solidFill>
              </a:rPr>
              <a:t>Insights </a:t>
            </a:r>
          </a:p>
          <a:p>
            <a:r>
              <a:rPr lang="en-US" sz="5400">
                <a:solidFill>
                  <a:schemeClr val="accent5">
                    <a:lumMod val="75000"/>
                  </a:schemeClr>
                </a:solidFill>
              </a:rPr>
              <a:t>Summary </a:t>
            </a:r>
            <a:endParaRPr lang="en-IN" sz="540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31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61A4B2-0981-78DD-6E7A-5A8002AF2447}"/>
              </a:ext>
            </a:extLst>
          </p:cNvPr>
          <p:cNvSpPr txBox="1"/>
          <p:nvPr/>
        </p:nvSpPr>
        <p:spPr>
          <a:xfrm>
            <a:off x="660400" y="294640"/>
            <a:ext cx="401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>
                <a:solidFill>
                  <a:schemeClr val="accent2">
                    <a:lumMod val="75000"/>
                  </a:schemeClr>
                </a:solidFill>
              </a:rPr>
              <a:t>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809A0-DBF0-FD9D-D3BB-8985B7CA9AD0}"/>
              </a:ext>
            </a:extLst>
          </p:cNvPr>
          <p:cNvSpPr txBox="1"/>
          <p:nvPr/>
        </p:nvSpPr>
        <p:spPr>
          <a:xfrm>
            <a:off x="1414780" y="1770301"/>
            <a:ext cx="830834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3600">
                <a:solidFill>
                  <a:schemeClr val="accent5">
                    <a:lumMod val="75000"/>
                  </a:schemeClr>
                </a:solidFill>
              </a:rPr>
              <a:t>Create a final data set by merging your three tables together</a:t>
            </a:r>
          </a:p>
          <a:p>
            <a:endParaRPr lang="en-IN" sz="3600"/>
          </a:p>
          <a:p>
            <a:r>
              <a:rPr lang="en-IN" sz="3600"/>
              <a:t> 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3600">
                <a:solidFill>
                  <a:schemeClr val="accent5">
                    <a:lumMod val="75000"/>
                  </a:schemeClr>
                </a:solidFill>
              </a:rPr>
              <a:t>Figure out the Top 5 performing categories</a:t>
            </a:r>
          </a:p>
          <a:p>
            <a:endParaRPr lang="en-IN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95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82122E-E3E4-B5F7-1E4B-852B6554A9DB}"/>
              </a:ext>
            </a:extLst>
          </p:cNvPr>
          <p:cNvSpPr txBox="1"/>
          <p:nvPr/>
        </p:nvSpPr>
        <p:spPr>
          <a:xfrm>
            <a:off x="419100" y="365760"/>
            <a:ext cx="72313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1">
                <a:solidFill>
                  <a:schemeClr val="accent2">
                    <a:lumMod val="75000"/>
                  </a:schemeClr>
                </a:solidFill>
              </a:rPr>
              <a:t>The Analytics team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9A1CC6-A586-AF52-C0EB-63FDE483FCEB}"/>
              </a:ext>
            </a:extLst>
          </p:cNvPr>
          <p:cNvSpPr txBox="1"/>
          <p:nvPr/>
        </p:nvSpPr>
        <p:spPr>
          <a:xfrm>
            <a:off x="719454" y="2064435"/>
            <a:ext cx="1117790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4000" b="1">
                <a:solidFill>
                  <a:schemeClr val="accent5">
                    <a:lumMod val="75000"/>
                  </a:schemeClr>
                </a:solidFill>
              </a:rPr>
              <a:t>Andrew Fleming (Chief Technical Architect)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b="1">
                <a:solidFill>
                  <a:schemeClr val="accent5">
                    <a:lumMod val="75000"/>
                  </a:schemeClr>
                </a:solidFill>
              </a:rPr>
              <a:t>Marcus Rompton (Senior Principle)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b="1">
                <a:solidFill>
                  <a:schemeClr val="accent5">
                    <a:lumMod val="75000"/>
                  </a:schemeClr>
                </a:solidFill>
              </a:rPr>
              <a:t>Shiva Kumar Yadav(Data Analyst)</a:t>
            </a:r>
          </a:p>
        </p:txBody>
      </p:sp>
    </p:spTree>
    <p:extLst>
      <p:ext uri="{BB962C8B-B14F-4D97-AF65-F5344CB8AC3E}">
        <p14:creationId xmlns:p14="http://schemas.microsoft.com/office/powerpoint/2010/main" val="2578510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8F854E-A57F-9B55-8191-C8A92419114E}"/>
              </a:ext>
            </a:extLst>
          </p:cNvPr>
          <p:cNvSpPr txBox="1"/>
          <p:nvPr/>
        </p:nvSpPr>
        <p:spPr>
          <a:xfrm>
            <a:off x="640080" y="487680"/>
            <a:ext cx="47142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>
                <a:solidFill>
                  <a:schemeClr val="accent2">
                    <a:lumMod val="75000"/>
                  </a:schemeClr>
                </a:solidFill>
              </a:rPr>
              <a:t>Process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AA44DB3-B57C-1D8D-07CD-A0CD4CC6A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240" y="1824488"/>
            <a:ext cx="1038352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Data Understanding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Loaded and reviewed the dataset structure.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400" b="1" i="0" u="none" strike="noStrike" cap="none" normalizeH="0" baseline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Data Cleaning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Focused on relevant columns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,merged the three columns  and </a:t>
            </a:r>
            <a:r>
              <a:rPr lang="en-US" altLang="en-US" sz="2400">
                <a:solidFill>
                  <a:schemeClr val="accent5">
                    <a:lumMod val="75000"/>
                  </a:schemeClr>
                </a:solidFill>
              </a:rPr>
              <a:t>removed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 missing values.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400" b="1" i="0" u="none" strike="noStrike" cap="none" normalizeH="0" baseline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Popularity Calculation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en-US" sz="24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Calculated the sum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 and sorted the categories based on this column.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400" b="1" i="0" u="none" strike="noStrike" cap="none" normalizeH="0" baseline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Top 5 Categories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Identified the top 5 categories with the highest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 Unicode MS"/>
              </a:rPr>
              <a:t>Sum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 values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4117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DADDE67-EADC-BA64-883B-BA804A3A86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4144581"/>
              </p:ext>
            </p:extLst>
          </p:nvPr>
        </p:nvGraphicFramePr>
        <p:xfrm>
          <a:off x="1625600" y="640080"/>
          <a:ext cx="9387840" cy="5201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8488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B27937A-D543-82B9-12A9-0B008C4EBA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1852782"/>
              </p:ext>
            </p:extLst>
          </p:nvPr>
        </p:nvGraphicFramePr>
        <p:xfrm>
          <a:off x="1562793" y="615141"/>
          <a:ext cx="9958647" cy="5137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6220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54A07DE-0C21-DFB3-F159-6CBD9D3BD3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4998401"/>
              </p:ext>
            </p:extLst>
          </p:nvPr>
        </p:nvGraphicFramePr>
        <p:xfrm>
          <a:off x="1727200" y="579120"/>
          <a:ext cx="8737600" cy="4541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814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B45A03-56A5-486B-50D9-CDC80F879C74}"/>
              </a:ext>
            </a:extLst>
          </p:cNvPr>
          <p:cNvSpPr txBox="1"/>
          <p:nvPr/>
        </p:nvSpPr>
        <p:spPr>
          <a:xfrm>
            <a:off x="1137920" y="822960"/>
            <a:ext cx="3769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>
                <a:solidFill>
                  <a:schemeClr val="accent2">
                    <a:lumMod val="75000"/>
                  </a:schemeClr>
                </a:solidFill>
              </a:rPr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0CE574-69F2-1066-EACD-6062A6AB8B3B}"/>
              </a:ext>
            </a:extLst>
          </p:cNvPr>
          <p:cNvSpPr txBox="1"/>
          <p:nvPr/>
        </p:nvSpPr>
        <p:spPr>
          <a:xfrm>
            <a:off x="2075180" y="2146776"/>
            <a:ext cx="95275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solidFill>
                  <a:schemeClr val="accent5">
                    <a:lumMod val="75000"/>
                  </a:schemeClr>
                </a:solidFill>
              </a:rPr>
              <a:t>The analysis identified the top 5 categories with the highest popularity scores based on the provided dataset. This information highlights the most engaging and popular content areas, providing valuable insights for content strategy and marketing efforts.</a:t>
            </a:r>
            <a:endParaRPr lang="en-IN" sz="320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51195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1337</TotalTime>
  <Words>176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Arial Unicode MS</vt:lpstr>
      <vt:lpstr>Gill Sans MT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 Yadav</dc:creator>
  <cp:lastModifiedBy>shiva Yadav</cp:lastModifiedBy>
  <cp:revision>1</cp:revision>
  <dcterms:created xsi:type="dcterms:W3CDTF">2024-08-02T11:24:38Z</dcterms:created>
  <dcterms:modified xsi:type="dcterms:W3CDTF">2024-08-03T09:42:07Z</dcterms:modified>
</cp:coreProperties>
</file>