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8" r:id="rId3"/>
    <p:sldId id="259" r:id="rId4"/>
    <p:sldId id="260" r:id="rId5"/>
    <p:sldId id="261" r:id="rId6"/>
    <p:sldId id="262" r:id="rId7"/>
    <p:sldId id="263" r:id="rId8"/>
    <p:sldId id="265" r:id="rId9"/>
    <p:sldId id="266"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4" d="100"/>
          <a:sy n="84" d="100"/>
        </p:scale>
        <p:origin x="-1392" y="-6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B1E1961E-7F4A-41EB-BF3C-15D661DE4D61}" type="datetimeFigureOut">
              <a:rPr lang="en-US" smtClean="0"/>
              <a:pPr/>
              <a:t>11/30/2017</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F497FE1E-B908-4CF8-AC99-05540617F84F}"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1E1961E-7F4A-41EB-BF3C-15D661DE4D61}" type="datetimeFigureOut">
              <a:rPr lang="en-US" smtClean="0"/>
              <a:pPr/>
              <a:t>11/30/2017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97FE1E-B908-4CF8-AC99-05540617F84F}"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1E1961E-7F4A-41EB-BF3C-15D661DE4D61}" type="datetimeFigureOut">
              <a:rPr lang="en-US" smtClean="0"/>
              <a:pPr/>
              <a:t>11/30/2017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97FE1E-B908-4CF8-AC99-05540617F84F}"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1E1961E-7F4A-41EB-BF3C-15D661DE4D61}" type="datetimeFigureOut">
              <a:rPr lang="en-US" smtClean="0"/>
              <a:pPr/>
              <a:t>11/30/2017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97FE1E-B908-4CF8-AC99-05540617F84F}"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B1E1961E-7F4A-41EB-BF3C-15D661DE4D61}" type="datetimeFigureOut">
              <a:rPr lang="en-US" smtClean="0"/>
              <a:pPr/>
              <a:t>11/30/2017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97FE1E-B908-4CF8-AC99-05540617F84F}"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1E1961E-7F4A-41EB-BF3C-15D661DE4D61}" type="datetimeFigureOut">
              <a:rPr lang="en-US" smtClean="0"/>
              <a:pPr/>
              <a:t>11/30/2017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497FE1E-B908-4CF8-AC99-05540617F84F}"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B1E1961E-7F4A-41EB-BF3C-15D661DE4D61}" type="datetimeFigureOut">
              <a:rPr lang="en-US" smtClean="0"/>
              <a:pPr/>
              <a:t>11/30/2017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497FE1E-B908-4CF8-AC99-05540617F84F}"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B1E1961E-7F4A-41EB-BF3C-15D661DE4D61}" type="datetimeFigureOut">
              <a:rPr lang="en-US" smtClean="0"/>
              <a:pPr/>
              <a:t>11/30/2017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497FE1E-B908-4CF8-AC99-05540617F84F}"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E1961E-7F4A-41EB-BF3C-15D661DE4D61}" type="datetimeFigureOut">
              <a:rPr lang="en-US" smtClean="0"/>
              <a:pPr/>
              <a:t>11/30/2017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497FE1E-B908-4CF8-AC99-05540617F84F}"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1E1961E-7F4A-41EB-BF3C-15D661DE4D61}" type="datetimeFigureOut">
              <a:rPr lang="en-US" smtClean="0"/>
              <a:pPr/>
              <a:t>11/30/2017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497FE1E-B908-4CF8-AC99-05540617F84F}"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1E1961E-7F4A-41EB-BF3C-15D661DE4D61}" type="datetimeFigureOut">
              <a:rPr lang="en-US" smtClean="0"/>
              <a:pPr/>
              <a:t>11/30/2017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077200" y="6356350"/>
            <a:ext cx="609600" cy="365125"/>
          </a:xfrm>
        </p:spPr>
        <p:txBody>
          <a:bodyPr/>
          <a:lstStyle/>
          <a:p>
            <a:fld id="{F497FE1E-B908-4CF8-AC99-05540617F84F}" type="slidenum">
              <a:rPr lang="en-IN" smtClean="0"/>
              <a:pPr/>
              <a:t>‹#›</a:t>
            </a:fld>
            <a:endParaRPr lang="en-IN"/>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B1E1961E-7F4A-41EB-BF3C-15D661DE4D61}" type="datetimeFigureOut">
              <a:rPr lang="en-US" smtClean="0"/>
              <a:pPr/>
              <a:t>11/30/2017</a:t>
            </a:fld>
            <a:endParaRPr lang="en-IN"/>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F497FE1E-B908-4CF8-AC99-05540617F84F}" type="slidenum">
              <a:rPr lang="en-IN" smtClean="0"/>
              <a:pPr/>
              <a:t>‹#›</a:t>
            </a:fld>
            <a:endParaRPr lang="en-IN"/>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2910" y="285729"/>
            <a:ext cx="7772400" cy="642942"/>
          </a:xfrm>
        </p:spPr>
        <p:txBody>
          <a:bodyPr>
            <a:normAutofit fontScale="90000"/>
          </a:bodyPr>
          <a:lstStyle/>
          <a:p>
            <a:pPr algn="ctr"/>
            <a:r>
              <a:rPr lang="en-IN" dirty="0" smtClean="0">
                <a:solidFill>
                  <a:schemeClr val="bg1"/>
                </a:solidFill>
              </a:rPr>
              <a:t>Project Summary</a:t>
            </a:r>
            <a:endParaRPr lang="en-IN" dirty="0">
              <a:solidFill>
                <a:schemeClr val="bg1"/>
              </a:solidFill>
            </a:endParaRPr>
          </a:p>
        </p:txBody>
      </p:sp>
      <p:sp>
        <p:nvSpPr>
          <p:cNvPr id="3" name="Subtitle 2"/>
          <p:cNvSpPr>
            <a:spLocks noGrp="1"/>
          </p:cNvSpPr>
          <p:nvPr>
            <p:ph type="subTitle" idx="1"/>
          </p:nvPr>
        </p:nvSpPr>
        <p:spPr>
          <a:xfrm>
            <a:off x="533400" y="1071546"/>
            <a:ext cx="8110566" cy="5429288"/>
          </a:xfrm>
        </p:spPr>
        <p:txBody>
          <a:bodyPr>
            <a:normAutofit/>
          </a:bodyPr>
          <a:lstStyle/>
          <a:p>
            <a:pPr algn="l"/>
            <a:r>
              <a:rPr lang="en-IN" sz="2000" dirty="0" smtClean="0"/>
              <a:t>The most important use case in Big Data is ETL (Extract  Transform and Load). </a:t>
            </a:r>
          </a:p>
          <a:p>
            <a:pPr marL="514350" indent="-514350" algn="l">
              <a:buAutoNum type="arabicParenR"/>
            </a:pPr>
            <a:r>
              <a:rPr lang="en-IN" sz="2200" b="1" u="sng" dirty="0" smtClean="0"/>
              <a:t>Extract</a:t>
            </a:r>
            <a:r>
              <a:rPr lang="en-IN" sz="2000" b="1" dirty="0" smtClean="0"/>
              <a:t> </a:t>
            </a:r>
            <a:r>
              <a:rPr lang="en-IN" sz="2000" dirty="0" smtClean="0"/>
              <a:t>is the process of </a:t>
            </a:r>
            <a:r>
              <a:rPr lang="en-IN" sz="2000" i="1" dirty="0" smtClean="0"/>
              <a:t>reading data</a:t>
            </a:r>
            <a:r>
              <a:rPr lang="en-IN" sz="2000" dirty="0" smtClean="0"/>
              <a:t> from a database. In this stage, the data is collected, often from multiple and different types of sources and ingested in HDFS.</a:t>
            </a:r>
          </a:p>
          <a:p>
            <a:pPr marL="514350" indent="-514350" algn="l">
              <a:buAutoNum type="arabicParenR"/>
            </a:pPr>
            <a:r>
              <a:rPr lang="en-IN" sz="2200" b="1" u="sng" dirty="0" smtClean="0"/>
              <a:t>Transform</a:t>
            </a:r>
            <a:r>
              <a:rPr lang="en-IN" sz="2000" dirty="0" smtClean="0"/>
              <a:t> is</a:t>
            </a:r>
            <a:r>
              <a:rPr lang="en-IN" sz="2000" b="1" dirty="0" smtClean="0"/>
              <a:t> </a:t>
            </a:r>
            <a:r>
              <a:rPr lang="en-IN" sz="2000" dirty="0" smtClean="0"/>
              <a:t>the process of </a:t>
            </a:r>
            <a:r>
              <a:rPr lang="en-IN" sz="2000" i="1" dirty="0" smtClean="0"/>
              <a:t>converting the extracted data</a:t>
            </a:r>
            <a:r>
              <a:rPr lang="en-IN" sz="2000" dirty="0" smtClean="0"/>
              <a:t> from its previous form into the form it needs to be in so that it can be placed into another database. Transformation occurs by using rules or lookup tables or by combining the data with other data.</a:t>
            </a:r>
          </a:p>
          <a:p>
            <a:pPr marL="514350" indent="-514350" algn="l">
              <a:buAutoNum type="arabicParenR"/>
            </a:pPr>
            <a:r>
              <a:rPr lang="en-IN" sz="2200" b="1" u="sng" dirty="0" smtClean="0"/>
              <a:t>Load</a:t>
            </a:r>
            <a:r>
              <a:rPr lang="en-IN" sz="2000" dirty="0" smtClean="0"/>
              <a:t> is the process of </a:t>
            </a:r>
            <a:r>
              <a:rPr lang="en-IN" sz="2000" i="1" dirty="0" smtClean="0"/>
              <a:t>writing the data</a:t>
            </a:r>
            <a:r>
              <a:rPr lang="en-IN" sz="2000" dirty="0" smtClean="0"/>
              <a:t> into the target database. In Hadoop the target database is HIVE.</a:t>
            </a:r>
            <a:endParaRPr lang="en-IN"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2910" y="285729"/>
            <a:ext cx="7772400" cy="642942"/>
          </a:xfrm>
        </p:spPr>
        <p:txBody>
          <a:bodyPr>
            <a:normAutofit fontScale="90000"/>
          </a:bodyPr>
          <a:lstStyle/>
          <a:p>
            <a:pPr algn="ctr"/>
            <a:r>
              <a:rPr lang="en-IN" dirty="0" smtClean="0">
                <a:solidFill>
                  <a:schemeClr val="bg1"/>
                </a:solidFill>
              </a:rPr>
              <a:t>First Step (Historical Load)</a:t>
            </a:r>
            <a:endParaRPr lang="en-IN" dirty="0">
              <a:solidFill>
                <a:schemeClr val="bg1"/>
              </a:solidFill>
            </a:endParaRPr>
          </a:p>
        </p:txBody>
      </p:sp>
      <p:sp>
        <p:nvSpPr>
          <p:cNvPr id="3" name="Subtitle 2"/>
          <p:cNvSpPr>
            <a:spLocks noGrp="1"/>
          </p:cNvSpPr>
          <p:nvPr>
            <p:ph type="subTitle" idx="1"/>
          </p:nvPr>
        </p:nvSpPr>
        <p:spPr>
          <a:xfrm>
            <a:off x="533400" y="1071546"/>
            <a:ext cx="8110566" cy="5357850"/>
          </a:xfrm>
        </p:spPr>
        <p:txBody>
          <a:bodyPr>
            <a:normAutofit/>
          </a:bodyPr>
          <a:lstStyle/>
          <a:p>
            <a:pPr marL="457200" indent="-457200" algn="l">
              <a:buAutoNum type="arabicParenR"/>
            </a:pPr>
            <a:r>
              <a:rPr lang="en-IN" sz="2000" dirty="0" smtClean="0"/>
              <a:t>Connect to MySQL from Cloudera manager.</a:t>
            </a:r>
          </a:p>
          <a:p>
            <a:pPr marL="457200" indent="-457200" algn="l">
              <a:buAutoNum type="arabicParenR"/>
            </a:pPr>
            <a:r>
              <a:rPr lang="en-IN" sz="2000" dirty="0" smtClean="0"/>
              <a:t>Connect to </a:t>
            </a:r>
            <a:r>
              <a:rPr lang="en-IN" sz="2000" dirty="0" err="1" smtClean="0"/>
              <a:t>retail_db</a:t>
            </a:r>
            <a:r>
              <a:rPr lang="en-IN" sz="2000" dirty="0" smtClean="0"/>
              <a:t> database.</a:t>
            </a:r>
          </a:p>
          <a:p>
            <a:pPr marL="457200" indent="-457200" algn="l">
              <a:buAutoNum type="arabicParenR"/>
            </a:pPr>
            <a:r>
              <a:rPr lang="en-IN" sz="2000" dirty="0" smtClean="0"/>
              <a:t>Create warehouse directory in HDFS. Import all tables(categories, customers, orders, departments, products, </a:t>
            </a:r>
            <a:r>
              <a:rPr lang="en-IN" sz="2000" dirty="0" err="1" smtClean="0"/>
              <a:t>order_items</a:t>
            </a:r>
            <a:r>
              <a:rPr lang="en-IN" sz="2000" dirty="0" smtClean="0"/>
              <a:t>) from </a:t>
            </a:r>
            <a:r>
              <a:rPr lang="en-IN" sz="2000" dirty="0" err="1" smtClean="0"/>
              <a:t>retail_db</a:t>
            </a:r>
            <a:r>
              <a:rPr lang="en-IN" sz="2000" dirty="0" smtClean="0"/>
              <a:t> database into HDFS warehouse directory using </a:t>
            </a:r>
            <a:r>
              <a:rPr lang="en-IN" sz="2000" dirty="0" err="1" smtClean="0"/>
              <a:t>SQOOP.orders</a:t>
            </a:r>
            <a:endParaRPr lang="en-IN" sz="2000" dirty="0" smtClean="0"/>
          </a:p>
          <a:p>
            <a:pPr marL="457200" indent="-457200" algn="l">
              <a:buAutoNum type="arabicParenR"/>
            </a:pPr>
            <a:r>
              <a:rPr lang="en-IN" sz="2000" dirty="0" smtClean="0"/>
              <a:t>Create HIVE External Table on 6 Datasets imported from MySQL.</a:t>
            </a:r>
          </a:p>
          <a:p>
            <a:pPr marL="457200" indent="-457200" algn="l">
              <a:buAutoNum type="arabicParenR"/>
            </a:pPr>
            <a:r>
              <a:rPr lang="en-IN" sz="2000" dirty="0" smtClean="0"/>
              <a:t>Create HIVE partitioned table for ORDERS on </a:t>
            </a:r>
            <a:r>
              <a:rPr lang="en-IN" sz="2000" dirty="0" err="1" smtClean="0"/>
              <a:t>order_date</a:t>
            </a:r>
            <a:r>
              <a:rPr lang="en-IN" sz="2000" dirty="0" smtClean="0"/>
              <a:t> and load data from 1</a:t>
            </a:r>
            <a:r>
              <a:rPr lang="en-IN" sz="2000" baseline="30000" dirty="0" smtClean="0"/>
              <a:t>st</a:t>
            </a:r>
            <a:r>
              <a:rPr lang="en-IN" sz="2000" dirty="0" smtClean="0"/>
              <a:t> table.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2910" y="285728"/>
            <a:ext cx="7772400" cy="1071570"/>
          </a:xfrm>
        </p:spPr>
        <p:txBody>
          <a:bodyPr>
            <a:noAutofit/>
          </a:bodyPr>
          <a:lstStyle/>
          <a:p>
            <a:pPr algn="ctr"/>
            <a:r>
              <a:rPr lang="en-IN" sz="4000" dirty="0" smtClean="0">
                <a:solidFill>
                  <a:schemeClr val="bg1"/>
                </a:solidFill>
              </a:rPr>
              <a:t>Problem Statement </a:t>
            </a:r>
            <a:br>
              <a:rPr lang="en-IN" sz="4000" dirty="0" smtClean="0">
                <a:solidFill>
                  <a:schemeClr val="bg1"/>
                </a:solidFill>
              </a:rPr>
            </a:br>
            <a:r>
              <a:rPr lang="en-IN" sz="4000" dirty="0" smtClean="0"/>
              <a:t>(Categories)</a:t>
            </a:r>
            <a:endParaRPr lang="en-IN" sz="4000" dirty="0"/>
          </a:p>
        </p:txBody>
      </p:sp>
      <p:sp>
        <p:nvSpPr>
          <p:cNvPr id="3" name="Subtitle 2"/>
          <p:cNvSpPr>
            <a:spLocks noGrp="1"/>
          </p:cNvSpPr>
          <p:nvPr>
            <p:ph type="subTitle" idx="1"/>
          </p:nvPr>
        </p:nvSpPr>
        <p:spPr>
          <a:xfrm>
            <a:off x="533400" y="1500174"/>
            <a:ext cx="8110566" cy="1285884"/>
          </a:xfrm>
        </p:spPr>
        <p:txBody>
          <a:bodyPr>
            <a:normAutofit/>
          </a:bodyPr>
          <a:lstStyle/>
          <a:p>
            <a:pPr marL="457200" indent="-457200" algn="l">
              <a:buFont typeface="Arial" pitchFamily="34" charset="0"/>
              <a:buChar char="•"/>
            </a:pPr>
            <a:r>
              <a:rPr lang="en-IN" sz="2000" dirty="0" smtClean="0"/>
              <a:t>Display count of categories for every department.</a:t>
            </a:r>
          </a:p>
          <a:p>
            <a:pPr marL="457200" indent="-457200" algn="l">
              <a:buFont typeface="Arial" pitchFamily="34" charset="0"/>
              <a:buChar char="•"/>
            </a:pPr>
            <a:r>
              <a:rPr lang="en-IN" sz="2000" dirty="0" smtClean="0"/>
              <a:t>Display distinct department.</a:t>
            </a:r>
          </a:p>
          <a:p>
            <a:pPr marL="457200" indent="-457200" algn="l">
              <a:buFont typeface="Arial" pitchFamily="34" charset="0"/>
              <a:buChar char="•"/>
            </a:pPr>
            <a:r>
              <a:rPr lang="en-IN" sz="2000" dirty="0" smtClean="0"/>
              <a:t>Display number of records in the table.</a:t>
            </a:r>
          </a:p>
          <a:p>
            <a:pPr marL="457200" indent="-457200" algn="l">
              <a:buAutoNum type="arabicParenR"/>
            </a:pPr>
            <a:endParaRPr lang="en-IN" sz="2000" dirty="0" smtClean="0"/>
          </a:p>
        </p:txBody>
      </p:sp>
      <p:sp>
        <p:nvSpPr>
          <p:cNvPr id="4" name="Title 1"/>
          <p:cNvSpPr txBox="1">
            <a:spLocks/>
          </p:cNvSpPr>
          <p:nvPr/>
        </p:nvSpPr>
        <p:spPr>
          <a:xfrm>
            <a:off x="642910" y="2786058"/>
            <a:ext cx="7772400" cy="571504"/>
          </a:xfrm>
          <a:prstGeom prst="rect">
            <a:avLst/>
          </a:prstGeom>
          <a:ln>
            <a:noFill/>
          </a:ln>
        </p:spPr>
        <p:txBody>
          <a:bodyPr vert="horz" lIns="0" tIns="0" rIns="18288" bIns="0" anchor="b">
            <a:noAutofit/>
            <a:scene3d>
              <a:camera prst="orthographicFront"/>
              <a:lightRig rig="freezing" dir="t">
                <a:rot lat="0" lon="0" rev="5640000"/>
              </a:lightRig>
            </a:scene3d>
            <a:sp3d prstMaterial="flat">
              <a:bevelT w="38100" h="38100"/>
              <a:contourClr>
                <a:schemeClr val="tx2"/>
              </a:contourClr>
            </a:sp3d>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IN" sz="4000" b="1" i="0" u="none" strike="noStrike" kern="1200" cap="none" spc="0" normalizeH="0" baseline="0" noProof="0" dirty="0" smtClean="0">
                <a:ln>
                  <a:noFill/>
                </a:ln>
                <a:solidFill>
                  <a:schemeClr val="accent3">
                    <a:tint val="90000"/>
                    <a:satMod val="120000"/>
                  </a:schemeClr>
                </a:solidFill>
                <a:effectLst>
                  <a:outerShdw blurRad="38100" dist="25400" dir="5400000" algn="tl" rotWithShape="0">
                    <a:srgbClr val="000000">
                      <a:alpha val="43000"/>
                    </a:srgbClr>
                  </a:outerShdw>
                </a:effectLst>
                <a:uLnTx/>
                <a:uFillTx/>
                <a:latin typeface="+mj-lt"/>
                <a:ea typeface="+mj-ea"/>
                <a:cs typeface="+mj-cs"/>
              </a:rPr>
              <a:t>(Customers)</a:t>
            </a:r>
            <a:endParaRPr kumimoji="0" lang="en-IN" sz="4000" b="1" i="0" u="none" strike="noStrike" kern="1200" cap="none" spc="0" normalizeH="0" baseline="0" noProof="0" dirty="0">
              <a:ln>
                <a:noFill/>
              </a:ln>
              <a:solidFill>
                <a:schemeClr val="accent3">
                  <a:tint val="90000"/>
                  <a:satMod val="120000"/>
                </a:schemeClr>
              </a:solidFill>
              <a:effectLst>
                <a:outerShdw blurRad="38100" dist="25400" dir="5400000" algn="tl" rotWithShape="0">
                  <a:srgbClr val="000000">
                    <a:alpha val="43000"/>
                  </a:srgbClr>
                </a:outerShdw>
              </a:effectLst>
              <a:uLnTx/>
              <a:uFillTx/>
              <a:latin typeface="+mj-lt"/>
              <a:ea typeface="+mj-ea"/>
              <a:cs typeface="+mj-cs"/>
            </a:endParaRPr>
          </a:p>
        </p:txBody>
      </p:sp>
      <p:sp>
        <p:nvSpPr>
          <p:cNvPr id="5" name="Subtitle 2"/>
          <p:cNvSpPr txBox="1">
            <a:spLocks/>
          </p:cNvSpPr>
          <p:nvPr/>
        </p:nvSpPr>
        <p:spPr>
          <a:xfrm>
            <a:off x="533400" y="3429000"/>
            <a:ext cx="8110566" cy="3071834"/>
          </a:xfrm>
          <a:prstGeom prst="rect">
            <a:avLst/>
          </a:prstGeom>
        </p:spPr>
        <p:txBody>
          <a:bodyPr vert="horz" lIns="0" rIns="18288">
            <a:normAutofit/>
          </a:bodyPr>
          <a:lstStyle/>
          <a:p>
            <a:pPr marL="457200" marR="45720" lvl="0" indent="-457200" algn="l" defTabSz="914400" rtl="0" eaLnBrk="1" fontAlgn="auto" latinLnBrk="0" hangingPunct="1">
              <a:lnSpc>
                <a:spcPct val="100000"/>
              </a:lnSpc>
              <a:spcBef>
                <a:spcPct val="20000"/>
              </a:spcBef>
              <a:spcAft>
                <a:spcPts val="0"/>
              </a:spcAft>
              <a:buClr>
                <a:schemeClr val="accent3"/>
              </a:buClr>
              <a:buSzPct val="95000"/>
              <a:buFont typeface="Arial" pitchFamily="34" charset="0"/>
              <a:buChar char="•"/>
              <a:tabLst/>
              <a:defRPr/>
            </a:pPr>
            <a:r>
              <a:rPr kumimoji="0" lang="en-IN" sz="2000" b="0" i="0" u="none" strike="noStrike" kern="1200" cap="none" spc="0" normalizeH="0" baseline="0" noProof="0" dirty="0" smtClean="0">
                <a:ln>
                  <a:noFill/>
                </a:ln>
                <a:solidFill>
                  <a:schemeClr val="tx1"/>
                </a:solidFill>
                <a:effectLst/>
                <a:uLnTx/>
                <a:uFillTx/>
                <a:latin typeface="+mn-lt"/>
                <a:ea typeface="+mn-ea"/>
                <a:cs typeface="+mn-cs"/>
              </a:rPr>
              <a:t>Display number of records in the table.</a:t>
            </a:r>
          </a:p>
          <a:p>
            <a:pPr marL="457200" marR="45720" lvl="0" indent="-457200" algn="l" defTabSz="914400" rtl="0" eaLnBrk="1" fontAlgn="auto" latinLnBrk="0" hangingPunct="1">
              <a:lnSpc>
                <a:spcPct val="100000"/>
              </a:lnSpc>
              <a:spcBef>
                <a:spcPct val="20000"/>
              </a:spcBef>
              <a:spcAft>
                <a:spcPts val="0"/>
              </a:spcAft>
              <a:buClr>
                <a:schemeClr val="accent3"/>
              </a:buClr>
              <a:buSzPct val="95000"/>
              <a:buFont typeface="Arial" pitchFamily="34" charset="0"/>
              <a:buChar char="•"/>
              <a:tabLst/>
              <a:defRPr/>
            </a:pPr>
            <a:r>
              <a:rPr kumimoji="0" lang="en-IN" sz="2000" b="0" i="0" u="none" strike="noStrike" kern="1200" cap="none" spc="0" normalizeH="0" baseline="0" noProof="0" dirty="0" smtClean="0">
                <a:ln>
                  <a:noFill/>
                </a:ln>
                <a:solidFill>
                  <a:schemeClr val="tx1"/>
                </a:solidFill>
                <a:effectLst/>
                <a:uLnTx/>
                <a:uFillTx/>
                <a:latin typeface="+mn-lt"/>
                <a:ea typeface="+mn-ea"/>
                <a:cs typeface="+mn-cs"/>
              </a:rPr>
              <a:t>Display</a:t>
            </a:r>
            <a:r>
              <a:rPr kumimoji="0" lang="en-IN" sz="2000" b="0" i="0" u="none" strike="noStrike" kern="1200" cap="none" spc="0" normalizeH="0" noProof="0" dirty="0" smtClean="0">
                <a:ln>
                  <a:noFill/>
                </a:ln>
                <a:solidFill>
                  <a:schemeClr val="tx1"/>
                </a:solidFill>
                <a:effectLst/>
                <a:uLnTx/>
                <a:uFillTx/>
                <a:latin typeface="+mn-lt"/>
                <a:ea typeface="+mn-ea"/>
                <a:cs typeface="+mn-cs"/>
              </a:rPr>
              <a:t> </a:t>
            </a:r>
            <a:r>
              <a:rPr lang="en-IN" sz="2000" dirty="0" err="1" smtClean="0"/>
              <a:t>customer_id</a:t>
            </a:r>
            <a:r>
              <a:rPr lang="en-IN" sz="2000" dirty="0" smtClean="0"/>
              <a:t>, full name (</a:t>
            </a:r>
            <a:r>
              <a:rPr lang="en-IN" sz="2000" dirty="0" err="1" smtClean="0"/>
              <a:t>customer_fname</a:t>
            </a:r>
            <a:r>
              <a:rPr lang="en-IN" sz="2000" dirty="0" smtClean="0"/>
              <a:t> </a:t>
            </a:r>
            <a:r>
              <a:rPr lang="en-IN" sz="2000" dirty="0" err="1" smtClean="0"/>
              <a:t>customer_lname</a:t>
            </a:r>
            <a:r>
              <a:rPr lang="en-IN" sz="2000" dirty="0" smtClean="0"/>
              <a:t> ), full address (Comma </a:t>
            </a:r>
            <a:r>
              <a:rPr lang="en-IN" sz="2000" dirty="0" err="1" smtClean="0"/>
              <a:t>Seperated</a:t>
            </a:r>
            <a:r>
              <a:rPr lang="en-IN" sz="2000" dirty="0" smtClean="0"/>
              <a:t>).</a:t>
            </a:r>
          </a:p>
          <a:p>
            <a:pPr marL="457200" marR="45720" lvl="0" indent="-457200" algn="l" defTabSz="914400" rtl="0" eaLnBrk="1" fontAlgn="auto" latinLnBrk="0" hangingPunct="1">
              <a:lnSpc>
                <a:spcPct val="100000"/>
              </a:lnSpc>
              <a:spcBef>
                <a:spcPct val="20000"/>
              </a:spcBef>
              <a:spcAft>
                <a:spcPts val="0"/>
              </a:spcAft>
              <a:buClr>
                <a:schemeClr val="accent3"/>
              </a:buClr>
              <a:buSzPct val="95000"/>
              <a:buFont typeface="Arial" pitchFamily="34" charset="0"/>
              <a:buChar char="•"/>
              <a:tabLst/>
              <a:defRPr/>
            </a:pPr>
            <a:r>
              <a:rPr kumimoji="0" lang="en-IN" sz="2000" b="0" i="0" u="none" strike="noStrike" kern="1200" cap="none" spc="0" normalizeH="0" baseline="0" noProof="0" dirty="0" smtClean="0">
                <a:ln>
                  <a:noFill/>
                </a:ln>
                <a:solidFill>
                  <a:schemeClr val="tx1"/>
                </a:solidFill>
                <a:effectLst/>
                <a:uLnTx/>
                <a:uFillTx/>
                <a:latin typeface="+mn-lt"/>
                <a:ea typeface="+mn-ea"/>
                <a:cs typeface="+mn-cs"/>
              </a:rPr>
              <a:t>Display count of</a:t>
            </a:r>
            <a:r>
              <a:rPr kumimoji="0" lang="en-IN" sz="2000" b="0" i="0" u="none" strike="noStrike" kern="1200" cap="none" spc="0" normalizeH="0" noProof="0" dirty="0" smtClean="0">
                <a:ln>
                  <a:noFill/>
                </a:ln>
                <a:solidFill>
                  <a:schemeClr val="tx1"/>
                </a:solidFill>
                <a:effectLst/>
                <a:uLnTx/>
                <a:uFillTx/>
                <a:latin typeface="+mn-lt"/>
                <a:ea typeface="+mn-ea"/>
                <a:cs typeface="+mn-cs"/>
              </a:rPr>
              <a:t> cities in a particular state.</a:t>
            </a:r>
            <a:endParaRPr kumimoji="0" lang="en-IN" sz="2000" b="0" i="0" u="none" strike="noStrike" kern="1200" cap="none" spc="0" normalizeH="0" baseline="0" noProof="0" dirty="0" smtClean="0">
              <a:ln>
                <a:noFill/>
              </a:ln>
              <a:solidFill>
                <a:schemeClr val="tx1"/>
              </a:solidFill>
              <a:effectLst/>
              <a:uLnTx/>
              <a:uFillTx/>
              <a:latin typeface="+mn-lt"/>
              <a:ea typeface="+mn-ea"/>
              <a:cs typeface="+mn-cs"/>
            </a:endParaRPr>
          </a:p>
          <a:p>
            <a:pPr marL="457200" marR="45720" lvl="0" indent="-457200" algn="l" defTabSz="914400" rtl="0" eaLnBrk="1" fontAlgn="auto" latinLnBrk="0" hangingPunct="1">
              <a:lnSpc>
                <a:spcPct val="100000"/>
              </a:lnSpc>
              <a:spcBef>
                <a:spcPct val="20000"/>
              </a:spcBef>
              <a:spcAft>
                <a:spcPts val="0"/>
              </a:spcAft>
              <a:buClr>
                <a:schemeClr val="accent3"/>
              </a:buClr>
              <a:buSzPct val="95000"/>
              <a:buFont typeface="Arial" pitchFamily="34" charset="0"/>
              <a:buChar char="•"/>
              <a:tabLst/>
              <a:defRPr/>
            </a:pPr>
            <a:r>
              <a:rPr kumimoji="0" lang="en-IN" sz="2000" b="0" i="0" u="none" strike="noStrike" kern="1200" cap="none" spc="0" normalizeH="0" baseline="0" noProof="0" dirty="0" smtClean="0">
                <a:ln>
                  <a:noFill/>
                </a:ln>
                <a:solidFill>
                  <a:schemeClr val="tx1"/>
                </a:solidFill>
                <a:effectLst/>
                <a:uLnTx/>
                <a:uFillTx/>
                <a:latin typeface="+mn-lt"/>
                <a:ea typeface="+mn-ea"/>
                <a:cs typeface="+mn-cs"/>
              </a:rPr>
              <a:t>Display distinct</a:t>
            </a:r>
            <a:r>
              <a:rPr kumimoji="0" lang="en-IN" sz="2000" b="0" i="0" u="none" strike="noStrike" kern="1200" cap="none" spc="0" normalizeH="0" noProof="0" dirty="0" smtClean="0">
                <a:ln>
                  <a:noFill/>
                </a:ln>
                <a:solidFill>
                  <a:schemeClr val="tx1"/>
                </a:solidFill>
                <a:effectLst/>
                <a:uLnTx/>
                <a:uFillTx/>
                <a:latin typeface="+mn-lt"/>
                <a:ea typeface="+mn-ea"/>
                <a:cs typeface="+mn-cs"/>
              </a:rPr>
              <a:t> </a:t>
            </a:r>
            <a:r>
              <a:rPr kumimoji="0" lang="en-IN" sz="2000" b="0" i="0" u="none" strike="noStrike" kern="1200" cap="none" spc="0" normalizeH="0" noProof="0" dirty="0" err="1" smtClean="0">
                <a:ln>
                  <a:noFill/>
                </a:ln>
                <a:solidFill>
                  <a:schemeClr val="tx1"/>
                </a:solidFill>
                <a:effectLst/>
                <a:uLnTx/>
                <a:uFillTx/>
                <a:latin typeface="+mn-lt"/>
                <a:ea typeface="+mn-ea"/>
                <a:cs typeface="+mn-cs"/>
              </a:rPr>
              <a:t>zipcodes</a:t>
            </a:r>
            <a:r>
              <a:rPr lang="en-IN" sz="2000" dirty="0" smtClean="0"/>
              <a:t>.</a:t>
            </a:r>
          </a:p>
          <a:p>
            <a:pPr marL="457200" marR="45720" lvl="0" indent="-457200" algn="l" defTabSz="914400" rtl="0" eaLnBrk="1" fontAlgn="auto" latinLnBrk="0" hangingPunct="1">
              <a:lnSpc>
                <a:spcPct val="100000"/>
              </a:lnSpc>
              <a:spcBef>
                <a:spcPct val="20000"/>
              </a:spcBef>
              <a:spcAft>
                <a:spcPts val="0"/>
              </a:spcAft>
              <a:buClr>
                <a:schemeClr val="accent3"/>
              </a:buClr>
              <a:buSzPct val="95000"/>
              <a:buFont typeface="Wingdings 2"/>
              <a:buAutoNum type="arabicParenR"/>
              <a:tabLst/>
              <a:defRPr/>
            </a:pPr>
            <a:endParaRPr kumimoji="0" lang="en-IN" sz="20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2910" y="285728"/>
            <a:ext cx="7772400" cy="1071570"/>
          </a:xfrm>
        </p:spPr>
        <p:txBody>
          <a:bodyPr>
            <a:noAutofit/>
          </a:bodyPr>
          <a:lstStyle/>
          <a:p>
            <a:pPr algn="ctr"/>
            <a:r>
              <a:rPr lang="en-IN" sz="4000" dirty="0" smtClean="0">
                <a:solidFill>
                  <a:schemeClr val="bg1"/>
                </a:solidFill>
              </a:rPr>
              <a:t>Problem Statement Cont...</a:t>
            </a:r>
            <a:br>
              <a:rPr lang="en-IN" sz="4000" dirty="0" smtClean="0">
                <a:solidFill>
                  <a:schemeClr val="bg1"/>
                </a:solidFill>
              </a:rPr>
            </a:br>
            <a:r>
              <a:rPr lang="en-IN" sz="4000" dirty="0" smtClean="0"/>
              <a:t>(Departments)</a:t>
            </a:r>
            <a:endParaRPr lang="en-IN" sz="4000" dirty="0"/>
          </a:p>
        </p:txBody>
      </p:sp>
      <p:sp>
        <p:nvSpPr>
          <p:cNvPr id="3" name="Subtitle 2"/>
          <p:cNvSpPr>
            <a:spLocks noGrp="1"/>
          </p:cNvSpPr>
          <p:nvPr>
            <p:ph type="subTitle" idx="1"/>
          </p:nvPr>
        </p:nvSpPr>
        <p:spPr>
          <a:xfrm>
            <a:off x="533400" y="1500174"/>
            <a:ext cx="8110566" cy="500066"/>
          </a:xfrm>
        </p:spPr>
        <p:txBody>
          <a:bodyPr>
            <a:normAutofit/>
          </a:bodyPr>
          <a:lstStyle/>
          <a:p>
            <a:pPr marL="457200" indent="-457200" algn="l">
              <a:buFont typeface="Arial" pitchFamily="34" charset="0"/>
              <a:buChar char="•"/>
            </a:pPr>
            <a:r>
              <a:rPr lang="en-IN" sz="2000" dirty="0" smtClean="0"/>
              <a:t>Display number of records in the table.</a:t>
            </a:r>
          </a:p>
          <a:p>
            <a:pPr marL="457200" indent="-457200" algn="l">
              <a:buAutoNum type="arabicParenR"/>
            </a:pPr>
            <a:endParaRPr lang="en-IN" sz="2000" dirty="0" smtClean="0"/>
          </a:p>
        </p:txBody>
      </p:sp>
      <p:sp>
        <p:nvSpPr>
          <p:cNvPr id="4" name="Title 1"/>
          <p:cNvSpPr txBox="1">
            <a:spLocks/>
          </p:cNvSpPr>
          <p:nvPr/>
        </p:nvSpPr>
        <p:spPr>
          <a:xfrm>
            <a:off x="657252" y="1928802"/>
            <a:ext cx="7772400" cy="571504"/>
          </a:xfrm>
          <a:prstGeom prst="rect">
            <a:avLst/>
          </a:prstGeom>
          <a:ln>
            <a:noFill/>
          </a:ln>
        </p:spPr>
        <p:txBody>
          <a:bodyPr vert="horz" lIns="0" tIns="0" rIns="18288" bIns="0" anchor="b">
            <a:noAutofit/>
            <a:scene3d>
              <a:camera prst="orthographicFront"/>
              <a:lightRig rig="freezing" dir="t">
                <a:rot lat="0" lon="0" rev="5640000"/>
              </a:lightRig>
            </a:scene3d>
            <a:sp3d prstMaterial="flat">
              <a:bevelT w="38100" h="38100"/>
              <a:contourClr>
                <a:schemeClr val="tx2"/>
              </a:contourClr>
            </a:sp3d>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IN" sz="4000" b="1" i="0" u="none" strike="noStrike" kern="1200" cap="none" spc="0" normalizeH="0" baseline="0" noProof="0" dirty="0" smtClean="0">
                <a:ln>
                  <a:noFill/>
                </a:ln>
                <a:solidFill>
                  <a:schemeClr val="accent3">
                    <a:tint val="90000"/>
                    <a:satMod val="120000"/>
                  </a:schemeClr>
                </a:solidFill>
                <a:effectLst>
                  <a:outerShdw blurRad="38100" dist="25400" dir="5400000" algn="tl" rotWithShape="0">
                    <a:srgbClr val="000000">
                      <a:alpha val="43000"/>
                    </a:srgbClr>
                  </a:outerShdw>
                </a:effectLst>
                <a:uLnTx/>
                <a:uFillTx/>
                <a:latin typeface="+mj-lt"/>
                <a:ea typeface="+mj-ea"/>
                <a:cs typeface="+mj-cs"/>
              </a:rPr>
              <a:t>(</a:t>
            </a:r>
            <a:r>
              <a:rPr kumimoji="0" lang="en-IN" sz="4000" b="1" i="0" u="none" strike="noStrike" kern="1200" cap="none" spc="0" normalizeH="0" baseline="0" noProof="0" dirty="0" err="1" smtClean="0">
                <a:ln>
                  <a:noFill/>
                </a:ln>
                <a:solidFill>
                  <a:schemeClr val="accent3">
                    <a:tint val="90000"/>
                    <a:satMod val="120000"/>
                  </a:schemeClr>
                </a:solidFill>
                <a:effectLst>
                  <a:outerShdw blurRad="38100" dist="25400" dir="5400000" algn="tl" rotWithShape="0">
                    <a:srgbClr val="000000">
                      <a:alpha val="43000"/>
                    </a:srgbClr>
                  </a:outerShdw>
                </a:effectLst>
                <a:uLnTx/>
                <a:uFillTx/>
                <a:latin typeface="+mj-lt"/>
                <a:ea typeface="+mj-ea"/>
                <a:cs typeface="+mj-cs"/>
              </a:rPr>
              <a:t>order_items</a:t>
            </a:r>
            <a:r>
              <a:rPr kumimoji="0" lang="en-IN" sz="4000" b="1" i="0" u="none" strike="noStrike" kern="1200" cap="none" spc="0" normalizeH="0" baseline="0" noProof="0" dirty="0" smtClean="0">
                <a:ln>
                  <a:noFill/>
                </a:ln>
                <a:solidFill>
                  <a:schemeClr val="accent3">
                    <a:tint val="90000"/>
                    <a:satMod val="120000"/>
                  </a:schemeClr>
                </a:solidFill>
                <a:effectLst>
                  <a:outerShdw blurRad="38100" dist="25400" dir="5400000" algn="tl" rotWithShape="0">
                    <a:srgbClr val="000000">
                      <a:alpha val="43000"/>
                    </a:srgbClr>
                  </a:outerShdw>
                </a:effectLst>
                <a:uLnTx/>
                <a:uFillTx/>
                <a:latin typeface="+mj-lt"/>
                <a:ea typeface="+mj-ea"/>
                <a:cs typeface="+mj-cs"/>
              </a:rPr>
              <a:t>)</a:t>
            </a:r>
            <a:endParaRPr kumimoji="0" lang="en-IN" sz="4000" b="1" i="0" u="none" strike="noStrike" kern="1200" cap="none" spc="0" normalizeH="0" baseline="0" noProof="0" dirty="0">
              <a:ln>
                <a:noFill/>
              </a:ln>
              <a:solidFill>
                <a:schemeClr val="accent3">
                  <a:tint val="90000"/>
                  <a:satMod val="120000"/>
                </a:schemeClr>
              </a:solidFill>
              <a:effectLst>
                <a:outerShdw blurRad="38100" dist="25400" dir="5400000" algn="tl" rotWithShape="0">
                  <a:srgbClr val="000000">
                    <a:alpha val="43000"/>
                  </a:srgbClr>
                </a:outerShdw>
              </a:effectLst>
              <a:uLnTx/>
              <a:uFillTx/>
              <a:latin typeface="+mj-lt"/>
              <a:ea typeface="+mj-ea"/>
              <a:cs typeface="+mj-cs"/>
            </a:endParaRPr>
          </a:p>
        </p:txBody>
      </p:sp>
      <p:sp>
        <p:nvSpPr>
          <p:cNvPr id="5" name="Subtitle 2"/>
          <p:cNvSpPr txBox="1">
            <a:spLocks/>
          </p:cNvSpPr>
          <p:nvPr/>
        </p:nvSpPr>
        <p:spPr>
          <a:xfrm>
            <a:off x="533400" y="2500306"/>
            <a:ext cx="8110566" cy="1500198"/>
          </a:xfrm>
          <a:prstGeom prst="rect">
            <a:avLst/>
          </a:prstGeom>
        </p:spPr>
        <p:txBody>
          <a:bodyPr vert="horz" lIns="0" rIns="18288">
            <a:normAutofit/>
          </a:bodyPr>
          <a:lstStyle/>
          <a:p>
            <a:pPr marL="457200" marR="45720" lvl="0" indent="-457200" algn="l" defTabSz="914400" rtl="0" eaLnBrk="1" fontAlgn="auto" latinLnBrk="0" hangingPunct="1">
              <a:lnSpc>
                <a:spcPct val="100000"/>
              </a:lnSpc>
              <a:spcBef>
                <a:spcPct val="20000"/>
              </a:spcBef>
              <a:spcAft>
                <a:spcPts val="0"/>
              </a:spcAft>
              <a:buClr>
                <a:schemeClr val="accent3"/>
              </a:buClr>
              <a:buSzPct val="95000"/>
              <a:buFont typeface="Arial" pitchFamily="34" charset="0"/>
              <a:buChar char="•"/>
              <a:tabLst/>
              <a:defRPr/>
            </a:pPr>
            <a:r>
              <a:rPr kumimoji="0" lang="en-IN" sz="2000" b="0" i="0" u="none" strike="noStrike" kern="1200" cap="none" spc="0" normalizeH="0" baseline="0" noProof="0" dirty="0" smtClean="0">
                <a:ln>
                  <a:noFill/>
                </a:ln>
                <a:solidFill>
                  <a:schemeClr val="tx1"/>
                </a:solidFill>
                <a:effectLst/>
                <a:uLnTx/>
                <a:uFillTx/>
                <a:latin typeface="+mn-lt"/>
                <a:ea typeface="+mn-ea"/>
                <a:cs typeface="+mn-cs"/>
              </a:rPr>
              <a:t>Display number of records in the table.</a:t>
            </a:r>
          </a:p>
          <a:p>
            <a:pPr marL="457200" marR="45720" lvl="0" indent="-457200" algn="l" defTabSz="914400" rtl="0" eaLnBrk="1" fontAlgn="auto" latinLnBrk="0" hangingPunct="1">
              <a:lnSpc>
                <a:spcPct val="100000"/>
              </a:lnSpc>
              <a:spcBef>
                <a:spcPct val="20000"/>
              </a:spcBef>
              <a:spcAft>
                <a:spcPts val="0"/>
              </a:spcAft>
              <a:buClr>
                <a:schemeClr val="accent3"/>
              </a:buClr>
              <a:buSzPct val="95000"/>
              <a:buFont typeface="Arial" pitchFamily="34" charset="0"/>
              <a:buChar char="•"/>
              <a:tabLst/>
              <a:defRPr/>
            </a:pPr>
            <a:r>
              <a:rPr kumimoji="0" lang="en-IN" sz="2000" b="0" i="0" u="none" strike="noStrike" kern="1200" cap="none" spc="0" normalizeH="0" baseline="0" noProof="0" dirty="0" smtClean="0">
                <a:ln>
                  <a:noFill/>
                </a:ln>
                <a:solidFill>
                  <a:schemeClr val="tx1"/>
                </a:solidFill>
                <a:effectLst/>
                <a:uLnTx/>
                <a:uFillTx/>
                <a:latin typeface="+mn-lt"/>
                <a:ea typeface="+mn-ea"/>
                <a:cs typeface="+mn-cs"/>
              </a:rPr>
              <a:t>Display top</a:t>
            </a:r>
            <a:r>
              <a:rPr kumimoji="0" lang="en-IN" sz="2000" b="0" i="0" u="none" strike="noStrike" kern="1200" cap="none" spc="0" normalizeH="0" noProof="0" dirty="0" smtClean="0">
                <a:ln>
                  <a:noFill/>
                </a:ln>
                <a:solidFill>
                  <a:schemeClr val="tx1"/>
                </a:solidFill>
                <a:effectLst/>
                <a:uLnTx/>
                <a:uFillTx/>
                <a:latin typeface="+mn-lt"/>
                <a:ea typeface="+mn-ea"/>
                <a:cs typeface="+mn-cs"/>
              </a:rPr>
              <a:t> 5 </a:t>
            </a:r>
            <a:r>
              <a:rPr lang="en-IN" sz="2000" dirty="0" err="1" smtClean="0"/>
              <a:t>order_id</a:t>
            </a:r>
            <a:r>
              <a:rPr lang="en-IN" sz="2000" dirty="0" smtClean="0"/>
              <a:t> on basis on items ordered.</a:t>
            </a:r>
          </a:p>
          <a:p>
            <a:pPr marL="457200" marR="45720" indent="-457200">
              <a:spcBef>
                <a:spcPct val="20000"/>
              </a:spcBef>
              <a:buClr>
                <a:schemeClr val="accent3"/>
              </a:buClr>
              <a:buSzPct val="95000"/>
              <a:buFont typeface="Arial" pitchFamily="34" charset="0"/>
              <a:buChar char="•"/>
            </a:pPr>
            <a:r>
              <a:rPr lang="en-IN" sz="2000" dirty="0"/>
              <a:t>Display top 5 </a:t>
            </a:r>
            <a:r>
              <a:rPr lang="en-IN" sz="2000" dirty="0" err="1" smtClean="0"/>
              <a:t>order_id</a:t>
            </a:r>
            <a:r>
              <a:rPr lang="en-IN" sz="2000" dirty="0" smtClean="0"/>
              <a:t> on basis on total amount.</a:t>
            </a:r>
          </a:p>
          <a:p>
            <a:pPr marL="457200" marR="45720" indent="-457200">
              <a:spcBef>
                <a:spcPct val="20000"/>
              </a:spcBef>
              <a:buClr>
                <a:schemeClr val="accent3"/>
              </a:buClr>
              <a:buSzPct val="95000"/>
              <a:buFont typeface="Arial" pitchFamily="34" charset="0"/>
              <a:buChar char="•"/>
            </a:pPr>
            <a:r>
              <a:rPr lang="en-IN" sz="2000" dirty="0" smtClean="0"/>
              <a:t>Display </a:t>
            </a:r>
            <a:r>
              <a:rPr lang="en-IN" sz="2000" dirty="0" err="1" smtClean="0"/>
              <a:t>order_id</a:t>
            </a:r>
            <a:r>
              <a:rPr lang="en-IN" sz="2000" dirty="0" smtClean="0"/>
              <a:t> , item id (all id’s </a:t>
            </a:r>
            <a:r>
              <a:rPr lang="en-IN" sz="2000" dirty="0" err="1" smtClean="0"/>
              <a:t>seperated</a:t>
            </a:r>
            <a:r>
              <a:rPr lang="en-IN" sz="2000" dirty="0" smtClean="0"/>
              <a:t> by ‘,’), total order amount.</a:t>
            </a:r>
          </a:p>
          <a:p>
            <a:pPr marL="457200" marR="45720" indent="-457200">
              <a:spcBef>
                <a:spcPct val="20000"/>
              </a:spcBef>
              <a:buClr>
                <a:schemeClr val="accent3"/>
              </a:buClr>
              <a:buSzPct val="95000"/>
              <a:buFont typeface="Arial" pitchFamily="34" charset="0"/>
              <a:buChar char="•"/>
            </a:pPr>
            <a:endParaRPr lang="en-IN" sz="2000" dirty="0"/>
          </a:p>
          <a:p>
            <a:pPr marL="457200" marR="45720" lvl="0" indent="-457200" algn="l" defTabSz="914400" rtl="0" eaLnBrk="1" fontAlgn="auto" latinLnBrk="0" hangingPunct="1">
              <a:lnSpc>
                <a:spcPct val="100000"/>
              </a:lnSpc>
              <a:spcBef>
                <a:spcPct val="20000"/>
              </a:spcBef>
              <a:spcAft>
                <a:spcPts val="0"/>
              </a:spcAft>
              <a:buClr>
                <a:schemeClr val="accent3"/>
              </a:buClr>
              <a:buSzPct val="95000"/>
              <a:buFont typeface="Wingdings 2"/>
              <a:buAutoNum type="arabicParenR"/>
              <a:tabLst/>
              <a:defRPr/>
            </a:pPr>
            <a:endParaRPr kumimoji="0" lang="en-IN" sz="20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6" name="Title 1"/>
          <p:cNvSpPr txBox="1">
            <a:spLocks/>
          </p:cNvSpPr>
          <p:nvPr/>
        </p:nvSpPr>
        <p:spPr>
          <a:xfrm>
            <a:off x="657252" y="3929066"/>
            <a:ext cx="7772400" cy="571504"/>
          </a:xfrm>
          <a:prstGeom prst="rect">
            <a:avLst/>
          </a:prstGeom>
          <a:ln>
            <a:noFill/>
          </a:ln>
        </p:spPr>
        <p:txBody>
          <a:bodyPr vert="horz" lIns="0" tIns="0" rIns="18288" bIns="0" anchor="b">
            <a:noAutofit/>
            <a:scene3d>
              <a:camera prst="orthographicFront"/>
              <a:lightRig rig="freezing" dir="t">
                <a:rot lat="0" lon="0" rev="5640000"/>
              </a:lightRig>
            </a:scene3d>
            <a:sp3d prstMaterial="flat">
              <a:bevelT w="38100" h="38100"/>
              <a:contourClr>
                <a:schemeClr val="tx2"/>
              </a:contourClr>
            </a:sp3d>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IN" sz="4000" b="1" i="0" u="none" strike="noStrike" kern="1200" cap="none" spc="0" normalizeH="0" baseline="0" noProof="0" dirty="0" smtClean="0">
                <a:ln>
                  <a:noFill/>
                </a:ln>
                <a:solidFill>
                  <a:schemeClr val="accent3">
                    <a:tint val="90000"/>
                    <a:satMod val="120000"/>
                  </a:schemeClr>
                </a:solidFill>
                <a:effectLst>
                  <a:outerShdw blurRad="38100" dist="25400" dir="5400000" algn="tl" rotWithShape="0">
                    <a:srgbClr val="000000">
                      <a:alpha val="43000"/>
                    </a:srgbClr>
                  </a:outerShdw>
                </a:effectLst>
                <a:uLnTx/>
                <a:uFillTx/>
                <a:latin typeface="+mj-lt"/>
                <a:ea typeface="+mj-ea"/>
                <a:cs typeface="+mj-cs"/>
              </a:rPr>
              <a:t>(orders)</a:t>
            </a:r>
            <a:endParaRPr kumimoji="0" lang="en-IN" sz="4000" b="1" i="0" u="none" strike="noStrike" kern="1200" cap="none" spc="0" normalizeH="0" baseline="0" noProof="0" dirty="0">
              <a:ln>
                <a:noFill/>
              </a:ln>
              <a:solidFill>
                <a:schemeClr val="accent3">
                  <a:tint val="90000"/>
                  <a:satMod val="120000"/>
                </a:schemeClr>
              </a:solidFill>
              <a:effectLst>
                <a:outerShdw blurRad="38100" dist="25400" dir="5400000" algn="tl" rotWithShape="0">
                  <a:srgbClr val="000000">
                    <a:alpha val="43000"/>
                  </a:srgbClr>
                </a:outerShdw>
              </a:effectLst>
              <a:uLnTx/>
              <a:uFillTx/>
              <a:latin typeface="+mj-lt"/>
              <a:ea typeface="+mj-ea"/>
              <a:cs typeface="+mj-cs"/>
            </a:endParaRPr>
          </a:p>
        </p:txBody>
      </p:sp>
      <p:sp>
        <p:nvSpPr>
          <p:cNvPr id="7" name="Subtitle 2"/>
          <p:cNvSpPr txBox="1">
            <a:spLocks/>
          </p:cNvSpPr>
          <p:nvPr/>
        </p:nvSpPr>
        <p:spPr>
          <a:xfrm>
            <a:off x="533400" y="4429132"/>
            <a:ext cx="8110566" cy="1500198"/>
          </a:xfrm>
          <a:prstGeom prst="rect">
            <a:avLst/>
          </a:prstGeom>
        </p:spPr>
        <p:txBody>
          <a:bodyPr vert="horz" lIns="0" rIns="18288">
            <a:normAutofit/>
          </a:bodyPr>
          <a:lstStyle/>
          <a:p>
            <a:pPr marL="457200" marR="45720" lvl="0" indent="-457200" algn="l" defTabSz="914400" rtl="0" eaLnBrk="1" fontAlgn="auto" latinLnBrk="0" hangingPunct="1">
              <a:lnSpc>
                <a:spcPct val="100000"/>
              </a:lnSpc>
              <a:spcBef>
                <a:spcPct val="20000"/>
              </a:spcBef>
              <a:spcAft>
                <a:spcPts val="0"/>
              </a:spcAft>
              <a:buClr>
                <a:schemeClr val="accent3"/>
              </a:buClr>
              <a:buSzPct val="95000"/>
              <a:buFont typeface="Arial" pitchFamily="34" charset="0"/>
              <a:buChar char="•"/>
              <a:tabLst/>
              <a:defRPr/>
            </a:pPr>
            <a:r>
              <a:rPr kumimoji="0" lang="en-IN" sz="2000" b="0" i="0" u="none" strike="noStrike" kern="1200" cap="none" spc="0" normalizeH="0" baseline="0" noProof="0" dirty="0" smtClean="0">
                <a:ln>
                  <a:noFill/>
                </a:ln>
                <a:solidFill>
                  <a:schemeClr val="tx1"/>
                </a:solidFill>
                <a:effectLst/>
                <a:uLnTx/>
                <a:uFillTx/>
                <a:latin typeface="+mn-lt"/>
                <a:ea typeface="+mn-ea"/>
                <a:cs typeface="+mn-cs"/>
              </a:rPr>
              <a:t>Display number of records in the table.</a:t>
            </a:r>
          </a:p>
          <a:p>
            <a:pPr marL="457200" marR="45720" lvl="0" indent="-457200" algn="l" defTabSz="914400" rtl="0" eaLnBrk="1" fontAlgn="auto" latinLnBrk="0" hangingPunct="1">
              <a:lnSpc>
                <a:spcPct val="100000"/>
              </a:lnSpc>
              <a:spcBef>
                <a:spcPct val="20000"/>
              </a:spcBef>
              <a:spcAft>
                <a:spcPts val="0"/>
              </a:spcAft>
              <a:buClr>
                <a:schemeClr val="accent3"/>
              </a:buClr>
              <a:buSzPct val="95000"/>
              <a:buFont typeface="Arial" pitchFamily="34" charset="0"/>
              <a:buChar char="•"/>
              <a:tabLst/>
              <a:defRPr/>
            </a:pPr>
            <a:r>
              <a:rPr kumimoji="0" lang="en-IN" sz="2000" b="0" i="0" u="none" strike="noStrike" kern="1200" cap="none" spc="0" normalizeH="0" baseline="0" noProof="0" dirty="0" smtClean="0">
                <a:ln>
                  <a:noFill/>
                </a:ln>
                <a:solidFill>
                  <a:schemeClr val="tx1"/>
                </a:solidFill>
                <a:effectLst/>
                <a:uLnTx/>
                <a:uFillTx/>
                <a:latin typeface="+mn-lt"/>
                <a:ea typeface="+mn-ea"/>
                <a:cs typeface="+mn-cs"/>
              </a:rPr>
              <a:t>Display</a:t>
            </a:r>
            <a:r>
              <a:rPr kumimoji="0" lang="en-IN" sz="2000" b="0" i="0" u="none" strike="noStrike" kern="1200" cap="none" spc="0" normalizeH="0" noProof="0" dirty="0" smtClean="0">
                <a:ln>
                  <a:noFill/>
                </a:ln>
                <a:solidFill>
                  <a:schemeClr val="tx1"/>
                </a:solidFill>
                <a:effectLst/>
                <a:uLnTx/>
                <a:uFillTx/>
                <a:latin typeface="+mn-lt"/>
                <a:ea typeface="+mn-ea"/>
                <a:cs typeface="+mn-cs"/>
              </a:rPr>
              <a:t> count of records where </a:t>
            </a:r>
            <a:r>
              <a:rPr kumimoji="0" lang="en-IN" sz="2000" b="0" i="0" u="none" strike="noStrike" kern="1200" cap="none" spc="0" normalizeH="0" noProof="0" dirty="0" err="1" smtClean="0">
                <a:ln>
                  <a:noFill/>
                </a:ln>
                <a:solidFill>
                  <a:schemeClr val="tx1"/>
                </a:solidFill>
                <a:effectLst/>
                <a:uLnTx/>
                <a:uFillTx/>
                <a:latin typeface="+mn-lt"/>
                <a:ea typeface="+mn-ea"/>
                <a:cs typeface="+mn-cs"/>
              </a:rPr>
              <a:t>order_status</a:t>
            </a:r>
            <a:r>
              <a:rPr kumimoji="0" lang="en-IN" sz="2000" b="0" i="0" u="none" strike="noStrike" kern="1200" cap="none" spc="0" normalizeH="0" noProof="0" dirty="0" smtClean="0">
                <a:ln>
                  <a:noFill/>
                </a:ln>
                <a:solidFill>
                  <a:schemeClr val="tx1"/>
                </a:solidFill>
                <a:effectLst/>
                <a:uLnTx/>
                <a:uFillTx/>
                <a:latin typeface="+mn-lt"/>
                <a:ea typeface="+mn-ea"/>
                <a:cs typeface="+mn-cs"/>
              </a:rPr>
              <a:t> as CLOSED.</a:t>
            </a:r>
          </a:p>
          <a:p>
            <a:pPr marL="457200" marR="45720" lvl="0" indent="-457200" algn="l" defTabSz="914400" rtl="0" eaLnBrk="1" fontAlgn="auto" latinLnBrk="0" hangingPunct="1">
              <a:lnSpc>
                <a:spcPct val="100000"/>
              </a:lnSpc>
              <a:spcBef>
                <a:spcPct val="20000"/>
              </a:spcBef>
              <a:spcAft>
                <a:spcPts val="0"/>
              </a:spcAft>
              <a:buClr>
                <a:schemeClr val="accent3"/>
              </a:buClr>
              <a:buSzPct val="95000"/>
              <a:buFont typeface="Arial" pitchFamily="34" charset="0"/>
              <a:buChar char="•"/>
              <a:tabLst/>
              <a:defRPr/>
            </a:pPr>
            <a:r>
              <a:rPr lang="en-IN" sz="2000" dirty="0" smtClean="0"/>
              <a:t>Display count of orders on particular date.</a:t>
            </a:r>
          </a:p>
          <a:p>
            <a:pPr marL="457200" marR="45720" lvl="0" indent="-457200">
              <a:spcBef>
                <a:spcPct val="20000"/>
              </a:spcBef>
              <a:buClr>
                <a:schemeClr val="accent3"/>
              </a:buClr>
              <a:buSzPct val="95000"/>
              <a:buFont typeface="Arial" pitchFamily="34" charset="0"/>
              <a:buChar char="•"/>
            </a:pPr>
            <a:r>
              <a:rPr lang="en-IN" sz="2000" dirty="0" smtClean="0"/>
              <a:t>Display count of orders for all order status.</a:t>
            </a:r>
            <a:endParaRPr kumimoji="0" lang="en-IN" sz="2000" b="0" i="0" u="none" strike="noStrike" kern="1200" cap="none" spc="0" normalizeH="0" noProof="0" dirty="0" smtClean="0">
              <a:ln>
                <a:noFill/>
              </a:ln>
              <a:solidFill>
                <a:schemeClr val="tx1"/>
              </a:solidFill>
              <a:effectLst/>
              <a:uLnTx/>
              <a:uFillTx/>
              <a:latin typeface="+mn-lt"/>
              <a:ea typeface="+mn-ea"/>
              <a:cs typeface="+mn-cs"/>
            </a:endParaRPr>
          </a:p>
          <a:p>
            <a:pPr marL="457200" marR="45720" lvl="0" indent="-457200" algn="l" defTabSz="914400" rtl="0" eaLnBrk="1" fontAlgn="auto" latinLnBrk="0" hangingPunct="1">
              <a:lnSpc>
                <a:spcPct val="100000"/>
              </a:lnSpc>
              <a:spcBef>
                <a:spcPct val="20000"/>
              </a:spcBef>
              <a:spcAft>
                <a:spcPts val="0"/>
              </a:spcAft>
              <a:buClr>
                <a:schemeClr val="accent3"/>
              </a:buClr>
              <a:buSzPct val="95000"/>
              <a:buFont typeface="Arial" pitchFamily="34" charset="0"/>
              <a:buChar char="•"/>
              <a:tabLst/>
              <a:defRPr/>
            </a:pPr>
            <a:endParaRPr lang="en-IN" sz="2000" dirty="0"/>
          </a:p>
          <a:p>
            <a:pPr marL="457200" marR="45720" lvl="0" indent="-457200" algn="l" defTabSz="914400" rtl="0" eaLnBrk="1" fontAlgn="auto" latinLnBrk="0" hangingPunct="1">
              <a:lnSpc>
                <a:spcPct val="100000"/>
              </a:lnSpc>
              <a:spcBef>
                <a:spcPct val="20000"/>
              </a:spcBef>
              <a:spcAft>
                <a:spcPts val="0"/>
              </a:spcAft>
              <a:buClr>
                <a:schemeClr val="accent3"/>
              </a:buClr>
              <a:buSzPct val="95000"/>
              <a:buFont typeface="Wingdings 2"/>
              <a:buAutoNum type="arabicParenR"/>
              <a:tabLst/>
              <a:defRPr/>
            </a:pPr>
            <a:endParaRPr kumimoji="0" lang="en-IN" sz="20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2910" y="285728"/>
            <a:ext cx="7772400" cy="1071570"/>
          </a:xfrm>
        </p:spPr>
        <p:txBody>
          <a:bodyPr>
            <a:noAutofit/>
          </a:bodyPr>
          <a:lstStyle/>
          <a:p>
            <a:pPr algn="ctr"/>
            <a:r>
              <a:rPr lang="en-IN" sz="4000" dirty="0" smtClean="0">
                <a:solidFill>
                  <a:schemeClr val="bg1"/>
                </a:solidFill>
              </a:rPr>
              <a:t>Problem Statement Cont...</a:t>
            </a:r>
            <a:br>
              <a:rPr lang="en-IN" sz="4000" dirty="0" smtClean="0">
                <a:solidFill>
                  <a:schemeClr val="bg1"/>
                </a:solidFill>
              </a:rPr>
            </a:br>
            <a:r>
              <a:rPr lang="en-IN" sz="4000" dirty="0" smtClean="0"/>
              <a:t>(Products)</a:t>
            </a:r>
            <a:endParaRPr lang="en-IN" sz="4000" dirty="0"/>
          </a:p>
        </p:txBody>
      </p:sp>
      <p:sp>
        <p:nvSpPr>
          <p:cNvPr id="3" name="Subtitle 2"/>
          <p:cNvSpPr>
            <a:spLocks noGrp="1"/>
          </p:cNvSpPr>
          <p:nvPr>
            <p:ph type="subTitle" idx="1"/>
          </p:nvPr>
        </p:nvSpPr>
        <p:spPr>
          <a:xfrm>
            <a:off x="533400" y="1500174"/>
            <a:ext cx="8110566" cy="1643074"/>
          </a:xfrm>
        </p:spPr>
        <p:txBody>
          <a:bodyPr>
            <a:normAutofit/>
          </a:bodyPr>
          <a:lstStyle/>
          <a:p>
            <a:pPr marL="457200" indent="-457200" algn="l">
              <a:buFont typeface="Arial" pitchFamily="34" charset="0"/>
              <a:buChar char="•"/>
            </a:pPr>
            <a:r>
              <a:rPr lang="en-IN" sz="2000" dirty="0" smtClean="0"/>
              <a:t>Display number of records in the table.</a:t>
            </a:r>
          </a:p>
          <a:p>
            <a:pPr marL="457200" indent="-457200" algn="l">
              <a:buFont typeface="Arial" pitchFamily="34" charset="0"/>
              <a:buChar char="•"/>
            </a:pPr>
            <a:r>
              <a:rPr lang="en-IN" sz="2000" dirty="0" smtClean="0"/>
              <a:t>Display top 5 products according to product price.</a:t>
            </a:r>
          </a:p>
          <a:p>
            <a:pPr marL="457200" indent="-457200" algn="l">
              <a:buFont typeface="Arial" pitchFamily="34" charset="0"/>
              <a:buChar char="•"/>
            </a:pPr>
            <a:r>
              <a:rPr lang="en-IN" sz="2000" dirty="0" smtClean="0"/>
              <a:t>Display top 5 product category having highest product count based on product category.</a:t>
            </a:r>
          </a:p>
          <a:p>
            <a:pPr marL="457200" indent="-457200" algn="l">
              <a:buFont typeface="Arial" pitchFamily="34" charset="0"/>
              <a:buChar char="•"/>
            </a:pPr>
            <a:endParaRPr lang="en-IN" sz="2000"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2910" y="285728"/>
            <a:ext cx="7772400" cy="642942"/>
          </a:xfrm>
        </p:spPr>
        <p:txBody>
          <a:bodyPr>
            <a:noAutofit/>
          </a:bodyPr>
          <a:lstStyle/>
          <a:p>
            <a:pPr algn="ctr"/>
            <a:r>
              <a:rPr lang="en-IN" sz="4000" dirty="0" smtClean="0">
                <a:solidFill>
                  <a:schemeClr val="bg1"/>
                </a:solidFill>
              </a:rPr>
              <a:t>Miscellaneous Problem Statement</a:t>
            </a:r>
            <a:endParaRPr lang="en-IN" sz="4000" dirty="0"/>
          </a:p>
        </p:txBody>
      </p:sp>
      <p:sp>
        <p:nvSpPr>
          <p:cNvPr id="3" name="Subtitle 2"/>
          <p:cNvSpPr>
            <a:spLocks noGrp="1"/>
          </p:cNvSpPr>
          <p:nvPr>
            <p:ph type="subTitle" idx="1"/>
          </p:nvPr>
        </p:nvSpPr>
        <p:spPr>
          <a:xfrm>
            <a:off x="500034" y="1000108"/>
            <a:ext cx="8110566" cy="5286412"/>
          </a:xfrm>
        </p:spPr>
        <p:txBody>
          <a:bodyPr>
            <a:normAutofit/>
          </a:bodyPr>
          <a:lstStyle/>
          <a:p>
            <a:pPr marL="457200" indent="-457200" algn="l">
              <a:buFont typeface="Arial" pitchFamily="34" charset="0"/>
              <a:buChar char="•"/>
            </a:pPr>
            <a:r>
              <a:rPr lang="en-IN" sz="2000" dirty="0" smtClean="0"/>
              <a:t>Display customer details with order status as CLOSED.</a:t>
            </a:r>
          </a:p>
          <a:p>
            <a:pPr marL="457200" indent="-457200" algn="l">
              <a:buFont typeface="Arial" pitchFamily="34" charset="0"/>
              <a:buChar char="•"/>
            </a:pPr>
            <a:r>
              <a:rPr lang="en-IN" sz="2000" dirty="0" smtClean="0"/>
              <a:t>Display department details, count of categories, list of categories names under each department.</a:t>
            </a:r>
          </a:p>
          <a:p>
            <a:pPr marL="457200" indent="-457200" algn="l">
              <a:buFont typeface="Arial" pitchFamily="34" charset="0"/>
              <a:buChar char="•"/>
            </a:pPr>
            <a:r>
              <a:rPr lang="en-IN" sz="2000" dirty="0" smtClean="0"/>
              <a:t>Display top 100 order details in terms of total amount with customer details.</a:t>
            </a:r>
          </a:p>
          <a:p>
            <a:pPr marL="457200" indent="-457200" algn="l">
              <a:buFont typeface="Arial" pitchFamily="34" charset="0"/>
              <a:buChar char="•"/>
            </a:pPr>
            <a:endParaRPr lang="en-IN" sz="2000" dirty="0" smtClean="0"/>
          </a:p>
          <a:p>
            <a:pPr marL="457200" indent="-457200" algn="l">
              <a:buFont typeface="Arial" pitchFamily="34" charset="0"/>
              <a:buChar char="•"/>
            </a:pPr>
            <a:endParaRPr lang="en-IN" sz="2000"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2910" y="285728"/>
            <a:ext cx="7772400" cy="642942"/>
          </a:xfrm>
        </p:spPr>
        <p:txBody>
          <a:bodyPr>
            <a:noAutofit/>
          </a:bodyPr>
          <a:lstStyle/>
          <a:p>
            <a:pPr algn="ctr"/>
            <a:r>
              <a:rPr lang="en-IN" sz="3600" dirty="0" smtClean="0"/>
              <a:t>Insert New Data in Orders Table(MySQL) </a:t>
            </a:r>
            <a:endParaRPr lang="en-IN" sz="3600" dirty="0"/>
          </a:p>
        </p:txBody>
      </p:sp>
      <p:sp>
        <p:nvSpPr>
          <p:cNvPr id="3" name="Subtitle 2"/>
          <p:cNvSpPr>
            <a:spLocks noGrp="1"/>
          </p:cNvSpPr>
          <p:nvPr>
            <p:ph type="subTitle" idx="1"/>
          </p:nvPr>
        </p:nvSpPr>
        <p:spPr>
          <a:xfrm>
            <a:off x="500034" y="1000108"/>
            <a:ext cx="8110566" cy="5286412"/>
          </a:xfrm>
        </p:spPr>
        <p:txBody>
          <a:bodyPr>
            <a:normAutofit fontScale="55000" lnSpcReduction="20000"/>
          </a:bodyPr>
          <a:lstStyle/>
          <a:p>
            <a:pPr marL="457200" indent="-457200" algn="l"/>
            <a:r>
              <a:rPr lang="en-IN" sz="2000" dirty="0" smtClean="0"/>
              <a:t>insert into orders values (68884,'2017-11-23 00:00:00',1111,'COMPLETE');</a:t>
            </a:r>
          </a:p>
          <a:p>
            <a:pPr marL="457200" indent="-457200" algn="l"/>
            <a:r>
              <a:rPr lang="en-IN" sz="2000" dirty="0" smtClean="0"/>
              <a:t>insert into orders values (68885,'2017-11-23 00:00:00',1222,'COMPLETE');</a:t>
            </a:r>
          </a:p>
          <a:p>
            <a:pPr marL="457200" indent="-457200" algn="l"/>
            <a:r>
              <a:rPr lang="en-IN" sz="2000" dirty="0" smtClean="0"/>
              <a:t>insert into orders values (68886,'2017-11-23 00:00:00',1223,'COMPLETE');</a:t>
            </a:r>
          </a:p>
          <a:p>
            <a:pPr marL="457200" indent="-457200" algn="l"/>
            <a:r>
              <a:rPr lang="en-IN" sz="2000" dirty="0" smtClean="0"/>
              <a:t>insert into orders values (68887,'2017-11-23 00:00:00',1224,'COMPLETE');</a:t>
            </a:r>
          </a:p>
          <a:p>
            <a:pPr marL="457200" indent="-457200" algn="l"/>
            <a:r>
              <a:rPr lang="en-IN" sz="2000" dirty="0" smtClean="0"/>
              <a:t>insert into orders values (68888,'2017-11-23 00:00:00',1225,'COMPLETE');</a:t>
            </a:r>
          </a:p>
          <a:p>
            <a:pPr marL="457200" indent="-457200" algn="l"/>
            <a:r>
              <a:rPr lang="en-IN" sz="2000" dirty="0" smtClean="0"/>
              <a:t>insert into orders values (68889,'2017-11-23 00:00:00',1226,'COMPLETE');</a:t>
            </a:r>
          </a:p>
          <a:p>
            <a:pPr marL="457200" indent="-457200" algn="l"/>
            <a:r>
              <a:rPr lang="en-IN" sz="2000" dirty="0" smtClean="0"/>
              <a:t>insert into orders values (68890,'2017-11-23 00:00:00',1227,'COMPLETE');</a:t>
            </a:r>
          </a:p>
          <a:p>
            <a:pPr marL="457200" indent="-457200" algn="l"/>
            <a:r>
              <a:rPr lang="en-IN" sz="2000" dirty="0" smtClean="0"/>
              <a:t>insert into orders values (68891,'2017-11-23 00:00:00',1228,'COMPLETE');</a:t>
            </a:r>
          </a:p>
          <a:p>
            <a:pPr marL="457200" indent="-457200" algn="l"/>
            <a:r>
              <a:rPr lang="en-IN" sz="2000" dirty="0" smtClean="0"/>
              <a:t>insert into orders values (68892,'2017-11-23 00:00:00',1229,'COMPLETE');</a:t>
            </a:r>
          </a:p>
          <a:p>
            <a:pPr marL="457200" indent="-457200" algn="l"/>
            <a:r>
              <a:rPr lang="en-IN" sz="2000" dirty="0" smtClean="0"/>
              <a:t>insert into orders values (68893,'2017-11-23 00:00:00',1230,'COMPLETE');</a:t>
            </a:r>
          </a:p>
          <a:p>
            <a:pPr marL="457200" indent="-457200" algn="l"/>
            <a:r>
              <a:rPr lang="en-IN" sz="2000" dirty="0" smtClean="0"/>
              <a:t>insert into orders values (68894,'2017-11-23 00:00:00',1231,'COMPLETE');</a:t>
            </a:r>
          </a:p>
          <a:p>
            <a:pPr marL="457200" indent="-457200" algn="l"/>
            <a:r>
              <a:rPr lang="en-IN" sz="2000" dirty="0" smtClean="0"/>
              <a:t>insert into orders values (68895,'2017-11-23 00:00:00',1232,'COMPLETE');</a:t>
            </a:r>
          </a:p>
          <a:p>
            <a:pPr marL="457200" indent="-457200" algn="l"/>
            <a:r>
              <a:rPr lang="en-IN" sz="2000" dirty="0" smtClean="0"/>
              <a:t>insert into orders values (68896,'2017-11-23 00:00:00',1233,'COMPLETE');</a:t>
            </a:r>
          </a:p>
          <a:p>
            <a:pPr marL="457200" indent="-457200" algn="l"/>
            <a:r>
              <a:rPr lang="en-IN" sz="2000" dirty="0" smtClean="0"/>
              <a:t>insert into orders values (68897,'2017-11-23 00:00:00',1234,'COMPLETE');</a:t>
            </a:r>
          </a:p>
          <a:p>
            <a:pPr marL="457200" indent="-457200" algn="l"/>
            <a:r>
              <a:rPr lang="en-IN" sz="2000" dirty="0" smtClean="0"/>
              <a:t>insert into orders values (68898,'2017-11-23 00:00:00',1235,'COMPLETE');</a:t>
            </a:r>
          </a:p>
          <a:p>
            <a:pPr marL="457200" indent="-457200" algn="l"/>
            <a:r>
              <a:rPr lang="en-IN" sz="2000" dirty="0" smtClean="0"/>
              <a:t>insert into orders values (68899,'2017-11-23 00:00:00',1236,'COMPLETE');</a:t>
            </a:r>
          </a:p>
          <a:p>
            <a:pPr marL="457200" indent="-457200" algn="l"/>
            <a:r>
              <a:rPr lang="en-IN" sz="2000" dirty="0" smtClean="0"/>
              <a:t>insert into orders values (68900,'2017-11-23 00:00:00',1237,'COMPLETE');</a:t>
            </a:r>
          </a:p>
          <a:p>
            <a:pPr marL="457200" indent="-457200" algn="l"/>
            <a:r>
              <a:rPr lang="en-IN" sz="2000" dirty="0" smtClean="0"/>
              <a:t>insert into orders values (68901,'2017-11-23 00:00:00',1238,'COMPLETE');</a:t>
            </a:r>
          </a:p>
          <a:p>
            <a:pPr marL="457200" indent="-457200" algn="l"/>
            <a:r>
              <a:rPr lang="en-IN" sz="2000" dirty="0" smtClean="0"/>
              <a:t>insert into orders values (68902,'2017-11-23 00:00:00',1239,'COMPLETE');</a:t>
            </a:r>
          </a:p>
          <a:p>
            <a:pPr marL="457200" indent="-457200" algn="l"/>
            <a:r>
              <a:rPr lang="en-IN" sz="2000" dirty="0" smtClean="0"/>
              <a:t>insert into orders values (68903,'2017-11-23 00:00:00',1240,'COMPLETE');</a:t>
            </a:r>
          </a:p>
          <a:p>
            <a:pPr marL="457200" indent="-457200" algn="l"/>
            <a:r>
              <a:rPr lang="en-IN" sz="2000" dirty="0" smtClean="0"/>
              <a:t>insert into orders values (68904,'2017-11-23 00:00:00',1241,'COMPLETE');</a:t>
            </a:r>
          </a:p>
          <a:p>
            <a:pPr marL="457200" indent="-457200" algn="l"/>
            <a:r>
              <a:rPr lang="en-IN" sz="2000" dirty="0" smtClean="0"/>
              <a:t>insert into orders values (68905,'2017-11-23 00:00:00',1242,'COMPLETE');</a:t>
            </a:r>
          </a:p>
          <a:p>
            <a:pPr marL="457200" indent="-457200" algn="l"/>
            <a:r>
              <a:rPr lang="en-IN" sz="2000" dirty="0" smtClean="0"/>
              <a:t>insert into orders values (68906,'2017-11-23 00:00:00',1243,'COMPLETE');</a:t>
            </a:r>
          </a:p>
          <a:p>
            <a:pPr marL="457200" indent="-457200" algn="l"/>
            <a:r>
              <a:rPr lang="en-IN" sz="2000" dirty="0" smtClean="0"/>
              <a:t>insert into orders values (68907,'2017-11-23 00:00:00',1244,'COMPLETE');</a:t>
            </a:r>
          </a:p>
          <a:p>
            <a:pPr marL="457200" indent="-457200" algn="l"/>
            <a:r>
              <a:rPr lang="en-IN" sz="2000" dirty="0" smtClean="0"/>
              <a:t>insert into orders values (68908,'2017-11-23 00:00:00',1245,'COMPLETE');</a:t>
            </a:r>
          </a:p>
          <a:p>
            <a:pPr marL="457200" indent="-457200" algn="l"/>
            <a:r>
              <a:rPr lang="en-IN" sz="2000" dirty="0" smtClean="0"/>
              <a:t>insert into orders values (68909,'2017-11-23 00:00:00',1246,'COMPLETE');</a:t>
            </a:r>
          </a:p>
          <a:p>
            <a:pPr marL="457200" indent="-457200" algn="l"/>
            <a:r>
              <a:rPr lang="en-IN" sz="2000" dirty="0" smtClean="0"/>
              <a:t>insert into orders values (68910,'2017-11-23 00:00:00',1247,'COMPLETE');</a:t>
            </a:r>
          </a:p>
          <a:p>
            <a:pPr marL="457200" indent="-457200" algn="l"/>
            <a:r>
              <a:rPr lang="en-IN" sz="2000" dirty="0" smtClean="0"/>
              <a:t>insert into orders values (68911,'2017-11-23 00:00:00',1248,'COMPLETE');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2910" y="285728"/>
            <a:ext cx="7772400" cy="642942"/>
          </a:xfrm>
        </p:spPr>
        <p:txBody>
          <a:bodyPr>
            <a:noAutofit/>
          </a:bodyPr>
          <a:lstStyle/>
          <a:p>
            <a:pPr algn="ctr"/>
            <a:r>
              <a:rPr lang="en-IN" sz="3600" dirty="0" smtClean="0"/>
              <a:t>CDC (Change Data Capture)</a:t>
            </a:r>
            <a:endParaRPr lang="en-IN" sz="3600" dirty="0"/>
          </a:p>
        </p:txBody>
      </p:sp>
      <p:sp>
        <p:nvSpPr>
          <p:cNvPr id="3" name="Subtitle 2"/>
          <p:cNvSpPr>
            <a:spLocks noGrp="1"/>
          </p:cNvSpPr>
          <p:nvPr>
            <p:ph type="subTitle" idx="1"/>
          </p:nvPr>
        </p:nvSpPr>
        <p:spPr>
          <a:xfrm>
            <a:off x="500034" y="1000108"/>
            <a:ext cx="8110566" cy="5286412"/>
          </a:xfrm>
        </p:spPr>
        <p:txBody>
          <a:bodyPr>
            <a:normAutofit/>
          </a:bodyPr>
          <a:lstStyle/>
          <a:p>
            <a:pPr marL="457200" indent="-457200" algn="l"/>
            <a:r>
              <a:rPr lang="en-IN" sz="2000" dirty="0" smtClean="0"/>
              <a:t>1) Import the new data from Orders Table (MySQL) into HDFS.</a:t>
            </a:r>
          </a:p>
          <a:p>
            <a:pPr marL="457200" indent="-457200" algn="l"/>
            <a:r>
              <a:rPr lang="en-IN" sz="2000" dirty="0" smtClean="0"/>
              <a:t>2) Write CDC job using PIG to update data in HDFS orders table. </a:t>
            </a:r>
          </a:p>
          <a:p>
            <a:pPr marL="457200" indent="-457200" algn="l"/>
            <a:endParaRPr lang="en-IN" sz="2000" dirty="0" smtClean="0"/>
          </a:p>
        </p:txBody>
      </p:sp>
      <p:sp>
        <p:nvSpPr>
          <p:cNvPr id="4" name="Rectangle 3"/>
          <p:cNvSpPr/>
          <p:nvPr/>
        </p:nvSpPr>
        <p:spPr>
          <a:xfrm>
            <a:off x="6572264" y="2714620"/>
            <a:ext cx="171451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Historical Data in HDFS </a:t>
            </a:r>
            <a:endParaRPr lang="en-IN" dirty="0"/>
          </a:p>
        </p:txBody>
      </p:sp>
      <p:sp>
        <p:nvSpPr>
          <p:cNvPr id="5" name="Can 4"/>
          <p:cNvSpPr/>
          <p:nvPr/>
        </p:nvSpPr>
        <p:spPr>
          <a:xfrm>
            <a:off x="1000100" y="2643182"/>
            <a:ext cx="1000132" cy="121615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MySQL</a:t>
            </a:r>
            <a:endParaRPr lang="en-IN" dirty="0"/>
          </a:p>
        </p:txBody>
      </p:sp>
      <p:sp>
        <p:nvSpPr>
          <p:cNvPr id="7" name="Oval 6"/>
          <p:cNvSpPr/>
          <p:nvPr/>
        </p:nvSpPr>
        <p:spPr>
          <a:xfrm>
            <a:off x="3714744" y="2714620"/>
            <a:ext cx="1143008" cy="10001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Sqoop</a:t>
            </a:r>
            <a:endParaRPr lang="en-IN" dirty="0"/>
          </a:p>
        </p:txBody>
      </p:sp>
      <p:sp>
        <p:nvSpPr>
          <p:cNvPr id="8" name="Snip Diagonal Corner Rectangle 7"/>
          <p:cNvSpPr/>
          <p:nvPr/>
        </p:nvSpPr>
        <p:spPr>
          <a:xfrm>
            <a:off x="8001024" y="1000108"/>
            <a:ext cx="914400" cy="914400"/>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HIVE Table</a:t>
            </a:r>
            <a:endParaRPr lang="en-IN" dirty="0"/>
          </a:p>
        </p:txBody>
      </p:sp>
      <p:sp>
        <p:nvSpPr>
          <p:cNvPr id="15" name="Right Arrow 14"/>
          <p:cNvSpPr/>
          <p:nvPr/>
        </p:nvSpPr>
        <p:spPr>
          <a:xfrm>
            <a:off x="2000232" y="3071810"/>
            <a:ext cx="1714512" cy="2143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ight Arrow 15"/>
          <p:cNvSpPr/>
          <p:nvPr/>
        </p:nvSpPr>
        <p:spPr>
          <a:xfrm>
            <a:off x="4857752" y="3071810"/>
            <a:ext cx="1714512" cy="2143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Down Arrow 16"/>
          <p:cNvSpPr/>
          <p:nvPr/>
        </p:nvSpPr>
        <p:spPr>
          <a:xfrm>
            <a:off x="7429520" y="3643314"/>
            <a:ext cx="142876" cy="8572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p:cNvSpPr/>
          <p:nvPr/>
        </p:nvSpPr>
        <p:spPr>
          <a:xfrm>
            <a:off x="3500430" y="4657740"/>
            <a:ext cx="171451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Incremental Data in HDFS </a:t>
            </a:r>
            <a:endParaRPr lang="en-IN" dirty="0"/>
          </a:p>
        </p:txBody>
      </p:sp>
      <p:sp>
        <p:nvSpPr>
          <p:cNvPr id="19" name="Down Arrow 18"/>
          <p:cNvSpPr/>
          <p:nvPr/>
        </p:nvSpPr>
        <p:spPr>
          <a:xfrm>
            <a:off x="4214810" y="3714752"/>
            <a:ext cx="142876" cy="92869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egular Pentagon 19"/>
          <p:cNvSpPr/>
          <p:nvPr/>
        </p:nvSpPr>
        <p:spPr>
          <a:xfrm>
            <a:off x="6858016" y="4500570"/>
            <a:ext cx="1214446" cy="914400"/>
          </a:xfrm>
          <a:prstGeom prst="pen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CDC</a:t>
            </a:r>
            <a:endParaRPr lang="en-IN" dirty="0"/>
          </a:p>
        </p:txBody>
      </p:sp>
      <p:sp>
        <p:nvSpPr>
          <p:cNvPr id="21" name="Right Arrow 20"/>
          <p:cNvSpPr/>
          <p:nvPr/>
        </p:nvSpPr>
        <p:spPr>
          <a:xfrm>
            <a:off x="5214942" y="5000636"/>
            <a:ext cx="1714512" cy="2143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3" name="Straight Arrow Connector 22"/>
          <p:cNvCxnSpPr>
            <a:endCxn id="4" idx="0"/>
          </p:cNvCxnSpPr>
          <p:nvPr/>
        </p:nvCxnSpPr>
        <p:spPr>
          <a:xfrm rot="5400000">
            <a:off x="7358082" y="1928802"/>
            <a:ext cx="857256" cy="7143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20" idx="5"/>
          </p:cNvCxnSpPr>
          <p:nvPr/>
        </p:nvCxnSpPr>
        <p:spPr>
          <a:xfrm flipV="1">
            <a:off x="8072461" y="1857364"/>
            <a:ext cx="714381" cy="29924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2910" y="285728"/>
            <a:ext cx="7772400" cy="642942"/>
          </a:xfrm>
        </p:spPr>
        <p:txBody>
          <a:bodyPr>
            <a:noAutofit/>
          </a:bodyPr>
          <a:lstStyle/>
          <a:p>
            <a:pPr algn="ctr"/>
            <a:r>
              <a:rPr lang="en-IN" sz="3600" dirty="0" smtClean="0"/>
              <a:t>Job Scheduling</a:t>
            </a:r>
            <a:endParaRPr lang="en-IN" sz="3600" dirty="0"/>
          </a:p>
        </p:txBody>
      </p:sp>
      <p:sp>
        <p:nvSpPr>
          <p:cNvPr id="3" name="Subtitle 2"/>
          <p:cNvSpPr>
            <a:spLocks noGrp="1"/>
          </p:cNvSpPr>
          <p:nvPr>
            <p:ph type="subTitle" idx="1"/>
          </p:nvPr>
        </p:nvSpPr>
        <p:spPr>
          <a:xfrm>
            <a:off x="500034" y="1000108"/>
            <a:ext cx="8110566" cy="5286412"/>
          </a:xfrm>
        </p:spPr>
        <p:txBody>
          <a:bodyPr>
            <a:normAutofit/>
          </a:bodyPr>
          <a:lstStyle/>
          <a:p>
            <a:pPr algn="l"/>
            <a:r>
              <a:rPr lang="en-IN" sz="1600" dirty="0" smtClean="0"/>
              <a:t>Apache </a:t>
            </a:r>
            <a:r>
              <a:rPr lang="en-IN" sz="1600" dirty="0" err="1" smtClean="0"/>
              <a:t>Oozie</a:t>
            </a:r>
            <a:r>
              <a:rPr lang="en-IN" sz="1600" dirty="0" smtClean="0"/>
              <a:t> is a tool for Hadoop operations that allows cluster administrators to build complex data transformations out of multiple component tasks. This provides greater control over jobs and also makes it easier to repeat those jobs at predetermined intervals. At its core, </a:t>
            </a:r>
            <a:r>
              <a:rPr lang="en-IN" sz="1600" dirty="0" err="1" smtClean="0"/>
              <a:t>Oozie</a:t>
            </a:r>
            <a:r>
              <a:rPr lang="en-IN" sz="1600" dirty="0" smtClean="0"/>
              <a:t> helps administrators derive more value from Hadoop.</a:t>
            </a:r>
          </a:p>
          <a:p>
            <a:pPr algn="l"/>
            <a:endParaRPr lang="en-IN" sz="1600" dirty="0" smtClean="0"/>
          </a:p>
          <a:p>
            <a:pPr algn="l"/>
            <a:r>
              <a:rPr lang="en-IN" sz="1600" dirty="0" smtClean="0"/>
              <a:t>There are two basic types of </a:t>
            </a:r>
            <a:r>
              <a:rPr lang="en-IN" sz="1600" dirty="0" err="1" smtClean="0"/>
              <a:t>Oozie</a:t>
            </a:r>
            <a:r>
              <a:rPr lang="en-IN" sz="1600" dirty="0" smtClean="0"/>
              <a:t> jobs:</a:t>
            </a:r>
          </a:p>
          <a:p>
            <a:pPr algn="l"/>
            <a:r>
              <a:rPr lang="en-IN" sz="1600" b="1" dirty="0" err="1" smtClean="0"/>
              <a:t>Oozie</a:t>
            </a:r>
            <a:r>
              <a:rPr lang="en-IN" sz="1600" b="1" dirty="0" smtClean="0"/>
              <a:t> Workflow</a:t>
            </a:r>
            <a:r>
              <a:rPr lang="en-IN" sz="1600" dirty="0" smtClean="0"/>
              <a:t> jobs are Directed </a:t>
            </a:r>
            <a:r>
              <a:rPr lang="en-IN" sz="1600" dirty="0" err="1" smtClean="0"/>
              <a:t>Acyclical</a:t>
            </a:r>
            <a:r>
              <a:rPr lang="en-IN" sz="1600" dirty="0" smtClean="0"/>
              <a:t> Graphs (DAGs), specifying a sequence of actions to execute. The Workflow job has to wait</a:t>
            </a:r>
          </a:p>
          <a:p>
            <a:pPr algn="l"/>
            <a:r>
              <a:rPr lang="en-IN" sz="1600" b="1" dirty="0" err="1" smtClean="0"/>
              <a:t>Oozie</a:t>
            </a:r>
            <a:r>
              <a:rPr lang="en-IN" sz="1600" b="1" dirty="0" smtClean="0"/>
              <a:t> Coordinator</a:t>
            </a:r>
            <a:r>
              <a:rPr lang="en-IN" sz="1600" dirty="0" smtClean="0"/>
              <a:t> jobs are recurrent </a:t>
            </a:r>
            <a:r>
              <a:rPr lang="en-IN" sz="1600" dirty="0" err="1" smtClean="0"/>
              <a:t>Oozie</a:t>
            </a:r>
            <a:r>
              <a:rPr lang="en-IN" sz="1600" dirty="0" smtClean="0"/>
              <a:t> Workflow jobs that are triggered by time and data availability.</a:t>
            </a:r>
          </a:p>
          <a:p>
            <a:pPr algn="l"/>
            <a:r>
              <a:rPr lang="en-IN" sz="1600" b="1" dirty="0" err="1" smtClean="0"/>
              <a:t>Oozie</a:t>
            </a:r>
            <a:r>
              <a:rPr lang="en-IN" sz="1600" b="1" dirty="0" smtClean="0"/>
              <a:t> Bundle</a:t>
            </a:r>
            <a:r>
              <a:rPr lang="en-IN" sz="1600" dirty="0" smtClean="0"/>
              <a:t> provides a way to package multiple coordinator and workflow jobs and to manage the lifecycle of those jobs.</a:t>
            </a:r>
          </a:p>
          <a:p>
            <a:pPr algn="l"/>
            <a:endParaRPr lang="en-IN" sz="1600" dirty="0" smtClean="0"/>
          </a:p>
          <a:p>
            <a:pPr algn="l"/>
            <a:endParaRPr lang="en-IN" sz="1600" dirty="0" smtClean="0"/>
          </a:p>
          <a:p>
            <a:pPr algn="l"/>
            <a:endParaRPr lang="en-IN" sz="1600" dirty="0" smtClean="0"/>
          </a:p>
          <a:p>
            <a:pPr algn="l"/>
            <a:r>
              <a:rPr lang="en-IN" sz="1600" dirty="0" smtClean="0"/>
              <a:t>Automate all the process using </a:t>
            </a:r>
            <a:r>
              <a:rPr lang="en-IN" sz="1600" dirty="0" err="1" smtClean="0"/>
              <a:t>Oozie</a:t>
            </a:r>
            <a:r>
              <a:rPr lang="en-IN" sz="1600" dirty="0" smtClean="0"/>
              <a:t>. </a:t>
            </a:r>
            <a:endParaRPr lang="en-IN" sz="16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5168</TotalTime>
  <Words>841</Words>
  <Application>Microsoft Office PowerPoint</Application>
  <PresentationFormat>On-screen Show (4:3)</PresentationFormat>
  <Paragraphs>89</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Flow</vt:lpstr>
      <vt:lpstr>Project Summary</vt:lpstr>
      <vt:lpstr>First Step (Historical Load)</vt:lpstr>
      <vt:lpstr>Problem Statement  (Categories)</vt:lpstr>
      <vt:lpstr>Problem Statement Cont... (Departments)</vt:lpstr>
      <vt:lpstr>Problem Statement Cont... (Products)</vt:lpstr>
      <vt:lpstr>Miscellaneous Problem Statement</vt:lpstr>
      <vt:lpstr>Insert New Data in Orders Table(MySQL) </vt:lpstr>
      <vt:lpstr>CDC (Change Data Capture)</vt:lpstr>
      <vt:lpstr>Job Scheduling</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Summary</dc:title>
  <dc:creator>Nikunj Aggarwal</dc:creator>
  <cp:lastModifiedBy>Nikunj Aggarwal</cp:lastModifiedBy>
  <cp:revision>44</cp:revision>
  <dcterms:created xsi:type="dcterms:W3CDTF">2017-11-26T04:51:40Z</dcterms:created>
  <dcterms:modified xsi:type="dcterms:W3CDTF">2017-11-30T18:11:54Z</dcterms:modified>
</cp:coreProperties>
</file>