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77" r:id="rId30"/>
    <p:sldId id="278" r:id="rId31"/>
    <p:sldId id="299" r:id="rId32"/>
    <p:sldId id="300" r:id="rId33"/>
    <p:sldId id="288" r:id="rId34"/>
    <p:sldId id="289" r:id="rId35"/>
    <p:sldId id="290" r:id="rId3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7199"/>
            <a:ext cx="8415655" cy="1116965"/>
          </a:xfrm>
          <a:custGeom>
            <a:avLst/>
            <a:gdLst/>
            <a:ahLst/>
            <a:cxnLst/>
            <a:rect l="l" t="t" r="r" b="b"/>
            <a:pathLst>
              <a:path w="8415655" h="1116965">
                <a:moveTo>
                  <a:pt x="8415401" y="120269"/>
                </a:moveTo>
                <a:lnTo>
                  <a:pt x="8406003" y="73406"/>
                </a:lnTo>
                <a:lnTo>
                  <a:pt x="8380222" y="35179"/>
                </a:lnTo>
                <a:lnTo>
                  <a:pt x="8341995" y="9398"/>
                </a:lnTo>
                <a:lnTo>
                  <a:pt x="8295132" y="0"/>
                </a:lnTo>
                <a:lnTo>
                  <a:pt x="0" y="0"/>
                </a:lnTo>
                <a:lnTo>
                  <a:pt x="0" y="913130"/>
                </a:lnTo>
                <a:lnTo>
                  <a:pt x="574522" y="913130"/>
                </a:lnTo>
                <a:lnTo>
                  <a:pt x="592175" y="914400"/>
                </a:lnTo>
                <a:lnTo>
                  <a:pt x="609384" y="918083"/>
                </a:lnTo>
                <a:lnTo>
                  <a:pt x="625894" y="924179"/>
                </a:lnTo>
                <a:lnTo>
                  <a:pt x="641464" y="932561"/>
                </a:lnTo>
                <a:lnTo>
                  <a:pt x="923721" y="1111631"/>
                </a:lnTo>
                <a:lnTo>
                  <a:pt x="941705" y="1116838"/>
                </a:lnTo>
                <a:lnTo>
                  <a:pt x="958583" y="1111885"/>
                </a:lnTo>
                <a:lnTo>
                  <a:pt x="970673" y="1099185"/>
                </a:lnTo>
                <a:lnTo>
                  <a:pt x="974331" y="1080770"/>
                </a:lnTo>
                <a:lnTo>
                  <a:pt x="961517" y="934339"/>
                </a:lnTo>
                <a:lnTo>
                  <a:pt x="962520" y="926211"/>
                </a:lnTo>
                <a:lnTo>
                  <a:pt x="966584" y="919480"/>
                </a:lnTo>
                <a:lnTo>
                  <a:pt x="972985" y="914781"/>
                </a:lnTo>
                <a:lnTo>
                  <a:pt x="981011" y="913130"/>
                </a:lnTo>
                <a:lnTo>
                  <a:pt x="8295132" y="913130"/>
                </a:lnTo>
                <a:lnTo>
                  <a:pt x="8341995" y="903605"/>
                </a:lnTo>
                <a:lnTo>
                  <a:pt x="8380222" y="877824"/>
                </a:lnTo>
                <a:lnTo>
                  <a:pt x="8406003" y="839597"/>
                </a:lnTo>
                <a:lnTo>
                  <a:pt x="8415401" y="792861"/>
                </a:lnTo>
                <a:lnTo>
                  <a:pt x="8415401" y="120269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3028" y="2235200"/>
            <a:ext cx="1040638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3028" y="2722880"/>
            <a:ext cx="10113010" cy="3440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5.html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cast.ai/blog/machine-learning-algorithms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us.hudson.com/legal/blog/postid/513/predictive-analytics-artificial-intelligence-science-fiction-e-discovery-truth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us.hudson.com/legal/blog/postid/513/predictive-analytics-artificial-intelligence-science-fiction-e-discovery-truth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us.hudson.com/legal/blog/postid/513/predictive-analytics-artificial-intelligence-science-fiction-e-discovery-truth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us.hudson.com/legal/blog/postid/513/predictive-analytics-artificial-intelligence-science-fiction-e-discovery-truth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aive_Bayes_classifie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.zinkevich.org/rules_of_ml/rules_of_ml.pdf" TargetMode="External"/><Relationship Id="rId7" Type="http://schemas.openxmlformats.org/officeDocument/2006/relationships/hyperlink" Target="http://reddit.com/r/MachineLearning" TargetMode="External"/><Relationship Id="rId2" Type="http://schemas.openxmlformats.org/officeDocument/2006/relationships/hyperlink" Target="https://www.coursera.org/learn/machine-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.stanford.edu/~hastie/ElemStatLearn/" TargetMode="External"/><Relationship Id="rId5" Type="http://schemas.openxmlformats.org/officeDocument/2006/relationships/hyperlink" Target="https://www.coursera.org/learn/neural-networks" TargetMode="External"/><Relationship Id="rId4" Type="http://schemas.openxmlformats.org/officeDocument/2006/relationships/hyperlink" Target="http://neuralnetworksanddeeplearning.com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" y="0"/>
            <a:ext cx="12178665" cy="6858000"/>
          </a:xfrm>
          <a:custGeom>
            <a:avLst/>
            <a:gdLst/>
            <a:ahLst/>
            <a:cxnLst/>
            <a:rect l="l" t="t" r="r" b="b"/>
            <a:pathLst>
              <a:path w="12178665" h="6858000">
                <a:moveTo>
                  <a:pt x="12178284" y="6857998"/>
                </a:moveTo>
                <a:lnTo>
                  <a:pt x="12178284" y="0"/>
                </a:lnTo>
                <a:lnTo>
                  <a:pt x="0" y="0"/>
                </a:lnTo>
                <a:lnTo>
                  <a:pt x="0" y="6857998"/>
                </a:lnTo>
                <a:lnTo>
                  <a:pt x="12178284" y="6857998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524" y="2506979"/>
            <a:ext cx="7746365" cy="1845310"/>
          </a:xfrm>
          <a:custGeom>
            <a:avLst/>
            <a:gdLst/>
            <a:ahLst/>
            <a:cxnLst/>
            <a:rect l="l" t="t" r="r" b="b"/>
            <a:pathLst>
              <a:path w="7746365" h="1845310">
                <a:moveTo>
                  <a:pt x="7746238" y="198755"/>
                </a:moveTo>
                <a:lnTo>
                  <a:pt x="7727950" y="121412"/>
                </a:lnTo>
                <a:lnTo>
                  <a:pt x="7677785" y="58166"/>
                </a:lnTo>
                <a:lnTo>
                  <a:pt x="7603490" y="15621"/>
                </a:lnTo>
                <a:lnTo>
                  <a:pt x="7512431" y="0"/>
                </a:lnTo>
                <a:lnTo>
                  <a:pt x="0" y="0"/>
                </a:lnTo>
                <a:lnTo>
                  <a:pt x="0" y="1508506"/>
                </a:lnTo>
                <a:lnTo>
                  <a:pt x="1117384" y="1508506"/>
                </a:lnTo>
                <a:lnTo>
                  <a:pt x="1151712" y="1510665"/>
                </a:lnTo>
                <a:lnTo>
                  <a:pt x="1185176" y="1516761"/>
                </a:lnTo>
                <a:lnTo>
                  <a:pt x="1217307" y="1526794"/>
                </a:lnTo>
                <a:lnTo>
                  <a:pt x="1247584" y="1540637"/>
                </a:lnTo>
                <a:lnTo>
                  <a:pt x="1796542" y="1836420"/>
                </a:lnTo>
                <a:lnTo>
                  <a:pt x="1831594" y="1845056"/>
                </a:lnTo>
                <a:lnTo>
                  <a:pt x="1864360" y="1837055"/>
                </a:lnTo>
                <a:lnTo>
                  <a:pt x="1887855" y="1815973"/>
                </a:lnTo>
                <a:lnTo>
                  <a:pt x="1894967" y="1785493"/>
                </a:lnTo>
                <a:lnTo>
                  <a:pt x="1870075" y="1543685"/>
                </a:lnTo>
                <a:lnTo>
                  <a:pt x="1871980" y="1530223"/>
                </a:lnTo>
                <a:lnTo>
                  <a:pt x="1879854" y="1519047"/>
                </a:lnTo>
                <a:lnTo>
                  <a:pt x="1892300" y="1511427"/>
                </a:lnTo>
                <a:lnTo>
                  <a:pt x="1908048" y="1508506"/>
                </a:lnTo>
                <a:lnTo>
                  <a:pt x="7512431" y="1508506"/>
                </a:lnTo>
                <a:lnTo>
                  <a:pt x="7603490" y="1492885"/>
                </a:lnTo>
                <a:lnTo>
                  <a:pt x="7677785" y="1450340"/>
                </a:lnTo>
                <a:lnTo>
                  <a:pt x="7727950" y="1387094"/>
                </a:lnTo>
                <a:lnTo>
                  <a:pt x="7746238" y="1309751"/>
                </a:lnTo>
                <a:lnTo>
                  <a:pt x="7746238" y="1987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036" y="2610733"/>
            <a:ext cx="7473950" cy="10591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300" b="1" spc="210" dirty="0">
                <a:solidFill>
                  <a:srgbClr val="01A0D6"/>
                </a:solidFill>
                <a:latin typeface="Arial"/>
                <a:cs typeface="Arial"/>
              </a:rPr>
              <a:t>Introduction </a:t>
            </a:r>
            <a:r>
              <a:rPr sz="3300" b="1" spc="240" dirty="0">
                <a:solidFill>
                  <a:srgbClr val="01A0D6"/>
                </a:solidFill>
                <a:latin typeface="Arial"/>
                <a:cs typeface="Arial"/>
              </a:rPr>
              <a:t>to </a:t>
            </a:r>
            <a:r>
              <a:rPr sz="3300" b="1" spc="225" dirty="0">
                <a:solidFill>
                  <a:srgbClr val="01A0D6"/>
                </a:solidFill>
                <a:latin typeface="Arial"/>
                <a:cs typeface="Arial"/>
              </a:rPr>
              <a:t>Machine</a:t>
            </a:r>
            <a:r>
              <a:rPr sz="3300" b="1" spc="-495" dirty="0">
                <a:solidFill>
                  <a:srgbClr val="01A0D6"/>
                </a:solidFill>
                <a:latin typeface="Arial"/>
                <a:cs typeface="Arial"/>
              </a:rPr>
              <a:t> </a:t>
            </a:r>
            <a:r>
              <a:rPr sz="3300" b="1" spc="180" dirty="0">
                <a:solidFill>
                  <a:srgbClr val="01A0D6"/>
                </a:solidFill>
                <a:latin typeface="Arial"/>
                <a:cs typeface="Arial"/>
              </a:rPr>
              <a:t>Learning</a:t>
            </a:r>
            <a:endParaRPr sz="3300" dirty="0">
              <a:latin typeface="Arial"/>
              <a:cs typeface="Arial"/>
            </a:endParaRPr>
          </a:p>
          <a:p>
            <a:pPr marL="3805554">
              <a:lnSpc>
                <a:spcPct val="100000"/>
              </a:lnSpc>
              <a:spcBef>
                <a:spcPts val="585"/>
              </a:spcBef>
            </a:pPr>
            <a:r>
              <a:rPr lang="en-IN" sz="2300" spc="150" dirty="0" smtClean="0">
                <a:solidFill>
                  <a:srgbClr val="585858"/>
                </a:solidFill>
              </a:rPr>
              <a:t>Shivay Lamba </a:t>
            </a:r>
            <a:endParaRPr sz="2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" y="679449"/>
            <a:ext cx="2774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Major Goals of</a:t>
            </a:r>
            <a:r>
              <a:rPr sz="2800" spc="-2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AI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3028" y="2188565"/>
            <a:ext cx="8813165" cy="1708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200" spc="45" dirty="0">
                <a:latin typeface="Noto Sans Symbols"/>
                <a:cs typeface="Noto Sans Symbols"/>
              </a:rPr>
              <a:t>➔</a:t>
            </a:r>
            <a:r>
              <a:rPr sz="3200" spc="45" dirty="0">
                <a:latin typeface="Arial"/>
                <a:cs typeface="Arial"/>
              </a:rPr>
              <a:t>Motion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Manipulation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3200" spc="45" dirty="0">
                <a:latin typeface="Noto Sans Symbols"/>
                <a:cs typeface="Noto Sans Symbols"/>
              </a:rPr>
              <a:t>➔</a:t>
            </a:r>
            <a:r>
              <a:rPr sz="3200" spc="45" dirty="0">
                <a:latin typeface="Arial"/>
                <a:cs typeface="Arial"/>
              </a:rPr>
              <a:t>Social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Intelligence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3200" spc="20" dirty="0">
                <a:latin typeface="Noto Sans Symbols"/>
                <a:cs typeface="Noto Sans Symbols"/>
              </a:rPr>
              <a:t>➔</a:t>
            </a:r>
            <a:r>
              <a:rPr sz="3200" spc="20" dirty="0">
                <a:latin typeface="Arial"/>
                <a:cs typeface="Arial"/>
              </a:rPr>
              <a:t>General/Super </a:t>
            </a:r>
            <a:r>
              <a:rPr sz="3200" spc="-5" dirty="0">
                <a:latin typeface="Arial"/>
                <a:cs typeface="Arial"/>
              </a:rPr>
              <a:t>Intelligence </a:t>
            </a:r>
            <a:r>
              <a:rPr sz="3200" spc="5" dirty="0">
                <a:latin typeface="Arial"/>
                <a:cs typeface="Arial"/>
              </a:rPr>
              <a:t>← </a:t>
            </a:r>
            <a:r>
              <a:rPr sz="2000" dirty="0">
                <a:latin typeface="Arial"/>
                <a:cs typeface="Arial"/>
              </a:rPr>
              <a:t>Media tries to sell </a:t>
            </a:r>
            <a:r>
              <a:rPr sz="2000" spc="-5" dirty="0">
                <a:latin typeface="Arial"/>
                <a:cs typeface="Arial"/>
              </a:rPr>
              <a:t>you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7755" y="4732020"/>
            <a:ext cx="1606295" cy="1606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9247" y="4572000"/>
            <a:ext cx="2887979" cy="1926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63740" y="4572000"/>
            <a:ext cx="3005328" cy="1926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" y="679449"/>
            <a:ext cx="5166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Sciences involved in AI</a:t>
            </a:r>
            <a:r>
              <a:rPr sz="2800" dirty="0">
                <a:solidFill>
                  <a:srgbClr val="FFFFFF"/>
                </a:solidFill>
              </a:rPr>
              <a:t> research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3028" y="2188565"/>
            <a:ext cx="3799204" cy="33915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200" spc="35" dirty="0">
                <a:latin typeface="Noto Sans Symbols"/>
                <a:cs typeface="Noto Sans Symbols"/>
              </a:rPr>
              <a:t>➔</a:t>
            </a:r>
            <a:r>
              <a:rPr sz="3200" spc="35" dirty="0">
                <a:latin typeface="Arial"/>
                <a:cs typeface="Arial"/>
              </a:rPr>
              <a:t>Computer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Science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3200" spc="25" dirty="0">
                <a:latin typeface="Noto Sans Symbols"/>
                <a:cs typeface="Noto Sans Symbols"/>
              </a:rPr>
              <a:t>➔</a:t>
            </a:r>
            <a:r>
              <a:rPr sz="3200" spc="25" dirty="0">
                <a:latin typeface="Arial"/>
                <a:cs typeface="Arial"/>
              </a:rPr>
              <a:t>Mathematics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3200" spc="30" dirty="0">
                <a:latin typeface="Noto Sans Symbols"/>
                <a:cs typeface="Noto Sans Symbols"/>
              </a:rPr>
              <a:t>➔</a:t>
            </a:r>
            <a:r>
              <a:rPr sz="3200" spc="30" dirty="0">
                <a:latin typeface="Arial"/>
                <a:cs typeface="Arial"/>
              </a:rPr>
              <a:t>Psychology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25" dirty="0">
                <a:latin typeface="Noto Sans Symbols"/>
                <a:cs typeface="Noto Sans Symbols"/>
              </a:rPr>
              <a:t>➔</a:t>
            </a:r>
            <a:r>
              <a:rPr sz="3200" spc="25" dirty="0">
                <a:latin typeface="Arial"/>
                <a:cs typeface="Arial"/>
              </a:rPr>
              <a:t>Linguistics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3200" spc="25" dirty="0">
                <a:latin typeface="Noto Sans Symbols"/>
                <a:cs typeface="Noto Sans Symbols"/>
              </a:rPr>
              <a:t>➔</a:t>
            </a:r>
            <a:r>
              <a:rPr sz="3200" spc="25" dirty="0">
                <a:latin typeface="Arial"/>
                <a:cs typeface="Arial"/>
              </a:rPr>
              <a:t>Philosophy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65" dirty="0">
                <a:latin typeface="Noto Sans Symbols"/>
                <a:cs typeface="Noto Sans Symbols"/>
              </a:rPr>
              <a:t>➔</a:t>
            </a:r>
            <a:r>
              <a:rPr sz="3200" spc="65" dirty="0">
                <a:latin typeface="Arial"/>
                <a:cs typeface="Arial"/>
              </a:rPr>
              <a:t>Many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Others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" y="679449"/>
            <a:ext cx="3409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Philosophy around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AI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3028" y="2188565"/>
            <a:ext cx="9570720" cy="33915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200" spc="110" dirty="0">
                <a:latin typeface="Noto Sans Symbols"/>
                <a:cs typeface="Noto Sans Symbols"/>
              </a:rPr>
              <a:t>➔</a:t>
            </a:r>
            <a:r>
              <a:rPr sz="3200" spc="11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general/super intelligence </a:t>
            </a:r>
            <a:r>
              <a:rPr sz="3200" dirty="0">
                <a:latin typeface="Arial"/>
                <a:cs typeface="Arial"/>
              </a:rPr>
              <a:t>possible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 marL="443865" marR="5080" indent="-431800">
              <a:lnSpc>
                <a:spcPct val="114999"/>
              </a:lnSpc>
            </a:pPr>
            <a:r>
              <a:rPr sz="3200" spc="110" dirty="0">
                <a:latin typeface="Noto Sans Symbols"/>
                <a:cs typeface="Noto Sans Symbols"/>
              </a:rPr>
              <a:t>➔</a:t>
            </a:r>
            <a:r>
              <a:rPr sz="3200" spc="110" dirty="0">
                <a:latin typeface="Arial"/>
                <a:cs typeface="Arial"/>
              </a:rPr>
              <a:t>Do </a:t>
            </a:r>
            <a:r>
              <a:rPr sz="3200" spc="-5" dirty="0">
                <a:latin typeface="Arial"/>
                <a:cs typeface="Arial"/>
              </a:rPr>
              <a:t>they have </a:t>
            </a:r>
            <a:r>
              <a:rPr sz="3200" dirty="0">
                <a:latin typeface="Arial"/>
                <a:cs typeface="Arial"/>
              </a:rPr>
              <a:t>to be </a:t>
            </a:r>
            <a:r>
              <a:rPr sz="3200" spc="-5" dirty="0">
                <a:latin typeface="Arial"/>
                <a:cs typeface="Arial"/>
              </a:rPr>
              <a:t>similar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human </a:t>
            </a:r>
            <a:r>
              <a:rPr sz="3200" dirty="0">
                <a:latin typeface="Arial"/>
                <a:cs typeface="Arial"/>
              </a:rPr>
              <a:t>systems to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be  </a:t>
            </a:r>
            <a:r>
              <a:rPr sz="3200" spc="-5" dirty="0">
                <a:latin typeface="Arial"/>
                <a:cs typeface="Arial"/>
              </a:rPr>
              <a:t>intelligent </a:t>
            </a:r>
            <a:r>
              <a:rPr sz="3200" dirty="0">
                <a:latin typeface="Arial"/>
                <a:cs typeface="Arial"/>
              </a:rPr>
              <a:t>as </a:t>
            </a:r>
            <a:r>
              <a:rPr sz="3200" spc="-10" dirty="0">
                <a:latin typeface="Arial"/>
                <a:cs typeface="Arial"/>
              </a:rPr>
              <a:t>us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3200" spc="85" dirty="0">
                <a:latin typeface="Noto Sans Symbols"/>
                <a:cs typeface="Noto Sans Symbols"/>
              </a:rPr>
              <a:t>➔</a:t>
            </a:r>
            <a:r>
              <a:rPr sz="3200" spc="85" dirty="0">
                <a:latin typeface="Arial"/>
                <a:cs typeface="Arial"/>
              </a:rPr>
              <a:t>Can </a:t>
            </a:r>
            <a:r>
              <a:rPr sz="3200" spc="-5" dirty="0">
                <a:latin typeface="Arial"/>
                <a:cs typeface="Arial"/>
              </a:rPr>
              <a:t>intelligent machines </a:t>
            </a:r>
            <a:r>
              <a:rPr sz="3200" spc="-10" dirty="0">
                <a:latin typeface="Arial"/>
                <a:cs typeface="Arial"/>
              </a:rPr>
              <a:t>be </a:t>
            </a:r>
            <a:r>
              <a:rPr sz="3200" spc="-5" dirty="0">
                <a:latin typeface="Arial"/>
                <a:cs typeface="Arial"/>
              </a:rPr>
              <a:t>dangerous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 marL="443865" marR="839469" indent="-431800">
              <a:lnSpc>
                <a:spcPts val="4420"/>
              </a:lnSpc>
              <a:spcBef>
                <a:spcPts val="240"/>
              </a:spcBef>
            </a:pPr>
            <a:r>
              <a:rPr sz="3200" spc="45" dirty="0">
                <a:latin typeface="Noto Sans Symbols"/>
                <a:cs typeface="Noto Sans Symbols"/>
              </a:rPr>
              <a:t>➔</a:t>
            </a:r>
            <a:r>
              <a:rPr sz="3200" spc="45" dirty="0">
                <a:latin typeface="Arial"/>
                <a:cs typeface="Arial"/>
              </a:rPr>
              <a:t>Should </a:t>
            </a:r>
            <a:r>
              <a:rPr sz="3200" dirty="0">
                <a:latin typeface="Arial"/>
                <a:cs typeface="Arial"/>
              </a:rPr>
              <a:t>we </a:t>
            </a:r>
            <a:r>
              <a:rPr sz="3200" spc="-5" dirty="0">
                <a:latin typeface="Arial"/>
                <a:cs typeface="Arial"/>
              </a:rPr>
              <a:t>prefer more accurate </a:t>
            </a:r>
            <a:r>
              <a:rPr sz="3200" dirty="0">
                <a:latin typeface="Arial"/>
                <a:cs typeface="Arial"/>
              </a:rPr>
              <a:t>systems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over  </a:t>
            </a:r>
            <a:r>
              <a:rPr sz="3200" spc="-5" dirty="0">
                <a:latin typeface="Arial"/>
                <a:cs typeface="Arial"/>
              </a:rPr>
              <a:t>transparent </a:t>
            </a:r>
            <a:r>
              <a:rPr sz="3200" dirty="0">
                <a:latin typeface="Arial"/>
                <a:cs typeface="Arial"/>
              </a:rPr>
              <a:t>systems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" y="679449"/>
            <a:ext cx="4615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The vagueness and the</a:t>
            </a:r>
            <a:r>
              <a:rPr sz="2800" spc="1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hype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6043" y="1603247"/>
            <a:ext cx="6474480" cy="3620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03400" y="5394756"/>
            <a:ext cx="90411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Real </a:t>
            </a:r>
            <a:r>
              <a:rPr sz="2400" dirty="0">
                <a:latin typeface="Arial"/>
                <a:cs typeface="Arial"/>
              </a:rPr>
              <a:t>Story: Task </a:t>
            </a:r>
            <a:r>
              <a:rPr sz="2400" spc="-5" dirty="0">
                <a:latin typeface="Arial"/>
                <a:cs typeface="Arial"/>
              </a:rPr>
              <a:t>was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learn negotiation in natural language, </a:t>
            </a:r>
            <a:r>
              <a:rPr sz="2400" dirty="0">
                <a:latin typeface="Arial"/>
                <a:cs typeface="Arial"/>
              </a:rPr>
              <a:t>not  </a:t>
            </a:r>
            <a:r>
              <a:rPr sz="2400" spc="-5" dirty="0">
                <a:latin typeface="Arial"/>
                <a:cs typeface="Arial"/>
              </a:rPr>
              <a:t>some efficient cryptic language. Researchers only reported a failed  experiment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trail.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870" y="679449"/>
            <a:ext cx="4799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Few words on “Deep</a:t>
            </a:r>
            <a:r>
              <a:rPr sz="2800" spc="5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learning”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3500" y="2410601"/>
            <a:ext cx="9220200" cy="3286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29026" y="5989726"/>
            <a:ext cx="5494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Image Credits: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http://neuralnetworksanddeeplearning.com/chap5.html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870" y="679449"/>
            <a:ext cx="4475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AI, ML, NN, DL </a:t>
            </a:r>
            <a:r>
              <a:rPr sz="2800" dirty="0">
                <a:solidFill>
                  <a:srgbClr val="FFFFFF"/>
                </a:solidFill>
              </a:rPr>
              <a:t>are not</a:t>
            </a:r>
            <a:r>
              <a:rPr sz="2800" spc="-3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new!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7412" y="2238248"/>
            <a:ext cx="10405110" cy="3865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14" dirty="0">
                <a:latin typeface="Noto Sans Symbols"/>
                <a:cs typeface="Noto Sans Symbols"/>
              </a:rPr>
              <a:t>➔ </a:t>
            </a:r>
            <a:r>
              <a:rPr sz="2800" spc="-5" dirty="0">
                <a:latin typeface="Arial"/>
                <a:cs typeface="Arial"/>
              </a:rPr>
              <a:t>First Programmable Computer ≈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1936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114" dirty="0">
                <a:latin typeface="Noto Sans Symbols"/>
                <a:cs typeface="Noto Sans Symbols"/>
              </a:rPr>
              <a:t>➔ </a:t>
            </a:r>
            <a:r>
              <a:rPr sz="2800" spc="-5" dirty="0">
                <a:solidFill>
                  <a:srgbClr val="212121"/>
                </a:solidFill>
                <a:latin typeface="Arial"/>
                <a:cs typeface="Arial"/>
              </a:rPr>
              <a:t>AI research </a:t>
            </a:r>
            <a:r>
              <a:rPr sz="2800" dirty="0">
                <a:solidFill>
                  <a:srgbClr val="212121"/>
                </a:solidFill>
                <a:latin typeface="Arial"/>
                <a:cs typeface="Arial"/>
              </a:rPr>
              <a:t>began </a:t>
            </a:r>
            <a:r>
              <a:rPr sz="2800" spc="-5" dirty="0">
                <a:latin typeface="Arial"/>
                <a:cs typeface="Arial"/>
              </a:rPr>
              <a:t>≈</a:t>
            </a:r>
            <a:r>
              <a:rPr sz="2800" spc="-4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1956</a:t>
            </a:r>
            <a:endParaRPr sz="2800">
              <a:latin typeface="Arial"/>
              <a:cs typeface="Arial"/>
            </a:endParaRPr>
          </a:p>
          <a:p>
            <a:pPr marL="419734" marR="5080" indent="-407670">
              <a:lnSpc>
                <a:spcPct val="100000"/>
              </a:lnSpc>
            </a:pPr>
            <a:r>
              <a:rPr sz="2800" spc="114" dirty="0">
                <a:latin typeface="Noto Sans Symbols"/>
                <a:cs typeface="Noto Sans Symbols"/>
              </a:rPr>
              <a:t>➔ </a:t>
            </a:r>
            <a:r>
              <a:rPr sz="2800" spc="-5" dirty="0">
                <a:latin typeface="Arial"/>
                <a:cs typeface="Arial"/>
              </a:rPr>
              <a:t>Neural Networks - base ideas as early as 1943, polished idea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≈  1958, </a:t>
            </a:r>
            <a:r>
              <a:rPr sz="2800" dirty="0">
                <a:latin typeface="Arial"/>
                <a:cs typeface="Arial"/>
              </a:rPr>
              <a:t>research active </a:t>
            </a:r>
            <a:r>
              <a:rPr sz="2800" spc="-5" dirty="0">
                <a:latin typeface="Arial"/>
                <a:cs typeface="Arial"/>
              </a:rPr>
              <a:t>since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1990s</a:t>
            </a:r>
            <a:endParaRPr sz="2800">
              <a:latin typeface="Arial"/>
              <a:cs typeface="Arial"/>
            </a:endParaRPr>
          </a:p>
          <a:p>
            <a:pPr marL="419734" marR="476884" indent="-407670">
              <a:lnSpc>
                <a:spcPct val="100000"/>
              </a:lnSpc>
            </a:pPr>
            <a:r>
              <a:rPr sz="2800" spc="114" dirty="0">
                <a:latin typeface="Noto Sans Symbols"/>
                <a:cs typeface="Noto Sans Symbols"/>
              </a:rPr>
              <a:t>➔ </a:t>
            </a:r>
            <a:r>
              <a:rPr sz="2800" spc="-5" dirty="0">
                <a:latin typeface="Arial"/>
                <a:cs typeface="Arial"/>
              </a:rPr>
              <a:t>Deep learning - first idea proposed in </a:t>
            </a:r>
            <a:r>
              <a:rPr sz="2800" dirty="0">
                <a:solidFill>
                  <a:srgbClr val="212121"/>
                </a:solidFill>
                <a:latin typeface="Arial"/>
                <a:cs typeface="Arial"/>
              </a:rPr>
              <a:t>1965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early  implementations ≈ </a:t>
            </a:r>
            <a:r>
              <a:rPr sz="2800" spc="-10" dirty="0">
                <a:latin typeface="Arial"/>
                <a:cs typeface="Arial"/>
              </a:rPr>
              <a:t>1965 </a:t>
            </a:r>
            <a:r>
              <a:rPr sz="2800" spc="-5" dirty="0">
                <a:latin typeface="Arial"/>
                <a:cs typeface="Arial"/>
              </a:rPr>
              <a:t>- </a:t>
            </a:r>
            <a:r>
              <a:rPr sz="2800" spc="-5" dirty="0">
                <a:solidFill>
                  <a:srgbClr val="212121"/>
                </a:solidFill>
                <a:latin typeface="Arial"/>
                <a:cs typeface="Arial"/>
              </a:rPr>
              <a:t>1971, </a:t>
            </a:r>
            <a:r>
              <a:rPr sz="2800" spc="-5" dirty="0">
                <a:latin typeface="Arial"/>
                <a:cs typeface="Arial"/>
              </a:rPr>
              <a:t>research </a:t>
            </a:r>
            <a:r>
              <a:rPr sz="2800" dirty="0">
                <a:latin typeface="Arial"/>
                <a:cs typeface="Arial"/>
              </a:rPr>
              <a:t>active </a:t>
            </a:r>
            <a:r>
              <a:rPr sz="2800" spc="-5" dirty="0">
                <a:latin typeface="Arial"/>
                <a:cs typeface="Arial"/>
              </a:rPr>
              <a:t>since</a:t>
            </a:r>
            <a:r>
              <a:rPr sz="2800" spc="1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1990s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114" dirty="0">
                <a:latin typeface="Noto Sans Symbols"/>
                <a:cs typeface="Noto Sans Symbols"/>
              </a:rPr>
              <a:t>➔ </a:t>
            </a:r>
            <a:r>
              <a:rPr sz="2800" spc="-5" dirty="0">
                <a:latin typeface="Arial"/>
                <a:cs typeface="Arial"/>
              </a:rPr>
              <a:t>Large NNs were computationally </a:t>
            </a:r>
            <a:r>
              <a:rPr sz="2800" dirty="0">
                <a:latin typeface="Arial"/>
                <a:cs typeface="Arial"/>
              </a:rPr>
              <a:t>infeasible to </a:t>
            </a:r>
            <a:r>
              <a:rPr sz="2800" spc="-5" dirty="0">
                <a:latin typeface="Arial"/>
                <a:cs typeface="Arial"/>
              </a:rPr>
              <a:t>train </a:t>
            </a:r>
            <a:r>
              <a:rPr sz="2800" dirty="0">
                <a:latin typeface="Arial"/>
                <a:cs typeface="Arial"/>
              </a:rPr>
              <a:t>back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114" dirty="0">
                <a:latin typeface="Noto Sans Symbols"/>
                <a:cs typeface="Noto Sans Symbols"/>
              </a:rPr>
              <a:t>➔ </a:t>
            </a:r>
            <a:r>
              <a:rPr sz="2800" spc="-10" dirty="0">
                <a:latin typeface="Arial"/>
                <a:cs typeface="Arial"/>
              </a:rPr>
              <a:t>NNs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spc="-10" dirty="0">
                <a:latin typeface="Arial"/>
                <a:cs typeface="Arial"/>
              </a:rPr>
              <a:t>DL went </a:t>
            </a:r>
            <a:r>
              <a:rPr sz="2800" spc="-5" dirty="0">
                <a:latin typeface="Arial"/>
                <a:cs typeface="Arial"/>
              </a:rPr>
              <a:t>into “hibernation” for more </a:t>
            </a:r>
            <a:r>
              <a:rPr sz="2800" dirty="0">
                <a:latin typeface="Arial"/>
                <a:cs typeface="Arial"/>
              </a:rPr>
              <a:t>than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2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decade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870" y="679449"/>
            <a:ext cx="72936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Resurgence of “AI”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because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of Deep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7120" y="2235200"/>
            <a:ext cx="922782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Training </a:t>
            </a:r>
            <a:r>
              <a:rPr dirty="0"/>
              <a:t>complex </a:t>
            </a:r>
            <a:r>
              <a:rPr spc="-5" dirty="0"/>
              <a:t>models has become feasible</a:t>
            </a:r>
            <a:r>
              <a:rPr spc="-55" dirty="0"/>
              <a:t> </a:t>
            </a:r>
            <a:r>
              <a:rPr spc="-5" dirty="0"/>
              <a:t>now</a:t>
            </a:r>
          </a:p>
          <a:p>
            <a:pPr marL="38100">
              <a:lnSpc>
                <a:spcPct val="100000"/>
              </a:lnSpc>
            </a:pPr>
            <a:r>
              <a:rPr spc="55" dirty="0">
                <a:latin typeface="Noto Sans Symbols"/>
                <a:cs typeface="Noto Sans Symbols"/>
              </a:rPr>
              <a:t>➔</a:t>
            </a:r>
            <a:r>
              <a:rPr spc="55" dirty="0"/>
              <a:t>Large </a:t>
            </a:r>
            <a:r>
              <a:rPr spc="-5" dirty="0"/>
              <a:t>datasets </a:t>
            </a:r>
            <a:r>
              <a:rPr dirty="0"/>
              <a:t>are </a:t>
            </a:r>
            <a:r>
              <a:rPr spc="-5" dirty="0"/>
              <a:t>available </a:t>
            </a:r>
            <a:r>
              <a:rPr dirty="0"/>
              <a:t>for some</a:t>
            </a:r>
            <a:r>
              <a:rPr spc="-170" dirty="0"/>
              <a:t> </a:t>
            </a:r>
            <a:r>
              <a:rPr dirty="0"/>
              <a:t>tasks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3028" y="3210255"/>
            <a:ext cx="10464165" cy="3079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865" marR="288290" indent="-431800">
              <a:lnSpc>
                <a:spcPct val="100000"/>
              </a:lnSpc>
              <a:spcBef>
                <a:spcPts val="105"/>
              </a:spcBef>
            </a:pPr>
            <a:r>
              <a:rPr sz="3200" spc="40" dirty="0">
                <a:latin typeface="Noto Sans Symbols"/>
                <a:cs typeface="Noto Sans Symbols"/>
              </a:rPr>
              <a:t>➔</a:t>
            </a:r>
            <a:r>
              <a:rPr sz="3200" spc="40" dirty="0">
                <a:latin typeface="Arial"/>
                <a:cs typeface="Arial"/>
              </a:rPr>
              <a:t>Compute </a:t>
            </a:r>
            <a:r>
              <a:rPr sz="3200" dirty="0">
                <a:latin typeface="Arial"/>
                <a:cs typeface="Arial"/>
              </a:rPr>
              <a:t>power </a:t>
            </a:r>
            <a:r>
              <a:rPr sz="3200" spc="-5" dirty="0">
                <a:latin typeface="Arial"/>
                <a:cs typeface="Arial"/>
              </a:rPr>
              <a:t>has </a:t>
            </a:r>
            <a:r>
              <a:rPr sz="3200" dirty="0">
                <a:latin typeface="Arial"/>
                <a:cs typeface="Arial"/>
              </a:rPr>
              <a:t>increased </a:t>
            </a:r>
            <a:r>
              <a:rPr sz="3200" spc="-5" dirty="0">
                <a:latin typeface="Arial"/>
                <a:cs typeface="Arial"/>
              </a:rPr>
              <a:t>exponentially </a:t>
            </a:r>
            <a:r>
              <a:rPr sz="3200" dirty="0">
                <a:latin typeface="Arial"/>
                <a:cs typeface="Arial"/>
              </a:rPr>
              <a:t>- we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now  have </a:t>
            </a:r>
            <a:r>
              <a:rPr sz="3200" dirty="0">
                <a:latin typeface="Arial"/>
                <a:cs typeface="Arial"/>
              </a:rPr>
              <a:t>very </a:t>
            </a:r>
            <a:r>
              <a:rPr sz="3200" spc="-5" dirty="0">
                <a:latin typeface="Arial"/>
                <a:cs typeface="Arial"/>
              </a:rPr>
              <a:t>powerful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GPUs/TPUs</a:t>
            </a:r>
            <a:endParaRPr sz="3200">
              <a:latin typeface="Arial"/>
              <a:cs typeface="Arial"/>
            </a:endParaRPr>
          </a:p>
          <a:p>
            <a:pPr marL="443865" marR="267970" indent="-431800">
              <a:lnSpc>
                <a:spcPct val="100000"/>
              </a:lnSpc>
            </a:pPr>
            <a:r>
              <a:rPr sz="3200" spc="25" dirty="0">
                <a:latin typeface="Noto Sans Symbols"/>
                <a:cs typeface="Noto Sans Symbols"/>
              </a:rPr>
              <a:t>➔</a:t>
            </a:r>
            <a:r>
              <a:rPr sz="3200" spc="25" dirty="0">
                <a:latin typeface="Arial"/>
                <a:cs typeface="Arial"/>
              </a:rPr>
              <a:t>Theoretical </a:t>
            </a:r>
            <a:r>
              <a:rPr sz="3200" spc="-5" dirty="0">
                <a:latin typeface="Arial"/>
                <a:cs typeface="Arial"/>
              </a:rPr>
              <a:t>ideas </a:t>
            </a:r>
            <a:r>
              <a:rPr sz="3200" dirty="0">
                <a:latin typeface="Arial"/>
                <a:cs typeface="Arial"/>
              </a:rPr>
              <a:t>in research </a:t>
            </a:r>
            <a:r>
              <a:rPr sz="3200" spc="-5" dirty="0">
                <a:latin typeface="Arial"/>
                <a:cs typeface="Arial"/>
              </a:rPr>
              <a:t>have been polished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over  time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65" dirty="0">
                <a:latin typeface="Noto Sans Symbols"/>
                <a:cs typeface="Noto Sans Symbols"/>
              </a:rPr>
              <a:t>➔</a:t>
            </a:r>
            <a:r>
              <a:rPr sz="3200" spc="65" dirty="0">
                <a:latin typeface="Arial"/>
                <a:cs typeface="Arial"/>
              </a:rPr>
              <a:t>Much </a:t>
            </a:r>
            <a:r>
              <a:rPr sz="3200" spc="-5" dirty="0">
                <a:latin typeface="Arial"/>
                <a:cs typeface="Arial"/>
              </a:rPr>
              <a:t>better tools </a:t>
            </a:r>
            <a:r>
              <a:rPr sz="3200" dirty="0">
                <a:latin typeface="Arial"/>
                <a:cs typeface="Arial"/>
              </a:rPr>
              <a:t>to work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with!</a:t>
            </a:r>
            <a:endParaRPr sz="3200">
              <a:latin typeface="Arial"/>
              <a:cs typeface="Arial"/>
            </a:endParaRPr>
          </a:p>
          <a:p>
            <a:pPr marL="901065" marR="5080" indent="-355600">
              <a:lnSpc>
                <a:spcPct val="100000"/>
              </a:lnSpc>
              <a:spcBef>
                <a:spcPts val="35"/>
              </a:spcBef>
              <a:buFont typeface="kiloji"/>
              <a:buChar char="◆"/>
              <a:tabLst>
                <a:tab pos="901700" algn="l"/>
              </a:tabLst>
            </a:pPr>
            <a:r>
              <a:rPr sz="2000" dirty="0">
                <a:latin typeface="Arial"/>
                <a:cs typeface="Arial"/>
              </a:rPr>
              <a:t>Theano,Tensorflow (Google), Keras (now Google), Torch/PyTorch(Facebook),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CNTK  </a:t>
            </a:r>
            <a:r>
              <a:rPr sz="2000" spc="-5" dirty="0">
                <a:latin typeface="Arial"/>
                <a:cs typeface="Arial"/>
              </a:rPr>
              <a:t>(Microsoft), Caffe </a:t>
            </a:r>
            <a:r>
              <a:rPr sz="2000" dirty="0">
                <a:latin typeface="Arial"/>
                <a:cs typeface="Arial"/>
              </a:rPr>
              <a:t>(UCB), MXNet(Apache, Amazon), sklearn, gensim,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nltk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" y="679449"/>
            <a:ext cx="2854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Machine</a:t>
            </a:r>
            <a:r>
              <a:rPr sz="2800" spc="-2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Learning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" y="1882139"/>
            <a:ext cx="9022080" cy="3889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88742" y="6153708"/>
            <a:ext cx="51130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Image credits: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https://recast.ai/blog/machine-learning-algorithms/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" y="679449"/>
            <a:ext cx="2854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Machine</a:t>
            </a:r>
            <a:r>
              <a:rPr sz="2800" spc="-2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Learning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7120" y="2479039"/>
            <a:ext cx="1046988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Blends ideas </a:t>
            </a:r>
            <a:r>
              <a:rPr sz="3200" dirty="0">
                <a:latin typeface="Arial"/>
                <a:cs typeface="Arial"/>
              </a:rPr>
              <a:t>from statistics, </a:t>
            </a:r>
            <a:r>
              <a:rPr sz="3200" spc="-5" dirty="0">
                <a:latin typeface="Arial"/>
                <a:cs typeface="Arial"/>
              </a:rPr>
              <a:t>computer </a:t>
            </a:r>
            <a:r>
              <a:rPr sz="3200" dirty="0">
                <a:latin typeface="Arial"/>
                <a:cs typeface="Arial"/>
              </a:rPr>
              <a:t>science,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operations  </a:t>
            </a:r>
            <a:r>
              <a:rPr sz="3200" dirty="0">
                <a:latin typeface="Arial"/>
                <a:cs typeface="Arial"/>
              </a:rPr>
              <a:t>research, </a:t>
            </a:r>
            <a:r>
              <a:rPr sz="3200" spc="-5" dirty="0">
                <a:latin typeface="Arial"/>
                <a:cs typeface="Arial"/>
              </a:rPr>
              <a:t>pattern recognition, information theory, control  theory and many other disciplines </a:t>
            </a:r>
            <a:r>
              <a:rPr sz="3200" dirty="0">
                <a:latin typeface="Arial"/>
                <a:cs typeface="Arial"/>
              </a:rPr>
              <a:t>to design </a:t>
            </a:r>
            <a:r>
              <a:rPr sz="3200" spc="-5" dirty="0">
                <a:latin typeface="Arial"/>
                <a:cs typeface="Arial"/>
              </a:rPr>
              <a:t>algorithms  that find </a:t>
            </a:r>
            <a:r>
              <a:rPr sz="3200" dirty="0">
                <a:latin typeface="Arial"/>
                <a:cs typeface="Arial"/>
              </a:rPr>
              <a:t>low-level </a:t>
            </a:r>
            <a:r>
              <a:rPr sz="3200" spc="-5" dirty="0">
                <a:latin typeface="Arial"/>
                <a:cs typeface="Arial"/>
              </a:rPr>
              <a:t>patterns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data, make predictions and  help make </a:t>
            </a:r>
            <a:r>
              <a:rPr sz="3200" dirty="0">
                <a:latin typeface="Arial"/>
                <a:cs typeface="Arial"/>
              </a:rPr>
              <a:t>decisions (at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scale).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" y="679449"/>
            <a:ext cx="5447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Typical Machine Learning</a:t>
            </a:r>
            <a:r>
              <a:rPr sz="2800" spc="6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Pipeline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635" y="1574291"/>
            <a:ext cx="8872727" cy="490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416" y="679449"/>
            <a:ext cx="3623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How this talk is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divided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300" y="2033143"/>
            <a:ext cx="699643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Part 1: AI </a:t>
            </a:r>
            <a:r>
              <a:rPr spc="-5" dirty="0"/>
              <a:t>Introduction and</a:t>
            </a:r>
            <a:r>
              <a:rPr spc="-65" dirty="0"/>
              <a:t> </a:t>
            </a:r>
            <a:r>
              <a:rPr spc="-5" dirty="0"/>
              <a:t>applications</a:t>
            </a:r>
          </a:p>
          <a:p>
            <a:pPr marL="495934">
              <a:lnSpc>
                <a:spcPct val="100000"/>
              </a:lnSpc>
            </a:pPr>
            <a:r>
              <a:rPr spc="20" dirty="0">
                <a:latin typeface="Noto Sans Symbols"/>
                <a:cs typeface="Noto Sans Symbols"/>
              </a:rPr>
              <a:t>➔</a:t>
            </a:r>
            <a:r>
              <a:rPr spc="20" dirty="0"/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9300" y="3008502"/>
            <a:ext cx="894524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336165" indent="483234">
              <a:lnSpc>
                <a:spcPct val="100000"/>
              </a:lnSpc>
              <a:spcBef>
                <a:spcPts val="105"/>
              </a:spcBef>
            </a:pPr>
            <a:r>
              <a:rPr sz="3200" spc="85" dirty="0">
                <a:latin typeface="Noto Sans Symbols"/>
                <a:cs typeface="Noto Sans Symbols"/>
              </a:rPr>
              <a:t>➔</a:t>
            </a:r>
            <a:r>
              <a:rPr sz="3200" spc="85" dirty="0">
                <a:latin typeface="Arial"/>
                <a:cs typeface="Arial"/>
              </a:rPr>
              <a:t>New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Old </a:t>
            </a:r>
            <a:r>
              <a:rPr sz="3200" spc="-5" dirty="0">
                <a:latin typeface="Arial"/>
                <a:cs typeface="Arial"/>
              </a:rPr>
              <a:t>news about </a:t>
            </a:r>
            <a:r>
              <a:rPr sz="3200" dirty="0">
                <a:latin typeface="Arial"/>
                <a:cs typeface="Arial"/>
              </a:rPr>
              <a:t>AI  Part 2: ML </a:t>
            </a:r>
            <a:r>
              <a:rPr sz="3200" spc="-5" dirty="0">
                <a:latin typeface="Arial"/>
                <a:cs typeface="Arial"/>
              </a:rPr>
              <a:t>Introduction and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workflow</a:t>
            </a:r>
            <a:endParaRPr sz="3200">
              <a:latin typeface="Arial"/>
              <a:cs typeface="Arial"/>
            </a:endParaRPr>
          </a:p>
          <a:p>
            <a:pPr marL="495934">
              <a:lnSpc>
                <a:spcPct val="100000"/>
              </a:lnSpc>
            </a:pPr>
            <a:r>
              <a:rPr sz="3200" spc="20" dirty="0">
                <a:latin typeface="Noto Sans Symbols"/>
                <a:cs typeface="Noto Sans Symbols"/>
              </a:rPr>
              <a:t>➔</a:t>
            </a:r>
            <a:r>
              <a:rPr sz="3200" spc="20" dirty="0">
                <a:latin typeface="Arial"/>
                <a:cs typeface="Arial"/>
              </a:rPr>
              <a:t>Introduction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Part 3: High </a:t>
            </a:r>
            <a:r>
              <a:rPr sz="3200" spc="-5" dirty="0">
                <a:latin typeface="Arial"/>
                <a:cs typeface="Arial"/>
              </a:rPr>
              <a:t>Level Learning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framework</a:t>
            </a:r>
            <a:endParaRPr sz="3200">
              <a:latin typeface="Arial"/>
              <a:cs typeface="Arial"/>
            </a:endParaRPr>
          </a:p>
          <a:p>
            <a:pPr marL="927100" marR="5080" indent="-431800">
              <a:lnSpc>
                <a:spcPct val="100000"/>
              </a:lnSpc>
            </a:pPr>
            <a:r>
              <a:rPr sz="3200" spc="65" dirty="0">
                <a:latin typeface="Noto Sans Symbols"/>
                <a:cs typeface="Noto Sans Symbols"/>
              </a:rPr>
              <a:t>➔</a:t>
            </a:r>
            <a:r>
              <a:rPr sz="3200" spc="65" dirty="0">
                <a:latin typeface="Arial"/>
                <a:cs typeface="Arial"/>
              </a:rPr>
              <a:t>Code </a:t>
            </a:r>
            <a:r>
              <a:rPr sz="3200" spc="-5" dirty="0">
                <a:latin typeface="Arial"/>
                <a:cs typeface="Arial"/>
              </a:rPr>
              <a:t>(and </a:t>
            </a:r>
            <a:r>
              <a:rPr sz="3200" dirty="0">
                <a:latin typeface="Arial"/>
                <a:cs typeface="Arial"/>
              </a:rPr>
              <a:t>some </a:t>
            </a:r>
            <a:r>
              <a:rPr sz="3200" spc="-5" dirty="0">
                <a:latin typeface="Arial"/>
                <a:cs typeface="Arial"/>
              </a:rPr>
              <a:t>Math) walkthrough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linear  </a:t>
            </a:r>
            <a:r>
              <a:rPr sz="3200" dirty="0">
                <a:latin typeface="Arial"/>
                <a:cs typeface="Arial"/>
              </a:rPr>
              <a:t>classifier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870" y="679449"/>
            <a:ext cx="5688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Common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Taxonomy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of ML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3028" y="2235200"/>
            <a:ext cx="94126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>
                <a:latin typeface="Noto Sans Symbols"/>
                <a:cs typeface="Noto Sans Symbols"/>
              </a:rPr>
              <a:t>➔</a:t>
            </a:r>
            <a:r>
              <a:rPr spc="30" dirty="0"/>
              <a:t>Supervised </a:t>
            </a:r>
            <a:r>
              <a:rPr spc="-5" dirty="0"/>
              <a:t>Learning </a:t>
            </a:r>
            <a:r>
              <a:rPr dirty="0"/>
              <a:t>- some </a:t>
            </a:r>
            <a:r>
              <a:rPr spc="-5" dirty="0"/>
              <a:t>feedback </a:t>
            </a:r>
            <a:r>
              <a:rPr dirty="0"/>
              <a:t>is</a:t>
            </a:r>
            <a:r>
              <a:rPr spc="-120" dirty="0"/>
              <a:t> </a:t>
            </a:r>
            <a:r>
              <a:rPr spc="-5" dirty="0"/>
              <a:t>available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3028" y="2722880"/>
            <a:ext cx="93021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1065" indent="-431800">
              <a:lnSpc>
                <a:spcPct val="100000"/>
              </a:lnSpc>
              <a:spcBef>
                <a:spcPts val="105"/>
              </a:spcBef>
              <a:buFont typeface="kiloji"/>
              <a:buChar char="◆"/>
              <a:tabLst>
                <a:tab pos="901700" algn="l"/>
              </a:tabLst>
            </a:pPr>
            <a:r>
              <a:rPr sz="3200" spc="-5" dirty="0">
                <a:latin typeface="Arial"/>
                <a:cs typeface="Arial"/>
              </a:rPr>
              <a:t>Completely </a:t>
            </a:r>
            <a:r>
              <a:rPr sz="3200" dirty="0">
                <a:latin typeface="Arial"/>
                <a:cs typeface="Arial"/>
              </a:rPr>
              <a:t>Supervised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Learning</a:t>
            </a:r>
            <a:endParaRPr sz="3200">
              <a:latin typeface="Arial"/>
              <a:cs typeface="Arial"/>
            </a:endParaRPr>
          </a:p>
          <a:p>
            <a:pPr marL="901065" indent="-431800">
              <a:lnSpc>
                <a:spcPct val="100000"/>
              </a:lnSpc>
              <a:buFont typeface="kiloji"/>
              <a:buChar char="◆"/>
              <a:tabLst>
                <a:tab pos="901700" algn="l"/>
              </a:tabLst>
            </a:pPr>
            <a:r>
              <a:rPr sz="3200" dirty="0">
                <a:latin typeface="Arial"/>
                <a:cs typeface="Arial"/>
              </a:rPr>
              <a:t>Semi-Supervised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Learning</a:t>
            </a:r>
            <a:endParaRPr sz="3200">
              <a:latin typeface="Arial"/>
              <a:cs typeface="Arial"/>
            </a:endParaRPr>
          </a:p>
          <a:p>
            <a:pPr marL="901065" indent="-431800">
              <a:lnSpc>
                <a:spcPct val="100000"/>
              </a:lnSpc>
              <a:buFont typeface="kiloji"/>
              <a:buChar char="◆"/>
              <a:tabLst>
                <a:tab pos="901700" algn="l"/>
              </a:tabLst>
            </a:pPr>
            <a:r>
              <a:rPr sz="3200" dirty="0">
                <a:latin typeface="Arial"/>
                <a:cs typeface="Arial"/>
              </a:rPr>
              <a:t>Active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learning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20" dirty="0">
                <a:latin typeface="Noto Sans Symbols"/>
                <a:cs typeface="Noto Sans Symbols"/>
              </a:rPr>
              <a:t>➔</a:t>
            </a:r>
            <a:r>
              <a:rPr sz="3200" spc="20" dirty="0">
                <a:latin typeface="Arial"/>
                <a:cs typeface="Arial"/>
              </a:rPr>
              <a:t>Reinforcement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Learning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25" dirty="0">
                <a:latin typeface="Noto Sans Symbols"/>
                <a:cs typeface="Noto Sans Symbols"/>
              </a:rPr>
              <a:t>➔</a:t>
            </a:r>
            <a:r>
              <a:rPr sz="3200" spc="25" dirty="0">
                <a:latin typeface="Arial"/>
                <a:cs typeface="Arial"/>
              </a:rPr>
              <a:t>Unsupervised </a:t>
            </a:r>
            <a:r>
              <a:rPr sz="3200" spc="-5" dirty="0">
                <a:latin typeface="Arial"/>
                <a:cs typeface="Arial"/>
              </a:rPr>
              <a:t>Learning </a:t>
            </a:r>
            <a:r>
              <a:rPr sz="3200" dirty="0">
                <a:latin typeface="Arial"/>
                <a:cs typeface="Arial"/>
              </a:rPr>
              <a:t>- no explicit ground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truths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65" dirty="0">
                <a:latin typeface="Noto Sans Symbols"/>
                <a:cs typeface="Noto Sans Symbols"/>
              </a:rPr>
              <a:t>➔</a:t>
            </a:r>
            <a:r>
              <a:rPr sz="3200" spc="65" dirty="0">
                <a:latin typeface="Arial"/>
                <a:cs typeface="Arial"/>
              </a:rPr>
              <a:t>Meta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learning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80" dirty="0">
                <a:latin typeface="Noto Sans Symbols"/>
                <a:cs typeface="Noto Sans Symbols"/>
              </a:rPr>
              <a:t>➔</a:t>
            </a:r>
            <a:r>
              <a:rPr sz="3200" spc="80" dirty="0">
                <a:latin typeface="Arial"/>
                <a:cs typeface="Arial"/>
              </a:rPr>
              <a:t>...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2237028" y="2722880"/>
            <a:ext cx="10113010" cy="2134978"/>
          </a:xfrm>
          <a:prstGeom prst="rect">
            <a:avLst/>
          </a:prstGeom>
        </p:spPr>
        <p:txBody>
          <a:bodyPr vert="horz" wrap="square" lIns="0" tIns="638590" rIns="0" bIns="0" rtlCol="0">
            <a:spAutoFit/>
          </a:bodyPr>
          <a:lstStyle/>
          <a:p>
            <a:pPr algn="ctr">
              <a:spcBef>
                <a:spcPts val="2110"/>
              </a:spcBef>
            </a:pPr>
            <a:r>
              <a:rPr spc="-10" dirty="0"/>
              <a:t>What </a:t>
            </a:r>
            <a:r>
              <a:rPr spc="-5" dirty="0"/>
              <a:t>do </a:t>
            </a:r>
            <a:r>
              <a:rPr spc="-15" dirty="0"/>
              <a:t>you </a:t>
            </a:r>
            <a:r>
              <a:rPr dirty="0"/>
              <a:t>mean</a:t>
            </a:r>
            <a:r>
              <a:rPr spc="-95" dirty="0"/>
              <a:t> </a:t>
            </a:r>
            <a:r>
              <a:rPr spc="-5" dirty="0"/>
              <a:t>by</a:t>
            </a:r>
          </a:p>
          <a:p>
            <a:pPr marL="1270" algn="ctr">
              <a:spcBef>
                <a:spcPts val="2465"/>
              </a:spcBef>
            </a:pPr>
            <a:r>
              <a:rPr sz="4400" b="1" dirty="0">
                <a:solidFill>
                  <a:srgbClr val="00AFEF"/>
                </a:solidFill>
                <a:latin typeface="Carlito"/>
                <a:cs typeface="Carlito"/>
              </a:rPr>
              <a:t>Apple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3493" y="682497"/>
            <a:ext cx="499554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30" dirty="0"/>
              <a:t>Let’s </a:t>
            </a:r>
            <a:r>
              <a:rPr sz="4400" spc="-5" dirty="0"/>
              <a:t>dig deep </a:t>
            </a:r>
            <a:r>
              <a:rPr sz="4400" spc="-20" dirty="0"/>
              <a:t>into</a:t>
            </a:r>
            <a:r>
              <a:rPr sz="4400" spc="-50" dirty="0"/>
              <a:t> </a:t>
            </a:r>
            <a:r>
              <a:rPr sz="4400" dirty="0"/>
              <a:t>it…</a:t>
            </a:r>
          </a:p>
        </p:txBody>
      </p:sp>
    </p:spTree>
    <p:extLst>
      <p:ext uri="{BB962C8B-B14F-4D97-AF65-F5344CB8AC3E}">
        <p14:creationId xmlns:p14="http://schemas.microsoft.com/office/powerpoint/2010/main" val="3225490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3448" y="362153"/>
            <a:ext cx="424307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5" dirty="0"/>
              <a:t>Learning</a:t>
            </a:r>
            <a:r>
              <a:rPr sz="4400" spc="-70" dirty="0"/>
              <a:t> </a:t>
            </a:r>
            <a:r>
              <a:rPr sz="4400" spc="-35" dirty="0"/>
              <a:t>(Training)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105400" y="2133600"/>
            <a:ext cx="1734312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7557" y="1815083"/>
            <a:ext cx="1999894" cy="2375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93713" y="1628179"/>
            <a:ext cx="2785423" cy="2562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66924" y="4285870"/>
            <a:ext cx="3167076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Features:</a:t>
            </a:r>
            <a:endParaRPr dirty="0">
              <a:latin typeface="Carlito"/>
              <a:cs typeface="Carlito"/>
            </a:endParaRPr>
          </a:p>
          <a:p>
            <a:pPr marL="237490" indent="-225425">
              <a:buAutoNum type="arabicPeriod"/>
              <a:tabLst>
                <a:tab pos="238125" algn="l"/>
              </a:tabLst>
            </a:pPr>
            <a:r>
              <a:rPr spc="-5" dirty="0">
                <a:latin typeface="Carlito"/>
                <a:cs typeface="Carlito"/>
              </a:rPr>
              <a:t>Color:</a:t>
            </a:r>
            <a:r>
              <a:rPr spc="-3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Radish/Red</a:t>
            </a:r>
            <a:endParaRPr dirty="0">
              <a:latin typeface="Carlito"/>
              <a:cs typeface="Carlito"/>
            </a:endParaRPr>
          </a:p>
          <a:p>
            <a:pPr marL="237490" indent="-225425">
              <a:buAutoNum type="arabicPeriod"/>
              <a:tabLst>
                <a:tab pos="238125" algn="l"/>
              </a:tabLst>
            </a:pPr>
            <a:r>
              <a:rPr spc="-25" dirty="0">
                <a:latin typeface="Carlito"/>
                <a:cs typeface="Carlito"/>
              </a:rPr>
              <a:t>Type </a:t>
            </a:r>
            <a:r>
              <a:rPr dirty="0">
                <a:latin typeface="Carlito"/>
                <a:cs typeface="Carlito"/>
              </a:rPr>
              <a:t>:</a:t>
            </a:r>
            <a:r>
              <a:rPr spc="2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Fruit</a:t>
            </a:r>
            <a:endParaRPr dirty="0">
              <a:latin typeface="Carlito"/>
              <a:cs typeface="Carlito"/>
            </a:endParaRPr>
          </a:p>
          <a:p>
            <a:pPr marL="238125" indent="-226060">
              <a:buAutoNum type="arabicPeriod"/>
              <a:tabLst>
                <a:tab pos="238760" algn="l"/>
              </a:tabLst>
            </a:pPr>
            <a:r>
              <a:rPr spc="-5" dirty="0">
                <a:latin typeface="Carlito"/>
                <a:cs typeface="Carlito"/>
              </a:rPr>
              <a:t>Shape</a:t>
            </a:r>
            <a:endParaRPr dirty="0">
              <a:latin typeface="Carlito"/>
              <a:cs typeface="Carlito"/>
            </a:endParaRPr>
          </a:p>
          <a:p>
            <a:pPr marL="12700"/>
            <a:r>
              <a:rPr spc="-15" dirty="0">
                <a:latin typeface="Carlito"/>
                <a:cs typeface="Carlito"/>
              </a:rPr>
              <a:t>etc…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9576" y="4285870"/>
            <a:ext cx="2204137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Features:</a:t>
            </a:r>
            <a:endParaRPr dirty="0">
              <a:latin typeface="Carlito"/>
              <a:cs typeface="Carlito"/>
            </a:endParaRPr>
          </a:p>
          <a:p>
            <a:pPr marL="237490" indent="-225425">
              <a:buAutoNum type="arabicPeriod"/>
              <a:tabLst>
                <a:tab pos="238125" algn="l"/>
              </a:tabLst>
            </a:pPr>
            <a:r>
              <a:rPr spc="-5" dirty="0">
                <a:latin typeface="Carlito"/>
                <a:cs typeface="Carlito"/>
              </a:rPr>
              <a:t>Sky</a:t>
            </a:r>
            <a:r>
              <a:rPr spc="-9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Blue</a:t>
            </a:r>
          </a:p>
          <a:p>
            <a:pPr marL="238125" indent="-226060">
              <a:buFont typeface="Carlito"/>
              <a:buAutoNum type="arabicPeriod"/>
              <a:tabLst>
                <a:tab pos="238760" algn="l"/>
              </a:tabLst>
            </a:pPr>
            <a:r>
              <a:rPr b="1" spc="-5" dirty="0">
                <a:latin typeface="Carlito"/>
                <a:cs typeface="Carlito"/>
              </a:rPr>
              <a:t>Logo</a:t>
            </a:r>
            <a:endParaRPr dirty="0">
              <a:latin typeface="Carlito"/>
              <a:cs typeface="Carlito"/>
            </a:endParaRPr>
          </a:p>
          <a:p>
            <a:pPr marL="238125" indent="-226060">
              <a:buAutoNum type="arabicPeriod"/>
              <a:tabLst>
                <a:tab pos="238760" algn="l"/>
              </a:tabLst>
            </a:pPr>
            <a:r>
              <a:rPr spc="-5" dirty="0">
                <a:latin typeface="Carlito"/>
                <a:cs typeface="Carlito"/>
              </a:rPr>
              <a:t>Shape</a:t>
            </a:r>
            <a:endParaRPr dirty="0">
              <a:latin typeface="Carlito"/>
              <a:cs typeface="Carlito"/>
            </a:endParaRPr>
          </a:p>
          <a:p>
            <a:pPr marL="12700"/>
            <a:r>
              <a:rPr spc="-15" dirty="0">
                <a:latin typeface="Carlito"/>
                <a:cs typeface="Carlito"/>
              </a:rPr>
              <a:t>etc…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9230" y="4285870"/>
            <a:ext cx="2053971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Features:</a:t>
            </a:r>
            <a:endParaRPr dirty="0">
              <a:latin typeface="Carlito"/>
              <a:cs typeface="Carlito"/>
            </a:endParaRPr>
          </a:p>
          <a:p>
            <a:pPr marL="238125" indent="-226060">
              <a:buFont typeface="Carlito"/>
              <a:buAutoNum type="arabicPeriod"/>
              <a:tabLst>
                <a:tab pos="238760" algn="l"/>
              </a:tabLst>
            </a:pPr>
            <a:r>
              <a:rPr b="1" spc="-25" dirty="0">
                <a:latin typeface="Carlito"/>
                <a:cs typeface="Carlito"/>
              </a:rPr>
              <a:t>Yellow</a:t>
            </a:r>
            <a:endParaRPr dirty="0">
              <a:latin typeface="Carlito"/>
              <a:cs typeface="Carlito"/>
            </a:endParaRPr>
          </a:p>
          <a:p>
            <a:pPr marL="238125" indent="-226060">
              <a:buFont typeface="Carlito"/>
              <a:buAutoNum type="arabicPeriod"/>
              <a:tabLst>
                <a:tab pos="238760" algn="l"/>
              </a:tabLst>
            </a:pPr>
            <a:r>
              <a:rPr b="1" dirty="0">
                <a:latin typeface="Carlito"/>
                <a:cs typeface="Carlito"/>
              </a:rPr>
              <a:t>Fruit</a:t>
            </a:r>
            <a:endParaRPr dirty="0">
              <a:latin typeface="Carlito"/>
              <a:cs typeface="Carlito"/>
            </a:endParaRPr>
          </a:p>
          <a:p>
            <a:pPr marL="238125" indent="-226060">
              <a:buAutoNum type="arabicPeriod"/>
              <a:tabLst>
                <a:tab pos="238760" algn="l"/>
              </a:tabLst>
            </a:pPr>
            <a:r>
              <a:rPr spc="-5" dirty="0">
                <a:latin typeface="Carlito"/>
                <a:cs typeface="Carlito"/>
              </a:rPr>
              <a:t>Shape</a:t>
            </a:r>
            <a:endParaRPr dirty="0">
              <a:latin typeface="Carlito"/>
              <a:cs typeface="Carlito"/>
            </a:endParaRPr>
          </a:p>
          <a:p>
            <a:pPr marL="12700"/>
            <a:r>
              <a:rPr spc="-15" dirty="0">
                <a:latin typeface="Carlito"/>
                <a:cs typeface="Carlito"/>
              </a:rPr>
              <a:t>etc…</a:t>
            </a:r>
            <a:endParaRPr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6850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6621" y="362153"/>
            <a:ext cx="223901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25" dirty="0"/>
              <a:t>Workflow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035283" y="1740407"/>
            <a:ext cx="8166503" cy="424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285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3658" y="362153"/>
            <a:ext cx="418414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15" dirty="0"/>
              <a:t>Categories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212340" y="1851101"/>
            <a:ext cx="4627880" cy="40068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Supervised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Learning</a:t>
            </a:r>
            <a:endParaRPr sz="3200">
              <a:latin typeface="Carlito"/>
              <a:cs typeface="Carlito"/>
            </a:endParaRPr>
          </a:p>
          <a:p>
            <a:pPr marL="355600" indent="-343535">
              <a:spcBef>
                <a:spcPts val="26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Unsupervised</a:t>
            </a:r>
            <a:r>
              <a:rPr sz="3200" spc="-5" dirty="0">
                <a:latin typeface="Carlito"/>
                <a:cs typeface="Carlito"/>
              </a:rPr>
              <a:t> Learning</a:t>
            </a:r>
            <a:endParaRPr sz="3200">
              <a:latin typeface="Carlito"/>
              <a:cs typeface="Carlito"/>
            </a:endParaRPr>
          </a:p>
          <a:p>
            <a:pPr marL="355600" indent="-343535">
              <a:spcBef>
                <a:spcPts val="26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rlito"/>
                <a:cs typeface="Carlito"/>
              </a:rPr>
              <a:t>Semi-Supervised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Learning</a:t>
            </a:r>
            <a:endParaRPr sz="3200">
              <a:latin typeface="Carlito"/>
              <a:cs typeface="Carlito"/>
            </a:endParaRPr>
          </a:p>
          <a:p>
            <a:pPr marL="355600" indent="-343535">
              <a:spcBef>
                <a:spcPts val="26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rlito"/>
                <a:cs typeface="Carlito"/>
              </a:rPr>
              <a:t>Reinforcement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Learning</a:t>
            </a:r>
            <a:endParaRPr sz="3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787535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556767"/>
            <a:ext cx="590156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Supervised</a:t>
            </a:r>
            <a:r>
              <a:rPr sz="4400" spc="-45" dirty="0"/>
              <a:t> </a:t>
            </a:r>
            <a:r>
              <a:rPr sz="4400" spc="-5" dirty="0"/>
              <a:t>Learning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983741" y="1253997"/>
            <a:ext cx="7306309" cy="9662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correct </a:t>
            </a:r>
            <a:r>
              <a:rPr sz="3200" dirty="0">
                <a:latin typeface="Carlito"/>
                <a:cs typeface="Carlito"/>
              </a:rPr>
              <a:t>classes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the training </a:t>
            </a:r>
            <a:r>
              <a:rPr sz="3200" spc="-20" dirty="0">
                <a:latin typeface="Carlito"/>
                <a:cs typeface="Carlito"/>
              </a:rPr>
              <a:t>data </a:t>
            </a:r>
            <a:r>
              <a:rPr sz="3200" spc="-15" dirty="0">
                <a:latin typeface="Carlito"/>
                <a:cs typeface="Carlito"/>
              </a:rPr>
              <a:t>are  </a:t>
            </a:r>
            <a:r>
              <a:rPr sz="3200" dirty="0">
                <a:latin typeface="Carlito"/>
                <a:cs typeface="Carlito"/>
              </a:rPr>
              <a:t>known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9401" y="2438400"/>
            <a:ext cx="6261889" cy="3579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31340" y="6361582"/>
            <a:ext cx="7863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Credit:</a:t>
            </a:r>
            <a:r>
              <a:rPr sz="1200" spc="15" dirty="0">
                <a:latin typeface="Carlito"/>
                <a:cs typeface="Carlito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http://us.hudson.com/legal/blog/postid/513/predictive-analytics-artificial-intelligence-science-fiction-e-discovery-truth</a:t>
            </a:r>
            <a:endParaRPr sz="1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957883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305" y="527587"/>
            <a:ext cx="733310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5" dirty="0"/>
              <a:t>Unsupervised</a:t>
            </a:r>
            <a:r>
              <a:rPr sz="4400" spc="-75" dirty="0"/>
              <a:t> </a:t>
            </a:r>
            <a:r>
              <a:rPr sz="4400" spc="-5" dirty="0"/>
              <a:t>Learning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258571"/>
            <a:ext cx="7552055" cy="8947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dirty="0"/>
              <a:t>	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5" dirty="0">
                <a:latin typeface="Carlito"/>
                <a:cs typeface="Carlito"/>
              </a:rPr>
              <a:t>correct </a:t>
            </a:r>
            <a:r>
              <a:rPr sz="3000" dirty="0">
                <a:latin typeface="Carlito"/>
                <a:cs typeface="Carlito"/>
              </a:rPr>
              <a:t>classes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5" dirty="0">
                <a:latin typeface="Carlito"/>
                <a:cs typeface="Carlito"/>
              </a:rPr>
              <a:t>training </a:t>
            </a:r>
            <a:r>
              <a:rPr sz="3000" spc="-20" dirty="0">
                <a:latin typeface="Carlito"/>
                <a:cs typeface="Carlito"/>
              </a:rPr>
              <a:t>data </a:t>
            </a:r>
            <a:r>
              <a:rPr sz="3000" spc="-15" dirty="0">
                <a:latin typeface="Carlito"/>
                <a:cs typeface="Carlito"/>
              </a:rPr>
              <a:t>are </a:t>
            </a:r>
            <a:r>
              <a:rPr sz="3000" spc="-5" dirty="0">
                <a:latin typeface="Carlito"/>
                <a:cs typeface="Carlito"/>
              </a:rPr>
              <a:t>not  </a:t>
            </a:r>
            <a:r>
              <a:rPr sz="3000" dirty="0">
                <a:latin typeface="Carlito"/>
                <a:cs typeface="Carlito"/>
              </a:rPr>
              <a:t>known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1" y="2538983"/>
            <a:ext cx="5943979" cy="3559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31340" y="6361582"/>
            <a:ext cx="7863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Credit:</a:t>
            </a:r>
            <a:r>
              <a:rPr sz="1200" spc="15" dirty="0">
                <a:latin typeface="Carlito"/>
                <a:cs typeface="Carlito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http://us.hudson.com/legal/blog/postid/513/predictive-analytics-artificial-intelligence-science-fiction-e-discovery-truth</a:t>
            </a:r>
            <a:endParaRPr sz="1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320942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43826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/>
              <a:t>Semi-Supervised</a:t>
            </a:r>
            <a:r>
              <a:rPr sz="4400" spc="-45" dirty="0"/>
              <a:t> </a:t>
            </a:r>
            <a:r>
              <a:rPr sz="4400" spc="-5" dirty="0"/>
              <a:t>Learning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074265" y="1380490"/>
            <a:ext cx="765238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A Mix </a:t>
            </a:r>
            <a:r>
              <a:rPr sz="3000" spc="-5" dirty="0">
                <a:latin typeface="Carlito"/>
                <a:cs typeface="Carlito"/>
              </a:rPr>
              <a:t>of Supervised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5" dirty="0">
                <a:latin typeface="Carlito"/>
                <a:cs typeface="Carlito"/>
              </a:rPr>
              <a:t>Unsupervised</a:t>
            </a:r>
            <a:r>
              <a:rPr sz="3000" spc="-2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learning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201" y="2362201"/>
            <a:ext cx="5943979" cy="3352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31340" y="6361582"/>
            <a:ext cx="7863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Credit:</a:t>
            </a:r>
            <a:r>
              <a:rPr sz="1200" spc="15" dirty="0">
                <a:latin typeface="Carlito"/>
                <a:cs typeface="Carlito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http://us.hudson.com/legal/blog/postid/513/predictive-analytics-artificial-intelligence-science-fiction-e-discovery-truth</a:t>
            </a:r>
            <a:endParaRPr sz="1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03087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520606"/>
            <a:ext cx="783297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25" dirty="0"/>
              <a:t>Reinforcement</a:t>
            </a:r>
            <a:r>
              <a:rPr sz="4400" spc="-75" dirty="0"/>
              <a:t> </a:t>
            </a:r>
            <a:r>
              <a:rPr sz="4400" spc="-5" dirty="0"/>
              <a:t>Learning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232661"/>
            <a:ext cx="7987030" cy="184781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478155" indent="-3429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allows </a:t>
            </a:r>
            <a:r>
              <a:rPr sz="2700" dirty="0">
                <a:latin typeface="Carlito"/>
                <a:cs typeface="Carlito"/>
              </a:rPr>
              <a:t>the machine </a:t>
            </a:r>
            <a:r>
              <a:rPr sz="2700" spc="-5" dirty="0">
                <a:latin typeface="Carlito"/>
                <a:cs typeface="Carlito"/>
              </a:rPr>
              <a:t>or </a:t>
            </a:r>
            <a:r>
              <a:rPr sz="2700" spc="-10" dirty="0">
                <a:latin typeface="Carlito"/>
                <a:cs typeface="Carlito"/>
              </a:rPr>
              <a:t>software agent </a:t>
            </a:r>
            <a:r>
              <a:rPr sz="2700" spc="-15" dirty="0">
                <a:latin typeface="Carlito"/>
                <a:cs typeface="Carlito"/>
              </a:rPr>
              <a:t>to </a:t>
            </a:r>
            <a:r>
              <a:rPr sz="2700" dirty="0">
                <a:latin typeface="Carlito"/>
                <a:cs typeface="Carlito"/>
              </a:rPr>
              <a:t>learn its  </a:t>
            </a:r>
            <a:r>
              <a:rPr sz="2700" spc="-10" dirty="0">
                <a:latin typeface="Carlito"/>
                <a:cs typeface="Carlito"/>
              </a:rPr>
              <a:t>behavior </a:t>
            </a:r>
            <a:r>
              <a:rPr sz="2700" spc="-5" dirty="0">
                <a:latin typeface="Carlito"/>
                <a:cs typeface="Carlito"/>
              </a:rPr>
              <a:t>based on </a:t>
            </a:r>
            <a:r>
              <a:rPr sz="2700" spc="-10" dirty="0">
                <a:latin typeface="Carlito"/>
                <a:cs typeface="Carlito"/>
              </a:rPr>
              <a:t>feedback </a:t>
            </a:r>
            <a:r>
              <a:rPr sz="2700" spc="-20" dirty="0">
                <a:latin typeface="Carlito"/>
                <a:cs typeface="Carlito"/>
              </a:rPr>
              <a:t>from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-75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environment.</a:t>
            </a:r>
            <a:endParaRPr sz="270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This </a:t>
            </a:r>
            <a:r>
              <a:rPr sz="2700" spc="-10" dirty="0">
                <a:latin typeface="Carlito"/>
                <a:cs typeface="Carlito"/>
              </a:rPr>
              <a:t>behavior can </a:t>
            </a:r>
            <a:r>
              <a:rPr sz="2700" spc="-5" dirty="0">
                <a:latin typeface="Carlito"/>
                <a:cs typeface="Carlito"/>
              </a:rPr>
              <a:t>be learnt once </a:t>
            </a:r>
            <a:r>
              <a:rPr sz="2700" dirty="0">
                <a:latin typeface="Carlito"/>
                <a:cs typeface="Carlito"/>
              </a:rPr>
              <a:t>and </a:t>
            </a:r>
            <a:r>
              <a:rPr sz="2700" spc="-25" dirty="0">
                <a:latin typeface="Carlito"/>
                <a:cs typeface="Carlito"/>
              </a:rPr>
              <a:t>for </a:t>
            </a:r>
            <a:r>
              <a:rPr sz="2700" dirty="0">
                <a:latin typeface="Carlito"/>
                <a:cs typeface="Carlito"/>
              </a:rPr>
              <a:t>all, </a:t>
            </a:r>
            <a:r>
              <a:rPr sz="2700" spc="-5" dirty="0">
                <a:latin typeface="Carlito"/>
                <a:cs typeface="Carlito"/>
              </a:rPr>
              <a:t>or </a:t>
            </a:r>
            <a:r>
              <a:rPr sz="2700" spc="-25" dirty="0">
                <a:latin typeface="Carlito"/>
                <a:cs typeface="Carlito"/>
              </a:rPr>
              <a:t>keep </a:t>
            </a:r>
            <a:r>
              <a:rPr sz="2700" spc="-5" dirty="0">
                <a:latin typeface="Carlito"/>
                <a:cs typeface="Carlito"/>
              </a:rPr>
              <a:t>on  adapting </a:t>
            </a:r>
            <a:r>
              <a:rPr sz="2700" dirty="0">
                <a:latin typeface="Carlito"/>
                <a:cs typeface="Carlito"/>
              </a:rPr>
              <a:t>as time </a:t>
            </a:r>
            <a:r>
              <a:rPr sz="2700" spc="-10" dirty="0">
                <a:latin typeface="Carlito"/>
                <a:cs typeface="Carlito"/>
              </a:rPr>
              <a:t>goes</a:t>
            </a:r>
            <a:r>
              <a:rPr sz="2700" spc="-65" dirty="0">
                <a:latin typeface="Carlito"/>
                <a:cs typeface="Carlito"/>
              </a:rPr>
              <a:t> by.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3102598"/>
            <a:ext cx="5562600" cy="2994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31340" y="6361582"/>
            <a:ext cx="78638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Credit:</a:t>
            </a:r>
            <a:r>
              <a:rPr sz="1200" spc="15" dirty="0">
                <a:latin typeface="Carlito"/>
                <a:cs typeface="Carlito"/>
              </a:rPr>
              <a:t> </a:t>
            </a: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http://us.hudson.com/legal/blog/postid/513/predictive-analytics-artificial-intelligence-science-fiction-e-discovery-truth</a:t>
            </a:r>
            <a:endParaRPr sz="1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86585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870" y="679449"/>
            <a:ext cx="3627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Common </a:t>
            </a:r>
            <a:r>
              <a:rPr sz="2800" dirty="0">
                <a:solidFill>
                  <a:srgbClr val="FFFFFF"/>
                </a:solidFill>
              </a:rPr>
              <a:t>Tasks for</a:t>
            </a:r>
            <a:r>
              <a:rPr sz="2800" spc="-3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ML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3028" y="2235200"/>
            <a:ext cx="657479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0" dirty="0">
                <a:latin typeface="Noto Sans Symbols"/>
                <a:cs typeface="Noto Sans Symbols"/>
              </a:rPr>
              <a:t>➔</a:t>
            </a:r>
            <a:r>
              <a:rPr sz="3200" spc="20" dirty="0">
                <a:latin typeface="Arial"/>
                <a:cs typeface="Arial"/>
              </a:rPr>
              <a:t>Classification </a:t>
            </a:r>
            <a:r>
              <a:rPr sz="3200" spc="-5" dirty="0">
                <a:latin typeface="Arial"/>
                <a:cs typeface="Arial"/>
              </a:rPr>
              <a:t>(usually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supervised)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30" dirty="0">
                <a:latin typeface="Noto Sans Symbols"/>
                <a:cs typeface="Noto Sans Symbols"/>
              </a:rPr>
              <a:t>➔</a:t>
            </a:r>
            <a:r>
              <a:rPr sz="3200" spc="30" dirty="0">
                <a:latin typeface="Arial"/>
                <a:cs typeface="Arial"/>
              </a:rPr>
              <a:t>Regression </a:t>
            </a:r>
            <a:r>
              <a:rPr sz="3200" spc="-5" dirty="0">
                <a:latin typeface="Arial"/>
                <a:cs typeface="Arial"/>
              </a:rPr>
              <a:t>(usually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supervised)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30" dirty="0">
                <a:latin typeface="Noto Sans Symbols"/>
                <a:cs typeface="Noto Sans Symbols"/>
              </a:rPr>
              <a:t>➔</a:t>
            </a:r>
            <a:r>
              <a:rPr sz="3200" spc="30" dirty="0">
                <a:latin typeface="Arial"/>
                <a:cs typeface="Arial"/>
              </a:rPr>
              <a:t>Clustering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(unsupervised)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20" dirty="0">
                <a:latin typeface="Noto Sans Symbols"/>
                <a:cs typeface="Noto Sans Symbols"/>
              </a:rPr>
              <a:t>➔</a:t>
            </a:r>
            <a:r>
              <a:rPr sz="3200" spc="20" dirty="0">
                <a:latin typeface="Arial"/>
                <a:cs typeface="Arial"/>
              </a:rPr>
              <a:t>Dimensionality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Reduction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80" dirty="0">
                <a:latin typeface="Noto Sans Symbols"/>
                <a:cs typeface="Noto Sans Symbols"/>
              </a:rPr>
              <a:t>➔</a:t>
            </a:r>
            <a:r>
              <a:rPr sz="3200" spc="80" dirty="0">
                <a:latin typeface="Arial"/>
                <a:cs typeface="Arial"/>
              </a:rPr>
              <a:t>...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" y="679449"/>
            <a:ext cx="1941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What is AI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?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9300" y="2033143"/>
            <a:ext cx="898080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08710">
              <a:lnSpc>
                <a:spcPct val="100000"/>
              </a:lnSpc>
              <a:spcBef>
                <a:spcPts val="105"/>
              </a:spcBef>
            </a:pPr>
            <a:r>
              <a:rPr sz="3200" i="1" spc="-5" dirty="0">
                <a:latin typeface="Arial"/>
                <a:cs typeface="Arial"/>
              </a:rPr>
              <a:t>Demonstration </a:t>
            </a:r>
            <a:r>
              <a:rPr sz="3200" i="1" dirty="0">
                <a:latin typeface="Arial"/>
                <a:cs typeface="Arial"/>
              </a:rPr>
              <a:t>of </a:t>
            </a:r>
            <a:r>
              <a:rPr sz="3200" i="1" spc="-5" dirty="0">
                <a:latin typeface="Arial"/>
                <a:cs typeface="Arial"/>
              </a:rPr>
              <a:t>human like intelligence </a:t>
            </a:r>
            <a:r>
              <a:rPr sz="3200" i="1" dirty="0">
                <a:latin typeface="Arial"/>
                <a:cs typeface="Arial"/>
              </a:rPr>
              <a:t>by  </a:t>
            </a:r>
            <a:r>
              <a:rPr sz="3200" i="1" spc="-5" dirty="0">
                <a:latin typeface="Arial"/>
                <a:cs typeface="Arial"/>
              </a:rPr>
              <a:t>machines.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machine performing any task that needs human  level intelligence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5" dirty="0">
                <a:latin typeface="Arial"/>
                <a:cs typeface="Arial"/>
              </a:rPr>
              <a:t>be </a:t>
            </a:r>
            <a:r>
              <a:rPr sz="3200" dirty="0">
                <a:latin typeface="Arial"/>
                <a:cs typeface="Arial"/>
              </a:rPr>
              <a:t>said to </a:t>
            </a:r>
            <a:r>
              <a:rPr sz="3200" spc="-5" dirty="0">
                <a:latin typeface="Arial"/>
                <a:cs typeface="Arial"/>
              </a:rPr>
              <a:t>be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“Artificially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Intelligent”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870" y="679449"/>
            <a:ext cx="2123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ass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>
                <a:latin typeface="Noto Sans Symbols"/>
                <a:cs typeface="Noto Sans Symbols"/>
              </a:rPr>
              <a:t>➔</a:t>
            </a:r>
            <a:r>
              <a:rPr spc="65" dirty="0"/>
              <a:t>Task </a:t>
            </a:r>
            <a:r>
              <a:rPr dirty="0"/>
              <a:t>is to </a:t>
            </a:r>
            <a:r>
              <a:rPr spc="-5" dirty="0"/>
              <a:t>learn </a:t>
            </a:r>
            <a:r>
              <a:rPr dirty="0"/>
              <a:t>to categorize </a:t>
            </a:r>
            <a:r>
              <a:rPr spc="-5" dirty="0"/>
              <a:t>input into </a:t>
            </a:r>
            <a:r>
              <a:rPr dirty="0"/>
              <a:t>discrete</a:t>
            </a:r>
            <a:r>
              <a:rPr spc="-204" dirty="0"/>
              <a:t> </a:t>
            </a:r>
            <a:r>
              <a:rPr dirty="0"/>
              <a:t>classes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865">
              <a:lnSpc>
                <a:spcPct val="100000"/>
              </a:lnSpc>
              <a:spcBef>
                <a:spcPts val="105"/>
              </a:spcBef>
            </a:pPr>
            <a:r>
              <a:rPr dirty="0"/>
              <a:t>E.g. </a:t>
            </a:r>
            <a:r>
              <a:rPr spc="-5" dirty="0"/>
              <a:t>Input:</a:t>
            </a:r>
            <a:r>
              <a:rPr spc="-20" dirty="0"/>
              <a:t> </a:t>
            </a:r>
            <a:r>
              <a:rPr spc="-5" dirty="0"/>
              <a:t>Image</a:t>
            </a:r>
          </a:p>
          <a:p>
            <a:pPr marR="383540" algn="ctr">
              <a:lnSpc>
                <a:spcPct val="100000"/>
              </a:lnSpc>
            </a:pPr>
            <a:r>
              <a:rPr spc="-5" dirty="0"/>
              <a:t>Output: probabilities </a:t>
            </a:r>
            <a:r>
              <a:rPr dirty="0"/>
              <a:t>of </a:t>
            </a:r>
            <a:r>
              <a:rPr spc="-5" dirty="0"/>
              <a:t>image</a:t>
            </a:r>
            <a:r>
              <a:rPr spc="-40" dirty="0"/>
              <a:t> </a:t>
            </a:r>
            <a:r>
              <a:rPr spc="-5" dirty="0"/>
              <a:t>containing</a:t>
            </a:r>
          </a:p>
          <a:p>
            <a:pPr marR="494665" algn="ctr">
              <a:lnSpc>
                <a:spcPct val="100000"/>
              </a:lnSpc>
            </a:pPr>
            <a:r>
              <a:rPr spc="-5" dirty="0"/>
              <a:t>{dog, </a:t>
            </a:r>
            <a:r>
              <a:rPr dirty="0"/>
              <a:t>cat, horse,</a:t>
            </a:r>
            <a:r>
              <a:rPr spc="-55" dirty="0"/>
              <a:t> </a:t>
            </a:r>
            <a:r>
              <a:rPr dirty="0"/>
              <a:t>zebra}</a:t>
            </a:r>
          </a:p>
          <a:p>
            <a:pPr marR="466725" algn="ctr">
              <a:lnSpc>
                <a:spcPct val="100000"/>
              </a:lnSpc>
            </a:pPr>
            <a:r>
              <a:rPr spc="30" dirty="0">
                <a:latin typeface="Noto Sans Symbols"/>
                <a:cs typeface="Noto Sans Symbols"/>
              </a:rPr>
              <a:t>➔</a:t>
            </a:r>
            <a:r>
              <a:rPr spc="30" dirty="0"/>
              <a:t>Supervised </a:t>
            </a:r>
            <a:r>
              <a:rPr dirty="0"/>
              <a:t>task, we </a:t>
            </a:r>
            <a:r>
              <a:rPr spc="-5" dirty="0"/>
              <a:t>have </a:t>
            </a:r>
            <a:r>
              <a:rPr dirty="0"/>
              <a:t>true </a:t>
            </a:r>
            <a:r>
              <a:rPr spc="-5" dirty="0"/>
              <a:t>labels </a:t>
            </a:r>
            <a:r>
              <a:rPr dirty="0"/>
              <a:t>for </a:t>
            </a:r>
            <a:r>
              <a:rPr spc="-5" dirty="0"/>
              <a:t>each</a:t>
            </a:r>
            <a:r>
              <a:rPr spc="-160" dirty="0"/>
              <a:t> </a:t>
            </a:r>
            <a:r>
              <a:rPr spc="-5" dirty="0"/>
              <a:t>input</a:t>
            </a:r>
          </a:p>
          <a:p>
            <a:pPr marL="12700" marR="5080" algn="ctr">
              <a:lnSpc>
                <a:spcPct val="100000"/>
              </a:lnSpc>
            </a:pPr>
            <a:r>
              <a:rPr spc="35" dirty="0">
                <a:latin typeface="Noto Sans Symbols"/>
                <a:cs typeface="Noto Sans Symbols"/>
              </a:rPr>
              <a:t>➔</a:t>
            </a:r>
            <a:r>
              <a:rPr spc="35" dirty="0"/>
              <a:t>Metrics: </a:t>
            </a:r>
            <a:r>
              <a:rPr dirty="0"/>
              <a:t>To </a:t>
            </a:r>
            <a:r>
              <a:rPr spc="-5" dirty="0"/>
              <a:t>keep things simple, </a:t>
            </a:r>
            <a:r>
              <a:rPr dirty="0"/>
              <a:t>we will use accuracy</a:t>
            </a:r>
            <a:r>
              <a:rPr spc="-135" dirty="0"/>
              <a:t> </a:t>
            </a:r>
            <a:r>
              <a:rPr dirty="0"/>
              <a:t>-  </a:t>
            </a:r>
            <a:r>
              <a:rPr spc="-5" dirty="0"/>
              <a:t>how many things the </a:t>
            </a:r>
            <a:r>
              <a:rPr dirty="0"/>
              <a:t>classifier can classify</a:t>
            </a:r>
            <a:r>
              <a:rPr spc="-80" dirty="0"/>
              <a:t> </a:t>
            </a:r>
            <a:r>
              <a:rPr dirty="0"/>
              <a:t>correctly.</a:t>
            </a:r>
          </a:p>
          <a:p>
            <a:pPr marR="247015" algn="ctr">
              <a:lnSpc>
                <a:spcPct val="100000"/>
              </a:lnSpc>
            </a:pPr>
            <a:r>
              <a:rPr spc="-5" dirty="0"/>
              <a:t>Selecting </a:t>
            </a:r>
            <a:r>
              <a:rPr dirty="0"/>
              <a:t>a </a:t>
            </a:r>
            <a:r>
              <a:rPr spc="-5" dirty="0"/>
              <a:t>metric depends </a:t>
            </a:r>
            <a:r>
              <a:rPr dirty="0"/>
              <a:t>on </a:t>
            </a:r>
            <a:r>
              <a:rPr spc="-5" dirty="0"/>
              <a:t>the data </a:t>
            </a:r>
            <a:r>
              <a:rPr dirty="0"/>
              <a:t>+</a:t>
            </a:r>
            <a:r>
              <a:rPr spc="-30" dirty="0"/>
              <a:t> </a:t>
            </a:r>
            <a:r>
              <a:rPr spc="-5" dirty="0"/>
              <a:t>problem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242" y="362153"/>
            <a:ext cx="454075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10" dirty="0"/>
              <a:t>Classification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225384"/>
            <a:ext cx="7726680" cy="526297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spcBef>
                <a:spcPts val="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classify a </a:t>
            </a:r>
            <a:r>
              <a:rPr sz="2700" spc="-5" dirty="0">
                <a:latin typeface="Carlito"/>
                <a:cs typeface="Carlito"/>
              </a:rPr>
              <a:t>document </a:t>
            </a:r>
            <a:r>
              <a:rPr sz="2700" spc="-15" dirty="0">
                <a:latin typeface="Carlito"/>
                <a:cs typeface="Carlito"/>
              </a:rPr>
              <a:t>into </a:t>
            </a:r>
            <a:r>
              <a:rPr sz="2700" dirty="0">
                <a:latin typeface="Carlito"/>
                <a:cs typeface="Carlito"/>
              </a:rPr>
              <a:t>a </a:t>
            </a:r>
            <a:r>
              <a:rPr sz="2700" spc="-10" dirty="0">
                <a:latin typeface="Carlito"/>
                <a:cs typeface="Carlito"/>
              </a:rPr>
              <a:t>predefined</a:t>
            </a:r>
            <a:r>
              <a:rPr sz="2700" spc="-95" dirty="0">
                <a:latin typeface="Carlito"/>
                <a:cs typeface="Carlito"/>
              </a:rPr>
              <a:t> </a:t>
            </a:r>
            <a:r>
              <a:rPr sz="2700" spc="-35" dirty="0">
                <a:latin typeface="Carlito"/>
                <a:cs typeface="Carlito"/>
              </a:rPr>
              <a:t>category.</a:t>
            </a:r>
            <a:endParaRPr sz="2700">
              <a:latin typeface="Carlito"/>
              <a:cs typeface="Carlito"/>
            </a:endParaRPr>
          </a:p>
          <a:p>
            <a:pPr marL="355600" indent="-342900"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rlito"/>
                <a:cs typeface="Carlito"/>
              </a:rPr>
              <a:t>documents can </a:t>
            </a:r>
            <a:r>
              <a:rPr sz="2700" spc="-5" dirty="0">
                <a:latin typeface="Carlito"/>
                <a:cs typeface="Carlito"/>
              </a:rPr>
              <a:t>be </a:t>
            </a:r>
            <a:r>
              <a:rPr sz="2700" spc="-20" dirty="0">
                <a:latin typeface="Carlito"/>
                <a:cs typeface="Carlito"/>
              </a:rPr>
              <a:t>text,</a:t>
            </a:r>
            <a:r>
              <a:rPr sz="2700" spc="-6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images</a:t>
            </a:r>
            <a:endParaRPr sz="2700">
              <a:latin typeface="Carlito"/>
              <a:cs typeface="Carlito"/>
            </a:endParaRPr>
          </a:p>
          <a:p>
            <a:pPr marL="355600" indent="-342900"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rlito"/>
                <a:cs typeface="Carlito"/>
              </a:rPr>
              <a:t>Popular </a:t>
            </a:r>
            <a:r>
              <a:rPr sz="2700" spc="-5" dirty="0">
                <a:latin typeface="Carlito"/>
                <a:cs typeface="Carlito"/>
              </a:rPr>
              <a:t>one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5" dirty="0">
                <a:latin typeface="Carlito"/>
                <a:cs typeface="Carlito"/>
              </a:rPr>
              <a:t>Naive </a:t>
            </a:r>
            <a:r>
              <a:rPr sz="2700" spc="-20" dirty="0">
                <a:latin typeface="Carlito"/>
                <a:cs typeface="Carlito"/>
              </a:rPr>
              <a:t>Bayes</a:t>
            </a:r>
            <a:r>
              <a:rPr sz="2700" spc="-50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Classifier.</a:t>
            </a:r>
            <a:endParaRPr sz="2700">
              <a:latin typeface="Carlito"/>
              <a:cs typeface="Carlito"/>
            </a:endParaRPr>
          </a:p>
          <a:p>
            <a:pPr marL="355600" indent="-342900"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rlito"/>
                <a:cs typeface="Carlito"/>
              </a:rPr>
              <a:t>Steps:</a:t>
            </a:r>
            <a:endParaRPr sz="2700">
              <a:latin typeface="Carlito"/>
              <a:cs typeface="Carlito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Step1 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40" dirty="0">
                <a:latin typeface="Carlito"/>
                <a:cs typeface="Carlito"/>
              </a:rPr>
              <a:t>Train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program </a:t>
            </a:r>
            <a:r>
              <a:rPr sz="2400" spc="-5" dirty="0">
                <a:latin typeface="Carlito"/>
                <a:cs typeface="Carlito"/>
              </a:rPr>
              <a:t>(Building </a:t>
            </a:r>
            <a:r>
              <a:rPr sz="2400" dirty="0">
                <a:latin typeface="Carlito"/>
                <a:cs typeface="Carlito"/>
              </a:rPr>
              <a:t>a Model) </a:t>
            </a: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10" dirty="0">
                <a:latin typeface="Carlito"/>
                <a:cs typeface="Carlito"/>
              </a:rPr>
              <a:t>training set </a:t>
            </a:r>
            <a:r>
              <a:rPr sz="2400" dirty="0">
                <a:latin typeface="Carlito"/>
                <a:cs typeface="Carlito"/>
              </a:rPr>
              <a:t>with a </a:t>
            </a:r>
            <a:r>
              <a:rPr sz="2400" spc="-15" dirty="0">
                <a:latin typeface="Carlito"/>
                <a:cs typeface="Carlito"/>
              </a:rPr>
              <a:t>category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5" dirty="0">
                <a:latin typeface="Carlito"/>
                <a:cs typeface="Carlito"/>
              </a:rPr>
              <a:t>e.g. </a:t>
            </a:r>
            <a:r>
              <a:rPr sz="2400" spc="-10" dirty="0">
                <a:latin typeface="Carlito"/>
                <a:cs typeface="Carlito"/>
              </a:rPr>
              <a:t>sports, cricket,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news,</a:t>
            </a:r>
            <a:endParaRPr sz="2400">
              <a:latin typeface="Carlito"/>
              <a:cs typeface="Carlito"/>
            </a:endParaRPr>
          </a:p>
          <a:p>
            <a:pPr marL="756285" marR="191135" lvl="1" indent="-287020">
              <a:lnSpc>
                <a:spcPts val="259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Classifier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10" dirty="0">
                <a:latin typeface="Carlito"/>
                <a:cs typeface="Carlito"/>
              </a:rPr>
              <a:t>compute probability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15" dirty="0">
                <a:latin typeface="Carlito"/>
                <a:cs typeface="Carlito"/>
              </a:rPr>
              <a:t>word,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10" dirty="0">
                <a:latin typeface="Carlito"/>
                <a:cs typeface="Carlito"/>
              </a:rPr>
              <a:t>probability that </a:t>
            </a:r>
            <a:r>
              <a:rPr sz="2400" dirty="0">
                <a:latin typeface="Carlito"/>
                <a:cs typeface="Carlito"/>
              </a:rPr>
              <a:t>it </a:t>
            </a:r>
            <a:r>
              <a:rPr sz="2400" spc="-15" dirty="0">
                <a:latin typeface="Carlito"/>
                <a:cs typeface="Carlito"/>
              </a:rPr>
              <a:t>makes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document </a:t>
            </a:r>
            <a:r>
              <a:rPr sz="2400" spc="-5" dirty="0">
                <a:latin typeface="Carlito"/>
                <a:cs typeface="Carlito"/>
              </a:rPr>
              <a:t>belong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5" dirty="0">
                <a:latin typeface="Carlito"/>
                <a:cs typeface="Carlito"/>
              </a:rPr>
              <a:t>of  </a:t>
            </a:r>
            <a:r>
              <a:rPr sz="2400" spc="-10" dirty="0">
                <a:latin typeface="Carlito"/>
                <a:cs typeface="Carlito"/>
              </a:rPr>
              <a:t>considered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categories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spcBef>
                <a:spcPts val="254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Step2 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65" dirty="0">
                <a:latin typeface="Carlito"/>
                <a:cs typeface="Carlito"/>
              </a:rPr>
              <a:t>Test </a:t>
            </a:r>
            <a:r>
              <a:rPr sz="2400" dirty="0">
                <a:latin typeface="Carlito"/>
                <a:cs typeface="Carlito"/>
              </a:rPr>
              <a:t>with a </a:t>
            </a:r>
            <a:r>
              <a:rPr sz="2400" spc="-15" dirty="0">
                <a:latin typeface="Carlito"/>
                <a:cs typeface="Carlito"/>
              </a:rPr>
              <a:t>test data </a:t>
            </a:r>
            <a:r>
              <a:rPr sz="2400" spc="-10" dirty="0">
                <a:latin typeface="Carlito"/>
                <a:cs typeface="Carlito"/>
              </a:rPr>
              <a:t>set </a:t>
            </a:r>
            <a:r>
              <a:rPr sz="2400" spc="-15" dirty="0">
                <a:latin typeface="Carlito"/>
                <a:cs typeface="Carlito"/>
              </a:rPr>
              <a:t>against </a:t>
            </a:r>
            <a:r>
              <a:rPr sz="2400" dirty="0">
                <a:latin typeface="Carlito"/>
                <a:cs typeface="Carlito"/>
              </a:rPr>
              <a:t>this</a:t>
            </a:r>
            <a:r>
              <a:rPr sz="2400" spc="-5" dirty="0">
                <a:latin typeface="Carlito"/>
                <a:cs typeface="Carlito"/>
              </a:rPr>
              <a:t> Model</a:t>
            </a:r>
            <a:endParaRPr sz="2400">
              <a:latin typeface="Carlito"/>
              <a:cs typeface="Carlito"/>
            </a:endParaRPr>
          </a:p>
          <a:p>
            <a:pPr marL="355600" indent="-342900">
              <a:spcBef>
                <a:spcPts val="31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http://en.wikipedia.org/wiki/Naive_Bayes_classifier</a:t>
            </a:r>
            <a:endParaRPr sz="27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1104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6141" y="362153"/>
            <a:ext cx="39692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5" dirty="0"/>
              <a:t>Clu</a:t>
            </a:r>
            <a:r>
              <a:rPr sz="4400" spc="-45" dirty="0"/>
              <a:t>s</a:t>
            </a:r>
            <a:r>
              <a:rPr sz="4400" spc="-50" dirty="0"/>
              <a:t>t</a:t>
            </a:r>
            <a:r>
              <a:rPr sz="4400" dirty="0"/>
              <a:t>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232662"/>
            <a:ext cx="7920355" cy="51430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5459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10" dirty="0">
                <a:latin typeface="Carlito"/>
                <a:cs typeface="Carlito"/>
              </a:rPr>
              <a:t>clustering </a:t>
            </a:r>
            <a:r>
              <a:rPr sz="2700" dirty="0">
                <a:latin typeface="Carlito"/>
                <a:cs typeface="Carlito"/>
              </a:rPr>
              <a:t>is the </a:t>
            </a:r>
            <a:r>
              <a:rPr sz="2700" spc="-15" dirty="0">
                <a:latin typeface="Carlito"/>
                <a:cs typeface="Carlito"/>
              </a:rPr>
              <a:t>task </a:t>
            </a:r>
            <a:r>
              <a:rPr sz="2700" spc="-5" dirty="0">
                <a:latin typeface="Carlito"/>
                <a:cs typeface="Carlito"/>
              </a:rPr>
              <a:t>of </a:t>
            </a:r>
            <a:r>
              <a:rPr sz="2700" spc="-10" dirty="0">
                <a:latin typeface="Carlito"/>
                <a:cs typeface="Carlito"/>
              </a:rPr>
              <a:t>grouping </a:t>
            </a:r>
            <a:r>
              <a:rPr sz="2700" dirty="0">
                <a:latin typeface="Carlito"/>
                <a:cs typeface="Carlito"/>
              </a:rPr>
              <a:t>a </a:t>
            </a:r>
            <a:r>
              <a:rPr sz="2700" spc="-10" dirty="0">
                <a:latin typeface="Carlito"/>
                <a:cs typeface="Carlito"/>
              </a:rPr>
              <a:t>set </a:t>
            </a:r>
            <a:r>
              <a:rPr sz="2700" spc="-5" dirty="0">
                <a:latin typeface="Carlito"/>
                <a:cs typeface="Carlito"/>
              </a:rPr>
              <a:t>of objects </a:t>
            </a:r>
            <a:r>
              <a:rPr sz="2700" dirty="0">
                <a:latin typeface="Carlito"/>
                <a:cs typeface="Carlito"/>
              </a:rPr>
              <a:t>in  </a:t>
            </a:r>
            <a:r>
              <a:rPr sz="2700" spc="-5" dirty="0">
                <a:latin typeface="Carlito"/>
                <a:cs typeface="Carlito"/>
              </a:rPr>
              <a:t>such </a:t>
            </a:r>
            <a:r>
              <a:rPr sz="2700" dirty="0">
                <a:latin typeface="Carlito"/>
                <a:cs typeface="Carlito"/>
              </a:rPr>
              <a:t>a </a:t>
            </a:r>
            <a:r>
              <a:rPr sz="2700" spc="-30" dirty="0">
                <a:latin typeface="Carlito"/>
                <a:cs typeface="Carlito"/>
              </a:rPr>
              <a:t>way </a:t>
            </a:r>
            <a:r>
              <a:rPr sz="2700" spc="-10" dirty="0">
                <a:latin typeface="Carlito"/>
                <a:cs typeface="Carlito"/>
              </a:rPr>
              <a:t>that </a:t>
            </a:r>
            <a:r>
              <a:rPr sz="2700" dirty="0">
                <a:latin typeface="Carlito"/>
                <a:cs typeface="Carlito"/>
              </a:rPr>
              <a:t>objects in the </a:t>
            </a:r>
            <a:r>
              <a:rPr sz="2700" spc="-5" dirty="0">
                <a:latin typeface="Carlito"/>
                <a:cs typeface="Carlito"/>
              </a:rPr>
              <a:t>same </a:t>
            </a:r>
            <a:r>
              <a:rPr sz="2700" spc="-15" dirty="0">
                <a:latin typeface="Carlito"/>
                <a:cs typeface="Carlito"/>
              </a:rPr>
              <a:t>group </a:t>
            </a:r>
            <a:r>
              <a:rPr sz="2700" spc="-5" dirty="0">
                <a:latin typeface="Carlito"/>
                <a:cs typeface="Carlito"/>
              </a:rPr>
              <a:t>(called  </a:t>
            </a:r>
            <a:r>
              <a:rPr sz="2700" dirty="0">
                <a:latin typeface="Carlito"/>
                <a:cs typeface="Carlito"/>
              </a:rPr>
              <a:t>a </a:t>
            </a:r>
            <a:r>
              <a:rPr sz="2700" b="1" spc="-15" dirty="0">
                <a:latin typeface="Carlito"/>
                <a:cs typeface="Carlito"/>
              </a:rPr>
              <a:t>cluster</a:t>
            </a:r>
            <a:r>
              <a:rPr sz="2700" spc="-15" dirty="0">
                <a:latin typeface="Carlito"/>
                <a:cs typeface="Carlito"/>
              </a:rPr>
              <a:t>) are </a:t>
            </a:r>
            <a:r>
              <a:rPr sz="2700" spc="-10" dirty="0">
                <a:latin typeface="Carlito"/>
                <a:cs typeface="Carlito"/>
              </a:rPr>
              <a:t>more </a:t>
            </a:r>
            <a:r>
              <a:rPr sz="2700" spc="-5" dirty="0">
                <a:latin typeface="Carlito"/>
                <a:cs typeface="Carlito"/>
              </a:rPr>
              <a:t>similar </a:t>
            </a:r>
            <a:r>
              <a:rPr sz="2700" spc="-15" dirty="0">
                <a:latin typeface="Carlito"/>
                <a:cs typeface="Carlito"/>
              </a:rPr>
              <a:t>to </a:t>
            </a:r>
            <a:r>
              <a:rPr sz="2700" dirty="0">
                <a:latin typeface="Carlito"/>
                <a:cs typeface="Carlito"/>
              </a:rPr>
              <a:t>each</a:t>
            </a:r>
            <a:r>
              <a:rPr sz="2700" spc="-1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other</a:t>
            </a:r>
            <a:endParaRPr sz="2700" dirty="0">
              <a:latin typeface="Carlito"/>
              <a:cs typeface="Carlito"/>
            </a:endParaRPr>
          </a:p>
          <a:p>
            <a:pPr marL="355600" indent="-342900"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objects </a:t>
            </a:r>
            <a:r>
              <a:rPr sz="2700" spc="-15" dirty="0">
                <a:latin typeface="Carlito"/>
                <a:cs typeface="Carlito"/>
              </a:rPr>
              <a:t>are </a:t>
            </a:r>
            <a:r>
              <a:rPr sz="2700" spc="-5" dirty="0">
                <a:latin typeface="Carlito"/>
                <a:cs typeface="Carlito"/>
              </a:rPr>
              <a:t>not </a:t>
            </a:r>
            <a:r>
              <a:rPr sz="2700" spc="-10" dirty="0">
                <a:latin typeface="Carlito"/>
                <a:cs typeface="Carlito"/>
              </a:rPr>
              <a:t>predefined</a:t>
            </a:r>
            <a:endParaRPr sz="2700" dirty="0">
              <a:latin typeface="Carlito"/>
              <a:cs typeface="Carlito"/>
            </a:endParaRPr>
          </a:p>
          <a:p>
            <a:pPr marL="35560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rlito"/>
                <a:cs typeface="Carlito"/>
              </a:rPr>
              <a:t>For </a:t>
            </a:r>
            <a:r>
              <a:rPr sz="2700" spc="5" dirty="0">
                <a:latin typeface="Carlito"/>
                <a:cs typeface="Carlito"/>
              </a:rPr>
              <a:t>e.g. </a:t>
            </a:r>
            <a:r>
              <a:rPr sz="2700" dirty="0">
                <a:latin typeface="Carlito"/>
                <a:cs typeface="Carlito"/>
              </a:rPr>
              <a:t>these </a:t>
            </a:r>
            <a:r>
              <a:rPr sz="2700" spc="-20" dirty="0">
                <a:latin typeface="Carlito"/>
                <a:cs typeface="Carlito"/>
              </a:rPr>
              <a:t>keywords</a:t>
            </a:r>
            <a:endParaRPr sz="2700" dirty="0">
              <a:latin typeface="Carlito"/>
              <a:cs typeface="Carlito"/>
            </a:endParaRPr>
          </a:p>
          <a:p>
            <a:pPr marL="756285" lvl="1" indent="-287020"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5" dirty="0">
                <a:solidFill>
                  <a:srgbClr val="3366CC"/>
                </a:solidFill>
                <a:latin typeface="Carlito"/>
                <a:cs typeface="Carlito"/>
              </a:rPr>
              <a:t>“man’s</a:t>
            </a:r>
            <a:r>
              <a:rPr sz="2400" spc="-35" dirty="0">
                <a:solidFill>
                  <a:srgbClr val="3366CC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3366CC"/>
                </a:solidFill>
                <a:latin typeface="Carlito"/>
                <a:cs typeface="Carlito"/>
              </a:rPr>
              <a:t>shoe”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buFont typeface="Arial"/>
              <a:buChar char="–"/>
              <a:tabLst>
                <a:tab pos="756920" algn="l"/>
              </a:tabLst>
            </a:pPr>
            <a:r>
              <a:rPr sz="2400" spc="-25" dirty="0">
                <a:solidFill>
                  <a:srgbClr val="3366CC"/>
                </a:solidFill>
                <a:latin typeface="Carlito"/>
                <a:cs typeface="Carlito"/>
              </a:rPr>
              <a:t>“women’s </a:t>
            </a:r>
            <a:r>
              <a:rPr sz="2400" spc="-5" dirty="0">
                <a:solidFill>
                  <a:srgbClr val="3366CC"/>
                </a:solidFill>
                <a:latin typeface="Carlito"/>
                <a:cs typeface="Carlito"/>
              </a:rPr>
              <a:t>shoe”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5" dirty="0">
                <a:solidFill>
                  <a:srgbClr val="3366CC"/>
                </a:solidFill>
                <a:latin typeface="Carlito"/>
                <a:cs typeface="Carlito"/>
              </a:rPr>
              <a:t>“women’s</a:t>
            </a:r>
            <a:r>
              <a:rPr sz="2400" spc="-20" dirty="0">
                <a:solidFill>
                  <a:srgbClr val="3366CC"/>
                </a:solidFill>
                <a:latin typeface="Carlito"/>
                <a:cs typeface="Carlito"/>
              </a:rPr>
              <a:t> </a:t>
            </a:r>
            <a:r>
              <a:rPr sz="2400" spc="5" dirty="0">
                <a:solidFill>
                  <a:srgbClr val="3366CC"/>
                </a:solidFill>
                <a:latin typeface="Carlito"/>
                <a:cs typeface="Carlito"/>
              </a:rPr>
              <a:t>t-shirt”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buFont typeface="Arial"/>
              <a:buChar char="–"/>
              <a:tabLst>
                <a:tab pos="756920" algn="l"/>
              </a:tabLst>
            </a:pPr>
            <a:r>
              <a:rPr sz="2400" spc="-25" dirty="0">
                <a:solidFill>
                  <a:srgbClr val="3366CC"/>
                </a:solidFill>
                <a:latin typeface="Carlito"/>
                <a:cs typeface="Carlito"/>
              </a:rPr>
              <a:t>“man’s</a:t>
            </a:r>
            <a:r>
              <a:rPr sz="2400" spc="-35" dirty="0">
                <a:solidFill>
                  <a:srgbClr val="3366CC"/>
                </a:solidFill>
                <a:latin typeface="Carlito"/>
                <a:cs typeface="Carlito"/>
              </a:rPr>
              <a:t> </a:t>
            </a:r>
            <a:r>
              <a:rPr sz="2400" spc="5" dirty="0">
                <a:solidFill>
                  <a:srgbClr val="3366CC"/>
                </a:solidFill>
                <a:latin typeface="Carlito"/>
                <a:cs typeface="Carlito"/>
              </a:rPr>
              <a:t>t-shirt”</a:t>
            </a:r>
            <a:endParaRPr sz="2400" dirty="0">
              <a:latin typeface="Carlito"/>
              <a:cs typeface="Carlito"/>
            </a:endParaRPr>
          </a:p>
          <a:p>
            <a:pPr marL="756285" marR="464184" lvl="1" indent="-287020">
              <a:lnSpc>
                <a:spcPct val="8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cluster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dirty="0">
                <a:latin typeface="Carlito"/>
                <a:cs typeface="Carlito"/>
              </a:rPr>
              <a:t>2 </a:t>
            </a:r>
            <a:r>
              <a:rPr sz="2400" spc="-10" dirty="0">
                <a:latin typeface="Carlito"/>
                <a:cs typeface="Carlito"/>
              </a:rPr>
              <a:t>categories </a:t>
            </a:r>
            <a:r>
              <a:rPr sz="2400" spc="-15" dirty="0">
                <a:solidFill>
                  <a:srgbClr val="00AFEF"/>
                </a:solidFill>
                <a:latin typeface="Carlito"/>
                <a:cs typeface="Carlito"/>
              </a:rPr>
              <a:t>“shoe” </a:t>
            </a:r>
            <a:r>
              <a:rPr sz="2400" dirty="0">
                <a:solidFill>
                  <a:srgbClr val="00AFEF"/>
                </a:solidFill>
                <a:latin typeface="Carlito"/>
                <a:cs typeface="Carlito"/>
              </a:rPr>
              <a:t>and </a:t>
            </a:r>
            <a:r>
              <a:rPr sz="2400" spc="5" dirty="0">
                <a:solidFill>
                  <a:srgbClr val="00AFEF"/>
                </a:solidFill>
                <a:latin typeface="Carlito"/>
                <a:cs typeface="Carlito"/>
              </a:rPr>
              <a:t>“t-shirt”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5" dirty="0">
                <a:solidFill>
                  <a:srgbClr val="C0504D"/>
                </a:solidFill>
                <a:latin typeface="Carlito"/>
                <a:cs typeface="Carlito"/>
              </a:rPr>
              <a:t> “man” </a:t>
            </a:r>
            <a:r>
              <a:rPr sz="2400" dirty="0">
                <a:solidFill>
                  <a:srgbClr val="C0504D"/>
                </a:solidFill>
                <a:latin typeface="Carlito"/>
                <a:cs typeface="Carlito"/>
              </a:rPr>
              <a:t>and</a:t>
            </a:r>
            <a:r>
              <a:rPr sz="2400" spc="-25" dirty="0">
                <a:solidFill>
                  <a:srgbClr val="C0504D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C0504D"/>
                </a:solidFill>
                <a:latin typeface="Carlito"/>
                <a:cs typeface="Carlito"/>
              </a:rPr>
              <a:t>“women”</a:t>
            </a:r>
            <a:endParaRPr sz="2400" dirty="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  <a:tab pos="5626100" algn="l"/>
              </a:tabLst>
            </a:pPr>
            <a:r>
              <a:rPr sz="2700" spc="-10" dirty="0">
                <a:latin typeface="Carlito"/>
                <a:cs typeface="Carlito"/>
              </a:rPr>
              <a:t>Popular </a:t>
            </a:r>
            <a:r>
              <a:rPr sz="2700" spc="-5" dirty="0">
                <a:latin typeface="Carlito"/>
                <a:cs typeface="Carlito"/>
              </a:rPr>
              <a:t>ones </a:t>
            </a:r>
            <a:r>
              <a:rPr sz="2700" spc="-15" dirty="0">
                <a:latin typeface="Carlito"/>
                <a:cs typeface="Carlito"/>
              </a:rPr>
              <a:t>are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b="1" spc="-5" dirty="0">
                <a:latin typeface="Carlito"/>
                <a:cs typeface="Carlito"/>
              </a:rPr>
              <a:t>K</a:t>
            </a:r>
            <a:r>
              <a:rPr sz="2700" spc="-5" dirty="0">
                <a:latin typeface="Carlito"/>
                <a:cs typeface="Carlito"/>
              </a:rPr>
              <a:t>-</a:t>
            </a:r>
            <a:r>
              <a:rPr sz="2700" b="1" spc="-5" dirty="0">
                <a:latin typeface="Carlito"/>
                <a:cs typeface="Carlito"/>
              </a:rPr>
              <a:t>means</a:t>
            </a:r>
            <a:r>
              <a:rPr sz="2700" b="1" spc="35" dirty="0">
                <a:latin typeface="Carlito"/>
                <a:cs typeface="Carlito"/>
              </a:rPr>
              <a:t> </a:t>
            </a:r>
            <a:r>
              <a:rPr sz="2700" b="1" spc="-15" dirty="0">
                <a:latin typeface="Carlito"/>
                <a:cs typeface="Carlito"/>
              </a:rPr>
              <a:t>clustering	</a:t>
            </a:r>
            <a:r>
              <a:rPr sz="2700" dirty="0">
                <a:latin typeface="Carlito"/>
                <a:cs typeface="Carlito"/>
              </a:rPr>
              <a:t>and</a:t>
            </a:r>
            <a:r>
              <a:rPr sz="2700" spc="-65" dirty="0">
                <a:latin typeface="Carlito"/>
                <a:cs typeface="Carlito"/>
              </a:rPr>
              <a:t> </a:t>
            </a:r>
            <a:r>
              <a:rPr sz="2700" b="1" spc="-15" dirty="0">
                <a:latin typeface="Carlito"/>
                <a:cs typeface="Carlito"/>
              </a:rPr>
              <a:t>Hierarchical  clustering</a:t>
            </a:r>
            <a:endParaRPr sz="27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267753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870" y="679449"/>
            <a:ext cx="6242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Other things that </a:t>
            </a:r>
            <a:r>
              <a:rPr sz="2800" spc="-10" dirty="0">
                <a:solidFill>
                  <a:srgbClr val="FFFFFF"/>
                </a:solidFill>
              </a:rPr>
              <a:t>we </a:t>
            </a:r>
            <a:r>
              <a:rPr sz="2800" spc="-5" dirty="0">
                <a:solidFill>
                  <a:srgbClr val="FFFFFF"/>
                </a:solidFill>
              </a:rPr>
              <a:t>don’t </a:t>
            </a:r>
            <a:r>
              <a:rPr sz="2800" dirty="0">
                <a:solidFill>
                  <a:srgbClr val="FFFFFF"/>
                </a:solidFill>
              </a:rPr>
              <a:t>have </a:t>
            </a:r>
            <a:r>
              <a:rPr sz="2800" spc="-5" dirty="0">
                <a:solidFill>
                  <a:srgbClr val="FFFFFF"/>
                </a:solidFill>
              </a:rPr>
              <a:t>time</a:t>
            </a:r>
            <a:r>
              <a:rPr sz="2800" spc="7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for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3028" y="2235200"/>
            <a:ext cx="95275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5" dirty="0">
                <a:latin typeface="Noto Sans Symbols"/>
                <a:cs typeface="Noto Sans Symbols"/>
              </a:rPr>
              <a:t>➔</a:t>
            </a:r>
            <a:r>
              <a:rPr sz="3200" spc="25" dirty="0">
                <a:latin typeface="Arial"/>
                <a:cs typeface="Arial"/>
              </a:rPr>
              <a:t>Non-Linear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classifiers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30" dirty="0">
                <a:latin typeface="Noto Sans Symbols"/>
                <a:cs typeface="Noto Sans Symbols"/>
              </a:rPr>
              <a:t>➔</a:t>
            </a:r>
            <a:r>
              <a:rPr sz="3200" spc="30" dirty="0">
                <a:latin typeface="Arial"/>
                <a:cs typeface="Arial"/>
              </a:rPr>
              <a:t>Learning </a:t>
            </a:r>
            <a:r>
              <a:rPr sz="3200" spc="-5" dirty="0">
                <a:latin typeface="Arial"/>
                <a:cs typeface="Arial"/>
              </a:rPr>
              <a:t>Methods that </a:t>
            </a:r>
            <a:r>
              <a:rPr sz="3200" spc="-10" dirty="0">
                <a:latin typeface="Arial"/>
                <a:cs typeface="Arial"/>
              </a:rPr>
              <a:t>don’t </a:t>
            </a:r>
            <a:r>
              <a:rPr sz="3200" spc="-5" dirty="0">
                <a:latin typeface="Arial"/>
                <a:cs typeface="Arial"/>
              </a:rPr>
              <a:t>use Gradient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Descent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55" dirty="0">
                <a:latin typeface="Noto Sans Symbols"/>
                <a:cs typeface="Noto Sans Symbols"/>
              </a:rPr>
              <a:t>➔</a:t>
            </a:r>
            <a:r>
              <a:rPr sz="3200" spc="55" dirty="0">
                <a:latin typeface="Arial"/>
                <a:cs typeface="Arial"/>
              </a:rPr>
              <a:t>Other </a:t>
            </a:r>
            <a:r>
              <a:rPr sz="3200" dirty="0">
                <a:latin typeface="Arial"/>
                <a:cs typeface="Arial"/>
              </a:rPr>
              <a:t>Metrics: Precision, Recall,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F1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25" dirty="0">
                <a:latin typeface="Noto Sans Symbols"/>
                <a:cs typeface="Noto Sans Symbols"/>
              </a:rPr>
              <a:t>➔</a:t>
            </a:r>
            <a:r>
              <a:rPr sz="3200" spc="25" dirty="0">
                <a:latin typeface="Arial"/>
                <a:cs typeface="Arial"/>
              </a:rPr>
              <a:t>Overfitting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underfitting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85" dirty="0">
                <a:latin typeface="Noto Sans Symbols"/>
                <a:cs typeface="Noto Sans Symbols"/>
              </a:rPr>
              <a:t>➔</a:t>
            </a:r>
            <a:r>
              <a:rPr sz="3200" spc="85" dirty="0">
                <a:latin typeface="Arial"/>
                <a:cs typeface="Arial"/>
              </a:rPr>
              <a:t>And </a:t>
            </a:r>
            <a:r>
              <a:rPr sz="3200" spc="-5" dirty="0">
                <a:latin typeface="Arial"/>
                <a:cs typeface="Arial"/>
              </a:rPr>
              <a:t>many more </a:t>
            </a:r>
            <a:r>
              <a:rPr sz="3200" dirty="0">
                <a:latin typeface="Arial"/>
                <a:cs typeface="Arial"/>
              </a:rPr>
              <a:t>tricks of the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trade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870" y="679449"/>
            <a:ext cx="4086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Recommended</a:t>
            </a:r>
            <a:r>
              <a:rPr sz="2800" spc="1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materials: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7120" y="2605532"/>
            <a:ext cx="1018984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rabicPeriod"/>
              <a:tabLst>
                <a:tab pos="35115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https://www.coursera.org/learn/machine-learning</a:t>
            </a:r>
            <a:endParaRPr sz="24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1155" algn="l"/>
              </a:tabLst>
            </a:pP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http://martin.zinkevich.org/rules_of_ml/rules_of_ml.pdf</a:t>
            </a:r>
            <a:endParaRPr sz="24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1155" algn="l"/>
              </a:tabLst>
            </a:pP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http://neuralnetworksanddeeplearning.com/</a:t>
            </a:r>
            <a:endParaRPr sz="24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1155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  <a:hlinkClick r:id="rId5"/>
              </a:rPr>
              <a:t>https://www.coursera.org/learn/neural-networks</a:t>
            </a:r>
            <a:endParaRPr sz="2400">
              <a:latin typeface="Arial"/>
              <a:cs typeface="Arial"/>
            </a:endParaRPr>
          </a:p>
          <a:p>
            <a:pPr marL="350520" indent="-33845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1155" algn="l"/>
              </a:tabLst>
            </a:pP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https://web.stanford.edu/~hastie/ElemStatLearn/</a:t>
            </a:r>
            <a:endParaRPr sz="2400">
              <a:latin typeface="Arial"/>
              <a:cs typeface="Arial"/>
            </a:endParaRPr>
          </a:p>
          <a:p>
            <a:pPr marL="351155" indent="-339090">
              <a:lnSpc>
                <a:spcPct val="100000"/>
              </a:lnSpc>
              <a:buAutoNum type="arabicPeriod"/>
              <a:tabLst>
                <a:tab pos="351790" algn="l"/>
              </a:tabLst>
            </a:pPr>
            <a:r>
              <a:rPr sz="2400" spc="-10" dirty="0">
                <a:latin typeface="Arial"/>
                <a:cs typeface="Arial"/>
              </a:rPr>
              <a:t>News </a:t>
            </a:r>
            <a:r>
              <a:rPr sz="2400" spc="-5" dirty="0">
                <a:latin typeface="Arial"/>
                <a:cs typeface="Arial"/>
              </a:rPr>
              <a:t>and discussion on latest </a:t>
            </a:r>
            <a:r>
              <a:rPr sz="2400" dirty="0">
                <a:latin typeface="Arial"/>
                <a:cs typeface="Arial"/>
              </a:rPr>
              <a:t>stuff -</a:t>
            </a:r>
            <a:r>
              <a:rPr sz="2400" spc="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7"/>
              </a:rPr>
              <a:t>http://reddit.com/r/MachineLearning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3295"/>
            <a:ext cx="5105400" cy="1330325"/>
          </a:xfrm>
          <a:custGeom>
            <a:avLst/>
            <a:gdLst/>
            <a:ahLst/>
            <a:cxnLst/>
            <a:rect l="l" t="t" r="r" b="b"/>
            <a:pathLst>
              <a:path w="5105400" h="1330325">
                <a:moveTo>
                  <a:pt x="5105273" y="143256"/>
                </a:moveTo>
                <a:lnTo>
                  <a:pt x="5090033" y="87503"/>
                </a:lnTo>
                <a:lnTo>
                  <a:pt x="5048504" y="41910"/>
                </a:lnTo>
                <a:lnTo>
                  <a:pt x="4987036" y="11303"/>
                </a:lnTo>
                <a:lnTo>
                  <a:pt x="4911598" y="0"/>
                </a:lnTo>
                <a:lnTo>
                  <a:pt x="0" y="0"/>
                </a:lnTo>
                <a:lnTo>
                  <a:pt x="0" y="1087501"/>
                </a:lnTo>
                <a:lnTo>
                  <a:pt x="925245" y="1087501"/>
                </a:lnTo>
                <a:lnTo>
                  <a:pt x="953668" y="1089025"/>
                </a:lnTo>
                <a:lnTo>
                  <a:pt x="981379" y="1093343"/>
                </a:lnTo>
                <a:lnTo>
                  <a:pt x="1007986" y="1100709"/>
                </a:lnTo>
                <a:lnTo>
                  <a:pt x="1033056" y="1110615"/>
                </a:lnTo>
                <a:lnTo>
                  <a:pt x="1487678" y="1323848"/>
                </a:lnTo>
                <a:lnTo>
                  <a:pt x="1516634" y="1330071"/>
                </a:lnTo>
                <a:lnTo>
                  <a:pt x="1543812" y="1324229"/>
                </a:lnTo>
                <a:lnTo>
                  <a:pt x="1563243" y="1309116"/>
                </a:lnTo>
                <a:lnTo>
                  <a:pt x="1569085" y="1287145"/>
                </a:lnTo>
                <a:lnTo>
                  <a:pt x="1548511" y="1112901"/>
                </a:lnTo>
                <a:lnTo>
                  <a:pt x="1550162" y="1103122"/>
                </a:lnTo>
                <a:lnTo>
                  <a:pt x="1556639" y="1094994"/>
                </a:lnTo>
                <a:lnTo>
                  <a:pt x="1566926" y="1089533"/>
                </a:lnTo>
                <a:lnTo>
                  <a:pt x="1579880" y="1087501"/>
                </a:lnTo>
                <a:lnTo>
                  <a:pt x="4911598" y="1087501"/>
                </a:lnTo>
                <a:lnTo>
                  <a:pt x="4987036" y="1076198"/>
                </a:lnTo>
                <a:lnTo>
                  <a:pt x="5048504" y="1045591"/>
                </a:lnTo>
                <a:lnTo>
                  <a:pt x="5090033" y="999998"/>
                </a:lnTo>
                <a:lnTo>
                  <a:pt x="5105273" y="944245"/>
                </a:lnTo>
                <a:lnTo>
                  <a:pt x="5105273" y="143256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091" y="664286"/>
            <a:ext cx="278384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240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37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00" b="1" spc="75" dirty="0">
                <a:solidFill>
                  <a:srgbClr val="FFFFFF"/>
                </a:solidFill>
                <a:latin typeface="Arial"/>
                <a:cs typeface="Arial"/>
              </a:rPr>
              <a:t>You!</a:t>
            </a:r>
            <a:endParaRPr sz="3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1200" y="1371600"/>
            <a:ext cx="6324600" cy="3111108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lang="en-IN" sz="2850" b="1" spc="-80" dirty="0" smtClean="0">
                <a:solidFill>
                  <a:srgbClr val="01A0D6"/>
                </a:solidFill>
                <a:latin typeface="Verdana"/>
                <a:cs typeface="Verdana"/>
              </a:rPr>
              <a:t>Shivay Lamba </a:t>
            </a:r>
            <a:endParaRPr sz="2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lang="en-IN" sz="2050" spc="70" dirty="0" smtClean="0">
                <a:solidFill>
                  <a:srgbClr val="414042"/>
                </a:solidFill>
                <a:latin typeface="Verdana"/>
                <a:cs typeface="Verdana"/>
              </a:rPr>
              <a:t>Google Summer of Code Mentor at Jenkins, CNCF</a:t>
            </a:r>
            <a:r>
              <a:rPr lang="en-IN" sz="2050" dirty="0">
                <a:latin typeface="Verdana"/>
                <a:cs typeface="Verdana"/>
              </a:rPr>
              <a:t> </a:t>
            </a:r>
            <a:r>
              <a:rPr lang="en-IN" sz="2050" dirty="0" smtClean="0">
                <a:latin typeface="Verdana"/>
                <a:cs typeface="Verdana"/>
              </a:rPr>
              <a:t>for Machine Learning and Cloud Computing  </a:t>
            </a: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lang="en-IN" sz="2050" dirty="0" smtClean="0">
                <a:latin typeface="Verdana"/>
                <a:cs typeface="Verdana"/>
              </a:rPr>
              <a:t>Google Code In Mentor at </a:t>
            </a:r>
            <a:r>
              <a:rPr lang="en-IN" sz="2050" dirty="0" err="1" smtClean="0">
                <a:latin typeface="Verdana"/>
                <a:cs typeface="Verdana"/>
              </a:rPr>
              <a:t>Tensorflow</a:t>
            </a:r>
            <a:r>
              <a:rPr lang="en-IN" sz="2050" dirty="0" smtClean="0">
                <a:latin typeface="Verdana"/>
                <a:cs typeface="Verdana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endParaRPr lang="en-IN" sz="20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lang="en-IN" sz="2050" dirty="0" smtClean="0">
                <a:latin typeface="Verdana"/>
                <a:cs typeface="Verdana"/>
              </a:rPr>
              <a:t>Ex Intern at EY, </a:t>
            </a:r>
            <a:r>
              <a:rPr lang="en-IN" sz="2050" dirty="0" err="1" smtClean="0">
                <a:latin typeface="Verdana"/>
                <a:cs typeface="Verdana"/>
              </a:rPr>
              <a:t>Genpact</a:t>
            </a:r>
            <a:r>
              <a:rPr lang="en-IN" sz="2050" dirty="0" smtClean="0">
                <a:latin typeface="Verdana"/>
                <a:cs typeface="Verdana"/>
              </a:rPr>
              <a:t>, Tech Mahindra </a:t>
            </a:r>
            <a:endParaRPr sz="205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6"/>
                </a:lnTo>
                <a:lnTo>
                  <a:pt x="873125" y="873146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" y="679449"/>
            <a:ext cx="3820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AI In everyday life</a:t>
            </a:r>
            <a:r>
              <a:rPr sz="2800" spc="-1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today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6967728" y="2048255"/>
            <a:ext cx="5224145" cy="4810125"/>
            <a:chOff x="6967728" y="2048255"/>
            <a:chExt cx="5224145" cy="4810125"/>
          </a:xfrm>
        </p:grpSpPr>
        <p:sp>
          <p:nvSpPr>
            <p:cNvPr id="4" name="object 4"/>
            <p:cNvSpPr/>
            <p:nvPr/>
          </p:nvSpPr>
          <p:spPr>
            <a:xfrm>
              <a:off x="11318748" y="5984747"/>
              <a:ext cx="873125" cy="873760"/>
            </a:xfrm>
            <a:custGeom>
              <a:avLst/>
              <a:gdLst/>
              <a:ahLst/>
              <a:cxnLst/>
              <a:rect l="l" t="t" r="r" b="b"/>
              <a:pathLst>
                <a:path w="873125" h="873759">
                  <a:moveTo>
                    <a:pt x="873125" y="0"/>
                  </a:moveTo>
                  <a:lnTo>
                    <a:pt x="0" y="873149"/>
                  </a:lnTo>
                  <a:lnTo>
                    <a:pt x="873125" y="873149"/>
                  </a:lnTo>
                  <a:lnTo>
                    <a:pt x="873125" y="0"/>
                  </a:lnTo>
                  <a:close/>
                </a:path>
              </a:pathLst>
            </a:custGeom>
            <a:solidFill>
              <a:srgbClr val="01A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76872" y="2057399"/>
              <a:ext cx="4284620" cy="38877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72300" y="2052827"/>
              <a:ext cx="4351020" cy="3935095"/>
            </a:xfrm>
            <a:custGeom>
              <a:avLst/>
              <a:gdLst/>
              <a:ahLst/>
              <a:cxnLst/>
              <a:rect l="l" t="t" r="r" b="b"/>
              <a:pathLst>
                <a:path w="4351020" h="3935095">
                  <a:moveTo>
                    <a:pt x="0" y="3934967"/>
                  </a:moveTo>
                  <a:lnTo>
                    <a:pt x="4351020" y="3934967"/>
                  </a:lnTo>
                  <a:lnTo>
                    <a:pt x="4351020" y="0"/>
                  </a:lnTo>
                  <a:lnTo>
                    <a:pt x="0" y="0"/>
                  </a:lnTo>
                  <a:lnTo>
                    <a:pt x="0" y="393496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5927" y="3923741"/>
            <a:ext cx="23755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Email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Categorization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93003" y="2224293"/>
            <a:ext cx="1182376" cy="1179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31665" y="3807078"/>
            <a:ext cx="1383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Web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search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10296" y="6228079"/>
            <a:ext cx="2819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Targeted (annoying)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6259" y="2057400"/>
            <a:ext cx="2182367" cy="1752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0811" y="4381500"/>
            <a:ext cx="6333744" cy="22600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" y="679449"/>
            <a:ext cx="3820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AI In everyday life</a:t>
            </a:r>
            <a:r>
              <a:rPr sz="2800" spc="-1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today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0" y="2345514"/>
            <a:ext cx="1752600" cy="3203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1716" y="2308860"/>
            <a:ext cx="5809487" cy="3267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21011" y="3357103"/>
            <a:ext cx="1357883" cy="1300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4791" y="5687669"/>
            <a:ext cx="2157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Maps &amp;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Navigation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0826" y="5812028"/>
            <a:ext cx="2029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Computer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Games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4828" y="5687669"/>
            <a:ext cx="1963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Digital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Assistants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" y="679449"/>
            <a:ext cx="682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Few ML </a:t>
            </a:r>
            <a:r>
              <a:rPr sz="2800" dirty="0">
                <a:solidFill>
                  <a:srgbClr val="FFFFFF"/>
                </a:solidFill>
              </a:rPr>
              <a:t>success stories </a:t>
            </a:r>
            <a:r>
              <a:rPr sz="2800" spc="-5" dirty="0">
                <a:solidFill>
                  <a:srgbClr val="FFFFFF"/>
                </a:solidFill>
              </a:rPr>
              <a:t>in the </a:t>
            </a:r>
            <a:r>
              <a:rPr sz="2800" dirty="0">
                <a:solidFill>
                  <a:srgbClr val="FFFFFF"/>
                </a:solidFill>
              </a:rPr>
              <a:t>past </a:t>
            </a:r>
            <a:r>
              <a:rPr sz="2800" spc="-5" dirty="0">
                <a:solidFill>
                  <a:srgbClr val="FFFFFF"/>
                </a:solidFill>
              </a:rPr>
              <a:t>3</a:t>
            </a:r>
            <a:r>
              <a:rPr sz="2800" spc="-4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years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12291" y="1565147"/>
            <a:ext cx="10927080" cy="3016250"/>
            <a:chOff x="812291" y="1565147"/>
            <a:chExt cx="10927080" cy="3016250"/>
          </a:xfrm>
        </p:grpSpPr>
        <p:sp>
          <p:nvSpPr>
            <p:cNvPr id="5" name="object 5"/>
            <p:cNvSpPr/>
            <p:nvPr/>
          </p:nvSpPr>
          <p:spPr>
            <a:xfrm>
              <a:off x="1050240" y="1984616"/>
              <a:ext cx="4957430" cy="1761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6863" y="1903475"/>
              <a:ext cx="5977255" cy="1990725"/>
            </a:xfrm>
            <a:custGeom>
              <a:avLst/>
              <a:gdLst/>
              <a:ahLst/>
              <a:cxnLst/>
              <a:rect l="l" t="t" r="r" b="b"/>
              <a:pathLst>
                <a:path w="5977255" h="1990725">
                  <a:moveTo>
                    <a:pt x="0" y="1990344"/>
                  </a:moveTo>
                  <a:lnTo>
                    <a:pt x="5977128" y="1990344"/>
                  </a:lnTo>
                  <a:lnTo>
                    <a:pt x="5977128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0" y="3456431"/>
              <a:ext cx="6746748" cy="11155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7427" y="3451859"/>
              <a:ext cx="6756400" cy="1125220"/>
            </a:xfrm>
            <a:custGeom>
              <a:avLst/>
              <a:gdLst/>
              <a:ahLst/>
              <a:cxnLst/>
              <a:rect l="l" t="t" r="r" b="b"/>
              <a:pathLst>
                <a:path w="6756400" h="1125220">
                  <a:moveTo>
                    <a:pt x="0" y="1124712"/>
                  </a:moveTo>
                  <a:lnTo>
                    <a:pt x="6755892" y="1124712"/>
                  </a:lnTo>
                  <a:lnTo>
                    <a:pt x="6755892" y="0"/>
                  </a:lnTo>
                  <a:lnTo>
                    <a:pt x="0" y="0"/>
                  </a:lnTo>
                  <a:lnTo>
                    <a:pt x="0" y="11247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89676" y="1574291"/>
              <a:ext cx="5940552" cy="10424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85103" y="1569719"/>
              <a:ext cx="5949950" cy="1051560"/>
            </a:xfrm>
            <a:custGeom>
              <a:avLst/>
              <a:gdLst/>
              <a:ahLst/>
              <a:cxnLst/>
              <a:rect l="l" t="t" r="r" b="b"/>
              <a:pathLst>
                <a:path w="5949950" h="1051560">
                  <a:moveTo>
                    <a:pt x="0" y="1051560"/>
                  </a:moveTo>
                  <a:lnTo>
                    <a:pt x="5949696" y="1051560"/>
                  </a:lnTo>
                  <a:lnTo>
                    <a:pt x="5949696" y="0"/>
                  </a:lnTo>
                  <a:lnTo>
                    <a:pt x="0" y="0"/>
                  </a:lnTo>
                  <a:lnTo>
                    <a:pt x="0" y="10515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12291" y="4786884"/>
            <a:ext cx="9226550" cy="1943100"/>
            <a:chOff x="812291" y="4786884"/>
            <a:chExt cx="9226550" cy="1943100"/>
          </a:xfrm>
        </p:grpSpPr>
        <p:sp>
          <p:nvSpPr>
            <p:cNvPr id="12" name="object 12"/>
            <p:cNvSpPr/>
            <p:nvPr/>
          </p:nvSpPr>
          <p:spPr>
            <a:xfrm>
              <a:off x="897711" y="4796028"/>
              <a:ext cx="6254584" cy="9180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6863" y="4791456"/>
              <a:ext cx="6559550" cy="1051560"/>
            </a:xfrm>
            <a:custGeom>
              <a:avLst/>
              <a:gdLst/>
              <a:ahLst/>
              <a:cxnLst/>
              <a:rect l="l" t="t" r="r" b="b"/>
              <a:pathLst>
                <a:path w="6559550" h="1051560">
                  <a:moveTo>
                    <a:pt x="0" y="1051560"/>
                  </a:moveTo>
                  <a:lnTo>
                    <a:pt x="6559296" y="1051560"/>
                  </a:lnTo>
                  <a:lnTo>
                    <a:pt x="6559296" y="0"/>
                  </a:lnTo>
                  <a:lnTo>
                    <a:pt x="0" y="0"/>
                  </a:lnTo>
                  <a:lnTo>
                    <a:pt x="0" y="105156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36591" y="5250180"/>
              <a:ext cx="5292852" cy="14706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32020" y="5245608"/>
              <a:ext cx="5302250" cy="1480185"/>
            </a:xfrm>
            <a:custGeom>
              <a:avLst/>
              <a:gdLst/>
              <a:ahLst/>
              <a:cxnLst/>
              <a:rect l="l" t="t" r="r" b="b"/>
              <a:pathLst>
                <a:path w="5302250" h="1480184">
                  <a:moveTo>
                    <a:pt x="0" y="1479803"/>
                  </a:moveTo>
                  <a:lnTo>
                    <a:pt x="5301996" y="1479803"/>
                  </a:lnTo>
                  <a:lnTo>
                    <a:pt x="5301996" y="0"/>
                  </a:lnTo>
                  <a:lnTo>
                    <a:pt x="0" y="0"/>
                  </a:lnTo>
                  <a:lnTo>
                    <a:pt x="0" y="147980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" y="679449"/>
            <a:ext cx="682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Few ML </a:t>
            </a:r>
            <a:r>
              <a:rPr sz="2800" dirty="0">
                <a:solidFill>
                  <a:srgbClr val="FFFFFF"/>
                </a:solidFill>
              </a:rPr>
              <a:t>success stories </a:t>
            </a:r>
            <a:r>
              <a:rPr sz="2800" spc="-5" dirty="0">
                <a:solidFill>
                  <a:srgbClr val="FFFFFF"/>
                </a:solidFill>
              </a:rPr>
              <a:t>in the </a:t>
            </a:r>
            <a:r>
              <a:rPr sz="2800" dirty="0">
                <a:solidFill>
                  <a:srgbClr val="FFFFFF"/>
                </a:solidFill>
              </a:rPr>
              <a:t>past </a:t>
            </a:r>
            <a:r>
              <a:rPr sz="2800" spc="-5" dirty="0">
                <a:solidFill>
                  <a:srgbClr val="FFFFFF"/>
                </a:solidFill>
              </a:rPr>
              <a:t>3</a:t>
            </a:r>
            <a:r>
              <a:rPr sz="2800" spc="-4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years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89204" y="2246376"/>
            <a:ext cx="10614660" cy="1554480"/>
            <a:chOff x="489204" y="2246376"/>
            <a:chExt cx="10614660" cy="1554480"/>
          </a:xfrm>
        </p:grpSpPr>
        <p:sp>
          <p:nvSpPr>
            <p:cNvPr id="5" name="object 5"/>
            <p:cNvSpPr/>
            <p:nvPr/>
          </p:nvSpPr>
          <p:spPr>
            <a:xfrm>
              <a:off x="489204" y="2246376"/>
              <a:ext cx="7926324" cy="10165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47032" y="2863596"/>
              <a:ext cx="6647688" cy="9281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42459" y="2859024"/>
              <a:ext cx="6657340" cy="937260"/>
            </a:xfrm>
            <a:custGeom>
              <a:avLst/>
              <a:gdLst/>
              <a:ahLst/>
              <a:cxnLst/>
              <a:rect l="l" t="t" r="r" b="b"/>
              <a:pathLst>
                <a:path w="6657340" h="937260">
                  <a:moveTo>
                    <a:pt x="0" y="937259"/>
                  </a:moveTo>
                  <a:lnTo>
                    <a:pt x="6656832" y="937259"/>
                  </a:lnTo>
                  <a:lnTo>
                    <a:pt x="6656832" y="0"/>
                  </a:lnTo>
                  <a:lnTo>
                    <a:pt x="0" y="0"/>
                  </a:lnTo>
                  <a:lnTo>
                    <a:pt x="0" y="93725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42544" y="3881628"/>
            <a:ext cx="11654155" cy="1455420"/>
            <a:chOff x="542544" y="3881628"/>
            <a:chExt cx="11654155" cy="1455420"/>
          </a:xfrm>
        </p:grpSpPr>
        <p:sp>
          <p:nvSpPr>
            <p:cNvPr id="9" name="object 9"/>
            <p:cNvSpPr/>
            <p:nvPr/>
          </p:nvSpPr>
          <p:spPr>
            <a:xfrm>
              <a:off x="716447" y="4055611"/>
              <a:ext cx="8677348" cy="7692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7116" y="3886200"/>
              <a:ext cx="8989060" cy="1026160"/>
            </a:xfrm>
            <a:custGeom>
              <a:avLst/>
              <a:gdLst/>
              <a:ahLst/>
              <a:cxnLst/>
              <a:rect l="l" t="t" r="r" b="b"/>
              <a:pathLst>
                <a:path w="8989060" h="1026160">
                  <a:moveTo>
                    <a:pt x="0" y="1025651"/>
                  </a:moveTo>
                  <a:lnTo>
                    <a:pt x="8988552" y="1025651"/>
                  </a:lnTo>
                  <a:lnTo>
                    <a:pt x="8988552" y="0"/>
                  </a:lnTo>
                  <a:lnTo>
                    <a:pt x="0" y="0"/>
                  </a:lnTo>
                  <a:lnTo>
                    <a:pt x="0" y="102565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97452" y="4696968"/>
              <a:ext cx="8194547" cy="6309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92879" y="4692396"/>
              <a:ext cx="8199120" cy="640080"/>
            </a:xfrm>
            <a:custGeom>
              <a:avLst/>
              <a:gdLst/>
              <a:ahLst/>
              <a:cxnLst/>
              <a:rect l="l" t="t" r="r" b="b"/>
              <a:pathLst>
                <a:path w="8199120" h="640079">
                  <a:moveTo>
                    <a:pt x="0" y="640079"/>
                  </a:moveTo>
                  <a:lnTo>
                    <a:pt x="8199119" y="640079"/>
                  </a:lnTo>
                </a:path>
                <a:path w="8199120" h="640079">
                  <a:moveTo>
                    <a:pt x="8199120" y="0"/>
                  </a:moveTo>
                  <a:lnTo>
                    <a:pt x="0" y="0"/>
                  </a:lnTo>
                  <a:lnTo>
                    <a:pt x="0" y="64007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80059" y="5457444"/>
            <a:ext cx="10392410" cy="599440"/>
            <a:chOff x="480059" y="5457444"/>
            <a:chExt cx="10392410" cy="599440"/>
          </a:xfrm>
        </p:grpSpPr>
        <p:sp>
          <p:nvSpPr>
            <p:cNvPr id="14" name="object 14"/>
            <p:cNvSpPr/>
            <p:nvPr/>
          </p:nvSpPr>
          <p:spPr>
            <a:xfrm>
              <a:off x="672003" y="5605249"/>
              <a:ext cx="9924486" cy="4419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4631" y="5462016"/>
              <a:ext cx="10383520" cy="589915"/>
            </a:xfrm>
            <a:custGeom>
              <a:avLst/>
              <a:gdLst/>
              <a:ahLst/>
              <a:cxnLst/>
              <a:rect l="l" t="t" r="r" b="b"/>
              <a:pathLst>
                <a:path w="10383520" h="589914">
                  <a:moveTo>
                    <a:pt x="0" y="589787"/>
                  </a:moveTo>
                  <a:lnTo>
                    <a:pt x="10383012" y="589787"/>
                  </a:lnTo>
                  <a:lnTo>
                    <a:pt x="10383012" y="0"/>
                  </a:lnTo>
                  <a:lnTo>
                    <a:pt x="0" y="0"/>
                  </a:lnTo>
                  <a:lnTo>
                    <a:pt x="0" y="5897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" y="679449"/>
            <a:ext cx="682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Few ML </a:t>
            </a:r>
            <a:r>
              <a:rPr sz="2800" dirty="0">
                <a:solidFill>
                  <a:srgbClr val="FFFFFF"/>
                </a:solidFill>
              </a:rPr>
              <a:t>success stories </a:t>
            </a:r>
            <a:r>
              <a:rPr sz="2800" spc="-5" dirty="0">
                <a:solidFill>
                  <a:srgbClr val="FFFFFF"/>
                </a:solidFill>
              </a:rPr>
              <a:t>in the </a:t>
            </a:r>
            <a:r>
              <a:rPr sz="2800" dirty="0">
                <a:solidFill>
                  <a:srgbClr val="FFFFFF"/>
                </a:solidFill>
              </a:rPr>
              <a:t>past </a:t>
            </a:r>
            <a:r>
              <a:rPr sz="2800" spc="-5" dirty="0">
                <a:solidFill>
                  <a:srgbClr val="FFFFFF"/>
                </a:solidFill>
              </a:rPr>
              <a:t>3</a:t>
            </a:r>
            <a:r>
              <a:rPr sz="2800" spc="-4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years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9952" y="1880616"/>
            <a:ext cx="4797552" cy="359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60947" y="1880616"/>
            <a:ext cx="4497324" cy="3599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6607" y="5732779"/>
            <a:ext cx="2426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Neural </a:t>
            </a:r>
            <a:r>
              <a:rPr sz="2000" spc="-5" dirty="0">
                <a:latin typeface="Arial"/>
                <a:cs typeface="Arial"/>
              </a:rPr>
              <a:t>Style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Transfer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0322" y="5732779"/>
            <a:ext cx="34874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Controllable Image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Generation  (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Xianxu Hou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et.</a:t>
            </a:r>
            <a:r>
              <a:rPr sz="20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al.)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" y="679449"/>
            <a:ext cx="2774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Major Goals of</a:t>
            </a:r>
            <a:r>
              <a:rPr sz="2800" spc="-2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AI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318747" y="5984747"/>
            <a:ext cx="873125" cy="873760"/>
          </a:xfrm>
          <a:custGeom>
            <a:avLst/>
            <a:gdLst/>
            <a:ahLst/>
            <a:cxnLst/>
            <a:rect l="l" t="t" r="r" b="b"/>
            <a:pathLst>
              <a:path w="873125" h="873759">
                <a:moveTo>
                  <a:pt x="873125" y="0"/>
                </a:moveTo>
                <a:lnTo>
                  <a:pt x="0" y="873149"/>
                </a:lnTo>
                <a:lnTo>
                  <a:pt x="873125" y="873149"/>
                </a:lnTo>
                <a:lnTo>
                  <a:pt x="873125" y="0"/>
                </a:lnTo>
                <a:close/>
              </a:path>
            </a:pathLst>
          </a:custGeom>
          <a:solidFill>
            <a:srgbClr val="01A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4747" y="2011991"/>
            <a:ext cx="10195560" cy="33921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3200" spc="30" dirty="0">
                <a:latin typeface="Noto Sans Symbols"/>
                <a:cs typeface="Noto Sans Symbols"/>
              </a:rPr>
              <a:t>➔</a:t>
            </a:r>
            <a:r>
              <a:rPr sz="3200" spc="30" dirty="0">
                <a:latin typeface="Arial"/>
                <a:cs typeface="Arial"/>
              </a:rPr>
              <a:t>Reasoning </a:t>
            </a:r>
            <a:r>
              <a:rPr sz="3200" spc="-5" dirty="0">
                <a:latin typeface="Arial"/>
                <a:cs typeface="Arial"/>
              </a:rPr>
              <a:t>and Problem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Solving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30" dirty="0">
                <a:latin typeface="Noto Sans Symbols"/>
                <a:cs typeface="Noto Sans Symbols"/>
              </a:rPr>
              <a:t>➔</a:t>
            </a:r>
            <a:r>
              <a:rPr sz="3200" spc="30" dirty="0">
                <a:latin typeface="Arial"/>
                <a:cs typeface="Arial"/>
              </a:rPr>
              <a:t>Knowledge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Representation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3200" spc="35" dirty="0">
                <a:latin typeface="Noto Sans Symbols"/>
                <a:cs typeface="Noto Sans Symbols"/>
              </a:rPr>
              <a:t>➔</a:t>
            </a:r>
            <a:r>
              <a:rPr sz="3200" spc="35" dirty="0">
                <a:latin typeface="Arial"/>
                <a:cs typeface="Arial"/>
              </a:rPr>
              <a:t>Autonomy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Planning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3200" spc="65" dirty="0">
                <a:latin typeface="Noto Sans Symbols"/>
                <a:cs typeface="Noto Sans Symbols"/>
              </a:rPr>
              <a:t>➔</a:t>
            </a:r>
            <a:r>
              <a:rPr sz="3200" spc="65" dirty="0">
                <a:latin typeface="Arial"/>
                <a:cs typeface="Arial"/>
              </a:rPr>
              <a:t>Self </a:t>
            </a:r>
            <a:r>
              <a:rPr sz="3200" spc="-5" dirty="0">
                <a:latin typeface="Arial"/>
                <a:cs typeface="Arial"/>
              </a:rPr>
              <a:t>Learning </a:t>
            </a:r>
            <a:r>
              <a:rPr sz="3200" dirty="0">
                <a:latin typeface="Arial"/>
                <a:cs typeface="Arial"/>
              </a:rPr>
              <a:t>via </a:t>
            </a:r>
            <a:r>
              <a:rPr sz="3200" spc="-5" dirty="0">
                <a:latin typeface="Arial"/>
                <a:cs typeface="Arial"/>
              </a:rPr>
              <a:t>Experiences </a:t>
            </a:r>
            <a:r>
              <a:rPr sz="3200" spc="5" dirty="0">
                <a:latin typeface="Arial"/>
                <a:cs typeface="Arial"/>
              </a:rPr>
              <a:t>← </a:t>
            </a:r>
            <a:r>
              <a:rPr sz="2000" dirty="0">
                <a:latin typeface="Arial"/>
                <a:cs typeface="Arial"/>
              </a:rPr>
              <a:t>Machine Learning is a part of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40" dirty="0">
                <a:latin typeface="Noto Sans Symbols"/>
                <a:cs typeface="Noto Sans Symbols"/>
              </a:rPr>
              <a:t>➔</a:t>
            </a:r>
            <a:r>
              <a:rPr sz="3200" spc="40" dirty="0">
                <a:latin typeface="Arial"/>
                <a:cs typeface="Arial"/>
              </a:rPr>
              <a:t>Natural </a:t>
            </a:r>
            <a:r>
              <a:rPr sz="3200" spc="-5" dirty="0">
                <a:latin typeface="Arial"/>
                <a:cs typeface="Arial"/>
              </a:rPr>
              <a:t>language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processing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3200" spc="40" dirty="0">
                <a:latin typeface="Noto Sans Symbols"/>
                <a:cs typeface="Noto Sans Symbols"/>
              </a:rPr>
              <a:t>➔</a:t>
            </a:r>
            <a:r>
              <a:rPr sz="3200" spc="40" dirty="0">
                <a:latin typeface="Arial"/>
                <a:cs typeface="Arial"/>
              </a:rPr>
              <a:t>Sensory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Perception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1101</Words>
  <Application>Microsoft Office PowerPoint</Application>
  <PresentationFormat>Widescreen</PresentationFormat>
  <Paragraphs>173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Carlito</vt:lpstr>
      <vt:lpstr>kiloji</vt:lpstr>
      <vt:lpstr>Noto Sans Symbols</vt:lpstr>
      <vt:lpstr>Verdana</vt:lpstr>
      <vt:lpstr>Office Theme</vt:lpstr>
      <vt:lpstr>Introduction to Machine Learning Shivay Lamba </vt:lpstr>
      <vt:lpstr>Part 1: AI Introduction and applications ➔Introduction</vt:lpstr>
      <vt:lpstr>What is AI ?</vt:lpstr>
      <vt:lpstr>AI In everyday life today</vt:lpstr>
      <vt:lpstr>AI In everyday life today</vt:lpstr>
      <vt:lpstr>Few ML success stories in the past 3 years</vt:lpstr>
      <vt:lpstr>Few ML success stories in the past 3 years</vt:lpstr>
      <vt:lpstr>Few ML success stories in the past 3 years</vt:lpstr>
      <vt:lpstr>Major Goals of AI</vt:lpstr>
      <vt:lpstr>Major Goals of AI</vt:lpstr>
      <vt:lpstr>Sciences involved in AI research</vt:lpstr>
      <vt:lpstr>Philosophy around AI</vt:lpstr>
      <vt:lpstr>The vagueness and the hype</vt:lpstr>
      <vt:lpstr>Few words on “Deep learning”</vt:lpstr>
      <vt:lpstr>AI, ML, NN, DL are not new!</vt:lpstr>
      <vt:lpstr>Training complex models has become feasible now ➔Large datasets are available for some tasks</vt:lpstr>
      <vt:lpstr>Machine Learning</vt:lpstr>
      <vt:lpstr>Machine Learning</vt:lpstr>
      <vt:lpstr>Typical Machine Learning Pipeline</vt:lpstr>
      <vt:lpstr>➔Supervised Learning - some feedback is available</vt:lpstr>
      <vt:lpstr>Let’s dig deep into it…</vt:lpstr>
      <vt:lpstr>Learning (Training)</vt:lpstr>
      <vt:lpstr>Workflow</vt:lpstr>
      <vt:lpstr>Categories</vt:lpstr>
      <vt:lpstr>Supervised Learning</vt:lpstr>
      <vt:lpstr>Unsupervised Learning</vt:lpstr>
      <vt:lpstr>Semi-Supervised Learning</vt:lpstr>
      <vt:lpstr>Reinforcement Learning</vt:lpstr>
      <vt:lpstr>Common Tasks for ML</vt:lpstr>
      <vt:lpstr>➔Task is to learn to categorize input into discrete classes</vt:lpstr>
      <vt:lpstr>Classification</vt:lpstr>
      <vt:lpstr>Clustering</vt:lpstr>
      <vt:lpstr>Other things that we don’t have time for</vt:lpstr>
      <vt:lpstr>Recommended materials: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Shivay Lamba</dc:title>
  <dc:creator>Shivay Lamba</dc:creator>
  <cp:lastModifiedBy>Shivay Lamba</cp:lastModifiedBy>
  <cp:revision>3</cp:revision>
  <dcterms:created xsi:type="dcterms:W3CDTF">2020-04-09T10:07:53Z</dcterms:created>
  <dcterms:modified xsi:type="dcterms:W3CDTF">2020-04-10T16:00:13Z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2020-04-09T00:00:00Z</vt:filetime>
  </property>
</Properties>
</file>