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6" r:id="rId8"/>
    <p:sldId id="261" r:id="rId9"/>
    <p:sldId id="262" r:id="rId10"/>
    <p:sldId id="263" r:id="rId11"/>
    <p:sldId id="264"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4/10/2020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4/10/2020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owardsdatascience.com/sentiment-analysis-concept-analysis-and-applications-6c94d6f58c17" TargetMode="External"/><Relationship Id="rId2" Type="http://schemas.openxmlformats.org/officeDocument/2006/relationships/hyperlink" Target="https://www.thenewsminute.com/article/tech-giants-india-join-ai-bandwagon-focus-healthcare-93833" TargetMode="External"/><Relationship Id="rId1" Type="http://schemas.openxmlformats.org/officeDocument/2006/relationships/slideLayout" Target="../slideLayouts/slideLayout2.xml"/><Relationship Id="rId5" Type="http://schemas.openxmlformats.org/officeDocument/2006/relationships/hyperlink" Target="http://nlp.csail.mit.edu/" TargetMode="External"/><Relationship Id="rId4" Type="http://schemas.openxmlformats.org/officeDocument/2006/relationships/hyperlink" Target="https://www.theatlantic.com/technology/archive/2016/01/sorry-dave-afraid-i-cant-do-that/43155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78897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76" y="1238758"/>
            <a:ext cx="10571998" cy="970450"/>
          </a:xfrm>
        </p:spPr>
        <p:txBody>
          <a:bodyPr/>
          <a:lstStyle/>
          <a:p>
            <a:r>
              <a:rPr lang="en-IN" dirty="0"/>
              <a:t>Lemmatization</a:t>
            </a:r>
            <a:br>
              <a:rPr lang="en-IN" dirty="0"/>
            </a:br>
            <a:endParaRPr lang="en-IN" dirty="0"/>
          </a:p>
        </p:txBody>
      </p:sp>
      <p:sp>
        <p:nvSpPr>
          <p:cNvPr id="4" name="Rectangle 1"/>
          <p:cNvSpPr>
            <a:spLocks noGrp="1" noChangeArrowheads="1"/>
          </p:cNvSpPr>
          <p:nvPr>
            <p:ph idx="1"/>
          </p:nvPr>
        </p:nvSpPr>
        <p:spPr bwMode="auto">
          <a:xfrm>
            <a:off x="818712" y="3486544"/>
            <a:ext cx="1059617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dirty="0" smtClean="0">
                <a:ln>
                  <a:noFill/>
                </a:ln>
                <a:solidFill>
                  <a:schemeClr val="tx1"/>
                </a:solidFill>
                <a:effectLst/>
                <a:latin typeface="medium-content-serif-font"/>
              </a:rPr>
              <a:t>Lemmatization resolves words to their dictionary form (known as </a:t>
            </a:r>
            <a:r>
              <a:rPr kumimoji="0" lang="en-US" altLang="en-US" sz="1500" b="0" i="0" u="none" strike="noStrike" cap="none" normalizeH="0" baseline="0" dirty="0" smtClean="0">
                <a:ln>
                  <a:noFill/>
                </a:ln>
                <a:solidFill>
                  <a:schemeClr val="tx1"/>
                </a:solidFill>
                <a:effectLst/>
                <a:latin typeface="medium-content-serif-font"/>
              </a:rPr>
              <a:t>lemma</a:t>
            </a:r>
            <a:r>
              <a:rPr kumimoji="0" lang="en-US" altLang="en-US" sz="1500" b="0" i="1" u="none" strike="noStrike" cap="none" normalizeH="0" baseline="0" dirty="0" smtClean="0">
                <a:ln>
                  <a:noFill/>
                </a:ln>
                <a:solidFill>
                  <a:schemeClr val="tx1"/>
                </a:solidFill>
                <a:effectLst/>
                <a:latin typeface="medium-content-serif-font"/>
              </a:rPr>
              <a:t>) 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dirty="0" smtClean="0">
                <a:ln>
                  <a:noFill/>
                </a:ln>
                <a:solidFill>
                  <a:schemeClr val="tx1"/>
                </a:solidFill>
                <a:effectLst/>
                <a:latin typeface="medium-content-serif-font"/>
              </a:rPr>
              <a:t>or which it requires detailed dictionaries in which the algorithm can look into and link words to their corresponding lemmas.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3278347" y="4795551"/>
            <a:ext cx="5676900" cy="1076325"/>
          </a:xfrm>
          <a:prstGeom prst="rect">
            <a:avLst/>
          </a:prstGeom>
        </p:spPr>
      </p:pic>
    </p:spTree>
    <p:extLst>
      <p:ext uri="{BB962C8B-B14F-4D97-AF65-F5344CB8AC3E}">
        <p14:creationId xmlns:p14="http://schemas.microsoft.com/office/powerpoint/2010/main" val="191122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77" y="1737062"/>
            <a:ext cx="10571998" cy="970450"/>
          </a:xfrm>
        </p:spPr>
        <p:txBody>
          <a:bodyPr/>
          <a:lstStyle/>
          <a:p>
            <a:r>
              <a:rPr lang="en-IN" dirty="0"/>
              <a:t>Topic </a:t>
            </a:r>
            <a:r>
              <a:rPr lang="en-IN" dirty="0" err="1"/>
              <a:t>Modeling</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IN" b="1" dirty="0"/>
              <a:t>Latent </a:t>
            </a:r>
            <a:r>
              <a:rPr lang="en-IN" b="1" dirty="0" err="1"/>
              <a:t>Dirichlet</a:t>
            </a:r>
            <a:r>
              <a:rPr lang="en-IN" b="1" dirty="0"/>
              <a:t> Allocation (LDA</a:t>
            </a:r>
            <a:r>
              <a:rPr lang="en-IN" b="1" dirty="0" smtClean="0"/>
              <a:t>)</a:t>
            </a:r>
          </a:p>
          <a:p>
            <a:r>
              <a:rPr lang="en-IN" b="1" dirty="0" smtClean="0"/>
              <a:t>Unsupervised Learning </a:t>
            </a:r>
            <a:endParaRPr lang="en-IN" b="1" dirty="0"/>
          </a:p>
          <a:p>
            <a:r>
              <a:rPr lang="en-US" dirty="0"/>
              <a:t>Is as a method for uncovering hidden structures in sets of texts or documents. In essence it clusters texts to discover latent topics based on their contents, processing individual words and assigning them values based on their distribution. This technique is based on the assumptions that each document consists of a mixture of topics and that each topic consists of a set of words, which means that if we can spot these hidden topics we can unlock the meaning of our texts.</a:t>
            </a:r>
            <a:endParaRPr lang="en-IN" dirty="0"/>
          </a:p>
        </p:txBody>
      </p:sp>
    </p:spTree>
    <p:extLst>
      <p:ext uri="{BB962C8B-B14F-4D97-AF65-F5344CB8AC3E}">
        <p14:creationId xmlns:p14="http://schemas.microsoft.com/office/powerpoint/2010/main" val="3361559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952324" y="2429798"/>
            <a:ext cx="6915150" cy="3429000"/>
          </a:xfrm>
          <a:prstGeom prst="rect">
            <a:avLst/>
          </a:prstGeom>
        </p:spPr>
      </p:pic>
    </p:spTree>
    <p:extLst>
      <p:ext uri="{BB962C8B-B14F-4D97-AF65-F5344CB8AC3E}">
        <p14:creationId xmlns:p14="http://schemas.microsoft.com/office/powerpoint/2010/main" val="2086910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705100" y="1400175"/>
            <a:ext cx="6781800" cy="4057650"/>
          </a:xfrm>
          <a:prstGeom prst="rect">
            <a:avLst/>
          </a:prstGeom>
        </p:spPr>
      </p:pic>
    </p:spTree>
    <p:extLst>
      <p:ext uri="{BB962C8B-B14F-4D97-AF65-F5344CB8AC3E}">
        <p14:creationId xmlns:p14="http://schemas.microsoft.com/office/powerpoint/2010/main" val="1142157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362199" y="620048"/>
            <a:ext cx="7467600" cy="5238750"/>
          </a:xfrm>
          <a:prstGeom prst="rect">
            <a:avLst/>
          </a:prstGeom>
        </p:spPr>
      </p:pic>
    </p:spTree>
    <p:extLst>
      <p:ext uri="{BB962C8B-B14F-4D97-AF65-F5344CB8AC3E}">
        <p14:creationId xmlns:p14="http://schemas.microsoft.com/office/powerpoint/2010/main" val="358126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NLP </a:t>
            </a:r>
            <a:endParaRPr lang="en-IN" dirty="0"/>
          </a:p>
        </p:txBody>
      </p:sp>
      <p:sp>
        <p:nvSpPr>
          <p:cNvPr id="3" name="Content Placeholder 2"/>
          <p:cNvSpPr>
            <a:spLocks noGrp="1"/>
          </p:cNvSpPr>
          <p:nvPr>
            <p:ph idx="1"/>
          </p:nvPr>
        </p:nvSpPr>
        <p:spPr/>
        <p:txBody>
          <a:bodyPr/>
          <a:lstStyle/>
          <a:p>
            <a:r>
              <a:rPr lang="en-US" b="1" dirty="0"/>
              <a:t>Natural Language Processing</a:t>
            </a:r>
            <a:r>
              <a:rPr lang="en-US" dirty="0"/>
              <a:t> or NLP is a field of Artificial Intelligence that gives the machines the ability to read, understand and derive meaning from human languages.</a:t>
            </a:r>
            <a:endParaRPr lang="en-IN" dirty="0"/>
          </a:p>
        </p:txBody>
      </p:sp>
    </p:spTree>
    <p:extLst>
      <p:ext uri="{BB962C8B-B14F-4D97-AF65-F5344CB8AC3E}">
        <p14:creationId xmlns:p14="http://schemas.microsoft.com/office/powerpoint/2010/main" val="3006614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cases for NLP </a:t>
            </a:r>
            <a:endParaRPr lang="en-IN" dirty="0"/>
          </a:p>
        </p:txBody>
      </p:sp>
      <p:sp>
        <p:nvSpPr>
          <p:cNvPr id="3" name="Content Placeholder 2"/>
          <p:cNvSpPr>
            <a:spLocks noGrp="1"/>
          </p:cNvSpPr>
          <p:nvPr>
            <p:ph idx="1"/>
          </p:nvPr>
        </p:nvSpPr>
        <p:spPr>
          <a:xfrm>
            <a:off x="818712" y="2222287"/>
            <a:ext cx="10554574" cy="4635713"/>
          </a:xfrm>
        </p:spPr>
        <p:txBody>
          <a:bodyPr>
            <a:normAutofit fontScale="92500" lnSpcReduction="10000"/>
          </a:bodyPr>
          <a:lstStyle/>
          <a:p>
            <a:r>
              <a:rPr lang="en-US" dirty="0"/>
              <a:t>NLP enables the recognition and </a:t>
            </a:r>
            <a:r>
              <a:rPr lang="en-US" b="1" dirty="0"/>
              <a:t>prediction of diseases </a:t>
            </a:r>
            <a:r>
              <a:rPr lang="en-US" dirty="0"/>
              <a:t>based on electronic health records and patient’s own speech. This capability is being explored in health conditions that go from cardiovascular diseases to depression and even schizophrenia. For example, Amazon Comprehend Medical is a service that uses NLP to </a:t>
            </a:r>
            <a:r>
              <a:rPr lang="en-US" dirty="0">
                <a:hlinkClick r:id="rId2"/>
              </a:rPr>
              <a:t>extract disease conditions</a:t>
            </a:r>
            <a:r>
              <a:rPr lang="en-US" dirty="0"/>
              <a:t>, medications and treatment outcomes from patient notes, clinical trial reports and other electronic health records.</a:t>
            </a:r>
          </a:p>
          <a:p>
            <a:r>
              <a:rPr lang="en-US" dirty="0"/>
              <a:t>Organizations can determine what customers are saying about a service or product by identifying and extracting information in sources like social media. This </a:t>
            </a:r>
            <a:r>
              <a:rPr lang="en-US" b="1" dirty="0">
                <a:hlinkClick r:id="rId3"/>
              </a:rPr>
              <a:t>sentiment analysis</a:t>
            </a:r>
            <a:r>
              <a:rPr lang="en-US" dirty="0"/>
              <a:t> can provide a lot of information about customers choices and their decision drivers.</a:t>
            </a:r>
          </a:p>
          <a:p>
            <a:r>
              <a:rPr lang="en-US" dirty="0">
                <a:hlinkClick r:id="rId4"/>
              </a:rPr>
              <a:t>An inventor at IBM developed a </a:t>
            </a:r>
            <a:r>
              <a:rPr lang="en-US" b="1" dirty="0">
                <a:hlinkClick r:id="rId4"/>
              </a:rPr>
              <a:t>cognitive assistant</a:t>
            </a:r>
            <a:r>
              <a:rPr lang="en-US" dirty="0"/>
              <a:t> that works like a personalized search engine by learning all about you and then remind you of a name, a song, or anything you can’t remember the moment you need it to.</a:t>
            </a:r>
          </a:p>
          <a:p>
            <a:r>
              <a:rPr lang="en-US" dirty="0"/>
              <a:t>Companies like Yahoo and Google filter and classify your emails with NLP by analyzing text in emails that flow through their servers and </a:t>
            </a:r>
            <a:r>
              <a:rPr lang="en-US" b="1" dirty="0"/>
              <a:t>stopping spam</a:t>
            </a:r>
            <a:r>
              <a:rPr lang="en-US" dirty="0"/>
              <a:t> before they even enter your inbox.</a:t>
            </a:r>
          </a:p>
          <a:p>
            <a:r>
              <a:rPr lang="en-US" dirty="0"/>
              <a:t>To help </a:t>
            </a:r>
            <a:r>
              <a:rPr lang="en-US" b="1" dirty="0"/>
              <a:t>identifying fake news</a:t>
            </a:r>
            <a:r>
              <a:rPr lang="en-US" dirty="0"/>
              <a:t>, the </a:t>
            </a:r>
            <a:r>
              <a:rPr lang="en-US" dirty="0">
                <a:hlinkClick r:id="rId5"/>
              </a:rPr>
              <a:t>NLP Group at MIT</a:t>
            </a:r>
            <a:r>
              <a:rPr lang="en-US" dirty="0"/>
              <a:t> developed a new system to determine if a source is accurate or politically biased, detecting if a news source can be trusted or not.</a:t>
            </a:r>
          </a:p>
          <a:p>
            <a:endParaRPr lang="en-IN" dirty="0"/>
          </a:p>
        </p:txBody>
      </p:sp>
    </p:spTree>
    <p:extLst>
      <p:ext uri="{BB962C8B-B14F-4D97-AF65-F5344CB8AC3E}">
        <p14:creationId xmlns:p14="http://schemas.microsoft.com/office/powerpoint/2010/main" val="273091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Bag of Words </a:t>
            </a:r>
            <a:endParaRPr lang="en-IN" dirty="0"/>
          </a:p>
        </p:txBody>
      </p:sp>
      <p:sp>
        <p:nvSpPr>
          <p:cNvPr id="3" name="Content Placeholder 2"/>
          <p:cNvSpPr>
            <a:spLocks noGrp="1"/>
          </p:cNvSpPr>
          <p:nvPr>
            <p:ph idx="1"/>
          </p:nvPr>
        </p:nvSpPr>
        <p:spPr/>
        <p:txBody>
          <a:bodyPr/>
          <a:lstStyle/>
          <a:p>
            <a:r>
              <a:rPr lang="en-US" dirty="0"/>
              <a:t>Is a commonly used model that allows you to count all words in a piece of text. Basically it creates an occurrence matrix for the sentence or document, disregarding grammar and word order. These word frequencies or occurrences are then used as features for training a classifier.</a:t>
            </a:r>
          </a:p>
          <a:p>
            <a:r>
              <a:rPr lang="en-US" dirty="0"/>
              <a:t/>
            </a:r>
            <a:br>
              <a:rPr lang="en-US" dirty="0"/>
            </a:br>
            <a:r>
              <a:rPr lang="en-US" dirty="0" smtClean="0"/>
              <a:t>T</a:t>
            </a:r>
            <a:r>
              <a:rPr lang="en-US" b="1" dirty="0" smtClean="0"/>
              <a:t>erm </a:t>
            </a:r>
            <a:r>
              <a:rPr lang="en-US" b="1" dirty="0"/>
              <a:t>Frequency — Inverse Document Frequency” (TFIDF)</a:t>
            </a:r>
            <a:endParaRPr lang="en-IN" dirty="0"/>
          </a:p>
        </p:txBody>
      </p:sp>
    </p:spTree>
    <p:extLst>
      <p:ext uri="{BB962C8B-B14F-4D97-AF65-F5344CB8AC3E}">
        <p14:creationId xmlns:p14="http://schemas.microsoft.com/office/powerpoint/2010/main" val="1069929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for Bag of Words </a:t>
            </a:r>
            <a:endParaRPr lang="en-IN" dirty="0"/>
          </a:p>
        </p:txBody>
      </p:sp>
      <p:sp>
        <p:nvSpPr>
          <p:cNvPr id="3" name="Content Placeholder 2"/>
          <p:cNvSpPr>
            <a:spLocks noGrp="1"/>
          </p:cNvSpPr>
          <p:nvPr>
            <p:ph idx="1"/>
          </p:nvPr>
        </p:nvSpPr>
        <p:spPr/>
        <p:txBody>
          <a:bodyPr/>
          <a:lstStyle/>
          <a:p>
            <a:r>
              <a:rPr lang="en-US" i="1" dirty="0" smtClean="0"/>
              <a:t>Ex. Words </a:t>
            </a:r>
            <a:r>
              <a:rPr lang="en-US" i="1" dirty="0"/>
              <a:t>are flowing out like endless rain into a paper cup,</a:t>
            </a:r>
          </a:p>
          <a:p>
            <a:r>
              <a:rPr lang="en-US" i="1" dirty="0"/>
              <a:t>They slither while they pass, they slip away across the universe</a:t>
            </a:r>
          </a:p>
          <a:p>
            <a:endParaRPr lang="en-IN" dirty="0"/>
          </a:p>
        </p:txBody>
      </p:sp>
      <p:pic>
        <p:nvPicPr>
          <p:cNvPr id="5" name="Picture 4"/>
          <p:cNvPicPr>
            <a:picLocks noChangeAspect="1"/>
          </p:cNvPicPr>
          <p:nvPr/>
        </p:nvPicPr>
        <p:blipFill>
          <a:blip r:embed="rId2"/>
          <a:stretch>
            <a:fillRect/>
          </a:stretch>
        </p:blipFill>
        <p:spPr>
          <a:xfrm>
            <a:off x="2933345" y="5192048"/>
            <a:ext cx="6543675" cy="1333500"/>
          </a:xfrm>
          <a:prstGeom prst="rect">
            <a:avLst/>
          </a:prstGeom>
        </p:spPr>
      </p:pic>
    </p:spTree>
    <p:extLst>
      <p:ext uri="{BB962C8B-B14F-4D97-AF65-F5344CB8AC3E}">
        <p14:creationId xmlns:p14="http://schemas.microsoft.com/office/powerpoint/2010/main" val="6542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Tokenization </a:t>
            </a:r>
            <a:endParaRPr lang="en-IN" dirty="0"/>
          </a:p>
        </p:txBody>
      </p:sp>
      <p:sp>
        <p:nvSpPr>
          <p:cNvPr id="3" name="Content Placeholder 2"/>
          <p:cNvSpPr>
            <a:spLocks noGrp="1"/>
          </p:cNvSpPr>
          <p:nvPr>
            <p:ph idx="1"/>
          </p:nvPr>
        </p:nvSpPr>
        <p:spPr/>
        <p:txBody>
          <a:bodyPr/>
          <a:lstStyle/>
          <a:p>
            <a:r>
              <a:rPr lang="en-US" dirty="0" smtClean="0"/>
              <a:t>Is </a:t>
            </a:r>
            <a:r>
              <a:rPr lang="en-US" dirty="0"/>
              <a:t>the process of segmenting running text into sentences and words. In essence, it’s the task of cutting a text into pieces called </a:t>
            </a:r>
            <a:r>
              <a:rPr lang="en-US" i="1" dirty="0"/>
              <a:t>tokens</a:t>
            </a:r>
            <a:r>
              <a:rPr lang="en-US" dirty="0"/>
              <a:t>, and at the same time throwing away certain characters, such as punctuation.</a:t>
            </a:r>
            <a:endParaRPr lang="en-IN" dirty="0"/>
          </a:p>
        </p:txBody>
      </p:sp>
    </p:spTree>
    <p:extLst>
      <p:ext uri="{BB962C8B-B14F-4D97-AF65-F5344CB8AC3E}">
        <p14:creationId xmlns:p14="http://schemas.microsoft.com/office/powerpoint/2010/main" val="1538357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64808" y="3694704"/>
            <a:ext cx="7108935" cy="1136603"/>
          </a:xfrm>
          <a:prstGeom prst="rect">
            <a:avLst/>
          </a:prstGeom>
        </p:spPr>
      </p:pic>
    </p:spTree>
    <p:extLst>
      <p:ext uri="{BB962C8B-B14F-4D97-AF65-F5344CB8AC3E}">
        <p14:creationId xmlns:p14="http://schemas.microsoft.com/office/powerpoint/2010/main" val="213977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Stop Words 		</a:t>
            </a:r>
            <a:endParaRPr lang="en-IN" dirty="0"/>
          </a:p>
        </p:txBody>
      </p:sp>
      <p:sp>
        <p:nvSpPr>
          <p:cNvPr id="3" name="Content Placeholder 2"/>
          <p:cNvSpPr>
            <a:spLocks noGrp="1"/>
          </p:cNvSpPr>
          <p:nvPr>
            <p:ph idx="1"/>
          </p:nvPr>
        </p:nvSpPr>
        <p:spPr/>
        <p:txBody>
          <a:bodyPr/>
          <a:lstStyle/>
          <a:p>
            <a:r>
              <a:rPr lang="en-US" dirty="0"/>
              <a:t>Includes getting rid of common language articles, pronouns and prepositions such as “and”, “the” or “to” in English. In this process some very common words that appear to provide little or no value to the NLP objective are filtered and excluded from the text to be processed, hence removing widespread and frequent terms that are not informative about the corresponding text.</a:t>
            </a:r>
          </a:p>
          <a:p>
            <a:r>
              <a:rPr lang="en-US" dirty="0"/>
              <a:t/>
            </a:r>
            <a:br>
              <a:rPr lang="en-US" dirty="0"/>
            </a:br>
            <a:endParaRPr lang="en-IN" dirty="0"/>
          </a:p>
        </p:txBody>
      </p:sp>
    </p:spTree>
    <p:extLst>
      <p:ext uri="{BB962C8B-B14F-4D97-AF65-F5344CB8AC3E}">
        <p14:creationId xmlns:p14="http://schemas.microsoft.com/office/powerpoint/2010/main" val="2337434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Stemming </a:t>
            </a:r>
            <a:endParaRPr lang="en-IN" dirty="0"/>
          </a:p>
        </p:txBody>
      </p:sp>
      <p:sp>
        <p:nvSpPr>
          <p:cNvPr id="6" name="Rectangle 3"/>
          <p:cNvSpPr>
            <a:spLocks noGrp="1" noChangeArrowheads="1"/>
          </p:cNvSpPr>
          <p:nvPr>
            <p:ph idx="1"/>
          </p:nvPr>
        </p:nvSpPr>
        <p:spPr bwMode="auto">
          <a:xfrm>
            <a:off x="818712" y="3486544"/>
            <a:ext cx="73834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medium-content-serif-font"/>
              </a:rPr>
              <a:t>Refers to the process of slicing the end or the beginning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medium-content-serif-font"/>
              </a:rPr>
              <a:t>words with the intention of removing affixes (lexical additions to the root of the word).</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edium-content-title-font"/>
              </a:rPr>
              <a:t/>
            </a:r>
            <a:br>
              <a:rPr kumimoji="0" lang="en-US" altLang="en-US" sz="1800" b="0" i="0" u="none" strike="noStrike" cap="none" normalizeH="0" baseline="0" dirty="0" smtClean="0">
                <a:ln>
                  <a:noFill/>
                </a:ln>
                <a:solidFill>
                  <a:schemeClr val="tx1"/>
                </a:solidFill>
                <a:effectLst/>
                <a:latin typeface="medium-content-title-fon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819649" y="5034815"/>
            <a:ext cx="2552700" cy="1019175"/>
          </a:xfrm>
          <a:prstGeom prst="rect">
            <a:avLst/>
          </a:prstGeom>
        </p:spPr>
      </p:pic>
    </p:spTree>
    <p:extLst>
      <p:ext uri="{BB962C8B-B14F-4D97-AF65-F5344CB8AC3E}">
        <p14:creationId xmlns:p14="http://schemas.microsoft.com/office/powerpoint/2010/main" val="6561460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393</TotalTime>
  <Words>657</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medium-content-serif-font</vt:lpstr>
      <vt:lpstr>medium-content-title-font</vt:lpstr>
      <vt:lpstr>Wingdings 2</vt:lpstr>
      <vt:lpstr>Quotable</vt:lpstr>
      <vt:lpstr>Natural Language Processing </vt:lpstr>
      <vt:lpstr>What is NLP </vt:lpstr>
      <vt:lpstr>Use cases for NLP </vt:lpstr>
      <vt:lpstr>Bag of Words </vt:lpstr>
      <vt:lpstr>Example for Bag of Words </vt:lpstr>
      <vt:lpstr>Tokenization </vt:lpstr>
      <vt:lpstr>PowerPoint Presentation</vt:lpstr>
      <vt:lpstr>Stop Words   </vt:lpstr>
      <vt:lpstr>Stemming </vt:lpstr>
      <vt:lpstr>Lemmatization </vt:lpstr>
      <vt:lpstr>Topic Modeling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Shivay Lamba</dc:creator>
  <cp:lastModifiedBy>Shivay Lamba</cp:lastModifiedBy>
  <cp:revision>5</cp:revision>
  <dcterms:created xsi:type="dcterms:W3CDTF">2020-04-10T09:25:40Z</dcterms:created>
  <dcterms:modified xsi:type="dcterms:W3CDTF">2020-04-10T15:59:04Z</dcterms:modified>
</cp:coreProperties>
</file>