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5143500" cx="9144000"/>
  <p:notesSz cx="9144000" cy="51435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600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80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5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10485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600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104861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600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104864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104858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25"/>
            <a:ext cx="9143999" cy="5143472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ah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ah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ah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ah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bIns="0" lIns="0" rIns="0" rtlCol="0" tIns="0" wrap="square"/>
          <a:p/>
        </p:txBody>
      </p:sp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600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80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/>
          <p:nvPr/>
        </p:nvSpPr>
        <p:spPr>
          <a:xfrm>
            <a:off x="0" y="4570"/>
            <a:ext cx="9143999" cy="513435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0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ah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91" name="object 4"/>
          <p:cNvSpPr txBox="1"/>
          <p:nvPr/>
        </p:nvSpPr>
        <p:spPr>
          <a:xfrm>
            <a:off x="339953" y="2018741"/>
            <a:ext cx="3197225" cy="17157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l"/>
            <a:r>
              <a:rPr b="1" dirty="0" sz="2400" spc="-85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b="1" dirty="0" sz="2400" i="0" lang="en-US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b="1" dirty="0" sz="2400" spc="-4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dirty="0"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 sz="4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b="1" dirty="0" sz="2400" spc="95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b="1" dirty="0" sz="2400" spc="6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b="1" dirty="0" sz="2400" spc="-48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b="1" dirty="0" sz="2400" spc="114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dirty="0" sz="2400">
              <a:latin typeface="Trebuchet MS"/>
              <a:cs typeface="Trebuchet MS"/>
            </a:endParaRPr>
          </a:p>
        </p:txBody>
      </p:sp>
      <p:sp>
        <p:nvSpPr>
          <p:cNvPr id="1048592" name="object 5"/>
          <p:cNvSpPr/>
          <p:nvPr/>
        </p:nvSpPr>
        <p:spPr>
          <a:xfrm>
            <a:off x="3971163" y="0"/>
            <a:ext cx="5172836" cy="5018613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0" y="25"/>
            <a:ext cx="9143999" cy="514347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grpSp>
        <p:nvGrpSpPr>
          <p:cNvPr id="35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1048647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ah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ah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49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pc="-35"/>
              <a:t>Various </a:t>
            </a:r>
            <a:r>
              <a:rPr dirty="0" spc="-15"/>
              <a:t>Front </a:t>
            </a:r>
            <a:r>
              <a:rPr dirty="0" spc="-55"/>
              <a:t>End </a:t>
            </a:r>
            <a:r>
              <a:rPr dirty="0" spc="-45"/>
              <a:t>Programs:  </a:t>
            </a:r>
            <a:r>
              <a:rPr dirty="0" spc="-5"/>
              <a:t>Output</a:t>
            </a:r>
            <a:r>
              <a:rPr dirty="0" lang="en-US" spc="-5"/>
              <a:t>s for calculator and text editor</a:t>
            </a:r>
            <a:r>
              <a:rPr dirty="0" spc="-5"/>
              <a:t>:</a:t>
            </a:r>
          </a:p>
        </p:txBody>
      </p:sp>
      <p:sp>
        <p:nvSpPr>
          <p:cNvPr id="1048650" name="object 5"/>
          <p:cNvSpPr/>
          <p:nvPr/>
        </p:nvSpPr>
        <p:spPr>
          <a:xfrm>
            <a:off x="546451" y="590550"/>
            <a:ext cx="3982212" cy="41910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pic>
        <p:nvPicPr>
          <p:cNvPr id="2097152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571999" y="552450"/>
            <a:ext cx="4524804" cy="42672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/>
          <p:nvPr/>
        </p:nvSpPr>
        <p:spPr>
          <a:xfrm>
            <a:off x="524662" y="333038"/>
            <a:ext cx="3285490" cy="1737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050" spc="-2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b="1" dirty="0" sz="1050" spc="-5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b="1" dirty="0" sz="1050" spc="-5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b="1" dirty="0" sz="1050" spc="-1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b="1" dirty="0" sz="1050" spc="-35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dirty="0" sz="1050">
              <a:latin typeface="Times New Roman"/>
              <a:cs typeface="Times New Roman"/>
            </a:endParaRPr>
          </a:p>
        </p:txBody>
      </p:sp>
      <p:sp>
        <p:nvSpPr>
          <p:cNvPr id="1048652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571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b="0" dirty="0" sz="1050" spc="-1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b="0" dirty="0" sz="1050" spc="5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dirty="0" sz="1050">
              <a:latin typeface="Carlito"/>
              <a:cs typeface="Carlito"/>
            </a:endParaRPr>
          </a:p>
          <a:p>
            <a:pPr algn="just" marL="12700" marR="207645">
              <a:lnSpc>
                <a:spcPct val="100000"/>
              </a:lnSpc>
            </a:pP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b="0" dirty="0" sz="1050" spc="-1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b="0" dirty="0" sz="1050" spc="2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dirty="0" sz="1050">
              <a:latin typeface="Carlito"/>
              <a:cs typeface="Carlito"/>
            </a:endParaRPr>
          </a:p>
        </p:txBody>
      </p:sp>
      <p:sp>
        <p:nvSpPr>
          <p:cNvPr id="1048653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99123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/>
              <a:t>Use </a:t>
            </a:r>
            <a:r>
              <a:rPr dirty="0" sz="1050" spc="-5"/>
              <a:t>CSS </a:t>
            </a:r>
            <a:r>
              <a:rPr dirty="0" sz="1050"/>
              <a:t>to </a:t>
            </a:r>
            <a:r>
              <a:rPr dirty="0" sz="1050" spc="-5"/>
              <a:t>style </a:t>
            </a:r>
            <a:r>
              <a:rPr dirty="0" sz="1050"/>
              <a:t>the text editor </a:t>
            </a:r>
            <a:r>
              <a:rPr dirty="0" sz="1050" spc="-5"/>
              <a:t>interface. This can include customizing </a:t>
            </a:r>
            <a:r>
              <a:rPr dirty="0" sz="1050"/>
              <a:t>the </a:t>
            </a:r>
            <a:r>
              <a:rPr dirty="0" sz="1050" spc="-5"/>
              <a:t>font, </a:t>
            </a:r>
            <a:r>
              <a:rPr dirty="0" sz="1050" spc="-10"/>
              <a:t>color,</a:t>
            </a:r>
            <a:r>
              <a:rPr dirty="0" sz="1050" spc="114"/>
              <a:t> </a:t>
            </a:r>
            <a:r>
              <a:rPr dirty="0" sz="1050"/>
              <a:t>and</a:t>
            </a:r>
          </a:p>
          <a:p>
            <a:pPr marL="12700">
              <a:lnSpc>
                <a:spcPct val="100000"/>
              </a:lnSpc>
            </a:pPr>
            <a:r>
              <a:rPr dirty="0" sz="1050" spc="-5"/>
              <a:t>layout of </a:t>
            </a:r>
            <a:r>
              <a:rPr dirty="0" sz="1050"/>
              <a:t>the text area and</a:t>
            </a:r>
            <a:r>
              <a:rPr dirty="0" sz="1050" spc="10"/>
              <a:t> </a:t>
            </a:r>
            <a:r>
              <a:rPr dirty="0" sz="1050" spc="-5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dirty="0" sz="1050"/>
              <a:t>Use </a:t>
            </a:r>
            <a:r>
              <a:rPr dirty="0" sz="1050" spc="-5"/>
              <a:t>JavaScript </a:t>
            </a:r>
            <a:r>
              <a:rPr dirty="0" sz="1050"/>
              <a:t>to </a:t>
            </a:r>
            <a:r>
              <a:rPr dirty="0" sz="1050" spc="-5"/>
              <a:t>handle </a:t>
            </a:r>
            <a:r>
              <a:rPr dirty="0" sz="1050"/>
              <a:t>the user </a:t>
            </a:r>
            <a:r>
              <a:rPr dirty="0" sz="1050" spc="-5"/>
              <a:t>input </a:t>
            </a:r>
            <a:r>
              <a:rPr dirty="0" sz="1050"/>
              <a:t>and </a:t>
            </a:r>
            <a:r>
              <a:rPr dirty="0" sz="1050" spc="-5"/>
              <a:t>perform </a:t>
            </a:r>
            <a:r>
              <a:rPr dirty="0" sz="1050"/>
              <a:t>the </a:t>
            </a:r>
            <a:r>
              <a:rPr dirty="0" sz="1050" spc="-5"/>
              <a:t>necessary actions. For example,  </a:t>
            </a:r>
            <a:r>
              <a:rPr dirty="0" sz="1050"/>
              <a:t>you might </a:t>
            </a:r>
            <a:r>
              <a:rPr dirty="0" sz="1050" spc="-5"/>
              <a:t>create </a:t>
            </a:r>
            <a:r>
              <a:rPr dirty="0" sz="1050"/>
              <a:t>a </a:t>
            </a:r>
            <a:r>
              <a:rPr dirty="0" sz="1050" spc="-5"/>
              <a:t>function </a:t>
            </a:r>
            <a:r>
              <a:rPr dirty="0" sz="1050"/>
              <a:t>that </a:t>
            </a:r>
            <a:r>
              <a:rPr dirty="0" sz="1050" spc="-5"/>
              <a:t>saves </a:t>
            </a:r>
            <a:r>
              <a:rPr dirty="0" sz="1050"/>
              <a:t>the </a:t>
            </a:r>
            <a:r>
              <a:rPr dirty="0" sz="1050" spc="-5"/>
              <a:t>user's </a:t>
            </a:r>
            <a:r>
              <a:rPr dirty="0" sz="1050"/>
              <a:t>text </a:t>
            </a:r>
            <a:r>
              <a:rPr dirty="0" sz="1050" spc="-5"/>
              <a:t>input </a:t>
            </a:r>
            <a:r>
              <a:rPr dirty="0" sz="1050"/>
              <a:t>to a </a:t>
            </a:r>
            <a:r>
              <a:rPr dirty="0" sz="1050" spc="-5"/>
              <a:t>file </a:t>
            </a:r>
            <a:r>
              <a:rPr dirty="0" sz="1050"/>
              <a:t>when the </a:t>
            </a:r>
            <a:r>
              <a:rPr dirty="0" sz="1050" spc="-5"/>
              <a:t>save button  is clicked, or </a:t>
            </a:r>
            <a:r>
              <a:rPr dirty="0" sz="1050"/>
              <a:t>a </a:t>
            </a:r>
            <a:r>
              <a:rPr dirty="0" sz="1050" spc="-5"/>
              <a:t>function </a:t>
            </a:r>
            <a:r>
              <a:rPr dirty="0" sz="1050"/>
              <a:t>that </a:t>
            </a:r>
            <a:r>
              <a:rPr dirty="0" sz="1050" spc="-5"/>
              <a:t>formats </a:t>
            </a:r>
            <a:r>
              <a:rPr dirty="0" sz="1050"/>
              <a:t>the text to a </a:t>
            </a:r>
            <a:r>
              <a:rPr dirty="0" sz="1050" spc="-5"/>
              <a:t>specific style </a:t>
            </a:r>
            <a:r>
              <a:rPr dirty="0" sz="1050"/>
              <a:t>when a menu </a:t>
            </a:r>
            <a:r>
              <a:rPr dirty="0" sz="1050" spc="-5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dirty="0" sz="1050"/>
              <a:t>Add error </a:t>
            </a:r>
            <a:r>
              <a:rPr dirty="0" sz="1050" spc="-5"/>
              <a:t>handling </a:t>
            </a:r>
            <a:r>
              <a:rPr dirty="0" sz="1050"/>
              <a:t>to your </a:t>
            </a:r>
            <a:r>
              <a:rPr dirty="0" sz="1050" spc="-5"/>
              <a:t>code </a:t>
            </a:r>
            <a:r>
              <a:rPr dirty="0" sz="1050"/>
              <a:t>to </a:t>
            </a:r>
            <a:r>
              <a:rPr dirty="0" sz="1050" spc="-5"/>
              <a:t>prevent </a:t>
            </a:r>
            <a:r>
              <a:rPr dirty="0" sz="1050"/>
              <a:t>the user </a:t>
            </a:r>
            <a:r>
              <a:rPr dirty="0" sz="1050" spc="-5"/>
              <a:t>from entering invalid inputs. For  </a:t>
            </a:r>
            <a:r>
              <a:rPr dirty="0" sz="1050"/>
              <a:t>example, you might </a:t>
            </a:r>
            <a:r>
              <a:rPr dirty="0" sz="1050" spc="-5"/>
              <a:t>prevent </a:t>
            </a:r>
            <a:r>
              <a:rPr dirty="0" sz="1050"/>
              <a:t>the </a:t>
            </a:r>
            <a:r>
              <a:rPr dirty="0" sz="1050" spc="-5"/>
              <a:t>user from </a:t>
            </a:r>
            <a:r>
              <a:rPr dirty="0" sz="1050"/>
              <a:t>saving a </a:t>
            </a:r>
            <a:r>
              <a:rPr dirty="0" sz="1050" spc="-5"/>
              <a:t>file with </a:t>
            </a:r>
            <a:r>
              <a:rPr dirty="0" sz="1050"/>
              <a:t>an </a:t>
            </a:r>
            <a:r>
              <a:rPr dirty="0" sz="1050" spc="-5"/>
              <a:t>invalid file name or from  opening </a:t>
            </a:r>
            <a:r>
              <a:rPr dirty="0" sz="1050"/>
              <a:t>a </a:t>
            </a:r>
            <a:r>
              <a:rPr dirty="0" sz="1050" spc="-5"/>
              <a:t>file </a:t>
            </a:r>
            <a:r>
              <a:rPr dirty="0" sz="1050"/>
              <a:t>that </a:t>
            </a:r>
            <a:r>
              <a:rPr dirty="0" sz="1050" spc="-5"/>
              <a:t>does not</a:t>
            </a:r>
            <a:r>
              <a:rPr dirty="0" sz="1050" spc="45"/>
              <a:t> </a:t>
            </a:r>
            <a:r>
              <a:rPr dirty="0" sz="1050"/>
              <a:t>exist.</a:t>
            </a:r>
          </a:p>
          <a:p>
            <a:pPr marL="12700">
              <a:lnSpc>
                <a:spcPct val="100000"/>
              </a:lnSpc>
            </a:pPr>
            <a:r>
              <a:rPr dirty="0" sz="1050" spc="-5"/>
              <a:t>Test </a:t>
            </a:r>
            <a:r>
              <a:rPr dirty="0" sz="1050"/>
              <a:t>your </a:t>
            </a:r>
            <a:r>
              <a:rPr dirty="0" sz="1050" spc="-5"/>
              <a:t>text editor thoroughly </a:t>
            </a:r>
            <a:r>
              <a:rPr dirty="0" sz="1050"/>
              <a:t>to make </a:t>
            </a:r>
            <a:r>
              <a:rPr dirty="0" sz="1050" spc="-5"/>
              <a:t>sure </a:t>
            </a:r>
            <a:r>
              <a:rPr dirty="0" sz="1050"/>
              <a:t>it </a:t>
            </a:r>
            <a:r>
              <a:rPr dirty="0" sz="1050" spc="-5"/>
              <a:t>works </a:t>
            </a:r>
            <a:r>
              <a:rPr dirty="0" sz="1050"/>
              <a:t>as</a:t>
            </a:r>
            <a:r>
              <a:rPr dirty="0" sz="1050" spc="30"/>
              <a:t> </a:t>
            </a:r>
            <a:r>
              <a:rPr dirty="0" sz="1050"/>
              <a:t>expected.</a:t>
            </a:r>
          </a:p>
        </p:txBody>
      </p:sp>
      <p:sp>
        <p:nvSpPr>
          <p:cNvPr id="1048654" name="object 2"/>
          <p:cNvSpPr txBox="1"/>
          <p:nvPr/>
        </p:nvSpPr>
        <p:spPr>
          <a:xfrm>
            <a:off x="547699" y="2320773"/>
            <a:ext cx="8316595" cy="239077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000" spc="-15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b="1" dirty="0" sz="100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b="1" dirty="0" sz="1000" spc="-4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b="1" dirty="0" sz="1000" spc="15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b="1" dirty="0" sz="1000" spc="-8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b="1" dirty="0" sz="1000" spc="-25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dirty="0"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-5">
                <a:latin typeface="Carlito"/>
                <a:cs typeface="Carlito"/>
              </a:rPr>
              <a:t>To </a:t>
            </a:r>
            <a:r>
              <a:rPr dirty="0" sz="1000">
                <a:latin typeface="Carlito"/>
                <a:cs typeface="Carlito"/>
              </a:rPr>
              <a:t>design a </a:t>
            </a:r>
            <a:r>
              <a:rPr dirty="0" sz="1000" spc="-5">
                <a:latin typeface="Carlito"/>
                <a:cs typeface="Carlito"/>
              </a:rPr>
              <a:t>uniform front-end code </a:t>
            </a:r>
            <a:r>
              <a:rPr dirty="0" sz="1000">
                <a:latin typeface="Carlito"/>
                <a:cs typeface="Carlito"/>
              </a:rPr>
              <a:t>for a </a:t>
            </a:r>
            <a:r>
              <a:rPr dirty="0" sz="1000" spc="-5">
                <a:latin typeface="Carlito"/>
                <a:cs typeface="Carlito"/>
              </a:rPr>
              <a:t>calculator, </a:t>
            </a:r>
            <a:r>
              <a:rPr dirty="0" sz="1000">
                <a:latin typeface="Carlito"/>
                <a:cs typeface="Carlito"/>
              </a:rPr>
              <a:t>you </a:t>
            </a:r>
            <a:r>
              <a:rPr dirty="0" sz="1000" spc="-5">
                <a:latin typeface="Carlito"/>
                <a:cs typeface="Carlito"/>
              </a:rPr>
              <a:t>need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consider the </a:t>
            </a:r>
            <a:r>
              <a:rPr dirty="0" sz="1000">
                <a:latin typeface="Carlito"/>
                <a:cs typeface="Carlito"/>
              </a:rPr>
              <a:t>following</a:t>
            </a:r>
            <a:r>
              <a:rPr dirty="0" sz="1000" spc="-3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factors:</a:t>
            </a:r>
            <a:endParaRPr dirty="0" sz="100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dirty="0" sz="1000">
                <a:latin typeface="Carlito"/>
                <a:cs typeface="Carlito"/>
              </a:rPr>
              <a:t>User </a:t>
            </a:r>
            <a:r>
              <a:rPr dirty="0" sz="1000" spc="-5">
                <a:latin typeface="Carlito"/>
                <a:cs typeface="Carlito"/>
              </a:rPr>
              <a:t>Interface: The user </a:t>
            </a:r>
            <a:r>
              <a:rPr dirty="0" sz="1000">
                <a:latin typeface="Carlito"/>
                <a:cs typeface="Carlito"/>
              </a:rPr>
              <a:t>interface </a:t>
            </a:r>
            <a:r>
              <a:rPr dirty="0" sz="1000" spc="-5">
                <a:latin typeface="Carlito"/>
                <a:cs typeface="Carlito"/>
              </a:rPr>
              <a:t>should be simple and </a:t>
            </a:r>
            <a:r>
              <a:rPr dirty="0" sz="1000">
                <a:latin typeface="Carlito"/>
                <a:cs typeface="Carlito"/>
              </a:rPr>
              <a:t>easy to </a:t>
            </a:r>
            <a:r>
              <a:rPr dirty="0" sz="1000" spc="-5">
                <a:latin typeface="Carlito"/>
                <a:cs typeface="Carlito"/>
              </a:rPr>
              <a:t>use. It should be designed </a:t>
            </a:r>
            <a:r>
              <a:rPr dirty="0" sz="1000">
                <a:latin typeface="Carlito"/>
                <a:cs typeface="Carlito"/>
              </a:rPr>
              <a:t>in </a:t>
            </a:r>
            <a:r>
              <a:rPr dirty="0" sz="1000" spc="-5">
                <a:latin typeface="Carlito"/>
                <a:cs typeface="Carlito"/>
              </a:rPr>
              <a:t>such </a:t>
            </a:r>
            <a:r>
              <a:rPr dirty="0" sz="1000">
                <a:latin typeface="Carlito"/>
                <a:cs typeface="Carlito"/>
              </a:rPr>
              <a:t>a way </a:t>
            </a:r>
            <a:r>
              <a:rPr dirty="0" sz="1000" spc="-5">
                <a:latin typeface="Carlito"/>
                <a:cs typeface="Carlito"/>
              </a:rPr>
              <a:t>that the  user can </a:t>
            </a:r>
            <a:r>
              <a:rPr dirty="0" sz="1000">
                <a:latin typeface="Carlito"/>
                <a:cs typeface="Carlito"/>
              </a:rPr>
              <a:t>easily </a:t>
            </a:r>
            <a:r>
              <a:rPr dirty="0" sz="1000" spc="-5">
                <a:latin typeface="Carlito"/>
                <a:cs typeface="Carlito"/>
              </a:rPr>
              <a:t>input numbers and </a:t>
            </a:r>
            <a:r>
              <a:rPr dirty="0" sz="1000">
                <a:latin typeface="Carlito"/>
                <a:cs typeface="Carlito"/>
              </a:rPr>
              <a:t>perform </a:t>
            </a:r>
            <a:r>
              <a:rPr dirty="0" sz="1000" spc="-5">
                <a:latin typeface="Carlito"/>
                <a:cs typeface="Carlito"/>
              </a:rPr>
              <a:t>calculations. The design should </a:t>
            </a:r>
            <a:r>
              <a:rPr dirty="0" sz="1000">
                <a:latin typeface="Carlito"/>
                <a:cs typeface="Carlito"/>
              </a:rPr>
              <a:t>also </a:t>
            </a:r>
            <a:r>
              <a:rPr dirty="0" sz="1000" spc="-5">
                <a:latin typeface="Carlito"/>
                <a:cs typeface="Carlito"/>
              </a:rPr>
              <a:t>be </a:t>
            </a:r>
            <a:r>
              <a:rPr dirty="0" sz="1000">
                <a:latin typeface="Carlito"/>
                <a:cs typeface="Carlito"/>
              </a:rPr>
              <a:t>visually </a:t>
            </a:r>
            <a:r>
              <a:rPr dirty="0" sz="1000" spc="-5">
                <a:latin typeface="Carlito"/>
                <a:cs typeface="Carlito"/>
              </a:rPr>
              <a:t>appealing and  consistent </a:t>
            </a:r>
            <a:r>
              <a:rPr dirty="0" sz="1000">
                <a:latin typeface="Carlito"/>
                <a:cs typeface="Carlito"/>
              </a:rPr>
              <a:t>with </a:t>
            </a:r>
            <a:r>
              <a:rPr dirty="0" sz="1000" spc="-5">
                <a:latin typeface="Carlito"/>
                <a:cs typeface="Carlito"/>
              </a:rPr>
              <a:t>the </a:t>
            </a:r>
            <a:r>
              <a:rPr dirty="0" sz="1000">
                <a:latin typeface="Carlito"/>
                <a:cs typeface="Carlito"/>
              </a:rPr>
              <a:t>overall </a:t>
            </a:r>
            <a:r>
              <a:rPr dirty="0" sz="1000" spc="-5">
                <a:latin typeface="Carlito"/>
                <a:cs typeface="Carlito"/>
              </a:rPr>
              <a:t>theme </a:t>
            </a:r>
            <a:r>
              <a:rPr dirty="0" sz="1000">
                <a:latin typeface="Carlito"/>
                <a:cs typeface="Carlito"/>
              </a:rPr>
              <a:t>of </a:t>
            </a:r>
            <a:r>
              <a:rPr dirty="0" sz="1000" spc="-5">
                <a:latin typeface="Carlito"/>
                <a:cs typeface="Carlito"/>
              </a:rPr>
              <a:t>the website or</a:t>
            </a:r>
            <a:r>
              <a:rPr dirty="0" sz="1000" spc="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application.</a:t>
            </a:r>
            <a:endParaRPr dirty="0" sz="1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1000">
                <a:latin typeface="Carlito"/>
                <a:cs typeface="Carlito"/>
              </a:rPr>
              <a:t>Layout: </a:t>
            </a:r>
            <a:r>
              <a:rPr dirty="0" sz="1000" spc="-5">
                <a:latin typeface="Carlito"/>
                <a:cs typeface="Carlito"/>
              </a:rPr>
              <a:t>The </a:t>
            </a:r>
            <a:r>
              <a:rPr dirty="0" sz="1000">
                <a:latin typeface="Carlito"/>
                <a:cs typeface="Carlito"/>
              </a:rPr>
              <a:t>layout of </a:t>
            </a:r>
            <a:r>
              <a:rPr dirty="0" sz="1000" spc="-5">
                <a:latin typeface="Carlito"/>
                <a:cs typeface="Carlito"/>
              </a:rPr>
              <a:t>the calculator should be </a:t>
            </a:r>
            <a:r>
              <a:rPr dirty="0" sz="1000">
                <a:latin typeface="Carlito"/>
                <a:cs typeface="Carlito"/>
              </a:rPr>
              <a:t>logical </a:t>
            </a:r>
            <a:r>
              <a:rPr dirty="0" sz="1000" spc="-5">
                <a:latin typeface="Carlito"/>
                <a:cs typeface="Carlito"/>
              </a:rPr>
              <a:t>and </a:t>
            </a:r>
            <a:r>
              <a:rPr dirty="0" sz="1000">
                <a:latin typeface="Carlito"/>
                <a:cs typeface="Carlito"/>
              </a:rPr>
              <a:t>intuitive. </a:t>
            </a:r>
            <a:r>
              <a:rPr dirty="0" sz="1000" spc="-5">
                <a:latin typeface="Carlito"/>
                <a:cs typeface="Carlito"/>
              </a:rPr>
              <a:t>The buttons should be </a:t>
            </a:r>
            <a:r>
              <a:rPr dirty="0" sz="1000">
                <a:latin typeface="Carlito"/>
                <a:cs typeface="Carlito"/>
              </a:rPr>
              <a:t>arranged in a way that is  easy to </a:t>
            </a:r>
            <a:r>
              <a:rPr dirty="0" sz="1000" spc="-5">
                <a:latin typeface="Carlito"/>
                <a:cs typeface="Carlito"/>
              </a:rPr>
              <a:t>understand and use. </a:t>
            </a:r>
            <a:r>
              <a:rPr dirty="0" sz="1000">
                <a:latin typeface="Carlito"/>
                <a:cs typeface="Carlito"/>
              </a:rPr>
              <a:t>You </a:t>
            </a:r>
            <a:r>
              <a:rPr dirty="0" sz="1000" spc="-5">
                <a:latin typeface="Carlito"/>
                <a:cs typeface="Carlito"/>
              </a:rPr>
              <a:t>can group the buttons into categories such </a:t>
            </a:r>
            <a:r>
              <a:rPr dirty="0" sz="1000">
                <a:latin typeface="Carlito"/>
                <a:cs typeface="Carlito"/>
              </a:rPr>
              <a:t>as </a:t>
            </a:r>
            <a:r>
              <a:rPr dirty="0" sz="1000" spc="-5">
                <a:latin typeface="Carlito"/>
                <a:cs typeface="Carlito"/>
              </a:rPr>
              <a:t>numbers, operations, and other  functions.</a:t>
            </a:r>
            <a:endParaRPr dirty="0" sz="100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dirty="0" sz="1000" spc="-5">
                <a:latin typeface="Carlito"/>
                <a:cs typeface="Carlito"/>
              </a:rPr>
              <a:t>Functionality: The calculator should be </a:t>
            </a:r>
            <a:r>
              <a:rPr dirty="0" sz="1000">
                <a:latin typeface="Carlito"/>
                <a:cs typeface="Carlito"/>
              </a:rPr>
              <a:t>able to perform all </a:t>
            </a:r>
            <a:r>
              <a:rPr dirty="0" sz="1000" spc="-5">
                <a:latin typeface="Carlito"/>
                <a:cs typeface="Carlito"/>
              </a:rPr>
              <a:t>basic arithmetic operations such </a:t>
            </a:r>
            <a:r>
              <a:rPr dirty="0" sz="1000">
                <a:latin typeface="Carlito"/>
                <a:cs typeface="Carlito"/>
              </a:rPr>
              <a:t>as </a:t>
            </a:r>
            <a:r>
              <a:rPr dirty="0" sz="1000" spc="-5">
                <a:latin typeface="Carlito"/>
                <a:cs typeface="Carlito"/>
              </a:rPr>
              <a:t>addition,  subtraction, multiplication, and division. It should </a:t>
            </a:r>
            <a:r>
              <a:rPr dirty="0" sz="1000">
                <a:latin typeface="Carlito"/>
                <a:cs typeface="Carlito"/>
              </a:rPr>
              <a:t>also </a:t>
            </a:r>
            <a:r>
              <a:rPr dirty="0" sz="1000" spc="-5">
                <a:latin typeface="Carlito"/>
                <a:cs typeface="Carlito"/>
              </a:rPr>
              <a:t>be </a:t>
            </a:r>
            <a:r>
              <a:rPr dirty="0" sz="1000">
                <a:latin typeface="Carlito"/>
                <a:cs typeface="Carlito"/>
              </a:rPr>
              <a:t>able to </a:t>
            </a:r>
            <a:r>
              <a:rPr dirty="0" sz="1000" spc="-5">
                <a:latin typeface="Carlito"/>
                <a:cs typeface="Carlito"/>
              </a:rPr>
              <a:t>handle decimals, percentages, and other  advanced features </a:t>
            </a:r>
            <a:r>
              <a:rPr dirty="0" sz="1000">
                <a:latin typeface="Carlito"/>
                <a:cs typeface="Carlito"/>
              </a:rPr>
              <a:t>like </a:t>
            </a:r>
            <a:r>
              <a:rPr dirty="0" sz="1000" spc="-5">
                <a:latin typeface="Carlito"/>
                <a:cs typeface="Carlito"/>
              </a:rPr>
              <a:t>memory and </a:t>
            </a:r>
            <a:r>
              <a:rPr dirty="0" sz="1000">
                <a:latin typeface="Carlito"/>
                <a:cs typeface="Carlito"/>
              </a:rPr>
              <a:t>scientific</a:t>
            </a:r>
            <a:r>
              <a:rPr dirty="0" sz="1000" spc="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notation.</a:t>
            </a:r>
            <a:endParaRPr dirty="0" sz="100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Carlito"/>
                <a:cs typeface="Carlito"/>
              </a:rPr>
              <a:t>Error handling: The calculator should be </a:t>
            </a:r>
            <a:r>
              <a:rPr dirty="0" sz="1000">
                <a:latin typeface="Carlito"/>
                <a:cs typeface="Carlito"/>
              </a:rPr>
              <a:t>able to </a:t>
            </a:r>
            <a:r>
              <a:rPr dirty="0" sz="1000" spc="-5">
                <a:latin typeface="Carlito"/>
                <a:cs typeface="Carlito"/>
              </a:rPr>
              <a:t>handle </a:t>
            </a:r>
            <a:r>
              <a:rPr dirty="0" sz="1000">
                <a:latin typeface="Carlito"/>
                <a:cs typeface="Carlito"/>
              </a:rPr>
              <a:t>errors </a:t>
            </a:r>
            <a:r>
              <a:rPr dirty="0" sz="1000" spc="-5">
                <a:latin typeface="Carlito"/>
                <a:cs typeface="Carlito"/>
              </a:rPr>
              <a:t>such </a:t>
            </a:r>
            <a:r>
              <a:rPr dirty="0" sz="1000">
                <a:latin typeface="Carlito"/>
                <a:cs typeface="Carlito"/>
              </a:rPr>
              <a:t>as divide </a:t>
            </a:r>
            <a:r>
              <a:rPr dirty="0" sz="1000" spc="-5">
                <a:latin typeface="Carlito"/>
                <a:cs typeface="Carlito"/>
              </a:rPr>
              <a:t>by zero and </a:t>
            </a:r>
            <a:r>
              <a:rPr dirty="0" sz="1000">
                <a:latin typeface="Carlito"/>
                <a:cs typeface="Carlito"/>
              </a:rPr>
              <a:t>invalid </a:t>
            </a:r>
            <a:r>
              <a:rPr dirty="0" sz="1000" spc="-5">
                <a:latin typeface="Carlito"/>
                <a:cs typeface="Carlito"/>
              </a:rPr>
              <a:t>input. It should  </a:t>
            </a:r>
            <a:r>
              <a:rPr dirty="0" sz="1000">
                <a:latin typeface="Carlito"/>
                <a:cs typeface="Carlito"/>
              </a:rPr>
              <a:t>provide </a:t>
            </a:r>
            <a:r>
              <a:rPr dirty="0" sz="1000" spc="-5">
                <a:latin typeface="Carlito"/>
                <a:cs typeface="Carlito"/>
              </a:rPr>
              <a:t>feedback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the user </a:t>
            </a:r>
            <a:r>
              <a:rPr dirty="0" sz="1000">
                <a:latin typeface="Carlito"/>
                <a:cs typeface="Carlito"/>
              </a:rPr>
              <a:t>when an error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occurs.</a:t>
            </a:r>
            <a:endParaRPr dirty="0" sz="100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dirty="0" sz="1000" spc="-5">
                <a:latin typeface="Carlito"/>
                <a:cs typeface="Carlito"/>
              </a:rPr>
              <a:t>Responsiveness: The calculator should be designed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be responsive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different screen sizes and devices. It  should be </a:t>
            </a:r>
            <a:r>
              <a:rPr dirty="0" sz="1000">
                <a:latin typeface="Carlito"/>
                <a:cs typeface="Carlito"/>
              </a:rPr>
              <a:t>able to </a:t>
            </a:r>
            <a:r>
              <a:rPr dirty="0" sz="1000" spc="-5">
                <a:latin typeface="Carlito"/>
                <a:cs typeface="Carlito"/>
              </a:rPr>
              <a:t>adjust </a:t>
            </a:r>
            <a:r>
              <a:rPr dirty="0" sz="1000">
                <a:latin typeface="Carlito"/>
                <a:cs typeface="Carlito"/>
              </a:rPr>
              <a:t>its layout </a:t>
            </a:r>
            <a:r>
              <a:rPr dirty="0" sz="1000" spc="-5">
                <a:latin typeface="Carlito"/>
                <a:cs typeface="Carlito"/>
              </a:rPr>
              <a:t>and </a:t>
            </a:r>
            <a:r>
              <a:rPr dirty="0" sz="1000">
                <a:latin typeface="Carlito"/>
                <a:cs typeface="Carlito"/>
              </a:rPr>
              <a:t>design to </a:t>
            </a:r>
            <a:r>
              <a:rPr dirty="0" sz="1000" spc="-5">
                <a:latin typeface="Carlito"/>
                <a:cs typeface="Carlito"/>
              </a:rPr>
              <a:t>fit the </a:t>
            </a:r>
            <a:r>
              <a:rPr dirty="0" sz="1000">
                <a:latin typeface="Carlito"/>
                <a:cs typeface="Carlito"/>
              </a:rPr>
              <a:t>screen </a:t>
            </a:r>
            <a:r>
              <a:rPr dirty="0" sz="1000" spc="-5">
                <a:latin typeface="Carlito"/>
                <a:cs typeface="Carlito"/>
              </a:rPr>
              <a:t>size and </a:t>
            </a:r>
            <a:r>
              <a:rPr dirty="0" sz="1000">
                <a:latin typeface="Carlito"/>
                <a:cs typeface="Carlito"/>
              </a:rPr>
              <a:t>resolution </a:t>
            </a:r>
            <a:r>
              <a:rPr dirty="0" sz="1000" spc="-5">
                <a:latin typeface="Carlito"/>
                <a:cs typeface="Carlito"/>
              </a:rPr>
              <a:t>of the</a:t>
            </a:r>
            <a:r>
              <a:rPr dirty="0" sz="1000" spc="6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device.</a:t>
            </a:r>
            <a:endParaRPr dirty="0" sz="100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achieve </a:t>
            </a:r>
            <a:r>
              <a:rPr dirty="0" sz="1000">
                <a:latin typeface="Carlito"/>
                <a:cs typeface="Carlito"/>
              </a:rPr>
              <a:t>a uniform front-end </a:t>
            </a:r>
            <a:r>
              <a:rPr dirty="0" sz="1000" spc="-5">
                <a:latin typeface="Carlito"/>
                <a:cs typeface="Carlito"/>
              </a:rPr>
              <a:t>code </a:t>
            </a:r>
            <a:r>
              <a:rPr dirty="0" sz="1000">
                <a:latin typeface="Carlito"/>
                <a:cs typeface="Carlito"/>
              </a:rPr>
              <a:t>for </a:t>
            </a:r>
            <a:r>
              <a:rPr dirty="0" sz="1000" spc="-5">
                <a:latin typeface="Carlito"/>
                <a:cs typeface="Carlito"/>
              </a:rPr>
              <a:t>the calculator, </a:t>
            </a:r>
            <a:r>
              <a:rPr dirty="0" sz="1000">
                <a:latin typeface="Carlito"/>
                <a:cs typeface="Carlito"/>
              </a:rPr>
              <a:t>you </a:t>
            </a:r>
            <a:r>
              <a:rPr dirty="0" sz="1000" spc="-5">
                <a:latin typeface="Carlito"/>
                <a:cs typeface="Carlito"/>
              </a:rPr>
              <a:t>can use </a:t>
            </a:r>
            <a:r>
              <a:rPr dirty="0" sz="1000">
                <a:latin typeface="Carlito"/>
                <a:cs typeface="Carlito"/>
              </a:rPr>
              <a:t>a </a:t>
            </a:r>
            <a:r>
              <a:rPr dirty="0" sz="1000" spc="-5">
                <a:latin typeface="Carlito"/>
                <a:cs typeface="Carlito"/>
              </a:rPr>
              <a:t>combination </a:t>
            </a:r>
            <a:r>
              <a:rPr dirty="0" sz="1000">
                <a:latin typeface="Carlito"/>
                <a:cs typeface="Carlito"/>
              </a:rPr>
              <a:t>of </a:t>
            </a:r>
            <a:r>
              <a:rPr dirty="0" sz="1000" spc="-5">
                <a:latin typeface="Carlito"/>
                <a:cs typeface="Carlito"/>
              </a:rPr>
              <a:t>HTML, CSS, and </a:t>
            </a:r>
            <a:r>
              <a:rPr dirty="0" sz="1000">
                <a:latin typeface="Carlito"/>
                <a:cs typeface="Carlito"/>
              </a:rPr>
              <a:t>JavaScript.  You </a:t>
            </a:r>
            <a:r>
              <a:rPr dirty="0" sz="1000" spc="-5">
                <a:latin typeface="Carlito"/>
                <a:cs typeface="Carlito"/>
              </a:rPr>
              <a:t>can </a:t>
            </a:r>
            <a:r>
              <a:rPr dirty="0" sz="1000">
                <a:latin typeface="Carlito"/>
                <a:cs typeface="Carlito"/>
              </a:rPr>
              <a:t>create a </a:t>
            </a:r>
            <a:r>
              <a:rPr dirty="0" sz="1000" spc="-5">
                <a:latin typeface="Carlito"/>
                <a:cs typeface="Carlito"/>
              </a:rPr>
              <a:t>separate stylesheet </a:t>
            </a:r>
            <a:r>
              <a:rPr dirty="0" sz="1000">
                <a:latin typeface="Carlito"/>
                <a:cs typeface="Carlito"/>
              </a:rPr>
              <a:t>for </a:t>
            </a:r>
            <a:r>
              <a:rPr dirty="0" sz="1000" spc="-5">
                <a:latin typeface="Carlito"/>
                <a:cs typeface="Carlito"/>
              </a:rPr>
              <a:t>the calculator and use </a:t>
            </a:r>
            <a:r>
              <a:rPr dirty="0" sz="1000">
                <a:latin typeface="Carlito"/>
                <a:cs typeface="Carlito"/>
              </a:rPr>
              <a:t>classes </a:t>
            </a:r>
            <a:r>
              <a:rPr dirty="0" sz="1000" spc="-5">
                <a:latin typeface="Carlito"/>
                <a:cs typeface="Carlito"/>
              </a:rPr>
              <a:t>and IDs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style the elements. </a:t>
            </a:r>
            <a:r>
              <a:rPr dirty="0" sz="1000">
                <a:latin typeface="Carlito"/>
                <a:cs typeface="Carlito"/>
              </a:rPr>
              <a:t>You </a:t>
            </a:r>
            <a:r>
              <a:rPr dirty="0" sz="1000" spc="-5">
                <a:latin typeface="Carlito"/>
                <a:cs typeface="Carlito"/>
              </a:rPr>
              <a:t>can </a:t>
            </a:r>
            <a:r>
              <a:rPr dirty="0" sz="1000">
                <a:latin typeface="Carlito"/>
                <a:cs typeface="Carlito"/>
              </a:rPr>
              <a:t>also  </a:t>
            </a:r>
            <a:r>
              <a:rPr dirty="0" sz="1000" spc="-5">
                <a:latin typeface="Carlito"/>
                <a:cs typeface="Carlito"/>
              </a:rPr>
              <a:t>use </a:t>
            </a:r>
            <a:r>
              <a:rPr dirty="0" sz="1000">
                <a:latin typeface="Carlito"/>
                <a:cs typeface="Carlito"/>
              </a:rPr>
              <a:t>JavaScript to </a:t>
            </a:r>
            <a:r>
              <a:rPr dirty="0" sz="1000" spc="-5">
                <a:latin typeface="Carlito"/>
                <a:cs typeface="Carlito"/>
              </a:rPr>
              <a:t>handle the user input and </a:t>
            </a:r>
            <a:r>
              <a:rPr dirty="0" sz="1000">
                <a:latin typeface="Carlito"/>
                <a:cs typeface="Carlito"/>
              </a:rPr>
              <a:t>perform </a:t>
            </a:r>
            <a:r>
              <a:rPr dirty="0" sz="1000" spc="-5">
                <a:latin typeface="Carlito"/>
                <a:cs typeface="Carlito"/>
              </a:rPr>
              <a:t>the necessary</a:t>
            </a:r>
            <a:r>
              <a:rPr dirty="0" sz="1000" spc="7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calculations.</a:t>
            </a:r>
            <a:endParaRPr dirty="0" sz="100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dirty="0" sz="1000">
                <a:latin typeface="Carlito"/>
                <a:cs typeface="Carlito"/>
              </a:rPr>
              <a:t>Overall, a </a:t>
            </a:r>
            <a:r>
              <a:rPr dirty="0" sz="1000" spc="-5">
                <a:latin typeface="Carlito"/>
                <a:cs typeface="Carlito"/>
              </a:rPr>
              <a:t>uniform front-end code </a:t>
            </a:r>
            <a:r>
              <a:rPr dirty="0" sz="1000">
                <a:latin typeface="Carlito"/>
                <a:cs typeface="Carlito"/>
              </a:rPr>
              <a:t>for a </a:t>
            </a:r>
            <a:r>
              <a:rPr dirty="0" sz="1000" spc="-5">
                <a:latin typeface="Carlito"/>
                <a:cs typeface="Carlito"/>
              </a:rPr>
              <a:t>calculator should be </a:t>
            </a:r>
            <a:r>
              <a:rPr dirty="0" sz="1000">
                <a:latin typeface="Carlito"/>
                <a:cs typeface="Carlito"/>
              </a:rPr>
              <a:t>easy to </a:t>
            </a:r>
            <a:r>
              <a:rPr dirty="0" sz="1000" spc="-5">
                <a:latin typeface="Carlito"/>
                <a:cs typeface="Carlito"/>
              </a:rPr>
              <a:t>use, </a:t>
            </a:r>
            <a:r>
              <a:rPr dirty="0" sz="1000">
                <a:latin typeface="Carlito"/>
                <a:cs typeface="Carlito"/>
              </a:rPr>
              <a:t>visually </a:t>
            </a:r>
            <a:r>
              <a:rPr dirty="0" sz="1000" spc="-5">
                <a:latin typeface="Carlito"/>
                <a:cs typeface="Carlito"/>
              </a:rPr>
              <a:t>appealing, and functionally  robust. It should </a:t>
            </a:r>
            <a:r>
              <a:rPr dirty="0" sz="1000">
                <a:latin typeface="Carlito"/>
                <a:cs typeface="Carlito"/>
              </a:rPr>
              <a:t>provide a </a:t>
            </a:r>
            <a:r>
              <a:rPr dirty="0" sz="1000" spc="-5">
                <a:latin typeface="Carlito"/>
                <a:cs typeface="Carlito"/>
              </a:rPr>
              <a:t>seamless user experience and help users </a:t>
            </a:r>
            <a:r>
              <a:rPr dirty="0" sz="1000">
                <a:latin typeface="Carlito"/>
                <a:cs typeface="Carlito"/>
              </a:rPr>
              <a:t>perform </a:t>
            </a:r>
            <a:r>
              <a:rPr dirty="0" sz="1000" spc="-5">
                <a:latin typeface="Carlito"/>
                <a:cs typeface="Carlito"/>
              </a:rPr>
              <a:t>calculations quickly and</a:t>
            </a:r>
            <a:r>
              <a:rPr dirty="0" sz="1000" spc="229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accurately.</a:t>
            </a:r>
            <a:endParaRPr dirty="0"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0" y="0"/>
            <a:ext cx="9143999" cy="514349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6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ah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2692907" y="1784604"/>
            <a:ext cx="1181099" cy="11811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ah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800" i="1" spc="-4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dirty="0" sz="1800" i="1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 spc="-1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60" name="object 7"/>
          <p:cNvSpPr txBox="1"/>
          <p:nvPr/>
        </p:nvSpPr>
        <p:spPr>
          <a:xfrm>
            <a:off x="3938778" y="2171445"/>
            <a:ext cx="306641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indent="241300" marL="12700" marR="5080">
              <a:lnSpc>
                <a:spcPct val="100000"/>
              </a:lnSpc>
              <a:spcBef>
                <a:spcPts val="100"/>
              </a:spcBef>
              <a:tabLst>
                <a:tab algn="l" pos="556895"/>
              </a:tabLst>
            </a:pPr>
            <a:r>
              <a:rPr dirty="0" sz="1200" lang="en-US">
                <a:solidFill>
                  <a:schemeClr val="accent6"/>
                </a:solidFill>
                <a:latin typeface="Times New Roman"/>
                <a:cs typeface="Times New Roman"/>
              </a:rPr>
              <a:t>https://github.com/shivchandran/Group_A54_8.git</a:t>
            </a:r>
            <a:endParaRPr altLang="en-US"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/>
          <p:nvPr/>
        </p:nvSpPr>
        <p:spPr>
          <a:xfrm>
            <a:off x="0" y="0"/>
            <a:ext cx="9144000" cy="514349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grpSp>
        <p:nvGrpSpPr>
          <p:cNvPr id="24" name="object 3"/>
          <p:cNvGrpSpPr/>
          <p:nvPr/>
        </p:nvGrpSpPr>
        <p:grpSpPr>
          <a:xfrm>
            <a:off x="50356" y="556259"/>
            <a:ext cx="4733925" cy="4030979"/>
            <a:chOff x="0" y="638555"/>
            <a:chExt cx="4733925" cy="4030979"/>
          </a:xfrm>
        </p:grpSpPr>
        <p:sp>
          <p:nvSpPr>
            <p:cNvPr id="1048599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ah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ah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1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/>
        </p:spPr>
        <p:txBody>
          <a:bodyPr bIns="0" lIns="0" rIns="0" rtlCol="0" tIns="10795" vert="horz" wrap="square">
            <a:spAutoFit/>
          </a:bodyPr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dirty="0" sz="1800" lang="en-US" spc="10">
                <a:solidFill>
                  <a:srgbClr val="C78B31"/>
                </a:solidFill>
              </a:rPr>
              <a:t>TO CREATE A VARIOUS FRONT END PROGRAM:</a:t>
            </a:r>
            <a:endParaRPr dirty="0" sz="1800" lang="en-US"/>
          </a:p>
        </p:txBody>
      </p:sp>
      <p:sp>
        <p:nvSpPr>
          <p:cNvPr id="1048602" name="object 7"/>
          <p:cNvSpPr txBox="1"/>
          <p:nvPr/>
        </p:nvSpPr>
        <p:spPr>
          <a:xfrm>
            <a:off x="223520" y="1315338"/>
            <a:ext cx="1684184" cy="22890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dirty="0" sz="14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r>
              <a:rPr dirty="0" sz="1400" lang="en-US" spc="-3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dirty="0" sz="1400">
              <a:latin typeface="Times New Roman"/>
              <a:cs typeface="Times New Roman"/>
            </a:endParaRPr>
          </a:p>
        </p:txBody>
      </p:sp>
      <p:sp>
        <p:nvSpPr>
          <p:cNvPr id="1048603" name="object 8"/>
          <p:cNvSpPr/>
          <p:nvPr/>
        </p:nvSpPr>
        <p:spPr>
          <a:xfrm>
            <a:off x="1763688" y="2202008"/>
            <a:ext cx="9143999" cy="5143473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graphicFrame>
        <p:nvGraphicFramePr>
          <p:cNvPr id="4194304" name="object 9"/>
          <p:cNvGraphicFramePr>
            <a:graphicFrameLocks noGrp="1"/>
          </p:cNvGraphicFramePr>
          <p:nvPr/>
        </p:nvGraphicFramePr>
        <p:xfrm>
          <a:off x="251520" y="1730754"/>
          <a:ext cx="4248470" cy="5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604"/>
                <a:gridCol w="2171901"/>
                <a:gridCol w="890965"/>
              </a:tblGrid>
              <a:tr h="507677">
                <a:tc>
                  <a:txBody>
                    <a:bodyPr/>
                    <a:p>
                      <a:pPr algn="ctr" marL="12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b="1" dirty="0" sz="1050" lang="en-IN" spc="1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dirty="0" sz="1050" lang="en-IN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dirty="0" sz="1050" lang="en-IN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dirty="0" sz="1050" lang="en-IN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b="1" sz="1050" lang="en-IN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 lang="en-IN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b="1" dirty="0" sz="1050" lang="en-IN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dirty="0" sz="1050" lang="en-IN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5" name="Table 9"/>
          <p:cNvGraphicFramePr>
            <a:graphicFrameLocks noGrp="1"/>
          </p:cNvGraphicFramePr>
          <p:nvPr/>
        </p:nvGraphicFramePr>
        <p:xfrm>
          <a:off x="265210" y="2284786"/>
          <a:ext cx="4176463" cy="1970076"/>
        </p:xfrm>
        <a:graphic>
          <a:graphicData uri="http://schemas.openxmlformats.org/drawingml/2006/table">
            <a:tbl>
              <a:tblPr/>
              <a:tblGrid>
                <a:gridCol w="1210446"/>
                <a:gridCol w="2159192"/>
                <a:gridCol w="806825"/>
              </a:tblGrid>
              <a:tr h="416319">
                <a:tc>
                  <a:txBody>
                    <a:bodyPr/>
                    <a:p>
                      <a:pPr algn="ctr"/>
                      <a:r>
                        <a:rPr b="0" dirty="0" sz="1400" lang="en-IN" spc="-1" strike="noStrike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2113a54255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b="0" sz="1400" lang="en-IN" spc="-1" strike="noStrike">
                          <a:solidFill>
                            <a:schemeClr val="bg1"/>
                          </a:solidFill>
                          <a:latin typeface="Arial"/>
                        </a:rPr>
                        <a:t>        Prakash E</a:t>
                      </a:r>
                      <a:endParaRPr b="0" sz="1400" lang="en-IN" spc="-1" strike="noStrike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b="0" sz="1400" lang="en-IN" spc="-1" strike="noStrike">
                          <a:solidFill>
                            <a:schemeClr val="bg1"/>
                          </a:solidFill>
                          <a:latin typeface="Arial"/>
                        </a:rPr>
                        <a:t>A54</a:t>
                      </a:r>
                      <a:endParaRPr b="0" sz="1400" lang="en-IN" spc="-1" strike="noStrike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6319">
                <a:tc>
                  <a:txBody>
                    <a:bodyPr/>
                    <a:p>
                      <a:pPr algn="ctr"/>
                      <a:r>
                        <a:rPr b="0" dirty="0" sz="1400" lang="en-IN" spc="-1" strike="noStrike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2113a54268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b="0" dirty="0" sz="1400" lang="en-IN" spc="-1" strike="noStrike">
                          <a:solidFill>
                            <a:schemeClr val="bg1"/>
                          </a:solidFill>
                          <a:latin typeface="Arial"/>
                        </a:rPr>
                        <a:t>        Sanjay S</a:t>
                      </a:r>
                      <a:endParaRPr b="0" dirty="0" sz="1400" lang="en-IN" spc="-1" strike="noStrike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sz="1400" lang="en-IN" spc="-1" strike="noStrike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A54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6319">
                <a:tc>
                  <a:txBody>
                    <a:bodyPr/>
                    <a:p>
                      <a:pPr algn="ctr"/>
                      <a:r>
                        <a:rPr b="0" dirty="0" sz="1400" lang="en-IN" spc="-1" strike="noStrike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2113a54272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b="0" dirty="0" sz="1400" lang="en-IN" spc="-1" strike="noStrike">
                          <a:solidFill>
                            <a:schemeClr val="bg1"/>
                          </a:solidFill>
                          <a:latin typeface="Arial"/>
                        </a:rPr>
                        <a:t>Shiv Chandran S R</a:t>
                      </a:r>
                      <a:endParaRPr b="0" dirty="0" sz="1400" lang="en-IN" spc="-1" strike="noStrike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sz="1400" lang="en-IN" spc="-1" strike="noStrike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A54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6319">
                <a:tc>
                  <a:txBody>
                    <a:bodyPr/>
                    <a:p>
                      <a:pPr algn="ctr"/>
                      <a:r>
                        <a:rPr b="0" sz="1400" lang="en-IN" spc="-1" strike="noStrike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2113a54278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b="0" dirty="0" sz="1400" lang="en-IN" spc="-1" err="1" strike="noStrike">
                          <a:solidFill>
                            <a:schemeClr val="bg1"/>
                          </a:solidFill>
                          <a:latin typeface="Arial"/>
                        </a:rPr>
                        <a:t>Suryaganesh</a:t>
                      </a:r>
                      <a:r>
                        <a:rPr b="0" dirty="0" sz="1400" lang="en-IN" spc="-1" strike="noStrike">
                          <a:solidFill>
                            <a:schemeClr val="bg1"/>
                          </a:solidFill>
                          <a:latin typeface="Arial"/>
                        </a:rPr>
                        <a:t> K</a:t>
                      </a:r>
                      <a:endParaRPr b="0" dirty="0" sz="1400" lang="en-IN" spc="-1" strike="noStrike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sz="1400" lang="en-IN" spc="-1" strike="noStrike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A54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endParaRPr b="0" sz="1400" lang="en-IN" spc="-1" strike="noStrike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b="0" dirty="0" sz="1400" lang="en-IN" spc="-1" strike="noStrike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b="0" dirty="0" sz="1400" lang="en-IN" spc="-1" strike="noStrike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/>
          <p:nvPr/>
        </p:nvSpPr>
        <p:spPr>
          <a:xfrm>
            <a:off x="524662" y="254584"/>
            <a:ext cx="8342630" cy="436562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15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b="1" dirty="0" sz="1600" spc="3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b="1" dirty="0" sz="1600" spc="-25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b="1" dirty="0" sz="1600" spc="-25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b="1" dirty="0" sz="1600" spc="15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b="1" dirty="0" sz="1600" spc="-55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b="1" dirty="0" sz="1600" spc="-6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b="1" dirty="0" sz="1600" spc="3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1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b="1" dirty="0" sz="1600" spc="10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b="1" dirty="0" sz="1600" spc="-6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b="1" dirty="0" sz="1600" spc="3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b="1" dirty="0" sz="1600" spc="-25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b="1" dirty="0" sz="1600" spc="-55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b="1" dirty="0" sz="1600" spc="45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b="1" dirty="0" sz="1600" spc="1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b="1" dirty="0" sz="1600" spc="-75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b="1" dirty="0" sz="1600" spc="1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b="1" dirty="0" sz="1600" spc="-75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b="1" dirty="0" sz="1600" spc="3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b="1" dirty="0" sz="1600" spc="-25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8605" name="object 3"/>
          <p:cNvSpPr/>
          <p:nvPr/>
        </p:nvSpPr>
        <p:spPr>
          <a:xfrm>
            <a:off x="5962777" y="0"/>
            <a:ext cx="3181222" cy="495292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215520" y="2058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7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/>
        </p:spPr>
        <p:txBody>
          <a:bodyPr bIns="0" lIns="0" rIns="0" rtlCol="0" tIns="154940" vert="horz" wrap="square">
            <a:spAutoFit/>
          </a:bodyPr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20"/>
              <a:t> </a:t>
            </a:r>
            <a:r>
              <a:rPr dirty="0" spc="-55"/>
              <a:t>End</a:t>
            </a:r>
            <a:r>
              <a:rPr dirty="0" lang="en-US" spc="-55"/>
              <a:t> Programs:</a:t>
            </a:r>
            <a:br>
              <a:rPr dirty="0" lang="en-US" spc="-55"/>
            </a:br>
            <a:r>
              <a:rPr dirty="0" lang="en-US" spc="-55"/>
              <a:t>FOR CALCULATOR :</a:t>
            </a:r>
            <a:br>
              <a:rPr dirty="0" lang="en-US" spc="-55"/>
            </a:br>
            <a:r>
              <a:rPr dirty="0" lang="en-US" spc="-55"/>
              <a:t>index.html</a:t>
            </a:r>
            <a:endParaRPr dirty="0" spc="-55"/>
          </a:p>
        </p:txBody>
      </p:sp>
      <p:sp>
        <p:nvSpPr>
          <p:cNvPr id="1048608" name="object 4"/>
          <p:cNvSpPr txBox="1"/>
          <p:nvPr/>
        </p:nvSpPr>
        <p:spPr>
          <a:xfrm>
            <a:off x="560628" y="1143127"/>
            <a:ext cx="4497070" cy="322580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dirty="0" sz="1000" spc="-9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dirty="0" sz="1000" spc="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5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dirty="0" sz="1000" spc="5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3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35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dirty="0" sz="1000" spc="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-2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-2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dirty="0" sz="1000" spc="-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13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135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dirty="0" sz="1000" spc="1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dirty="0" sz="1000" spc="13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35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dirty="0" sz="1000" spc="1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12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125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dirty="0" sz="1000" spc="4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105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dirty="0" sz="10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05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dirty="0" sz="10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2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dirty="0" sz="1000" spc="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-1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-1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dirty="0" sz="1000" spc="-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8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8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00" spc="26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0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0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dirty="0" sz="100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dirty="0" sz="1000" spc="8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8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00" spc="27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dirty="0" sz="1000" spc="9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dirty="0" sz="1000" spc="8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85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dirty="0" sz="1000" spc="105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dirty="0" sz="10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05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dirty="0" sz="1000" spc="135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35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dirty="0" sz="1000" spc="-10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dirty="0" sz="10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dirty="0" sz="1000" spc="9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9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00" spc="9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dirty="0" sz="1000" spc="8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8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00" spc="27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8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8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dirty="0" sz="1000" spc="8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dirty="0" sz="1000" spc="21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105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0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05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05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dirty="0" sz="10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05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dirty="0" sz="1000" spc="10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0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dirty="0" sz="1000" spc="125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2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25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25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dirty="0" sz="10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dirty="0" sz="1000" spc="12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2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dirty="0" sz="1000" spc="13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12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2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2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2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2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dirty="0" sz="1000" spc="1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2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dirty="0" sz="1000" spc="12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2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dirty="0" sz="1000" spc="13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13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3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3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3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3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dirty="0" sz="1000" spc="13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3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dirty="0" sz="1000" spc="13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3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3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7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</p:txBody>
      </p:sp>
      <p:sp>
        <p:nvSpPr>
          <p:cNvPr id="1048609" name="object 5"/>
          <p:cNvSpPr txBox="1"/>
          <p:nvPr/>
        </p:nvSpPr>
        <p:spPr>
          <a:xfrm>
            <a:off x="5210302" y="883132"/>
            <a:ext cx="3510915" cy="1433830"/>
          </a:xfrm>
          <a:prstGeom prst="rect"/>
        </p:spPr>
        <p:txBody>
          <a:bodyPr bIns="0" lIns="0" rIns="0" rtlCol="0" tIns="24130" vert="horz" wrap="square">
            <a:spAutoFit/>
          </a:bodyPr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dirty="0" sz="1050" spc="7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25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114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114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dirty="0" sz="105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34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dirty="0" sz="105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dirty="0" sz="105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dirty="0" sz="1050" spc="7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22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114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114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indent="584835" marL="12700" marR="931544">
              <a:lnSpc>
                <a:spcPct val="100000"/>
              </a:lnSpc>
            </a:pPr>
            <a:r>
              <a:rPr dirty="0" sz="1050" spc="7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50" spc="95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9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9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95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dirty="0" sz="1050" spc="95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95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9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indent="584835" marL="12700" marR="1151255">
              <a:lnSpc>
                <a:spcPct val="100000"/>
              </a:lnSpc>
            </a:pPr>
            <a:r>
              <a:rPr dirty="0" sz="1050" spc="7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0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10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dirty="0" sz="1050" spc="10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dirty="0" sz="105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0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10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95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95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dirty="0" sz="1050" spc="13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13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dirty="0" sz="1050" spc="27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dirty="0" sz="1050" spc="1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35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dirty="0" sz="1050" spc="135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050" spc="135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dirty="0" sz="1050" spc="1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050" spc="3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3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dirty="0" sz="1050" spc="3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7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75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dirty="0" sz="1050" spc="7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/>
          <p:nvPr/>
        </p:nvSpPr>
        <p:spPr>
          <a:xfrm>
            <a:off x="560628" y="494792"/>
            <a:ext cx="90170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-35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b="1" dirty="0" sz="1600" spc="-45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b="1" dirty="0" sz="1600" spc="-6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8617" name="object 3"/>
          <p:cNvSpPr/>
          <p:nvPr/>
        </p:nvSpPr>
        <p:spPr>
          <a:xfrm>
            <a:off x="1089533" y="587133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18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dirty="0" spc="-35"/>
              <a:t>Various </a:t>
            </a:r>
            <a:r>
              <a:rPr dirty="0" spc="-15"/>
              <a:t>Front </a:t>
            </a:r>
            <a:r>
              <a:rPr dirty="0" spc="-55"/>
              <a:t>End </a:t>
            </a:r>
            <a:endParaRPr dirty="0" spc="-85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br>
              <a:rPr dirty="0" lang="en-US" spc="-25"/>
            </a:br>
            <a:r>
              <a:rPr dirty="0" lang="en-IN" spc="-25"/>
              <a:t>style.css</a:t>
            </a:r>
            <a:br>
              <a:rPr dirty="0" lang="en-IN" spc="-25"/>
            </a:br>
            <a:endParaRPr dirty="0" spc="-25"/>
          </a:p>
        </p:txBody>
      </p:sp>
      <p:sp>
        <p:nvSpPr>
          <p:cNvPr id="1048619" name="object 5"/>
          <p:cNvSpPr txBox="1"/>
          <p:nvPr/>
        </p:nvSpPr>
        <p:spPr>
          <a:xfrm>
            <a:off x="560628" y="1143127"/>
            <a:ext cx="2190750" cy="282575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dirty="0" sz="1000" spc="27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7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-1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dirty="0" sz="1000" spc="105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dirty="0" sz="1000" spc="10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65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000" spc="6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dirty="0" sz="1000" spc="95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dirty="0" sz="1000" spc="9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dirty="0" sz="1000" spc="13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dirty="0" sz="1000" spc="8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dirty="0" sz="1000" spc="8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0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dirty="0" sz="1000" spc="4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125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dirty="0" sz="1000" spc="275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dirty="0" sz="1000" spc="65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dirty="0" sz="1000" spc="6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6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z="1000">
              <a:latin typeface="Arial"/>
              <a:cs typeface="Arial"/>
            </a:endParaRPr>
          </a:p>
          <a:p>
            <a:pPr indent="-140335" marL="292735" marR="5080">
              <a:lnSpc>
                <a:spcPct val="100000"/>
              </a:lnSpc>
            </a:pPr>
            <a:r>
              <a:rPr dirty="0" sz="1000" spc="12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dirty="0" sz="1000" spc="125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dirty="0" sz="1000" spc="125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25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dirty="0" sz="1000" spc="-2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dirty="0" sz="1000" spc="114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0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65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000" spc="6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6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dirty="0" sz="1000" spc="14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dirty="0" sz="1000" spc="14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5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dirty="0" sz="1000" spc="15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1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175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dirty="0" sz="1000" spc="17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z="1000">
              <a:latin typeface="Arial"/>
              <a:cs typeface="Arial"/>
            </a:endParaRPr>
          </a:p>
          <a:p>
            <a:pPr indent="-140335" marL="292735" marR="841375">
              <a:lnSpc>
                <a:spcPct val="100000"/>
              </a:lnSpc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8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14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54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</p:txBody>
      </p:sp>
      <p:sp>
        <p:nvSpPr>
          <p:cNvPr id="1048620" name="object 6"/>
          <p:cNvSpPr txBox="1"/>
          <p:nvPr/>
        </p:nvSpPr>
        <p:spPr>
          <a:xfrm>
            <a:off x="3889375" y="85090"/>
            <a:ext cx="1631950" cy="570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280670" marL="292735" marR="5080">
              <a:lnSpc>
                <a:spcPct val="100000"/>
              </a:lnSpc>
              <a:spcBef>
                <a:spcPts val="95"/>
              </a:spcBef>
            </a:pPr>
            <a:r>
              <a:rPr dirty="0" sz="1000" spc="14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dirty="0" sz="1000" spc="14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0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7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5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13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dirty="0" sz="1000" spc="13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</p:txBody>
      </p:sp>
      <p:sp>
        <p:nvSpPr>
          <p:cNvPr id="1048621" name="object 7"/>
          <p:cNvSpPr txBox="1"/>
          <p:nvPr/>
        </p:nvSpPr>
        <p:spPr>
          <a:xfrm>
            <a:off x="4029583" y="1019823"/>
            <a:ext cx="1982470" cy="5708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dirty="0" sz="1000" spc="275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dirty="0" sz="1000" spc="7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000" spc="7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95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dirty="0" sz="10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35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</p:txBody>
      </p:sp>
      <p:sp>
        <p:nvSpPr>
          <p:cNvPr id="1048622" name="object 8"/>
          <p:cNvSpPr txBox="1"/>
          <p:nvPr/>
        </p:nvSpPr>
        <p:spPr>
          <a:xfrm>
            <a:off x="4029583" y="1761870"/>
            <a:ext cx="2190750" cy="127571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40335" marL="1524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114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00" spc="114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7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000" spc="7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95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dirty="0" sz="10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35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z="1000">
              <a:latin typeface="Arial"/>
              <a:cs typeface="Arial"/>
            </a:endParaRPr>
          </a:p>
          <a:p>
            <a:pPr indent="-140335" marL="152400" marR="5080">
              <a:lnSpc>
                <a:spcPct val="100000"/>
              </a:lnSpc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114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00" spc="114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7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000" spc="7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95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dirty="0" sz="10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35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</p:txBody>
      </p:sp>
      <p:sp>
        <p:nvSpPr>
          <p:cNvPr id="1048623" name="object 9"/>
          <p:cNvSpPr txBox="1"/>
          <p:nvPr/>
        </p:nvSpPr>
        <p:spPr>
          <a:xfrm>
            <a:off x="4029583" y="3286505"/>
            <a:ext cx="1982470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40335" marL="1524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13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114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6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13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dirty="0" sz="1000" spc="13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</p:txBody>
      </p:sp>
      <p:sp>
        <p:nvSpPr>
          <p:cNvPr id="1048624" name="object 10"/>
          <p:cNvSpPr txBox="1"/>
          <p:nvPr/>
        </p:nvSpPr>
        <p:spPr>
          <a:xfrm>
            <a:off x="4029583" y="3896055"/>
            <a:ext cx="1631950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9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dirty="0" sz="1000" spc="3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145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dirty="0" sz="1000" spc="14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6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dirty="0" sz="1000" spc="4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</p:txBody>
      </p:sp>
      <p:sp>
        <p:nvSpPr>
          <p:cNvPr id="1048625" name="object 11"/>
          <p:cNvSpPr txBox="1"/>
          <p:nvPr/>
        </p:nvSpPr>
        <p:spPr>
          <a:xfrm>
            <a:off x="4029583" y="4505959"/>
            <a:ext cx="1771650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40335" marL="1524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105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7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000" spc="7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19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dirty="0" sz="1000" spc="8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0" y="2056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7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/>
        </p:spPr>
        <p:txBody>
          <a:bodyPr bIns="0" lIns="0" rIns="0" rtlCol="0" tIns="154940" vert="horz" wrap="square">
            <a:spAutoFit/>
          </a:bodyPr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20"/>
              <a:t> </a:t>
            </a:r>
            <a:r>
              <a:rPr dirty="0" spc="-55"/>
              <a:t>End</a:t>
            </a:r>
            <a:r>
              <a:rPr dirty="0" lang="en-US" spc="-55"/>
              <a:t> Programs:</a:t>
            </a:r>
            <a:r>
              <a:rPr dirty="0" sz="1600" spc="-85"/>
              <a:t>  </a:t>
            </a:r>
            <a:r>
              <a:rPr dirty="0" sz="1600" spc="-30"/>
              <a:t>script.js</a:t>
            </a:r>
            <a:endParaRPr dirty="0" sz="1600"/>
          </a:p>
        </p:txBody>
      </p:sp>
      <p:sp>
        <p:nvSpPr>
          <p:cNvPr id="1048628" name="object 4"/>
          <p:cNvSpPr txBox="1"/>
          <p:nvPr/>
        </p:nvSpPr>
        <p:spPr>
          <a:xfrm>
            <a:off x="560628" y="1141602"/>
            <a:ext cx="3607435" cy="201612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1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dirty="0" sz="1100" spc="15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dirty="0" sz="1100" spc="-4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7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100" spc="9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95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dirty="0" sz="1100" spc="9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100" spc="95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dirty="0" sz="1100" spc="9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 sz="1100">
              <a:latin typeface="Arial"/>
              <a:cs typeface="Arial"/>
            </a:endParaRPr>
          </a:p>
          <a:p>
            <a:pPr indent="-152400" marL="165100" marR="1909445">
              <a:lnSpc>
                <a:spcPct val="100000"/>
              </a:lnSpc>
            </a:pPr>
            <a:r>
              <a:rPr dirty="0" sz="1100" spc="114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dirty="0" sz="1100" spc="7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100" spc="7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100" spc="7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dirty="0" sz="1100" spc="7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dirty="0" sz="1100" spc="-45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dirty="0" sz="1100" spc="-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dirty="0" sz="1100" spc="-1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114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dirty="0" sz="1100" spc="114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dirty="0" sz="1100" spc="114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dirty="0" sz="1100" spc="3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13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dirty="0" sz="1100" spc="13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13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dirty="0" sz="110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355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dirty="0" sz="1100" spc="3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114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dirty="0" sz="1100" spc="135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dirty="0" sz="1100" spc="135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dirty="0" sz="1100" spc="3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dirty="0" sz="1100" spc="-4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14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dirty="0" sz="1100" spc="14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100" spc="14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dirty="0" sz="1100" spc="14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14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14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732943" y="843558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0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/>
        </p:spPr>
        <p:txBody>
          <a:bodyPr bIns="0" lIns="0" rIns="0" rtlCol="0" tIns="154940" vert="horz" wrap="square">
            <a:spAutoFit/>
          </a:bodyPr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20"/>
              <a:t> </a:t>
            </a:r>
            <a:r>
              <a:rPr dirty="0" spc="-55"/>
              <a:t>End</a:t>
            </a:r>
            <a:r>
              <a:rPr dirty="0" lang="en-US" spc="-55"/>
              <a:t> Programs</a:t>
            </a:r>
            <a:br>
              <a:rPr dirty="0" lang="en-US" spc="-55"/>
            </a:br>
            <a:r>
              <a:rPr dirty="0" lang="en-US" spc="-55"/>
              <a:t>FOR TEXT EDITOR:</a:t>
            </a:r>
            <a:br>
              <a:rPr dirty="0" lang="en-US" spc="-55"/>
            </a:br>
            <a:r>
              <a:rPr dirty="0" sz="1600" spc="-85"/>
              <a:t>  </a:t>
            </a:r>
            <a:r>
              <a:rPr dirty="0" sz="1600" spc="-5"/>
              <a:t>index.html</a:t>
            </a:r>
            <a:endParaRPr dirty="0" sz="1600"/>
          </a:p>
        </p:txBody>
      </p:sp>
      <p:sp>
        <p:nvSpPr>
          <p:cNvPr id="1048631" name="object 4"/>
          <p:cNvSpPr txBox="1"/>
          <p:nvPr/>
        </p:nvSpPr>
        <p:spPr>
          <a:xfrm>
            <a:off x="560628" y="1141602"/>
            <a:ext cx="4599305" cy="265557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dirty="0" sz="1100" spc="-10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dirty="0" sz="1100" spc="5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3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35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dirty="0" sz="1100" spc="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-2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-25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dirty="0" sz="1100" spc="-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100" spc="-2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-2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dirty="0" sz="1100" spc="-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dirty="0" sz="1100" spc="4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45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dirty="0" sz="1100" spc="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125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dirty="0" sz="1100" spc="6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dirty="0" sz="1100" spc="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155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dirty="0" sz="1100" spc="15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55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dirty="0" sz="1100" spc="1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100" spc="14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14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dirty="0" sz="1100" spc="12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dirty="0" sz="1100" spc="12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2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dirty="0" sz="1100" spc="114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dirty="0" sz="110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14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dirty="0" sz="1100" spc="15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dirty="0" sz="110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14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dirty="0" sz="110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2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2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dirty="0" sz="1100" spc="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-1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-15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dirty="0" sz="1100" spc="-1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85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100" spc="28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05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dirty="0" sz="11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85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100" spc="27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0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0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dirty="0" sz="110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dirty="0" sz="11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2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5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55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dirty="0" sz="1100" spc="55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55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55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100" spc="5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dirty="0" sz="11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28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25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dirty="0" sz="1100" spc="125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25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100" spc="12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dirty="0" sz="11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29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6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6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dirty="0" sz="1100" spc="6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6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6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100" spc="6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dirty="0" sz="1100" spc="9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95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dirty="0" sz="1100" spc="28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14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dirty="0" sz="110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2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05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dirty="0" sz="11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105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dirty="0" sz="1100" spc="10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0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2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8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85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85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8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</p:txBody>
      </p:sp>
      <p:sp>
        <p:nvSpPr>
          <p:cNvPr id="1048632" name="object 5"/>
          <p:cNvSpPr txBox="1"/>
          <p:nvPr/>
        </p:nvSpPr>
        <p:spPr>
          <a:xfrm>
            <a:off x="1170533" y="3824732"/>
            <a:ext cx="4446905" cy="83883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dirty="0" sz="1100" spc="4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4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4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dirty="0" sz="1100" spc="-135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dirty="0" sz="1100" spc="-35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dirty="0" sz="1100" spc="-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-35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dirty="0" sz="1100" spc="-135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dirty="0" sz="1100" spc="-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dirty="0" sz="1100" spc="1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1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dirty="0" sz="1100" spc="7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7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75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dirty="0" sz="1100" spc="25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dirty="0" sz="1100" spc="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25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dirty="0" sz="1100" spc="-5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dirty="0" sz="1100" spc="3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3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3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10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0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dirty="0" sz="110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9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95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dirty="0" sz="1100" spc="28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1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dirty="0" sz="11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28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5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55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55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5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</p:txBody>
      </p:sp>
      <p:sp>
        <p:nvSpPr>
          <p:cNvPr id="1048633" name="object 6"/>
          <p:cNvSpPr txBox="1"/>
          <p:nvPr/>
        </p:nvSpPr>
        <p:spPr>
          <a:xfrm>
            <a:off x="5449951" y="957834"/>
            <a:ext cx="3139440" cy="23260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200" spc="33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200" spc="7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7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dirty="0" sz="1200" spc="7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200" spc="7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dirty="0" sz="1200" spc="7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7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200" spc="7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  <a:p>
            <a:pPr indent="839469" marL="12700" marR="931544">
              <a:lnSpc>
                <a:spcPct val="100000"/>
              </a:lnSpc>
            </a:pPr>
            <a:r>
              <a:rPr dirty="0" sz="1200" spc="9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5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200" spc="-4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24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200" spc="55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dirty="0" sz="1200" spc="4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200" spc="-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dirty="0" sz="120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dirty="0" sz="1200" spc="55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dirty="0" sz="1200" spc="20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dirty="0" sz="1200" spc="105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dirty="0" sz="1200" spc="15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dirty="0" sz="1200" spc="-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  <a:p>
            <a:pPr indent="839469" marL="12700" marR="931544">
              <a:lnSpc>
                <a:spcPct val="100000"/>
              </a:lnSpc>
            </a:pPr>
            <a:r>
              <a:rPr dirty="0" sz="1200" spc="9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5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200" spc="-4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24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200" spc="55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dirty="0" sz="1200" spc="4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200" spc="-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dirty="0" sz="120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dirty="0" sz="1200" spc="55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dirty="0" sz="1200" spc="20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dirty="0" sz="1200" spc="105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dirty="0" sz="1200" spc="15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dirty="0" sz="1200" spc="-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dirty="0" sz="1200" spc="12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12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dirty="0" sz="1200" spc="1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dirty="0" sz="1200" spc="114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114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20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  <a:p>
            <a:pPr indent="502920" marL="12700" marR="342900">
              <a:lnSpc>
                <a:spcPct val="100000"/>
              </a:lnSpc>
            </a:pPr>
            <a:r>
              <a:rPr dirty="0" sz="1200" spc="10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10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dirty="0" sz="1200" spc="125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dirty="0" sz="1200" spc="12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125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dirty="0" sz="1200" spc="13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200" spc="13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13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dirty="0" sz="1200" spc="11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dirty="0" sz="12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11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dirty="0" sz="1200" spc="11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200" spc="11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2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dirty="0" sz="1200" spc="114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114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20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dirty="0" sz="1200" spc="15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15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dirty="0" sz="1200" spc="2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200" spc="16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dirty="0" sz="1200" spc="16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16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dirty="0" sz="1200" spc="16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200" spc="16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dirty="0" sz="1200" spc="16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dirty="0" sz="1200" spc="4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4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dirty="0" sz="1200" spc="4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 spc="8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85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dirty="0" sz="1200" spc="8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55"/>
              <a:t> End</a:t>
            </a:r>
            <a:r>
              <a:rPr dirty="0" lang="en-US" spc="-55"/>
              <a:t> Programs: </a:t>
            </a:r>
            <a:endParaRPr dirty="0" spc="-55"/>
          </a:p>
        </p:txBody>
      </p:sp>
      <p:sp>
        <p:nvSpPr>
          <p:cNvPr id="1048635" name="object 3"/>
          <p:cNvSpPr/>
          <p:nvPr/>
        </p:nvSpPr>
        <p:spPr>
          <a:xfrm>
            <a:off x="511157" y="-915539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6" name="object 4"/>
          <p:cNvSpPr txBox="1"/>
          <p:nvPr/>
        </p:nvSpPr>
        <p:spPr>
          <a:xfrm>
            <a:off x="535228" y="599973"/>
            <a:ext cx="2923540" cy="259651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b="1" dirty="0" sz="1600" spc="-25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b="1" dirty="0" sz="1600" spc="-3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dirty="0" sz="1600">
              <a:latin typeface="Times New Roman"/>
              <a:cs typeface="Times New Roman"/>
            </a:endParaRPr>
          </a:p>
          <a:p>
            <a:pPr indent="-167640" marL="205740" marR="1533525">
              <a:lnSpc>
                <a:spcPct val="100000"/>
              </a:lnSpc>
              <a:spcBef>
                <a:spcPts val="135"/>
              </a:spcBef>
            </a:pPr>
            <a:r>
              <a:rPr dirty="0" sz="1200" spc="18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200" spc="135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dirty="0" sz="1200" spc="13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6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dirty="0" sz="1200" spc="6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145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dirty="0" sz="1200" spc="14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23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dirty="0" sz="1200" spc="6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dirty="0" sz="1200" spc="8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1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dirty="0" sz="1200" spc="13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dirty="0" sz="1200" spc="13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114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dirty="0" sz="1200" spc="114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15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dirty="0" sz="1200" spc="17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dirty="0" sz="1200" spc="95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200" spc="8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1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dirty="0" sz="1200" spc="7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dirty="0" sz="1200" spc="135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dirty="0" sz="12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2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dirty="0" sz="1200" spc="10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dirty="0" sz="1200" spc="17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dirty="0" sz="1200" spc="17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204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dirty="0" sz="1200" spc="204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200" spc="45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155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dirty="0" sz="1200" spc="1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 sz="1250">
              <a:latin typeface="Arial"/>
              <a:cs typeface="Arial"/>
            </a:endParaRPr>
          </a:p>
          <a:p>
            <a:pPr indent="-167640" marL="205740" marR="17780">
              <a:lnSpc>
                <a:spcPct val="100000"/>
              </a:lnSpc>
              <a:spcBef>
                <a:spcPts val="5"/>
              </a:spcBef>
            </a:pPr>
            <a:r>
              <a:rPr dirty="0" sz="1200" spc="16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dirty="0" sz="1200" spc="135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dirty="0" sz="1200" spc="13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200" spc="16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dirty="0" sz="1200" spc="135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200" spc="17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dirty="0" sz="1200" spc="17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3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dirty="0" sz="1200" spc="7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dirty="0" sz="1200" spc="114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dirty="0" sz="1200" spc="114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15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dirty="0" sz="1200" spc="17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dirty="0" sz="1200" spc="95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200" spc="8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dirty="0" sz="1200" spc="14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dirty="0" sz="1200" spc="14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95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9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254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135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dirty="0" sz="12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16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dirty="0" sz="1200" spc="16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200">
              <a:latin typeface="Arial"/>
              <a:cs typeface="Arial"/>
            </a:endParaRPr>
          </a:p>
        </p:txBody>
      </p:sp>
      <p:sp>
        <p:nvSpPr>
          <p:cNvPr id="1048637" name="object 5"/>
          <p:cNvSpPr txBox="1"/>
          <p:nvPr/>
        </p:nvSpPr>
        <p:spPr>
          <a:xfrm>
            <a:off x="5210302" y="849883"/>
            <a:ext cx="3274060" cy="123317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196850" marL="208915" marR="1776730">
              <a:lnSpc>
                <a:spcPct val="100000"/>
              </a:lnSpc>
              <a:spcBef>
                <a:spcPts val="105"/>
              </a:spcBef>
            </a:pPr>
            <a:r>
              <a:rPr dirty="0" sz="1400" spc="185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dirty="0" sz="1400" spc="30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400" spc="17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dirty="0" sz="1400" spc="17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400" spc="-2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dirty="0" sz="1400" spc="-2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400" spc="10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400" spc="10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400" spc="3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11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400" spc="11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dirty="0" sz="1400" spc="165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dirty="0" sz="1400" spc="16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400" spc="12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dirty="0" sz="1400" spc="12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400" spc="135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dirty="0" sz="14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400" spc="37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dirty="0" sz="1400" spc="7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dirty="0" sz="1400" spc="204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dirty="0" sz="1400" spc="204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400" spc="38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75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dirty="0" sz="1400" spc="7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dirty="0" sz="1400" spc="20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dirty="0" sz="1400" spc="20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400" spc="38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dirty="0" sz="1400" spc="8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dirty="0" sz="1400" spc="20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dirty="0" sz="1400" spc="20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400" spc="24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dirty="0" sz="1400" spc="24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400" spc="56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185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dirty="0" sz="1400" spc="18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30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9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98778"/>
          </a:xfrm>
          <a:prstGeom prst="rect"/>
        </p:spPr>
        <p:txBody>
          <a:bodyPr bIns="0" lIns="0" rIns="0" rtlCol="0" tIns="81279" vert="horz" wrap="square">
            <a:spAutoFit/>
          </a:bodyPr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60"/>
              <a:t> </a:t>
            </a:r>
            <a:r>
              <a:rPr dirty="0" spc="-55"/>
              <a:t>End</a:t>
            </a:r>
            <a:r>
              <a:rPr dirty="0" lang="en-US" spc="-55"/>
              <a:t> Program:</a:t>
            </a:r>
            <a:r>
              <a:rPr dirty="0" spc="-55"/>
              <a:t>  </a:t>
            </a:r>
            <a:endParaRPr dirty="0" sz="1050"/>
          </a:p>
        </p:txBody>
      </p:sp>
      <p:sp>
        <p:nvSpPr>
          <p:cNvPr id="1048640" name="object 4"/>
          <p:cNvSpPr txBox="1"/>
          <p:nvPr/>
        </p:nvSpPr>
        <p:spPr>
          <a:xfrm>
            <a:off x="560628" y="792606"/>
            <a:ext cx="4697095" cy="171132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050" spc="-25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dirty="0" sz="105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65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0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165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2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2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25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2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25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dirty="0" sz="1050" spc="12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8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0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85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1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95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1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-8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5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05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 sz="1050">
              <a:latin typeface="Arial"/>
              <a:cs typeface="Arial"/>
            </a:endParaRPr>
          </a:p>
          <a:p>
            <a:pPr indent="-146685" marL="158750" marR="1463040">
              <a:lnSpc>
                <a:spcPct val="100000"/>
              </a:lnSpc>
            </a:pPr>
            <a:r>
              <a:rPr dirty="0" sz="1050" spc="114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dirty="0" sz="1050" spc="-45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50" spc="3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3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35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dirty="0" sz="1050" spc="3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35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dirty="0" sz="1050" spc="3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155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dirty="0" sz="1050" spc="155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050" spc="20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9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dirty="0" sz="1050" spc="19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dirty="0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 sz="1050">
              <a:latin typeface="Arial"/>
              <a:cs typeface="Arial"/>
            </a:endParaRPr>
          </a:p>
          <a:p>
            <a:pPr indent="-146685" marL="158750" marR="1316990">
              <a:lnSpc>
                <a:spcPct val="100000"/>
              </a:lnSpc>
            </a:pPr>
            <a:r>
              <a:rPr dirty="0" sz="1050" spc="135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dirty="0" sz="1050" spc="13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35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13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35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dirty="0" sz="1050" spc="13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dirty="0" sz="1050" spc="-4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50" spc="6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6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dirty="0" sz="1050" spc="6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65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dirty="0" sz="1050" spc="6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155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dirty="0" sz="1050" spc="155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050" spc="19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9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dirty="0" sz="1050" spc="19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dirty="0" sz="1050">
              <a:latin typeface="Arial"/>
              <a:cs typeface="Arial"/>
            </a:endParaRPr>
          </a:p>
        </p:txBody>
      </p:sp>
      <p:sp>
        <p:nvSpPr>
          <p:cNvPr id="1048641" name="object 5"/>
          <p:cNvSpPr txBox="1"/>
          <p:nvPr/>
        </p:nvSpPr>
        <p:spPr>
          <a:xfrm>
            <a:off x="5419471" y="770381"/>
            <a:ext cx="3312795" cy="2688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1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dirty="0" sz="1050" spc="6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-4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050">
              <a:latin typeface="Arial"/>
              <a:cs typeface="Arial"/>
            </a:endParaRPr>
          </a:p>
          <a:p>
            <a:pPr indent="146050" marL="12700" marR="222885">
              <a:lnSpc>
                <a:spcPct val="100000"/>
              </a:lnSpc>
            </a:pPr>
            <a:r>
              <a:rPr dirty="0" sz="1050" spc="4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4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45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dirty="0" sz="1050" spc="4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45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dirty="0" sz="1050" spc="4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15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dirty="0" sz="1050" spc="15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dirty="0" sz="1050" spc="195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dirty="0" sz="1050" spc="19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dirty="0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dirty="0" sz="1050" spc="9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9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dirty="0" sz="1050" spc="-4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9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50" spc="114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dirty="0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9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9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050" spc="27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229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4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dirty="0" sz="1050" spc="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50" spc="12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dirty="0" sz="1050" spc="12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dirty="0" sz="1050" spc="12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-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dirty="0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 sz="1050">
              <a:latin typeface="Arial"/>
              <a:cs typeface="Arial"/>
            </a:endParaRPr>
          </a:p>
          <a:p>
            <a:pPr indent="-146685" marL="158750" marR="5080">
              <a:lnSpc>
                <a:spcPct val="100000"/>
              </a:lnSpc>
            </a:pPr>
            <a:r>
              <a:rPr dirty="0" sz="1050" spc="114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dirty="0" sz="1050" spc="-45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8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dirty="0" sz="1050" spc="12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dirty="0" sz="1050">
              <a:latin typeface="Arial"/>
              <a:cs typeface="Arial"/>
            </a:endParaRPr>
          </a:p>
          <a:p>
            <a:pPr indent="-146685" marL="158750" marR="1172845">
              <a:lnSpc>
                <a:spcPct val="100000"/>
              </a:lnSpc>
            </a:pP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dirty="0" sz="1050" spc="28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dirty="0" sz="1050" spc="235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dirty="0" sz="1050" spc="-5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dirty="0" sz="1050" spc="-15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dirty="0" sz="1050" spc="215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dirty="0" sz="1050" spc="-13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dirty="0" sz="1050" spc="-12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dirty="0" sz="1050" spc="-18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dirty="0" sz="1050" spc="-155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dirty="0" sz="1050" spc="28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35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dirty="0" sz="1050" spc="229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dirty="0" sz="1050" spc="105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5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05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dirty="0"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MUGULSUNDAR</dc:creator>
  <cp:lastModifiedBy>Prakash E</cp:lastModifiedBy>
  <dcterms:created xsi:type="dcterms:W3CDTF">2023-03-16T18:59:42Z</dcterms:created>
  <dcterms:modified xsi:type="dcterms:W3CDTF">2023-04-07T01:54:40Z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