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Amatic SC"/>
      <p:regular r:id="rId51"/>
      <p:bold r:id="rId52"/>
    </p:embeddedFont>
    <p:embeddedFont>
      <p:font typeface="Source Code Pro"/>
      <p:regular r:id="rId53"/>
      <p:bold r:id="rId54"/>
      <p:italic r:id="rId55"/>
      <p:boldItalic r:id="rId56"/>
    </p:embeddedFont>
    <p:embeddedFont>
      <p:font typeface="Merriweather"/>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maticSC-regular.fntdata"/><Relationship Id="rId50" Type="http://schemas.openxmlformats.org/officeDocument/2006/relationships/slide" Target="slides/slide45.xml"/><Relationship Id="rId53" Type="http://schemas.openxmlformats.org/officeDocument/2006/relationships/font" Target="fonts/SourceCodePro-regular.fntdata"/><Relationship Id="rId52" Type="http://schemas.openxmlformats.org/officeDocument/2006/relationships/font" Target="fonts/AmaticSC-bold.fntdata"/><Relationship Id="rId11" Type="http://schemas.openxmlformats.org/officeDocument/2006/relationships/slide" Target="slides/slide6.xml"/><Relationship Id="rId55" Type="http://schemas.openxmlformats.org/officeDocument/2006/relationships/font" Target="fonts/SourceCodePro-italic.fntdata"/><Relationship Id="rId10" Type="http://schemas.openxmlformats.org/officeDocument/2006/relationships/slide" Target="slides/slide5.xml"/><Relationship Id="rId54" Type="http://schemas.openxmlformats.org/officeDocument/2006/relationships/font" Target="fonts/SourceCodePro-bold.fntdata"/><Relationship Id="rId13" Type="http://schemas.openxmlformats.org/officeDocument/2006/relationships/slide" Target="slides/slide8.xml"/><Relationship Id="rId57" Type="http://schemas.openxmlformats.org/officeDocument/2006/relationships/font" Target="fonts/Merriweather-regular.fntdata"/><Relationship Id="rId12" Type="http://schemas.openxmlformats.org/officeDocument/2006/relationships/slide" Target="slides/slide7.xml"/><Relationship Id="rId56" Type="http://schemas.openxmlformats.org/officeDocument/2006/relationships/font" Target="fonts/SourceCodePro-boldItalic.fntdata"/><Relationship Id="rId15" Type="http://schemas.openxmlformats.org/officeDocument/2006/relationships/slide" Target="slides/slide10.xml"/><Relationship Id="rId59" Type="http://schemas.openxmlformats.org/officeDocument/2006/relationships/font" Target="fonts/Merriweather-italic.fntdata"/><Relationship Id="rId14" Type="http://schemas.openxmlformats.org/officeDocument/2006/relationships/slide" Target="slides/slide9.xml"/><Relationship Id="rId58"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f7686d40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f7686d40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f7686d40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f7686d40e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f7686d40e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f7686d40e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f7686d40e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f7686d40e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f7686d40e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f7686d40e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f7686d40e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f7686d40e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f7686d40e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f7686d40e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f7686d40e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f7686d40e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f7686d40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f7686d40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f7686d40e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f7686d40e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f7686d40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f7686d40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f7686d40e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f7686d40e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f7686d40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f7686d40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f7686d40e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f7686d40e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f7686d40e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f7686d40e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f7686d40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f7686d40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f7686d40e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f7686d40e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f7686d40e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f7686d40e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f7686d40e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f7686d40e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f7686d40e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f7686d40e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f7686d40e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f7686d40e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f7686d40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f7686d40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f7686d40e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f7686d40e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f7686d40e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f7686d40e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f7686d40e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f7686d40e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f7686d40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f7686d40e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f7686d40e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f7686d40e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f7686d40e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f7686d40e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f7686d40e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f7686d40e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f7686d40e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f7686d40e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f7686d40e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1f7686d40e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f7686d40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f7686d40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f7686d40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f7686d40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f7686d40e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f7686d40e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f7686d40e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f7686d40e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f7686d40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f7686d40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1f7686d40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1f7686d40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f7686d40e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1f7686d40e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f7686d40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f7686d40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f7686d40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f7686d40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f7686d40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f7686d40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f7686d40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f7686d40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f7686d40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f7686d40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f7686d40e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f7686d40e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30.png"/><Relationship Id="rId6"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8.png"/><Relationship Id="rId4" Type="http://schemas.openxmlformats.org/officeDocument/2006/relationships/image" Target="../media/image48.png"/><Relationship Id="rId5"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0.png"/><Relationship Id="rId4" Type="http://schemas.openxmlformats.org/officeDocument/2006/relationships/image" Target="../media/image51.png"/><Relationship Id="rId5"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2.png"/><Relationship Id="rId4" Type="http://schemas.openxmlformats.org/officeDocument/2006/relationships/image" Target="../media/image62.png"/><Relationship Id="rId5"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56.png"/><Relationship Id="rId6"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GB" sz="3000">
                <a:latin typeface="Merriweather"/>
                <a:ea typeface="Merriweather"/>
                <a:cs typeface="Merriweather"/>
                <a:sym typeface="Merriweather"/>
              </a:rPr>
              <a:t>Capstone Project</a:t>
            </a:r>
            <a:endParaRPr sz="3000">
              <a:latin typeface="Merriweather"/>
              <a:ea typeface="Merriweather"/>
              <a:cs typeface="Merriweather"/>
              <a:sym typeface="Merriweather"/>
            </a:endParaRPr>
          </a:p>
          <a:p>
            <a:pPr indent="0" lvl="0" marL="0" rtl="0" algn="ctr">
              <a:spcBef>
                <a:spcPts val="0"/>
              </a:spcBef>
              <a:spcAft>
                <a:spcPts val="0"/>
              </a:spcAft>
              <a:buNone/>
            </a:pPr>
            <a:r>
              <a:rPr lang="en-GB" sz="3000">
                <a:latin typeface="Merriweather"/>
                <a:ea typeface="Merriweather"/>
                <a:cs typeface="Merriweather"/>
                <a:sym typeface="Merriweather"/>
              </a:rPr>
              <a:t>Health Insurance - Cross Sell Prediction</a:t>
            </a:r>
            <a:endParaRPr sz="3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chemeClr val="lt1"/>
                </a:solidFill>
              </a:rPr>
              <a:t>By Shivam Tiwari and Tapomay Sahoo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the age of the customers?</a:t>
            </a:r>
            <a:endParaRPr b="0" sz="1900">
              <a:latin typeface="Merriweather"/>
              <a:ea typeface="Merriweather"/>
              <a:cs typeface="Merriweather"/>
              <a:sym typeface="Merriweather"/>
            </a:endParaRPr>
          </a:p>
        </p:txBody>
      </p:sp>
      <p:sp>
        <p:nvSpPr>
          <p:cNvPr id="117" name="Google Shape;117;p22"/>
          <p:cNvSpPr txBox="1"/>
          <p:nvPr>
            <p:ph idx="1" type="body"/>
          </p:nvPr>
        </p:nvSpPr>
        <p:spPr>
          <a:xfrm>
            <a:off x="311700" y="3169825"/>
            <a:ext cx="8520600" cy="177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distribution of the age of the customers is positively skewed. Its mean is somewhat close to 38.82 whereas the median is 36.</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distribution of age for the customers who responded positively is a more like </a:t>
            </a:r>
            <a:r>
              <a:rPr lang="en-GB" sz="900">
                <a:solidFill>
                  <a:srgbClr val="000000"/>
                </a:solidFill>
                <a:highlight>
                  <a:srgbClr val="FFFFFE"/>
                </a:highlight>
                <a:latin typeface="Merriweather"/>
                <a:ea typeface="Merriweather"/>
                <a:cs typeface="Merriweather"/>
                <a:sym typeface="Merriweather"/>
              </a:rPr>
              <a:t>Gaussian</a:t>
            </a:r>
            <a:r>
              <a:rPr lang="en-GB" sz="900">
                <a:solidFill>
                  <a:srgbClr val="000000"/>
                </a:solidFill>
                <a:highlight>
                  <a:srgbClr val="FFFFFE"/>
                </a:highlight>
                <a:latin typeface="Merriweather"/>
                <a:ea typeface="Merriweather"/>
                <a:cs typeface="Merriweather"/>
                <a:sym typeface="Merriweather"/>
              </a:rPr>
              <a:t> distribution with mean and median both almost equal. Mean is 43.43 whereas median is 43.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middle-aged customers showed more interest in our vehicle insurance.</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Since the negative responses are high in number, the distribution of age in the negative responses resemble the distribution of age in the overall dataset.</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The mean here is 38.17 and the median is 34.</a:t>
            </a:r>
            <a:endParaRPr sz="900">
              <a:solidFill>
                <a:srgbClr val="000000"/>
              </a:solidFill>
              <a:highlight>
                <a:srgbClr val="FFFFFE"/>
              </a:highlight>
              <a:latin typeface="Merriweather"/>
              <a:ea typeface="Merriweather"/>
              <a:cs typeface="Merriweather"/>
              <a:sym typeface="Merriweather"/>
            </a:endParaRPr>
          </a:p>
        </p:txBody>
      </p:sp>
      <p:pic>
        <p:nvPicPr>
          <p:cNvPr id="118" name="Google Shape;118;p22"/>
          <p:cNvPicPr preferRelativeResize="0"/>
          <p:nvPr/>
        </p:nvPicPr>
        <p:blipFill>
          <a:blip r:embed="rId3">
            <a:alphaModFix/>
          </a:blip>
          <a:stretch>
            <a:fillRect/>
          </a:stretch>
        </p:blipFill>
        <p:spPr>
          <a:xfrm>
            <a:off x="113575" y="1036925"/>
            <a:ext cx="3082500" cy="2008772"/>
          </a:xfrm>
          <a:prstGeom prst="rect">
            <a:avLst/>
          </a:prstGeom>
          <a:noFill/>
          <a:ln>
            <a:noFill/>
          </a:ln>
        </p:spPr>
      </p:pic>
      <p:pic>
        <p:nvPicPr>
          <p:cNvPr id="119" name="Google Shape;119;p22"/>
          <p:cNvPicPr preferRelativeResize="0"/>
          <p:nvPr/>
        </p:nvPicPr>
        <p:blipFill>
          <a:blip r:embed="rId4">
            <a:alphaModFix/>
          </a:blip>
          <a:stretch>
            <a:fillRect/>
          </a:stretch>
        </p:blipFill>
        <p:spPr>
          <a:xfrm>
            <a:off x="3196076" y="1036925"/>
            <a:ext cx="3000099" cy="1975150"/>
          </a:xfrm>
          <a:prstGeom prst="rect">
            <a:avLst/>
          </a:prstGeom>
          <a:noFill/>
          <a:ln>
            <a:noFill/>
          </a:ln>
        </p:spPr>
      </p:pic>
      <p:pic>
        <p:nvPicPr>
          <p:cNvPr id="120" name="Google Shape;120;p22"/>
          <p:cNvPicPr preferRelativeResize="0"/>
          <p:nvPr/>
        </p:nvPicPr>
        <p:blipFill>
          <a:blip r:embed="rId5">
            <a:alphaModFix/>
          </a:blip>
          <a:stretch>
            <a:fillRect/>
          </a:stretch>
        </p:blipFill>
        <p:spPr>
          <a:xfrm>
            <a:off x="6059846" y="1063775"/>
            <a:ext cx="2989704" cy="194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customers with a driving license?</a:t>
            </a:r>
            <a:endParaRPr b="0" sz="1900">
              <a:latin typeface="Merriweather"/>
              <a:ea typeface="Merriweather"/>
              <a:cs typeface="Merriweather"/>
              <a:sym typeface="Merriweather"/>
            </a:endParaRPr>
          </a:p>
        </p:txBody>
      </p:sp>
      <p:sp>
        <p:nvSpPr>
          <p:cNvPr id="126" name="Google Shape;126;p23"/>
          <p:cNvSpPr txBox="1"/>
          <p:nvPr>
            <p:ph idx="1" type="body"/>
          </p:nvPr>
        </p:nvSpPr>
        <p:spPr>
          <a:xfrm>
            <a:off x="311700" y="1228675"/>
            <a:ext cx="42603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Almost everyone targeted holds a vehicle insurance, as expected. Only 0.21% of the customers targeted don't have a driving license.</a:t>
            </a:r>
            <a:endParaRPr sz="1400">
              <a:latin typeface="Merriweather"/>
              <a:ea typeface="Merriweather"/>
              <a:cs typeface="Merriweather"/>
              <a:sym typeface="Merriweather"/>
            </a:endParaRPr>
          </a:p>
        </p:txBody>
      </p:sp>
      <p:pic>
        <p:nvPicPr>
          <p:cNvPr id="127" name="Google Shape;127;p23"/>
          <p:cNvPicPr preferRelativeResize="0"/>
          <p:nvPr/>
        </p:nvPicPr>
        <p:blipFill>
          <a:blip r:embed="rId3">
            <a:alphaModFix/>
          </a:blip>
          <a:stretch>
            <a:fillRect/>
          </a:stretch>
        </p:blipFill>
        <p:spPr>
          <a:xfrm>
            <a:off x="4648200" y="1431538"/>
            <a:ext cx="4267201" cy="29344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Which are </a:t>
            </a:r>
            <a:r>
              <a:rPr b="0" lang="en-GB" sz="1900">
                <a:latin typeface="Merriweather"/>
                <a:ea typeface="Merriweather"/>
                <a:cs typeface="Merriweather"/>
                <a:sym typeface="Merriweather"/>
              </a:rPr>
              <a:t>the</a:t>
            </a:r>
            <a:r>
              <a:rPr b="0" lang="en-GB" sz="1900">
                <a:latin typeface="Merriweather"/>
                <a:ea typeface="Merriweather"/>
                <a:cs typeface="Merriweather"/>
                <a:sym typeface="Merriweather"/>
              </a:rPr>
              <a:t> top 10 region codes and what are their performances?</a:t>
            </a:r>
            <a:endParaRPr b="0" sz="1900">
              <a:latin typeface="Merriweather"/>
              <a:ea typeface="Merriweather"/>
              <a:cs typeface="Merriweather"/>
              <a:sym typeface="Merriweather"/>
            </a:endParaRPr>
          </a:p>
        </p:txBody>
      </p:sp>
      <p:sp>
        <p:nvSpPr>
          <p:cNvPr id="133" name="Google Shape;133;p24"/>
          <p:cNvSpPr txBox="1"/>
          <p:nvPr>
            <p:ph idx="1" type="body"/>
          </p:nvPr>
        </p:nvSpPr>
        <p:spPr>
          <a:xfrm>
            <a:off x="311700" y="3954800"/>
            <a:ext cx="8520600" cy="994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Region with code 28 has the most customers and perhaps the highest percentage of success in terms of cross selling. Overall a very small percentage of customers from the regions with most population buy our vehicle insurances.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It should be studied how we achieved huge success in Region 28 and perhaps implemented what worked there in the other regions.</a:t>
            </a:r>
            <a:endParaRPr sz="1000">
              <a:latin typeface="Merriweather"/>
              <a:ea typeface="Merriweather"/>
              <a:cs typeface="Merriweather"/>
              <a:sym typeface="Merriweather"/>
            </a:endParaRPr>
          </a:p>
        </p:txBody>
      </p:sp>
      <p:pic>
        <p:nvPicPr>
          <p:cNvPr id="134" name="Google Shape;134;p24"/>
          <p:cNvPicPr preferRelativeResize="0"/>
          <p:nvPr/>
        </p:nvPicPr>
        <p:blipFill>
          <a:blip r:embed="rId3">
            <a:alphaModFix/>
          </a:blip>
          <a:stretch>
            <a:fillRect/>
          </a:stretch>
        </p:blipFill>
        <p:spPr>
          <a:xfrm>
            <a:off x="1926930" y="893450"/>
            <a:ext cx="5290144" cy="298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a:t>
            </a:r>
            <a:r>
              <a:rPr b="0" lang="en-GB" sz="1900">
                <a:latin typeface="Merriweather"/>
                <a:ea typeface="Merriweather"/>
                <a:cs typeface="Merriweather"/>
                <a:sym typeface="Merriweather"/>
              </a:rPr>
              <a:t>distribution of vehicle age of the customers?</a:t>
            </a:r>
            <a:endParaRPr b="0" sz="1900">
              <a:latin typeface="Merriweather"/>
              <a:ea typeface="Merriweather"/>
              <a:cs typeface="Merriweather"/>
              <a:sym typeface="Merriweather"/>
            </a:endParaRPr>
          </a:p>
        </p:txBody>
      </p:sp>
      <p:sp>
        <p:nvSpPr>
          <p:cNvPr id="140" name="Google Shape;140;p25"/>
          <p:cNvSpPr txBox="1"/>
          <p:nvPr>
            <p:ph idx="1" type="body"/>
          </p:nvPr>
        </p:nvSpPr>
        <p:spPr>
          <a:xfrm>
            <a:off x="311700" y="3267025"/>
            <a:ext cx="8520600" cy="164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There are not many vehicles very old, with only 4% older than 2 years. And more than half of the customers (53%) have vehicles between the age of 1 and 2 years. Rest 43% have vehicles lesser than a year old.</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Customers with vehicles of age between 1 and 2 years have showed the most interest in our insurance. 3/4th of the customers who responded yes belong to this category.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share of the customers who responded no grows for those who have vehicles of age less than a year. It is perhaps they already have an existing vehicle insurance.</a:t>
            </a:r>
            <a:endParaRPr sz="1000">
              <a:solidFill>
                <a:srgbClr val="000000"/>
              </a:solidFill>
              <a:highlight>
                <a:srgbClr val="FFFFFE"/>
              </a:highlight>
              <a:latin typeface="Merriweather"/>
              <a:ea typeface="Merriweather"/>
              <a:cs typeface="Merriweather"/>
              <a:sym typeface="Merriweather"/>
            </a:endParaRPr>
          </a:p>
        </p:txBody>
      </p:sp>
      <p:pic>
        <p:nvPicPr>
          <p:cNvPr id="141" name="Google Shape;141;p25"/>
          <p:cNvPicPr preferRelativeResize="0"/>
          <p:nvPr/>
        </p:nvPicPr>
        <p:blipFill>
          <a:blip r:embed="rId3">
            <a:alphaModFix/>
          </a:blip>
          <a:stretch>
            <a:fillRect/>
          </a:stretch>
        </p:blipFill>
        <p:spPr>
          <a:xfrm>
            <a:off x="152400" y="1093850"/>
            <a:ext cx="2782704" cy="1905750"/>
          </a:xfrm>
          <a:prstGeom prst="rect">
            <a:avLst/>
          </a:prstGeom>
          <a:noFill/>
          <a:ln>
            <a:noFill/>
          </a:ln>
        </p:spPr>
      </p:pic>
      <p:pic>
        <p:nvPicPr>
          <p:cNvPr id="142" name="Google Shape;142;p25"/>
          <p:cNvPicPr preferRelativeResize="0"/>
          <p:nvPr/>
        </p:nvPicPr>
        <p:blipFill>
          <a:blip r:embed="rId4">
            <a:alphaModFix/>
          </a:blip>
          <a:stretch>
            <a:fillRect/>
          </a:stretch>
        </p:blipFill>
        <p:spPr>
          <a:xfrm>
            <a:off x="3180654" y="1093850"/>
            <a:ext cx="2782704" cy="1905750"/>
          </a:xfrm>
          <a:prstGeom prst="rect">
            <a:avLst/>
          </a:prstGeom>
          <a:noFill/>
          <a:ln>
            <a:noFill/>
          </a:ln>
        </p:spPr>
      </p:pic>
      <p:pic>
        <p:nvPicPr>
          <p:cNvPr id="143" name="Google Shape;143;p25"/>
          <p:cNvPicPr preferRelativeResize="0"/>
          <p:nvPr/>
        </p:nvPicPr>
        <p:blipFill>
          <a:blip r:embed="rId5">
            <a:alphaModFix/>
          </a:blip>
          <a:stretch>
            <a:fillRect/>
          </a:stretch>
        </p:blipFill>
        <p:spPr>
          <a:xfrm>
            <a:off x="6149684" y="1093850"/>
            <a:ext cx="2782704" cy="190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vehicle damages in the dataset?</a:t>
            </a:r>
            <a:endParaRPr b="0" sz="1900">
              <a:latin typeface="Merriweather"/>
              <a:ea typeface="Merriweather"/>
              <a:cs typeface="Merriweather"/>
              <a:sym typeface="Merriweather"/>
            </a:endParaRPr>
          </a:p>
        </p:txBody>
      </p:sp>
      <p:sp>
        <p:nvSpPr>
          <p:cNvPr id="149" name="Google Shape;149;p26"/>
          <p:cNvSpPr txBox="1"/>
          <p:nvPr>
            <p:ph idx="1" type="body"/>
          </p:nvPr>
        </p:nvSpPr>
        <p:spPr>
          <a:xfrm>
            <a:off x="311700" y="3581000"/>
            <a:ext cx="8520600" cy="1256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distribution of customers with damaged vehicles and customers without is almost equal.</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Almost all of the customers who responded yes to buying our vehicle insurance have damaged vehicle. Only 2% don't.</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56% of customers who responded no didn't have damaged vehicles. </a:t>
            </a:r>
            <a:endParaRPr sz="1000">
              <a:solidFill>
                <a:srgbClr val="000000"/>
              </a:solidFill>
              <a:highlight>
                <a:srgbClr val="FFFFFE"/>
              </a:highlight>
              <a:latin typeface="Merriweather"/>
              <a:ea typeface="Merriweather"/>
              <a:cs typeface="Merriweather"/>
              <a:sym typeface="Merriweather"/>
            </a:endParaRPr>
          </a:p>
        </p:txBody>
      </p:sp>
      <p:pic>
        <p:nvPicPr>
          <p:cNvPr id="150" name="Google Shape;150;p26"/>
          <p:cNvPicPr preferRelativeResize="0"/>
          <p:nvPr/>
        </p:nvPicPr>
        <p:blipFill>
          <a:blip r:embed="rId3">
            <a:alphaModFix/>
          </a:blip>
          <a:stretch>
            <a:fillRect/>
          </a:stretch>
        </p:blipFill>
        <p:spPr>
          <a:xfrm>
            <a:off x="167350" y="1093850"/>
            <a:ext cx="2964049" cy="2029950"/>
          </a:xfrm>
          <a:prstGeom prst="rect">
            <a:avLst/>
          </a:prstGeom>
          <a:noFill/>
          <a:ln>
            <a:noFill/>
          </a:ln>
        </p:spPr>
      </p:pic>
      <p:pic>
        <p:nvPicPr>
          <p:cNvPr id="151" name="Google Shape;151;p26"/>
          <p:cNvPicPr preferRelativeResize="0"/>
          <p:nvPr/>
        </p:nvPicPr>
        <p:blipFill>
          <a:blip r:embed="rId4">
            <a:alphaModFix/>
          </a:blip>
          <a:stretch>
            <a:fillRect/>
          </a:stretch>
        </p:blipFill>
        <p:spPr>
          <a:xfrm>
            <a:off x="3169400" y="1156222"/>
            <a:ext cx="2872976" cy="1967579"/>
          </a:xfrm>
          <a:prstGeom prst="rect">
            <a:avLst/>
          </a:prstGeom>
          <a:noFill/>
          <a:ln>
            <a:noFill/>
          </a:ln>
        </p:spPr>
      </p:pic>
      <p:pic>
        <p:nvPicPr>
          <p:cNvPr id="152" name="Google Shape;152;p26"/>
          <p:cNvPicPr preferRelativeResize="0"/>
          <p:nvPr/>
        </p:nvPicPr>
        <p:blipFill>
          <a:blip r:embed="rId5">
            <a:alphaModFix/>
          </a:blip>
          <a:stretch>
            <a:fillRect/>
          </a:stretch>
        </p:blipFill>
        <p:spPr>
          <a:xfrm>
            <a:off x="6140550" y="1156222"/>
            <a:ext cx="2872976" cy="19675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the annual premiums?</a:t>
            </a:r>
            <a:endParaRPr b="0" sz="1900">
              <a:latin typeface="Merriweather"/>
              <a:ea typeface="Merriweather"/>
              <a:cs typeface="Merriweather"/>
              <a:sym typeface="Merriweather"/>
            </a:endParaRPr>
          </a:p>
        </p:txBody>
      </p:sp>
      <p:sp>
        <p:nvSpPr>
          <p:cNvPr id="158" name="Google Shape;158;p27"/>
          <p:cNvSpPr txBox="1"/>
          <p:nvPr>
            <p:ph idx="1" type="body"/>
          </p:nvPr>
        </p:nvSpPr>
        <p:spPr>
          <a:xfrm>
            <a:off x="311700" y="3767875"/>
            <a:ext cx="8520600" cy="103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two types of customers (ones who responded yes and ones who responded no) seem to have similar distribution of their Annual Premium.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distribution is slightly higher for those who responded yes, but the difference is too little to seem significant for the 40-50 percentiles of the customers.</a:t>
            </a:r>
            <a:endParaRPr sz="1200">
              <a:latin typeface="Merriweather"/>
              <a:ea typeface="Merriweather"/>
              <a:cs typeface="Merriweather"/>
              <a:sym typeface="Merriweather"/>
            </a:endParaRPr>
          </a:p>
        </p:txBody>
      </p:sp>
      <p:pic>
        <p:nvPicPr>
          <p:cNvPr id="159" name="Google Shape;159;p27"/>
          <p:cNvPicPr preferRelativeResize="0"/>
          <p:nvPr/>
        </p:nvPicPr>
        <p:blipFill>
          <a:blip r:embed="rId3">
            <a:alphaModFix/>
          </a:blip>
          <a:stretch>
            <a:fillRect/>
          </a:stretch>
        </p:blipFill>
        <p:spPr>
          <a:xfrm>
            <a:off x="2424192" y="835050"/>
            <a:ext cx="4295609" cy="285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Which are the top 10 policy sales channels and how do they perform?</a:t>
            </a:r>
            <a:endParaRPr b="0" sz="1900">
              <a:latin typeface="Merriweather"/>
              <a:ea typeface="Merriweather"/>
              <a:cs typeface="Merriweather"/>
              <a:sym typeface="Merriweather"/>
            </a:endParaRPr>
          </a:p>
        </p:txBody>
      </p:sp>
      <p:sp>
        <p:nvSpPr>
          <p:cNvPr id="165" name="Google Shape;165;p28"/>
          <p:cNvSpPr txBox="1"/>
          <p:nvPr>
            <p:ph idx="1" type="body"/>
          </p:nvPr>
        </p:nvSpPr>
        <p:spPr>
          <a:xfrm>
            <a:off x="311700" y="3797825"/>
            <a:ext cx="8520600" cy="987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Policy Sales Channels 26.0 and 124.0 are working way better than the others whereas the policy sales channels 152 and 160 are resources wasted with very limited or no return at all.</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It is advisable to focus the resources more on channels that do well.</a:t>
            </a:r>
            <a:endParaRPr sz="1100">
              <a:latin typeface="Merriweather"/>
              <a:ea typeface="Merriweather"/>
              <a:cs typeface="Merriweather"/>
              <a:sym typeface="Merriweather"/>
            </a:endParaRPr>
          </a:p>
        </p:txBody>
      </p:sp>
      <p:pic>
        <p:nvPicPr>
          <p:cNvPr id="166" name="Google Shape;166;p28"/>
          <p:cNvPicPr preferRelativeResize="0"/>
          <p:nvPr/>
        </p:nvPicPr>
        <p:blipFill>
          <a:blip r:embed="rId3">
            <a:alphaModFix/>
          </a:blip>
          <a:stretch>
            <a:fillRect/>
          </a:stretch>
        </p:blipFill>
        <p:spPr>
          <a:xfrm>
            <a:off x="1975925" y="797700"/>
            <a:ext cx="5192151" cy="2925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customers’ vintage?</a:t>
            </a:r>
            <a:endParaRPr b="0" sz="1900">
              <a:latin typeface="Merriweather"/>
              <a:ea typeface="Merriweather"/>
              <a:cs typeface="Merriweather"/>
              <a:sym typeface="Merriweather"/>
            </a:endParaRPr>
          </a:p>
        </p:txBody>
      </p:sp>
      <p:sp>
        <p:nvSpPr>
          <p:cNvPr id="172" name="Google Shape;172;p29"/>
          <p:cNvSpPr txBox="1"/>
          <p:nvPr>
            <p:ph idx="1" type="body"/>
          </p:nvPr>
        </p:nvSpPr>
        <p:spPr>
          <a:xfrm>
            <a:off x="311700" y="4231425"/>
            <a:ext cx="8520600" cy="687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distribution of the customer's age with the company is same for both the types - ones who bought the vehicle insurance and ones who didn't.</a:t>
            </a:r>
            <a:endParaRPr sz="1200">
              <a:latin typeface="Merriweather"/>
              <a:ea typeface="Merriweather"/>
              <a:cs typeface="Merriweather"/>
              <a:sym typeface="Merriweather"/>
            </a:endParaRPr>
          </a:p>
        </p:txBody>
      </p:sp>
      <p:pic>
        <p:nvPicPr>
          <p:cNvPr id="173" name="Google Shape;173;p29"/>
          <p:cNvPicPr preferRelativeResize="0"/>
          <p:nvPr/>
        </p:nvPicPr>
        <p:blipFill>
          <a:blip r:embed="rId3">
            <a:alphaModFix/>
          </a:blip>
          <a:stretch>
            <a:fillRect/>
          </a:stretch>
        </p:blipFill>
        <p:spPr>
          <a:xfrm>
            <a:off x="2270687" y="945025"/>
            <a:ext cx="4602625" cy="3114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177" name="Shape 177"/>
        <p:cNvGrpSpPr/>
        <p:nvPr/>
      </p:nvGrpSpPr>
      <p:grpSpPr>
        <a:xfrm>
          <a:off x="0" y="0"/>
          <a:ext cx="0" cy="0"/>
          <a:chOff x="0" y="0"/>
          <a:chExt cx="0" cy="0"/>
        </a:xfrm>
      </p:grpSpPr>
      <p:sp>
        <p:nvSpPr>
          <p:cNvPr id="178" name="Google Shape;178;p30"/>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Feature Engineering &amp; Data Pre-Processing</a:t>
            </a:r>
            <a:endParaRPr sz="3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Dealing with Outliers and Null Values</a:t>
            </a:r>
            <a:endParaRPr sz="2400"/>
          </a:p>
        </p:txBody>
      </p:sp>
      <p:pic>
        <p:nvPicPr>
          <p:cNvPr id="184" name="Google Shape;184;p31"/>
          <p:cNvPicPr preferRelativeResize="0"/>
          <p:nvPr/>
        </p:nvPicPr>
        <p:blipFill>
          <a:blip r:embed="rId3">
            <a:alphaModFix/>
          </a:blip>
          <a:stretch>
            <a:fillRect/>
          </a:stretch>
        </p:blipFill>
        <p:spPr>
          <a:xfrm>
            <a:off x="311700" y="3639725"/>
            <a:ext cx="2933700" cy="1238250"/>
          </a:xfrm>
          <a:prstGeom prst="rect">
            <a:avLst/>
          </a:prstGeom>
          <a:noFill/>
          <a:ln>
            <a:noFill/>
          </a:ln>
        </p:spPr>
      </p:pic>
      <p:sp>
        <p:nvSpPr>
          <p:cNvPr id="185" name="Google Shape;185;p31"/>
          <p:cNvSpPr txBox="1"/>
          <p:nvPr/>
        </p:nvSpPr>
        <p:spPr>
          <a:xfrm>
            <a:off x="3939850" y="3775400"/>
            <a:ext cx="4841100" cy="1070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900">
                <a:highlight>
                  <a:srgbClr val="FFFFFE"/>
                </a:highlight>
                <a:latin typeface="Merriweather"/>
                <a:ea typeface="Merriweather"/>
                <a:cs typeface="Merriweather"/>
                <a:sym typeface="Merriweather"/>
              </a:rPr>
              <a:t>We found no missing values in the dataset.</a:t>
            </a:r>
            <a:endParaRPr sz="900">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900">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900">
                <a:highlight>
                  <a:srgbClr val="FFFFFE"/>
                </a:highlight>
                <a:latin typeface="Merriweather"/>
                <a:ea typeface="Merriweather"/>
                <a:cs typeface="Merriweather"/>
                <a:sym typeface="Merriweather"/>
              </a:rPr>
              <a:t>And only Annual_Premium column contains outliers. And so, after looking at its distribution, we decided to fix it using the IQR method, given the skewness of the distribution.</a:t>
            </a:r>
            <a:endParaRPr sz="900">
              <a:latin typeface="Merriweather"/>
              <a:ea typeface="Merriweather"/>
              <a:cs typeface="Merriweather"/>
              <a:sym typeface="Merriweather"/>
            </a:endParaRPr>
          </a:p>
        </p:txBody>
      </p:sp>
      <p:pic>
        <p:nvPicPr>
          <p:cNvPr id="186" name="Google Shape;186;p31"/>
          <p:cNvPicPr preferRelativeResize="0"/>
          <p:nvPr/>
        </p:nvPicPr>
        <p:blipFill>
          <a:blip r:embed="rId4">
            <a:alphaModFix/>
          </a:blip>
          <a:stretch>
            <a:fillRect/>
          </a:stretch>
        </p:blipFill>
        <p:spPr>
          <a:xfrm>
            <a:off x="524727" y="996624"/>
            <a:ext cx="3452526" cy="2285475"/>
          </a:xfrm>
          <a:prstGeom prst="rect">
            <a:avLst/>
          </a:prstGeom>
          <a:noFill/>
          <a:ln>
            <a:noFill/>
          </a:ln>
        </p:spPr>
      </p:pic>
      <p:pic>
        <p:nvPicPr>
          <p:cNvPr id="187" name="Google Shape;187;p31"/>
          <p:cNvPicPr preferRelativeResize="0"/>
          <p:nvPr/>
        </p:nvPicPr>
        <p:blipFill>
          <a:blip r:embed="rId5">
            <a:alphaModFix/>
          </a:blip>
          <a:stretch>
            <a:fillRect/>
          </a:stretch>
        </p:blipFill>
        <p:spPr>
          <a:xfrm>
            <a:off x="5279725" y="996625"/>
            <a:ext cx="3501130" cy="2285475"/>
          </a:xfrm>
          <a:prstGeom prst="rect">
            <a:avLst/>
          </a:prstGeom>
          <a:noFill/>
          <a:ln>
            <a:noFill/>
          </a:ln>
        </p:spPr>
      </p:pic>
      <p:sp>
        <p:nvSpPr>
          <p:cNvPr id="188" name="Google Shape;188;p31"/>
          <p:cNvSpPr/>
          <p:nvPr/>
        </p:nvSpPr>
        <p:spPr>
          <a:xfrm>
            <a:off x="4238900" y="2093275"/>
            <a:ext cx="785100" cy="41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Points for discussion</a:t>
            </a:r>
            <a:endParaRPr sz="2400"/>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Know the project</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EDA</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Feature Engineering &amp; Data pre-processing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Model Building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Conclusion</a:t>
            </a:r>
            <a:endParaRPr>
              <a:solidFill>
                <a:schemeClr val="accent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Feature Manipulation</a:t>
            </a:r>
            <a:endParaRPr b="0" sz="1900">
              <a:latin typeface="Merriweather"/>
              <a:ea typeface="Merriweather"/>
              <a:cs typeface="Merriweather"/>
              <a:sym typeface="Merriweather"/>
            </a:endParaRPr>
          </a:p>
        </p:txBody>
      </p:sp>
      <p:sp>
        <p:nvSpPr>
          <p:cNvPr id="194" name="Google Shape;194;p32"/>
          <p:cNvSpPr txBox="1"/>
          <p:nvPr>
            <p:ph idx="1" type="body"/>
          </p:nvPr>
        </p:nvSpPr>
        <p:spPr>
          <a:xfrm>
            <a:off x="311700" y="3835200"/>
            <a:ext cx="8520600" cy="934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created several new features using multiple possible combinations of the existing numerical and categorical features in the dataset. These new features were created using the transform method on groupby data and by binning the age column.</a:t>
            </a:r>
            <a:endParaRPr sz="1200">
              <a:latin typeface="Merriweather"/>
              <a:ea typeface="Merriweather"/>
              <a:cs typeface="Merriweather"/>
              <a:sym typeface="Merriweather"/>
            </a:endParaRPr>
          </a:p>
        </p:txBody>
      </p:sp>
      <p:pic>
        <p:nvPicPr>
          <p:cNvPr id="195" name="Google Shape;195;p32"/>
          <p:cNvPicPr preferRelativeResize="0"/>
          <p:nvPr/>
        </p:nvPicPr>
        <p:blipFill>
          <a:blip r:embed="rId3">
            <a:alphaModFix/>
          </a:blip>
          <a:stretch>
            <a:fillRect/>
          </a:stretch>
        </p:blipFill>
        <p:spPr>
          <a:xfrm>
            <a:off x="199263" y="2209825"/>
            <a:ext cx="3609975" cy="1066800"/>
          </a:xfrm>
          <a:prstGeom prst="rect">
            <a:avLst/>
          </a:prstGeom>
          <a:noFill/>
          <a:ln>
            <a:noFill/>
          </a:ln>
        </p:spPr>
      </p:pic>
      <p:pic>
        <p:nvPicPr>
          <p:cNvPr id="196" name="Google Shape;196;p32"/>
          <p:cNvPicPr preferRelativeResize="0"/>
          <p:nvPr/>
        </p:nvPicPr>
        <p:blipFill>
          <a:blip r:embed="rId4">
            <a:alphaModFix/>
          </a:blip>
          <a:stretch>
            <a:fillRect/>
          </a:stretch>
        </p:blipFill>
        <p:spPr>
          <a:xfrm>
            <a:off x="275463" y="1342700"/>
            <a:ext cx="8593074" cy="618275"/>
          </a:xfrm>
          <a:prstGeom prst="rect">
            <a:avLst/>
          </a:prstGeom>
          <a:noFill/>
          <a:ln>
            <a:noFill/>
          </a:ln>
        </p:spPr>
      </p:pic>
      <p:pic>
        <p:nvPicPr>
          <p:cNvPr id="197" name="Google Shape;197;p32"/>
          <p:cNvPicPr preferRelativeResize="0"/>
          <p:nvPr/>
        </p:nvPicPr>
        <p:blipFill>
          <a:blip r:embed="rId5">
            <a:alphaModFix/>
          </a:blip>
          <a:stretch>
            <a:fillRect/>
          </a:stretch>
        </p:blipFill>
        <p:spPr>
          <a:xfrm>
            <a:off x="3940360" y="2172162"/>
            <a:ext cx="5142939" cy="114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Categorical Encoding</a:t>
            </a:r>
            <a:endParaRPr b="0" sz="1900">
              <a:latin typeface="Merriweather"/>
              <a:ea typeface="Merriweather"/>
              <a:cs typeface="Merriweather"/>
              <a:sym typeface="Merriweather"/>
            </a:endParaRPr>
          </a:p>
        </p:txBody>
      </p:sp>
      <p:sp>
        <p:nvSpPr>
          <p:cNvPr id="203" name="Google Shape;203;p33"/>
          <p:cNvSpPr txBox="1"/>
          <p:nvPr>
            <p:ph idx="1" type="body"/>
          </p:nvPr>
        </p:nvSpPr>
        <p:spPr>
          <a:xfrm>
            <a:off x="311700" y="3730525"/>
            <a:ext cx="8520600" cy="10839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We dummy encoded (one-hot encoded) the Region Code and Policy Sales Channels as they were codes that did not have any numerical meaning and we label encoded the Gender, Vehicle Age and Vehicle Damage columns.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But before dummy encoding the Region Code and Policy Sales Channels columns, we decided to group all the options with lesser than 3% of presence in the dataset.</a:t>
            </a:r>
            <a:endParaRPr sz="1000">
              <a:latin typeface="Merriweather"/>
              <a:ea typeface="Merriweather"/>
              <a:cs typeface="Merriweather"/>
              <a:sym typeface="Merriweather"/>
            </a:endParaRPr>
          </a:p>
        </p:txBody>
      </p:sp>
      <p:pic>
        <p:nvPicPr>
          <p:cNvPr id="204" name="Google Shape;204;p33"/>
          <p:cNvPicPr preferRelativeResize="0"/>
          <p:nvPr/>
        </p:nvPicPr>
        <p:blipFill>
          <a:blip r:embed="rId3">
            <a:alphaModFix/>
          </a:blip>
          <a:stretch>
            <a:fillRect/>
          </a:stretch>
        </p:blipFill>
        <p:spPr>
          <a:xfrm>
            <a:off x="2440238" y="793375"/>
            <a:ext cx="4263519" cy="1255800"/>
          </a:xfrm>
          <a:prstGeom prst="rect">
            <a:avLst/>
          </a:prstGeom>
          <a:noFill/>
          <a:ln>
            <a:noFill/>
          </a:ln>
        </p:spPr>
      </p:pic>
      <p:pic>
        <p:nvPicPr>
          <p:cNvPr id="205" name="Google Shape;205;p33"/>
          <p:cNvPicPr preferRelativeResize="0"/>
          <p:nvPr/>
        </p:nvPicPr>
        <p:blipFill>
          <a:blip r:embed="rId4">
            <a:alphaModFix/>
          </a:blip>
          <a:stretch>
            <a:fillRect/>
          </a:stretch>
        </p:blipFill>
        <p:spPr>
          <a:xfrm>
            <a:off x="1845888" y="2121163"/>
            <a:ext cx="5452223" cy="464475"/>
          </a:xfrm>
          <a:prstGeom prst="rect">
            <a:avLst/>
          </a:prstGeom>
          <a:noFill/>
          <a:ln>
            <a:noFill/>
          </a:ln>
        </p:spPr>
      </p:pic>
      <p:pic>
        <p:nvPicPr>
          <p:cNvPr id="206" name="Google Shape;206;p33"/>
          <p:cNvPicPr preferRelativeResize="0"/>
          <p:nvPr/>
        </p:nvPicPr>
        <p:blipFill>
          <a:blip r:embed="rId5">
            <a:alphaModFix/>
          </a:blip>
          <a:stretch>
            <a:fillRect/>
          </a:stretch>
        </p:blipFill>
        <p:spPr>
          <a:xfrm>
            <a:off x="2451950" y="2657613"/>
            <a:ext cx="4240094" cy="464475"/>
          </a:xfrm>
          <a:prstGeom prst="rect">
            <a:avLst/>
          </a:prstGeom>
          <a:noFill/>
          <a:ln>
            <a:noFill/>
          </a:ln>
        </p:spPr>
      </p:pic>
      <p:pic>
        <p:nvPicPr>
          <p:cNvPr id="207" name="Google Shape;207;p33"/>
          <p:cNvPicPr preferRelativeResize="0"/>
          <p:nvPr/>
        </p:nvPicPr>
        <p:blipFill>
          <a:blip r:embed="rId6">
            <a:alphaModFix/>
          </a:blip>
          <a:stretch>
            <a:fillRect/>
          </a:stretch>
        </p:blipFill>
        <p:spPr>
          <a:xfrm>
            <a:off x="2277575" y="3240600"/>
            <a:ext cx="4588850" cy="36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Feature Selection and Data Splitting</a:t>
            </a:r>
            <a:endParaRPr b="0" sz="1900">
              <a:latin typeface="Merriweather"/>
              <a:ea typeface="Merriweather"/>
              <a:cs typeface="Merriweather"/>
              <a:sym typeface="Merriweather"/>
            </a:endParaRPr>
          </a:p>
        </p:txBody>
      </p:sp>
      <p:sp>
        <p:nvSpPr>
          <p:cNvPr id="213" name="Google Shape;213;p34"/>
          <p:cNvSpPr txBox="1"/>
          <p:nvPr>
            <p:ph idx="1" type="body"/>
          </p:nvPr>
        </p:nvSpPr>
        <p:spPr>
          <a:xfrm>
            <a:off x="311700" y="3491300"/>
            <a:ext cx="8520600" cy="107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We have dropped columns like Id and Driving_License. These have values that we believe won't help.</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One important point of note here is that we have skipped over the process of eliminating the multicollinearity in the dataset. That is, because, the classification problem, the dataset and the kind of variables on hand point completely towards the use of tree based and ensemble based methods.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decided to split the dataset between the train and test sets in the ratio 75:25.</a:t>
            </a:r>
            <a:endParaRPr sz="1000">
              <a:solidFill>
                <a:srgbClr val="000000"/>
              </a:solidFill>
              <a:highlight>
                <a:srgbClr val="FFFFFE"/>
              </a:highlight>
              <a:latin typeface="Merriweather"/>
              <a:ea typeface="Merriweather"/>
              <a:cs typeface="Merriweather"/>
              <a:sym typeface="Merriweather"/>
            </a:endParaRPr>
          </a:p>
        </p:txBody>
      </p:sp>
      <p:pic>
        <p:nvPicPr>
          <p:cNvPr id="214" name="Google Shape;214;p34"/>
          <p:cNvPicPr preferRelativeResize="0"/>
          <p:nvPr/>
        </p:nvPicPr>
        <p:blipFill>
          <a:blip r:embed="rId3">
            <a:alphaModFix/>
          </a:blip>
          <a:stretch>
            <a:fillRect/>
          </a:stretch>
        </p:blipFill>
        <p:spPr>
          <a:xfrm>
            <a:off x="2690813" y="1029450"/>
            <a:ext cx="3762375" cy="485775"/>
          </a:xfrm>
          <a:prstGeom prst="rect">
            <a:avLst/>
          </a:prstGeom>
          <a:noFill/>
          <a:ln>
            <a:noFill/>
          </a:ln>
        </p:spPr>
      </p:pic>
      <p:pic>
        <p:nvPicPr>
          <p:cNvPr id="215" name="Google Shape;215;p34"/>
          <p:cNvPicPr preferRelativeResize="0"/>
          <p:nvPr/>
        </p:nvPicPr>
        <p:blipFill>
          <a:blip r:embed="rId4">
            <a:alphaModFix/>
          </a:blip>
          <a:stretch>
            <a:fillRect/>
          </a:stretch>
        </p:blipFill>
        <p:spPr>
          <a:xfrm>
            <a:off x="3319463" y="1652675"/>
            <a:ext cx="2505075" cy="533400"/>
          </a:xfrm>
          <a:prstGeom prst="rect">
            <a:avLst/>
          </a:prstGeom>
          <a:noFill/>
          <a:ln>
            <a:noFill/>
          </a:ln>
        </p:spPr>
      </p:pic>
      <p:pic>
        <p:nvPicPr>
          <p:cNvPr id="216" name="Google Shape;216;p34"/>
          <p:cNvPicPr preferRelativeResize="0"/>
          <p:nvPr/>
        </p:nvPicPr>
        <p:blipFill>
          <a:blip r:embed="rId5">
            <a:alphaModFix/>
          </a:blip>
          <a:stretch>
            <a:fillRect/>
          </a:stretch>
        </p:blipFill>
        <p:spPr>
          <a:xfrm>
            <a:off x="2547950" y="2323525"/>
            <a:ext cx="4048125" cy="92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Handling Imbalanced Data</a:t>
            </a:r>
            <a:endParaRPr b="0" sz="1900">
              <a:latin typeface="Merriweather"/>
              <a:ea typeface="Merriweather"/>
              <a:cs typeface="Merriweather"/>
              <a:sym typeface="Merriweather"/>
            </a:endParaRPr>
          </a:p>
        </p:txBody>
      </p:sp>
      <p:sp>
        <p:nvSpPr>
          <p:cNvPr id="222" name="Google Shape;222;p35"/>
          <p:cNvSpPr txBox="1"/>
          <p:nvPr>
            <p:ph idx="1" type="body"/>
          </p:nvPr>
        </p:nvSpPr>
        <p:spPr>
          <a:xfrm>
            <a:off x="311700" y="3902475"/>
            <a:ext cx="8520600" cy="9867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have used the Random Oversampler from the sklearn library to over sample the positive responses given how they were occupying only 12% of the dataset before the sampling.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A more evenly distributed response helps us predict both the kinds of responses with ease.</a:t>
            </a:r>
            <a:endParaRPr>
              <a:latin typeface="Merriweather"/>
              <a:ea typeface="Merriweather"/>
              <a:cs typeface="Merriweather"/>
              <a:sym typeface="Merriweather"/>
            </a:endParaRPr>
          </a:p>
        </p:txBody>
      </p:sp>
      <p:pic>
        <p:nvPicPr>
          <p:cNvPr id="223" name="Google Shape;223;p35"/>
          <p:cNvPicPr preferRelativeResize="0"/>
          <p:nvPr/>
        </p:nvPicPr>
        <p:blipFill>
          <a:blip r:embed="rId3">
            <a:alphaModFix/>
          </a:blip>
          <a:stretch>
            <a:fillRect/>
          </a:stretch>
        </p:blipFill>
        <p:spPr>
          <a:xfrm>
            <a:off x="457200" y="1093850"/>
            <a:ext cx="4124126" cy="650200"/>
          </a:xfrm>
          <a:prstGeom prst="rect">
            <a:avLst/>
          </a:prstGeom>
          <a:noFill/>
          <a:ln>
            <a:noFill/>
          </a:ln>
        </p:spPr>
      </p:pic>
      <p:pic>
        <p:nvPicPr>
          <p:cNvPr id="224" name="Google Shape;224;p35"/>
          <p:cNvPicPr preferRelativeResize="0"/>
          <p:nvPr/>
        </p:nvPicPr>
        <p:blipFill>
          <a:blip r:embed="rId4">
            <a:alphaModFix/>
          </a:blip>
          <a:stretch>
            <a:fillRect/>
          </a:stretch>
        </p:blipFill>
        <p:spPr>
          <a:xfrm>
            <a:off x="457200" y="2042975"/>
            <a:ext cx="3838575" cy="1466850"/>
          </a:xfrm>
          <a:prstGeom prst="rect">
            <a:avLst/>
          </a:prstGeom>
          <a:noFill/>
          <a:ln>
            <a:noFill/>
          </a:ln>
        </p:spPr>
      </p:pic>
      <p:pic>
        <p:nvPicPr>
          <p:cNvPr id="225" name="Google Shape;225;p35"/>
          <p:cNvPicPr preferRelativeResize="0"/>
          <p:nvPr/>
        </p:nvPicPr>
        <p:blipFill>
          <a:blip r:embed="rId5">
            <a:alphaModFix/>
          </a:blip>
          <a:stretch>
            <a:fillRect/>
          </a:stretch>
        </p:blipFill>
        <p:spPr>
          <a:xfrm>
            <a:off x="4920925" y="1093850"/>
            <a:ext cx="3893781" cy="2503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229" name="Shape 229"/>
        <p:cNvGrpSpPr/>
        <p:nvPr/>
      </p:nvGrpSpPr>
      <p:grpSpPr>
        <a:xfrm>
          <a:off x="0" y="0"/>
          <a:ext cx="0" cy="0"/>
          <a:chOff x="0" y="0"/>
          <a:chExt cx="0" cy="0"/>
        </a:xfrm>
      </p:grpSpPr>
      <p:sp>
        <p:nvSpPr>
          <p:cNvPr id="230" name="Google Shape;230;p36"/>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Model Building</a:t>
            </a:r>
            <a:endParaRPr sz="36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Logistic Regression Model with Hyperparameter Tuning</a:t>
            </a:r>
            <a:endParaRPr b="0" sz="1900">
              <a:latin typeface="Merriweather"/>
              <a:ea typeface="Merriweather"/>
              <a:cs typeface="Merriweather"/>
              <a:sym typeface="Merriweather"/>
            </a:endParaRPr>
          </a:p>
        </p:txBody>
      </p:sp>
      <p:pic>
        <p:nvPicPr>
          <p:cNvPr id="236" name="Google Shape;236;p37"/>
          <p:cNvPicPr preferRelativeResize="0"/>
          <p:nvPr/>
        </p:nvPicPr>
        <p:blipFill>
          <a:blip r:embed="rId3">
            <a:alphaModFix/>
          </a:blip>
          <a:stretch>
            <a:fillRect/>
          </a:stretch>
        </p:blipFill>
        <p:spPr>
          <a:xfrm>
            <a:off x="1619425" y="979575"/>
            <a:ext cx="5905150" cy="1592175"/>
          </a:xfrm>
          <a:prstGeom prst="rect">
            <a:avLst/>
          </a:prstGeom>
          <a:noFill/>
          <a:ln>
            <a:noFill/>
          </a:ln>
        </p:spPr>
      </p:pic>
      <p:pic>
        <p:nvPicPr>
          <p:cNvPr id="237" name="Google Shape;237;p37"/>
          <p:cNvPicPr preferRelativeResize="0"/>
          <p:nvPr/>
        </p:nvPicPr>
        <p:blipFill>
          <a:blip r:embed="rId4">
            <a:alphaModFix/>
          </a:blip>
          <a:stretch>
            <a:fillRect/>
          </a:stretch>
        </p:blipFill>
        <p:spPr>
          <a:xfrm>
            <a:off x="1619425" y="3486700"/>
            <a:ext cx="5905150" cy="1592170"/>
          </a:xfrm>
          <a:prstGeom prst="rect">
            <a:avLst/>
          </a:prstGeom>
          <a:noFill/>
          <a:ln>
            <a:noFill/>
          </a:ln>
        </p:spPr>
      </p:pic>
      <p:pic>
        <p:nvPicPr>
          <p:cNvPr id="238" name="Google Shape;238;p37"/>
          <p:cNvPicPr preferRelativeResize="0"/>
          <p:nvPr/>
        </p:nvPicPr>
        <p:blipFill>
          <a:blip r:embed="rId5">
            <a:alphaModFix/>
          </a:blip>
          <a:stretch>
            <a:fillRect/>
          </a:stretch>
        </p:blipFill>
        <p:spPr>
          <a:xfrm>
            <a:off x="1915460" y="2647950"/>
            <a:ext cx="5313074" cy="74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Logistic Regression Feature Importance</a:t>
            </a:r>
            <a:endParaRPr b="0" sz="1900">
              <a:latin typeface="Merriweather"/>
              <a:ea typeface="Merriweather"/>
              <a:cs typeface="Merriweather"/>
              <a:sym typeface="Merriweather"/>
            </a:endParaRPr>
          </a:p>
        </p:txBody>
      </p:sp>
      <p:pic>
        <p:nvPicPr>
          <p:cNvPr id="244" name="Google Shape;244;p38"/>
          <p:cNvPicPr preferRelativeResize="0"/>
          <p:nvPr/>
        </p:nvPicPr>
        <p:blipFill>
          <a:blip r:embed="rId3">
            <a:alphaModFix/>
          </a:blip>
          <a:stretch>
            <a:fillRect/>
          </a:stretch>
        </p:blipFill>
        <p:spPr>
          <a:xfrm>
            <a:off x="1873675" y="1093850"/>
            <a:ext cx="5396650" cy="32940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Decision Tree </a:t>
            </a:r>
            <a:r>
              <a:rPr b="0" lang="en-GB" sz="1900">
                <a:latin typeface="Merriweather"/>
                <a:ea typeface="Merriweather"/>
                <a:cs typeface="Merriweather"/>
                <a:sym typeface="Merriweather"/>
              </a:rPr>
              <a:t>Model with Hyperparameter Tuning</a:t>
            </a:r>
            <a:endParaRPr b="0" sz="1900">
              <a:latin typeface="Merriweather"/>
              <a:ea typeface="Merriweather"/>
              <a:cs typeface="Merriweather"/>
              <a:sym typeface="Merriweather"/>
            </a:endParaRPr>
          </a:p>
        </p:txBody>
      </p:sp>
      <p:pic>
        <p:nvPicPr>
          <p:cNvPr id="250" name="Google Shape;250;p39"/>
          <p:cNvPicPr preferRelativeResize="0"/>
          <p:nvPr/>
        </p:nvPicPr>
        <p:blipFill>
          <a:blip r:embed="rId3">
            <a:alphaModFix/>
          </a:blip>
          <a:stretch>
            <a:fillRect/>
          </a:stretch>
        </p:blipFill>
        <p:spPr>
          <a:xfrm>
            <a:off x="1619425" y="861411"/>
            <a:ext cx="5905150" cy="1592164"/>
          </a:xfrm>
          <a:prstGeom prst="rect">
            <a:avLst/>
          </a:prstGeom>
          <a:noFill/>
          <a:ln>
            <a:noFill/>
          </a:ln>
        </p:spPr>
      </p:pic>
      <p:pic>
        <p:nvPicPr>
          <p:cNvPr id="251" name="Google Shape;251;p39"/>
          <p:cNvPicPr preferRelativeResize="0"/>
          <p:nvPr/>
        </p:nvPicPr>
        <p:blipFill>
          <a:blip r:embed="rId4">
            <a:alphaModFix/>
          </a:blip>
          <a:stretch>
            <a:fillRect/>
          </a:stretch>
        </p:blipFill>
        <p:spPr>
          <a:xfrm>
            <a:off x="1619425" y="3468275"/>
            <a:ext cx="5905140" cy="1592175"/>
          </a:xfrm>
          <a:prstGeom prst="rect">
            <a:avLst/>
          </a:prstGeom>
          <a:noFill/>
          <a:ln>
            <a:noFill/>
          </a:ln>
        </p:spPr>
      </p:pic>
      <p:pic>
        <p:nvPicPr>
          <p:cNvPr id="252" name="Google Shape;252;p39"/>
          <p:cNvPicPr preferRelativeResize="0"/>
          <p:nvPr/>
        </p:nvPicPr>
        <p:blipFill>
          <a:blip r:embed="rId5">
            <a:alphaModFix/>
          </a:blip>
          <a:stretch>
            <a:fillRect/>
          </a:stretch>
        </p:blipFill>
        <p:spPr>
          <a:xfrm>
            <a:off x="1792175" y="2571750"/>
            <a:ext cx="5559640" cy="70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Decision Tree</a:t>
            </a:r>
            <a:r>
              <a:rPr b="0" lang="en-GB" sz="1900">
                <a:latin typeface="Merriweather"/>
                <a:ea typeface="Merriweather"/>
                <a:cs typeface="Merriweather"/>
                <a:sym typeface="Merriweather"/>
              </a:rPr>
              <a:t> Feature Importance</a:t>
            </a:r>
            <a:endParaRPr b="0" sz="1900">
              <a:latin typeface="Merriweather"/>
              <a:ea typeface="Merriweather"/>
              <a:cs typeface="Merriweather"/>
              <a:sym typeface="Merriweather"/>
            </a:endParaRPr>
          </a:p>
        </p:txBody>
      </p:sp>
      <p:pic>
        <p:nvPicPr>
          <p:cNvPr id="258" name="Google Shape;258;p40"/>
          <p:cNvPicPr preferRelativeResize="0"/>
          <p:nvPr/>
        </p:nvPicPr>
        <p:blipFill>
          <a:blip r:embed="rId3">
            <a:alphaModFix/>
          </a:blip>
          <a:stretch>
            <a:fillRect/>
          </a:stretch>
        </p:blipFill>
        <p:spPr>
          <a:xfrm>
            <a:off x="1547575" y="939725"/>
            <a:ext cx="6048862" cy="374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Random Forest</a:t>
            </a:r>
            <a:r>
              <a:rPr b="0" lang="en-GB" sz="1900">
                <a:latin typeface="Merriweather"/>
                <a:ea typeface="Merriweather"/>
                <a:cs typeface="Merriweather"/>
                <a:sym typeface="Merriweather"/>
              </a:rPr>
              <a:t> Model with Hyperparameter Tuning</a:t>
            </a:r>
            <a:endParaRPr b="0" sz="1900">
              <a:latin typeface="Merriweather"/>
              <a:ea typeface="Merriweather"/>
              <a:cs typeface="Merriweather"/>
              <a:sym typeface="Merriweather"/>
            </a:endParaRPr>
          </a:p>
        </p:txBody>
      </p:sp>
      <p:pic>
        <p:nvPicPr>
          <p:cNvPr id="264" name="Google Shape;264;p41"/>
          <p:cNvPicPr preferRelativeResize="0"/>
          <p:nvPr/>
        </p:nvPicPr>
        <p:blipFill>
          <a:blip r:embed="rId3">
            <a:alphaModFix/>
          </a:blip>
          <a:stretch>
            <a:fillRect/>
          </a:stretch>
        </p:blipFill>
        <p:spPr>
          <a:xfrm>
            <a:off x="1619425" y="861273"/>
            <a:ext cx="5905184" cy="1592175"/>
          </a:xfrm>
          <a:prstGeom prst="rect">
            <a:avLst/>
          </a:prstGeom>
          <a:noFill/>
          <a:ln>
            <a:noFill/>
          </a:ln>
        </p:spPr>
      </p:pic>
      <p:pic>
        <p:nvPicPr>
          <p:cNvPr id="265" name="Google Shape;265;p41"/>
          <p:cNvPicPr preferRelativeResize="0"/>
          <p:nvPr/>
        </p:nvPicPr>
        <p:blipFill>
          <a:blip r:embed="rId4">
            <a:alphaModFix/>
          </a:blip>
          <a:stretch>
            <a:fillRect/>
          </a:stretch>
        </p:blipFill>
        <p:spPr>
          <a:xfrm>
            <a:off x="1619425" y="3431500"/>
            <a:ext cx="5905184" cy="1592175"/>
          </a:xfrm>
          <a:prstGeom prst="rect">
            <a:avLst/>
          </a:prstGeom>
          <a:noFill/>
          <a:ln>
            <a:noFill/>
          </a:ln>
        </p:spPr>
      </p:pic>
      <p:pic>
        <p:nvPicPr>
          <p:cNvPr id="266" name="Google Shape;266;p41"/>
          <p:cNvPicPr preferRelativeResize="0"/>
          <p:nvPr/>
        </p:nvPicPr>
        <p:blipFill>
          <a:blip r:embed="rId5">
            <a:alphaModFix/>
          </a:blip>
          <a:stretch>
            <a:fillRect/>
          </a:stretch>
        </p:blipFill>
        <p:spPr>
          <a:xfrm>
            <a:off x="1768013" y="2571748"/>
            <a:ext cx="5607974" cy="6732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1041125"/>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800">
                <a:latin typeface="Merriweather"/>
                <a:ea typeface="Merriweather"/>
                <a:cs typeface="Merriweather"/>
                <a:sym typeface="Merriweather"/>
              </a:rPr>
              <a:t>Know The Project</a:t>
            </a:r>
            <a:endParaRPr sz="48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Random Forest</a:t>
            </a:r>
            <a:r>
              <a:rPr b="0" lang="en-GB" sz="1900">
                <a:latin typeface="Merriweather"/>
                <a:ea typeface="Merriweather"/>
                <a:cs typeface="Merriweather"/>
                <a:sym typeface="Merriweather"/>
              </a:rPr>
              <a:t> Feature Importance</a:t>
            </a:r>
            <a:endParaRPr b="0" sz="1900">
              <a:latin typeface="Merriweather"/>
              <a:ea typeface="Merriweather"/>
              <a:cs typeface="Merriweather"/>
              <a:sym typeface="Merriweather"/>
            </a:endParaRPr>
          </a:p>
        </p:txBody>
      </p:sp>
      <p:pic>
        <p:nvPicPr>
          <p:cNvPr id="272" name="Google Shape;272;p42"/>
          <p:cNvPicPr preferRelativeResize="0"/>
          <p:nvPr/>
        </p:nvPicPr>
        <p:blipFill>
          <a:blip r:embed="rId3">
            <a:alphaModFix/>
          </a:blip>
          <a:stretch>
            <a:fillRect/>
          </a:stretch>
        </p:blipFill>
        <p:spPr>
          <a:xfrm>
            <a:off x="1504413" y="983150"/>
            <a:ext cx="6135180" cy="374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Gradient Boosting</a:t>
            </a:r>
            <a:r>
              <a:rPr b="0" lang="en-GB" sz="1900">
                <a:latin typeface="Merriweather"/>
                <a:ea typeface="Merriweather"/>
                <a:cs typeface="Merriweather"/>
                <a:sym typeface="Merriweather"/>
              </a:rPr>
              <a:t> Model with Hyperparameter Tuning</a:t>
            </a:r>
            <a:endParaRPr b="0" sz="1900">
              <a:latin typeface="Merriweather"/>
              <a:ea typeface="Merriweather"/>
              <a:cs typeface="Merriweather"/>
              <a:sym typeface="Merriweather"/>
            </a:endParaRPr>
          </a:p>
        </p:txBody>
      </p:sp>
      <p:pic>
        <p:nvPicPr>
          <p:cNvPr id="278" name="Google Shape;278;p43"/>
          <p:cNvPicPr preferRelativeResize="0"/>
          <p:nvPr/>
        </p:nvPicPr>
        <p:blipFill>
          <a:blip r:embed="rId3">
            <a:alphaModFix/>
          </a:blip>
          <a:stretch>
            <a:fillRect/>
          </a:stretch>
        </p:blipFill>
        <p:spPr>
          <a:xfrm>
            <a:off x="1619425" y="881825"/>
            <a:ext cx="5905184" cy="1592175"/>
          </a:xfrm>
          <a:prstGeom prst="rect">
            <a:avLst/>
          </a:prstGeom>
          <a:noFill/>
          <a:ln>
            <a:noFill/>
          </a:ln>
        </p:spPr>
      </p:pic>
      <p:pic>
        <p:nvPicPr>
          <p:cNvPr id="279" name="Google Shape;279;p43"/>
          <p:cNvPicPr preferRelativeResize="0"/>
          <p:nvPr/>
        </p:nvPicPr>
        <p:blipFill>
          <a:blip r:embed="rId4">
            <a:alphaModFix/>
          </a:blip>
          <a:stretch>
            <a:fillRect/>
          </a:stretch>
        </p:blipFill>
        <p:spPr>
          <a:xfrm>
            <a:off x="1619425" y="3431500"/>
            <a:ext cx="5905184" cy="1592175"/>
          </a:xfrm>
          <a:prstGeom prst="rect">
            <a:avLst/>
          </a:prstGeom>
          <a:noFill/>
          <a:ln>
            <a:noFill/>
          </a:ln>
        </p:spPr>
      </p:pic>
      <p:pic>
        <p:nvPicPr>
          <p:cNvPr id="280" name="Google Shape;280;p43"/>
          <p:cNvPicPr preferRelativeResize="0"/>
          <p:nvPr/>
        </p:nvPicPr>
        <p:blipFill>
          <a:blip r:embed="rId5">
            <a:alphaModFix/>
          </a:blip>
          <a:stretch>
            <a:fillRect/>
          </a:stretch>
        </p:blipFill>
        <p:spPr>
          <a:xfrm>
            <a:off x="1854775" y="2626400"/>
            <a:ext cx="5434444" cy="652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Gradient Boosting</a:t>
            </a:r>
            <a:r>
              <a:rPr b="0" lang="en-GB" sz="1900">
                <a:latin typeface="Merriweather"/>
                <a:ea typeface="Merriweather"/>
                <a:cs typeface="Merriweather"/>
                <a:sym typeface="Merriweather"/>
              </a:rPr>
              <a:t> Feature Importance</a:t>
            </a:r>
            <a:endParaRPr b="0" sz="1900">
              <a:latin typeface="Merriweather"/>
              <a:ea typeface="Merriweather"/>
              <a:cs typeface="Merriweather"/>
              <a:sym typeface="Merriweather"/>
            </a:endParaRPr>
          </a:p>
        </p:txBody>
      </p:sp>
      <p:pic>
        <p:nvPicPr>
          <p:cNvPr id="286" name="Google Shape;286;p44"/>
          <p:cNvPicPr preferRelativeResize="0"/>
          <p:nvPr/>
        </p:nvPicPr>
        <p:blipFill>
          <a:blip r:embed="rId3">
            <a:alphaModFix/>
          </a:blip>
          <a:stretch>
            <a:fillRect/>
          </a:stretch>
        </p:blipFill>
        <p:spPr>
          <a:xfrm>
            <a:off x="1504413" y="1029450"/>
            <a:ext cx="6135180" cy="374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XGBoost</a:t>
            </a:r>
            <a:r>
              <a:rPr b="0" lang="en-GB" sz="1900">
                <a:latin typeface="Merriweather"/>
                <a:ea typeface="Merriweather"/>
                <a:cs typeface="Merriweather"/>
                <a:sym typeface="Merriweather"/>
              </a:rPr>
              <a:t> Model with Hyperparameter Tuning</a:t>
            </a:r>
            <a:endParaRPr b="0" sz="1900">
              <a:latin typeface="Merriweather"/>
              <a:ea typeface="Merriweather"/>
              <a:cs typeface="Merriweather"/>
              <a:sym typeface="Merriweather"/>
            </a:endParaRPr>
          </a:p>
        </p:txBody>
      </p:sp>
      <p:pic>
        <p:nvPicPr>
          <p:cNvPr id="292" name="Google Shape;292;p45"/>
          <p:cNvPicPr preferRelativeResize="0"/>
          <p:nvPr/>
        </p:nvPicPr>
        <p:blipFill>
          <a:blip r:embed="rId3">
            <a:alphaModFix/>
          </a:blip>
          <a:stretch>
            <a:fillRect/>
          </a:stretch>
        </p:blipFill>
        <p:spPr>
          <a:xfrm>
            <a:off x="1619425" y="861252"/>
            <a:ext cx="5905184" cy="1592175"/>
          </a:xfrm>
          <a:prstGeom prst="rect">
            <a:avLst/>
          </a:prstGeom>
          <a:noFill/>
          <a:ln>
            <a:noFill/>
          </a:ln>
        </p:spPr>
      </p:pic>
      <p:pic>
        <p:nvPicPr>
          <p:cNvPr id="293" name="Google Shape;293;p45"/>
          <p:cNvPicPr preferRelativeResize="0"/>
          <p:nvPr/>
        </p:nvPicPr>
        <p:blipFill>
          <a:blip r:embed="rId4">
            <a:alphaModFix/>
          </a:blip>
          <a:stretch>
            <a:fillRect/>
          </a:stretch>
        </p:blipFill>
        <p:spPr>
          <a:xfrm>
            <a:off x="1619425" y="3431500"/>
            <a:ext cx="5905184" cy="1592175"/>
          </a:xfrm>
          <a:prstGeom prst="rect">
            <a:avLst/>
          </a:prstGeom>
          <a:noFill/>
          <a:ln>
            <a:noFill/>
          </a:ln>
        </p:spPr>
      </p:pic>
      <p:pic>
        <p:nvPicPr>
          <p:cNvPr id="294" name="Google Shape;294;p45"/>
          <p:cNvPicPr preferRelativeResize="0"/>
          <p:nvPr/>
        </p:nvPicPr>
        <p:blipFill>
          <a:blip r:embed="rId5">
            <a:alphaModFix/>
          </a:blip>
          <a:stretch>
            <a:fillRect/>
          </a:stretch>
        </p:blipFill>
        <p:spPr>
          <a:xfrm>
            <a:off x="2119875" y="2571752"/>
            <a:ext cx="4904265" cy="6732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XGBoost</a:t>
            </a:r>
            <a:r>
              <a:rPr b="0" lang="en-GB" sz="1900">
                <a:latin typeface="Merriweather"/>
                <a:ea typeface="Merriweather"/>
                <a:cs typeface="Merriweather"/>
                <a:sym typeface="Merriweather"/>
              </a:rPr>
              <a:t> Feature Importance</a:t>
            </a:r>
            <a:endParaRPr b="0" sz="1900">
              <a:latin typeface="Merriweather"/>
              <a:ea typeface="Merriweather"/>
              <a:cs typeface="Merriweather"/>
              <a:sym typeface="Merriweather"/>
            </a:endParaRPr>
          </a:p>
        </p:txBody>
      </p:sp>
      <p:pic>
        <p:nvPicPr>
          <p:cNvPr id="300" name="Google Shape;300;p46"/>
          <p:cNvPicPr preferRelativeResize="0"/>
          <p:nvPr/>
        </p:nvPicPr>
        <p:blipFill>
          <a:blip r:embed="rId3">
            <a:alphaModFix/>
          </a:blip>
          <a:stretch>
            <a:fillRect/>
          </a:stretch>
        </p:blipFill>
        <p:spPr>
          <a:xfrm>
            <a:off x="1504413" y="1093850"/>
            <a:ext cx="6135180" cy="374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Stacking Classifier Model</a:t>
            </a:r>
            <a:endParaRPr b="0" sz="1900">
              <a:latin typeface="Merriweather"/>
              <a:ea typeface="Merriweather"/>
              <a:cs typeface="Merriweather"/>
              <a:sym typeface="Merriweather"/>
            </a:endParaRPr>
          </a:p>
        </p:txBody>
      </p:sp>
      <p:pic>
        <p:nvPicPr>
          <p:cNvPr id="306" name="Google Shape;306;p47"/>
          <p:cNvPicPr preferRelativeResize="0"/>
          <p:nvPr/>
        </p:nvPicPr>
        <p:blipFill>
          <a:blip r:embed="rId3">
            <a:alphaModFix/>
          </a:blip>
          <a:stretch>
            <a:fillRect/>
          </a:stretch>
        </p:blipFill>
        <p:spPr>
          <a:xfrm>
            <a:off x="1619425" y="1069300"/>
            <a:ext cx="5905184" cy="1592175"/>
          </a:xfrm>
          <a:prstGeom prst="rect">
            <a:avLst/>
          </a:prstGeom>
          <a:noFill/>
          <a:ln>
            <a:noFill/>
          </a:ln>
        </p:spPr>
      </p:pic>
      <p:pic>
        <p:nvPicPr>
          <p:cNvPr id="307" name="Google Shape;307;p47"/>
          <p:cNvPicPr preferRelativeResize="0"/>
          <p:nvPr/>
        </p:nvPicPr>
        <p:blipFill>
          <a:blip r:embed="rId4">
            <a:alphaModFix/>
          </a:blip>
          <a:stretch>
            <a:fillRect/>
          </a:stretch>
        </p:blipFill>
        <p:spPr>
          <a:xfrm>
            <a:off x="1619450" y="3468275"/>
            <a:ext cx="5905112" cy="1592175"/>
          </a:xfrm>
          <a:prstGeom prst="rect">
            <a:avLst/>
          </a:prstGeom>
          <a:noFill/>
          <a:ln>
            <a:noFill/>
          </a:ln>
        </p:spPr>
      </p:pic>
      <p:pic>
        <p:nvPicPr>
          <p:cNvPr id="308" name="Google Shape;308;p47"/>
          <p:cNvPicPr preferRelativeResize="0"/>
          <p:nvPr/>
        </p:nvPicPr>
        <p:blipFill>
          <a:blip r:embed="rId5">
            <a:alphaModFix/>
          </a:blip>
          <a:stretch>
            <a:fillRect/>
          </a:stretch>
        </p:blipFill>
        <p:spPr>
          <a:xfrm>
            <a:off x="1867913" y="2706325"/>
            <a:ext cx="5408199" cy="654400"/>
          </a:xfrm>
          <a:prstGeom prst="rect">
            <a:avLst/>
          </a:prstGeom>
          <a:noFill/>
          <a:ln>
            <a:noFill/>
          </a:ln>
        </p:spPr>
      </p:pic>
      <p:pic>
        <p:nvPicPr>
          <p:cNvPr id="309" name="Google Shape;309;p47"/>
          <p:cNvPicPr preferRelativeResize="0"/>
          <p:nvPr/>
        </p:nvPicPr>
        <p:blipFill>
          <a:blip r:embed="rId6">
            <a:alphaModFix/>
          </a:blip>
          <a:stretch>
            <a:fillRect/>
          </a:stretch>
        </p:blipFill>
        <p:spPr>
          <a:xfrm>
            <a:off x="4007125" y="119570"/>
            <a:ext cx="4412126" cy="904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Final Model</a:t>
            </a:r>
            <a:endParaRPr b="0" sz="1900">
              <a:latin typeface="Merriweather"/>
              <a:ea typeface="Merriweather"/>
              <a:cs typeface="Merriweather"/>
              <a:sym typeface="Merriweather"/>
            </a:endParaRPr>
          </a:p>
        </p:txBody>
      </p:sp>
      <p:sp>
        <p:nvSpPr>
          <p:cNvPr id="315" name="Google Shape;315;p48"/>
          <p:cNvSpPr txBox="1"/>
          <p:nvPr>
            <p:ph idx="1" type="body"/>
          </p:nvPr>
        </p:nvSpPr>
        <p:spPr>
          <a:xfrm>
            <a:off x="311700" y="1228675"/>
            <a:ext cx="38226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decided to go ahead with the Gradient Boosting Model as it gives us the tied-best ROC AUC score, highest recall and second-best precision value.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And it also makes the use of a lot of the newly created features of ours and distributes the importance of the features more evenly throughout the dataset.</a:t>
            </a:r>
            <a:endParaRPr sz="1200">
              <a:latin typeface="Merriweather"/>
              <a:ea typeface="Merriweather"/>
              <a:cs typeface="Merriweather"/>
              <a:sym typeface="Merriweather"/>
            </a:endParaRPr>
          </a:p>
        </p:txBody>
      </p:sp>
      <p:pic>
        <p:nvPicPr>
          <p:cNvPr id="316" name="Google Shape;316;p48"/>
          <p:cNvPicPr preferRelativeResize="0"/>
          <p:nvPr/>
        </p:nvPicPr>
        <p:blipFill>
          <a:blip r:embed="rId3">
            <a:alphaModFix/>
          </a:blip>
          <a:stretch>
            <a:fillRect/>
          </a:stretch>
        </p:blipFill>
        <p:spPr>
          <a:xfrm>
            <a:off x="4217300" y="1659437"/>
            <a:ext cx="4763400" cy="2478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1900">
                <a:latin typeface="Merriweather"/>
                <a:ea typeface="Merriweather"/>
                <a:cs typeface="Merriweather"/>
                <a:sym typeface="Merriweather"/>
              </a:rPr>
              <a:t>Final Model’s Explainability using LIME</a:t>
            </a:r>
            <a:endParaRPr b="0" sz="1900">
              <a:latin typeface="Merriweather"/>
              <a:ea typeface="Merriweather"/>
              <a:cs typeface="Merriweather"/>
              <a:sym typeface="Merriweather"/>
            </a:endParaRPr>
          </a:p>
        </p:txBody>
      </p:sp>
      <p:sp>
        <p:nvSpPr>
          <p:cNvPr id="322" name="Google Shape;322;p49"/>
          <p:cNvSpPr txBox="1"/>
          <p:nvPr>
            <p:ph idx="1" type="body"/>
          </p:nvPr>
        </p:nvSpPr>
        <p:spPr>
          <a:xfrm>
            <a:off x="311700" y="3311875"/>
            <a:ext cx="8520600" cy="1263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For the given particular datapoint, the probability of the customer buying is high (62%). And four of the five most impacting features push us towards the idea that the customer will buy.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Those four are Previously_Insured, VD_Vintage_Mean (Mean of Vintage for Vehicle_Damage groupby data), PSC_PI_Age_Mean (Mean of Age for the Policy_Sales_Channel and Previously_Insured groupby data) and Age.</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Whereas, the feature VA_PI_Vintage_Mean (Mean for Vintage for the Vehicle_Age and Previously_Insured groupby data).</a:t>
            </a:r>
            <a:endParaRPr sz="1000">
              <a:latin typeface="Merriweather"/>
              <a:ea typeface="Merriweather"/>
              <a:cs typeface="Merriweather"/>
              <a:sym typeface="Merriweather"/>
            </a:endParaRPr>
          </a:p>
        </p:txBody>
      </p:sp>
      <p:pic>
        <p:nvPicPr>
          <p:cNvPr id="323" name="Google Shape;323;p49"/>
          <p:cNvPicPr preferRelativeResize="0"/>
          <p:nvPr/>
        </p:nvPicPr>
        <p:blipFill>
          <a:blip r:embed="rId3">
            <a:alphaModFix/>
          </a:blip>
          <a:stretch>
            <a:fillRect/>
          </a:stretch>
        </p:blipFill>
        <p:spPr>
          <a:xfrm>
            <a:off x="484063" y="1470500"/>
            <a:ext cx="8175876" cy="1197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Final Model’s Explainability using SHAP</a:t>
            </a:r>
            <a:endParaRPr b="0" sz="1900">
              <a:latin typeface="Merriweather"/>
              <a:ea typeface="Merriweather"/>
              <a:cs typeface="Merriweather"/>
              <a:sym typeface="Merriweather"/>
            </a:endParaRPr>
          </a:p>
        </p:txBody>
      </p:sp>
      <p:sp>
        <p:nvSpPr>
          <p:cNvPr id="329" name="Google Shape;329;p50"/>
          <p:cNvSpPr txBox="1"/>
          <p:nvPr>
            <p:ph idx="1" type="body"/>
          </p:nvPr>
        </p:nvSpPr>
        <p:spPr>
          <a:xfrm>
            <a:off x="311700" y="1241025"/>
            <a:ext cx="4260300" cy="3327900"/>
          </a:xfrm>
          <a:prstGeom prst="rect">
            <a:avLst/>
          </a:prstGeom>
        </p:spPr>
        <p:txBody>
          <a:bodyPr anchorCtr="0" anchor="ctr" bIns="91425" lIns="91425" spcFirstLastPara="1" rIns="91425" wrap="square" tIns="91425">
            <a:normAutofit lnSpcReduction="10000"/>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These are the 7 features that have the most say in our final model. The higher the feature appears, the more its importance.</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violin plots shows how the lower (blue) and higher (red) values for the features are distributed with respect to the SHAP values.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more it is towards left, the higher chance of model saying the customer won't buy and the more it is on right, the higher chance of model saying the customer will buy.</a:t>
            </a:r>
            <a:endParaRPr sz="1200">
              <a:solidFill>
                <a:srgbClr val="000000"/>
              </a:solidFill>
              <a:highlight>
                <a:srgbClr val="FFFFFE"/>
              </a:highlight>
              <a:latin typeface="Merriweather"/>
              <a:ea typeface="Merriweather"/>
              <a:cs typeface="Merriweather"/>
              <a:sym typeface="Merriweather"/>
            </a:endParaRPr>
          </a:p>
          <a:p>
            <a:pPr indent="0" lvl="0" marL="0" rtl="0" algn="l">
              <a:spcBef>
                <a:spcPts val="0"/>
              </a:spcBef>
              <a:spcAft>
                <a:spcPts val="1200"/>
              </a:spcAft>
              <a:buNone/>
            </a:pPr>
            <a:r>
              <a:t/>
            </a:r>
            <a:endParaRPr sz="1200">
              <a:latin typeface="Merriweather"/>
              <a:ea typeface="Merriweather"/>
              <a:cs typeface="Merriweather"/>
              <a:sym typeface="Merriweather"/>
            </a:endParaRPr>
          </a:p>
        </p:txBody>
      </p:sp>
      <p:pic>
        <p:nvPicPr>
          <p:cNvPr id="330" name="Google Shape;330;p50"/>
          <p:cNvPicPr preferRelativeResize="0"/>
          <p:nvPr/>
        </p:nvPicPr>
        <p:blipFill>
          <a:blip r:embed="rId3">
            <a:alphaModFix/>
          </a:blip>
          <a:stretch>
            <a:fillRect/>
          </a:stretch>
        </p:blipFill>
        <p:spPr>
          <a:xfrm>
            <a:off x="4679525" y="1746850"/>
            <a:ext cx="4267200" cy="231625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34" name="Shape 334"/>
        <p:cNvGrpSpPr/>
        <p:nvPr/>
      </p:nvGrpSpPr>
      <p:grpSpPr>
        <a:xfrm>
          <a:off x="0" y="0"/>
          <a:ext cx="0" cy="0"/>
          <a:chOff x="0" y="0"/>
          <a:chExt cx="0" cy="0"/>
        </a:xfrm>
      </p:grpSpPr>
      <p:sp>
        <p:nvSpPr>
          <p:cNvPr id="335" name="Google Shape;335;p51"/>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Problem Statement</a:t>
            </a:r>
            <a:endParaRPr sz="2400"/>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a:solidFill>
                  <a:srgbClr val="000000"/>
                </a:solidFill>
                <a:highlight>
                  <a:srgbClr val="FFFFFE"/>
                </a:highlight>
                <a:latin typeface="Merriweather"/>
                <a:ea typeface="Merriweather"/>
                <a:cs typeface="Merriweather"/>
                <a:sym typeface="Merriweather"/>
              </a:rPr>
              <a:t>Our client is an insurance company who wish to sell their health insurance customers vehicle insurance. And they have provided us with the dataset from their first attempt. </a:t>
            </a:r>
            <a:endParaRPr>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a:solidFill>
                  <a:srgbClr val="000000"/>
                </a:solidFill>
                <a:highlight>
                  <a:srgbClr val="FFFFFE"/>
                </a:highlight>
                <a:latin typeface="Merriweather"/>
                <a:ea typeface="Merriweather"/>
                <a:cs typeface="Merriweather"/>
                <a:sym typeface="Merriweather"/>
              </a:rPr>
              <a:t>We are supposed to find insights from their first attempts and then build a predictive model to predict which customers in future are more likely to buy their vehicle insurance.</a:t>
            </a:r>
            <a:endParaRPr>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sz="2400"/>
          </a:p>
        </p:txBody>
      </p:sp>
      <p:sp>
        <p:nvSpPr>
          <p:cNvPr id="341" name="Google Shape;341;p5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Getting the sales done is not easy regardless of how much information one can get of the customer. And so, the distribution of sales closed and not closed would be very skewed in nature.</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Only 12.26% of the sales were closed by the team.</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From the data that we have of our health insurance customers, we understand that 54.18% of them do not have any record of vehicle insurance in the previous years. This certainly is a big market to try and penetrate and so campaigns that helps a user understand the benefits of having a vehicle insurance must be created.</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Our health insurance customers' dataset has 54.08% males and 45.92% females. We have not been as popular amongst our female health insurance customers when it comes to swaying them into buying our vehicle insurances as well as we would have liked to. Only 38.93% females have converted and 61.07% males have converted of the ones who converted.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middle-aged customers showed more interest in our vehicle insurance.</a:t>
            </a:r>
            <a:endParaRPr sz="1200">
              <a:solidFill>
                <a:schemeClr val="accent1"/>
              </a:solidFill>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a:p>
        </p:txBody>
      </p:sp>
      <p:sp>
        <p:nvSpPr>
          <p:cNvPr id="347" name="Google Shape;347;p53"/>
          <p:cNvSpPr txBox="1"/>
          <p:nvPr>
            <p:ph idx="1" type="body"/>
          </p:nvPr>
        </p:nvSpPr>
        <p:spPr>
          <a:xfrm>
            <a:off x="311700" y="102682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Almost everyone targeted holds a vehicle insurance, as expected. Only 0.21% of the customers targeted don't have a driving license.</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Region with code 28 has the most customers and perhaps the highest percentage of success in terms of cross selling. Overall a very small percentage of customers from the regions with most population buy our vehicle insurances.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Customers with vehicles of age between 1 and 2 years have showed the most interest in our insurance. 3/4th of the customers who responded yes belong to this category.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Almost all of the customers who responded yes to buying our vehicle insurance have damaged vehicle. Only 2% don't.</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two types of customers (ones who responded yes and ones who responded no) seem to have similar distribution of their Annual Premium. The distribution is slightly higher for those who responded yes, but the difference is too little to seem significant for the 40-50 percentiles of the customers.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distribution of the customer's age with the company is same for both the types - ones who bought the vehicle insurance and ones who didn't.</a:t>
            </a:r>
            <a:endParaRPr sz="1200">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a:p>
        </p:txBody>
      </p:sp>
      <p:sp>
        <p:nvSpPr>
          <p:cNvPr id="353" name="Google Shape;353;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decided to go ahead with the hyperparameter-tuned Gradient Boosting Model as it gives us the tied-best ROC AUC score, highest recall and second-best precision value.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it also makes the use of a lot of the newly created features of ours and distributes the importance of the features more evenly throughout the dataset.</a:t>
            </a:r>
            <a:endParaRPr sz="1400">
              <a:latin typeface="Merriweather"/>
              <a:ea typeface="Merriweather"/>
              <a:cs typeface="Merriweather"/>
              <a:sym typeface="Merriweather"/>
            </a:endParaRPr>
          </a:p>
        </p:txBody>
      </p:sp>
      <p:pic>
        <p:nvPicPr>
          <p:cNvPr id="354" name="Google Shape;354;p54"/>
          <p:cNvPicPr preferRelativeResize="0"/>
          <p:nvPr/>
        </p:nvPicPr>
        <p:blipFill>
          <a:blip r:embed="rId3">
            <a:alphaModFix/>
          </a:blip>
          <a:stretch>
            <a:fillRect/>
          </a:stretch>
        </p:blipFill>
        <p:spPr>
          <a:xfrm>
            <a:off x="885825" y="3206713"/>
            <a:ext cx="7372350" cy="942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58" name="Shape 358"/>
        <p:cNvGrpSpPr/>
        <p:nvPr/>
      </p:nvGrpSpPr>
      <p:grpSpPr>
        <a:xfrm>
          <a:off x="0" y="0"/>
          <a:ext cx="0" cy="0"/>
          <a:chOff x="0" y="0"/>
          <a:chExt cx="0" cy="0"/>
        </a:xfrm>
      </p:grpSpPr>
      <p:sp>
        <p:nvSpPr>
          <p:cNvPr id="359" name="Google Shape;359;p55"/>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What could have been better?</a:t>
            </a:r>
            <a:endParaRPr sz="3600">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What could have been better?</a:t>
            </a:r>
            <a:endParaRPr/>
          </a:p>
        </p:txBody>
      </p:sp>
      <p:sp>
        <p:nvSpPr>
          <p:cNvPr id="365" name="Google Shape;365;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a very low precision score and that is even though a caveat we have to live with while working with a very highly unbalanced data like ours, we would like to improve it as much as possible given we don't pull down our recall values.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may have done better with the feature engineering process, even though we believe most of our features have been important in our final model.</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lastly, we believe that a more advanced model like CatBoostClassifier or a Deep Neural Network Classifier could have done a better job.</a:t>
            </a:r>
            <a:endParaRPr sz="1400">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69" name="Shape 369"/>
        <p:cNvGrpSpPr/>
        <p:nvPr/>
      </p:nvGrpSpPr>
      <p:grpSpPr>
        <a:xfrm>
          <a:off x="0" y="0"/>
          <a:ext cx="0" cy="0"/>
          <a:chOff x="0" y="0"/>
          <a:chExt cx="0" cy="0"/>
        </a:xfrm>
      </p:grpSpPr>
      <p:sp>
        <p:nvSpPr>
          <p:cNvPr id="370" name="Google Shape;370;p57"/>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Thank You</a:t>
            </a:r>
            <a:endParaRPr sz="36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Data summary</a:t>
            </a:r>
            <a:endParaRPr sz="2400"/>
          </a:p>
        </p:txBody>
      </p:sp>
      <p:sp>
        <p:nvSpPr>
          <p:cNvPr id="80" name="Google Shape;80;p17"/>
          <p:cNvSpPr txBox="1"/>
          <p:nvPr>
            <p:ph idx="1" type="body"/>
          </p:nvPr>
        </p:nvSpPr>
        <p:spPr>
          <a:xfrm>
            <a:off x="311700" y="1228675"/>
            <a:ext cx="42111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From the first looks, the dataset looks a lot cleaner than most ones we usually work with. It has no null values and no duplicate values.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381109 data points, 11 independent variables and one dependent variable, Response.</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Most of the variables are categorical in nature. Only three are </a:t>
            </a:r>
            <a:r>
              <a:rPr lang="en-GB" sz="1400">
                <a:solidFill>
                  <a:srgbClr val="000000"/>
                </a:solidFill>
                <a:highlight>
                  <a:srgbClr val="FFFFFE"/>
                </a:highlight>
                <a:latin typeface="Merriweather"/>
                <a:ea typeface="Merriweather"/>
                <a:cs typeface="Merriweather"/>
                <a:sym typeface="Merriweather"/>
              </a:rPr>
              <a:t>truly</a:t>
            </a:r>
            <a:r>
              <a:rPr lang="en-GB" sz="1400">
                <a:solidFill>
                  <a:srgbClr val="000000"/>
                </a:solidFill>
                <a:highlight>
                  <a:srgbClr val="FFFFFE"/>
                </a:highlight>
                <a:latin typeface="Merriweather"/>
                <a:ea typeface="Merriweather"/>
                <a:cs typeface="Merriweather"/>
                <a:sym typeface="Merriweather"/>
              </a:rPr>
              <a:t> numeric in nature.</a:t>
            </a:r>
            <a:endParaRPr sz="1400">
              <a:latin typeface="Merriweather"/>
              <a:ea typeface="Merriweather"/>
              <a:cs typeface="Merriweather"/>
              <a:sym typeface="Merriweather"/>
            </a:endParaRPr>
          </a:p>
        </p:txBody>
      </p:sp>
      <p:pic>
        <p:nvPicPr>
          <p:cNvPr id="81" name="Google Shape;81;p17"/>
          <p:cNvPicPr preferRelativeResize="0"/>
          <p:nvPr/>
        </p:nvPicPr>
        <p:blipFill>
          <a:blip r:embed="rId3">
            <a:alphaModFix/>
          </a:blip>
          <a:stretch>
            <a:fillRect/>
          </a:stretch>
        </p:blipFill>
        <p:spPr>
          <a:xfrm>
            <a:off x="4660250" y="868250"/>
            <a:ext cx="4316401" cy="3711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1041125"/>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800">
                <a:latin typeface="Merriweather"/>
                <a:ea typeface="Merriweather"/>
                <a:cs typeface="Merriweather"/>
                <a:sym typeface="Merriweather"/>
              </a:rPr>
              <a:t>EDA</a:t>
            </a:r>
            <a:endParaRPr sz="4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customer final response in our dataset?</a:t>
            </a:r>
            <a:endParaRPr sz="2400"/>
          </a:p>
        </p:txBody>
      </p:sp>
      <p:sp>
        <p:nvSpPr>
          <p:cNvPr id="92" name="Google Shape;92;p19"/>
          <p:cNvSpPr txBox="1"/>
          <p:nvPr>
            <p:ph idx="1" type="body"/>
          </p:nvPr>
        </p:nvSpPr>
        <p:spPr>
          <a:xfrm>
            <a:off x="311700" y="1228675"/>
            <a:ext cx="42603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Getting the sales done is not easy regardless of how much information one can get of the customer.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so, the distribution of sales closed and not closed would be very skewed in nature.</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Only 12.26% of the sales were closed by the team.</a:t>
            </a:r>
            <a:endParaRPr sz="1400">
              <a:solidFill>
                <a:schemeClr val="accent1"/>
              </a:solidFill>
              <a:latin typeface="Merriweather"/>
              <a:ea typeface="Merriweather"/>
              <a:cs typeface="Merriweather"/>
              <a:sym typeface="Merriweather"/>
            </a:endParaRPr>
          </a:p>
        </p:txBody>
      </p:sp>
      <p:pic>
        <p:nvPicPr>
          <p:cNvPr id="93" name="Google Shape;93;p19"/>
          <p:cNvPicPr preferRelativeResize="0"/>
          <p:nvPr/>
        </p:nvPicPr>
        <p:blipFill>
          <a:blip r:embed="rId3">
            <a:alphaModFix/>
          </a:blip>
          <a:stretch>
            <a:fillRect/>
          </a:stretch>
        </p:blipFill>
        <p:spPr>
          <a:xfrm>
            <a:off x="4709450" y="1102550"/>
            <a:ext cx="4064240"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900">
                <a:latin typeface="Merriweather"/>
                <a:ea typeface="Merriweather"/>
                <a:cs typeface="Merriweather"/>
                <a:sym typeface="Merriweather"/>
              </a:rPr>
              <a:t>What is the distribution of customers’ previous record of having a vehicle insurance?</a:t>
            </a:r>
            <a:endParaRPr b="0" sz="1900">
              <a:latin typeface="Merriweather"/>
              <a:ea typeface="Merriweather"/>
              <a:cs typeface="Merriweather"/>
              <a:sym typeface="Merriweather"/>
            </a:endParaRPr>
          </a:p>
        </p:txBody>
      </p:sp>
      <p:sp>
        <p:nvSpPr>
          <p:cNvPr id="99" name="Google Shape;99;p20"/>
          <p:cNvSpPr txBox="1"/>
          <p:nvPr>
            <p:ph idx="1" type="body"/>
          </p:nvPr>
        </p:nvSpPr>
        <p:spPr>
          <a:xfrm>
            <a:off x="311700" y="3147400"/>
            <a:ext cx="8520600" cy="180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From the data that we have of our health insurance customers, we understand that 54.18% of them do not have any record of vehicle insurance in the previous years. This certainly is a big market to try and penetrate and so campaigns that helps a user understand the benefits of having a vehicle insurance must be created.</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And for those who have had vehicle insurances, it should be studied what was for them an ideal vehicle insurance. Understanding what a customer needs is as important as making awareness campaigns of your services.</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Almost all the customers (99.66%) who converted, converted from the ones who never really had a vehicle insurance before.</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Given how our main customer base is the one who never had a vehicle insurance, 52.17% not accepting our initial offers makes the market with still a lot more opportunities. </a:t>
            </a:r>
            <a:endParaRPr sz="900">
              <a:solidFill>
                <a:srgbClr val="000000"/>
              </a:solidFill>
              <a:highlight>
                <a:srgbClr val="FFFFFE"/>
              </a:highlight>
              <a:latin typeface="Merriweather"/>
              <a:ea typeface="Merriweather"/>
              <a:cs typeface="Merriweather"/>
              <a:sym typeface="Merriweather"/>
            </a:endParaRPr>
          </a:p>
        </p:txBody>
      </p:sp>
      <p:pic>
        <p:nvPicPr>
          <p:cNvPr id="100" name="Google Shape;100;p20"/>
          <p:cNvPicPr preferRelativeResize="0"/>
          <p:nvPr/>
        </p:nvPicPr>
        <p:blipFill>
          <a:blip r:embed="rId3">
            <a:alphaModFix/>
          </a:blip>
          <a:stretch>
            <a:fillRect/>
          </a:stretch>
        </p:blipFill>
        <p:spPr>
          <a:xfrm>
            <a:off x="311700" y="1183863"/>
            <a:ext cx="2452750" cy="1873525"/>
          </a:xfrm>
          <a:prstGeom prst="rect">
            <a:avLst/>
          </a:prstGeom>
          <a:noFill/>
          <a:ln>
            <a:noFill/>
          </a:ln>
        </p:spPr>
      </p:pic>
      <p:pic>
        <p:nvPicPr>
          <p:cNvPr id="101" name="Google Shape;101;p20"/>
          <p:cNvPicPr preferRelativeResize="0"/>
          <p:nvPr/>
        </p:nvPicPr>
        <p:blipFill>
          <a:blip r:embed="rId4">
            <a:alphaModFix/>
          </a:blip>
          <a:stretch>
            <a:fillRect/>
          </a:stretch>
        </p:blipFill>
        <p:spPr>
          <a:xfrm>
            <a:off x="3141150" y="1183875"/>
            <a:ext cx="2600535" cy="1873500"/>
          </a:xfrm>
          <a:prstGeom prst="rect">
            <a:avLst/>
          </a:prstGeom>
          <a:noFill/>
          <a:ln>
            <a:noFill/>
          </a:ln>
        </p:spPr>
      </p:pic>
      <p:pic>
        <p:nvPicPr>
          <p:cNvPr id="102" name="Google Shape;102;p20"/>
          <p:cNvPicPr preferRelativeResize="0"/>
          <p:nvPr/>
        </p:nvPicPr>
        <p:blipFill>
          <a:blip r:embed="rId5">
            <a:alphaModFix/>
          </a:blip>
          <a:stretch>
            <a:fillRect/>
          </a:stretch>
        </p:blipFill>
        <p:spPr>
          <a:xfrm>
            <a:off x="5962479" y="1183875"/>
            <a:ext cx="2869821" cy="180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GB" sz="1900">
                <a:solidFill>
                  <a:srgbClr val="000000"/>
                </a:solidFill>
                <a:highlight>
                  <a:srgbClr val="FFFFFE"/>
                </a:highlight>
                <a:latin typeface="Merriweather"/>
                <a:ea typeface="Merriweather"/>
                <a:cs typeface="Merriweather"/>
                <a:sym typeface="Merriweather"/>
              </a:rPr>
              <a:t>What is the gender distribution of our customers and of those who converted?</a:t>
            </a:r>
            <a:endParaRPr sz="1900">
              <a:solidFill>
                <a:srgbClr val="000000"/>
              </a:solidFill>
              <a:latin typeface="Merriweather"/>
              <a:ea typeface="Merriweather"/>
              <a:cs typeface="Merriweather"/>
              <a:sym typeface="Merriweather"/>
            </a:endParaRPr>
          </a:p>
        </p:txBody>
      </p:sp>
      <p:sp>
        <p:nvSpPr>
          <p:cNvPr id="108" name="Google Shape;108;p21"/>
          <p:cNvSpPr txBox="1"/>
          <p:nvPr>
            <p:ph idx="1" type="body"/>
          </p:nvPr>
        </p:nvSpPr>
        <p:spPr>
          <a:xfrm>
            <a:off x="311700" y="3498775"/>
            <a:ext cx="8520600" cy="1361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Our health insurance customers' dataset has 54.08% males and 45.92% females.</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We have not been as popular amongst our female health insurance customers when it comes to swaying them into buying our vehicle insurances as well as we would have liked to. Only 38.93% females have converted and 61.07% males have converted of the ones who converted.</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9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900">
                <a:solidFill>
                  <a:srgbClr val="000000"/>
                </a:solidFill>
                <a:highlight>
                  <a:srgbClr val="FFFFFE"/>
                </a:highlight>
                <a:latin typeface="Merriweather"/>
                <a:ea typeface="Merriweather"/>
                <a:cs typeface="Merriweather"/>
                <a:sym typeface="Merriweather"/>
              </a:rPr>
              <a:t>Of the ones who did not convert to buy our vehicle insurances, the numbers are somewhat more consistent with what they are for the overall dataset. 53.1% males and 46.9% females didn't convert.</a:t>
            </a:r>
            <a:endParaRPr sz="900">
              <a:solidFill>
                <a:srgbClr val="000000"/>
              </a:solidFill>
              <a:highlight>
                <a:srgbClr val="FFFFFE"/>
              </a:highlight>
              <a:latin typeface="Merriweather"/>
              <a:ea typeface="Merriweather"/>
              <a:cs typeface="Merriweather"/>
              <a:sym typeface="Merriweather"/>
            </a:endParaRPr>
          </a:p>
        </p:txBody>
      </p:sp>
      <p:pic>
        <p:nvPicPr>
          <p:cNvPr id="109" name="Google Shape;109;p21"/>
          <p:cNvPicPr preferRelativeResize="0"/>
          <p:nvPr/>
        </p:nvPicPr>
        <p:blipFill rotWithShape="1">
          <a:blip r:embed="rId3">
            <a:alphaModFix/>
          </a:blip>
          <a:srcRect b="0" l="-3720" r="3719" t="0"/>
          <a:stretch/>
        </p:blipFill>
        <p:spPr>
          <a:xfrm>
            <a:off x="645825" y="1246250"/>
            <a:ext cx="2010567" cy="2100125"/>
          </a:xfrm>
          <a:prstGeom prst="rect">
            <a:avLst/>
          </a:prstGeom>
          <a:noFill/>
          <a:ln>
            <a:noFill/>
          </a:ln>
        </p:spPr>
      </p:pic>
      <p:pic>
        <p:nvPicPr>
          <p:cNvPr id="110" name="Google Shape;110;p21"/>
          <p:cNvPicPr preferRelativeResize="0"/>
          <p:nvPr/>
        </p:nvPicPr>
        <p:blipFill>
          <a:blip r:embed="rId4">
            <a:alphaModFix/>
          </a:blip>
          <a:stretch>
            <a:fillRect/>
          </a:stretch>
        </p:blipFill>
        <p:spPr>
          <a:xfrm>
            <a:off x="3333867" y="1246250"/>
            <a:ext cx="2476266" cy="2100125"/>
          </a:xfrm>
          <a:prstGeom prst="rect">
            <a:avLst/>
          </a:prstGeom>
          <a:noFill/>
          <a:ln>
            <a:noFill/>
          </a:ln>
        </p:spPr>
      </p:pic>
      <p:pic>
        <p:nvPicPr>
          <p:cNvPr id="111" name="Google Shape;111;p21"/>
          <p:cNvPicPr preferRelativeResize="0"/>
          <p:nvPr/>
        </p:nvPicPr>
        <p:blipFill>
          <a:blip r:embed="rId5">
            <a:alphaModFix/>
          </a:blip>
          <a:stretch>
            <a:fillRect/>
          </a:stretch>
        </p:blipFill>
        <p:spPr>
          <a:xfrm>
            <a:off x="5977483" y="1246250"/>
            <a:ext cx="2906142" cy="210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