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Amatic SC"/>
      <p:regular r:id="rId51"/>
      <p:bold r:id="rId52"/>
    </p:embeddedFont>
    <p:embeddedFont>
      <p:font typeface="Source Code Pro"/>
      <p:regular r:id="rId53"/>
      <p:bold r:id="rId54"/>
      <p:italic r:id="rId55"/>
      <p:boldItalic r:id="rId56"/>
    </p:embeddedFont>
    <p:embeddedFont>
      <p:font typeface="Merriweather"/>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Merriweather-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AmaticSC-regular.fntdata"/><Relationship Id="rId50" Type="http://schemas.openxmlformats.org/officeDocument/2006/relationships/slide" Target="slides/slide45.xml"/><Relationship Id="rId53" Type="http://schemas.openxmlformats.org/officeDocument/2006/relationships/font" Target="fonts/SourceCodePro-regular.fntdata"/><Relationship Id="rId52" Type="http://schemas.openxmlformats.org/officeDocument/2006/relationships/font" Target="fonts/AmaticSC-bold.fntdata"/><Relationship Id="rId11" Type="http://schemas.openxmlformats.org/officeDocument/2006/relationships/slide" Target="slides/slide6.xml"/><Relationship Id="rId55" Type="http://schemas.openxmlformats.org/officeDocument/2006/relationships/font" Target="fonts/SourceCodePro-italic.fntdata"/><Relationship Id="rId10" Type="http://schemas.openxmlformats.org/officeDocument/2006/relationships/slide" Target="slides/slide5.xml"/><Relationship Id="rId54" Type="http://schemas.openxmlformats.org/officeDocument/2006/relationships/font" Target="fonts/SourceCodePro-bold.fntdata"/><Relationship Id="rId13" Type="http://schemas.openxmlformats.org/officeDocument/2006/relationships/slide" Target="slides/slide8.xml"/><Relationship Id="rId57" Type="http://schemas.openxmlformats.org/officeDocument/2006/relationships/font" Target="fonts/Merriweather-regular.fntdata"/><Relationship Id="rId12" Type="http://schemas.openxmlformats.org/officeDocument/2006/relationships/slide" Target="slides/slide7.xml"/><Relationship Id="rId56" Type="http://schemas.openxmlformats.org/officeDocument/2006/relationships/font" Target="fonts/SourceCodePro-boldItalic.fntdata"/><Relationship Id="rId15" Type="http://schemas.openxmlformats.org/officeDocument/2006/relationships/slide" Target="slides/slide10.xml"/><Relationship Id="rId59" Type="http://schemas.openxmlformats.org/officeDocument/2006/relationships/font" Target="fonts/Merriweather-italic.fntdata"/><Relationship Id="rId14" Type="http://schemas.openxmlformats.org/officeDocument/2006/relationships/slide" Target="slides/slide9.xml"/><Relationship Id="rId58" Type="http://schemas.openxmlformats.org/officeDocument/2006/relationships/font" Target="fonts/Merriweather-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f7686d40e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f7686d40e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f7686d40e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f7686d40e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f7686d40e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f7686d40e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f7686d40e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f7686d40e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f7686d40e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f7686d40e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f7686d40e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f7686d40e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f7686d40e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f7686d40e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f7686d40e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f7686d40e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871bfbf6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871bfbf6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871bfbf6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871bfbf6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f7686d40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f7686d40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871bfbf6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871bfbf6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871bfbf6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871bfbf6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f7686d40e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f7686d40e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871bfbf6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871bfbf6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871bfbf6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2871bfbf6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871bfbf6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871bfbf6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2871bfbf6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2871bfbf6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1f7686d40e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1f7686d40e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1f7686d40e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1f7686d40e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1f7686d40e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1f7686d40e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f7686d40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f7686d40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1f7686d40e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1f7686d40e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1f7686d40e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1f7686d40e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1f7686d40e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1f7686d40e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1f7686d40e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1f7686d40e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1f7686d40e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1f7686d40e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1f7686d40e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1f7686d40e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1f7686d40e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1f7686d40e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1f7686d40e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1f7686d40e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1f7686d40e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1f7686d40e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1f7686d40e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1f7686d40e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f7686d40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f7686d40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1f7686d40e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1f7686d40e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1f7686d40e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1f7686d40e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1f7686d40e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1f7686d40e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1f7686d40e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1f7686d40e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29b6c871c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29b6c871c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1f7686d40e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1f7686d40e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f7686d40e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f7686d40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f7686d40e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1f7686d40e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f7686d40e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f7686d40e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f7686d40e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f7686d40e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f7686d40e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f7686d40e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35.png"/><Relationship Id="rId5"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4.png"/><Relationship Id="rId4" Type="http://schemas.openxmlformats.org/officeDocument/2006/relationships/image" Target="../media/image37.png"/><Relationship Id="rId5" Type="http://schemas.openxmlformats.org/officeDocument/2006/relationships/image" Target="../media/image44.png"/><Relationship Id="rId6" Type="http://schemas.openxmlformats.org/officeDocument/2006/relationships/image" Target="../media/image39.png"/><Relationship Id="rId7"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2.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587B"/>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lang="en-GB" sz="3000">
                <a:latin typeface="Merriweather"/>
                <a:ea typeface="Merriweather"/>
                <a:cs typeface="Merriweather"/>
                <a:sym typeface="Merriweather"/>
              </a:rPr>
              <a:t>Capstone Project</a:t>
            </a:r>
            <a:endParaRPr sz="3000">
              <a:latin typeface="Merriweather"/>
              <a:ea typeface="Merriweather"/>
              <a:cs typeface="Merriweather"/>
              <a:sym typeface="Merriweather"/>
            </a:endParaRPr>
          </a:p>
          <a:p>
            <a:pPr indent="0" lvl="0" marL="0" rtl="0" algn="ctr">
              <a:spcBef>
                <a:spcPts val="0"/>
              </a:spcBef>
              <a:spcAft>
                <a:spcPts val="0"/>
              </a:spcAft>
              <a:buNone/>
            </a:pPr>
            <a:r>
              <a:rPr lang="en-GB" sz="3000">
                <a:latin typeface="Merriweather"/>
                <a:ea typeface="Merriweather"/>
                <a:cs typeface="Merriweather"/>
                <a:sym typeface="Merriweather"/>
              </a:rPr>
              <a:t>Netflix Movies and TV Shows Clustering</a:t>
            </a:r>
            <a:endParaRPr sz="3000"/>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solidFill>
                  <a:schemeClr val="lt1"/>
                </a:solidFill>
              </a:rPr>
              <a:t>By Shivam Tiwari and Tapomay Sahoo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What is the distribution of the type of content for the different years?</a:t>
            </a:r>
            <a:endParaRPr b="0" sz="1900">
              <a:latin typeface="Merriweather"/>
              <a:ea typeface="Merriweather"/>
              <a:cs typeface="Merriweather"/>
              <a:sym typeface="Merriweather"/>
            </a:endParaRPr>
          </a:p>
        </p:txBody>
      </p:sp>
      <p:sp>
        <p:nvSpPr>
          <p:cNvPr id="113" name="Google Shape;113;p22"/>
          <p:cNvSpPr txBox="1"/>
          <p:nvPr>
            <p:ph idx="1" type="body"/>
          </p:nvPr>
        </p:nvSpPr>
        <p:spPr>
          <a:xfrm>
            <a:off x="311700" y="3416550"/>
            <a:ext cx="8520600" cy="1779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Netflix really took off since 2015, before which the rate at which newer contents were added were quite slow. Also, while movies are added in large numbers, their growth has stopped and the numbers went down for the first time while going from 2019 to 2020.</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While in contrast, TV Shows have almost shown a steady growth and never saw any kind of drop in numbers, not even going in 2020.</a:t>
            </a:r>
            <a:endParaRPr sz="1200">
              <a:solidFill>
                <a:srgbClr val="000000"/>
              </a:solidFill>
              <a:highlight>
                <a:srgbClr val="FFFFFE"/>
              </a:highlight>
              <a:latin typeface="Merriweather"/>
              <a:ea typeface="Merriweather"/>
              <a:cs typeface="Merriweather"/>
              <a:sym typeface="Merriweather"/>
            </a:endParaRPr>
          </a:p>
        </p:txBody>
      </p:sp>
      <p:pic>
        <p:nvPicPr>
          <p:cNvPr id="114" name="Google Shape;114;p22"/>
          <p:cNvPicPr preferRelativeResize="0"/>
          <p:nvPr/>
        </p:nvPicPr>
        <p:blipFill>
          <a:blip r:embed="rId3">
            <a:alphaModFix/>
          </a:blip>
          <a:stretch>
            <a:fillRect/>
          </a:stretch>
        </p:blipFill>
        <p:spPr>
          <a:xfrm>
            <a:off x="2437999" y="887400"/>
            <a:ext cx="4268000" cy="23721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What is the distribution of type of content added for different months?</a:t>
            </a:r>
            <a:endParaRPr b="0" sz="1900">
              <a:latin typeface="Merriweather"/>
              <a:ea typeface="Merriweather"/>
              <a:cs typeface="Merriweather"/>
              <a:sym typeface="Merriweather"/>
            </a:endParaRPr>
          </a:p>
        </p:txBody>
      </p:sp>
      <p:sp>
        <p:nvSpPr>
          <p:cNvPr id="120" name="Google Shape;120;p23"/>
          <p:cNvSpPr txBox="1"/>
          <p:nvPr>
            <p:ph idx="1" type="body"/>
          </p:nvPr>
        </p:nvSpPr>
        <p:spPr>
          <a:xfrm>
            <a:off x="311700" y="3984725"/>
            <a:ext cx="8520600" cy="1032600"/>
          </a:xfrm>
          <a:prstGeom prst="rect">
            <a:avLst/>
          </a:prstGeom>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January, December and October are the peak months. Whereas, February and May to September don't have much contents added, relatively. March has an abnormal behaviour when compared with the rest of the months.</a:t>
            </a:r>
            <a:endParaRPr sz="1200">
              <a:solidFill>
                <a:srgbClr val="000000"/>
              </a:solidFill>
              <a:highlight>
                <a:srgbClr val="FFFFFE"/>
              </a:highlight>
              <a:latin typeface="Merriweather"/>
              <a:ea typeface="Merriweather"/>
              <a:cs typeface="Merriweather"/>
              <a:sym typeface="Merriweather"/>
            </a:endParaRPr>
          </a:p>
        </p:txBody>
      </p:sp>
      <p:pic>
        <p:nvPicPr>
          <p:cNvPr id="121" name="Google Shape;121;p23"/>
          <p:cNvPicPr preferRelativeResize="0"/>
          <p:nvPr/>
        </p:nvPicPr>
        <p:blipFill>
          <a:blip r:embed="rId3">
            <a:alphaModFix/>
          </a:blip>
          <a:stretch>
            <a:fillRect/>
          </a:stretch>
        </p:blipFill>
        <p:spPr>
          <a:xfrm>
            <a:off x="2247650" y="1201400"/>
            <a:ext cx="4648699" cy="2603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Which are </a:t>
            </a:r>
            <a:r>
              <a:rPr b="0" lang="en-GB" sz="1900">
                <a:latin typeface="Merriweather"/>
                <a:ea typeface="Merriweather"/>
                <a:cs typeface="Merriweather"/>
                <a:sym typeface="Merriweather"/>
              </a:rPr>
              <a:t>the</a:t>
            </a:r>
            <a:r>
              <a:rPr b="0" lang="en-GB" sz="1900">
                <a:latin typeface="Merriweather"/>
                <a:ea typeface="Merriweather"/>
                <a:cs typeface="Merriweather"/>
                <a:sym typeface="Merriweather"/>
              </a:rPr>
              <a:t> days of the week with most content added?</a:t>
            </a:r>
            <a:endParaRPr b="0" sz="1900">
              <a:latin typeface="Merriweather"/>
              <a:ea typeface="Merriweather"/>
              <a:cs typeface="Merriweather"/>
              <a:sym typeface="Merriweather"/>
            </a:endParaRPr>
          </a:p>
        </p:txBody>
      </p:sp>
      <p:sp>
        <p:nvSpPr>
          <p:cNvPr id="127" name="Google Shape;127;p24"/>
          <p:cNvSpPr txBox="1"/>
          <p:nvPr>
            <p:ph idx="1" type="body"/>
          </p:nvPr>
        </p:nvSpPr>
        <p:spPr>
          <a:xfrm>
            <a:off x="311700" y="4051975"/>
            <a:ext cx="8520600" cy="9945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Weekends have the lowest number of releases. However, Friday has the highest of all the days of the week. Movies again are larger in number than TV Shows and the trend is almost similar between the two on all the days.</a:t>
            </a:r>
            <a:endParaRPr sz="1200">
              <a:solidFill>
                <a:srgbClr val="000000"/>
              </a:solidFill>
              <a:highlight>
                <a:srgbClr val="FFFFFE"/>
              </a:highlight>
              <a:latin typeface="Merriweather"/>
              <a:ea typeface="Merriweather"/>
              <a:cs typeface="Merriweather"/>
              <a:sym typeface="Merriweather"/>
            </a:endParaRPr>
          </a:p>
        </p:txBody>
      </p:sp>
      <p:pic>
        <p:nvPicPr>
          <p:cNvPr id="128" name="Google Shape;128;p24"/>
          <p:cNvPicPr preferRelativeResize="0"/>
          <p:nvPr/>
        </p:nvPicPr>
        <p:blipFill>
          <a:blip r:embed="rId3">
            <a:alphaModFix/>
          </a:blip>
          <a:stretch>
            <a:fillRect/>
          </a:stretch>
        </p:blipFill>
        <p:spPr>
          <a:xfrm>
            <a:off x="2091400" y="1021975"/>
            <a:ext cx="4961199" cy="275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What is the trend in the contents released wrt the different years?</a:t>
            </a:r>
            <a:endParaRPr b="0" sz="1900">
              <a:latin typeface="Merriweather"/>
              <a:ea typeface="Merriweather"/>
              <a:cs typeface="Merriweather"/>
              <a:sym typeface="Merriweather"/>
            </a:endParaRPr>
          </a:p>
        </p:txBody>
      </p:sp>
      <p:sp>
        <p:nvSpPr>
          <p:cNvPr id="134" name="Google Shape;134;p25"/>
          <p:cNvSpPr txBox="1"/>
          <p:nvPr>
            <p:ph idx="1" type="body"/>
          </p:nvPr>
        </p:nvSpPr>
        <p:spPr>
          <a:xfrm>
            <a:off x="266825" y="3820250"/>
            <a:ext cx="8520600" cy="88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Again, the content released graph has very little surprises for us. The focus has shifted a lot on releasing newer TV shows more than movies.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So much has the focus shifted that for the first time ever, in 2020, the number of TV shows released surpassed the number of movie releases on Netflix. </a:t>
            </a:r>
            <a:endParaRPr sz="1200">
              <a:solidFill>
                <a:srgbClr val="000000"/>
              </a:solidFill>
              <a:highlight>
                <a:srgbClr val="FFFFFE"/>
              </a:highlight>
              <a:latin typeface="Merriweather"/>
              <a:ea typeface="Merriweather"/>
              <a:cs typeface="Merriweather"/>
              <a:sym typeface="Merriweather"/>
            </a:endParaRPr>
          </a:p>
        </p:txBody>
      </p:sp>
      <p:pic>
        <p:nvPicPr>
          <p:cNvPr id="135" name="Google Shape;135;p25"/>
          <p:cNvPicPr preferRelativeResize="0"/>
          <p:nvPr/>
        </p:nvPicPr>
        <p:blipFill>
          <a:blip r:embed="rId3">
            <a:alphaModFix/>
          </a:blip>
          <a:stretch>
            <a:fillRect/>
          </a:stretch>
        </p:blipFill>
        <p:spPr>
          <a:xfrm>
            <a:off x="2200962" y="917325"/>
            <a:ext cx="4742075" cy="265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What is the distribution of TV ratings among the content on Netflix?</a:t>
            </a:r>
            <a:endParaRPr b="0" sz="1900">
              <a:latin typeface="Merriweather"/>
              <a:ea typeface="Merriweather"/>
              <a:cs typeface="Merriweather"/>
              <a:sym typeface="Merriweather"/>
            </a:endParaRPr>
          </a:p>
        </p:txBody>
      </p:sp>
      <p:sp>
        <p:nvSpPr>
          <p:cNvPr id="141" name="Google Shape;141;p26"/>
          <p:cNvSpPr txBox="1"/>
          <p:nvPr>
            <p:ph idx="1" type="body"/>
          </p:nvPr>
        </p:nvSpPr>
        <p:spPr>
          <a:xfrm>
            <a:off x="311700" y="4036100"/>
            <a:ext cx="8520600" cy="8010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Contents suitable for all are very few in number whereas contents with restrictions like TV-MA (unsuitable for under 17), TV-14 (may be unsuitable for under 14) and TV-PG (unsuitable for young children) are the three highest in numbers.</a:t>
            </a:r>
            <a:endParaRPr sz="1200">
              <a:solidFill>
                <a:srgbClr val="000000"/>
              </a:solidFill>
              <a:highlight>
                <a:srgbClr val="FFFFFE"/>
              </a:highlight>
              <a:latin typeface="Merriweather"/>
              <a:ea typeface="Merriweather"/>
              <a:cs typeface="Merriweather"/>
              <a:sym typeface="Merriweather"/>
            </a:endParaRPr>
          </a:p>
        </p:txBody>
      </p:sp>
      <p:pic>
        <p:nvPicPr>
          <p:cNvPr id="142" name="Google Shape;142;p26"/>
          <p:cNvPicPr preferRelativeResize="0"/>
          <p:nvPr/>
        </p:nvPicPr>
        <p:blipFill>
          <a:blip r:embed="rId3">
            <a:alphaModFix/>
          </a:blip>
          <a:stretch>
            <a:fillRect/>
          </a:stretch>
        </p:blipFill>
        <p:spPr>
          <a:xfrm>
            <a:off x="2188888" y="992050"/>
            <a:ext cx="4766224" cy="2835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What is the distribution of the number of seasons for TV shows on Netflix?</a:t>
            </a:r>
            <a:endParaRPr b="0" sz="1900">
              <a:latin typeface="Merriweather"/>
              <a:ea typeface="Merriweather"/>
              <a:cs typeface="Merriweather"/>
              <a:sym typeface="Merriweather"/>
            </a:endParaRPr>
          </a:p>
        </p:txBody>
      </p:sp>
      <p:sp>
        <p:nvSpPr>
          <p:cNvPr id="148" name="Google Shape;148;p27"/>
          <p:cNvSpPr txBox="1"/>
          <p:nvPr>
            <p:ph idx="1" type="body"/>
          </p:nvPr>
        </p:nvSpPr>
        <p:spPr>
          <a:xfrm>
            <a:off x="311700" y="4111800"/>
            <a:ext cx="8520600" cy="695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A lot of TV Shows (more than 1600) have only one season. Almost 400 have two and there is almost an exponential decrement in the number of TV Shows with even larger number of seasons.</a:t>
            </a:r>
            <a:endParaRPr sz="1200">
              <a:solidFill>
                <a:srgbClr val="000000"/>
              </a:solidFill>
              <a:highlight>
                <a:srgbClr val="FFFFFE"/>
              </a:highlight>
              <a:latin typeface="Merriweather"/>
              <a:ea typeface="Merriweather"/>
              <a:cs typeface="Merriweather"/>
              <a:sym typeface="Merriweather"/>
            </a:endParaRPr>
          </a:p>
        </p:txBody>
      </p:sp>
      <p:pic>
        <p:nvPicPr>
          <p:cNvPr id="149" name="Google Shape;149;p27"/>
          <p:cNvPicPr preferRelativeResize="0"/>
          <p:nvPr/>
        </p:nvPicPr>
        <p:blipFill>
          <a:blip r:embed="rId3">
            <a:alphaModFix/>
          </a:blip>
          <a:stretch>
            <a:fillRect/>
          </a:stretch>
        </p:blipFill>
        <p:spPr>
          <a:xfrm>
            <a:off x="1976363" y="1130050"/>
            <a:ext cx="5191274" cy="2883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What is the distribution of duration of movies on Netflix?</a:t>
            </a:r>
            <a:endParaRPr b="0" sz="1900">
              <a:latin typeface="Merriweather"/>
              <a:ea typeface="Merriweather"/>
              <a:cs typeface="Merriweather"/>
              <a:sym typeface="Merriweather"/>
            </a:endParaRPr>
          </a:p>
        </p:txBody>
      </p:sp>
      <p:sp>
        <p:nvSpPr>
          <p:cNvPr id="155" name="Google Shape;155;p28"/>
          <p:cNvSpPr txBox="1"/>
          <p:nvPr>
            <p:ph idx="1" type="body"/>
          </p:nvPr>
        </p:nvSpPr>
        <p:spPr>
          <a:xfrm>
            <a:off x="311700" y="4253850"/>
            <a:ext cx="8520600" cy="531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A lot of the movies are between 60 to 150 mins long. But there are movies with more than 300+ minutes duration.</a:t>
            </a:r>
            <a:endParaRPr sz="1200">
              <a:solidFill>
                <a:srgbClr val="000000"/>
              </a:solidFill>
              <a:highlight>
                <a:srgbClr val="FFFFFE"/>
              </a:highlight>
              <a:latin typeface="Merriweather"/>
              <a:ea typeface="Merriweather"/>
              <a:cs typeface="Merriweather"/>
              <a:sym typeface="Merriweather"/>
            </a:endParaRPr>
          </a:p>
        </p:txBody>
      </p:sp>
      <p:pic>
        <p:nvPicPr>
          <p:cNvPr id="156" name="Google Shape;156;p28"/>
          <p:cNvPicPr preferRelativeResize="0"/>
          <p:nvPr/>
        </p:nvPicPr>
        <p:blipFill>
          <a:blip r:embed="rId3">
            <a:alphaModFix/>
          </a:blip>
          <a:stretch>
            <a:fillRect/>
          </a:stretch>
        </p:blipFill>
        <p:spPr>
          <a:xfrm>
            <a:off x="1987399" y="1113100"/>
            <a:ext cx="5169199" cy="2873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What are the top 10 genres on Netflix?</a:t>
            </a:r>
            <a:endParaRPr b="0" sz="1900">
              <a:latin typeface="Merriweather"/>
              <a:ea typeface="Merriweather"/>
              <a:cs typeface="Merriweather"/>
              <a:sym typeface="Merriweather"/>
            </a:endParaRPr>
          </a:p>
        </p:txBody>
      </p:sp>
      <p:sp>
        <p:nvSpPr>
          <p:cNvPr id="162" name="Google Shape;162;p29"/>
          <p:cNvSpPr txBox="1"/>
          <p:nvPr>
            <p:ph idx="1" type="body"/>
          </p:nvPr>
        </p:nvSpPr>
        <p:spPr>
          <a:xfrm>
            <a:off x="311700" y="4231425"/>
            <a:ext cx="8520600" cy="6879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International TV Shows and International Movies are two of the most dominant genres. Others include Dramas, Comedies, Documentaries and Action &amp; Adventure.</a:t>
            </a:r>
            <a:endParaRPr sz="1200">
              <a:solidFill>
                <a:srgbClr val="000000"/>
              </a:solidFill>
              <a:highlight>
                <a:srgbClr val="FFFFFE"/>
              </a:highlight>
              <a:latin typeface="Merriweather"/>
              <a:ea typeface="Merriweather"/>
              <a:cs typeface="Merriweather"/>
              <a:sym typeface="Merriweather"/>
            </a:endParaRPr>
          </a:p>
        </p:txBody>
      </p:sp>
      <p:pic>
        <p:nvPicPr>
          <p:cNvPr id="163" name="Google Shape;163;p29"/>
          <p:cNvPicPr preferRelativeResize="0"/>
          <p:nvPr/>
        </p:nvPicPr>
        <p:blipFill>
          <a:blip r:embed="rId3">
            <a:alphaModFix/>
          </a:blip>
          <a:stretch>
            <a:fillRect/>
          </a:stretch>
        </p:blipFill>
        <p:spPr>
          <a:xfrm>
            <a:off x="2558650" y="841225"/>
            <a:ext cx="4026700" cy="33901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Who are the top 10 directors of TV Shows on Netflix?</a:t>
            </a:r>
            <a:endParaRPr b="0" sz="1900">
              <a:latin typeface="Merriweather"/>
              <a:ea typeface="Merriweather"/>
              <a:cs typeface="Merriweather"/>
              <a:sym typeface="Merriweather"/>
            </a:endParaRPr>
          </a:p>
        </p:txBody>
      </p:sp>
      <p:sp>
        <p:nvSpPr>
          <p:cNvPr id="169" name="Google Shape;169;p30"/>
          <p:cNvSpPr txBox="1"/>
          <p:nvPr>
            <p:ph idx="1" type="body"/>
          </p:nvPr>
        </p:nvSpPr>
        <p:spPr>
          <a:xfrm>
            <a:off x="311700" y="4253850"/>
            <a:ext cx="8520600" cy="531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top 10 TV shows directors on Netflix doesn't feature directors with more than 3 TV Shows on the streaming service.</a:t>
            </a:r>
            <a:endParaRPr sz="1200">
              <a:solidFill>
                <a:srgbClr val="000000"/>
              </a:solidFill>
              <a:highlight>
                <a:srgbClr val="FFFFFE"/>
              </a:highlight>
              <a:latin typeface="Merriweather"/>
              <a:ea typeface="Merriweather"/>
              <a:cs typeface="Merriweather"/>
              <a:sym typeface="Merriweather"/>
            </a:endParaRPr>
          </a:p>
        </p:txBody>
      </p:sp>
      <p:pic>
        <p:nvPicPr>
          <p:cNvPr id="170" name="Google Shape;170;p30"/>
          <p:cNvPicPr preferRelativeResize="0"/>
          <p:nvPr/>
        </p:nvPicPr>
        <p:blipFill>
          <a:blip r:embed="rId3">
            <a:alphaModFix/>
          </a:blip>
          <a:stretch>
            <a:fillRect/>
          </a:stretch>
        </p:blipFill>
        <p:spPr>
          <a:xfrm>
            <a:off x="2273625" y="932250"/>
            <a:ext cx="4596750" cy="31122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Who are the top 10 directors for movies on Netflix?</a:t>
            </a:r>
            <a:endParaRPr b="0" sz="1900">
              <a:latin typeface="Merriweather"/>
              <a:ea typeface="Merriweather"/>
              <a:cs typeface="Merriweather"/>
              <a:sym typeface="Merriweather"/>
            </a:endParaRPr>
          </a:p>
        </p:txBody>
      </p:sp>
      <p:sp>
        <p:nvSpPr>
          <p:cNvPr id="176" name="Google Shape;176;p31"/>
          <p:cNvSpPr txBox="1"/>
          <p:nvPr>
            <p:ph idx="1" type="body"/>
          </p:nvPr>
        </p:nvSpPr>
        <p:spPr>
          <a:xfrm>
            <a:off x="311700" y="4231425"/>
            <a:ext cx="8520600" cy="6879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Some of the biggest names of the industry like Steven Spielberg, Martin Scorsese and Jay Chapman feature in the list of top 10 movie directors on Netflix.</a:t>
            </a:r>
            <a:endParaRPr sz="1200">
              <a:solidFill>
                <a:srgbClr val="000000"/>
              </a:solidFill>
              <a:highlight>
                <a:srgbClr val="FFFFFE"/>
              </a:highlight>
              <a:latin typeface="Merriweather"/>
              <a:ea typeface="Merriweather"/>
              <a:cs typeface="Merriweather"/>
              <a:sym typeface="Merriweather"/>
            </a:endParaRPr>
          </a:p>
        </p:txBody>
      </p:sp>
      <p:pic>
        <p:nvPicPr>
          <p:cNvPr id="177" name="Google Shape;177;p31"/>
          <p:cNvPicPr preferRelativeResize="0"/>
          <p:nvPr/>
        </p:nvPicPr>
        <p:blipFill>
          <a:blip r:embed="rId3">
            <a:alphaModFix/>
          </a:blip>
          <a:stretch>
            <a:fillRect/>
          </a:stretch>
        </p:blipFill>
        <p:spPr>
          <a:xfrm>
            <a:off x="2313736" y="857500"/>
            <a:ext cx="4516524" cy="3112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400">
                <a:latin typeface="Merriweather"/>
                <a:ea typeface="Merriweather"/>
                <a:cs typeface="Merriweather"/>
                <a:sym typeface="Merriweather"/>
              </a:rPr>
              <a:t>Points for discussion</a:t>
            </a:r>
            <a:endParaRPr sz="2400"/>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Font typeface="Merriweather"/>
              <a:buChar char="●"/>
            </a:pPr>
            <a:r>
              <a:rPr lang="en-GB">
                <a:solidFill>
                  <a:schemeClr val="accent1"/>
                </a:solidFill>
                <a:latin typeface="Merriweather"/>
                <a:ea typeface="Merriweather"/>
                <a:cs typeface="Merriweather"/>
                <a:sym typeface="Merriweather"/>
              </a:rPr>
              <a:t>Know the project</a:t>
            </a:r>
            <a:endParaRPr>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GB">
                <a:solidFill>
                  <a:schemeClr val="accent1"/>
                </a:solidFill>
                <a:latin typeface="Merriweather"/>
                <a:ea typeface="Merriweather"/>
                <a:cs typeface="Merriweather"/>
                <a:sym typeface="Merriweather"/>
              </a:rPr>
              <a:t>EDA</a:t>
            </a:r>
            <a:endParaRPr>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GB">
                <a:solidFill>
                  <a:schemeClr val="accent1"/>
                </a:solidFill>
                <a:latin typeface="Merriweather"/>
                <a:ea typeface="Merriweather"/>
                <a:cs typeface="Merriweather"/>
                <a:sym typeface="Merriweather"/>
              </a:rPr>
              <a:t>Hypothesis Testing</a:t>
            </a:r>
            <a:endParaRPr>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GB">
                <a:solidFill>
                  <a:schemeClr val="accent1"/>
                </a:solidFill>
                <a:latin typeface="Merriweather"/>
                <a:ea typeface="Merriweather"/>
                <a:cs typeface="Merriweather"/>
                <a:sym typeface="Merriweather"/>
              </a:rPr>
              <a:t>Feature Engineering &amp; Data pre-processing</a:t>
            </a:r>
            <a:endParaRPr>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GB">
                <a:solidFill>
                  <a:schemeClr val="accent1"/>
                </a:solidFill>
                <a:latin typeface="Merriweather"/>
                <a:ea typeface="Merriweather"/>
                <a:cs typeface="Merriweather"/>
                <a:sym typeface="Merriweather"/>
              </a:rPr>
              <a:t>Model Building</a:t>
            </a:r>
            <a:endParaRPr>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GB">
                <a:solidFill>
                  <a:schemeClr val="accent1"/>
                </a:solidFill>
                <a:latin typeface="Merriweather"/>
                <a:ea typeface="Merriweather"/>
                <a:cs typeface="Merriweather"/>
                <a:sym typeface="Merriweather"/>
              </a:rPr>
              <a:t>Conclusion</a:t>
            </a:r>
            <a:endParaRPr>
              <a:solidFill>
                <a:schemeClr val="accent1"/>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Who are the top 10 actors/actresses for TV Shows on Netflix?</a:t>
            </a:r>
            <a:endParaRPr b="0" sz="1900">
              <a:latin typeface="Merriweather"/>
              <a:ea typeface="Merriweather"/>
              <a:cs typeface="Merriweather"/>
              <a:sym typeface="Merriweather"/>
            </a:endParaRPr>
          </a:p>
        </p:txBody>
      </p:sp>
      <p:sp>
        <p:nvSpPr>
          <p:cNvPr id="183" name="Google Shape;183;p32"/>
          <p:cNvSpPr txBox="1"/>
          <p:nvPr>
            <p:ph idx="1" type="body"/>
          </p:nvPr>
        </p:nvSpPr>
        <p:spPr>
          <a:xfrm>
            <a:off x="311700" y="4253850"/>
            <a:ext cx="8520600" cy="531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A lot of Asian, perhaps East Asian actors feature on the list of top 10 actors/actresses for TV Shows on Netflix.</a:t>
            </a:r>
            <a:endParaRPr sz="1200">
              <a:solidFill>
                <a:srgbClr val="000000"/>
              </a:solidFill>
              <a:highlight>
                <a:srgbClr val="FFFFFE"/>
              </a:highlight>
              <a:latin typeface="Merriweather"/>
              <a:ea typeface="Merriweather"/>
              <a:cs typeface="Merriweather"/>
              <a:sym typeface="Merriweather"/>
            </a:endParaRPr>
          </a:p>
        </p:txBody>
      </p:sp>
      <p:pic>
        <p:nvPicPr>
          <p:cNvPr id="184" name="Google Shape;184;p32"/>
          <p:cNvPicPr preferRelativeResize="0"/>
          <p:nvPr/>
        </p:nvPicPr>
        <p:blipFill>
          <a:blip r:embed="rId3">
            <a:alphaModFix/>
          </a:blip>
          <a:stretch>
            <a:fillRect/>
          </a:stretch>
        </p:blipFill>
        <p:spPr>
          <a:xfrm>
            <a:off x="2360638" y="924775"/>
            <a:ext cx="4422725" cy="30375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Who are the top 10 actors/actresses for movies on Netflix?</a:t>
            </a:r>
            <a:endParaRPr b="0" sz="1900">
              <a:latin typeface="Merriweather"/>
              <a:ea typeface="Merriweather"/>
              <a:cs typeface="Merriweather"/>
              <a:sym typeface="Merriweather"/>
            </a:endParaRPr>
          </a:p>
        </p:txBody>
      </p:sp>
      <p:sp>
        <p:nvSpPr>
          <p:cNvPr id="190" name="Google Shape;190;p33"/>
          <p:cNvSpPr txBox="1"/>
          <p:nvPr>
            <p:ph idx="1" type="body"/>
          </p:nvPr>
        </p:nvSpPr>
        <p:spPr>
          <a:xfrm>
            <a:off x="311700" y="4373375"/>
            <a:ext cx="8520600" cy="6879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list is full of A-listers from Bollywood, as expected given the number of movies from India on Netflix.</a:t>
            </a:r>
            <a:endParaRPr sz="1200">
              <a:solidFill>
                <a:srgbClr val="000000"/>
              </a:solidFill>
              <a:highlight>
                <a:srgbClr val="FFFFFE"/>
              </a:highlight>
              <a:latin typeface="Merriweather"/>
              <a:ea typeface="Merriweather"/>
              <a:cs typeface="Merriweather"/>
              <a:sym typeface="Merriweather"/>
            </a:endParaRPr>
          </a:p>
        </p:txBody>
      </p:sp>
      <p:pic>
        <p:nvPicPr>
          <p:cNvPr id="191" name="Google Shape;191;p33"/>
          <p:cNvPicPr preferRelativeResize="0"/>
          <p:nvPr/>
        </p:nvPicPr>
        <p:blipFill>
          <a:blip r:embed="rId3">
            <a:alphaModFix/>
          </a:blip>
          <a:stretch>
            <a:fillRect/>
          </a:stretch>
        </p:blipFill>
        <p:spPr>
          <a:xfrm>
            <a:off x="2389537" y="1141575"/>
            <a:ext cx="4364926" cy="3007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587B"/>
        </a:solidFill>
      </p:bgPr>
    </p:bg>
    <p:spTree>
      <p:nvGrpSpPr>
        <p:cNvPr id="195" name="Shape 195"/>
        <p:cNvGrpSpPr/>
        <p:nvPr/>
      </p:nvGrpSpPr>
      <p:grpSpPr>
        <a:xfrm>
          <a:off x="0" y="0"/>
          <a:ext cx="0" cy="0"/>
          <a:chOff x="0" y="0"/>
          <a:chExt cx="0" cy="0"/>
        </a:xfrm>
      </p:grpSpPr>
      <p:sp>
        <p:nvSpPr>
          <p:cNvPr id="196" name="Google Shape;196;p34"/>
          <p:cNvSpPr txBox="1"/>
          <p:nvPr>
            <p:ph type="ctrTitle"/>
          </p:nvPr>
        </p:nvSpPr>
        <p:spPr>
          <a:xfrm>
            <a:off x="311700" y="1113700"/>
            <a:ext cx="8520600" cy="2690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GB" sz="3600">
                <a:latin typeface="Merriweather"/>
                <a:ea typeface="Merriweather"/>
                <a:cs typeface="Merriweather"/>
                <a:sym typeface="Merriweather"/>
              </a:rPr>
              <a:t>Hypothesis Testing</a:t>
            </a:r>
            <a:endParaRPr sz="3600">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Preparing the dataset</a:t>
            </a:r>
            <a:endParaRPr b="0" sz="1900">
              <a:latin typeface="Merriweather"/>
              <a:ea typeface="Merriweather"/>
              <a:cs typeface="Merriweather"/>
              <a:sym typeface="Merriweather"/>
            </a:endParaRPr>
          </a:p>
        </p:txBody>
      </p:sp>
      <p:sp>
        <p:nvSpPr>
          <p:cNvPr id="202" name="Google Shape;202;p35"/>
          <p:cNvSpPr txBox="1"/>
          <p:nvPr>
            <p:ph idx="1" type="body"/>
          </p:nvPr>
        </p:nvSpPr>
        <p:spPr>
          <a:xfrm>
            <a:off x="311700" y="3162350"/>
            <a:ext cx="8520600" cy="1899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We have decided to do hypothesis testing on the Netflix Originals content.</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Netflix Originals are the movies and TV Shows that Netflix have produced and released exclusively on their streaming platform.</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And so, to </a:t>
            </a:r>
            <a:r>
              <a:rPr lang="en-GB" sz="1200">
                <a:solidFill>
                  <a:srgbClr val="000000"/>
                </a:solidFill>
                <a:highlight>
                  <a:srgbClr val="FFFFFE"/>
                </a:highlight>
                <a:latin typeface="Merriweather"/>
                <a:ea typeface="Merriweather"/>
                <a:cs typeface="Merriweather"/>
                <a:sym typeface="Merriweather"/>
              </a:rPr>
              <a:t>separate</a:t>
            </a:r>
            <a:r>
              <a:rPr lang="en-GB" sz="1200">
                <a:solidFill>
                  <a:srgbClr val="000000"/>
                </a:solidFill>
                <a:highlight>
                  <a:srgbClr val="FFFFFE"/>
                </a:highlight>
                <a:latin typeface="Merriweather"/>
                <a:ea typeface="Merriweather"/>
                <a:cs typeface="Merriweather"/>
                <a:sym typeface="Merriweather"/>
              </a:rPr>
              <a:t> them from the others, we have assumed that the contents released and added in the same year are Netflix Originals’ content.</a:t>
            </a:r>
            <a:endParaRPr sz="1200">
              <a:solidFill>
                <a:srgbClr val="000000"/>
              </a:solidFill>
              <a:highlight>
                <a:srgbClr val="FFFFFE"/>
              </a:highlight>
              <a:latin typeface="Merriweather"/>
              <a:ea typeface="Merriweather"/>
              <a:cs typeface="Merriweather"/>
              <a:sym typeface="Merriweather"/>
            </a:endParaRPr>
          </a:p>
        </p:txBody>
      </p:sp>
      <p:pic>
        <p:nvPicPr>
          <p:cNvPr id="203" name="Google Shape;203;p35"/>
          <p:cNvPicPr preferRelativeResize="0"/>
          <p:nvPr/>
        </p:nvPicPr>
        <p:blipFill>
          <a:blip r:embed="rId3">
            <a:alphaModFix/>
          </a:blip>
          <a:stretch>
            <a:fillRect/>
          </a:stretch>
        </p:blipFill>
        <p:spPr>
          <a:xfrm>
            <a:off x="1238863" y="1171500"/>
            <a:ext cx="6666274" cy="1584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sz="2150">
                <a:latin typeface="Merriweather"/>
                <a:ea typeface="Merriweather"/>
                <a:cs typeface="Merriweather"/>
                <a:sym typeface="Merriweather"/>
              </a:rPr>
              <a:t>Hypothesis Testing - 1: Relation between Originals and TV ratings</a:t>
            </a:r>
            <a:endParaRPr sz="2400"/>
          </a:p>
        </p:txBody>
      </p:sp>
      <p:sp>
        <p:nvSpPr>
          <p:cNvPr id="209" name="Google Shape;209;p36"/>
          <p:cNvSpPr txBox="1"/>
          <p:nvPr/>
        </p:nvSpPr>
        <p:spPr>
          <a:xfrm>
            <a:off x="375913" y="4470675"/>
            <a:ext cx="8392200" cy="510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highlight>
                  <a:srgbClr val="FFFFFE"/>
                </a:highlight>
                <a:latin typeface="Merriweather"/>
                <a:ea typeface="Merriweather"/>
                <a:cs typeface="Merriweather"/>
                <a:sym typeface="Merriweather"/>
              </a:rPr>
              <a:t>Given our very low p-value, we have to reject the null hypothesis that there is difference in the TV ratings for Netflix's original and non-original contents. There is significant evidence to reject the null hypothesis.</a:t>
            </a:r>
            <a:endParaRPr sz="900">
              <a:highlight>
                <a:srgbClr val="FFFFFE"/>
              </a:highlight>
              <a:latin typeface="Merriweather"/>
              <a:ea typeface="Merriweather"/>
              <a:cs typeface="Merriweather"/>
              <a:sym typeface="Merriweather"/>
            </a:endParaRPr>
          </a:p>
        </p:txBody>
      </p:sp>
      <p:pic>
        <p:nvPicPr>
          <p:cNvPr id="210" name="Google Shape;210;p36"/>
          <p:cNvPicPr preferRelativeResize="0"/>
          <p:nvPr/>
        </p:nvPicPr>
        <p:blipFill>
          <a:blip r:embed="rId3">
            <a:alphaModFix/>
          </a:blip>
          <a:stretch>
            <a:fillRect/>
          </a:stretch>
        </p:blipFill>
        <p:spPr>
          <a:xfrm>
            <a:off x="897902" y="969650"/>
            <a:ext cx="7348185" cy="1180575"/>
          </a:xfrm>
          <a:prstGeom prst="rect">
            <a:avLst/>
          </a:prstGeom>
          <a:noFill/>
          <a:ln>
            <a:noFill/>
          </a:ln>
        </p:spPr>
      </p:pic>
      <p:pic>
        <p:nvPicPr>
          <p:cNvPr id="211" name="Google Shape;211;p36"/>
          <p:cNvPicPr preferRelativeResize="0"/>
          <p:nvPr/>
        </p:nvPicPr>
        <p:blipFill>
          <a:blip r:embed="rId4">
            <a:alphaModFix/>
          </a:blip>
          <a:stretch>
            <a:fillRect/>
          </a:stretch>
        </p:blipFill>
        <p:spPr>
          <a:xfrm>
            <a:off x="1503625" y="2233263"/>
            <a:ext cx="6136726" cy="1098000"/>
          </a:xfrm>
          <a:prstGeom prst="rect">
            <a:avLst/>
          </a:prstGeom>
          <a:noFill/>
          <a:ln>
            <a:noFill/>
          </a:ln>
        </p:spPr>
      </p:pic>
      <p:pic>
        <p:nvPicPr>
          <p:cNvPr id="212" name="Google Shape;212;p36"/>
          <p:cNvPicPr preferRelativeResize="0"/>
          <p:nvPr/>
        </p:nvPicPr>
        <p:blipFill>
          <a:blip r:embed="rId5">
            <a:alphaModFix/>
          </a:blip>
          <a:stretch>
            <a:fillRect/>
          </a:stretch>
        </p:blipFill>
        <p:spPr>
          <a:xfrm>
            <a:off x="1180425" y="3483662"/>
            <a:ext cx="6783124" cy="83461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600">
                <a:latin typeface="Merriweather"/>
                <a:ea typeface="Merriweather"/>
                <a:cs typeface="Merriweather"/>
                <a:sym typeface="Merriweather"/>
              </a:rPr>
              <a:t>Hypothesis Testing - 2: Checking the difference in duration of Netflix Originals Movies and other movies</a:t>
            </a:r>
            <a:endParaRPr b="0" sz="1600">
              <a:latin typeface="Merriweather"/>
              <a:ea typeface="Merriweather"/>
              <a:cs typeface="Merriweather"/>
              <a:sym typeface="Merriweather"/>
            </a:endParaRPr>
          </a:p>
        </p:txBody>
      </p:sp>
      <p:sp>
        <p:nvSpPr>
          <p:cNvPr id="218" name="Google Shape;218;p37"/>
          <p:cNvSpPr txBox="1"/>
          <p:nvPr>
            <p:ph idx="1" type="body"/>
          </p:nvPr>
        </p:nvSpPr>
        <p:spPr>
          <a:xfrm>
            <a:off x="311700" y="4055125"/>
            <a:ext cx="8520600" cy="801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Since the p-value is very low, we will once again reject the null hypothesis that the duration of the Netflix Original movies and the other movies are not from two different distributions.</a:t>
            </a:r>
            <a:endParaRPr sz="1200">
              <a:solidFill>
                <a:srgbClr val="000000"/>
              </a:solidFill>
              <a:highlight>
                <a:srgbClr val="FFFFFE"/>
              </a:highlight>
              <a:latin typeface="Merriweather"/>
              <a:ea typeface="Merriweather"/>
              <a:cs typeface="Merriweather"/>
              <a:sym typeface="Merriweather"/>
            </a:endParaRPr>
          </a:p>
        </p:txBody>
      </p:sp>
      <p:pic>
        <p:nvPicPr>
          <p:cNvPr id="219" name="Google Shape;219;p37"/>
          <p:cNvPicPr preferRelativeResize="0"/>
          <p:nvPr/>
        </p:nvPicPr>
        <p:blipFill>
          <a:blip r:embed="rId3">
            <a:alphaModFix/>
          </a:blip>
          <a:stretch>
            <a:fillRect/>
          </a:stretch>
        </p:blipFill>
        <p:spPr>
          <a:xfrm>
            <a:off x="1955125" y="1253325"/>
            <a:ext cx="5233751" cy="1120924"/>
          </a:xfrm>
          <a:prstGeom prst="rect">
            <a:avLst/>
          </a:prstGeom>
          <a:noFill/>
          <a:ln>
            <a:noFill/>
          </a:ln>
        </p:spPr>
      </p:pic>
      <p:pic>
        <p:nvPicPr>
          <p:cNvPr id="220" name="Google Shape;220;p37"/>
          <p:cNvPicPr preferRelativeResize="0"/>
          <p:nvPr/>
        </p:nvPicPr>
        <p:blipFill>
          <a:blip r:embed="rId4">
            <a:alphaModFix/>
          </a:blip>
          <a:stretch>
            <a:fillRect/>
          </a:stretch>
        </p:blipFill>
        <p:spPr>
          <a:xfrm>
            <a:off x="1650523" y="2698850"/>
            <a:ext cx="5842950" cy="1031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587B"/>
        </a:solidFill>
      </p:bgPr>
    </p:bg>
    <p:spTree>
      <p:nvGrpSpPr>
        <p:cNvPr id="224" name="Shape 224"/>
        <p:cNvGrpSpPr/>
        <p:nvPr/>
      </p:nvGrpSpPr>
      <p:grpSpPr>
        <a:xfrm>
          <a:off x="0" y="0"/>
          <a:ext cx="0" cy="0"/>
          <a:chOff x="0" y="0"/>
          <a:chExt cx="0" cy="0"/>
        </a:xfrm>
      </p:grpSpPr>
      <p:sp>
        <p:nvSpPr>
          <p:cNvPr id="225" name="Google Shape;225;p38"/>
          <p:cNvSpPr txBox="1"/>
          <p:nvPr>
            <p:ph type="ctrTitle"/>
          </p:nvPr>
        </p:nvSpPr>
        <p:spPr>
          <a:xfrm>
            <a:off x="311700" y="1113700"/>
            <a:ext cx="8520600" cy="2690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GB" sz="3600">
                <a:latin typeface="Merriweather"/>
                <a:ea typeface="Merriweather"/>
                <a:cs typeface="Merriweather"/>
                <a:sym typeface="Merriweather"/>
              </a:rPr>
              <a:t>Feature Engineering &amp; Data Pre-Processing</a:t>
            </a:r>
            <a:endParaRPr sz="3600">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Dealing with Outliers and Null Values</a:t>
            </a:r>
            <a:endParaRPr sz="2400"/>
          </a:p>
        </p:txBody>
      </p:sp>
      <p:sp>
        <p:nvSpPr>
          <p:cNvPr id="231" name="Google Shape;231;p39"/>
          <p:cNvSpPr txBox="1"/>
          <p:nvPr/>
        </p:nvSpPr>
        <p:spPr>
          <a:xfrm>
            <a:off x="4089250" y="3773950"/>
            <a:ext cx="4841100" cy="107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800">
                <a:highlight>
                  <a:srgbClr val="FFFFFE"/>
                </a:highlight>
                <a:latin typeface="Merriweather"/>
                <a:ea typeface="Merriweather"/>
                <a:cs typeface="Merriweather"/>
                <a:sym typeface="Merriweather"/>
              </a:rPr>
              <a:t>Clustering will see a lot of categorical or text-based (object) variables grouped into one big text variable and then worked on. So, we can impute the missing values from director, cast and country with an empty space.</a:t>
            </a:r>
            <a:endParaRPr sz="800">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800">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800">
                <a:highlight>
                  <a:srgbClr val="FFFFFE"/>
                </a:highlight>
                <a:latin typeface="Merriweather"/>
                <a:ea typeface="Merriweather"/>
                <a:cs typeface="Merriweather"/>
                <a:sym typeface="Merriweather"/>
              </a:rPr>
              <a:t>As for date_added and the columns generated using it and the rating column, we will delete the rows with missing values.</a:t>
            </a:r>
            <a:endParaRPr sz="800">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800">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800">
                <a:highlight>
                  <a:srgbClr val="FFFFFE"/>
                </a:highlight>
                <a:latin typeface="Merriweather"/>
                <a:ea typeface="Merriweather"/>
                <a:cs typeface="Merriweather"/>
                <a:sym typeface="Merriweather"/>
              </a:rPr>
              <a:t>There are no numeric columns that may have the possibility of having outliers of no importance. And so we are skipping this step. </a:t>
            </a:r>
            <a:endParaRPr sz="800">
              <a:highlight>
                <a:srgbClr val="FFFFFE"/>
              </a:highlight>
              <a:latin typeface="Merriweather"/>
              <a:ea typeface="Merriweather"/>
              <a:cs typeface="Merriweather"/>
              <a:sym typeface="Merriweather"/>
            </a:endParaRPr>
          </a:p>
        </p:txBody>
      </p:sp>
      <p:pic>
        <p:nvPicPr>
          <p:cNvPr id="232" name="Google Shape;232;p39"/>
          <p:cNvPicPr preferRelativeResize="0"/>
          <p:nvPr/>
        </p:nvPicPr>
        <p:blipFill>
          <a:blip r:embed="rId3">
            <a:alphaModFix/>
          </a:blip>
          <a:stretch>
            <a:fillRect/>
          </a:stretch>
        </p:blipFill>
        <p:spPr>
          <a:xfrm>
            <a:off x="508375" y="872450"/>
            <a:ext cx="3301600" cy="3113425"/>
          </a:xfrm>
          <a:prstGeom prst="rect">
            <a:avLst/>
          </a:prstGeom>
          <a:noFill/>
          <a:ln>
            <a:noFill/>
          </a:ln>
        </p:spPr>
      </p:pic>
      <p:pic>
        <p:nvPicPr>
          <p:cNvPr id="233" name="Google Shape;233;p39"/>
          <p:cNvPicPr preferRelativeResize="0"/>
          <p:nvPr/>
        </p:nvPicPr>
        <p:blipFill>
          <a:blip r:embed="rId4">
            <a:alphaModFix/>
          </a:blip>
          <a:stretch>
            <a:fillRect/>
          </a:stretch>
        </p:blipFill>
        <p:spPr>
          <a:xfrm>
            <a:off x="244025" y="4106675"/>
            <a:ext cx="3695700" cy="857250"/>
          </a:xfrm>
          <a:prstGeom prst="rect">
            <a:avLst/>
          </a:prstGeom>
          <a:noFill/>
          <a:ln>
            <a:noFill/>
          </a:ln>
        </p:spPr>
      </p:pic>
      <p:pic>
        <p:nvPicPr>
          <p:cNvPr id="234" name="Google Shape;234;p39"/>
          <p:cNvPicPr preferRelativeResize="0"/>
          <p:nvPr/>
        </p:nvPicPr>
        <p:blipFill>
          <a:blip r:embed="rId5">
            <a:alphaModFix/>
          </a:blip>
          <a:stretch>
            <a:fillRect/>
          </a:stretch>
        </p:blipFill>
        <p:spPr>
          <a:xfrm>
            <a:off x="5696800" y="620475"/>
            <a:ext cx="2878200" cy="2957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Categorical Encoding and Data Scaling</a:t>
            </a:r>
            <a:endParaRPr b="0" sz="1900">
              <a:latin typeface="Merriweather"/>
              <a:ea typeface="Merriweather"/>
              <a:cs typeface="Merriweather"/>
              <a:sym typeface="Merriweather"/>
            </a:endParaRPr>
          </a:p>
        </p:txBody>
      </p:sp>
      <p:sp>
        <p:nvSpPr>
          <p:cNvPr id="240" name="Google Shape;240;p40"/>
          <p:cNvSpPr txBox="1"/>
          <p:nvPr>
            <p:ph idx="1" type="body"/>
          </p:nvPr>
        </p:nvSpPr>
        <p:spPr>
          <a:xfrm>
            <a:off x="311700" y="3528675"/>
            <a:ext cx="8520600" cy="1241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We have dummy encoded the two categorical variables (non-text data) that existed and are not to be joined later for the TF-IDF process.</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As for the numerical columns, we applied MinMaxScaler to make the data be between 0 and 1.</a:t>
            </a:r>
            <a:endParaRPr sz="1000">
              <a:solidFill>
                <a:srgbClr val="000000"/>
              </a:solidFill>
              <a:highlight>
                <a:srgbClr val="FFFFFE"/>
              </a:highlight>
              <a:latin typeface="Merriweather"/>
              <a:ea typeface="Merriweather"/>
              <a:cs typeface="Merriweather"/>
              <a:sym typeface="Merriweather"/>
            </a:endParaRPr>
          </a:p>
        </p:txBody>
      </p:sp>
      <p:pic>
        <p:nvPicPr>
          <p:cNvPr id="241" name="Google Shape;241;p40"/>
          <p:cNvPicPr preferRelativeResize="0"/>
          <p:nvPr/>
        </p:nvPicPr>
        <p:blipFill>
          <a:blip r:embed="rId3">
            <a:alphaModFix/>
          </a:blip>
          <a:stretch>
            <a:fillRect/>
          </a:stretch>
        </p:blipFill>
        <p:spPr>
          <a:xfrm>
            <a:off x="1324400" y="1149050"/>
            <a:ext cx="6495200" cy="667625"/>
          </a:xfrm>
          <a:prstGeom prst="rect">
            <a:avLst/>
          </a:prstGeom>
          <a:noFill/>
          <a:ln>
            <a:noFill/>
          </a:ln>
        </p:spPr>
      </p:pic>
      <p:pic>
        <p:nvPicPr>
          <p:cNvPr id="242" name="Google Shape;242;p40"/>
          <p:cNvPicPr preferRelativeResize="0"/>
          <p:nvPr/>
        </p:nvPicPr>
        <p:blipFill>
          <a:blip r:embed="rId4">
            <a:alphaModFix/>
          </a:blip>
          <a:stretch>
            <a:fillRect/>
          </a:stretch>
        </p:blipFill>
        <p:spPr>
          <a:xfrm>
            <a:off x="514350" y="2157413"/>
            <a:ext cx="8115300" cy="828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Combining Text Data, Lowering Case and Removing Stopwords</a:t>
            </a:r>
            <a:endParaRPr b="0" sz="1900">
              <a:latin typeface="Merriweather"/>
              <a:ea typeface="Merriweather"/>
              <a:cs typeface="Merriweather"/>
              <a:sym typeface="Merriweather"/>
            </a:endParaRPr>
          </a:p>
        </p:txBody>
      </p:sp>
      <p:sp>
        <p:nvSpPr>
          <p:cNvPr id="248" name="Google Shape;248;p41"/>
          <p:cNvSpPr txBox="1"/>
          <p:nvPr>
            <p:ph idx="1" type="body"/>
          </p:nvPr>
        </p:nvSpPr>
        <p:spPr>
          <a:xfrm>
            <a:off x="311700" y="3730525"/>
            <a:ext cx="8520600" cy="10839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We joined all the textual data into one column and deleted all the columns we knew are now not relevant with the clustering process.</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We removed all the stopwords from our text data and also have lowered the case for the words in all the documents of the corpus.</a:t>
            </a:r>
            <a:endParaRPr sz="1000">
              <a:solidFill>
                <a:srgbClr val="000000"/>
              </a:solidFill>
              <a:highlight>
                <a:srgbClr val="FFFFFE"/>
              </a:highlight>
              <a:latin typeface="Merriweather"/>
              <a:ea typeface="Merriweather"/>
              <a:cs typeface="Merriweather"/>
              <a:sym typeface="Merriweather"/>
            </a:endParaRPr>
          </a:p>
        </p:txBody>
      </p:sp>
      <p:pic>
        <p:nvPicPr>
          <p:cNvPr id="249" name="Google Shape;249;p41"/>
          <p:cNvPicPr preferRelativeResize="0"/>
          <p:nvPr/>
        </p:nvPicPr>
        <p:blipFill>
          <a:blip r:embed="rId3">
            <a:alphaModFix/>
          </a:blip>
          <a:stretch>
            <a:fillRect/>
          </a:stretch>
        </p:blipFill>
        <p:spPr>
          <a:xfrm>
            <a:off x="152400" y="1093850"/>
            <a:ext cx="8839199" cy="384617"/>
          </a:xfrm>
          <a:prstGeom prst="rect">
            <a:avLst/>
          </a:prstGeom>
          <a:noFill/>
          <a:ln>
            <a:noFill/>
          </a:ln>
        </p:spPr>
      </p:pic>
      <p:pic>
        <p:nvPicPr>
          <p:cNvPr id="250" name="Google Shape;250;p41"/>
          <p:cNvPicPr preferRelativeResize="0"/>
          <p:nvPr/>
        </p:nvPicPr>
        <p:blipFill>
          <a:blip r:embed="rId4">
            <a:alphaModFix/>
          </a:blip>
          <a:stretch>
            <a:fillRect/>
          </a:stretch>
        </p:blipFill>
        <p:spPr>
          <a:xfrm>
            <a:off x="3440050" y="1630867"/>
            <a:ext cx="2263900" cy="337896"/>
          </a:xfrm>
          <a:prstGeom prst="rect">
            <a:avLst/>
          </a:prstGeom>
          <a:noFill/>
          <a:ln>
            <a:noFill/>
          </a:ln>
        </p:spPr>
      </p:pic>
      <p:pic>
        <p:nvPicPr>
          <p:cNvPr id="251" name="Google Shape;251;p41"/>
          <p:cNvPicPr preferRelativeResize="0"/>
          <p:nvPr/>
        </p:nvPicPr>
        <p:blipFill>
          <a:blip r:embed="rId5">
            <a:alphaModFix/>
          </a:blip>
          <a:stretch>
            <a:fillRect/>
          </a:stretch>
        </p:blipFill>
        <p:spPr>
          <a:xfrm>
            <a:off x="1563638" y="2121163"/>
            <a:ext cx="6016715" cy="14569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587B"/>
        </a:solidFill>
      </p:bgPr>
    </p:bg>
    <p:spTree>
      <p:nvGrpSpPr>
        <p:cNvPr id="67" name="Shape 67"/>
        <p:cNvGrpSpPr/>
        <p:nvPr/>
      </p:nvGrpSpPr>
      <p:grpSpPr>
        <a:xfrm>
          <a:off x="0" y="0"/>
          <a:ext cx="0" cy="0"/>
          <a:chOff x="0" y="0"/>
          <a:chExt cx="0" cy="0"/>
        </a:xfrm>
      </p:grpSpPr>
      <p:sp>
        <p:nvSpPr>
          <p:cNvPr id="68" name="Google Shape;68;p15"/>
          <p:cNvSpPr txBox="1"/>
          <p:nvPr>
            <p:ph type="ctrTitle"/>
          </p:nvPr>
        </p:nvSpPr>
        <p:spPr>
          <a:xfrm>
            <a:off x="311700" y="1041125"/>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800">
                <a:latin typeface="Merriweather"/>
                <a:ea typeface="Merriweather"/>
                <a:cs typeface="Merriweather"/>
                <a:sym typeface="Merriweather"/>
              </a:rPr>
              <a:t>Know The Project</a:t>
            </a:r>
            <a:endParaRPr sz="4800">
              <a:latin typeface="Merriweather"/>
              <a:ea typeface="Merriweather"/>
              <a:cs typeface="Merriweather"/>
              <a:sym typeface="Merriweath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Removing Punctuations and Stemming</a:t>
            </a:r>
            <a:endParaRPr b="0" sz="1900">
              <a:latin typeface="Merriweather"/>
              <a:ea typeface="Merriweather"/>
              <a:cs typeface="Merriweather"/>
              <a:sym typeface="Merriweather"/>
            </a:endParaRPr>
          </a:p>
        </p:txBody>
      </p:sp>
      <p:sp>
        <p:nvSpPr>
          <p:cNvPr id="257" name="Google Shape;257;p42"/>
          <p:cNvSpPr txBox="1"/>
          <p:nvPr>
            <p:ph idx="1" type="body"/>
          </p:nvPr>
        </p:nvSpPr>
        <p:spPr>
          <a:xfrm>
            <a:off x="311700" y="3998900"/>
            <a:ext cx="8520600" cy="756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We have removed all the punctuations from the text column of the dataset.</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We have stemmed all the words to their roots from the text column of the dataset.</a:t>
            </a:r>
            <a:endParaRPr sz="1000">
              <a:solidFill>
                <a:srgbClr val="000000"/>
              </a:solidFill>
              <a:highlight>
                <a:srgbClr val="FFFFFE"/>
              </a:highlight>
              <a:latin typeface="Merriweather"/>
              <a:ea typeface="Merriweather"/>
              <a:cs typeface="Merriweather"/>
              <a:sym typeface="Merriweather"/>
            </a:endParaRPr>
          </a:p>
        </p:txBody>
      </p:sp>
      <p:pic>
        <p:nvPicPr>
          <p:cNvPr id="258" name="Google Shape;258;p42"/>
          <p:cNvPicPr preferRelativeResize="0"/>
          <p:nvPr/>
        </p:nvPicPr>
        <p:blipFill>
          <a:blip r:embed="rId3">
            <a:alphaModFix/>
          </a:blip>
          <a:stretch>
            <a:fillRect/>
          </a:stretch>
        </p:blipFill>
        <p:spPr>
          <a:xfrm>
            <a:off x="575038" y="993200"/>
            <a:ext cx="2581275" cy="1019175"/>
          </a:xfrm>
          <a:prstGeom prst="rect">
            <a:avLst/>
          </a:prstGeom>
          <a:noFill/>
          <a:ln>
            <a:noFill/>
          </a:ln>
        </p:spPr>
      </p:pic>
      <p:pic>
        <p:nvPicPr>
          <p:cNvPr id="259" name="Google Shape;259;p42"/>
          <p:cNvPicPr preferRelativeResize="0"/>
          <p:nvPr/>
        </p:nvPicPr>
        <p:blipFill>
          <a:blip r:embed="rId4">
            <a:alphaModFix/>
          </a:blip>
          <a:stretch>
            <a:fillRect/>
          </a:stretch>
        </p:blipFill>
        <p:spPr>
          <a:xfrm>
            <a:off x="3830600" y="840400"/>
            <a:ext cx="4677267" cy="1324775"/>
          </a:xfrm>
          <a:prstGeom prst="rect">
            <a:avLst/>
          </a:prstGeom>
          <a:noFill/>
          <a:ln>
            <a:noFill/>
          </a:ln>
        </p:spPr>
      </p:pic>
      <p:pic>
        <p:nvPicPr>
          <p:cNvPr id="260" name="Google Shape;260;p42"/>
          <p:cNvPicPr preferRelativeResize="0"/>
          <p:nvPr/>
        </p:nvPicPr>
        <p:blipFill>
          <a:blip r:embed="rId5">
            <a:alphaModFix/>
          </a:blip>
          <a:stretch>
            <a:fillRect/>
          </a:stretch>
        </p:blipFill>
        <p:spPr>
          <a:xfrm>
            <a:off x="311700" y="2864188"/>
            <a:ext cx="2952750" cy="523875"/>
          </a:xfrm>
          <a:prstGeom prst="rect">
            <a:avLst/>
          </a:prstGeom>
          <a:noFill/>
          <a:ln>
            <a:noFill/>
          </a:ln>
        </p:spPr>
      </p:pic>
      <p:pic>
        <p:nvPicPr>
          <p:cNvPr id="261" name="Google Shape;261;p42"/>
          <p:cNvPicPr preferRelativeResize="0"/>
          <p:nvPr/>
        </p:nvPicPr>
        <p:blipFill>
          <a:blip r:embed="rId6">
            <a:alphaModFix/>
          </a:blip>
          <a:stretch>
            <a:fillRect/>
          </a:stretch>
        </p:blipFill>
        <p:spPr>
          <a:xfrm>
            <a:off x="3830600" y="2430800"/>
            <a:ext cx="3981450" cy="1390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Text Vectorisation and Dimensionality Reduction</a:t>
            </a:r>
            <a:endParaRPr b="0" sz="1900">
              <a:latin typeface="Merriweather"/>
              <a:ea typeface="Merriweather"/>
              <a:cs typeface="Merriweather"/>
              <a:sym typeface="Merriweather"/>
            </a:endParaRPr>
          </a:p>
        </p:txBody>
      </p:sp>
      <p:sp>
        <p:nvSpPr>
          <p:cNvPr id="267" name="Google Shape;267;p43"/>
          <p:cNvSpPr txBox="1"/>
          <p:nvPr>
            <p:ph idx="1" type="body"/>
          </p:nvPr>
        </p:nvSpPr>
        <p:spPr>
          <a:xfrm>
            <a:off x="311700" y="4031500"/>
            <a:ext cx="8520600" cy="9867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We have vectorised the text using the TF-IDF text vectorisation technique.</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200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We can see that the first 4000 components explain 95% of the variance and thus we will use only those.</a:t>
            </a:r>
            <a:endParaRPr sz="1200">
              <a:solidFill>
                <a:srgbClr val="000000"/>
              </a:solidFill>
              <a:highlight>
                <a:srgbClr val="FFFFFE"/>
              </a:highlight>
              <a:latin typeface="Merriweather"/>
              <a:ea typeface="Merriweather"/>
              <a:cs typeface="Merriweather"/>
              <a:sym typeface="Merriweather"/>
            </a:endParaRPr>
          </a:p>
        </p:txBody>
      </p:sp>
      <p:pic>
        <p:nvPicPr>
          <p:cNvPr id="268" name="Google Shape;268;p43"/>
          <p:cNvPicPr preferRelativeResize="0"/>
          <p:nvPr/>
        </p:nvPicPr>
        <p:blipFill>
          <a:blip r:embed="rId3">
            <a:alphaModFix/>
          </a:blip>
          <a:stretch>
            <a:fillRect/>
          </a:stretch>
        </p:blipFill>
        <p:spPr>
          <a:xfrm>
            <a:off x="397063" y="856650"/>
            <a:ext cx="5000625" cy="723900"/>
          </a:xfrm>
          <a:prstGeom prst="rect">
            <a:avLst/>
          </a:prstGeom>
          <a:noFill/>
          <a:ln>
            <a:noFill/>
          </a:ln>
        </p:spPr>
      </p:pic>
      <p:pic>
        <p:nvPicPr>
          <p:cNvPr id="269" name="Google Shape;269;p43"/>
          <p:cNvPicPr preferRelativeResize="0"/>
          <p:nvPr/>
        </p:nvPicPr>
        <p:blipFill>
          <a:blip r:embed="rId4">
            <a:alphaModFix/>
          </a:blip>
          <a:stretch>
            <a:fillRect/>
          </a:stretch>
        </p:blipFill>
        <p:spPr>
          <a:xfrm>
            <a:off x="6058450" y="870938"/>
            <a:ext cx="2609850" cy="695325"/>
          </a:xfrm>
          <a:prstGeom prst="rect">
            <a:avLst/>
          </a:prstGeom>
          <a:noFill/>
          <a:ln>
            <a:noFill/>
          </a:ln>
        </p:spPr>
      </p:pic>
      <p:pic>
        <p:nvPicPr>
          <p:cNvPr id="270" name="Google Shape;270;p43"/>
          <p:cNvPicPr preferRelativeResize="0"/>
          <p:nvPr/>
        </p:nvPicPr>
        <p:blipFill>
          <a:blip r:embed="rId5">
            <a:alphaModFix/>
          </a:blip>
          <a:stretch>
            <a:fillRect/>
          </a:stretch>
        </p:blipFill>
        <p:spPr>
          <a:xfrm>
            <a:off x="598925" y="1732950"/>
            <a:ext cx="3589120" cy="2017126"/>
          </a:xfrm>
          <a:prstGeom prst="rect">
            <a:avLst/>
          </a:prstGeom>
          <a:noFill/>
          <a:ln>
            <a:noFill/>
          </a:ln>
        </p:spPr>
      </p:pic>
      <p:pic>
        <p:nvPicPr>
          <p:cNvPr id="271" name="Google Shape;271;p43"/>
          <p:cNvPicPr preferRelativeResize="0"/>
          <p:nvPr/>
        </p:nvPicPr>
        <p:blipFill>
          <a:blip r:embed="rId6">
            <a:alphaModFix/>
          </a:blip>
          <a:stretch>
            <a:fillRect/>
          </a:stretch>
        </p:blipFill>
        <p:spPr>
          <a:xfrm>
            <a:off x="5584975" y="1731413"/>
            <a:ext cx="3083325" cy="621847"/>
          </a:xfrm>
          <a:prstGeom prst="rect">
            <a:avLst/>
          </a:prstGeom>
          <a:noFill/>
          <a:ln>
            <a:noFill/>
          </a:ln>
        </p:spPr>
      </p:pic>
      <p:pic>
        <p:nvPicPr>
          <p:cNvPr id="272" name="Google Shape;272;p43"/>
          <p:cNvPicPr preferRelativeResize="0"/>
          <p:nvPr/>
        </p:nvPicPr>
        <p:blipFill>
          <a:blip r:embed="rId7">
            <a:alphaModFix/>
          </a:blip>
          <a:stretch>
            <a:fillRect/>
          </a:stretch>
        </p:blipFill>
        <p:spPr>
          <a:xfrm>
            <a:off x="5002545" y="2482272"/>
            <a:ext cx="3665752" cy="1420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587B"/>
        </a:solidFill>
      </p:bgPr>
    </p:bg>
    <p:spTree>
      <p:nvGrpSpPr>
        <p:cNvPr id="276" name="Shape 276"/>
        <p:cNvGrpSpPr/>
        <p:nvPr/>
      </p:nvGrpSpPr>
      <p:grpSpPr>
        <a:xfrm>
          <a:off x="0" y="0"/>
          <a:ext cx="0" cy="0"/>
          <a:chOff x="0" y="0"/>
          <a:chExt cx="0" cy="0"/>
        </a:xfrm>
      </p:grpSpPr>
      <p:sp>
        <p:nvSpPr>
          <p:cNvPr id="277" name="Google Shape;277;p44"/>
          <p:cNvSpPr txBox="1"/>
          <p:nvPr>
            <p:ph type="ctrTitle"/>
          </p:nvPr>
        </p:nvSpPr>
        <p:spPr>
          <a:xfrm>
            <a:off x="311700" y="1113700"/>
            <a:ext cx="8520600" cy="2690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GB" sz="3600">
                <a:latin typeface="Merriweather"/>
                <a:ea typeface="Merriweather"/>
                <a:cs typeface="Merriweather"/>
                <a:sym typeface="Merriweather"/>
              </a:rPr>
              <a:t>Model Building</a:t>
            </a:r>
            <a:endParaRPr sz="3600">
              <a:latin typeface="Merriweather"/>
              <a:ea typeface="Merriweather"/>
              <a:cs typeface="Merriweather"/>
              <a:sym typeface="Merriweath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K Means Clustering </a:t>
            </a:r>
            <a:endParaRPr b="0" sz="1900">
              <a:latin typeface="Merriweather"/>
              <a:ea typeface="Merriweather"/>
              <a:cs typeface="Merriweather"/>
              <a:sym typeface="Merriweather"/>
            </a:endParaRPr>
          </a:p>
        </p:txBody>
      </p:sp>
      <p:pic>
        <p:nvPicPr>
          <p:cNvPr id="283" name="Google Shape;283;p45"/>
          <p:cNvPicPr preferRelativeResize="0"/>
          <p:nvPr/>
        </p:nvPicPr>
        <p:blipFill>
          <a:blip r:embed="rId3">
            <a:alphaModFix/>
          </a:blip>
          <a:stretch>
            <a:fillRect/>
          </a:stretch>
        </p:blipFill>
        <p:spPr>
          <a:xfrm>
            <a:off x="214950" y="1321900"/>
            <a:ext cx="4308051" cy="2376025"/>
          </a:xfrm>
          <a:prstGeom prst="rect">
            <a:avLst/>
          </a:prstGeom>
          <a:noFill/>
          <a:ln>
            <a:noFill/>
          </a:ln>
        </p:spPr>
      </p:pic>
      <p:pic>
        <p:nvPicPr>
          <p:cNvPr id="284" name="Google Shape;284;p45"/>
          <p:cNvPicPr preferRelativeResize="0"/>
          <p:nvPr/>
        </p:nvPicPr>
        <p:blipFill>
          <a:blip r:embed="rId4">
            <a:alphaModFix/>
          </a:blip>
          <a:stretch>
            <a:fillRect/>
          </a:stretch>
        </p:blipFill>
        <p:spPr>
          <a:xfrm>
            <a:off x="4748650" y="1321900"/>
            <a:ext cx="4260775" cy="2376025"/>
          </a:xfrm>
          <a:prstGeom prst="rect">
            <a:avLst/>
          </a:prstGeom>
          <a:noFill/>
          <a:ln>
            <a:noFill/>
          </a:ln>
        </p:spPr>
      </p:pic>
      <p:sp>
        <p:nvSpPr>
          <p:cNvPr id="285" name="Google Shape;285;p45"/>
          <p:cNvSpPr txBox="1"/>
          <p:nvPr/>
        </p:nvSpPr>
        <p:spPr>
          <a:xfrm>
            <a:off x="762550" y="4119275"/>
            <a:ext cx="7528500" cy="565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050">
                <a:highlight>
                  <a:srgbClr val="FFFFFE"/>
                </a:highlight>
                <a:latin typeface="Merriweather"/>
                <a:ea typeface="Merriweather"/>
                <a:cs typeface="Merriweather"/>
                <a:sym typeface="Merriweather"/>
              </a:rPr>
              <a:t>The elbow method technically fails in our case as it gives us a very smooth curve. However, from the silhouette score, we can say that 10 is the right number of clusters for our problem.</a:t>
            </a:r>
            <a:endParaRPr>
              <a:latin typeface="Merriweather"/>
              <a:ea typeface="Merriweather"/>
              <a:cs typeface="Merriweather"/>
              <a:sym typeface="Merriweath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K Means Clustering</a:t>
            </a:r>
            <a:endParaRPr b="0" sz="1900">
              <a:latin typeface="Merriweather"/>
              <a:ea typeface="Merriweather"/>
              <a:cs typeface="Merriweather"/>
              <a:sym typeface="Merriweather"/>
            </a:endParaRPr>
          </a:p>
        </p:txBody>
      </p:sp>
      <p:pic>
        <p:nvPicPr>
          <p:cNvPr id="291" name="Google Shape;291;p46"/>
          <p:cNvPicPr preferRelativeResize="0"/>
          <p:nvPr/>
        </p:nvPicPr>
        <p:blipFill>
          <a:blip r:embed="rId3">
            <a:alphaModFix/>
          </a:blip>
          <a:stretch>
            <a:fillRect/>
          </a:stretch>
        </p:blipFill>
        <p:spPr>
          <a:xfrm>
            <a:off x="1723337" y="1217063"/>
            <a:ext cx="5697326" cy="3166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7"/>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K Means - Clusters Analysis</a:t>
            </a:r>
            <a:endParaRPr b="0" sz="1900">
              <a:latin typeface="Merriweather"/>
              <a:ea typeface="Merriweather"/>
              <a:cs typeface="Merriweather"/>
              <a:sym typeface="Merriweather"/>
            </a:endParaRPr>
          </a:p>
        </p:txBody>
      </p:sp>
      <p:sp>
        <p:nvSpPr>
          <p:cNvPr id="297" name="Google Shape;297;p47"/>
          <p:cNvSpPr txBox="1"/>
          <p:nvPr/>
        </p:nvSpPr>
        <p:spPr>
          <a:xfrm>
            <a:off x="441075" y="874700"/>
            <a:ext cx="8448000" cy="400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900">
                <a:highlight>
                  <a:srgbClr val="FFFFFE"/>
                </a:highlight>
                <a:latin typeface="Merriweather"/>
                <a:ea typeface="Merriweather"/>
                <a:cs typeface="Merriweather"/>
                <a:sym typeface="Merriweather"/>
              </a:rPr>
              <a:t>Cluster 0:</a:t>
            </a:r>
            <a:r>
              <a:rPr lang="en-GB" sz="900">
                <a:highlight>
                  <a:srgbClr val="FFFFFE"/>
                </a:highlight>
                <a:latin typeface="Merriweather"/>
                <a:ea typeface="Merriweather"/>
                <a:cs typeface="Merriweather"/>
                <a:sym typeface="Merriweather"/>
              </a:rPr>
              <a:t> TV-14 rated movie cluster from countries like India, US, UK, Germany, France, Indonesia, Nigeria and many more. Popular genre among this cluster includes International Movies, Romantic Movies, Comedies, Action Movies and Dramas.</a:t>
            </a:r>
            <a:endParaRPr sz="900">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900">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b="1" lang="en-GB" sz="900">
                <a:highlight>
                  <a:srgbClr val="FFFFFE"/>
                </a:highlight>
                <a:latin typeface="Merriweather"/>
                <a:ea typeface="Merriweather"/>
                <a:cs typeface="Merriweather"/>
                <a:sym typeface="Merriweather"/>
              </a:rPr>
              <a:t>Cluster 1:</a:t>
            </a:r>
            <a:r>
              <a:rPr lang="en-GB" sz="900">
                <a:highlight>
                  <a:srgbClr val="FFFFFE"/>
                </a:highlight>
                <a:latin typeface="Merriweather"/>
                <a:ea typeface="Merriweather"/>
                <a:cs typeface="Merriweather"/>
                <a:sym typeface="Merriweather"/>
              </a:rPr>
              <a:t> TV-MA rated movie cluster from countries like US, UK, India, Canada and France. Popular genre among this cluster includes Documentaries, Comedies, Dramas International, Thriller Movies, Drama Movies and many more.</a:t>
            </a:r>
            <a:endParaRPr sz="900">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900">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b="1" lang="en-GB" sz="900">
                <a:highlight>
                  <a:srgbClr val="FFFFFE"/>
                </a:highlight>
                <a:latin typeface="Merriweather"/>
                <a:ea typeface="Merriweather"/>
                <a:cs typeface="Merriweather"/>
                <a:sym typeface="Merriweather"/>
              </a:rPr>
              <a:t>Cluster 2:</a:t>
            </a:r>
            <a:r>
              <a:rPr lang="en-GB" sz="900">
                <a:highlight>
                  <a:srgbClr val="FFFFFE"/>
                </a:highlight>
                <a:latin typeface="Merriweather"/>
                <a:ea typeface="Merriweather"/>
                <a:cs typeface="Merriweather"/>
                <a:sym typeface="Merriweather"/>
              </a:rPr>
              <a:t> TV-14 rated TV show cluster from Asian countries Taiwan, China, Singapore, Japan, South Korea apart from the regulars UK and US. Romantic TV Shows, Korean TV, International TV, TV Comedies and Anime Series are some of the popular genres.</a:t>
            </a:r>
            <a:endParaRPr sz="900">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900">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b="1" lang="en-GB" sz="900">
                <a:highlight>
                  <a:srgbClr val="FFFFFE"/>
                </a:highlight>
                <a:latin typeface="Merriweather"/>
                <a:ea typeface="Merriweather"/>
                <a:cs typeface="Merriweather"/>
                <a:sym typeface="Merriweather"/>
              </a:rPr>
              <a:t>Cluster 3:</a:t>
            </a:r>
            <a:r>
              <a:rPr lang="en-GB" sz="900">
                <a:highlight>
                  <a:srgbClr val="FFFFFE"/>
                </a:highlight>
                <a:latin typeface="Merriweather"/>
                <a:ea typeface="Merriweather"/>
                <a:cs typeface="Merriweather"/>
                <a:sym typeface="Merriweather"/>
              </a:rPr>
              <a:t> TV-MA rated TV show cluster primarily from US, UK, South Korea, Japan, Brazil, Mexico, Spain and France. Popular genres include Crime TV, Spanish Language, Spanish Shows, International TV Shows, Language TV and TV Comedies.</a:t>
            </a:r>
            <a:endParaRPr sz="900">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900">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b="1" lang="en-GB" sz="900">
                <a:highlight>
                  <a:srgbClr val="FFFFFE"/>
                </a:highlight>
                <a:latin typeface="Merriweather"/>
                <a:ea typeface="Merriweather"/>
                <a:cs typeface="Merriweather"/>
                <a:sym typeface="Merriweather"/>
              </a:rPr>
              <a:t>Cluster 4:</a:t>
            </a:r>
            <a:r>
              <a:rPr lang="en-GB" sz="900">
                <a:highlight>
                  <a:srgbClr val="FFFFFE"/>
                </a:highlight>
                <a:latin typeface="Merriweather"/>
                <a:ea typeface="Merriweather"/>
                <a:cs typeface="Merriweather"/>
                <a:sym typeface="Merriweather"/>
              </a:rPr>
              <a:t> Movies of various kinds of ratings mainly from US, UK, Australia, Germany, India and France. Popular genres are Comedy Movies, Children Movies, Family Movies, Documentaries and Sports Movies.</a:t>
            </a:r>
            <a:endParaRPr sz="900">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900">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b="1" lang="en-GB" sz="900">
                <a:highlight>
                  <a:srgbClr val="FFFFFE"/>
                </a:highlight>
                <a:latin typeface="Merriweather"/>
                <a:ea typeface="Merriweather"/>
                <a:cs typeface="Merriweather"/>
                <a:sym typeface="Merriweather"/>
              </a:rPr>
              <a:t>Cluster 5:</a:t>
            </a:r>
            <a:r>
              <a:rPr lang="en-GB" sz="900">
                <a:highlight>
                  <a:srgbClr val="FFFFFE"/>
                </a:highlight>
                <a:latin typeface="Merriweather"/>
                <a:ea typeface="Merriweather"/>
                <a:cs typeface="Merriweather"/>
                <a:sym typeface="Merriweather"/>
              </a:rPr>
              <a:t> PG-13 rated movies mainly from US and UK. Very few other countries appear. Genres from the cluster are Action, Adventure, Sci-Fi, Fiction Fantasy and Horror Movies.</a:t>
            </a:r>
            <a:endParaRPr sz="900">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900">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b="1" lang="en-GB" sz="900">
                <a:highlight>
                  <a:srgbClr val="FFFFFE"/>
                </a:highlight>
                <a:latin typeface="Merriweather"/>
                <a:ea typeface="Merriweather"/>
                <a:cs typeface="Merriweather"/>
                <a:sym typeface="Merriweather"/>
              </a:rPr>
              <a:t>Cluster 6:</a:t>
            </a:r>
            <a:r>
              <a:rPr lang="en-GB" sz="900">
                <a:highlight>
                  <a:srgbClr val="FFFFFE"/>
                </a:highlight>
                <a:latin typeface="Merriweather"/>
                <a:ea typeface="Merriweather"/>
                <a:cs typeface="Merriweather"/>
                <a:sym typeface="Merriweather"/>
              </a:rPr>
              <a:t> TV-PG rated cluster of both movies and TV Shows from US, UK, India, Japan, Canada, Australia and Indonesia. Popular genres include International TV, International Movies, Children Movies and Reality TV.</a:t>
            </a:r>
            <a:endParaRPr sz="900">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900">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b="1" lang="en-GB" sz="900">
                <a:highlight>
                  <a:srgbClr val="FFFFFE"/>
                </a:highlight>
                <a:latin typeface="Merriweather"/>
                <a:ea typeface="Merriweather"/>
                <a:cs typeface="Merriweather"/>
                <a:sym typeface="Merriweather"/>
              </a:rPr>
              <a:t>Cluster 7:</a:t>
            </a:r>
            <a:r>
              <a:rPr lang="en-GB" sz="900">
                <a:highlight>
                  <a:srgbClr val="FFFFFE"/>
                </a:highlight>
                <a:latin typeface="Merriweather"/>
                <a:ea typeface="Merriweather"/>
                <a:cs typeface="Merriweather"/>
                <a:sym typeface="Merriweather"/>
              </a:rPr>
              <a:t> R rated movies from US, UK, Canada, Germany and France. A lot of Independent Movies, Horror Movies, Thriller Movies and Action Adventure feature in the cluster.</a:t>
            </a:r>
            <a:endParaRPr sz="900">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900">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b="1" lang="en-GB" sz="900">
                <a:highlight>
                  <a:srgbClr val="FFFFFE"/>
                </a:highlight>
                <a:latin typeface="Merriweather"/>
                <a:ea typeface="Merriweather"/>
                <a:cs typeface="Merriweather"/>
                <a:sym typeface="Merriweather"/>
              </a:rPr>
              <a:t>Cluster 8:</a:t>
            </a:r>
            <a:r>
              <a:rPr lang="en-GB" sz="900">
                <a:highlight>
                  <a:srgbClr val="FFFFFE"/>
                </a:highlight>
                <a:latin typeface="Merriweather"/>
                <a:ea typeface="Merriweather"/>
                <a:cs typeface="Merriweather"/>
                <a:sym typeface="Merriweather"/>
              </a:rPr>
              <a:t> TV-G and TV-Y rated TV Shows from US, UK, South Korea, Canada and India. Popular genres from the cluster are Kids TV, Comedies Kids, British TV, Reality TV and Docuseries.</a:t>
            </a:r>
            <a:endParaRPr sz="900">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900">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b="1" lang="en-GB" sz="900">
                <a:highlight>
                  <a:srgbClr val="FFFFFE"/>
                </a:highlight>
                <a:latin typeface="Merriweather"/>
                <a:ea typeface="Merriweather"/>
                <a:cs typeface="Merriweather"/>
                <a:sym typeface="Merriweather"/>
              </a:rPr>
              <a:t>Cluster 9:</a:t>
            </a:r>
            <a:r>
              <a:rPr lang="en-GB" sz="900">
                <a:highlight>
                  <a:srgbClr val="FFFFFE"/>
                </a:highlight>
                <a:latin typeface="Merriweather"/>
                <a:ea typeface="Merriweather"/>
                <a:cs typeface="Merriweather"/>
                <a:sym typeface="Merriweather"/>
              </a:rPr>
              <a:t> TV-Y7 rated TV shows and movies from US, Japan, UK, South Korea and Canada. The top genres are Family Movies, Kids TV, Kids Movies and Comedies.</a:t>
            </a:r>
            <a:endParaRPr sz="900">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900">
              <a:latin typeface="Merriweather"/>
              <a:ea typeface="Merriweather"/>
              <a:cs typeface="Merriweather"/>
              <a:sym typeface="Merriweathe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8"/>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Hierarchical Clustering</a:t>
            </a:r>
            <a:endParaRPr b="0" sz="1900">
              <a:latin typeface="Merriweather"/>
              <a:ea typeface="Merriweather"/>
              <a:cs typeface="Merriweather"/>
              <a:sym typeface="Merriweather"/>
            </a:endParaRPr>
          </a:p>
        </p:txBody>
      </p:sp>
      <p:pic>
        <p:nvPicPr>
          <p:cNvPr id="303" name="Google Shape;303;p48"/>
          <p:cNvPicPr preferRelativeResize="0"/>
          <p:nvPr/>
        </p:nvPicPr>
        <p:blipFill>
          <a:blip r:embed="rId3">
            <a:alphaModFix/>
          </a:blip>
          <a:stretch>
            <a:fillRect/>
          </a:stretch>
        </p:blipFill>
        <p:spPr>
          <a:xfrm>
            <a:off x="1125038" y="1093850"/>
            <a:ext cx="6893928" cy="3744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9"/>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Hierarchical Clustering</a:t>
            </a:r>
            <a:endParaRPr b="0" sz="1900">
              <a:latin typeface="Merriweather"/>
              <a:ea typeface="Merriweather"/>
              <a:cs typeface="Merriweather"/>
              <a:sym typeface="Merriweather"/>
            </a:endParaRPr>
          </a:p>
        </p:txBody>
      </p:sp>
      <p:pic>
        <p:nvPicPr>
          <p:cNvPr id="309" name="Google Shape;309;p49"/>
          <p:cNvPicPr preferRelativeResize="0"/>
          <p:nvPr/>
        </p:nvPicPr>
        <p:blipFill>
          <a:blip r:embed="rId3">
            <a:alphaModFix/>
          </a:blip>
          <a:stretch>
            <a:fillRect/>
          </a:stretch>
        </p:blipFill>
        <p:spPr>
          <a:xfrm>
            <a:off x="1203125" y="1017650"/>
            <a:ext cx="6737752" cy="3744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0"/>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Hierarchical Clustering - Cluster Analysis</a:t>
            </a:r>
            <a:endParaRPr b="0" sz="1900">
              <a:latin typeface="Merriweather"/>
              <a:ea typeface="Merriweather"/>
              <a:cs typeface="Merriweather"/>
              <a:sym typeface="Merriweather"/>
            </a:endParaRPr>
          </a:p>
        </p:txBody>
      </p:sp>
      <p:sp>
        <p:nvSpPr>
          <p:cNvPr id="315" name="Google Shape;315;p50"/>
          <p:cNvSpPr txBox="1"/>
          <p:nvPr/>
        </p:nvSpPr>
        <p:spPr>
          <a:xfrm>
            <a:off x="564900" y="1093850"/>
            <a:ext cx="8014200" cy="34143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n-GB">
                <a:highlight>
                  <a:srgbClr val="FFFFFE"/>
                </a:highlight>
                <a:latin typeface="Merriweather"/>
                <a:ea typeface="Merriweather"/>
                <a:cs typeface="Merriweather"/>
                <a:sym typeface="Merriweather"/>
              </a:rPr>
              <a:t>Cluster 0:</a:t>
            </a:r>
            <a:r>
              <a:rPr lang="en-GB">
                <a:highlight>
                  <a:srgbClr val="FFFFFE"/>
                </a:highlight>
                <a:latin typeface="Merriweather"/>
                <a:ea typeface="Merriweather"/>
                <a:cs typeface="Merriweather"/>
                <a:sym typeface="Merriweather"/>
              </a:rPr>
              <a:t> Contains TV shows and movies of all kinds of ratings except for TV-14 and TV-MA. US, UK, Canada and France seem to be the most popular countries whereas Family Movies, Kids TV, Comedies and Action Adventure are some of the popular genres.</a:t>
            </a:r>
            <a:endParaRPr>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b="1" lang="en-GB">
                <a:highlight>
                  <a:srgbClr val="FFFFFE"/>
                </a:highlight>
                <a:latin typeface="Merriweather"/>
                <a:ea typeface="Merriweather"/>
                <a:cs typeface="Merriweather"/>
                <a:sym typeface="Merriweather"/>
              </a:rPr>
              <a:t>Cluster 1:</a:t>
            </a:r>
            <a:r>
              <a:rPr lang="en-GB">
                <a:highlight>
                  <a:srgbClr val="FFFFFE"/>
                </a:highlight>
                <a:latin typeface="Merriweather"/>
                <a:ea typeface="Merriweather"/>
                <a:cs typeface="Merriweather"/>
                <a:sym typeface="Merriweather"/>
              </a:rPr>
              <a:t> Contains TV shows and movies of TV-MA rating. US, UK, India, France, Canada and Spain are the popular countries. Genres that are popular in this cluster are TV Dramas, Crime TV, International Movies and International Dramas.</a:t>
            </a:r>
            <a:endParaRPr>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b="1" lang="en-GB">
                <a:highlight>
                  <a:srgbClr val="FFFFFE"/>
                </a:highlight>
                <a:latin typeface="Merriweather"/>
                <a:ea typeface="Merriweather"/>
                <a:cs typeface="Merriweather"/>
                <a:sym typeface="Merriweather"/>
              </a:rPr>
              <a:t>Cluster 2:</a:t>
            </a:r>
            <a:r>
              <a:rPr lang="en-GB">
                <a:highlight>
                  <a:srgbClr val="FFFFFE"/>
                </a:highlight>
                <a:latin typeface="Merriweather"/>
                <a:ea typeface="Merriweather"/>
                <a:cs typeface="Merriweather"/>
                <a:sym typeface="Merriweather"/>
              </a:rPr>
              <a:t> Contains TV shows and movies of TV-14 rating. India, US, </a:t>
            </a:r>
            <a:r>
              <a:rPr lang="en-GB">
                <a:highlight>
                  <a:srgbClr val="FFFFFE"/>
                </a:highlight>
                <a:latin typeface="Merriweather"/>
                <a:ea typeface="Merriweather"/>
                <a:cs typeface="Merriweather"/>
                <a:sym typeface="Merriweather"/>
              </a:rPr>
              <a:t>Philippines</a:t>
            </a:r>
            <a:r>
              <a:rPr lang="en-GB">
                <a:highlight>
                  <a:srgbClr val="FFFFFE"/>
                </a:highlight>
                <a:latin typeface="Merriweather"/>
                <a:ea typeface="Merriweather"/>
                <a:cs typeface="Merriweather"/>
                <a:sym typeface="Merriweather"/>
              </a:rPr>
              <a:t>, South Korea, China and Egypt are the popular countries. International Movies, International TV, Comedies, Musicals and Romantic Shows are the popular genres.</a:t>
            </a:r>
            <a:endParaRPr>
              <a:highlight>
                <a:srgbClr val="FFFFFE"/>
              </a:highlight>
              <a:latin typeface="Merriweather"/>
              <a:ea typeface="Merriweather"/>
              <a:cs typeface="Merriweather"/>
              <a:sym typeface="Merriweathe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1"/>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Final Model</a:t>
            </a:r>
            <a:endParaRPr b="0" sz="1900">
              <a:latin typeface="Merriweather"/>
              <a:ea typeface="Merriweather"/>
              <a:cs typeface="Merriweather"/>
              <a:sym typeface="Merriweather"/>
            </a:endParaRPr>
          </a:p>
        </p:txBody>
      </p:sp>
      <p:sp>
        <p:nvSpPr>
          <p:cNvPr id="321" name="Google Shape;321;p51"/>
          <p:cNvSpPr txBox="1"/>
          <p:nvPr/>
        </p:nvSpPr>
        <p:spPr>
          <a:xfrm>
            <a:off x="531150" y="1203650"/>
            <a:ext cx="8081700" cy="31548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a:highlight>
                  <a:srgbClr val="FFFFFE"/>
                </a:highlight>
                <a:latin typeface="Merriweather"/>
                <a:ea typeface="Merriweather"/>
                <a:cs typeface="Merriweather"/>
                <a:sym typeface="Merriweather"/>
              </a:rPr>
              <a:t>Given the nature of the clusters formed by Hierarchical Clustering, there aren't much separation done based on some important features. </a:t>
            </a:r>
            <a:endParaRPr>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a:highlight>
                  <a:srgbClr val="FFFFFE"/>
                </a:highlight>
                <a:latin typeface="Merriweather"/>
                <a:ea typeface="Merriweather"/>
                <a:cs typeface="Merriweather"/>
                <a:sym typeface="Merriweather"/>
              </a:rPr>
              <a:t>The three clusters are just divided based as follows: the contents with the two most dominant TV ratings are two of the three clusters and the rest of the content is clubbed in the final cluster.</a:t>
            </a:r>
            <a:endParaRPr>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a:highlight>
                  <a:srgbClr val="FFFFFE"/>
                </a:highlight>
                <a:latin typeface="Merriweather"/>
                <a:ea typeface="Merriweather"/>
                <a:cs typeface="Merriweather"/>
                <a:sym typeface="Merriweather"/>
              </a:rPr>
              <a:t>And so, if we were to decide which one to choose as the final model, we will perhaps go ahead with the KMeans Clusters. However, this call also depends on the business domain and the requirements of the main stakeholders of the projects.</a:t>
            </a:r>
            <a:endParaRPr>
              <a:highlight>
                <a:srgbClr val="FFFFFE"/>
              </a:highlight>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400">
                <a:latin typeface="Merriweather"/>
                <a:ea typeface="Merriweather"/>
                <a:cs typeface="Merriweather"/>
                <a:sym typeface="Merriweather"/>
              </a:rPr>
              <a:t>Problem Statement</a:t>
            </a:r>
            <a:endParaRPr sz="2400"/>
          </a:p>
        </p:txBody>
      </p:sp>
      <p:sp>
        <p:nvSpPr>
          <p:cNvPr id="74" name="Google Shape;74;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Netflix is a very popular online streaming service provider offering a variety of TV shows, movies, documentaries and lots more to watch.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We have the dataset containing the list of their TV shows, movies and the other content that they have on their platform. The list is procured from a third party website and contains information until 2021.</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We are supposed to offer insights from the dataset on Netflix and its content. We are also supposed to cluster the contents based on text features.</a:t>
            </a:r>
            <a:endParaRPr sz="1400">
              <a:solidFill>
                <a:srgbClr val="000000"/>
              </a:solidFill>
              <a:highlight>
                <a:srgbClr val="FFFFFE"/>
              </a:highlight>
              <a:latin typeface="Merriweather"/>
              <a:ea typeface="Merriweather"/>
              <a:cs typeface="Merriweather"/>
              <a:sym typeface="Merriweathe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587B"/>
        </a:solidFill>
      </p:bgPr>
    </p:bg>
    <p:spTree>
      <p:nvGrpSpPr>
        <p:cNvPr id="325" name="Shape 325"/>
        <p:cNvGrpSpPr/>
        <p:nvPr/>
      </p:nvGrpSpPr>
      <p:grpSpPr>
        <a:xfrm>
          <a:off x="0" y="0"/>
          <a:ext cx="0" cy="0"/>
          <a:chOff x="0" y="0"/>
          <a:chExt cx="0" cy="0"/>
        </a:xfrm>
      </p:grpSpPr>
      <p:sp>
        <p:nvSpPr>
          <p:cNvPr id="326" name="Google Shape;326;p52"/>
          <p:cNvSpPr txBox="1"/>
          <p:nvPr>
            <p:ph type="ctrTitle"/>
          </p:nvPr>
        </p:nvSpPr>
        <p:spPr>
          <a:xfrm>
            <a:off x="311700" y="1113700"/>
            <a:ext cx="8520600" cy="2690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GB" sz="3600">
                <a:latin typeface="Merriweather"/>
                <a:ea typeface="Merriweather"/>
                <a:cs typeface="Merriweather"/>
                <a:sym typeface="Merriweather"/>
              </a:rPr>
              <a:t>Conclusion</a:t>
            </a:r>
            <a:endParaRPr sz="3600">
              <a:latin typeface="Merriweather"/>
              <a:ea typeface="Merriweather"/>
              <a:cs typeface="Merriweather"/>
              <a:sym typeface="Merriweathe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Conclusion</a:t>
            </a:r>
            <a:endParaRPr sz="2400"/>
          </a:p>
        </p:txBody>
      </p:sp>
      <p:sp>
        <p:nvSpPr>
          <p:cNvPr id="332" name="Google Shape;332;p5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There are more than double the amount of Movies than TV Shows on Netflix. Movies account for 69.05% whereas TV Shows account for 30.95% of the dataset.</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If we look at the distribution of the dates when the contents were added, the second half of a year (the holiday period) is usually when they add the content and it is either on the 1st or the 15th or the 31st.</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United States has the highest number of contents produced and it is three times in numbers when compared with the next best in line, India.</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Countries generally focus a lot on movies, but there are exceptions. East Asian countries like Japan and South Korea produce more TV Shows than movies.</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Whereas, a country like India could do a lot better in the TV Shows domain.</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Conclusion</a:t>
            </a:r>
            <a:endParaRPr/>
          </a:p>
        </p:txBody>
      </p:sp>
      <p:sp>
        <p:nvSpPr>
          <p:cNvPr id="338" name="Google Shape;338;p54"/>
          <p:cNvSpPr txBox="1"/>
          <p:nvPr>
            <p:ph idx="1" type="body"/>
          </p:nvPr>
        </p:nvSpPr>
        <p:spPr>
          <a:xfrm>
            <a:off x="311700" y="1026825"/>
            <a:ext cx="8520600" cy="334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Netflix really took off since 2015, before which the rate at which newer contents were added were quite slow. Also, while movies are added in large numbers, their growth has stopped and the numbers went down for the first time while going from 2019 to 2020.</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While in contrast, TV Shows have almost shown a steady growth and never saw any kind of drop in numbers, not even going in 2020.</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January, December and October are the peak months. Whereas, February and May to September don't have much contents added, relatively. March has an abnormal behaviour when compared with the rest of the months.</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Weekends have the lowest number of releases. However, Friday has the highest of all the days of the week. Movies again are larger in number than TV Shows and the trend is almost similar between the two on all the days.</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Again, the content released graph has very little surprises for us. The focus has shifted a lot on releasing newer TV shows more than movies. So much has the focus shifted that for the first time ever, in 2020, the number of TV shows released surpassed the number of movie releases on Netflix. </a:t>
            </a:r>
            <a:endParaRPr sz="1050">
              <a:solidFill>
                <a:srgbClr val="000000"/>
              </a:solidFill>
              <a:highlight>
                <a:srgbClr val="FFFFFE"/>
              </a:highlight>
              <a:latin typeface="Merriweather"/>
              <a:ea typeface="Merriweather"/>
              <a:cs typeface="Merriweather"/>
              <a:sym typeface="Merriweathe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Conclusion</a:t>
            </a:r>
            <a:endParaRPr/>
          </a:p>
        </p:txBody>
      </p:sp>
      <p:sp>
        <p:nvSpPr>
          <p:cNvPr id="344" name="Google Shape;344;p55"/>
          <p:cNvSpPr txBox="1"/>
          <p:nvPr>
            <p:ph idx="1" type="body"/>
          </p:nvPr>
        </p:nvSpPr>
        <p:spPr>
          <a:xfrm>
            <a:off x="311700" y="1136350"/>
            <a:ext cx="8520600" cy="3708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Contents suitable for all are very few in number whereas contents with restrictions like TV-MA (unsuitable for under 17), TV-14 (may be unsuitable for under 14) and TV-PG (unsuitable for young children) are the three highest in numbers.</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A lot of TV Shows (more than 1600) have only one season. Almost 400 have two and there is almost an exponential decrement in the number of TV Shows with even larger number of seasons.</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A lot of the movies are between 60 to 150 mins long. But there are movies with more than 300+ minutes duration.</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International TV Shows and International Movies are two of the most dominant genres. Others include Dramas, Comedies, Documentaries and Action &amp; Adventure.</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The top 10 TV shows directors on Netflix doesn't feature directors with more than 3 TV Shows on the streaming service.</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Some of the biggest names of the industry like Steven Spielberg, Martin Scorsese and Jay Chapman feature in the list of top 10 movie directors on Netflix.</a:t>
            </a:r>
            <a:endParaRPr sz="1400">
              <a:solidFill>
                <a:srgbClr val="000000"/>
              </a:solidFill>
              <a:highlight>
                <a:srgbClr val="FFFFFE"/>
              </a:highlight>
              <a:latin typeface="Merriweather"/>
              <a:ea typeface="Merriweather"/>
              <a:cs typeface="Merriweather"/>
              <a:sym typeface="Merriweathe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6"/>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Conclusion</a:t>
            </a:r>
            <a:endParaRPr b="0" sz="2150">
              <a:latin typeface="Merriweather"/>
              <a:ea typeface="Merriweather"/>
              <a:cs typeface="Merriweather"/>
              <a:sym typeface="Merriweather"/>
            </a:endParaRPr>
          </a:p>
        </p:txBody>
      </p:sp>
      <p:sp>
        <p:nvSpPr>
          <p:cNvPr id="350" name="Google Shape;350;p56"/>
          <p:cNvSpPr txBox="1"/>
          <p:nvPr>
            <p:ph idx="1" type="body"/>
          </p:nvPr>
        </p:nvSpPr>
        <p:spPr>
          <a:xfrm>
            <a:off x="311700" y="1019350"/>
            <a:ext cx="8520600" cy="334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A lot of Asian, perhaps East Asian actors feature on the list of top 10 actors/actresses for TV Shows on Netflix.</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The list of top 10 movies actors is full of A-listers from Bollywood, as expected given the number of movies from India on Netflix.</a:t>
            </a:r>
            <a:endParaRPr b="1"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Given our very low p-value, we had to reject the null hypothesis that there is difference in the TV ratings for Netflix's original and non-original contents. There is significant evidence to reject the null hypothesis.</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Since the p-value is very low, we will once again reject the null hypothesis that the duration of the Netflix Original movies and the other movies are not from two different distribution.</a:t>
            </a:r>
            <a:endParaRPr sz="1400">
              <a:latin typeface="Merriweather"/>
              <a:ea typeface="Merriweather"/>
              <a:cs typeface="Merriweather"/>
              <a:sym typeface="Merriweathe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587B"/>
        </a:solidFill>
      </p:bgPr>
    </p:bg>
    <p:spTree>
      <p:nvGrpSpPr>
        <p:cNvPr id="354" name="Shape 354"/>
        <p:cNvGrpSpPr/>
        <p:nvPr/>
      </p:nvGrpSpPr>
      <p:grpSpPr>
        <a:xfrm>
          <a:off x="0" y="0"/>
          <a:ext cx="0" cy="0"/>
          <a:chOff x="0" y="0"/>
          <a:chExt cx="0" cy="0"/>
        </a:xfrm>
      </p:grpSpPr>
      <p:sp>
        <p:nvSpPr>
          <p:cNvPr id="355" name="Google Shape;355;p57"/>
          <p:cNvSpPr txBox="1"/>
          <p:nvPr>
            <p:ph type="ctrTitle"/>
          </p:nvPr>
        </p:nvSpPr>
        <p:spPr>
          <a:xfrm>
            <a:off x="311700" y="1113700"/>
            <a:ext cx="8520600" cy="2690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GB" sz="3600">
                <a:latin typeface="Merriweather"/>
                <a:ea typeface="Merriweather"/>
                <a:cs typeface="Merriweather"/>
                <a:sym typeface="Merriweather"/>
              </a:rPr>
              <a:t>Thank You</a:t>
            </a:r>
            <a:endParaRPr sz="3600">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400">
                <a:latin typeface="Merriweather"/>
                <a:ea typeface="Merriweather"/>
                <a:cs typeface="Merriweather"/>
                <a:sym typeface="Merriweather"/>
              </a:rPr>
              <a:t>Data summary</a:t>
            </a:r>
            <a:endParaRPr sz="2400"/>
          </a:p>
        </p:txBody>
      </p:sp>
      <p:sp>
        <p:nvSpPr>
          <p:cNvPr id="80" name="Google Shape;80;p17"/>
          <p:cNvSpPr txBox="1"/>
          <p:nvPr>
            <p:ph idx="1" type="body"/>
          </p:nvPr>
        </p:nvSpPr>
        <p:spPr>
          <a:xfrm>
            <a:off x="311700" y="1228675"/>
            <a:ext cx="4211100" cy="334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From the first looks, the dataset looks like it will need some cleaning.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Apart from the missing values, we have also encountered some </a:t>
            </a:r>
            <a:r>
              <a:rPr lang="en-GB" sz="1400">
                <a:solidFill>
                  <a:srgbClr val="000000"/>
                </a:solidFill>
                <a:highlight>
                  <a:srgbClr val="FFFFFE"/>
                </a:highlight>
                <a:latin typeface="Merriweather"/>
                <a:ea typeface="Merriweather"/>
                <a:cs typeface="Merriweather"/>
                <a:sym typeface="Merriweather"/>
              </a:rPr>
              <a:t>discrepancies</a:t>
            </a:r>
            <a:r>
              <a:rPr lang="en-GB" sz="1400">
                <a:solidFill>
                  <a:srgbClr val="000000"/>
                </a:solidFill>
                <a:highlight>
                  <a:srgbClr val="FFFFFE"/>
                </a:highlight>
                <a:latin typeface="Merriweather"/>
                <a:ea typeface="Merriweather"/>
                <a:cs typeface="Merriweather"/>
                <a:sym typeface="Merriweather"/>
              </a:rPr>
              <a:t> in the values for some of the columns after going through the GSheet.</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We have 7787 datapoints and 12 columns. Most of the variables are text data. Only release year is numeric, but it is also discrete in nature.</a:t>
            </a:r>
            <a:endParaRPr sz="1400">
              <a:solidFill>
                <a:srgbClr val="000000"/>
              </a:solidFill>
              <a:highlight>
                <a:srgbClr val="FFFFFE"/>
              </a:highlight>
              <a:latin typeface="Merriweather"/>
              <a:ea typeface="Merriweather"/>
              <a:cs typeface="Merriweather"/>
              <a:sym typeface="Merriweather"/>
            </a:endParaRPr>
          </a:p>
        </p:txBody>
      </p:sp>
      <p:pic>
        <p:nvPicPr>
          <p:cNvPr id="81" name="Google Shape;81;p17"/>
          <p:cNvPicPr preferRelativeResize="0"/>
          <p:nvPr/>
        </p:nvPicPr>
        <p:blipFill>
          <a:blip r:embed="rId3">
            <a:alphaModFix/>
          </a:blip>
          <a:stretch>
            <a:fillRect/>
          </a:stretch>
        </p:blipFill>
        <p:spPr>
          <a:xfrm>
            <a:off x="4522800" y="1304875"/>
            <a:ext cx="4539775" cy="319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587B"/>
        </a:solidFill>
      </p:bgPr>
    </p:bg>
    <p:spTree>
      <p:nvGrpSpPr>
        <p:cNvPr id="85" name="Shape 85"/>
        <p:cNvGrpSpPr/>
        <p:nvPr/>
      </p:nvGrpSpPr>
      <p:grpSpPr>
        <a:xfrm>
          <a:off x="0" y="0"/>
          <a:ext cx="0" cy="0"/>
          <a:chOff x="0" y="0"/>
          <a:chExt cx="0" cy="0"/>
        </a:xfrm>
      </p:grpSpPr>
      <p:sp>
        <p:nvSpPr>
          <p:cNvPr id="86" name="Google Shape;86;p18"/>
          <p:cNvSpPr txBox="1"/>
          <p:nvPr>
            <p:ph type="ctrTitle"/>
          </p:nvPr>
        </p:nvSpPr>
        <p:spPr>
          <a:xfrm>
            <a:off x="311700" y="1041125"/>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800">
                <a:latin typeface="Merriweather"/>
                <a:ea typeface="Merriweather"/>
                <a:cs typeface="Merriweather"/>
                <a:sym typeface="Merriweather"/>
              </a:rPr>
              <a:t>EDA</a:t>
            </a:r>
            <a:endParaRPr sz="4800">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What is the distribution of content type on Netflix?</a:t>
            </a:r>
            <a:endParaRPr sz="2400"/>
          </a:p>
        </p:txBody>
      </p:sp>
      <p:sp>
        <p:nvSpPr>
          <p:cNvPr id="92" name="Google Shape;92;p19"/>
          <p:cNvSpPr txBox="1"/>
          <p:nvPr>
            <p:ph idx="1" type="body"/>
          </p:nvPr>
        </p:nvSpPr>
        <p:spPr>
          <a:xfrm>
            <a:off x="311700" y="1228675"/>
            <a:ext cx="4260300" cy="3340200"/>
          </a:xfrm>
          <a:prstGeom prst="rect">
            <a:avLst/>
          </a:prstGeom>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There are more than double the amount of Movies than TV Shows on Netflix.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Movies account for 69.05% whereas TV Shows account for 30.95% of the dataset.</a:t>
            </a:r>
            <a:endParaRPr sz="1400">
              <a:solidFill>
                <a:srgbClr val="000000"/>
              </a:solidFill>
              <a:highlight>
                <a:srgbClr val="FFFFFE"/>
              </a:highlight>
              <a:latin typeface="Merriweather"/>
              <a:ea typeface="Merriweather"/>
              <a:cs typeface="Merriweather"/>
              <a:sym typeface="Merriweather"/>
            </a:endParaRPr>
          </a:p>
        </p:txBody>
      </p:sp>
      <p:pic>
        <p:nvPicPr>
          <p:cNvPr id="93" name="Google Shape;93;p19"/>
          <p:cNvPicPr preferRelativeResize="0"/>
          <p:nvPr/>
        </p:nvPicPr>
        <p:blipFill>
          <a:blip r:embed="rId3">
            <a:alphaModFix/>
          </a:blip>
          <a:stretch>
            <a:fillRect/>
          </a:stretch>
        </p:blipFill>
        <p:spPr>
          <a:xfrm>
            <a:off x="4963650" y="1102550"/>
            <a:ext cx="3585155" cy="374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What are the top 20 dates when content were added on Netflix?</a:t>
            </a:r>
            <a:endParaRPr b="0" sz="1900">
              <a:latin typeface="Merriweather"/>
              <a:ea typeface="Merriweather"/>
              <a:cs typeface="Merriweather"/>
              <a:sym typeface="Merriweather"/>
            </a:endParaRPr>
          </a:p>
        </p:txBody>
      </p:sp>
      <p:sp>
        <p:nvSpPr>
          <p:cNvPr id="99" name="Google Shape;99;p20"/>
          <p:cNvSpPr txBox="1"/>
          <p:nvPr>
            <p:ph idx="1" type="body"/>
          </p:nvPr>
        </p:nvSpPr>
        <p:spPr>
          <a:xfrm>
            <a:off x="311700" y="4148250"/>
            <a:ext cx="8520600" cy="801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If we look at the distribution of the dates when the contents were added, the second half of a year (the holiday period) is usually when they add the content and it is either on the 1st or the 15th or the 31st.</a:t>
            </a:r>
            <a:endParaRPr sz="1200">
              <a:solidFill>
                <a:srgbClr val="000000"/>
              </a:solidFill>
              <a:highlight>
                <a:srgbClr val="FFFFFE"/>
              </a:highlight>
              <a:latin typeface="Merriweather"/>
              <a:ea typeface="Merriweather"/>
              <a:cs typeface="Merriweather"/>
              <a:sym typeface="Merriweather"/>
            </a:endParaRPr>
          </a:p>
        </p:txBody>
      </p:sp>
      <p:pic>
        <p:nvPicPr>
          <p:cNvPr id="100" name="Google Shape;100;p20"/>
          <p:cNvPicPr preferRelativeResize="0"/>
          <p:nvPr/>
        </p:nvPicPr>
        <p:blipFill>
          <a:blip r:embed="rId3">
            <a:alphaModFix/>
          </a:blip>
          <a:stretch>
            <a:fillRect/>
          </a:stretch>
        </p:blipFill>
        <p:spPr>
          <a:xfrm>
            <a:off x="2361387" y="909825"/>
            <a:ext cx="4421225" cy="3127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0" lang="en-GB" sz="1900">
                <a:solidFill>
                  <a:srgbClr val="000000"/>
                </a:solidFill>
                <a:highlight>
                  <a:srgbClr val="FFFFFE"/>
                </a:highlight>
                <a:latin typeface="Merriweather"/>
                <a:ea typeface="Merriweather"/>
                <a:cs typeface="Merriweather"/>
                <a:sym typeface="Merriweather"/>
              </a:rPr>
              <a:t>Which are the top 10 countries for content production on Netflix?</a:t>
            </a:r>
            <a:endParaRPr sz="1900">
              <a:solidFill>
                <a:srgbClr val="000000"/>
              </a:solidFill>
              <a:latin typeface="Merriweather"/>
              <a:ea typeface="Merriweather"/>
              <a:cs typeface="Merriweather"/>
              <a:sym typeface="Merriweather"/>
            </a:endParaRPr>
          </a:p>
        </p:txBody>
      </p:sp>
      <p:sp>
        <p:nvSpPr>
          <p:cNvPr id="106" name="Google Shape;106;p21"/>
          <p:cNvSpPr txBox="1"/>
          <p:nvPr>
            <p:ph idx="1" type="body"/>
          </p:nvPr>
        </p:nvSpPr>
        <p:spPr>
          <a:xfrm>
            <a:off x="311700" y="3588475"/>
            <a:ext cx="8520600" cy="1361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United States has the highest number of contents produced and it is three times in numbers when compared with the next best in line, India.</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Countries generally focus a lot on movies, but there are exceptions. East Asian countries like Japan and South Korea produce more TV Shows than movies.</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Whereas, a country like India could do a lot better in the TV Shows domain.</a:t>
            </a:r>
            <a:endParaRPr sz="900">
              <a:solidFill>
                <a:srgbClr val="000000"/>
              </a:solidFill>
              <a:highlight>
                <a:srgbClr val="FFFFFE"/>
              </a:highlight>
              <a:latin typeface="Merriweather"/>
              <a:ea typeface="Merriweather"/>
              <a:cs typeface="Merriweather"/>
              <a:sym typeface="Merriweather"/>
            </a:endParaRPr>
          </a:p>
        </p:txBody>
      </p:sp>
      <p:pic>
        <p:nvPicPr>
          <p:cNvPr id="107" name="Google Shape;107;p21"/>
          <p:cNvPicPr preferRelativeResize="0"/>
          <p:nvPr/>
        </p:nvPicPr>
        <p:blipFill>
          <a:blip r:embed="rId3">
            <a:alphaModFix/>
          </a:blip>
          <a:stretch>
            <a:fillRect/>
          </a:stretch>
        </p:blipFill>
        <p:spPr>
          <a:xfrm>
            <a:off x="2360550" y="887375"/>
            <a:ext cx="4422901" cy="25244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