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31C2-783C-4916-A5FD-FBACC23E4AD7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4C2B-7534-4B99-804C-180929DC5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65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31C2-783C-4916-A5FD-FBACC23E4AD7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4C2B-7534-4B99-804C-180929DC5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71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31C2-783C-4916-A5FD-FBACC23E4AD7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4C2B-7534-4B99-804C-180929DC585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7983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31C2-783C-4916-A5FD-FBACC23E4AD7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4C2B-7534-4B99-804C-180929DC5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21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31C2-783C-4916-A5FD-FBACC23E4AD7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4C2B-7534-4B99-804C-180929DC585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5974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31C2-783C-4916-A5FD-FBACC23E4AD7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4C2B-7534-4B99-804C-180929DC5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98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31C2-783C-4916-A5FD-FBACC23E4AD7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4C2B-7534-4B99-804C-180929DC5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64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31C2-783C-4916-A5FD-FBACC23E4AD7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4C2B-7534-4B99-804C-180929DC5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79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31C2-783C-4916-A5FD-FBACC23E4AD7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4C2B-7534-4B99-804C-180929DC5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31C2-783C-4916-A5FD-FBACC23E4AD7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4C2B-7534-4B99-804C-180929DC5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61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31C2-783C-4916-A5FD-FBACC23E4AD7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4C2B-7534-4B99-804C-180929DC5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0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31C2-783C-4916-A5FD-FBACC23E4AD7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4C2B-7534-4B99-804C-180929DC5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2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31C2-783C-4916-A5FD-FBACC23E4AD7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4C2B-7534-4B99-804C-180929DC5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77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31C2-783C-4916-A5FD-FBACC23E4AD7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4C2B-7534-4B99-804C-180929DC5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95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31C2-783C-4916-A5FD-FBACC23E4AD7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4C2B-7534-4B99-804C-180929DC5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63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31C2-783C-4916-A5FD-FBACC23E4AD7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74C2B-7534-4B99-804C-180929DC5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67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531C2-783C-4916-A5FD-FBACC23E4AD7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9874C2B-7534-4B99-804C-180929DC5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8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BaRuUUEbp0JpdrkAHQEgMhd0tVbrFfEC/view?usp=drivesd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3377"/>
            <a:ext cx="9144000" cy="565609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TASK 1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14400"/>
            <a:ext cx="9144000" cy="577863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-- Step 1: Calculate monthly total sales per branch</a:t>
            </a:r>
          </a:p>
          <a:p>
            <a:pPr algn="l"/>
            <a:r>
              <a:rPr lang="en-US" sz="1800" dirty="0"/>
              <a:t>WITH </a:t>
            </a:r>
            <a:r>
              <a:rPr lang="en-US" sz="1800" dirty="0" err="1"/>
              <a:t>monthly_sales</a:t>
            </a:r>
            <a:r>
              <a:rPr lang="en-US" sz="1800" dirty="0"/>
              <a:t> AS (</a:t>
            </a:r>
          </a:p>
          <a:p>
            <a:pPr algn="l"/>
            <a:r>
              <a:rPr lang="en-US" sz="1800" dirty="0"/>
              <a:t>    SELECT</a:t>
            </a:r>
          </a:p>
          <a:p>
            <a:pPr algn="l"/>
            <a:r>
              <a:rPr lang="en-US" sz="1800" dirty="0"/>
              <a:t>        Branch,</a:t>
            </a:r>
          </a:p>
          <a:p>
            <a:pPr algn="l"/>
            <a:r>
              <a:rPr lang="en-US" sz="1800" dirty="0"/>
              <a:t>        DATE_FORMAT(STR_TO_DATE(Date, '%m/%d/%Y'), '%Y-%m-01') AS </a:t>
            </a:r>
            <a:r>
              <a:rPr lang="en-US" sz="1800" dirty="0" err="1"/>
              <a:t>sales_month</a:t>
            </a:r>
            <a:r>
              <a:rPr lang="en-US" sz="1800" dirty="0"/>
              <a:t>,</a:t>
            </a:r>
          </a:p>
          <a:p>
            <a:pPr algn="l"/>
            <a:r>
              <a:rPr lang="en-US" sz="1800" dirty="0"/>
              <a:t>        SUM(Total) AS </a:t>
            </a:r>
            <a:r>
              <a:rPr lang="en-US" sz="1800" dirty="0" err="1"/>
              <a:t>monthly_total</a:t>
            </a:r>
            <a:endParaRPr lang="en-US" sz="1800" dirty="0"/>
          </a:p>
          <a:p>
            <a:pPr algn="l"/>
            <a:r>
              <a:rPr lang="en-US" sz="1800" dirty="0"/>
              <a:t>    FROM</a:t>
            </a:r>
          </a:p>
          <a:p>
            <a:pPr algn="l"/>
            <a:r>
              <a:rPr lang="en-US" sz="1800" dirty="0"/>
              <a:t>        </a:t>
            </a:r>
            <a:r>
              <a:rPr lang="en-US" sz="1800" dirty="0" err="1"/>
              <a:t>walmartsales_dataset</a:t>
            </a:r>
            <a:endParaRPr lang="en-US" sz="1800" dirty="0"/>
          </a:p>
          <a:p>
            <a:pPr algn="l"/>
            <a:r>
              <a:rPr lang="en-US" sz="1800" dirty="0"/>
              <a:t>    GROUP BY</a:t>
            </a:r>
          </a:p>
          <a:p>
            <a:pPr algn="l"/>
            <a:r>
              <a:rPr lang="en-US" sz="1800" dirty="0"/>
              <a:t>        Branch, DATE_FORMAT(STR_TO_DATE(Date, '%m/%d/%Y'), '%Y-%m-01')</a:t>
            </a:r>
          </a:p>
          <a:p>
            <a:pPr algn="l"/>
            <a:r>
              <a:rPr lang="en-US" sz="1800" dirty="0"/>
              <a:t>),</a:t>
            </a:r>
          </a:p>
        </p:txBody>
      </p:sp>
    </p:spTree>
    <p:extLst>
      <p:ext uri="{BB962C8B-B14F-4D97-AF65-F5344CB8AC3E}">
        <p14:creationId xmlns:p14="http://schemas.microsoft.com/office/powerpoint/2010/main" val="3717048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33633"/>
            <a:ext cx="8596668" cy="5607729"/>
          </a:xfrm>
        </p:spPr>
        <p:txBody>
          <a:bodyPr/>
          <a:lstStyle/>
          <a:p>
            <a:r>
              <a:rPr lang="en-US" dirty="0"/>
              <a:t>-- Step 2: Rank customers by total spending and calculate percentiles</a:t>
            </a:r>
          </a:p>
          <a:p>
            <a:r>
              <a:rPr lang="en-US" dirty="0" err="1"/>
              <a:t>ranked_customers</a:t>
            </a:r>
            <a:r>
              <a:rPr lang="en-US" dirty="0"/>
              <a:t> AS (</a:t>
            </a:r>
          </a:p>
          <a:p>
            <a:r>
              <a:rPr lang="en-US" dirty="0"/>
              <a:t>    SELECT</a:t>
            </a:r>
          </a:p>
          <a:p>
            <a:r>
              <a:rPr lang="en-US" dirty="0"/>
              <a:t>        </a:t>
            </a:r>
            <a:r>
              <a:rPr lang="en-US" dirty="0" err="1"/>
              <a:t>customer_id</a:t>
            </a:r>
            <a:r>
              <a:rPr lang="en-US" dirty="0"/>
              <a:t>,</a:t>
            </a:r>
          </a:p>
          <a:p>
            <a:r>
              <a:rPr lang="en-US" dirty="0"/>
              <a:t>        </a:t>
            </a:r>
            <a:r>
              <a:rPr lang="en-US" dirty="0" err="1"/>
              <a:t>total_spent</a:t>
            </a:r>
            <a:r>
              <a:rPr lang="en-US" dirty="0"/>
              <a:t>,</a:t>
            </a:r>
          </a:p>
          <a:p>
            <a:r>
              <a:rPr lang="en-US" dirty="0"/>
              <a:t>        NTILE(3) OVER (ORDER BY </a:t>
            </a:r>
            <a:r>
              <a:rPr lang="en-US" dirty="0" err="1"/>
              <a:t>total_spent</a:t>
            </a:r>
            <a:r>
              <a:rPr lang="en-US" dirty="0"/>
              <a:t> DESC) AS </a:t>
            </a:r>
            <a:r>
              <a:rPr lang="en-US" dirty="0" err="1"/>
              <a:t>spending_tier</a:t>
            </a:r>
            <a:endParaRPr lang="en-US" dirty="0"/>
          </a:p>
          <a:p>
            <a:r>
              <a:rPr lang="en-US" dirty="0"/>
              <a:t>    FROM</a:t>
            </a:r>
          </a:p>
          <a:p>
            <a:r>
              <a:rPr lang="en-US" dirty="0"/>
              <a:t>        </a:t>
            </a:r>
            <a:r>
              <a:rPr lang="en-US" dirty="0" err="1"/>
              <a:t>customer_spending</a:t>
            </a:r>
            <a:endParaRPr lang="en-US" dirty="0"/>
          </a:p>
          <a:p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91473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03315"/>
            <a:ext cx="8596668" cy="6099143"/>
          </a:xfrm>
        </p:spPr>
        <p:txBody>
          <a:bodyPr>
            <a:normAutofit/>
          </a:bodyPr>
          <a:lstStyle/>
          <a:p>
            <a:r>
              <a:rPr lang="en-US" dirty="0"/>
              <a:t>-- Step 3: Label the segments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    </a:t>
            </a:r>
            <a:r>
              <a:rPr lang="en-US" dirty="0" err="1"/>
              <a:t>customer_id</a:t>
            </a:r>
            <a:r>
              <a:rPr lang="en-US" dirty="0"/>
              <a:t>,</a:t>
            </a:r>
          </a:p>
          <a:p>
            <a:r>
              <a:rPr lang="en-US" dirty="0"/>
              <a:t>    </a:t>
            </a:r>
            <a:r>
              <a:rPr lang="en-US" dirty="0" err="1"/>
              <a:t>total_spent</a:t>
            </a:r>
            <a:r>
              <a:rPr lang="en-US" dirty="0"/>
              <a:t>,</a:t>
            </a:r>
          </a:p>
          <a:p>
            <a:r>
              <a:rPr lang="en-US" dirty="0"/>
              <a:t>    CASE </a:t>
            </a:r>
            <a:r>
              <a:rPr lang="en-US" dirty="0" err="1"/>
              <a:t>spending_tier</a:t>
            </a:r>
            <a:endParaRPr lang="en-US" dirty="0"/>
          </a:p>
          <a:p>
            <a:r>
              <a:rPr lang="en-US" dirty="0"/>
              <a:t>        WHEN 1 THEN 'High Spender'</a:t>
            </a:r>
          </a:p>
          <a:p>
            <a:r>
              <a:rPr lang="en-US" dirty="0"/>
              <a:t>        WHEN 2 THEN 'Medium Spender'</a:t>
            </a:r>
          </a:p>
          <a:p>
            <a:r>
              <a:rPr lang="en-US" dirty="0"/>
              <a:t>        WHEN 3 THEN 'Low Spender'</a:t>
            </a:r>
          </a:p>
          <a:p>
            <a:r>
              <a:rPr lang="en-US" dirty="0"/>
              <a:t>    END AS </a:t>
            </a:r>
            <a:r>
              <a:rPr lang="en-US" dirty="0" err="1"/>
              <a:t>spending_segment</a:t>
            </a:r>
            <a:endParaRPr lang="en-US" dirty="0"/>
          </a:p>
          <a:p>
            <a:r>
              <a:rPr lang="en-US" dirty="0"/>
              <a:t>FROM</a:t>
            </a:r>
          </a:p>
          <a:p>
            <a:r>
              <a:rPr lang="en-US" dirty="0"/>
              <a:t>    </a:t>
            </a:r>
            <a:r>
              <a:rPr lang="en-US" dirty="0" err="1"/>
              <a:t>ranked_customers</a:t>
            </a:r>
            <a:endParaRPr lang="en-US" dirty="0"/>
          </a:p>
          <a:p>
            <a:r>
              <a:rPr lang="en-US" dirty="0"/>
              <a:t>ORDER BY</a:t>
            </a:r>
          </a:p>
          <a:p>
            <a:r>
              <a:rPr lang="en-US" dirty="0"/>
              <a:t>    </a:t>
            </a:r>
            <a:r>
              <a:rPr lang="en-US" dirty="0" err="1"/>
              <a:t>total_spent</a:t>
            </a:r>
            <a:r>
              <a:rPr lang="en-US" dirty="0"/>
              <a:t> DESC;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19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07390"/>
            <a:ext cx="8596668" cy="575035"/>
          </a:xfrm>
        </p:spPr>
        <p:txBody>
          <a:bodyPr>
            <a:noAutofit/>
          </a:bodyPr>
          <a:lstStyle/>
          <a:p>
            <a:r>
              <a:rPr lang="en-US" sz="2400" dirty="0" smtClean="0"/>
              <a:t>TASK 4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82425"/>
            <a:ext cx="8596668" cy="5769204"/>
          </a:xfrm>
        </p:spPr>
        <p:txBody>
          <a:bodyPr/>
          <a:lstStyle/>
          <a:p>
            <a:r>
              <a:rPr lang="en-US" dirty="0"/>
              <a:t>-- Step 1: Calculate average and standard deviation for each product line</a:t>
            </a:r>
          </a:p>
          <a:p>
            <a:r>
              <a:rPr lang="en-US" dirty="0"/>
              <a:t>WITH </a:t>
            </a:r>
            <a:r>
              <a:rPr lang="en-US" dirty="0" err="1"/>
              <a:t>product_stats</a:t>
            </a:r>
            <a:r>
              <a:rPr lang="en-US" dirty="0"/>
              <a:t> AS (</a:t>
            </a:r>
          </a:p>
          <a:p>
            <a:r>
              <a:rPr lang="en-US" dirty="0"/>
              <a:t>    SELECT</a:t>
            </a:r>
          </a:p>
          <a:p>
            <a:r>
              <a:rPr lang="en-US" dirty="0"/>
              <a:t>        "Product line",</a:t>
            </a:r>
          </a:p>
          <a:p>
            <a:r>
              <a:rPr lang="en-US" dirty="0"/>
              <a:t>        AVG(Total) AS </a:t>
            </a:r>
            <a:r>
              <a:rPr lang="en-US" dirty="0" err="1"/>
              <a:t>avg_total</a:t>
            </a:r>
            <a:r>
              <a:rPr lang="en-US" dirty="0"/>
              <a:t>,</a:t>
            </a:r>
          </a:p>
          <a:p>
            <a:r>
              <a:rPr lang="en-US" dirty="0"/>
              <a:t>        STDDEV(Total) AS </a:t>
            </a:r>
            <a:r>
              <a:rPr lang="en-US" dirty="0" err="1"/>
              <a:t>std_total</a:t>
            </a:r>
            <a:endParaRPr lang="en-US" dirty="0"/>
          </a:p>
          <a:p>
            <a:r>
              <a:rPr lang="en-US" dirty="0"/>
              <a:t>    FROM</a:t>
            </a:r>
          </a:p>
          <a:p>
            <a:r>
              <a:rPr lang="en-US" dirty="0"/>
              <a:t>        </a:t>
            </a:r>
            <a:r>
              <a:rPr lang="en-US" dirty="0" err="1"/>
              <a:t>walmartsales_dataset</a:t>
            </a:r>
            <a:endParaRPr lang="en-US" dirty="0"/>
          </a:p>
          <a:p>
            <a:r>
              <a:rPr lang="en-US" dirty="0"/>
              <a:t>    GROUP BY</a:t>
            </a:r>
          </a:p>
          <a:p>
            <a:r>
              <a:rPr lang="en-US" dirty="0"/>
              <a:t>        "Product line"</a:t>
            </a:r>
          </a:p>
          <a:p>
            <a:r>
              <a:rPr lang="en-US" dirty="0"/>
              <a:t>),</a:t>
            </a:r>
          </a:p>
        </p:txBody>
      </p:sp>
    </p:spTree>
    <p:extLst>
      <p:ext uri="{BB962C8B-B14F-4D97-AF65-F5344CB8AC3E}">
        <p14:creationId xmlns:p14="http://schemas.microsoft.com/office/powerpoint/2010/main" val="4152102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24207"/>
            <a:ext cx="8596668" cy="6221690"/>
          </a:xfrm>
        </p:spPr>
        <p:txBody>
          <a:bodyPr>
            <a:normAutofit/>
          </a:bodyPr>
          <a:lstStyle/>
          <a:p>
            <a:r>
              <a:rPr lang="en-US" dirty="0"/>
              <a:t>-- Step 2: Join with original data to compare each transaction to the stats</a:t>
            </a:r>
          </a:p>
          <a:p>
            <a:r>
              <a:rPr lang="en-US" dirty="0" err="1"/>
              <a:t>transaction_analysis</a:t>
            </a:r>
            <a:r>
              <a:rPr lang="en-US" dirty="0"/>
              <a:t> AS (</a:t>
            </a:r>
          </a:p>
          <a:p>
            <a:r>
              <a:rPr lang="en-US" dirty="0"/>
              <a:t>    SELECT</a:t>
            </a:r>
          </a:p>
          <a:p>
            <a:r>
              <a:rPr lang="en-US" dirty="0"/>
              <a:t>        w.*,</a:t>
            </a:r>
          </a:p>
          <a:p>
            <a:r>
              <a:rPr lang="en-US" dirty="0"/>
              <a:t>        </a:t>
            </a:r>
            <a:r>
              <a:rPr lang="en-US" dirty="0" err="1"/>
              <a:t>ps.avg_total</a:t>
            </a:r>
            <a:r>
              <a:rPr lang="en-US" dirty="0"/>
              <a:t>,</a:t>
            </a:r>
          </a:p>
          <a:p>
            <a:r>
              <a:rPr lang="en-US" dirty="0"/>
              <a:t>        </a:t>
            </a:r>
            <a:r>
              <a:rPr lang="en-US" dirty="0" err="1"/>
              <a:t>ps.std_total</a:t>
            </a:r>
            <a:r>
              <a:rPr lang="en-US" dirty="0"/>
              <a:t>,</a:t>
            </a:r>
          </a:p>
          <a:p>
            <a:r>
              <a:rPr lang="en-US" dirty="0"/>
              <a:t>        -- Z-score calculation</a:t>
            </a:r>
          </a:p>
          <a:p>
            <a:r>
              <a:rPr lang="en-US" dirty="0"/>
              <a:t>        (Total - </a:t>
            </a:r>
            <a:r>
              <a:rPr lang="en-US" dirty="0" err="1"/>
              <a:t>ps.avg_total</a:t>
            </a:r>
            <a:r>
              <a:rPr lang="en-US" dirty="0"/>
              <a:t>) / </a:t>
            </a:r>
            <a:r>
              <a:rPr lang="en-US" dirty="0" err="1"/>
              <a:t>ps.std_total</a:t>
            </a:r>
            <a:r>
              <a:rPr lang="en-US" dirty="0"/>
              <a:t> AS </a:t>
            </a:r>
            <a:r>
              <a:rPr lang="en-US" dirty="0" err="1"/>
              <a:t>z_score</a:t>
            </a:r>
            <a:endParaRPr lang="en-US" dirty="0"/>
          </a:p>
          <a:p>
            <a:r>
              <a:rPr lang="en-US" dirty="0"/>
              <a:t>    FROM</a:t>
            </a:r>
          </a:p>
          <a:p>
            <a:r>
              <a:rPr lang="en-US" dirty="0"/>
              <a:t>        </a:t>
            </a:r>
            <a:r>
              <a:rPr lang="en-US" dirty="0" err="1"/>
              <a:t>walmartsales_dataset</a:t>
            </a:r>
            <a:r>
              <a:rPr lang="en-US" dirty="0"/>
              <a:t> w</a:t>
            </a:r>
          </a:p>
          <a:p>
            <a:r>
              <a:rPr lang="en-US" dirty="0"/>
              <a:t>    JOIN</a:t>
            </a:r>
          </a:p>
          <a:p>
            <a:r>
              <a:rPr lang="en-US" dirty="0"/>
              <a:t>        </a:t>
            </a:r>
            <a:r>
              <a:rPr lang="en-US" dirty="0" err="1"/>
              <a:t>product_stats</a:t>
            </a:r>
            <a:r>
              <a:rPr lang="en-US" dirty="0"/>
              <a:t> </a:t>
            </a:r>
            <a:r>
              <a:rPr lang="en-US" dirty="0" err="1"/>
              <a:t>ps</a:t>
            </a:r>
            <a:endParaRPr lang="en-US" dirty="0"/>
          </a:p>
          <a:p>
            <a:r>
              <a:rPr lang="en-US" dirty="0"/>
              <a:t>        ON </a:t>
            </a:r>
            <a:r>
              <a:rPr lang="en-US" dirty="0" err="1"/>
              <a:t>w."Product</a:t>
            </a:r>
            <a:r>
              <a:rPr lang="en-US" dirty="0"/>
              <a:t> line" = </a:t>
            </a:r>
            <a:r>
              <a:rPr lang="en-US" dirty="0" err="1"/>
              <a:t>ps</a:t>
            </a:r>
            <a:r>
              <a:rPr lang="en-US" dirty="0"/>
              <a:t>."Product line"</a:t>
            </a:r>
          </a:p>
          <a:p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63094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5413"/>
            <a:ext cx="8596668" cy="67825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-- Step 3: Filter out anomalies (z-score &gt; 2 or &lt; -2)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    "Invoice ID",</a:t>
            </a:r>
          </a:p>
          <a:p>
            <a:r>
              <a:rPr lang="en-US" dirty="0"/>
              <a:t>    "Product line",</a:t>
            </a:r>
          </a:p>
          <a:p>
            <a:r>
              <a:rPr lang="en-US" dirty="0"/>
              <a:t>    Branch,</a:t>
            </a:r>
          </a:p>
          <a:p>
            <a:r>
              <a:rPr lang="en-US" dirty="0"/>
              <a:t>    Total,</a:t>
            </a:r>
          </a:p>
          <a:p>
            <a:r>
              <a:rPr lang="en-US" dirty="0"/>
              <a:t>    ROUND(</a:t>
            </a:r>
            <a:r>
              <a:rPr lang="en-US" dirty="0" err="1"/>
              <a:t>avg_total</a:t>
            </a:r>
            <a:r>
              <a:rPr lang="en-US" dirty="0"/>
              <a:t>, 2) AS </a:t>
            </a:r>
            <a:r>
              <a:rPr lang="en-US" dirty="0" err="1"/>
              <a:t>avg_product_total</a:t>
            </a:r>
            <a:r>
              <a:rPr lang="en-US" dirty="0"/>
              <a:t>,</a:t>
            </a:r>
          </a:p>
          <a:p>
            <a:r>
              <a:rPr lang="en-US" dirty="0"/>
              <a:t>    ROUND(</a:t>
            </a:r>
            <a:r>
              <a:rPr lang="en-US" dirty="0" err="1"/>
              <a:t>z_score</a:t>
            </a:r>
            <a:r>
              <a:rPr lang="en-US" dirty="0"/>
              <a:t>, 2) AS </a:t>
            </a:r>
            <a:r>
              <a:rPr lang="en-US" dirty="0" err="1"/>
              <a:t>z_score</a:t>
            </a:r>
            <a:r>
              <a:rPr lang="en-US" dirty="0"/>
              <a:t>,</a:t>
            </a:r>
          </a:p>
          <a:p>
            <a:r>
              <a:rPr lang="en-US" dirty="0"/>
              <a:t>    CASE </a:t>
            </a:r>
          </a:p>
          <a:p>
            <a:r>
              <a:rPr lang="en-US" dirty="0"/>
              <a:t>        WHEN </a:t>
            </a:r>
            <a:r>
              <a:rPr lang="en-US" dirty="0" err="1"/>
              <a:t>z_score</a:t>
            </a:r>
            <a:r>
              <a:rPr lang="en-US" dirty="0"/>
              <a:t> &gt; 2 THEN 'High Anomaly'</a:t>
            </a:r>
          </a:p>
          <a:p>
            <a:r>
              <a:rPr lang="en-US" dirty="0"/>
              <a:t>        WHEN </a:t>
            </a:r>
            <a:r>
              <a:rPr lang="en-US" dirty="0" err="1"/>
              <a:t>z_score</a:t>
            </a:r>
            <a:r>
              <a:rPr lang="en-US" dirty="0"/>
              <a:t> &lt; -2 THEN 'Low Anomaly'</a:t>
            </a:r>
          </a:p>
          <a:p>
            <a:r>
              <a:rPr lang="en-US" dirty="0"/>
              <a:t>    END AS </a:t>
            </a:r>
            <a:r>
              <a:rPr lang="en-US" dirty="0" err="1"/>
              <a:t>anomaly_type</a:t>
            </a:r>
            <a:endParaRPr lang="en-US" dirty="0"/>
          </a:p>
          <a:p>
            <a:r>
              <a:rPr lang="en-US" dirty="0"/>
              <a:t>FROM</a:t>
            </a:r>
          </a:p>
          <a:p>
            <a:r>
              <a:rPr lang="en-US" dirty="0"/>
              <a:t>    </a:t>
            </a:r>
            <a:r>
              <a:rPr lang="en-US" dirty="0" err="1"/>
              <a:t>transaction_analysis</a:t>
            </a:r>
            <a:endParaRPr lang="en-US" dirty="0"/>
          </a:p>
          <a:p>
            <a:r>
              <a:rPr lang="en-US" dirty="0"/>
              <a:t>WHERE</a:t>
            </a:r>
          </a:p>
          <a:p>
            <a:r>
              <a:rPr lang="en-US" dirty="0"/>
              <a:t>    ABS(</a:t>
            </a:r>
            <a:r>
              <a:rPr lang="en-US" dirty="0" err="1"/>
              <a:t>z_score</a:t>
            </a:r>
            <a:r>
              <a:rPr lang="en-US" dirty="0"/>
              <a:t>) &gt; 2</a:t>
            </a:r>
          </a:p>
          <a:p>
            <a:r>
              <a:rPr lang="en-US" dirty="0"/>
              <a:t>ORDER BY</a:t>
            </a:r>
          </a:p>
          <a:p>
            <a:r>
              <a:rPr lang="en-US" dirty="0"/>
              <a:t>    ABS(</a:t>
            </a:r>
            <a:r>
              <a:rPr lang="en-US" dirty="0" err="1"/>
              <a:t>z_score</a:t>
            </a:r>
            <a:r>
              <a:rPr lang="en-US" dirty="0"/>
              <a:t>) DESC;</a:t>
            </a:r>
          </a:p>
        </p:txBody>
      </p:sp>
    </p:spTree>
    <p:extLst>
      <p:ext uri="{BB962C8B-B14F-4D97-AF65-F5344CB8AC3E}">
        <p14:creationId xmlns:p14="http://schemas.microsoft.com/office/powerpoint/2010/main" val="1533731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92231"/>
            <a:ext cx="8596668" cy="6429080"/>
          </a:xfrm>
        </p:spPr>
        <p:txBody>
          <a:bodyPr>
            <a:normAutofit/>
          </a:bodyPr>
          <a:lstStyle/>
          <a:p>
            <a:r>
              <a:rPr lang="en-US" dirty="0"/>
              <a:t>-- Step 1: Count transactions per payment method in each city</a:t>
            </a:r>
          </a:p>
          <a:p>
            <a:r>
              <a:rPr lang="en-US" dirty="0"/>
              <a:t>WITH </a:t>
            </a:r>
            <a:r>
              <a:rPr lang="en-US" dirty="0" err="1"/>
              <a:t>payment_counts</a:t>
            </a:r>
            <a:r>
              <a:rPr lang="en-US" dirty="0"/>
              <a:t> AS (</a:t>
            </a:r>
          </a:p>
          <a:p>
            <a:r>
              <a:rPr lang="en-US" dirty="0"/>
              <a:t>    SELECT</a:t>
            </a:r>
          </a:p>
          <a:p>
            <a:r>
              <a:rPr lang="en-US" dirty="0"/>
              <a:t>        City,</a:t>
            </a:r>
          </a:p>
          <a:p>
            <a:r>
              <a:rPr lang="en-US" dirty="0"/>
              <a:t>        Payment,</a:t>
            </a:r>
          </a:p>
          <a:p>
            <a:r>
              <a:rPr lang="en-US" dirty="0"/>
              <a:t>        COUNT(*) AS </a:t>
            </a:r>
            <a:r>
              <a:rPr lang="en-US" dirty="0" err="1"/>
              <a:t>payment_count</a:t>
            </a:r>
            <a:endParaRPr lang="en-US" dirty="0"/>
          </a:p>
          <a:p>
            <a:r>
              <a:rPr lang="en-US" dirty="0"/>
              <a:t>    FROM</a:t>
            </a:r>
          </a:p>
          <a:p>
            <a:r>
              <a:rPr lang="en-US" dirty="0"/>
              <a:t>        </a:t>
            </a:r>
            <a:r>
              <a:rPr lang="en-US" dirty="0" err="1"/>
              <a:t>walmartsales_dataset</a:t>
            </a:r>
            <a:endParaRPr lang="en-US" dirty="0"/>
          </a:p>
          <a:p>
            <a:r>
              <a:rPr lang="en-US" dirty="0"/>
              <a:t>    GROUP BY</a:t>
            </a:r>
          </a:p>
          <a:p>
            <a:r>
              <a:rPr lang="en-US" dirty="0"/>
              <a:t>        City, Payment</a:t>
            </a:r>
          </a:p>
          <a:p>
            <a:r>
              <a:rPr lang="en-US" dirty="0"/>
              <a:t>),</a:t>
            </a:r>
          </a:p>
        </p:txBody>
      </p:sp>
    </p:spTree>
    <p:extLst>
      <p:ext uri="{BB962C8B-B14F-4D97-AF65-F5344CB8AC3E}">
        <p14:creationId xmlns:p14="http://schemas.microsoft.com/office/powerpoint/2010/main" val="2585060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18474"/>
            <a:ext cx="8596668" cy="6339525"/>
          </a:xfrm>
        </p:spPr>
        <p:txBody>
          <a:bodyPr/>
          <a:lstStyle/>
          <a:p>
            <a:r>
              <a:rPr lang="en-US" dirty="0"/>
              <a:t>-- Step 2: Rank payment methods by usage within each city</a:t>
            </a:r>
          </a:p>
          <a:p>
            <a:r>
              <a:rPr lang="en-US" dirty="0" err="1"/>
              <a:t>ranked_payments</a:t>
            </a:r>
            <a:r>
              <a:rPr lang="en-US" dirty="0"/>
              <a:t> AS (</a:t>
            </a:r>
          </a:p>
          <a:p>
            <a:r>
              <a:rPr lang="en-US" dirty="0"/>
              <a:t>    SELECT</a:t>
            </a:r>
          </a:p>
          <a:p>
            <a:r>
              <a:rPr lang="en-US" dirty="0"/>
              <a:t>        City,</a:t>
            </a:r>
          </a:p>
          <a:p>
            <a:r>
              <a:rPr lang="en-US" dirty="0"/>
              <a:t>        Payment,</a:t>
            </a:r>
          </a:p>
          <a:p>
            <a:r>
              <a:rPr lang="en-US" dirty="0"/>
              <a:t>        </a:t>
            </a:r>
            <a:r>
              <a:rPr lang="en-US" dirty="0" err="1"/>
              <a:t>payment_count</a:t>
            </a:r>
            <a:r>
              <a:rPr lang="en-US" dirty="0"/>
              <a:t>,</a:t>
            </a:r>
          </a:p>
          <a:p>
            <a:r>
              <a:rPr lang="en-US" dirty="0"/>
              <a:t>        RANK() OVER (PARTITION BY City ORDER BY </a:t>
            </a:r>
            <a:r>
              <a:rPr lang="en-US" dirty="0" err="1"/>
              <a:t>payment_count</a:t>
            </a:r>
            <a:r>
              <a:rPr lang="en-US" dirty="0"/>
              <a:t> DESC) AS </a:t>
            </a:r>
            <a:r>
              <a:rPr lang="en-US" dirty="0" err="1"/>
              <a:t>rank_in_city</a:t>
            </a:r>
            <a:endParaRPr lang="en-US" dirty="0"/>
          </a:p>
          <a:p>
            <a:r>
              <a:rPr lang="en-US" dirty="0"/>
              <a:t>    FROM</a:t>
            </a:r>
          </a:p>
          <a:p>
            <a:r>
              <a:rPr lang="en-US" dirty="0"/>
              <a:t>        </a:t>
            </a:r>
            <a:r>
              <a:rPr lang="en-US" dirty="0" err="1"/>
              <a:t>payment_counts</a:t>
            </a:r>
            <a:endParaRPr lang="en-US" dirty="0"/>
          </a:p>
          <a:p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552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14779"/>
            <a:ext cx="8596668" cy="5626583"/>
          </a:xfrm>
        </p:spPr>
        <p:txBody>
          <a:bodyPr>
            <a:normAutofit/>
          </a:bodyPr>
          <a:lstStyle/>
          <a:p>
            <a:r>
              <a:rPr lang="en-US" dirty="0"/>
              <a:t>-- Step 3: Get the most popular payment method per city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    City,</a:t>
            </a:r>
          </a:p>
          <a:p>
            <a:r>
              <a:rPr lang="en-US" dirty="0"/>
              <a:t>    Payment AS </a:t>
            </a:r>
            <a:r>
              <a:rPr lang="en-US" dirty="0" err="1"/>
              <a:t>most_popular_payment</a:t>
            </a:r>
            <a:r>
              <a:rPr lang="en-US" dirty="0"/>
              <a:t>,</a:t>
            </a:r>
          </a:p>
          <a:p>
            <a:r>
              <a:rPr lang="en-US" dirty="0"/>
              <a:t>    </a:t>
            </a:r>
            <a:r>
              <a:rPr lang="en-US" dirty="0" err="1"/>
              <a:t>payment_count</a:t>
            </a:r>
            <a:endParaRPr lang="en-US" dirty="0"/>
          </a:p>
          <a:p>
            <a:r>
              <a:rPr lang="en-US" dirty="0"/>
              <a:t>FROM</a:t>
            </a:r>
          </a:p>
          <a:p>
            <a:r>
              <a:rPr lang="en-US" dirty="0"/>
              <a:t>    </a:t>
            </a:r>
            <a:r>
              <a:rPr lang="en-US" dirty="0" err="1"/>
              <a:t>ranked_payments</a:t>
            </a:r>
            <a:endParaRPr lang="en-US" dirty="0"/>
          </a:p>
          <a:p>
            <a:r>
              <a:rPr lang="en-US" dirty="0"/>
              <a:t>WHERE</a:t>
            </a:r>
          </a:p>
          <a:p>
            <a:r>
              <a:rPr lang="en-US" dirty="0"/>
              <a:t>    </a:t>
            </a:r>
            <a:r>
              <a:rPr lang="en-US" dirty="0" err="1"/>
              <a:t>rank_in_city</a:t>
            </a:r>
            <a:r>
              <a:rPr lang="en-US" dirty="0"/>
              <a:t> = 1</a:t>
            </a:r>
          </a:p>
          <a:p>
            <a:r>
              <a:rPr lang="en-US" dirty="0"/>
              <a:t>ORDER BY</a:t>
            </a:r>
          </a:p>
          <a:p>
            <a:r>
              <a:rPr lang="en-US" dirty="0"/>
              <a:t>    City;</a:t>
            </a:r>
          </a:p>
        </p:txBody>
      </p:sp>
    </p:spTree>
    <p:extLst>
      <p:ext uri="{BB962C8B-B14F-4D97-AF65-F5344CB8AC3E}">
        <p14:creationId xmlns:p14="http://schemas.microsoft.com/office/powerpoint/2010/main" val="3919764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5988"/>
            <a:ext cx="8596668" cy="51847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TASK 6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84462"/>
            <a:ext cx="8596668" cy="6052007"/>
          </a:xfrm>
        </p:spPr>
        <p:txBody>
          <a:bodyPr/>
          <a:lstStyle/>
          <a:p>
            <a:r>
              <a:rPr lang="en-US" dirty="0"/>
              <a:t>-- Step 1: Extract month from the Date column and group by Gender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    DATE_FORMAT(STR_TO_DATE(Date, '%m/%d/%Y'), '%Y-%m') AS </a:t>
            </a:r>
            <a:r>
              <a:rPr lang="en-US" dirty="0" err="1"/>
              <a:t>sales_month</a:t>
            </a:r>
            <a:r>
              <a:rPr lang="en-US" dirty="0"/>
              <a:t>,</a:t>
            </a:r>
          </a:p>
          <a:p>
            <a:r>
              <a:rPr lang="en-US" dirty="0"/>
              <a:t>    Gender,</a:t>
            </a:r>
          </a:p>
          <a:p>
            <a:r>
              <a:rPr lang="en-US" dirty="0"/>
              <a:t>    SUM(Total) AS </a:t>
            </a:r>
            <a:r>
              <a:rPr lang="en-US" dirty="0" err="1"/>
              <a:t>total_sales</a:t>
            </a:r>
            <a:endParaRPr lang="en-US" dirty="0"/>
          </a:p>
          <a:p>
            <a:r>
              <a:rPr lang="en-US" dirty="0"/>
              <a:t>FROM</a:t>
            </a:r>
          </a:p>
          <a:p>
            <a:r>
              <a:rPr lang="en-US" dirty="0"/>
              <a:t>    </a:t>
            </a:r>
            <a:r>
              <a:rPr lang="en-US" dirty="0" err="1"/>
              <a:t>walmartsales_dataset</a:t>
            </a:r>
            <a:endParaRPr lang="en-US" dirty="0"/>
          </a:p>
          <a:p>
            <a:r>
              <a:rPr lang="en-US" dirty="0"/>
              <a:t>GROUP BY</a:t>
            </a:r>
          </a:p>
          <a:p>
            <a:r>
              <a:rPr lang="en-US" dirty="0"/>
              <a:t>    </a:t>
            </a:r>
            <a:r>
              <a:rPr lang="en-US" dirty="0" err="1"/>
              <a:t>sales_month</a:t>
            </a:r>
            <a:r>
              <a:rPr lang="en-US" dirty="0"/>
              <a:t>, Gender</a:t>
            </a:r>
          </a:p>
          <a:p>
            <a:r>
              <a:rPr lang="en-US" dirty="0"/>
              <a:t>ORDER BY</a:t>
            </a:r>
          </a:p>
          <a:p>
            <a:r>
              <a:rPr lang="en-US" dirty="0"/>
              <a:t>    </a:t>
            </a:r>
            <a:r>
              <a:rPr lang="en-US" dirty="0" err="1"/>
              <a:t>sales_month</a:t>
            </a:r>
            <a:r>
              <a:rPr lang="en-US" dirty="0"/>
              <a:t>, Gender;</a:t>
            </a:r>
          </a:p>
        </p:txBody>
      </p:sp>
    </p:spTree>
    <p:extLst>
      <p:ext uri="{BB962C8B-B14F-4D97-AF65-F5344CB8AC3E}">
        <p14:creationId xmlns:p14="http://schemas.microsoft.com/office/powerpoint/2010/main" val="4239966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11084"/>
            <a:ext cx="8596668" cy="395925"/>
          </a:xfrm>
        </p:spPr>
        <p:txBody>
          <a:bodyPr>
            <a:noAutofit/>
          </a:bodyPr>
          <a:lstStyle/>
          <a:p>
            <a:r>
              <a:rPr lang="en-US" sz="2400" dirty="0" smtClean="0"/>
              <a:t>TASK 7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82425"/>
            <a:ext cx="8596668" cy="5788057"/>
          </a:xfrm>
        </p:spPr>
        <p:txBody>
          <a:bodyPr>
            <a:normAutofit/>
          </a:bodyPr>
          <a:lstStyle/>
          <a:p>
            <a:r>
              <a:rPr lang="en-US" dirty="0"/>
              <a:t>-- Step 1: Sum total sales per product line and customer type</a:t>
            </a:r>
          </a:p>
          <a:p>
            <a:r>
              <a:rPr lang="en-US" dirty="0"/>
              <a:t>WITH </a:t>
            </a:r>
            <a:r>
              <a:rPr lang="en-US" dirty="0" err="1"/>
              <a:t>product_sales</a:t>
            </a:r>
            <a:r>
              <a:rPr lang="en-US" dirty="0"/>
              <a:t> AS (</a:t>
            </a:r>
          </a:p>
          <a:p>
            <a:r>
              <a:rPr lang="en-US" dirty="0"/>
              <a:t>    SELECT</a:t>
            </a:r>
          </a:p>
          <a:p>
            <a:r>
              <a:rPr lang="en-US" dirty="0"/>
              <a:t>        "Customer type",</a:t>
            </a:r>
          </a:p>
          <a:p>
            <a:r>
              <a:rPr lang="en-US" dirty="0"/>
              <a:t>        "Product line",</a:t>
            </a:r>
          </a:p>
          <a:p>
            <a:r>
              <a:rPr lang="en-US" dirty="0"/>
              <a:t>        SUM(Total) AS </a:t>
            </a:r>
            <a:r>
              <a:rPr lang="en-US" dirty="0" err="1"/>
              <a:t>total_sales</a:t>
            </a:r>
            <a:endParaRPr lang="en-US" dirty="0"/>
          </a:p>
          <a:p>
            <a:r>
              <a:rPr lang="en-US" dirty="0"/>
              <a:t>    FROM</a:t>
            </a:r>
          </a:p>
          <a:p>
            <a:r>
              <a:rPr lang="en-US" dirty="0"/>
              <a:t>        </a:t>
            </a:r>
            <a:r>
              <a:rPr lang="en-US" dirty="0" err="1"/>
              <a:t>walmartsales_dataset</a:t>
            </a:r>
            <a:endParaRPr lang="en-US" dirty="0"/>
          </a:p>
          <a:p>
            <a:r>
              <a:rPr lang="en-US" dirty="0"/>
              <a:t>    GROUP BY</a:t>
            </a:r>
          </a:p>
          <a:p>
            <a:r>
              <a:rPr lang="en-US" dirty="0"/>
              <a:t>        "Customer type", "Product line"</a:t>
            </a:r>
          </a:p>
          <a:p>
            <a:r>
              <a:rPr lang="en-US" dirty="0"/>
              <a:t>),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342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677334" y="563881"/>
            <a:ext cx="274773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09601"/>
            <a:ext cx="8596668" cy="5431762"/>
          </a:xfrm>
        </p:spPr>
        <p:txBody>
          <a:bodyPr/>
          <a:lstStyle/>
          <a:p>
            <a:r>
              <a:rPr lang="en-US" dirty="0"/>
              <a:t>-- Step 2: Calculate month-over-month growth using LAG</a:t>
            </a:r>
          </a:p>
          <a:p>
            <a:r>
              <a:rPr lang="en-US" dirty="0" err="1"/>
              <a:t>sales_growth</a:t>
            </a:r>
            <a:r>
              <a:rPr lang="en-US" dirty="0"/>
              <a:t> AS (</a:t>
            </a:r>
          </a:p>
          <a:p>
            <a:r>
              <a:rPr lang="en-US" dirty="0"/>
              <a:t>    SELECT</a:t>
            </a:r>
          </a:p>
          <a:p>
            <a:r>
              <a:rPr lang="en-US" dirty="0"/>
              <a:t>        Branch,</a:t>
            </a:r>
          </a:p>
          <a:p>
            <a:r>
              <a:rPr lang="en-US" dirty="0"/>
              <a:t>        </a:t>
            </a:r>
            <a:r>
              <a:rPr lang="en-US" dirty="0" err="1"/>
              <a:t>sales_month</a:t>
            </a:r>
            <a:r>
              <a:rPr lang="en-US" dirty="0"/>
              <a:t>,</a:t>
            </a:r>
          </a:p>
          <a:p>
            <a:r>
              <a:rPr lang="en-US" dirty="0"/>
              <a:t>        </a:t>
            </a:r>
            <a:r>
              <a:rPr lang="en-US" dirty="0" err="1"/>
              <a:t>monthly_total</a:t>
            </a:r>
            <a:r>
              <a:rPr lang="en-US" dirty="0"/>
              <a:t>,</a:t>
            </a:r>
          </a:p>
          <a:p>
            <a:r>
              <a:rPr lang="en-US" dirty="0"/>
              <a:t>        LAG(</a:t>
            </a:r>
            <a:r>
              <a:rPr lang="en-US" dirty="0" err="1"/>
              <a:t>monthly_total</a:t>
            </a:r>
            <a:r>
              <a:rPr lang="en-US" dirty="0"/>
              <a:t>) OVER (PARTITION BY Branch ORDER BY </a:t>
            </a:r>
            <a:r>
              <a:rPr lang="en-US" dirty="0" err="1"/>
              <a:t>sales_month</a:t>
            </a:r>
            <a:r>
              <a:rPr lang="en-US" dirty="0"/>
              <a:t>) AS </a:t>
            </a:r>
            <a:r>
              <a:rPr lang="en-US" dirty="0" err="1"/>
              <a:t>prev_month_total</a:t>
            </a:r>
            <a:endParaRPr lang="en-US" dirty="0"/>
          </a:p>
          <a:p>
            <a:r>
              <a:rPr lang="en-US" dirty="0"/>
              <a:t>    FROM</a:t>
            </a:r>
          </a:p>
          <a:p>
            <a:r>
              <a:rPr lang="en-US" dirty="0"/>
              <a:t>        </a:t>
            </a:r>
            <a:r>
              <a:rPr lang="en-US" dirty="0" err="1"/>
              <a:t>monthly_sales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451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39365"/>
            <a:ext cx="8596668" cy="5701997"/>
          </a:xfrm>
        </p:spPr>
        <p:txBody>
          <a:bodyPr>
            <a:normAutofit/>
          </a:bodyPr>
          <a:lstStyle/>
          <a:p>
            <a:r>
              <a:rPr lang="en-US" dirty="0"/>
              <a:t>-- Step 2: Rank product lines per customer type by total sales</a:t>
            </a:r>
          </a:p>
          <a:p>
            <a:r>
              <a:rPr lang="en-US" dirty="0" err="1"/>
              <a:t>ranked_sales</a:t>
            </a:r>
            <a:r>
              <a:rPr lang="en-US" dirty="0"/>
              <a:t> AS (</a:t>
            </a:r>
          </a:p>
          <a:p>
            <a:r>
              <a:rPr lang="en-US" dirty="0"/>
              <a:t>    SELECT</a:t>
            </a:r>
          </a:p>
          <a:p>
            <a:r>
              <a:rPr lang="en-US" dirty="0"/>
              <a:t>        "Customer type",</a:t>
            </a:r>
          </a:p>
          <a:p>
            <a:r>
              <a:rPr lang="en-US" dirty="0"/>
              <a:t>        "Product line",</a:t>
            </a:r>
          </a:p>
          <a:p>
            <a:r>
              <a:rPr lang="en-US" dirty="0"/>
              <a:t>        </a:t>
            </a:r>
            <a:r>
              <a:rPr lang="en-US" dirty="0" err="1"/>
              <a:t>total_sales</a:t>
            </a:r>
            <a:r>
              <a:rPr lang="en-US" dirty="0"/>
              <a:t>,</a:t>
            </a:r>
          </a:p>
          <a:p>
            <a:r>
              <a:rPr lang="en-US" dirty="0"/>
              <a:t>        RANK() OVER (PARTITION BY "Customer type" ORDER BY </a:t>
            </a:r>
            <a:r>
              <a:rPr lang="en-US" dirty="0" err="1"/>
              <a:t>total_sales</a:t>
            </a:r>
            <a:r>
              <a:rPr lang="en-US" dirty="0"/>
              <a:t> DESC) AS rank</a:t>
            </a:r>
          </a:p>
          <a:p>
            <a:r>
              <a:rPr lang="en-US" dirty="0"/>
              <a:t>    FROM</a:t>
            </a:r>
          </a:p>
          <a:p>
            <a:r>
              <a:rPr lang="en-US" dirty="0"/>
              <a:t>        </a:t>
            </a:r>
            <a:r>
              <a:rPr lang="en-US" dirty="0" err="1"/>
              <a:t>product_sales</a:t>
            </a:r>
            <a:endParaRPr lang="en-US" dirty="0"/>
          </a:p>
          <a:p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61451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67645"/>
            <a:ext cx="8596668" cy="5673717"/>
          </a:xfrm>
        </p:spPr>
        <p:txBody>
          <a:bodyPr/>
          <a:lstStyle/>
          <a:p>
            <a:r>
              <a:rPr lang="en-US" dirty="0"/>
              <a:t>-- Step 3: Select the top product line for each customer type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    "Customer type",</a:t>
            </a:r>
          </a:p>
          <a:p>
            <a:r>
              <a:rPr lang="en-US" dirty="0"/>
              <a:t>    "Product line",</a:t>
            </a:r>
          </a:p>
          <a:p>
            <a:r>
              <a:rPr lang="en-US" dirty="0"/>
              <a:t>    </a:t>
            </a:r>
            <a:r>
              <a:rPr lang="en-US" dirty="0" err="1"/>
              <a:t>total_sales</a:t>
            </a:r>
            <a:endParaRPr lang="en-US" dirty="0"/>
          </a:p>
          <a:p>
            <a:r>
              <a:rPr lang="en-US" dirty="0"/>
              <a:t>FROM</a:t>
            </a:r>
          </a:p>
          <a:p>
            <a:r>
              <a:rPr lang="en-US" dirty="0"/>
              <a:t>    </a:t>
            </a:r>
            <a:r>
              <a:rPr lang="en-US" dirty="0" err="1"/>
              <a:t>ranked_sales</a:t>
            </a:r>
            <a:endParaRPr lang="en-US" dirty="0"/>
          </a:p>
          <a:p>
            <a:r>
              <a:rPr lang="en-US" dirty="0"/>
              <a:t>WHERE</a:t>
            </a:r>
          </a:p>
          <a:p>
            <a:r>
              <a:rPr lang="en-US" dirty="0"/>
              <a:t>    rank = 1;</a:t>
            </a:r>
          </a:p>
        </p:txBody>
      </p:sp>
    </p:spTree>
    <p:extLst>
      <p:ext uri="{BB962C8B-B14F-4D97-AF65-F5344CB8AC3E}">
        <p14:creationId xmlns:p14="http://schemas.microsoft.com/office/powerpoint/2010/main" val="1008241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4268"/>
            <a:ext cx="8596668" cy="452487"/>
          </a:xfrm>
        </p:spPr>
        <p:txBody>
          <a:bodyPr>
            <a:noAutofit/>
          </a:bodyPr>
          <a:lstStyle/>
          <a:p>
            <a:r>
              <a:rPr lang="en-US" sz="2400" dirty="0" smtClean="0"/>
              <a:t>TASK 8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46755"/>
            <a:ext cx="8596668" cy="5494607"/>
          </a:xfrm>
        </p:spPr>
        <p:txBody>
          <a:bodyPr/>
          <a:lstStyle/>
          <a:p>
            <a:r>
              <a:rPr lang="en-US" dirty="0"/>
              <a:t>-- Step 1: Convert Date to proper format and join each customer’s transactions to themselves</a:t>
            </a:r>
          </a:p>
          <a:p>
            <a:r>
              <a:rPr lang="en-US" dirty="0"/>
              <a:t>WITH </a:t>
            </a:r>
            <a:r>
              <a:rPr lang="en-US" dirty="0" err="1"/>
              <a:t>parsed_data</a:t>
            </a:r>
            <a:r>
              <a:rPr lang="en-US" dirty="0"/>
              <a:t> AS (</a:t>
            </a:r>
          </a:p>
          <a:p>
            <a:r>
              <a:rPr lang="en-US" dirty="0"/>
              <a:t>    SELECT</a:t>
            </a:r>
          </a:p>
          <a:p>
            <a:r>
              <a:rPr lang="en-US" dirty="0"/>
              <a:t>        `Customer ID`,</a:t>
            </a:r>
          </a:p>
          <a:p>
            <a:r>
              <a:rPr lang="en-US" dirty="0"/>
              <a:t>        STR_TO_DATE(`Date`, '%m/%d/%Y') AS </a:t>
            </a:r>
            <a:r>
              <a:rPr lang="en-US" dirty="0" err="1"/>
              <a:t>txn_date</a:t>
            </a:r>
            <a:r>
              <a:rPr lang="en-US" dirty="0"/>
              <a:t>,</a:t>
            </a:r>
          </a:p>
          <a:p>
            <a:r>
              <a:rPr lang="en-US" dirty="0"/>
              <a:t>        `Invoice ID`</a:t>
            </a:r>
          </a:p>
          <a:p>
            <a:r>
              <a:rPr lang="en-US" dirty="0"/>
              <a:t>    FROM</a:t>
            </a:r>
          </a:p>
          <a:p>
            <a:r>
              <a:rPr lang="en-US" dirty="0"/>
              <a:t>        </a:t>
            </a:r>
            <a:r>
              <a:rPr lang="en-US" dirty="0" err="1"/>
              <a:t>walmartsales_dataset</a:t>
            </a:r>
            <a:endParaRPr lang="en-US" dirty="0"/>
          </a:p>
          <a:p>
            <a:r>
              <a:rPr lang="en-US" dirty="0"/>
              <a:t>),</a:t>
            </a:r>
          </a:p>
        </p:txBody>
      </p:sp>
    </p:spTree>
    <p:extLst>
      <p:ext uri="{BB962C8B-B14F-4D97-AF65-F5344CB8AC3E}">
        <p14:creationId xmlns:p14="http://schemas.microsoft.com/office/powerpoint/2010/main" val="2328720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80767"/>
            <a:ext cx="8596668" cy="6287678"/>
          </a:xfrm>
        </p:spPr>
        <p:txBody>
          <a:bodyPr>
            <a:normAutofit/>
          </a:bodyPr>
          <a:lstStyle/>
          <a:p>
            <a:r>
              <a:rPr lang="en-US" dirty="0"/>
              <a:t>-- Step 2: Self-join on Customer ID to compare dates</a:t>
            </a:r>
          </a:p>
          <a:p>
            <a:r>
              <a:rPr lang="en-US" dirty="0" err="1"/>
              <a:t>repeat_customers</a:t>
            </a:r>
            <a:r>
              <a:rPr lang="en-US" dirty="0"/>
              <a:t> AS (</a:t>
            </a:r>
          </a:p>
          <a:p>
            <a:r>
              <a:rPr lang="en-US" dirty="0"/>
              <a:t>    SELECT</a:t>
            </a:r>
          </a:p>
          <a:p>
            <a:r>
              <a:rPr lang="en-US" dirty="0"/>
              <a:t>        </a:t>
            </a:r>
            <a:r>
              <a:rPr lang="en-US" dirty="0" err="1"/>
              <a:t>a.`Customer</a:t>
            </a:r>
            <a:r>
              <a:rPr lang="en-US" dirty="0"/>
              <a:t> ID`,</a:t>
            </a:r>
          </a:p>
          <a:p>
            <a:r>
              <a:rPr lang="en-US" dirty="0"/>
              <a:t>        </a:t>
            </a:r>
            <a:r>
              <a:rPr lang="en-US" dirty="0" err="1"/>
              <a:t>a.txn_date</a:t>
            </a:r>
            <a:r>
              <a:rPr lang="en-US" dirty="0"/>
              <a:t> AS </a:t>
            </a:r>
            <a:r>
              <a:rPr lang="en-US" dirty="0" err="1"/>
              <a:t>first_purchase</a:t>
            </a:r>
            <a:r>
              <a:rPr lang="en-US" dirty="0"/>
              <a:t>,</a:t>
            </a:r>
          </a:p>
          <a:p>
            <a:r>
              <a:rPr lang="en-US" dirty="0"/>
              <a:t>        </a:t>
            </a:r>
            <a:r>
              <a:rPr lang="en-US" dirty="0" err="1"/>
              <a:t>b.txn_date</a:t>
            </a:r>
            <a:r>
              <a:rPr lang="en-US" dirty="0"/>
              <a:t> AS </a:t>
            </a:r>
            <a:r>
              <a:rPr lang="en-US" dirty="0" err="1"/>
              <a:t>repeat_purchase</a:t>
            </a:r>
            <a:r>
              <a:rPr lang="en-US" dirty="0"/>
              <a:t>,</a:t>
            </a:r>
          </a:p>
          <a:p>
            <a:r>
              <a:rPr lang="en-US" dirty="0"/>
              <a:t>        DATEDIFF(</a:t>
            </a:r>
            <a:r>
              <a:rPr lang="en-US" dirty="0" err="1"/>
              <a:t>b.txn_date</a:t>
            </a:r>
            <a:r>
              <a:rPr lang="en-US" dirty="0"/>
              <a:t>, </a:t>
            </a:r>
            <a:r>
              <a:rPr lang="en-US" dirty="0" err="1"/>
              <a:t>a.txn_date</a:t>
            </a:r>
            <a:r>
              <a:rPr lang="en-US" dirty="0"/>
              <a:t>) AS </a:t>
            </a:r>
            <a:r>
              <a:rPr lang="en-US" dirty="0" err="1"/>
              <a:t>days_between</a:t>
            </a:r>
            <a:endParaRPr lang="en-US" dirty="0"/>
          </a:p>
          <a:p>
            <a:r>
              <a:rPr lang="en-US" dirty="0"/>
              <a:t>    FROM</a:t>
            </a:r>
          </a:p>
          <a:p>
            <a:r>
              <a:rPr lang="en-US" dirty="0"/>
              <a:t>        </a:t>
            </a:r>
            <a:r>
              <a:rPr lang="en-US" dirty="0" err="1"/>
              <a:t>parsed_data</a:t>
            </a:r>
            <a:r>
              <a:rPr lang="en-US" dirty="0"/>
              <a:t> a</a:t>
            </a:r>
          </a:p>
          <a:p>
            <a:r>
              <a:rPr lang="en-US" dirty="0"/>
              <a:t>    JOIN</a:t>
            </a:r>
          </a:p>
          <a:p>
            <a:r>
              <a:rPr lang="en-US" dirty="0"/>
              <a:t>        </a:t>
            </a:r>
            <a:r>
              <a:rPr lang="en-US" dirty="0" err="1"/>
              <a:t>parsed_data</a:t>
            </a:r>
            <a:r>
              <a:rPr lang="en-US" dirty="0"/>
              <a:t> b</a:t>
            </a:r>
          </a:p>
          <a:p>
            <a:r>
              <a:rPr lang="en-US" dirty="0"/>
              <a:t>        ON </a:t>
            </a:r>
            <a:r>
              <a:rPr lang="en-US" dirty="0" err="1"/>
              <a:t>a.`Customer</a:t>
            </a:r>
            <a:r>
              <a:rPr lang="en-US" dirty="0"/>
              <a:t> ID` = </a:t>
            </a:r>
            <a:r>
              <a:rPr lang="en-US" dirty="0" err="1"/>
              <a:t>b.`Customer</a:t>
            </a:r>
            <a:r>
              <a:rPr lang="en-US" dirty="0"/>
              <a:t> ID`</a:t>
            </a:r>
          </a:p>
          <a:p>
            <a:r>
              <a:rPr lang="en-US" dirty="0"/>
              <a:t>        AND </a:t>
            </a:r>
            <a:r>
              <a:rPr lang="en-US" dirty="0" err="1"/>
              <a:t>b.txn_date</a:t>
            </a:r>
            <a:r>
              <a:rPr lang="en-US" dirty="0"/>
              <a:t> &gt; </a:t>
            </a:r>
            <a:r>
              <a:rPr lang="en-US" dirty="0" err="1"/>
              <a:t>a.txn_date</a:t>
            </a:r>
            <a:endParaRPr lang="en-US" dirty="0"/>
          </a:p>
          <a:p>
            <a:r>
              <a:rPr lang="en-US" dirty="0"/>
              <a:t>        AND DATEDIFF(</a:t>
            </a:r>
            <a:r>
              <a:rPr lang="en-US" dirty="0" err="1"/>
              <a:t>b.txn_date</a:t>
            </a:r>
            <a:r>
              <a:rPr lang="en-US" dirty="0"/>
              <a:t>, </a:t>
            </a:r>
            <a:r>
              <a:rPr lang="en-US" dirty="0" err="1"/>
              <a:t>a.txn_date</a:t>
            </a:r>
            <a:r>
              <a:rPr lang="en-US" dirty="0"/>
              <a:t>) &lt;= 30</a:t>
            </a:r>
          </a:p>
          <a:p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646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46755"/>
            <a:ext cx="8596668" cy="5494607"/>
          </a:xfrm>
        </p:spPr>
        <p:txBody>
          <a:bodyPr/>
          <a:lstStyle/>
          <a:p>
            <a:r>
              <a:rPr lang="en-US" dirty="0"/>
              <a:t>-- Step 3: Get distinct repeat customers</a:t>
            </a:r>
          </a:p>
          <a:p>
            <a:r>
              <a:rPr lang="en-US" dirty="0"/>
              <a:t>SELECT DISTINCT</a:t>
            </a:r>
          </a:p>
          <a:p>
            <a:r>
              <a:rPr lang="en-US" dirty="0"/>
              <a:t>    `Customer ID`</a:t>
            </a:r>
          </a:p>
          <a:p>
            <a:r>
              <a:rPr lang="en-US" dirty="0"/>
              <a:t>FROM</a:t>
            </a:r>
          </a:p>
          <a:p>
            <a:r>
              <a:rPr lang="en-US" dirty="0"/>
              <a:t>    </a:t>
            </a:r>
            <a:r>
              <a:rPr lang="en-US" dirty="0" err="1"/>
              <a:t>repeat_customers</a:t>
            </a:r>
            <a:endParaRPr lang="en-US" dirty="0"/>
          </a:p>
          <a:p>
            <a:r>
              <a:rPr lang="en-US" dirty="0"/>
              <a:t>ORDER BY</a:t>
            </a:r>
          </a:p>
          <a:p>
            <a:r>
              <a:rPr lang="en-US" dirty="0"/>
              <a:t>    `Customer ID`;</a:t>
            </a:r>
          </a:p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84000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57503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TASK 9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75035"/>
            <a:ext cx="8596668" cy="6052008"/>
          </a:xfrm>
        </p:spPr>
        <p:txBody>
          <a:bodyPr>
            <a:normAutofit/>
          </a:bodyPr>
          <a:lstStyle/>
          <a:p>
            <a:r>
              <a:rPr lang="en-US" dirty="0"/>
              <a:t>SELECT</a:t>
            </a:r>
          </a:p>
          <a:p>
            <a:r>
              <a:rPr lang="en-US" dirty="0"/>
              <a:t>    `Customer ID`,</a:t>
            </a:r>
          </a:p>
          <a:p>
            <a:r>
              <a:rPr lang="en-US" dirty="0"/>
              <a:t>    SUM(`Total`) AS </a:t>
            </a:r>
            <a:r>
              <a:rPr lang="en-US" dirty="0" err="1"/>
              <a:t>total_revenue</a:t>
            </a:r>
            <a:endParaRPr lang="en-US" dirty="0"/>
          </a:p>
          <a:p>
            <a:r>
              <a:rPr lang="en-US" dirty="0"/>
              <a:t>FROM</a:t>
            </a:r>
          </a:p>
          <a:p>
            <a:r>
              <a:rPr lang="en-US" dirty="0"/>
              <a:t>    </a:t>
            </a:r>
            <a:r>
              <a:rPr lang="en-US" dirty="0" err="1"/>
              <a:t>walmartsales_dataset</a:t>
            </a:r>
            <a:endParaRPr lang="en-US" dirty="0"/>
          </a:p>
          <a:p>
            <a:r>
              <a:rPr lang="en-US" dirty="0"/>
              <a:t>GROUP BY</a:t>
            </a:r>
          </a:p>
          <a:p>
            <a:r>
              <a:rPr lang="en-US" dirty="0"/>
              <a:t>    `Customer ID`</a:t>
            </a:r>
          </a:p>
          <a:p>
            <a:r>
              <a:rPr lang="en-US" dirty="0"/>
              <a:t>ORDER BY</a:t>
            </a:r>
          </a:p>
          <a:p>
            <a:r>
              <a:rPr lang="en-US" dirty="0"/>
              <a:t>    </a:t>
            </a:r>
            <a:r>
              <a:rPr lang="en-US" dirty="0" err="1"/>
              <a:t>total_revenue</a:t>
            </a:r>
            <a:r>
              <a:rPr lang="en-US" dirty="0"/>
              <a:t> DESC</a:t>
            </a:r>
          </a:p>
          <a:p>
            <a:r>
              <a:rPr lang="en-US" dirty="0"/>
              <a:t>LIMIT 5;</a:t>
            </a:r>
          </a:p>
        </p:txBody>
      </p:sp>
    </p:spTree>
    <p:extLst>
      <p:ext uri="{BB962C8B-B14F-4D97-AF65-F5344CB8AC3E}">
        <p14:creationId xmlns:p14="http://schemas.microsoft.com/office/powerpoint/2010/main" val="2512008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31975"/>
            <a:ext cx="8596668" cy="452487"/>
          </a:xfrm>
        </p:spPr>
        <p:txBody>
          <a:bodyPr>
            <a:noAutofit/>
          </a:bodyPr>
          <a:lstStyle/>
          <a:p>
            <a:r>
              <a:rPr lang="en-US" sz="2400" dirty="0" smtClean="0"/>
              <a:t>TASK 10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84463"/>
            <a:ext cx="8596668" cy="5731496"/>
          </a:xfrm>
        </p:spPr>
        <p:txBody>
          <a:bodyPr/>
          <a:lstStyle/>
          <a:p>
            <a:r>
              <a:rPr lang="en-US" dirty="0"/>
              <a:t>SELECT</a:t>
            </a:r>
          </a:p>
          <a:p>
            <a:r>
              <a:rPr lang="en-US" dirty="0"/>
              <a:t>    DAYNAME(STR_TO_DATE(`Date`, '%m/%d/%Y')) AS </a:t>
            </a:r>
            <a:r>
              <a:rPr lang="en-US" dirty="0" err="1"/>
              <a:t>day_of_week</a:t>
            </a:r>
            <a:r>
              <a:rPr lang="en-US" dirty="0"/>
              <a:t>,</a:t>
            </a:r>
          </a:p>
          <a:p>
            <a:r>
              <a:rPr lang="en-US" dirty="0"/>
              <a:t>    SUM(`Total`) AS </a:t>
            </a:r>
            <a:r>
              <a:rPr lang="en-US" dirty="0" err="1"/>
              <a:t>total_sales</a:t>
            </a:r>
            <a:endParaRPr lang="en-US" dirty="0"/>
          </a:p>
          <a:p>
            <a:r>
              <a:rPr lang="en-US" dirty="0"/>
              <a:t>FROM</a:t>
            </a:r>
          </a:p>
          <a:p>
            <a:r>
              <a:rPr lang="en-US" dirty="0"/>
              <a:t>    </a:t>
            </a:r>
            <a:r>
              <a:rPr lang="en-US" dirty="0" err="1"/>
              <a:t>walmartsales_dataset</a:t>
            </a:r>
            <a:endParaRPr lang="en-US" dirty="0"/>
          </a:p>
          <a:p>
            <a:r>
              <a:rPr lang="en-US" dirty="0"/>
              <a:t>GROUP BY</a:t>
            </a:r>
          </a:p>
          <a:p>
            <a:r>
              <a:rPr lang="en-US" dirty="0"/>
              <a:t>    </a:t>
            </a:r>
            <a:r>
              <a:rPr lang="en-US" dirty="0" err="1"/>
              <a:t>day_of_week</a:t>
            </a:r>
            <a:endParaRPr lang="en-US" dirty="0"/>
          </a:p>
          <a:p>
            <a:r>
              <a:rPr lang="en-US" dirty="0"/>
              <a:t>ORDER BY</a:t>
            </a:r>
          </a:p>
          <a:p>
            <a:r>
              <a:rPr lang="en-US" dirty="0"/>
              <a:t>    </a:t>
            </a:r>
            <a:r>
              <a:rPr lang="en-US" dirty="0" err="1"/>
              <a:t>total_sales</a:t>
            </a:r>
            <a:r>
              <a:rPr lang="en-US" dirty="0"/>
              <a:t> DESC;</a:t>
            </a:r>
          </a:p>
        </p:txBody>
      </p:sp>
    </p:spTree>
    <p:extLst>
      <p:ext uri="{BB962C8B-B14F-4D97-AF65-F5344CB8AC3E}">
        <p14:creationId xmlns:p14="http://schemas.microsoft.com/office/powerpoint/2010/main" val="21997134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28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Video Link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6887"/>
            <a:ext cx="8596668" cy="4674475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drive.google.com/file/d/1BaRuUUEbp0JpdrkAHQEgMhd0tVbrFfEC/view?usp=drivesdk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9740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56182"/>
            <a:ext cx="8596668" cy="5957742"/>
          </a:xfrm>
        </p:spPr>
        <p:txBody>
          <a:bodyPr>
            <a:normAutofit/>
          </a:bodyPr>
          <a:lstStyle/>
          <a:p>
            <a:r>
              <a:rPr lang="en-US" dirty="0"/>
              <a:t>-- Step 3: Calculate growth rate</a:t>
            </a:r>
          </a:p>
          <a:p>
            <a:r>
              <a:rPr lang="en-US" dirty="0" err="1"/>
              <a:t>growth_rate</a:t>
            </a:r>
            <a:r>
              <a:rPr lang="en-US" dirty="0"/>
              <a:t> AS (</a:t>
            </a:r>
          </a:p>
          <a:p>
            <a:r>
              <a:rPr lang="en-US" dirty="0"/>
              <a:t>    SELECT</a:t>
            </a:r>
          </a:p>
          <a:p>
            <a:r>
              <a:rPr lang="en-US" dirty="0"/>
              <a:t>        Branch,</a:t>
            </a:r>
          </a:p>
          <a:p>
            <a:r>
              <a:rPr lang="en-US" dirty="0"/>
              <a:t>        </a:t>
            </a:r>
            <a:r>
              <a:rPr lang="en-US" dirty="0" err="1"/>
              <a:t>sales_month</a:t>
            </a:r>
            <a:r>
              <a:rPr lang="en-US" dirty="0"/>
              <a:t>,</a:t>
            </a:r>
          </a:p>
          <a:p>
            <a:r>
              <a:rPr lang="en-US" dirty="0"/>
              <a:t>        </a:t>
            </a:r>
            <a:r>
              <a:rPr lang="en-US" dirty="0" err="1"/>
              <a:t>monthly_total</a:t>
            </a:r>
            <a:r>
              <a:rPr lang="en-US" dirty="0"/>
              <a:t>,</a:t>
            </a:r>
          </a:p>
          <a:p>
            <a:r>
              <a:rPr lang="en-US" dirty="0"/>
              <a:t>        </a:t>
            </a:r>
            <a:r>
              <a:rPr lang="en-US" dirty="0" err="1"/>
              <a:t>prev_month_total</a:t>
            </a:r>
            <a:r>
              <a:rPr lang="en-US" dirty="0"/>
              <a:t>,</a:t>
            </a:r>
          </a:p>
          <a:p>
            <a:r>
              <a:rPr lang="en-US" dirty="0"/>
              <a:t>        CASE </a:t>
            </a:r>
          </a:p>
          <a:p>
            <a:r>
              <a:rPr lang="en-US" dirty="0"/>
              <a:t>            WHEN </a:t>
            </a:r>
            <a:r>
              <a:rPr lang="en-US" dirty="0" err="1"/>
              <a:t>prev_month_total</a:t>
            </a:r>
            <a:r>
              <a:rPr lang="en-US" dirty="0"/>
              <a:t> &gt; 0 THEN (</a:t>
            </a:r>
            <a:r>
              <a:rPr lang="en-US" dirty="0" err="1"/>
              <a:t>monthly_total</a:t>
            </a:r>
            <a:r>
              <a:rPr lang="en-US" dirty="0"/>
              <a:t> - </a:t>
            </a:r>
            <a:r>
              <a:rPr lang="en-US" dirty="0" err="1"/>
              <a:t>prev_month_total</a:t>
            </a:r>
            <a:r>
              <a:rPr lang="en-US" dirty="0"/>
              <a:t>) / </a:t>
            </a:r>
            <a:r>
              <a:rPr lang="en-US" dirty="0" err="1"/>
              <a:t>prev_month_total</a:t>
            </a:r>
            <a:endParaRPr lang="en-US" dirty="0"/>
          </a:p>
          <a:p>
            <a:r>
              <a:rPr lang="en-US" dirty="0"/>
              <a:t>            ELSE NULL</a:t>
            </a:r>
          </a:p>
          <a:p>
            <a:r>
              <a:rPr lang="en-US" dirty="0"/>
              <a:t>        END AS </a:t>
            </a:r>
            <a:r>
              <a:rPr lang="en-US" dirty="0" err="1"/>
              <a:t>monthly_growth_rate</a:t>
            </a:r>
            <a:endParaRPr lang="en-US" dirty="0"/>
          </a:p>
          <a:p>
            <a:r>
              <a:rPr lang="en-US" dirty="0"/>
              <a:t>    FROM</a:t>
            </a:r>
          </a:p>
          <a:p>
            <a:r>
              <a:rPr lang="en-US" dirty="0"/>
              <a:t>        </a:t>
            </a:r>
            <a:r>
              <a:rPr lang="en-US" dirty="0" err="1"/>
              <a:t>sales_growth</a:t>
            </a:r>
            <a:endParaRPr lang="en-US" dirty="0"/>
          </a:p>
          <a:p>
            <a:r>
              <a:rPr lang="en-US" dirty="0"/>
              <a:t>),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116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27901"/>
            <a:ext cx="8596668" cy="5513461"/>
          </a:xfrm>
        </p:spPr>
        <p:txBody>
          <a:bodyPr/>
          <a:lstStyle/>
          <a:p>
            <a:r>
              <a:rPr lang="en-US" dirty="0"/>
              <a:t>-- Step 4: Average growth rate per branch</a:t>
            </a:r>
          </a:p>
          <a:p>
            <a:r>
              <a:rPr lang="en-US" dirty="0" err="1"/>
              <a:t>avg_growth</a:t>
            </a:r>
            <a:r>
              <a:rPr lang="en-US" dirty="0"/>
              <a:t> AS (</a:t>
            </a:r>
          </a:p>
          <a:p>
            <a:r>
              <a:rPr lang="en-US" dirty="0"/>
              <a:t>    SELECT</a:t>
            </a:r>
          </a:p>
          <a:p>
            <a:r>
              <a:rPr lang="en-US" dirty="0"/>
              <a:t>        Branch,</a:t>
            </a:r>
          </a:p>
          <a:p>
            <a:r>
              <a:rPr lang="en-US" dirty="0"/>
              <a:t>        ROUND(AVG(</a:t>
            </a:r>
            <a:r>
              <a:rPr lang="en-US" dirty="0" err="1"/>
              <a:t>monthly_growth_rate</a:t>
            </a:r>
            <a:r>
              <a:rPr lang="en-US" dirty="0"/>
              <a:t>), 4) AS </a:t>
            </a:r>
            <a:r>
              <a:rPr lang="en-US" dirty="0" err="1"/>
              <a:t>avg_monthly_growth</a:t>
            </a:r>
            <a:endParaRPr lang="en-US" dirty="0"/>
          </a:p>
          <a:p>
            <a:r>
              <a:rPr lang="en-US" dirty="0"/>
              <a:t>    FROM</a:t>
            </a:r>
          </a:p>
          <a:p>
            <a:r>
              <a:rPr lang="en-US" dirty="0"/>
              <a:t>        </a:t>
            </a:r>
            <a:r>
              <a:rPr lang="en-US" dirty="0" err="1"/>
              <a:t>growth_rate</a:t>
            </a:r>
            <a:endParaRPr lang="en-US" dirty="0"/>
          </a:p>
          <a:p>
            <a:r>
              <a:rPr lang="en-US" dirty="0"/>
              <a:t>    WHERE</a:t>
            </a:r>
          </a:p>
          <a:p>
            <a:r>
              <a:rPr lang="en-US" dirty="0"/>
              <a:t>        </a:t>
            </a:r>
            <a:r>
              <a:rPr lang="en-US" dirty="0" err="1"/>
              <a:t>monthly_growth_rate</a:t>
            </a:r>
            <a:r>
              <a:rPr lang="en-US" dirty="0"/>
              <a:t> IS NOT NULL</a:t>
            </a:r>
          </a:p>
          <a:p>
            <a:r>
              <a:rPr lang="en-US" dirty="0"/>
              <a:t>    GROUP BY</a:t>
            </a:r>
          </a:p>
          <a:p>
            <a:r>
              <a:rPr lang="en-US" dirty="0"/>
              <a:t>        Branch</a:t>
            </a:r>
          </a:p>
          <a:p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28627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61913"/>
            <a:ext cx="8596668" cy="5579449"/>
          </a:xfrm>
        </p:spPr>
        <p:txBody>
          <a:bodyPr/>
          <a:lstStyle/>
          <a:p>
            <a:r>
              <a:rPr lang="en-US" dirty="0"/>
              <a:t>-- Step 5: Get top branch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    Branch,</a:t>
            </a:r>
          </a:p>
          <a:p>
            <a:r>
              <a:rPr lang="en-US" dirty="0"/>
              <a:t>    </a:t>
            </a:r>
            <a:r>
              <a:rPr lang="en-US" dirty="0" err="1"/>
              <a:t>avg_monthly_growth</a:t>
            </a:r>
            <a:endParaRPr lang="en-US" dirty="0"/>
          </a:p>
          <a:p>
            <a:r>
              <a:rPr lang="en-US" dirty="0"/>
              <a:t>FROM</a:t>
            </a:r>
          </a:p>
          <a:p>
            <a:r>
              <a:rPr lang="en-US" dirty="0"/>
              <a:t>    </a:t>
            </a:r>
            <a:r>
              <a:rPr lang="en-US" dirty="0" err="1"/>
              <a:t>avg_growth</a:t>
            </a:r>
            <a:endParaRPr lang="en-US" dirty="0"/>
          </a:p>
          <a:p>
            <a:r>
              <a:rPr lang="en-US" dirty="0"/>
              <a:t>ORDER BY</a:t>
            </a:r>
          </a:p>
          <a:p>
            <a:r>
              <a:rPr lang="en-US" dirty="0"/>
              <a:t>    </a:t>
            </a:r>
            <a:r>
              <a:rPr lang="en-US" dirty="0" err="1"/>
              <a:t>avg_monthly_growth</a:t>
            </a:r>
            <a:r>
              <a:rPr lang="en-US" dirty="0"/>
              <a:t> DESC</a:t>
            </a:r>
          </a:p>
          <a:p>
            <a:r>
              <a:rPr lang="en-US" dirty="0"/>
              <a:t>LIMIT 1;</a:t>
            </a:r>
          </a:p>
        </p:txBody>
      </p:sp>
    </p:spTree>
    <p:extLst>
      <p:ext uri="{BB962C8B-B14F-4D97-AF65-F5344CB8AC3E}">
        <p14:creationId xmlns:p14="http://schemas.microsoft.com/office/powerpoint/2010/main" val="3794720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54524"/>
            <a:ext cx="8596668" cy="744717"/>
          </a:xfrm>
        </p:spPr>
        <p:txBody>
          <a:bodyPr/>
          <a:lstStyle/>
          <a:p>
            <a:r>
              <a:rPr lang="en-US" dirty="0" smtClean="0"/>
              <a:t>TASK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86120"/>
            <a:ext cx="8596668" cy="5759777"/>
          </a:xfrm>
        </p:spPr>
        <p:txBody>
          <a:bodyPr/>
          <a:lstStyle/>
          <a:p>
            <a:r>
              <a:rPr lang="en-US" dirty="0"/>
              <a:t>select * from </a:t>
            </a:r>
            <a:r>
              <a:rPr lang="en-US" dirty="0" err="1"/>
              <a:t>walmartsales_dataset</a:t>
            </a:r>
            <a:r>
              <a:rPr lang="en-US" dirty="0"/>
              <a:t>;</a:t>
            </a:r>
          </a:p>
          <a:p>
            <a:r>
              <a:rPr lang="en-US" dirty="0"/>
              <a:t>-- Step 1: Calculate profit per product line per branch</a:t>
            </a:r>
          </a:p>
          <a:p>
            <a:r>
              <a:rPr lang="en-US" dirty="0"/>
              <a:t>WITH </a:t>
            </a:r>
            <a:r>
              <a:rPr lang="en-US" dirty="0" err="1"/>
              <a:t>product_profit</a:t>
            </a:r>
            <a:r>
              <a:rPr lang="en-US" dirty="0"/>
              <a:t> AS (</a:t>
            </a:r>
          </a:p>
          <a:p>
            <a:r>
              <a:rPr lang="en-US" dirty="0"/>
              <a:t>    SELECT</a:t>
            </a:r>
          </a:p>
          <a:p>
            <a:r>
              <a:rPr lang="en-US" dirty="0"/>
              <a:t>        Branch,</a:t>
            </a:r>
          </a:p>
          <a:p>
            <a:r>
              <a:rPr lang="en-US" dirty="0"/>
              <a:t>        "Product line" AS </a:t>
            </a:r>
            <a:r>
              <a:rPr lang="en-US" dirty="0" err="1"/>
              <a:t>product_line</a:t>
            </a:r>
            <a:r>
              <a:rPr lang="en-US" dirty="0"/>
              <a:t>,</a:t>
            </a:r>
          </a:p>
          <a:p>
            <a:r>
              <a:rPr lang="en-US" dirty="0"/>
              <a:t>        SUM("gross income" - cogs) AS </a:t>
            </a:r>
            <a:r>
              <a:rPr lang="en-US" dirty="0" err="1"/>
              <a:t>total_profit</a:t>
            </a:r>
            <a:endParaRPr lang="en-US" dirty="0"/>
          </a:p>
          <a:p>
            <a:r>
              <a:rPr lang="en-US" dirty="0"/>
              <a:t>    FROM</a:t>
            </a:r>
          </a:p>
          <a:p>
            <a:r>
              <a:rPr lang="en-US" dirty="0"/>
              <a:t>        </a:t>
            </a:r>
            <a:r>
              <a:rPr lang="en-US" dirty="0" err="1"/>
              <a:t>walmartsales_dataset</a:t>
            </a:r>
            <a:endParaRPr lang="en-US" dirty="0"/>
          </a:p>
          <a:p>
            <a:r>
              <a:rPr lang="en-US" dirty="0"/>
              <a:t>    GROUP BY</a:t>
            </a:r>
          </a:p>
          <a:p>
            <a:r>
              <a:rPr lang="en-US" dirty="0"/>
              <a:t>        Branch, "Product line"</a:t>
            </a:r>
          </a:p>
          <a:p>
            <a:r>
              <a:rPr lang="en-US" dirty="0"/>
              <a:t>),</a:t>
            </a:r>
          </a:p>
        </p:txBody>
      </p:sp>
    </p:spTree>
    <p:extLst>
      <p:ext uri="{BB962C8B-B14F-4D97-AF65-F5344CB8AC3E}">
        <p14:creationId xmlns:p14="http://schemas.microsoft.com/office/powerpoint/2010/main" val="3878174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78730"/>
            <a:ext cx="8596668" cy="5788057"/>
          </a:xfrm>
        </p:spPr>
        <p:txBody>
          <a:bodyPr/>
          <a:lstStyle/>
          <a:p>
            <a:r>
              <a:rPr lang="en-US" dirty="0"/>
              <a:t>-- Step 2: Rank product lines within each branch by profit</a:t>
            </a:r>
          </a:p>
          <a:p>
            <a:r>
              <a:rPr lang="en-US" dirty="0" err="1"/>
              <a:t>ranked_products</a:t>
            </a:r>
            <a:r>
              <a:rPr lang="en-US" dirty="0"/>
              <a:t> AS (</a:t>
            </a:r>
          </a:p>
          <a:p>
            <a:r>
              <a:rPr lang="en-US" dirty="0"/>
              <a:t>    SELECT</a:t>
            </a:r>
          </a:p>
          <a:p>
            <a:r>
              <a:rPr lang="en-US" dirty="0"/>
              <a:t>        Branch,</a:t>
            </a:r>
          </a:p>
          <a:p>
            <a:r>
              <a:rPr lang="en-US" dirty="0"/>
              <a:t>        </a:t>
            </a:r>
            <a:r>
              <a:rPr lang="en-US" dirty="0" err="1"/>
              <a:t>product_line</a:t>
            </a:r>
            <a:r>
              <a:rPr lang="en-US" dirty="0"/>
              <a:t>,</a:t>
            </a:r>
          </a:p>
          <a:p>
            <a:r>
              <a:rPr lang="en-US" dirty="0"/>
              <a:t>        </a:t>
            </a:r>
            <a:r>
              <a:rPr lang="en-US" dirty="0" err="1"/>
              <a:t>total_profit</a:t>
            </a:r>
            <a:r>
              <a:rPr lang="en-US" dirty="0"/>
              <a:t>,</a:t>
            </a:r>
          </a:p>
          <a:p>
            <a:r>
              <a:rPr lang="en-US" dirty="0"/>
              <a:t>        RANK() OVER (PARTITION BY Branch ORDER BY </a:t>
            </a:r>
            <a:r>
              <a:rPr lang="en-US" dirty="0" err="1"/>
              <a:t>total_profit</a:t>
            </a:r>
            <a:r>
              <a:rPr lang="en-US" dirty="0"/>
              <a:t> DESC) AS </a:t>
            </a:r>
            <a:r>
              <a:rPr lang="en-US" dirty="0" err="1"/>
              <a:t>profit_rank</a:t>
            </a:r>
            <a:endParaRPr lang="en-US" dirty="0"/>
          </a:p>
          <a:p>
            <a:r>
              <a:rPr lang="en-US" dirty="0"/>
              <a:t>    FROM</a:t>
            </a:r>
          </a:p>
          <a:p>
            <a:r>
              <a:rPr lang="en-US" dirty="0"/>
              <a:t>        </a:t>
            </a:r>
            <a:r>
              <a:rPr lang="en-US" dirty="0" err="1"/>
              <a:t>product_profit</a:t>
            </a:r>
            <a:endParaRPr lang="en-US" dirty="0"/>
          </a:p>
          <a:p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984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09047"/>
            <a:ext cx="8596668" cy="6127423"/>
          </a:xfrm>
        </p:spPr>
        <p:txBody>
          <a:bodyPr/>
          <a:lstStyle/>
          <a:p>
            <a:r>
              <a:rPr lang="en-US" dirty="0"/>
              <a:t>-- Step 3: Select the most profitable product line per branch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    Branch,</a:t>
            </a:r>
          </a:p>
          <a:p>
            <a:r>
              <a:rPr lang="en-US" dirty="0"/>
              <a:t>    </a:t>
            </a:r>
            <a:r>
              <a:rPr lang="en-US" dirty="0" err="1"/>
              <a:t>product_line</a:t>
            </a:r>
            <a:r>
              <a:rPr lang="en-US" dirty="0"/>
              <a:t>,</a:t>
            </a:r>
          </a:p>
          <a:p>
            <a:r>
              <a:rPr lang="en-US" dirty="0"/>
              <a:t>    </a:t>
            </a:r>
            <a:r>
              <a:rPr lang="en-US" dirty="0" err="1"/>
              <a:t>total_profit</a:t>
            </a:r>
            <a:endParaRPr lang="en-US" dirty="0"/>
          </a:p>
          <a:p>
            <a:r>
              <a:rPr lang="en-US" dirty="0"/>
              <a:t>FROM</a:t>
            </a:r>
          </a:p>
          <a:p>
            <a:r>
              <a:rPr lang="en-US" dirty="0"/>
              <a:t>    </a:t>
            </a:r>
            <a:r>
              <a:rPr lang="en-US" dirty="0" err="1"/>
              <a:t>ranked_products</a:t>
            </a:r>
            <a:endParaRPr lang="en-US" dirty="0"/>
          </a:p>
          <a:p>
            <a:r>
              <a:rPr lang="en-US" dirty="0"/>
              <a:t>WHERE</a:t>
            </a:r>
          </a:p>
          <a:p>
            <a:r>
              <a:rPr lang="en-US" dirty="0"/>
              <a:t>    </a:t>
            </a:r>
            <a:r>
              <a:rPr lang="en-US" dirty="0" err="1"/>
              <a:t>profit_rank</a:t>
            </a:r>
            <a:r>
              <a:rPr lang="en-US" dirty="0"/>
              <a:t> = 1</a:t>
            </a:r>
          </a:p>
          <a:p>
            <a:r>
              <a:rPr lang="en-US" dirty="0"/>
              <a:t>ORDER BY</a:t>
            </a:r>
          </a:p>
          <a:p>
            <a:r>
              <a:rPr lang="en-US" dirty="0"/>
              <a:t>    Branch;</a:t>
            </a:r>
          </a:p>
        </p:txBody>
      </p:sp>
    </p:spTree>
    <p:extLst>
      <p:ext uri="{BB962C8B-B14F-4D97-AF65-F5344CB8AC3E}">
        <p14:creationId xmlns:p14="http://schemas.microsoft.com/office/powerpoint/2010/main" val="2360337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03695"/>
            <a:ext cx="8596668" cy="62216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TASK 4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50449"/>
            <a:ext cx="8596668" cy="5390913"/>
          </a:xfrm>
        </p:spPr>
        <p:txBody>
          <a:bodyPr/>
          <a:lstStyle/>
          <a:p>
            <a:r>
              <a:rPr lang="en-US" dirty="0"/>
              <a:t>WITH </a:t>
            </a:r>
            <a:r>
              <a:rPr lang="en-US" dirty="0" err="1"/>
              <a:t>customer_spending</a:t>
            </a:r>
            <a:r>
              <a:rPr lang="en-US" dirty="0"/>
              <a:t> AS (</a:t>
            </a:r>
          </a:p>
          <a:p>
            <a:r>
              <a:rPr lang="en-US" dirty="0"/>
              <a:t>    SELECT</a:t>
            </a:r>
          </a:p>
          <a:p>
            <a:r>
              <a:rPr lang="en-US" dirty="0"/>
              <a:t>        "Customer ID" AS </a:t>
            </a:r>
            <a:r>
              <a:rPr lang="en-US" dirty="0" err="1"/>
              <a:t>customer_id</a:t>
            </a:r>
            <a:r>
              <a:rPr lang="en-US" dirty="0"/>
              <a:t>,</a:t>
            </a:r>
          </a:p>
          <a:p>
            <a:r>
              <a:rPr lang="en-US" dirty="0"/>
              <a:t>        SUM(Total) AS </a:t>
            </a:r>
            <a:r>
              <a:rPr lang="en-US" dirty="0" err="1"/>
              <a:t>total_spent</a:t>
            </a:r>
            <a:endParaRPr lang="en-US" dirty="0"/>
          </a:p>
          <a:p>
            <a:r>
              <a:rPr lang="en-US" dirty="0"/>
              <a:t>    FROM</a:t>
            </a:r>
          </a:p>
          <a:p>
            <a:r>
              <a:rPr lang="en-US" dirty="0"/>
              <a:t>        </a:t>
            </a:r>
            <a:r>
              <a:rPr lang="en-US" dirty="0" err="1"/>
              <a:t>walmartsales_dataset</a:t>
            </a:r>
            <a:endParaRPr lang="en-US" dirty="0"/>
          </a:p>
          <a:p>
            <a:r>
              <a:rPr lang="en-US" dirty="0"/>
              <a:t>    GROUP BY</a:t>
            </a:r>
          </a:p>
          <a:p>
            <a:r>
              <a:rPr lang="en-US" dirty="0"/>
              <a:t>        "Customer ID"</a:t>
            </a:r>
          </a:p>
          <a:p>
            <a:r>
              <a:rPr lang="en-US" dirty="0"/>
              <a:t>),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1873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</TotalTime>
  <Words>1254</Words>
  <Application>Microsoft Office PowerPoint</Application>
  <PresentationFormat>Widescreen</PresentationFormat>
  <Paragraphs>297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Trebuchet MS</vt:lpstr>
      <vt:lpstr>Wingdings 3</vt:lpstr>
      <vt:lpstr>Facet</vt:lpstr>
      <vt:lpstr>TASK 1</vt:lpstr>
      <vt:lpstr>PowerPoint Presentation</vt:lpstr>
      <vt:lpstr>PowerPoint Presentation</vt:lpstr>
      <vt:lpstr>PowerPoint Presentation</vt:lpstr>
      <vt:lpstr>PowerPoint Presentation</vt:lpstr>
      <vt:lpstr>TASK 2</vt:lpstr>
      <vt:lpstr>PowerPoint Presentation</vt:lpstr>
      <vt:lpstr>PowerPoint Presentation</vt:lpstr>
      <vt:lpstr>TASK 4</vt:lpstr>
      <vt:lpstr>PowerPoint Presentation</vt:lpstr>
      <vt:lpstr>PowerPoint Presentation</vt:lpstr>
      <vt:lpstr>TASK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TASK 6</vt:lpstr>
      <vt:lpstr>TASK 7</vt:lpstr>
      <vt:lpstr>PowerPoint Presentation</vt:lpstr>
      <vt:lpstr>PowerPoint Presentation</vt:lpstr>
      <vt:lpstr>TASK 8</vt:lpstr>
      <vt:lpstr>PowerPoint Presentation</vt:lpstr>
      <vt:lpstr>PowerPoint Presentation</vt:lpstr>
      <vt:lpstr>TASK 9</vt:lpstr>
      <vt:lpstr>TASK 10</vt:lpstr>
      <vt:lpstr>Video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</dc:title>
  <dc:creator>dell</dc:creator>
  <cp:lastModifiedBy>dell</cp:lastModifiedBy>
  <cp:revision>4</cp:revision>
  <dcterms:created xsi:type="dcterms:W3CDTF">2025-04-05T19:11:55Z</dcterms:created>
  <dcterms:modified xsi:type="dcterms:W3CDTF">2025-04-06T05:53:34Z</dcterms:modified>
</cp:coreProperties>
</file>