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3" r:id="rId1"/>
  </p:sldMasterIdLst>
  <p:notesMasterIdLst>
    <p:notesMasterId r:id="rId44"/>
  </p:notesMasterIdLst>
  <p:sldIdLst>
    <p:sldId id="256" r:id="rId2"/>
    <p:sldId id="257" r:id="rId3"/>
    <p:sldId id="258" r:id="rId4"/>
    <p:sldId id="260" r:id="rId5"/>
    <p:sldId id="259" r:id="rId6"/>
    <p:sldId id="294" r:id="rId7"/>
    <p:sldId id="295" r:id="rId8"/>
    <p:sldId id="304" r:id="rId9"/>
    <p:sldId id="305" r:id="rId10"/>
    <p:sldId id="306" r:id="rId11"/>
    <p:sldId id="307" r:id="rId12"/>
    <p:sldId id="308" r:id="rId13"/>
    <p:sldId id="309" r:id="rId14"/>
    <p:sldId id="310" r:id="rId15"/>
    <p:sldId id="311" r:id="rId16"/>
    <p:sldId id="312" r:id="rId17"/>
    <p:sldId id="339" r:id="rId18"/>
    <p:sldId id="340" r:id="rId19"/>
    <p:sldId id="341" r:id="rId20"/>
    <p:sldId id="342" r:id="rId21"/>
    <p:sldId id="313" r:id="rId22"/>
    <p:sldId id="319" r:id="rId23"/>
    <p:sldId id="315" r:id="rId24"/>
    <p:sldId id="314" r:id="rId25"/>
    <p:sldId id="316" r:id="rId26"/>
    <p:sldId id="317" r:id="rId27"/>
    <p:sldId id="318" r:id="rId28"/>
    <p:sldId id="320" r:id="rId29"/>
    <p:sldId id="321" r:id="rId30"/>
    <p:sldId id="322" r:id="rId31"/>
    <p:sldId id="323" r:id="rId32"/>
    <p:sldId id="324" r:id="rId33"/>
    <p:sldId id="325" r:id="rId34"/>
    <p:sldId id="326" r:id="rId35"/>
    <p:sldId id="327" r:id="rId36"/>
    <p:sldId id="329" r:id="rId37"/>
    <p:sldId id="330" r:id="rId38"/>
    <p:sldId id="331" r:id="rId39"/>
    <p:sldId id="332" r:id="rId40"/>
    <p:sldId id="333" r:id="rId41"/>
    <p:sldId id="334" r:id="rId42"/>
    <p:sldId id="328" r:id="rId43"/>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93B9F36-1DB0-4F5F-B1C9-AB6E4456F6D0}">
  <a:tblStyle styleId="{A93B9F36-1DB0-4F5F-B1C9-AB6E4456F6D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357" autoAdjust="0"/>
    <p:restoredTop sz="94660"/>
  </p:normalViewPr>
  <p:slideViewPr>
    <p:cSldViewPr snapToGrid="0">
      <p:cViewPr varScale="1">
        <p:scale>
          <a:sx n="81" d="100"/>
          <a:sy n="81" d="100"/>
        </p:scale>
        <p:origin x="917"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8475" cy="465138"/>
          </a:xfrm>
          <a:prstGeom prst="rect">
            <a:avLst/>
          </a:prstGeom>
          <a:noFill/>
          <a:ln>
            <a:noFill/>
          </a:ln>
        </p:spPr>
        <p:txBody>
          <a:bodyPr spcFirstLastPara="1" wrap="square" lIns="93175" tIns="46575" rIns="93175" bIns="46575" anchor="t" anchorCtr="0">
            <a:noAutofit/>
          </a:bodyPr>
          <a:lstStyle>
            <a:lvl1pPr marR="0" lvl="0" algn="l"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970338" y="0"/>
            <a:ext cx="3038475" cy="465138"/>
          </a:xfrm>
          <a:prstGeom prst="rect">
            <a:avLst/>
          </a:prstGeom>
          <a:noFill/>
          <a:ln>
            <a:noFill/>
          </a:ln>
        </p:spPr>
        <p:txBody>
          <a:bodyPr spcFirstLastPara="1" wrap="square" lIns="93175" tIns="46575" rIns="93175" bIns="46575" anchor="t" anchorCtr="0">
            <a:noAutofit/>
          </a:bodyPr>
          <a:lstStyle>
            <a:lvl1pPr marR="0" lvl="0" algn="r"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1675" y="4416425"/>
            <a:ext cx="5607050" cy="4183063"/>
          </a:xfrm>
          <a:prstGeom prst="rect">
            <a:avLst/>
          </a:prstGeom>
          <a:noFill/>
          <a:ln>
            <a:noFill/>
          </a:ln>
        </p:spPr>
        <p:txBody>
          <a:bodyPr spcFirstLastPara="1" wrap="square" lIns="93175" tIns="46575" rIns="93175" bIns="46575"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675"/>
            <a:ext cx="3038475" cy="465138"/>
          </a:xfrm>
          <a:prstGeom prst="rect">
            <a:avLst/>
          </a:prstGeom>
          <a:noFill/>
          <a:ln>
            <a:noFill/>
          </a:ln>
        </p:spPr>
        <p:txBody>
          <a:bodyPr spcFirstLastPara="1" wrap="square" lIns="93175" tIns="46575" rIns="93175" bIns="46575" anchor="b" anchorCtr="0">
            <a:noAutofit/>
          </a:bodyPr>
          <a:lstStyle>
            <a:lvl1pPr marR="0" lvl="0" algn="l"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970338" y="8829675"/>
            <a:ext cx="3038475" cy="465138"/>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a:t>
            </a:fld>
            <a:endParaRPr sz="12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7" name="Google Shape;137;p1:notes"/>
          <p:cNvSpPr txBox="1">
            <a:spLocks noGrp="1"/>
          </p:cNvSpPr>
          <p:nvPr>
            <p:ph type="body" idx="1"/>
          </p:nvPr>
        </p:nvSpPr>
        <p:spPr>
          <a:xfrm>
            <a:off x="701675" y="4416425"/>
            <a:ext cx="5607050" cy="4183063"/>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38" name="Google Shape;138;p1:notes"/>
          <p:cNvSpPr txBox="1">
            <a:spLocks noGrp="1"/>
          </p:cNvSpPr>
          <p:nvPr>
            <p:ph type="sldNum" idx="12"/>
          </p:nvPr>
        </p:nvSpPr>
        <p:spPr>
          <a:xfrm>
            <a:off x="3970338" y="8829675"/>
            <a:ext cx="3038475" cy="465138"/>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4" name="Google Shape;144;p2:notes"/>
          <p:cNvSpPr txBox="1">
            <a:spLocks noGrp="1"/>
          </p:cNvSpPr>
          <p:nvPr>
            <p:ph type="body" idx="1"/>
          </p:nvPr>
        </p:nvSpPr>
        <p:spPr>
          <a:xfrm>
            <a:off x="701675" y="4416425"/>
            <a:ext cx="5607050" cy="4183063"/>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45" name="Google Shape;145;p2:notes"/>
          <p:cNvSpPr txBox="1">
            <a:spLocks noGrp="1"/>
          </p:cNvSpPr>
          <p:nvPr>
            <p:ph type="sldNum" idx="12"/>
          </p:nvPr>
        </p:nvSpPr>
        <p:spPr>
          <a:xfrm>
            <a:off x="3970338" y="8829675"/>
            <a:ext cx="3038475" cy="465138"/>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2</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2645c650e3_0_3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2645c650e3_0_37:notes"/>
          <p:cNvSpPr txBox="1">
            <a:spLocks noGrp="1"/>
          </p:cNvSpPr>
          <p:nvPr>
            <p:ph type="body" idx="1"/>
          </p:nvPr>
        </p:nvSpPr>
        <p:spPr>
          <a:xfrm>
            <a:off x="701675" y="4416425"/>
            <a:ext cx="5607000" cy="41832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51" name="Google Shape;151;g12645c650e3_0_37:notes"/>
          <p:cNvSpPr txBox="1">
            <a:spLocks noGrp="1"/>
          </p:cNvSpPr>
          <p:nvPr>
            <p:ph type="sldNum" idx="12"/>
          </p:nvPr>
        </p:nvSpPr>
        <p:spPr>
          <a:xfrm>
            <a:off x="3970338" y="8829675"/>
            <a:ext cx="3038400" cy="4650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4" name="Google Shape;164;p3:notes"/>
          <p:cNvSpPr txBox="1">
            <a:spLocks noGrp="1"/>
          </p:cNvSpPr>
          <p:nvPr>
            <p:ph type="body" idx="1"/>
          </p:nvPr>
        </p:nvSpPr>
        <p:spPr>
          <a:xfrm>
            <a:off x="701675" y="4416425"/>
            <a:ext cx="5607050" cy="4183063"/>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65" name="Google Shape;165;p3:notes"/>
          <p:cNvSpPr txBox="1">
            <a:spLocks noGrp="1"/>
          </p:cNvSpPr>
          <p:nvPr>
            <p:ph type="sldNum" idx="12"/>
          </p:nvPr>
        </p:nvSpPr>
        <p:spPr>
          <a:xfrm>
            <a:off x="3970338" y="8829675"/>
            <a:ext cx="3038475" cy="465138"/>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4</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264ece920b_0_9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264ece920b_0_96:notes"/>
          <p:cNvSpPr txBox="1">
            <a:spLocks noGrp="1"/>
          </p:cNvSpPr>
          <p:nvPr>
            <p:ph type="body" idx="1"/>
          </p:nvPr>
        </p:nvSpPr>
        <p:spPr>
          <a:xfrm>
            <a:off x="701675" y="4416425"/>
            <a:ext cx="5607000" cy="41832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58" name="Google Shape;158;g1264ece920b_0_96:notes"/>
          <p:cNvSpPr txBox="1">
            <a:spLocks noGrp="1"/>
          </p:cNvSpPr>
          <p:nvPr>
            <p:ph type="sldNum" idx="12"/>
          </p:nvPr>
        </p:nvSpPr>
        <p:spPr>
          <a:xfrm>
            <a:off x="3970338" y="8829675"/>
            <a:ext cx="3038400" cy="4650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2"/>
          <p:cNvSpPr/>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Arial"/>
              <a:ea typeface="Arial"/>
              <a:cs typeface="Arial"/>
              <a:sym typeface="Arial"/>
            </a:endParaRPr>
          </a:p>
        </p:txBody>
      </p:sp>
      <p:sp>
        <p:nvSpPr>
          <p:cNvPr id="17" name="Google Shape;17;p2"/>
          <p:cNvSpPr/>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Times New Roman"/>
              <a:ea typeface="Times New Roman"/>
              <a:cs typeface="Times New Roman"/>
              <a:sym typeface="Times New Roman"/>
            </a:endParaRPr>
          </a:p>
        </p:txBody>
      </p:sp>
      <p:sp>
        <p:nvSpPr>
          <p:cNvPr id="18" name="Google Shape;18;p2"/>
          <p:cNvSpPr/>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Times New Roman"/>
              <a:ea typeface="Times New Roman"/>
              <a:cs typeface="Times New Roman"/>
              <a:sym typeface="Times New Roman"/>
            </a:endParaRPr>
          </a:p>
        </p:txBody>
      </p:sp>
      <p:sp>
        <p:nvSpPr>
          <p:cNvPr id="19" name="Google Shape;19;p2"/>
          <p:cNvSpPr/>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Times New Roman"/>
              <a:ea typeface="Times New Roman"/>
              <a:cs typeface="Times New Roman"/>
              <a:sym typeface="Times New Roman"/>
            </a:endParaRPr>
          </a:p>
        </p:txBody>
      </p:sp>
      <p:pic>
        <p:nvPicPr>
          <p:cNvPr id="20" name="Google Shape;20;p2" descr="BITS_university_logo_whitevert.png"/>
          <p:cNvPicPr preferRelativeResize="0"/>
          <p:nvPr/>
        </p:nvPicPr>
        <p:blipFill rotWithShape="1">
          <a:blip r:embed="rId3">
            <a:alphaModFix/>
          </a:blip>
          <a:srcRect t="2" b="28592"/>
          <a:stretch/>
        </p:blipFill>
        <p:spPr>
          <a:xfrm>
            <a:off x="76200" y="3352800"/>
            <a:ext cx="2057400" cy="1979613"/>
          </a:xfrm>
          <a:prstGeom prst="rect">
            <a:avLst/>
          </a:prstGeom>
          <a:noFill/>
          <a:ln>
            <a:noFill/>
          </a:ln>
        </p:spPr>
      </p:pic>
      <p:sp>
        <p:nvSpPr>
          <p:cNvPr id="21" name="Google Shape;21;p2"/>
          <p:cNvSpPr txBox="1"/>
          <p:nvPr/>
        </p:nvSpPr>
        <p:spPr>
          <a:xfrm>
            <a:off x="-76200" y="5257800"/>
            <a:ext cx="2209800" cy="55403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900" b="1" i="0" u="none" strike="noStrike" cap="none">
                <a:solidFill>
                  <a:schemeClr val="lt1"/>
                </a:solidFill>
                <a:latin typeface="Arial"/>
                <a:ea typeface="Arial"/>
                <a:cs typeface="Arial"/>
                <a:sym typeface="Arial"/>
              </a:rPr>
              <a:t>BITS</a:t>
            </a:r>
            <a:r>
              <a:rPr lang="en-US" sz="2900" b="0" i="0" u="none" strike="noStrike" cap="none">
                <a:solidFill>
                  <a:schemeClr val="lt1"/>
                </a:solidFill>
                <a:latin typeface="Arial"/>
                <a:ea typeface="Arial"/>
                <a:cs typeface="Arial"/>
                <a:sym typeface="Arial"/>
              </a:rPr>
              <a:t> Pilani</a:t>
            </a:r>
            <a:endParaRPr/>
          </a:p>
        </p:txBody>
      </p:sp>
      <p:sp>
        <p:nvSpPr>
          <p:cNvPr id="22" name="Google Shape;22;p2"/>
          <p:cNvSpPr txBox="1"/>
          <p:nvPr/>
        </p:nvSpPr>
        <p:spPr>
          <a:xfrm>
            <a:off x="152400" y="5667375"/>
            <a:ext cx="1905000"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0" u="none" strike="noStrike" cap="none">
                <a:solidFill>
                  <a:srgbClr val="FFFFFF"/>
                </a:solidFill>
                <a:latin typeface="Arial"/>
                <a:ea typeface="Arial"/>
                <a:cs typeface="Arial"/>
                <a:sym typeface="Arial"/>
              </a:rPr>
              <a:t>Pilani Campus</a:t>
            </a:r>
            <a:endParaRPr/>
          </a:p>
        </p:txBody>
      </p:sp>
      <p:sp>
        <p:nvSpPr>
          <p:cNvPr id="23" name="Google Shape;23;p2"/>
          <p:cNvSpPr txBox="1">
            <a:spLocks noGrp="1"/>
          </p:cNvSpPr>
          <p:nvPr>
            <p:ph type="body" idx="1"/>
          </p:nvPr>
        </p:nvSpPr>
        <p:spPr>
          <a:xfrm>
            <a:off x="2514600" y="5410200"/>
            <a:ext cx="6019800" cy="533400"/>
          </a:xfrm>
          <a:prstGeom prst="rect">
            <a:avLst/>
          </a:prstGeom>
          <a:noFill/>
          <a:ln>
            <a:noFill/>
          </a:ln>
        </p:spPr>
        <p:txBody>
          <a:bodyPr spcFirstLastPara="1" wrap="square" lIns="91425" tIns="45700" rIns="91425" bIns="45700" anchor="b" anchorCtr="0">
            <a:noAutofit/>
          </a:bodyPr>
          <a:lstStyle>
            <a:lvl1pPr marL="457200" lvl="0" indent="-228600" algn="r">
              <a:lnSpc>
                <a:spcPct val="100000"/>
              </a:lnSpc>
              <a:spcBef>
                <a:spcPts val="0"/>
              </a:spcBef>
              <a:spcAft>
                <a:spcPts val="0"/>
              </a:spcAft>
              <a:buClr>
                <a:schemeClr val="lt1"/>
              </a:buClr>
              <a:buSzPts val="1800"/>
              <a:buNone/>
              <a:defRPr sz="1800">
                <a:solidFill>
                  <a:schemeClr val="lt1"/>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2"/>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SzPts val="1400"/>
              <a:buNone/>
              <a:defRPr sz="4400">
                <a:solidFill>
                  <a:schemeClr val="lt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9"/>
        <p:cNvGrpSpPr/>
        <p:nvPr/>
      </p:nvGrpSpPr>
      <p:grpSpPr>
        <a:xfrm>
          <a:off x="0" y="0"/>
          <a:ext cx="0" cy="0"/>
          <a:chOff x="0" y="0"/>
          <a:chExt cx="0" cy="0"/>
        </a:xfrm>
      </p:grpSpPr>
      <p:sp>
        <p:nvSpPr>
          <p:cNvPr id="110" name="Google Shape;110;p13"/>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1" name="Google Shape;111;p1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12" name="Google Shape;112;p1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13" name="Google Shape;113;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1pPr>
            <a:lvl2pPr marL="0" marR="0" lvl="1"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2pPr>
            <a:lvl3pPr marL="0" marR="0" lvl="2"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3pPr>
            <a:lvl4pPr marL="0" marR="0" lvl="3"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4pPr>
            <a:lvl5pPr marL="0" marR="0" lvl="4"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5pPr>
            <a:lvl6pPr marL="0" marR="0" lvl="5"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6pPr>
            <a:lvl7pPr marL="0" marR="0" lvl="6"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7pPr>
            <a:lvl8pPr marL="0" marR="0" lvl="7"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8pPr>
            <a:lvl9pPr marL="0" marR="0" lvl="8"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6"/>
        <p:cNvGrpSpPr/>
        <p:nvPr/>
      </p:nvGrpSpPr>
      <p:grpSpPr>
        <a:xfrm>
          <a:off x="0" y="0"/>
          <a:ext cx="0" cy="0"/>
          <a:chOff x="0" y="0"/>
          <a:chExt cx="0" cy="0"/>
        </a:xfrm>
      </p:grpSpPr>
      <p:sp>
        <p:nvSpPr>
          <p:cNvPr id="117" name="Google Shape;117;p14"/>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8" name="Google Shape;118;p14"/>
          <p:cNvSpPr>
            <a:spLocks noGrp="1"/>
          </p:cNvSpPr>
          <p:nvPr>
            <p:ph type="pic" idx="2"/>
          </p:nvPr>
        </p:nvSpPr>
        <p:spPr>
          <a:xfrm>
            <a:off x="1792288" y="612775"/>
            <a:ext cx="5486400" cy="4114800"/>
          </a:xfrm>
          <a:prstGeom prst="rect">
            <a:avLst/>
          </a:prstGeom>
          <a:noFill/>
          <a:ln>
            <a:noFill/>
          </a:ln>
        </p:spPr>
      </p:sp>
      <p:sp>
        <p:nvSpPr>
          <p:cNvPr id="119" name="Google Shape;119;p1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20" name="Google Shape;120;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1pPr>
            <a:lvl2pPr marL="0" marR="0" lvl="1"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2pPr>
            <a:lvl3pPr marL="0" marR="0" lvl="2"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3pPr>
            <a:lvl4pPr marL="0" marR="0" lvl="3"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4pPr>
            <a:lvl5pPr marL="0" marR="0" lvl="4"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5pPr>
            <a:lvl6pPr marL="0" marR="0" lvl="5"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6pPr>
            <a:lvl7pPr marL="0" marR="0" lvl="6"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7pPr>
            <a:lvl8pPr marL="0" marR="0" lvl="7"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8pPr>
            <a:lvl9pPr marL="0" marR="0" lvl="8"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25" name="Google Shape;125;p15"/>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6" name="Google Shape;126;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1pPr>
            <a:lvl2pPr marL="0" marR="0" lvl="1"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2pPr>
            <a:lvl3pPr marL="0" marR="0" lvl="2"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3pPr>
            <a:lvl4pPr marL="0" marR="0" lvl="3"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4pPr>
            <a:lvl5pPr marL="0" marR="0" lvl="4"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5pPr>
            <a:lvl6pPr marL="0" marR="0" lvl="5"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6pPr>
            <a:lvl7pPr marL="0" marR="0" lvl="6"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7pPr>
            <a:lvl8pPr marL="0" marR="0" lvl="7"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8pPr>
            <a:lvl9pPr marL="0" marR="0" lvl="8"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Section Header">
  <p:cSld name="1_Section Header">
    <p:spTree>
      <p:nvGrpSpPr>
        <p:cNvPr id="1" name="Shape 25"/>
        <p:cNvGrpSpPr/>
        <p:nvPr/>
      </p:nvGrpSpPr>
      <p:grpSpPr>
        <a:xfrm>
          <a:off x="0" y="0"/>
          <a:ext cx="0" cy="0"/>
          <a:chOff x="0" y="0"/>
          <a:chExt cx="0" cy="0"/>
        </a:xfrm>
      </p:grpSpPr>
      <p:pic>
        <p:nvPicPr>
          <p:cNvPr id="26" name="Google Shape;26;p3" descr="\\Server\D\jyoti\FI023_BITS_v1\styleguide img\IMG_5627_b.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27" name="Google Shape;27;p3"/>
          <p:cNvSpPr/>
          <p:nvPr/>
        </p:nvSpPr>
        <p:spPr>
          <a:xfrm>
            <a:off x="0" y="4281488"/>
            <a:ext cx="9144000" cy="2576512"/>
          </a:xfrm>
          <a:prstGeom prst="rect">
            <a:avLst/>
          </a:prstGeom>
          <a:solidFill>
            <a:schemeClr val="lt1"/>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Times New Roman"/>
              <a:ea typeface="Times New Roman"/>
              <a:cs typeface="Times New Roman"/>
              <a:sym typeface="Times New Roman"/>
            </a:endParaRPr>
          </a:p>
        </p:txBody>
      </p:sp>
      <p:pic>
        <p:nvPicPr>
          <p:cNvPr id="28" name="Google Shape;28;p3" descr="Picture 7.png"/>
          <p:cNvPicPr preferRelativeResize="0"/>
          <p:nvPr/>
        </p:nvPicPr>
        <p:blipFill rotWithShape="1">
          <a:blip r:embed="rId3">
            <a:alphaModFix/>
          </a:blip>
          <a:srcRect l="1923" b="5335"/>
          <a:stretch/>
        </p:blipFill>
        <p:spPr>
          <a:xfrm>
            <a:off x="6629400" y="0"/>
            <a:ext cx="2193925" cy="692150"/>
          </a:xfrm>
          <a:prstGeom prst="rect">
            <a:avLst/>
          </a:prstGeom>
          <a:noFill/>
          <a:ln>
            <a:noFill/>
          </a:ln>
        </p:spPr>
      </p:pic>
      <p:sp>
        <p:nvSpPr>
          <p:cNvPr id="29" name="Google Shape;29;p3"/>
          <p:cNvSpPr/>
          <p:nvPr/>
        </p:nvSpPr>
        <p:spPr>
          <a:xfrm>
            <a:off x="2882900" y="677545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Times New Roman"/>
              <a:ea typeface="Times New Roman"/>
              <a:cs typeface="Times New Roman"/>
              <a:sym typeface="Times New Roman"/>
            </a:endParaRPr>
          </a:p>
        </p:txBody>
      </p:sp>
      <p:sp>
        <p:nvSpPr>
          <p:cNvPr id="30" name="Google Shape;30;p3"/>
          <p:cNvSpPr/>
          <p:nvPr/>
        </p:nvSpPr>
        <p:spPr>
          <a:xfrm>
            <a:off x="-12700" y="677545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Times New Roman"/>
              <a:ea typeface="Times New Roman"/>
              <a:cs typeface="Times New Roman"/>
              <a:sym typeface="Times New Roman"/>
            </a:endParaRPr>
          </a:p>
        </p:txBody>
      </p:sp>
      <p:sp>
        <p:nvSpPr>
          <p:cNvPr id="31" name="Google Shape;31;p3"/>
          <p:cNvSpPr/>
          <p:nvPr/>
        </p:nvSpPr>
        <p:spPr>
          <a:xfrm>
            <a:off x="5778500" y="677545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Times New Roman"/>
              <a:ea typeface="Times New Roman"/>
              <a:cs typeface="Times New Roman"/>
              <a:sym typeface="Times New Roman"/>
            </a:endParaRPr>
          </a:p>
        </p:txBody>
      </p:sp>
      <p:sp>
        <p:nvSpPr>
          <p:cNvPr id="32" name="Google Shape;32;p3"/>
          <p:cNvSpPr txBox="1"/>
          <p:nvPr/>
        </p:nvSpPr>
        <p:spPr>
          <a:xfrm>
            <a:off x="6858000" y="762000"/>
            <a:ext cx="2209800" cy="55403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900" b="1" i="0" u="none" strike="noStrike" cap="none">
                <a:solidFill>
                  <a:schemeClr val="lt1"/>
                </a:solidFill>
                <a:latin typeface="Arial"/>
                <a:ea typeface="Arial"/>
                <a:cs typeface="Arial"/>
                <a:sym typeface="Arial"/>
              </a:rPr>
              <a:t>BITS</a:t>
            </a:r>
            <a:r>
              <a:rPr lang="en-US" sz="2900" b="0" i="0" u="none" strike="noStrike" cap="none">
                <a:solidFill>
                  <a:schemeClr val="lt1"/>
                </a:solidFill>
                <a:latin typeface="Arial"/>
                <a:ea typeface="Arial"/>
                <a:cs typeface="Arial"/>
                <a:sym typeface="Arial"/>
              </a:rPr>
              <a:t> Pilani</a:t>
            </a:r>
            <a:endParaRPr/>
          </a:p>
        </p:txBody>
      </p:sp>
      <p:sp>
        <p:nvSpPr>
          <p:cNvPr id="33" name="Google Shape;33;p3"/>
          <p:cNvSpPr txBox="1"/>
          <p:nvPr/>
        </p:nvSpPr>
        <p:spPr>
          <a:xfrm>
            <a:off x="7086600" y="1171575"/>
            <a:ext cx="1905000"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0" u="none" strike="noStrike" cap="none">
                <a:solidFill>
                  <a:srgbClr val="FFFFFF"/>
                </a:solidFill>
                <a:latin typeface="Arial"/>
                <a:ea typeface="Arial"/>
                <a:cs typeface="Arial"/>
                <a:sym typeface="Arial"/>
              </a:rPr>
              <a:t>Pilani Campus</a:t>
            </a:r>
            <a:endParaRPr/>
          </a:p>
        </p:txBody>
      </p:sp>
      <p:sp>
        <p:nvSpPr>
          <p:cNvPr id="34" name="Google Shape;34;p3"/>
          <p:cNvSpPr txBox="1">
            <a:spLocks noGrp="1"/>
          </p:cNvSpPr>
          <p:nvPr>
            <p:ph type="body" idx="1"/>
          </p:nvPr>
        </p:nvSpPr>
        <p:spPr>
          <a:xfrm>
            <a:off x="304800" y="4648200"/>
            <a:ext cx="8458200" cy="1600200"/>
          </a:xfrm>
          <a:prstGeom prst="rect">
            <a:avLst/>
          </a:prstGeom>
          <a:noFill/>
          <a:ln>
            <a:noFill/>
          </a:ln>
        </p:spPr>
        <p:txBody>
          <a:bodyPr spcFirstLastPara="1" wrap="square" lIns="91425" tIns="45700" rIns="91425" bIns="45700" anchor="t" anchorCtr="0">
            <a:noAutofit/>
          </a:bodyPr>
          <a:lstStyle>
            <a:lvl1pPr marL="457200" lvl="0" indent="-228600" algn="l">
              <a:lnSpc>
                <a:spcPct val="104999"/>
              </a:lnSpc>
              <a:spcBef>
                <a:spcPts val="0"/>
              </a:spcBef>
              <a:spcAft>
                <a:spcPts val="0"/>
              </a:spcAft>
              <a:buClr>
                <a:schemeClr val="dk1"/>
              </a:buClr>
              <a:buSzPts val="4000"/>
              <a:buNone/>
              <a:defRPr sz="40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35"/>
        <p:cNvGrpSpPr/>
        <p:nvPr/>
      </p:nvGrpSpPr>
      <p:grpSpPr>
        <a:xfrm>
          <a:off x="0" y="0"/>
          <a:ext cx="0" cy="0"/>
          <a:chOff x="0" y="0"/>
          <a:chExt cx="0" cy="0"/>
        </a:xfrm>
      </p:grpSpPr>
      <p:sp>
        <p:nvSpPr>
          <p:cNvPr id="36" name="Google Shape;36;p4"/>
          <p:cNvSpPr txBox="1"/>
          <p:nvPr/>
        </p:nvSpPr>
        <p:spPr>
          <a:xfrm>
            <a:off x="3276600" y="6596063"/>
            <a:ext cx="5867400" cy="26193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100" b="1" i="0" u="none" strike="noStrike" cap="none">
                <a:solidFill>
                  <a:srgbClr val="101141"/>
                </a:solidFill>
                <a:latin typeface="Arial"/>
                <a:ea typeface="Arial"/>
                <a:cs typeface="Arial"/>
                <a:sym typeface="Arial"/>
              </a:rPr>
              <a:t>BITS </a:t>
            </a:r>
            <a:r>
              <a:rPr lang="en-US" sz="1100" b="0" i="0" u="none" strike="noStrike" cap="none">
                <a:solidFill>
                  <a:srgbClr val="101141"/>
                </a:solidFill>
                <a:latin typeface="Arial"/>
                <a:ea typeface="Arial"/>
                <a:cs typeface="Arial"/>
                <a:sym typeface="Arial"/>
              </a:rPr>
              <a:t>Pilani, Pilani Campus</a:t>
            </a:r>
            <a:endParaRPr/>
          </a:p>
        </p:txBody>
      </p:sp>
      <p:grpSp>
        <p:nvGrpSpPr>
          <p:cNvPr id="37" name="Google Shape;37;p4"/>
          <p:cNvGrpSpPr/>
          <p:nvPr/>
        </p:nvGrpSpPr>
        <p:grpSpPr>
          <a:xfrm>
            <a:off x="2084388" y="6550025"/>
            <a:ext cx="7059612" cy="49213"/>
            <a:chOff x="2083888" y="6550671"/>
            <a:chExt cx="7060112" cy="48665"/>
          </a:xfrm>
        </p:grpSpPr>
        <p:sp>
          <p:nvSpPr>
            <p:cNvPr id="38" name="Google Shape;38;p4"/>
            <p:cNvSpPr/>
            <p:nvPr/>
          </p:nvSpPr>
          <p:spPr>
            <a:xfrm>
              <a:off x="4630418" y="6550671"/>
              <a:ext cx="2329027" cy="48665"/>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Times New Roman"/>
                <a:ea typeface="Times New Roman"/>
                <a:cs typeface="Times New Roman"/>
                <a:sym typeface="Times New Roman"/>
              </a:endParaRPr>
            </a:p>
          </p:txBody>
        </p:sp>
        <p:sp>
          <p:nvSpPr>
            <p:cNvPr id="39" name="Google Shape;39;p4"/>
            <p:cNvSpPr/>
            <p:nvPr/>
          </p:nvSpPr>
          <p:spPr>
            <a:xfrm>
              <a:off x="6908642" y="6550671"/>
              <a:ext cx="2235358" cy="45525"/>
            </a:xfrm>
            <a:prstGeom prst="rect">
              <a:avLst/>
            </a:prstGeom>
            <a:solidFill>
              <a:srgbClr val="E31C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Times New Roman"/>
                <a:ea typeface="Times New Roman"/>
                <a:cs typeface="Times New Roman"/>
                <a:sym typeface="Times New Roman"/>
              </a:endParaRPr>
            </a:p>
          </p:txBody>
        </p:sp>
        <p:sp>
          <p:nvSpPr>
            <p:cNvPr id="40" name="Google Shape;40;p4"/>
            <p:cNvSpPr/>
            <p:nvPr/>
          </p:nvSpPr>
          <p:spPr>
            <a:xfrm>
              <a:off x="2083888" y="6550671"/>
              <a:ext cx="2581458" cy="48665"/>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Times New Roman"/>
                <a:ea typeface="Times New Roman"/>
                <a:cs typeface="Times New Roman"/>
                <a:sym typeface="Times New Roman"/>
              </a:endParaRPr>
            </a:p>
          </p:txBody>
        </p:sp>
      </p:grpSp>
      <p:pic>
        <p:nvPicPr>
          <p:cNvPr id="41" name="Google Shape;41;p4" descr="Picture 7.png"/>
          <p:cNvPicPr preferRelativeResize="0"/>
          <p:nvPr/>
        </p:nvPicPr>
        <p:blipFill rotWithShape="1">
          <a:blip r:embed="rId2">
            <a:alphaModFix/>
          </a:blip>
          <a:srcRect l="1923" b="5335"/>
          <a:stretch/>
        </p:blipFill>
        <p:spPr>
          <a:xfrm>
            <a:off x="6629400" y="0"/>
            <a:ext cx="2193925" cy="692150"/>
          </a:xfrm>
          <a:prstGeom prst="rect">
            <a:avLst/>
          </a:prstGeom>
          <a:noFill/>
          <a:ln>
            <a:noFill/>
          </a:ln>
        </p:spPr>
      </p:pic>
      <p:grpSp>
        <p:nvGrpSpPr>
          <p:cNvPr id="42" name="Google Shape;42;p4"/>
          <p:cNvGrpSpPr/>
          <p:nvPr/>
        </p:nvGrpSpPr>
        <p:grpSpPr>
          <a:xfrm>
            <a:off x="2133600" y="6553200"/>
            <a:ext cx="7010400" cy="46038"/>
            <a:chOff x="1905000" y="6553200"/>
            <a:chExt cx="7010400" cy="45719"/>
          </a:xfrm>
        </p:grpSpPr>
        <p:sp>
          <p:nvSpPr>
            <p:cNvPr id="43" name="Google Shape;43;p4"/>
            <p:cNvSpPr/>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Times New Roman"/>
                <a:ea typeface="Times New Roman"/>
                <a:cs typeface="Times New Roman"/>
                <a:sym typeface="Times New Roman"/>
              </a:endParaRPr>
            </a:p>
          </p:txBody>
        </p:sp>
        <p:sp>
          <p:nvSpPr>
            <p:cNvPr id="44" name="Google Shape;44;p4"/>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Times New Roman"/>
                <a:ea typeface="Times New Roman"/>
                <a:cs typeface="Times New Roman"/>
                <a:sym typeface="Times New Roman"/>
              </a:endParaRPr>
            </a:p>
          </p:txBody>
        </p:sp>
        <p:sp>
          <p:nvSpPr>
            <p:cNvPr id="45" name="Google Shape;45;p4"/>
            <p:cNvSpPr/>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Times New Roman"/>
                <a:ea typeface="Times New Roman"/>
                <a:cs typeface="Times New Roman"/>
                <a:sym typeface="Times New Roman"/>
              </a:endParaRPr>
            </a:p>
          </p:txBody>
        </p:sp>
      </p:grpSp>
      <p:grpSp>
        <p:nvGrpSpPr>
          <p:cNvPr id="46" name="Google Shape;46;p4"/>
          <p:cNvGrpSpPr/>
          <p:nvPr/>
        </p:nvGrpSpPr>
        <p:grpSpPr>
          <a:xfrm>
            <a:off x="0" y="1295400"/>
            <a:ext cx="7010400" cy="46038"/>
            <a:chOff x="1905000" y="6553200"/>
            <a:chExt cx="7010400" cy="45719"/>
          </a:xfrm>
        </p:grpSpPr>
        <p:sp>
          <p:nvSpPr>
            <p:cNvPr id="47" name="Google Shape;47;p4"/>
            <p:cNvSpPr/>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Times New Roman"/>
                <a:ea typeface="Times New Roman"/>
                <a:cs typeface="Times New Roman"/>
                <a:sym typeface="Times New Roman"/>
              </a:endParaRPr>
            </a:p>
          </p:txBody>
        </p:sp>
        <p:sp>
          <p:nvSpPr>
            <p:cNvPr id="48" name="Google Shape;48;p4"/>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Times New Roman"/>
                <a:ea typeface="Times New Roman"/>
                <a:cs typeface="Times New Roman"/>
                <a:sym typeface="Times New Roman"/>
              </a:endParaRPr>
            </a:p>
          </p:txBody>
        </p:sp>
        <p:sp>
          <p:nvSpPr>
            <p:cNvPr id="49" name="Google Shape;49;p4"/>
            <p:cNvSpPr/>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Times New Roman"/>
                <a:ea typeface="Times New Roman"/>
                <a:cs typeface="Times New Roman"/>
                <a:sym typeface="Times New Roman"/>
              </a:endParaRPr>
            </a:p>
          </p:txBody>
        </p:sp>
      </p:grpSp>
      <p:sp>
        <p:nvSpPr>
          <p:cNvPr id="50" name="Google Shape;50;p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marL="914400" marR="0" lvl="1" indent="-3302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1" name="Google Shape;51;p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wo Content">
  <p:cSld name="1_Two Content">
    <p:spTree>
      <p:nvGrpSpPr>
        <p:cNvPr id="1" name="Shape 52"/>
        <p:cNvGrpSpPr/>
        <p:nvPr/>
      </p:nvGrpSpPr>
      <p:grpSpPr>
        <a:xfrm>
          <a:off x="0" y="0"/>
          <a:ext cx="0" cy="0"/>
          <a:chOff x="0" y="0"/>
          <a:chExt cx="0" cy="0"/>
        </a:xfrm>
      </p:grpSpPr>
      <p:pic>
        <p:nvPicPr>
          <p:cNvPr id="53" name="Google Shape;53;p5" descr="Picture 7.png"/>
          <p:cNvPicPr preferRelativeResize="0"/>
          <p:nvPr/>
        </p:nvPicPr>
        <p:blipFill rotWithShape="1">
          <a:blip r:embed="rId2">
            <a:alphaModFix/>
          </a:blip>
          <a:srcRect l="1923" b="5335"/>
          <a:stretch/>
        </p:blipFill>
        <p:spPr>
          <a:xfrm>
            <a:off x="6629400" y="0"/>
            <a:ext cx="2193925" cy="692150"/>
          </a:xfrm>
          <a:prstGeom prst="rect">
            <a:avLst/>
          </a:prstGeom>
          <a:noFill/>
          <a:ln>
            <a:noFill/>
          </a:ln>
        </p:spPr>
      </p:pic>
      <p:grpSp>
        <p:nvGrpSpPr>
          <p:cNvPr id="54" name="Google Shape;54;p5"/>
          <p:cNvGrpSpPr/>
          <p:nvPr/>
        </p:nvGrpSpPr>
        <p:grpSpPr>
          <a:xfrm>
            <a:off x="0" y="1295400"/>
            <a:ext cx="7010400" cy="46038"/>
            <a:chOff x="1905000" y="6553200"/>
            <a:chExt cx="7010400" cy="45719"/>
          </a:xfrm>
        </p:grpSpPr>
        <p:sp>
          <p:nvSpPr>
            <p:cNvPr id="55" name="Google Shape;55;p5"/>
            <p:cNvSpPr/>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Times New Roman"/>
                <a:ea typeface="Times New Roman"/>
                <a:cs typeface="Times New Roman"/>
                <a:sym typeface="Times New Roman"/>
              </a:endParaRPr>
            </a:p>
          </p:txBody>
        </p:sp>
        <p:sp>
          <p:nvSpPr>
            <p:cNvPr id="56" name="Google Shape;56;p5"/>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Times New Roman"/>
                <a:ea typeface="Times New Roman"/>
                <a:cs typeface="Times New Roman"/>
                <a:sym typeface="Times New Roman"/>
              </a:endParaRPr>
            </a:p>
          </p:txBody>
        </p:sp>
        <p:sp>
          <p:nvSpPr>
            <p:cNvPr id="57" name="Google Shape;57;p5"/>
            <p:cNvSpPr/>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Times New Roman"/>
                <a:ea typeface="Times New Roman"/>
                <a:cs typeface="Times New Roman"/>
                <a:sym typeface="Times New Roman"/>
              </a:endParaRPr>
            </a:p>
          </p:txBody>
        </p:sp>
      </p:grpSp>
      <p:grpSp>
        <p:nvGrpSpPr>
          <p:cNvPr id="58" name="Google Shape;58;p5"/>
          <p:cNvGrpSpPr/>
          <p:nvPr/>
        </p:nvGrpSpPr>
        <p:grpSpPr>
          <a:xfrm>
            <a:off x="2133600" y="6553200"/>
            <a:ext cx="7010400" cy="46038"/>
            <a:chOff x="1905000" y="6553200"/>
            <a:chExt cx="7010400" cy="45719"/>
          </a:xfrm>
        </p:grpSpPr>
        <p:sp>
          <p:nvSpPr>
            <p:cNvPr id="59" name="Google Shape;59;p5"/>
            <p:cNvSpPr/>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Times New Roman"/>
                <a:ea typeface="Times New Roman"/>
                <a:cs typeface="Times New Roman"/>
                <a:sym typeface="Times New Roman"/>
              </a:endParaRPr>
            </a:p>
          </p:txBody>
        </p:sp>
        <p:sp>
          <p:nvSpPr>
            <p:cNvPr id="60" name="Google Shape;60;p5"/>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Times New Roman"/>
                <a:ea typeface="Times New Roman"/>
                <a:cs typeface="Times New Roman"/>
                <a:sym typeface="Times New Roman"/>
              </a:endParaRPr>
            </a:p>
          </p:txBody>
        </p:sp>
        <p:sp>
          <p:nvSpPr>
            <p:cNvPr id="61" name="Google Shape;61;p5"/>
            <p:cNvSpPr/>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Times New Roman"/>
                <a:ea typeface="Times New Roman"/>
                <a:cs typeface="Times New Roman"/>
                <a:sym typeface="Times New Roman"/>
              </a:endParaRPr>
            </a:p>
          </p:txBody>
        </p:sp>
      </p:grpSp>
      <p:sp>
        <p:nvSpPr>
          <p:cNvPr id="62" name="Google Shape;62;p5"/>
          <p:cNvSpPr txBox="1"/>
          <p:nvPr/>
        </p:nvSpPr>
        <p:spPr>
          <a:xfrm>
            <a:off x="3276600" y="6596063"/>
            <a:ext cx="5867400" cy="26193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100" b="1" i="0" u="none" strike="noStrike" cap="none">
                <a:solidFill>
                  <a:srgbClr val="101141"/>
                </a:solidFill>
                <a:latin typeface="Arial"/>
                <a:ea typeface="Arial"/>
                <a:cs typeface="Arial"/>
                <a:sym typeface="Arial"/>
              </a:rPr>
              <a:t>BITS </a:t>
            </a:r>
            <a:r>
              <a:rPr lang="en-US" sz="1100" b="0" i="0" u="none" strike="noStrike" cap="none">
                <a:solidFill>
                  <a:srgbClr val="101141"/>
                </a:solidFill>
                <a:latin typeface="Arial"/>
                <a:ea typeface="Arial"/>
                <a:cs typeface="Arial"/>
                <a:sym typeface="Arial"/>
              </a:rPr>
              <a:t>Pilani, Pilani Campus</a:t>
            </a:r>
            <a:endParaRPr/>
          </a:p>
        </p:txBody>
      </p:sp>
      <p:sp>
        <p:nvSpPr>
          <p:cNvPr id="63" name="Google Shape;63;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560"/>
              </a:spcBef>
              <a:spcAft>
                <a:spcPts val="0"/>
              </a:spcAft>
              <a:buClr>
                <a:srgbClr val="101141"/>
              </a:buClr>
              <a:buSzPts val="2800"/>
              <a:buFont typeface="Arial"/>
              <a:buNone/>
              <a:defRPr sz="2800"/>
            </a:lvl1pPr>
            <a:lvl2pPr marL="914400" marR="0" lvl="1" indent="-330200" algn="l">
              <a:lnSpc>
                <a:spcPct val="100000"/>
              </a:lnSpc>
              <a:spcBef>
                <a:spcPts val="320"/>
              </a:spcBef>
              <a:spcAft>
                <a:spcPts val="0"/>
              </a:spcAft>
              <a:buClr>
                <a:schemeClr val="dk1"/>
              </a:buClr>
              <a:buSzPts val="1600"/>
              <a:buFont typeface="Arial"/>
              <a:buChar char="–"/>
              <a:defRPr sz="16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4" name="Google Shape;64;p5"/>
          <p:cNvSpPr txBox="1">
            <a:spLocks noGrp="1"/>
          </p:cNvSpPr>
          <p:nvPr>
            <p:ph type="body" idx="2"/>
          </p:nvPr>
        </p:nvSpPr>
        <p:spPr>
          <a:xfrm>
            <a:off x="4953000" y="1600200"/>
            <a:ext cx="4038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560"/>
              </a:spcBef>
              <a:spcAft>
                <a:spcPts val="0"/>
              </a:spcAft>
              <a:buClr>
                <a:srgbClr val="101141"/>
              </a:buClr>
              <a:buSzPts val="2800"/>
              <a:buFont typeface="Arial"/>
              <a:buNone/>
              <a:defRPr sz="2800"/>
            </a:lvl1pPr>
            <a:lvl2pPr marL="914400" marR="0" lvl="1" indent="-3302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5" name="Google Shape;65;p5"/>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6"/>
        <p:cNvGrpSpPr/>
        <p:nvPr/>
      </p:nvGrpSpPr>
      <p:grpSpPr>
        <a:xfrm>
          <a:off x="0" y="0"/>
          <a:ext cx="0" cy="0"/>
          <a:chOff x="0" y="0"/>
          <a:chExt cx="0" cy="0"/>
        </a:xfrm>
      </p:grpSpPr>
      <p:sp>
        <p:nvSpPr>
          <p:cNvPr id="67" name="Google Shape;67;p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8" name="Google Shape;68;p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69" name="Google Shape;69;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1pPr>
            <a:lvl2pPr marL="0" marR="0" lvl="1"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2pPr>
            <a:lvl3pPr marL="0" marR="0" lvl="2"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3pPr>
            <a:lvl4pPr marL="0" marR="0" lvl="3"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4pPr>
            <a:lvl5pPr marL="0" marR="0" lvl="4"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5pPr>
            <a:lvl6pPr marL="0" marR="0" lvl="5"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6pPr>
            <a:lvl7pPr marL="0" marR="0" lvl="6"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7pPr>
            <a:lvl8pPr marL="0" marR="0" lvl="7"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8pPr>
            <a:lvl9pPr marL="0" marR="0" lvl="8"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8"/>
        <p:cNvGrpSpPr/>
        <p:nvPr/>
      </p:nvGrpSpPr>
      <p:grpSpPr>
        <a:xfrm>
          <a:off x="0" y="0"/>
          <a:ext cx="0" cy="0"/>
          <a:chOff x="0" y="0"/>
          <a:chExt cx="0" cy="0"/>
        </a:xfrm>
      </p:grpSpPr>
      <p:sp>
        <p:nvSpPr>
          <p:cNvPr id="79" name="Google Shape;79;p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81" name="Google Shape;8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1pPr>
            <a:lvl2pPr marL="0" marR="0" lvl="1"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2pPr>
            <a:lvl3pPr marL="0" marR="0" lvl="2"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3pPr>
            <a:lvl4pPr marL="0" marR="0" lvl="3"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4pPr>
            <a:lvl5pPr marL="0" marR="0" lvl="4"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5pPr>
            <a:lvl6pPr marL="0" marR="0" lvl="5"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6pPr>
            <a:lvl7pPr marL="0" marR="0" lvl="6"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7pPr>
            <a:lvl8pPr marL="0" marR="0" lvl="7"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8pPr>
            <a:lvl9pPr marL="0" marR="0" lvl="8"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4"/>
        <p:cNvGrpSpPr/>
        <p:nvPr/>
      </p:nvGrpSpPr>
      <p:grpSpPr>
        <a:xfrm>
          <a:off x="0" y="0"/>
          <a:ext cx="0" cy="0"/>
          <a:chOff x="0" y="0"/>
          <a:chExt cx="0" cy="0"/>
        </a:xfrm>
      </p:grpSpPr>
      <p:sp>
        <p:nvSpPr>
          <p:cNvPr id="85" name="Google Shape;85;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6" name="Google Shape;86;p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87" name="Google Shape;87;p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88" name="Google Shape;8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1pPr>
            <a:lvl2pPr marL="0" marR="0" lvl="1"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2pPr>
            <a:lvl3pPr marL="0" marR="0" lvl="2"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3pPr>
            <a:lvl4pPr marL="0" marR="0" lvl="3"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4pPr>
            <a:lvl5pPr marL="0" marR="0" lvl="4"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5pPr>
            <a:lvl6pPr marL="0" marR="0" lvl="5"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6pPr>
            <a:lvl7pPr marL="0" marR="0" lvl="6"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7pPr>
            <a:lvl8pPr marL="0" marR="0" lvl="7"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8pPr>
            <a:lvl9pPr marL="0" marR="0" lvl="8"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1"/>
        <p:cNvGrpSpPr/>
        <p:nvPr/>
      </p:nvGrpSpPr>
      <p:grpSpPr>
        <a:xfrm>
          <a:off x="0" y="0"/>
          <a:ext cx="0" cy="0"/>
          <a:chOff x="0" y="0"/>
          <a:chExt cx="0" cy="0"/>
        </a:xfrm>
      </p:grpSpPr>
      <p:sp>
        <p:nvSpPr>
          <p:cNvPr id="92" name="Google Shape;92;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3" name="Google Shape;93;p1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94" name="Google Shape;94;p1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95" name="Google Shape;95;p1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96" name="Google Shape;96;p1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97" name="Google Shape;97;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1pPr>
            <a:lvl2pPr marL="0" marR="0" lvl="1"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2pPr>
            <a:lvl3pPr marL="0" marR="0" lvl="2"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3pPr>
            <a:lvl4pPr marL="0" marR="0" lvl="3"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4pPr>
            <a:lvl5pPr marL="0" marR="0" lvl="4"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5pPr>
            <a:lvl6pPr marL="0" marR="0" lvl="5"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6pPr>
            <a:lvl7pPr marL="0" marR="0" lvl="6"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7pPr>
            <a:lvl8pPr marL="0" marR="0" lvl="7"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8pPr>
            <a:lvl9pPr marL="0" marR="0" lvl="8"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5"/>
        <p:cNvGrpSpPr/>
        <p:nvPr/>
      </p:nvGrpSpPr>
      <p:grpSpPr>
        <a:xfrm>
          <a:off x="0" y="0"/>
          <a:ext cx="0" cy="0"/>
          <a:chOff x="0" y="0"/>
          <a:chExt cx="0" cy="0"/>
        </a:xfrm>
      </p:grpSpPr>
      <p:sp>
        <p:nvSpPr>
          <p:cNvPr id="106" name="Google Shape;106;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1pPr>
            <a:lvl2pPr marL="0" marR="0" lvl="1"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2pPr>
            <a:lvl3pPr marL="0" marR="0" lvl="2"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3pPr>
            <a:lvl4pPr marL="0" marR="0" lvl="3"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4pPr>
            <a:lvl5pPr marL="0" marR="0" lvl="4"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5pPr>
            <a:lvl6pPr marL="0" marR="0" lvl="5"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6pPr>
            <a:lvl7pPr marL="0" marR="0" lvl="6"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7pPr>
            <a:lvl8pPr marL="0" marR="0" lvl="7"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8pPr>
            <a:lvl9pPr marL="0" marR="0" lvl="8" indent="0" algn="r">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1pPr>
            <a:lvl2pPr marL="0" marR="0" lvl="1" indent="0" algn="r" rtl="0">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2pPr>
            <a:lvl3pPr marL="0" marR="0" lvl="2" indent="0" algn="r" rtl="0">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3pPr>
            <a:lvl4pPr marL="0" marR="0" lvl="3" indent="0" algn="r" rtl="0">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4pPr>
            <a:lvl5pPr marL="0" marR="0" lvl="4" indent="0" algn="r" rtl="0">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5pPr>
            <a:lvl6pPr marL="0" marR="0" lvl="5" indent="0" algn="r" rtl="0">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6pPr>
            <a:lvl7pPr marL="0" marR="0" lvl="6" indent="0" algn="r" rtl="0">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7pPr>
            <a:lvl8pPr marL="0" marR="0" lvl="7" indent="0" algn="r" rtl="0">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8pPr>
            <a:lvl9pPr marL="0" marR="0" lvl="8" indent="0" algn="r" rtl="0">
              <a:spcBef>
                <a:spcPts val="0"/>
              </a:spcBef>
              <a:spcAft>
                <a:spcPts val="0"/>
              </a:spcAft>
              <a:buNone/>
              <a:defRPr sz="1200" b="0" i="0" u="none" strike="noStrike" cap="none">
                <a:solidFill>
                  <a:srgbClr val="898989"/>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8" r:id="rId9"/>
    <p:sldLayoutId id="2147483659" r:id="rId10"/>
    <p:sldLayoutId id="2147483660" r:id="rId11"/>
    <p:sldLayoutId id="214748366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7"/>
          <p:cNvSpPr txBox="1">
            <a:spLocks noGrp="1"/>
          </p:cNvSpPr>
          <p:nvPr>
            <p:ph type="title"/>
          </p:nvPr>
        </p:nvSpPr>
        <p:spPr>
          <a:xfrm>
            <a:off x="2362200" y="3352800"/>
            <a:ext cx="6019800" cy="1524000"/>
          </a:xfrm>
          <a:prstGeom prst="rect">
            <a:avLst/>
          </a:prstGeom>
          <a:noFill/>
          <a:ln>
            <a:noFill/>
          </a:ln>
        </p:spPr>
        <p:txBody>
          <a:bodyPr spcFirstLastPara="1" wrap="square" lIns="91425" tIns="45700" rIns="91425" bIns="45700" anchor="ctr" anchorCtr="0">
            <a:noAutofit/>
          </a:bodyPr>
          <a:lstStyle/>
          <a:p>
            <a:pPr marL="0" lvl="0" indent="0" algn="l" rtl="0">
              <a:lnSpc>
                <a:spcPct val="90909"/>
              </a:lnSpc>
              <a:spcBef>
                <a:spcPts val="0"/>
              </a:spcBef>
              <a:spcAft>
                <a:spcPts val="0"/>
              </a:spcAft>
              <a:buNone/>
            </a:pPr>
            <a:r>
              <a:rPr lang="en-US" dirty="0"/>
              <a:t>Data Warehousing Project Presentation</a:t>
            </a:r>
            <a:endParaRPr dirty="0"/>
          </a:p>
          <a:p>
            <a:pPr marL="0" lvl="0" indent="0" algn="l" rtl="0">
              <a:lnSpc>
                <a:spcPct val="90909"/>
              </a:lnSpc>
              <a:spcBef>
                <a:spcPts val="0"/>
              </a:spcBef>
              <a:spcAft>
                <a:spcPts val="0"/>
              </a:spcAft>
              <a:buNone/>
            </a:pPr>
            <a:r>
              <a:rPr lang="en-US" sz="2000" dirty="0"/>
              <a:t>Instructor-In-Charge : Dr L. Rajya Lakshmi</a:t>
            </a:r>
            <a:endParaRPr sz="2000" dirty="0"/>
          </a:p>
        </p:txBody>
      </p:sp>
      <p:sp>
        <p:nvSpPr>
          <p:cNvPr id="141" name="Google Shape;141;p17"/>
          <p:cNvSpPr txBox="1">
            <a:spLocks noGrp="1"/>
          </p:cNvSpPr>
          <p:nvPr>
            <p:ph type="body" idx="1"/>
          </p:nvPr>
        </p:nvSpPr>
        <p:spPr>
          <a:xfrm>
            <a:off x="2514600" y="5410200"/>
            <a:ext cx="6019800" cy="533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lt1"/>
              </a:buClr>
              <a:buSzPts val="1800"/>
              <a:buNone/>
            </a:pPr>
            <a:r>
              <a:rPr lang="en-US" sz="1600" dirty="0">
                <a:latin typeface="Arial"/>
                <a:ea typeface="Arial"/>
                <a:cs typeface="Arial"/>
                <a:sym typeface="Arial"/>
              </a:rPr>
              <a:t>Naggender Singh (2024H1120216P)</a:t>
            </a:r>
            <a:endParaRPr sz="1600" dirty="0">
              <a:latin typeface="Arial"/>
              <a:ea typeface="Arial"/>
              <a:cs typeface="Arial"/>
              <a:sym typeface="Arial"/>
            </a:endParaRPr>
          </a:p>
          <a:p>
            <a:pPr marL="0" lvl="0" indent="0" algn="r" rtl="0">
              <a:lnSpc>
                <a:spcPct val="100000"/>
              </a:lnSpc>
              <a:spcBef>
                <a:spcPts val="0"/>
              </a:spcBef>
              <a:spcAft>
                <a:spcPts val="0"/>
              </a:spcAft>
              <a:buClr>
                <a:schemeClr val="lt1"/>
              </a:buClr>
              <a:buSzPts val="1800"/>
              <a:buNone/>
            </a:pPr>
            <a:r>
              <a:rPr lang="en-US" sz="1600" dirty="0">
                <a:latin typeface="Arial"/>
                <a:ea typeface="Arial"/>
                <a:cs typeface="Arial"/>
                <a:sym typeface="Arial"/>
              </a:rPr>
              <a:t>Abhishek Bhosale(2024H1120217P)</a:t>
            </a:r>
          </a:p>
          <a:p>
            <a:pPr marL="0" lvl="0" indent="0" algn="r" rtl="0">
              <a:lnSpc>
                <a:spcPct val="100000"/>
              </a:lnSpc>
              <a:spcBef>
                <a:spcPts val="0"/>
              </a:spcBef>
              <a:spcAft>
                <a:spcPts val="0"/>
              </a:spcAft>
              <a:buClr>
                <a:schemeClr val="lt1"/>
              </a:buClr>
              <a:buSzPts val="1800"/>
              <a:buNone/>
            </a:pPr>
            <a:r>
              <a:rPr lang="en-US" dirty="0"/>
              <a:t>Shiven Keshav(2024H1120268P)</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14407A-E25A-4122-C624-345229D60B25}"/>
              </a:ext>
            </a:extLst>
          </p:cNvPr>
          <p:cNvSpPr>
            <a:spLocks noGrp="1"/>
          </p:cNvSpPr>
          <p:nvPr>
            <p:ph type="body" idx="1"/>
          </p:nvPr>
        </p:nvSpPr>
        <p:spPr/>
        <p:txBody>
          <a:bodyPr/>
          <a:lstStyle/>
          <a:p>
            <a:endParaRPr lang="en-IN" dirty="0"/>
          </a:p>
        </p:txBody>
      </p:sp>
      <p:sp>
        <p:nvSpPr>
          <p:cNvPr id="3" name="Text Placeholder 2">
            <a:extLst>
              <a:ext uri="{FF2B5EF4-FFF2-40B4-BE49-F238E27FC236}">
                <a16:creationId xmlns:a16="http://schemas.microsoft.com/office/drawing/2014/main" id="{7A7482CA-390E-3B0D-2B87-A3A139D54FC3}"/>
              </a:ext>
            </a:extLst>
          </p:cNvPr>
          <p:cNvSpPr>
            <a:spLocks noGrp="1"/>
          </p:cNvSpPr>
          <p:nvPr>
            <p:ph type="body" idx="2"/>
          </p:nvPr>
        </p:nvSpPr>
        <p:spPr/>
        <p:txBody>
          <a:bodyPr>
            <a:normAutofit lnSpcReduction="10000"/>
          </a:bodyPr>
          <a:lstStyle/>
          <a:p>
            <a:r>
              <a:rPr lang="en-US" dirty="0"/>
              <a:t>Information Package Diagram</a:t>
            </a:r>
            <a:endParaRPr lang="en-IN" dirty="0"/>
          </a:p>
        </p:txBody>
      </p:sp>
      <p:pic>
        <p:nvPicPr>
          <p:cNvPr id="4" name="Picture 3">
            <a:extLst>
              <a:ext uri="{FF2B5EF4-FFF2-40B4-BE49-F238E27FC236}">
                <a16:creationId xmlns:a16="http://schemas.microsoft.com/office/drawing/2014/main" id="{895057B6-3ED9-DAA6-8190-BFB032B1A398}"/>
              </a:ext>
            </a:extLst>
          </p:cNvPr>
          <p:cNvPicPr>
            <a:picLocks noChangeAspect="1"/>
          </p:cNvPicPr>
          <p:nvPr/>
        </p:nvPicPr>
        <p:blipFill>
          <a:blip r:embed="rId2"/>
          <a:stretch>
            <a:fillRect/>
          </a:stretch>
        </p:blipFill>
        <p:spPr>
          <a:xfrm>
            <a:off x="457200" y="1662562"/>
            <a:ext cx="8474299" cy="4909226"/>
          </a:xfrm>
          <a:prstGeom prst="rect">
            <a:avLst/>
          </a:prstGeom>
        </p:spPr>
      </p:pic>
    </p:spTree>
    <p:extLst>
      <p:ext uri="{BB962C8B-B14F-4D97-AF65-F5344CB8AC3E}">
        <p14:creationId xmlns:p14="http://schemas.microsoft.com/office/powerpoint/2010/main" val="93918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7BF76E-C260-17E7-59B5-E8B7D5E8364B}"/>
              </a:ext>
            </a:extLst>
          </p:cNvPr>
          <p:cNvSpPr>
            <a:spLocks noGrp="1"/>
          </p:cNvSpPr>
          <p:nvPr>
            <p:ph type="body" idx="1"/>
          </p:nvPr>
        </p:nvSpPr>
        <p:spPr/>
        <p:txBody>
          <a:bodyPr/>
          <a:lstStyle/>
          <a:p>
            <a:endParaRPr lang="en-IN" dirty="0"/>
          </a:p>
        </p:txBody>
      </p:sp>
      <p:sp>
        <p:nvSpPr>
          <p:cNvPr id="3" name="Text Placeholder 2">
            <a:extLst>
              <a:ext uri="{FF2B5EF4-FFF2-40B4-BE49-F238E27FC236}">
                <a16:creationId xmlns:a16="http://schemas.microsoft.com/office/drawing/2014/main" id="{45731B99-9292-CC5A-0C5F-5B9AF8A45777}"/>
              </a:ext>
            </a:extLst>
          </p:cNvPr>
          <p:cNvSpPr>
            <a:spLocks noGrp="1"/>
          </p:cNvSpPr>
          <p:nvPr>
            <p:ph type="body" idx="2"/>
          </p:nvPr>
        </p:nvSpPr>
        <p:spPr/>
        <p:txBody>
          <a:bodyPr>
            <a:normAutofit lnSpcReduction="10000"/>
          </a:bodyPr>
          <a:lstStyle/>
          <a:p>
            <a:r>
              <a:rPr lang="en-US" dirty="0"/>
              <a:t>Information Package Diagram</a:t>
            </a:r>
            <a:endParaRPr lang="en-IN" dirty="0"/>
          </a:p>
        </p:txBody>
      </p:sp>
      <p:pic>
        <p:nvPicPr>
          <p:cNvPr id="4" name="Picture 3">
            <a:extLst>
              <a:ext uri="{FF2B5EF4-FFF2-40B4-BE49-F238E27FC236}">
                <a16:creationId xmlns:a16="http://schemas.microsoft.com/office/drawing/2014/main" id="{0298844F-B1D1-54FA-07E4-29BCB57136A4}"/>
              </a:ext>
            </a:extLst>
          </p:cNvPr>
          <p:cNvPicPr>
            <a:picLocks noChangeAspect="1"/>
          </p:cNvPicPr>
          <p:nvPr/>
        </p:nvPicPr>
        <p:blipFill>
          <a:blip r:embed="rId2"/>
          <a:stretch>
            <a:fillRect/>
          </a:stretch>
        </p:blipFill>
        <p:spPr>
          <a:xfrm>
            <a:off x="457200" y="1600200"/>
            <a:ext cx="8490030" cy="5115842"/>
          </a:xfrm>
          <a:prstGeom prst="rect">
            <a:avLst/>
          </a:prstGeom>
        </p:spPr>
      </p:pic>
    </p:spTree>
    <p:extLst>
      <p:ext uri="{BB962C8B-B14F-4D97-AF65-F5344CB8AC3E}">
        <p14:creationId xmlns:p14="http://schemas.microsoft.com/office/powerpoint/2010/main" val="3766778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D6188F-1330-EB05-3206-EAE4889D27FC}"/>
              </a:ext>
            </a:extLst>
          </p:cNvPr>
          <p:cNvSpPr>
            <a:spLocks noGrp="1"/>
          </p:cNvSpPr>
          <p:nvPr>
            <p:ph type="body" idx="1"/>
          </p:nvPr>
        </p:nvSpPr>
        <p:spPr/>
        <p:txBody>
          <a:bodyPr/>
          <a:lstStyle/>
          <a:p>
            <a:endParaRPr lang="en-IN" dirty="0"/>
          </a:p>
        </p:txBody>
      </p:sp>
      <p:sp>
        <p:nvSpPr>
          <p:cNvPr id="3" name="Text Placeholder 2">
            <a:extLst>
              <a:ext uri="{FF2B5EF4-FFF2-40B4-BE49-F238E27FC236}">
                <a16:creationId xmlns:a16="http://schemas.microsoft.com/office/drawing/2014/main" id="{FF048AD4-C02F-8A03-CECE-F6FAEA76C7F1}"/>
              </a:ext>
            </a:extLst>
          </p:cNvPr>
          <p:cNvSpPr>
            <a:spLocks noGrp="1"/>
          </p:cNvSpPr>
          <p:nvPr>
            <p:ph type="body" idx="2"/>
          </p:nvPr>
        </p:nvSpPr>
        <p:spPr/>
        <p:txBody>
          <a:bodyPr>
            <a:normAutofit lnSpcReduction="10000"/>
          </a:bodyPr>
          <a:lstStyle/>
          <a:p>
            <a:r>
              <a:rPr lang="en-US" dirty="0"/>
              <a:t>Information Package Diagram</a:t>
            </a:r>
            <a:endParaRPr lang="en-IN" dirty="0"/>
          </a:p>
        </p:txBody>
      </p:sp>
      <p:pic>
        <p:nvPicPr>
          <p:cNvPr id="4" name="Picture 3">
            <a:extLst>
              <a:ext uri="{FF2B5EF4-FFF2-40B4-BE49-F238E27FC236}">
                <a16:creationId xmlns:a16="http://schemas.microsoft.com/office/drawing/2014/main" id="{D5B046AC-A169-11B5-52DC-7A838801118C}"/>
              </a:ext>
            </a:extLst>
          </p:cNvPr>
          <p:cNvPicPr>
            <a:picLocks noChangeAspect="1"/>
          </p:cNvPicPr>
          <p:nvPr/>
        </p:nvPicPr>
        <p:blipFill>
          <a:blip r:embed="rId2"/>
          <a:stretch>
            <a:fillRect/>
          </a:stretch>
        </p:blipFill>
        <p:spPr>
          <a:xfrm>
            <a:off x="314446" y="1577051"/>
            <a:ext cx="8524754" cy="4552545"/>
          </a:xfrm>
          <a:prstGeom prst="rect">
            <a:avLst/>
          </a:prstGeom>
        </p:spPr>
      </p:pic>
    </p:spTree>
    <p:extLst>
      <p:ext uri="{BB962C8B-B14F-4D97-AF65-F5344CB8AC3E}">
        <p14:creationId xmlns:p14="http://schemas.microsoft.com/office/powerpoint/2010/main" val="2167050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0C6CFF-7E1B-C099-1838-891341BD316E}"/>
              </a:ext>
            </a:extLst>
          </p:cNvPr>
          <p:cNvSpPr>
            <a:spLocks noGrp="1"/>
          </p:cNvSpPr>
          <p:nvPr>
            <p:ph type="body" idx="1"/>
          </p:nvPr>
        </p:nvSpPr>
        <p:spPr/>
        <p:txBody>
          <a:bodyPr/>
          <a:lstStyle/>
          <a:p>
            <a:endParaRPr lang="en-IN" dirty="0"/>
          </a:p>
        </p:txBody>
      </p:sp>
      <p:sp>
        <p:nvSpPr>
          <p:cNvPr id="3" name="Text Placeholder 2">
            <a:extLst>
              <a:ext uri="{FF2B5EF4-FFF2-40B4-BE49-F238E27FC236}">
                <a16:creationId xmlns:a16="http://schemas.microsoft.com/office/drawing/2014/main" id="{6706CA03-35DA-FFD1-F05F-7D27B10CACF3}"/>
              </a:ext>
            </a:extLst>
          </p:cNvPr>
          <p:cNvSpPr>
            <a:spLocks noGrp="1"/>
          </p:cNvSpPr>
          <p:nvPr>
            <p:ph type="body" idx="2"/>
          </p:nvPr>
        </p:nvSpPr>
        <p:spPr/>
        <p:txBody>
          <a:bodyPr>
            <a:normAutofit lnSpcReduction="10000"/>
          </a:bodyPr>
          <a:lstStyle/>
          <a:p>
            <a:r>
              <a:rPr lang="en-US" dirty="0"/>
              <a:t>Information Package Diagram</a:t>
            </a:r>
            <a:endParaRPr lang="en-IN" dirty="0"/>
          </a:p>
        </p:txBody>
      </p:sp>
      <p:pic>
        <p:nvPicPr>
          <p:cNvPr id="4" name="Picture 3">
            <a:extLst>
              <a:ext uri="{FF2B5EF4-FFF2-40B4-BE49-F238E27FC236}">
                <a16:creationId xmlns:a16="http://schemas.microsoft.com/office/drawing/2014/main" id="{8B6E9DA3-5792-10A4-13CC-7C07749AB839}"/>
              </a:ext>
            </a:extLst>
          </p:cNvPr>
          <p:cNvPicPr>
            <a:picLocks noChangeAspect="1"/>
          </p:cNvPicPr>
          <p:nvPr/>
        </p:nvPicPr>
        <p:blipFill>
          <a:blip r:embed="rId2"/>
          <a:stretch>
            <a:fillRect/>
          </a:stretch>
        </p:blipFill>
        <p:spPr>
          <a:xfrm>
            <a:off x="457200" y="1600199"/>
            <a:ext cx="8229600" cy="4525963"/>
          </a:xfrm>
          <a:prstGeom prst="rect">
            <a:avLst/>
          </a:prstGeom>
        </p:spPr>
      </p:pic>
    </p:spTree>
    <p:extLst>
      <p:ext uri="{BB962C8B-B14F-4D97-AF65-F5344CB8AC3E}">
        <p14:creationId xmlns:p14="http://schemas.microsoft.com/office/powerpoint/2010/main" val="855737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D41549-F606-A085-6E17-B70BC9A0D8D5}"/>
              </a:ext>
            </a:extLst>
          </p:cNvPr>
          <p:cNvSpPr>
            <a:spLocks noGrp="1"/>
          </p:cNvSpPr>
          <p:nvPr>
            <p:ph type="body" idx="1"/>
          </p:nvPr>
        </p:nvSpPr>
        <p:spPr>
          <a:xfrm>
            <a:off x="304800" y="1322147"/>
            <a:ext cx="8229600" cy="4697653"/>
          </a:xfrm>
        </p:spPr>
        <p:txBody>
          <a:bodyPr/>
          <a:lstStyle/>
          <a:p>
            <a:r>
              <a:rPr lang="en-US" sz="1800" b="1" i="0" u="none" strike="noStrike" baseline="0" dirty="0">
                <a:solidFill>
                  <a:srgbClr val="000000"/>
                </a:solidFill>
                <a:latin typeface="Times New Roman" panose="02020603050405020304" pitchFamily="18" charset="0"/>
              </a:rPr>
              <a:t>1. Feedback Fact Data Cube </a:t>
            </a:r>
            <a:endParaRPr lang="en-US" sz="1800" b="0" i="0" u="none" strike="noStrike" baseline="0" dirty="0">
              <a:solidFill>
                <a:srgbClr val="000000"/>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4932539E-BD12-EA35-7715-4CC75112B5AE}"/>
              </a:ext>
            </a:extLst>
          </p:cNvPr>
          <p:cNvSpPr>
            <a:spLocks noGrp="1"/>
          </p:cNvSpPr>
          <p:nvPr>
            <p:ph type="body" idx="2"/>
          </p:nvPr>
        </p:nvSpPr>
        <p:spPr/>
        <p:txBody>
          <a:bodyPr>
            <a:normAutofit/>
          </a:bodyPr>
          <a:lstStyle/>
          <a:p>
            <a:r>
              <a:rPr lang="en-IN" b="1" i="0" u="none" strike="noStrike" baseline="0" dirty="0">
                <a:solidFill>
                  <a:srgbClr val="000000"/>
                </a:solidFill>
                <a:latin typeface="Times New Roman" panose="02020603050405020304" pitchFamily="18" charset="0"/>
              </a:rPr>
              <a:t>Data Cube Diagrams</a:t>
            </a:r>
            <a:endParaRPr lang="en-IN" dirty="0"/>
          </a:p>
        </p:txBody>
      </p:sp>
      <p:pic>
        <p:nvPicPr>
          <p:cNvPr id="4" name="Picture 3">
            <a:extLst>
              <a:ext uri="{FF2B5EF4-FFF2-40B4-BE49-F238E27FC236}">
                <a16:creationId xmlns:a16="http://schemas.microsoft.com/office/drawing/2014/main" id="{E013B226-4D26-4BB3-D3B0-A988DBE0C43A}"/>
              </a:ext>
            </a:extLst>
          </p:cNvPr>
          <p:cNvPicPr>
            <a:picLocks noChangeAspect="1"/>
          </p:cNvPicPr>
          <p:nvPr/>
        </p:nvPicPr>
        <p:blipFill>
          <a:blip r:embed="rId2"/>
          <a:stretch>
            <a:fillRect/>
          </a:stretch>
        </p:blipFill>
        <p:spPr>
          <a:xfrm>
            <a:off x="214132" y="1818893"/>
            <a:ext cx="8146648" cy="4697654"/>
          </a:xfrm>
          <a:prstGeom prst="rect">
            <a:avLst/>
          </a:prstGeom>
        </p:spPr>
      </p:pic>
    </p:spTree>
    <p:extLst>
      <p:ext uri="{BB962C8B-B14F-4D97-AF65-F5344CB8AC3E}">
        <p14:creationId xmlns:p14="http://schemas.microsoft.com/office/powerpoint/2010/main" val="1621656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2B1DCCD-2B2A-1F42-7666-8F598574475D}"/>
              </a:ext>
            </a:extLst>
          </p:cNvPr>
          <p:cNvSpPr>
            <a:spLocks noGrp="1"/>
          </p:cNvSpPr>
          <p:nvPr>
            <p:ph type="body" idx="1"/>
          </p:nvPr>
        </p:nvSpPr>
        <p:spPr/>
        <p:txBody>
          <a:bodyPr/>
          <a:lstStyle/>
          <a:p>
            <a:r>
              <a:rPr lang="en-US" sz="1800" b="1" i="0" u="none" strike="noStrike" baseline="0" dirty="0">
                <a:solidFill>
                  <a:srgbClr val="000000"/>
                </a:solidFill>
                <a:latin typeface="Times New Roman" panose="02020603050405020304" pitchFamily="18" charset="0"/>
              </a:rPr>
              <a:t>2. </a:t>
            </a:r>
            <a:r>
              <a:rPr lang="en-US" sz="1800" b="1" i="0" u="none" strike="noStrike" baseline="0" dirty="0" err="1">
                <a:solidFill>
                  <a:srgbClr val="000000"/>
                </a:solidFill>
                <a:latin typeface="Times New Roman" panose="02020603050405020304" pitchFamily="18" charset="0"/>
              </a:rPr>
              <a:t>Unsubscription</a:t>
            </a:r>
            <a:r>
              <a:rPr lang="en-US" sz="1800" b="1" i="0" u="none" strike="noStrike" baseline="0" dirty="0">
                <a:solidFill>
                  <a:srgbClr val="000000"/>
                </a:solidFill>
                <a:latin typeface="Times New Roman" panose="02020603050405020304" pitchFamily="18" charset="0"/>
              </a:rPr>
              <a:t> Fact Data Cube </a:t>
            </a:r>
            <a:endParaRPr lang="en-US" sz="1800" b="0" i="0" u="none" strike="noStrike" baseline="0" dirty="0">
              <a:solidFill>
                <a:srgbClr val="000000"/>
              </a:solidFill>
              <a:latin typeface="Times New Roman" panose="02020603050405020304" pitchFamily="18" charset="0"/>
            </a:endParaRPr>
          </a:p>
          <a:p>
            <a:endParaRPr lang="en-IN" dirty="0"/>
          </a:p>
        </p:txBody>
      </p:sp>
      <p:sp>
        <p:nvSpPr>
          <p:cNvPr id="3" name="Text Placeholder 2">
            <a:extLst>
              <a:ext uri="{FF2B5EF4-FFF2-40B4-BE49-F238E27FC236}">
                <a16:creationId xmlns:a16="http://schemas.microsoft.com/office/drawing/2014/main" id="{AE84DCC9-6832-00E4-D22B-40C76FACA7CB}"/>
              </a:ext>
            </a:extLst>
          </p:cNvPr>
          <p:cNvSpPr>
            <a:spLocks noGrp="1"/>
          </p:cNvSpPr>
          <p:nvPr>
            <p:ph type="body" idx="2"/>
          </p:nvPr>
        </p:nvSpPr>
        <p:spPr/>
        <p:txBody>
          <a:bodyPr/>
          <a:lstStyle/>
          <a:p>
            <a:r>
              <a:rPr lang="en-IN" b="1" i="0" u="none" strike="noStrike" baseline="0" dirty="0">
                <a:solidFill>
                  <a:srgbClr val="000000"/>
                </a:solidFill>
                <a:latin typeface="Times New Roman" panose="02020603050405020304" pitchFamily="18" charset="0"/>
              </a:rPr>
              <a:t>Data Cube Diagrams</a:t>
            </a:r>
            <a:endParaRPr lang="en-IN" dirty="0"/>
          </a:p>
        </p:txBody>
      </p:sp>
      <p:pic>
        <p:nvPicPr>
          <p:cNvPr id="5" name="Picture 4">
            <a:extLst>
              <a:ext uri="{FF2B5EF4-FFF2-40B4-BE49-F238E27FC236}">
                <a16:creationId xmlns:a16="http://schemas.microsoft.com/office/drawing/2014/main" id="{77C7349E-F6D0-A9A6-F5AB-5727BF518DD0}"/>
              </a:ext>
            </a:extLst>
          </p:cNvPr>
          <p:cNvPicPr>
            <a:picLocks noChangeAspect="1"/>
          </p:cNvPicPr>
          <p:nvPr/>
        </p:nvPicPr>
        <p:blipFill>
          <a:blip r:embed="rId2"/>
          <a:stretch>
            <a:fillRect/>
          </a:stretch>
        </p:blipFill>
        <p:spPr>
          <a:xfrm>
            <a:off x="376176" y="1970515"/>
            <a:ext cx="8463023" cy="4407136"/>
          </a:xfrm>
          <a:prstGeom prst="rect">
            <a:avLst/>
          </a:prstGeom>
        </p:spPr>
      </p:pic>
    </p:spTree>
    <p:extLst>
      <p:ext uri="{BB962C8B-B14F-4D97-AF65-F5344CB8AC3E}">
        <p14:creationId xmlns:p14="http://schemas.microsoft.com/office/powerpoint/2010/main" val="3674386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E8B28B-D251-8C9A-9224-7986AE2B8E46}"/>
              </a:ext>
            </a:extLst>
          </p:cNvPr>
          <p:cNvSpPr>
            <a:spLocks noGrp="1"/>
          </p:cNvSpPr>
          <p:nvPr>
            <p:ph type="body" idx="1"/>
          </p:nvPr>
        </p:nvSpPr>
        <p:spPr/>
        <p:txBody>
          <a:bodyPr/>
          <a:lstStyle/>
          <a:p>
            <a:endParaRPr lang="en-IN" dirty="0"/>
          </a:p>
        </p:txBody>
      </p:sp>
      <p:sp>
        <p:nvSpPr>
          <p:cNvPr id="3" name="Text Placeholder 2">
            <a:extLst>
              <a:ext uri="{FF2B5EF4-FFF2-40B4-BE49-F238E27FC236}">
                <a16:creationId xmlns:a16="http://schemas.microsoft.com/office/drawing/2014/main" id="{30EDC4B3-D117-AF19-A83B-B0BC2E171311}"/>
              </a:ext>
            </a:extLst>
          </p:cNvPr>
          <p:cNvSpPr>
            <a:spLocks noGrp="1"/>
          </p:cNvSpPr>
          <p:nvPr>
            <p:ph type="body" idx="2"/>
          </p:nvPr>
        </p:nvSpPr>
        <p:spPr/>
        <p:txBody>
          <a:bodyPr/>
          <a:lstStyle/>
          <a:p>
            <a:r>
              <a:rPr lang="en-IN" dirty="0"/>
              <a:t>Family Of Star</a:t>
            </a:r>
          </a:p>
        </p:txBody>
      </p:sp>
      <p:pic>
        <p:nvPicPr>
          <p:cNvPr id="5" name="Picture 4">
            <a:extLst>
              <a:ext uri="{FF2B5EF4-FFF2-40B4-BE49-F238E27FC236}">
                <a16:creationId xmlns:a16="http://schemas.microsoft.com/office/drawing/2014/main" id="{D3947BC4-5EE6-947B-A03B-4D16013D293B}"/>
              </a:ext>
            </a:extLst>
          </p:cNvPr>
          <p:cNvPicPr>
            <a:picLocks noChangeAspect="1"/>
          </p:cNvPicPr>
          <p:nvPr/>
        </p:nvPicPr>
        <p:blipFill>
          <a:blip r:embed="rId2"/>
          <a:stretch>
            <a:fillRect/>
          </a:stretch>
        </p:blipFill>
        <p:spPr>
          <a:xfrm>
            <a:off x="304800" y="1379316"/>
            <a:ext cx="8534400" cy="5229828"/>
          </a:xfrm>
          <a:prstGeom prst="rect">
            <a:avLst/>
          </a:prstGeom>
        </p:spPr>
      </p:pic>
    </p:spTree>
    <p:extLst>
      <p:ext uri="{BB962C8B-B14F-4D97-AF65-F5344CB8AC3E}">
        <p14:creationId xmlns:p14="http://schemas.microsoft.com/office/powerpoint/2010/main" val="2284141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A9D3CB-D232-DAEA-675B-E8C934F8D4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E925D3F9-094C-18D6-FCF2-4C79E081E0A4}"/>
              </a:ext>
            </a:extLst>
          </p:cNvPr>
          <p:cNvSpPr>
            <a:spLocks noGrp="1"/>
          </p:cNvSpPr>
          <p:nvPr>
            <p:ph type="body" idx="1"/>
          </p:nvPr>
        </p:nvSpPr>
        <p:spPr/>
        <p:txBody>
          <a:bodyPr/>
          <a:lstStyle/>
          <a:p>
            <a:endParaRPr lang="en-IN" dirty="0"/>
          </a:p>
        </p:txBody>
      </p:sp>
      <p:sp>
        <p:nvSpPr>
          <p:cNvPr id="3" name="Text Placeholder 2">
            <a:extLst>
              <a:ext uri="{FF2B5EF4-FFF2-40B4-BE49-F238E27FC236}">
                <a16:creationId xmlns:a16="http://schemas.microsoft.com/office/drawing/2014/main" id="{9C7AA69C-0A54-F687-F95A-6DD990E03C3B}"/>
              </a:ext>
            </a:extLst>
          </p:cNvPr>
          <p:cNvSpPr>
            <a:spLocks noGrp="1"/>
          </p:cNvSpPr>
          <p:nvPr>
            <p:ph type="body" idx="2"/>
          </p:nvPr>
        </p:nvSpPr>
        <p:spPr/>
        <p:txBody>
          <a:bodyPr>
            <a:normAutofit/>
          </a:bodyPr>
          <a:lstStyle/>
          <a:p>
            <a:r>
              <a:rPr lang="en-IN" b="1" i="0" u="none" strike="noStrike" baseline="0" dirty="0">
                <a:solidFill>
                  <a:srgbClr val="000000"/>
                </a:solidFill>
                <a:latin typeface="Times New Roman" panose="02020603050405020304" pitchFamily="18" charset="0"/>
              </a:rPr>
              <a:t>Star Schemas</a:t>
            </a:r>
            <a:endParaRPr lang="en-IN" dirty="0"/>
          </a:p>
        </p:txBody>
      </p:sp>
      <p:pic>
        <p:nvPicPr>
          <p:cNvPr id="5" name="Picture 4">
            <a:extLst>
              <a:ext uri="{FF2B5EF4-FFF2-40B4-BE49-F238E27FC236}">
                <a16:creationId xmlns:a16="http://schemas.microsoft.com/office/drawing/2014/main" id="{517DC640-772F-9600-F991-1F6E24A3D326}"/>
              </a:ext>
            </a:extLst>
          </p:cNvPr>
          <p:cNvPicPr>
            <a:picLocks noChangeAspect="1"/>
          </p:cNvPicPr>
          <p:nvPr/>
        </p:nvPicPr>
        <p:blipFill>
          <a:blip r:embed="rId2"/>
          <a:stretch>
            <a:fillRect/>
          </a:stretch>
        </p:blipFill>
        <p:spPr>
          <a:xfrm>
            <a:off x="304800" y="1392937"/>
            <a:ext cx="8571773" cy="5141976"/>
          </a:xfrm>
          <a:prstGeom prst="rect">
            <a:avLst/>
          </a:prstGeom>
        </p:spPr>
      </p:pic>
    </p:spTree>
    <p:extLst>
      <p:ext uri="{BB962C8B-B14F-4D97-AF65-F5344CB8AC3E}">
        <p14:creationId xmlns:p14="http://schemas.microsoft.com/office/powerpoint/2010/main" val="2853338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A34E9E-BB62-8DF0-451A-149F1486505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2C89DCB-DCB9-2231-1F2E-F173F1EB5DB7}"/>
              </a:ext>
            </a:extLst>
          </p:cNvPr>
          <p:cNvSpPr>
            <a:spLocks noGrp="1"/>
          </p:cNvSpPr>
          <p:nvPr>
            <p:ph type="body" idx="1"/>
          </p:nvPr>
        </p:nvSpPr>
        <p:spPr/>
        <p:txBody>
          <a:bodyPr/>
          <a:lstStyle/>
          <a:p>
            <a:endParaRPr lang="en-IN" dirty="0"/>
          </a:p>
        </p:txBody>
      </p:sp>
      <p:sp>
        <p:nvSpPr>
          <p:cNvPr id="3" name="Text Placeholder 2">
            <a:extLst>
              <a:ext uri="{FF2B5EF4-FFF2-40B4-BE49-F238E27FC236}">
                <a16:creationId xmlns:a16="http://schemas.microsoft.com/office/drawing/2014/main" id="{14D01356-44C4-9222-774E-B6A2E2E9BB97}"/>
              </a:ext>
            </a:extLst>
          </p:cNvPr>
          <p:cNvSpPr>
            <a:spLocks noGrp="1"/>
          </p:cNvSpPr>
          <p:nvPr>
            <p:ph type="body" idx="2"/>
          </p:nvPr>
        </p:nvSpPr>
        <p:spPr/>
        <p:txBody>
          <a:bodyPr/>
          <a:lstStyle/>
          <a:p>
            <a:r>
              <a:rPr lang="en-IN" b="1" i="0" u="none" strike="noStrike" baseline="0" dirty="0">
                <a:solidFill>
                  <a:srgbClr val="000000"/>
                </a:solidFill>
                <a:latin typeface="Times New Roman" panose="02020603050405020304" pitchFamily="18" charset="0"/>
              </a:rPr>
              <a:t>Star Schemas</a:t>
            </a:r>
            <a:endParaRPr lang="en-IN" dirty="0"/>
          </a:p>
          <a:p>
            <a:endParaRPr lang="en-IN" dirty="0"/>
          </a:p>
        </p:txBody>
      </p:sp>
      <p:pic>
        <p:nvPicPr>
          <p:cNvPr id="5" name="Picture 4">
            <a:extLst>
              <a:ext uri="{FF2B5EF4-FFF2-40B4-BE49-F238E27FC236}">
                <a16:creationId xmlns:a16="http://schemas.microsoft.com/office/drawing/2014/main" id="{576BBF2E-2BBA-074A-A71C-CF80169C3A18}"/>
              </a:ext>
            </a:extLst>
          </p:cNvPr>
          <p:cNvPicPr>
            <a:picLocks noChangeAspect="1"/>
          </p:cNvPicPr>
          <p:nvPr/>
        </p:nvPicPr>
        <p:blipFill>
          <a:blip r:embed="rId2"/>
          <a:stretch>
            <a:fillRect/>
          </a:stretch>
        </p:blipFill>
        <p:spPr>
          <a:xfrm>
            <a:off x="413731" y="1493837"/>
            <a:ext cx="8571773" cy="4955731"/>
          </a:xfrm>
          <a:prstGeom prst="rect">
            <a:avLst/>
          </a:prstGeom>
        </p:spPr>
      </p:pic>
    </p:spTree>
    <p:extLst>
      <p:ext uri="{BB962C8B-B14F-4D97-AF65-F5344CB8AC3E}">
        <p14:creationId xmlns:p14="http://schemas.microsoft.com/office/powerpoint/2010/main" val="163922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9E3E45-9144-7033-75EC-A0FF834C8DD5}"/>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2CECEF3-9F49-F002-5D84-53957132A2D0}"/>
              </a:ext>
            </a:extLst>
          </p:cNvPr>
          <p:cNvSpPr>
            <a:spLocks noGrp="1"/>
          </p:cNvSpPr>
          <p:nvPr>
            <p:ph type="body" idx="1"/>
          </p:nvPr>
        </p:nvSpPr>
        <p:spPr/>
        <p:txBody>
          <a:bodyPr/>
          <a:lstStyle/>
          <a:p>
            <a:endParaRPr lang="en-IN" dirty="0"/>
          </a:p>
        </p:txBody>
      </p:sp>
      <p:sp>
        <p:nvSpPr>
          <p:cNvPr id="3" name="Text Placeholder 2">
            <a:extLst>
              <a:ext uri="{FF2B5EF4-FFF2-40B4-BE49-F238E27FC236}">
                <a16:creationId xmlns:a16="http://schemas.microsoft.com/office/drawing/2014/main" id="{E64B5777-B68A-3185-FEC1-7AFAB53ADA5D}"/>
              </a:ext>
            </a:extLst>
          </p:cNvPr>
          <p:cNvSpPr>
            <a:spLocks noGrp="1"/>
          </p:cNvSpPr>
          <p:nvPr>
            <p:ph type="body" idx="2"/>
          </p:nvPr>
        </p:nvSpPr>
        <p:spPr/>
        <p:txBody>
          <a:bodyPr/>
          <a:lstStyle/>
          <a:p>
            <a:r>
              <a:rPr lang="en-IN" b="1" i="0" u="none" strike="noStrike" baseline="0" dirty="0">
                <a:solidFill>
                  <a:srgbClr val="000000"/>
                </a:solidFill>
                <a:latin typeface="Times New Roman" panose="02020603050405020304" pitchFamily="18" charset="0"/>
              </a:rPr>
              <a:t>Star Schemas</a:t>
            </a:r>
            <a:endParaRPr lang="en-IN" dirty="0"/>
          </a:p>
          <a:p>
            <a:endParaRPr lang="en-IN" dirty="0"/>
          </a:p>
        </p:txBody>
      </p:sp>
      <p:pic>
        <p:nvPicPr>
          <p:cNvPr id="5" name="Picture 4">
            <a:extLst>
              <a:ext uri="{FF2B5EF4-FFF2-40B4-BE49-F238E27FC236}">
                <a16:creationId xmlns:a16="http://schemas.microsoft.com/office/drawing/2014/main" id="{B2549740-8A63-C45D-A526-CEA8DCEE3830}"/>
              </a:ext>
            </a:extLst>
          </p:cNvPr>
          <p:cNvPicPr>
            <a:picLocks noChangeAspect="1"/>
          </p:cNvPicPr>
          <p:nvPr/>
        </p:nvPicPr>
        <p:blipFill>
          <a:blip r:embed="rId2"/>
          <a:stretch>
            <a:fillRect/>
          </a:stretch>
        </p:blipFill>
        <p:spPr>
          <a:xfrm>
            <a:off x="469392" y="1347216"/>
            <a:ext cx="7900416" cy="4833812"/>
          </a:xfrm>
          <a:prstGeom prst="rect">
            <a:avLst/>
          </a:prstGeom>
        </p:spPr>
      </p:pic>
    </p:spTree>
    <p:extLst>
      <p:ext uri="{BB962C8B-B14F-4D97-AF65-F5344CB8AC3E}">
        <p14:creationId xmlns:p14="http://schemas.microsoft.com/office/powerpoint/2010/main" val="1594986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8"/>
          <p:cNvSpPr txBox="1">
            <a:spLocks noGrp="1"/>
          </p:cNvSpPr>
          <p:nvPr>
            <p:ph type="body" idx="1"/>
          </p:nvPr>
        </p:nvSpPr>
        <p:spPr>
          <a:xfrm>
            <a:off x="304800" y="4419600"/>
            <a:ext cx="8458200" cy="2209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None/>
            </a:pPr>
            <a:r>
              <a:rPr lang="en-US" sz="3000" dirty="0"/>
              <a:t>DTH Service Provider </a:t>
            </a:r>
            <a:endParaRPr sz="2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0E92E-222A-5475-D0C6-27DEE7F87694}"/>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8C1E3ED0-0E1C-BF45-D3EB-F75673A447F8}"/>
              </a:ext>
            </a:extLst>
          </p:cNvPr>
          <p:cNvSpPr>
            <a:spLocks noGrp="1"/>
          </p:cNvSpPr>
          <p:nvPr>
            <p:ph type="body" idx="1"/>
          </p:nvPr>
        </p:nvSpPr>
        <p:spPr/>
        <p:txBody>
          <a:bodyPr/>
          <a:lstStyle/>
          <a:p>
            <a:endParaRPr lang="en-IN" dirty="0"/>
          </a:p>
        </p:txBody>
      </p:sp>
      <p:sp>
        <p:nvSpPr>
          <p:cNvPr id="3" name="Text Placeholder 2">
            <a:extLst>
              <a:ext uri="{FF2B5EF4-FFF2-40B4-BE49-F238E27FC236}">
                <a16:creationId xmlns:a16="http://schemas.microsoft.com/office/drawing/2014/main" id="{EE19F0EE-7F57-0ED0-DD9A-5342A6E54103}"/>
              </a:ext>
            </a:extLst>
          </p:cNvPr>
          <p:cNvSpPr>
            <a:spLocks noGrp="1"/>
          </p:cNvSpPr>
          <p:nvPr>
            <p:ph type="body" idx="2"/>
          </p:nvPr>
        </p:nvSpPr>
        <p:spPr/>
        <p:txBody>
          <a:bodyPr/>
          <a:lstStyle/>
          <a:p>
            <a:r>
              <a:rPr lang="en-IN" b="1" i="0" u="none" strike="noStrike" baseline="0" dirty="0">
                <a:solidFill>
                  <a:srgbClr val="000000"/>
                </a:solidFill>
                <a:latin typeface="Times New Roman" panose="02020603050405020304" pitchFamily="18" charset="0"/>
              </a:rPr>
              <a:t>Star Schemas</a:t>
            </a:r>
            <a:endParaRPr lang="en-IN" dirty="0"/>
          </a:p>
          <a:p>
            <a:endParaRPr lang="en-IN" dirty="0"/>
          </a:p>
        </p:txBody>
      </p:sp>
      <p:pic>
        <p:nvPicPr>
          <p:cNvPr id="5" name="Picture 4">
            <a:extLst>
              <a:ext uri="{FF2B5EF4-FFF2-40B4-BE49-F238E27FC236}">
                <a16:creationId xmlns:a16="http://schemas.microsoft.com/office/drawing/2014/main" id="{DA0D5B0D-58D5-3217-D395-2DCD1CB30454}"/>
              </a:ext>
            </a:extLst>
          </p:cNvPr>
          <p:cNvPicPr>
            <a:picLocks noChangeAspect="1"/>
          </p:cNvPicPr>
          <p:nvPr/>
        </p:nvPicPr>
        <p:blipFill>
          <a:blip r:embed="rId2"/>
          <a:stretch>
            <a:fillRect/>
          </a:stretch>
        </p:blipFill>
        <p:spPr>
          <a:xfrm>
            <a:off x="304800" y="1493837"/>
            <a:ext cx="8229600" cy="4873752"/>
          </a:xfrm>
          <a:prstGeom prst="rect">
            <a:avLst/>
          </a:prstGeom>
        </p:spPr>
      </p:pic>
    </p:spTree>
    <p:extLst>
      <p:ext uri="{BB962C8B-B14F-4D97-AF65-F5344CB8AC3E}">
        <p14:creationId xmlns:p14="http://schemas.microsoft.com/office/powerpoint/2010/main" val="511319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B2AA42D-29AF-A8C9-E71C-FFB9BA219336}"/>
              </a:ext>
            </a:extLst>
          </p:cNvPr>
          <p:cNvSpPr>
            <a:spLocks noGrp="1"/>
          </p:cNvSpPr>
          <p:nvPr>
            <p:ph type="body" idx="1"/>
          </p:nvPr>
        </p:nvSpPr>
        <p:spPr>
          <a:xfrm>
            <a:off x="304800" y="1295401"/>
            <a:ext cx="8229600" cy="4724400"/>
          </a:xfrm>
        </p:spPr>
        <p:txBody>
          <a:bodyPr/>
          <a:lstStyle/>
          <a:p>
            <a:r>
              <a:rPr lang="en-US" sz="1800" b="1" i="0" u="none" strike="noStrike" baseline="0" dirty="0">
                <a:solidFill>
                  <a:srgbClr val="000000"/>
                </a:solidFill>
                <a:latin typeface="Times New Roman" panose="02020603050405020304" pitchFamily="18" charset="0"/>
              </a:rPr>
              <a:t>Query 1: List of Un-Subscribed Customers with Reasons. </a:t>
            </a:r>
            <a:endParaRPr lang="en-IN" dirty="0"/>
          </a:p>
        </p:txBody>
      </p:sp>
      <p:sp>
        <p:nvSpPr>
          <p:cNvPr id="3" name="Text Placeholder 2">
            <a:extLst>
              <a:ext uri="{FF2B5EF4-FFF2-40B4-BE49-F238E27FC236}">
                <a16:creationId xmlns:a16="http://schemas.microsoft.com/office/drawing/2014/main" id="{83FF1954-7182-49DD-5024-8F38CBC254EC}"/>
              </a:ext>
            </a:extLst>
          </p:cNvPr>
          <p:cNvSpPr>
            <a:spLocks noGrp="1"/>
          </p:cNvSpPr>
          <p:nvPr>
            <p:ph type="body" idx="2"/>
          </p:nvPr>
        </p:nvSpPr>
        <p:spPr/>
        <p:txBody>
          <a:bodyPr>
            <a:normAutofit/>
          </a:bodyPr>
          <a:lstStyle/>
          <a:p>
            <a:r>
              <a:rPr lang="en-IN" b="1" i="0" u="none" strike="noStrike" baseline="0" dirty="0">
                <a:solidFill>
                  <a:srgbClr val="000000"/>
                </a:solidFill>
                <a:latin typeface="Times New Roman" panose="02020603050405020304" pitchFamily="18" charset="0"/>
              </a:rPr>
              <a:t>SQL Queries</a:t>
            </a:r>
            <a:endParaRPr lang="en-IN" dirty="0"/>
          </a:p>
        </p:txBody>
      </p:sp>
      <p:pic>
        <p:nvPicPr>
          <p:cNvPr id="5" name="Picture 4">
            <a:extLst>
              <a:ext uri="{FF2B5EF4-FFF2-40B4-BE49-F238E27FC236}">
                <a16:creationId xmlns:a16="http://schemas.microsoft.com/office/drawing/2014/main" id="{AD76F059-E051-CD39-F813-287115DBE1CC}"/>
              </a:ext>
            </a:extLst>
          </p:cNvPr>
          <p:cNvPicPr>
            <a:picLocks noChangeAspect="1"/>
          </p:cNvPicPr>
          <p:nvPr/>
        </p:nvPicPr>
        <p:blipFill>
          <a:blip r:embed="rId2"/>
          <a:stretch>
            <a:fillRect/>
          </a:stretch>
        </p:blipFill>
        <p:spPr>
          <a:xfrm>
            <a:off x="333737" y="1759209"/>
            <a:ext cx="8505463" cy="4724400"/>
          </a:xfrm>
          <a:prstGeom prst="rect">
            <a:avLst/>
          </a:prstGeom>
        </p:spPr>
      </p:pic>
    </p:spTree>
    <p:extLst>
      <p:ext uri="{BB962C8B-B14F-4D97-AF65-F5344CB8AC3E}">
        <p14:creationId xmlns:p14="http://schemas.microsoft.com/office/powerpoint/2010/main" val="4098849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55C365-125F-C98F-A1DD-C1E7B943C1C3}"/>
              </a:ext>
            </a:extLst>
          </p:cNvPr>
          <p:cNvSpPr>
            <a:spLocks noGrp="1"/>
          </p:cNvSpPr>
          <p:nvPr>
            <p:ph type="body" idx="1"/>
          </p:nvPr>
        </p:nvSpPr>
        <p:spPr/>
        <p:txBody>
          <a:bodyPr/>
          <a:lstStyle/>
          <a:p>
            <a:r>
              <a:rPr lang="en-US" sz="1800" b="1" i="0" u="none" strike="noStrike" baseline="0" dirty="0">
                <a:solidFill>
                  <a:srgbClr val="000000"/>
                </a:solidFill>
                <a:latin typeface="Times New Roman" panose="02020603050405020304" pitchFamily="18" charset="0"/>
              </a:rPr>
              <a:t>Query 2: Count of Un-Subscribed Customers by reason category. </a:t>
            </a:r>
            <a:endParaRPr lang="en-IN" dirty="0"/>
          </a:p>
        </p:txBody>
      </p:sp>
      <p:sp>
        <p:nvSpPr>
          <p:cNvPr id="3" name="Text Placeholder 2">
            <a:extLst>
              <a:ext uri="{FF2B5EF4-FFF2-40B4-BE49-F238E27FC236}">
                <a16:creationId xmlns:a16="http://schemas.microsoft.com/office/drawing/2014/main" id="{5C6FE67C-BC50-3DF8-2583-C87DBD743BDC}"/>
              </a:ext>
            </a:extLst>
          </p:cNvPr>
          <p:cNvSpPr>
            <a:spLocks noGrp="1"/>
          </p:cNvSpPr>
          <p:nvPr>
            <p:ph type="body" idx="2"/>
          </p:nvPr>
        </p:nvSpPr>
        <p:spPr/>
        <p:txBody>
          <a:bodyPr/>
          <a:lstStyle/>
          <a:p>
            <a:r>
              <a:rPr lang="en-IN" b="1" i="0" u="none" strike="noStrike" baseline="0" dirty="0">
                <a:solidFill>
                  <a:srgbClr val="000000"/>
                </a:solidFill>
                <a:latin typeface="Times New Roman" panose="02020603050405020304" pitchFamily="18" charset="0"/>
              </a:rPr>
              <a:t>SQL Queries</a:t>
            </a:r>
            <a:endParaRPr lang="en-IN" dirty="0"/>
          </a:p>
          <a:p>
            <a:endParaRPr lang="en-IN" dirty="0"/>
          </a:p>
        </p:txBody>
      </p:sp>
      <p:pic>
        <p:nvPicPr>
          <p:cNvPr id="5" name="Picture 4">
            <a:extLst>
              <a:ext uri="{FF2B5EF4-FFF2-40B4-BE49-F238E27FC236}">
                <a16:creationId xmlns:a16="http://schemas.microsoft.com/office/drawing/2014/main" id="{7C27ECF2-4505-A65D-35D1-FDACCD200E7B}"/>
              </a:ext>
            </a:extLst>
          </p:cNvPr>
          <p:cNvPicPr>
            <a:picLocks noChangeAspect="1"/>
          </p:cNvPicPr>
          <p:nvPr/>
        </p:nvPicPr>
        <p:blipFill>
          <a:blip r:embed="rId2"/>
          <a:stretch>
            <a:fillRect/>
          </a:stretch>
        </p:blipFill>
        <p:spPr>
          <a:xfrm>
            <a:off x="405114" y="1987302"/>
            <a:ext cx="8434086" cy="4525963"/>
          </a:xfrm>
          <a:prstGeom prst="rect">
            <a:avLst/>
          </a:prstGeom>
        </p:spPr>
      </p:pic>
    </p:spTree>
    <p:extLst>
      <p:ext uri="{BB962C8B-B14F-4D97-AF65-F5344CB8AC3E}">
        <p14:creationId xmlns:p14="http://schemas.microsoft.com/office/powerpoint/2010/main" val="3974004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4E6F9A-93FC-DDA8-C5DD-EDD449CBC667}"/>
              </a:ext>
            </a:extLst>
          </p:cNvPr>
          <p:cNvSpPr>
            <a:spLocks noGrp="1"/>
          </p:cNvSpPr>
          <p:nvPr>
            <p:ph type="body" idx="1"/>
          </p:nvPr>
        </p:nvSpPr>
        <p:spPr/>
        <p:txBody>
          <a:bodyPr/>
          <a:lstStyle/>
          <a:p>
            <a:r>
              <a:rPr lang="en-IN" sz="1800" b="1" i="0" u="none" strike="noStrike" baseline="0" dirty="0">
                <a:solidFill>
                  <a:srgbClr val="000000"/>
                </a:solidFill>
                <a:latin typeface="Times New Roman" panose="02020603050405020304" pitchFamily="18" charset="0"/>
              </a:rPr>
              <a:t>Query 3: </a:t>
            </a:r>
            <a:r>
              <a:rPr lang="en-US" sz="1800" b="1" i="0" u="none" strike="noStrike" baseline="0" dirty="0">
                <a:solidFill>
                  <a:srgbClr val="000000"/>
                </a:solidFill>
                <a:latin typeface="Times New Roman" panose="02020603050405020304" pitchFamily="18" charset="0"/>
              </a:rPr>
              <a:t>List of Active Subscription with Plan Details. </a:t>
            </a:r>
            <a:endParaRPr lang="en-IN" dirty="0"/>
          </a:p>
        </p:txBody>
      </p:sp>
      <p:sp>
        <p:nvSpPr>
          <p:cNvPr id="3" name="Text Placeholder 2">
            <a:extLst>
              <a:ext uri="{FF2B5EF4-FFF2-40B4-BE49-F238E27FC236}">
                <a16:creationId xmlns:a16="http://schemas.microsoft.com/office/drawing/2014/main" id="{82532BD6-6BD3-B239-43B1-5454CEEFF6CF}"/>
              </a:ext>
            </a:extLst>
          </p:cNvPr>
          <p:cNvSpPr>
            <a:spLocks noGrp="1"/>
          </p:cNvSpPr>
          <p:nvPr>
            <p:ph type="body" idx="2"/>
          </p:nvPr>
        </p:nvSpPr>
        <p:spPr/>
        <p:txBody>
          <a:bodyPr/>
          <a:lstStyle/>
          <a:p>
            <a:r>
              <a:rPr lang="en-IN" b="1" i="0" u="none" strike="noStrike" baseline="0" dirty="0">
                <a:solidFill>
                  <a:srgbClr val="000000"/>
                </a:solidFill>
                <a:latin typeface="Times New Roman" panose="02020603050405020304" pitchFamily="18" charset="0"/>
              </a:rPr>
              <a:t>SQL Queries</a:t>
            </a:r>
            <a:endParaRPr lang="en-IN" dirty="0"/>
          </a:p>
          <a:p>
            <a:endParaRPr lang="en-IN" dirty="0"/>
          </a:p>
        </p:txBody>
      </p:sp>
      <p:pic>
        <p:nvPicPr>
          <p:cNvPr id="5" name="Picture 4">
            <a:extLst>
              <a:ext uri="{FF2B5EF4-FFF2-40B4-BE49-F238E27FC236}">
                <a16:creationId xmlns:a16="http://schemas.microsoft.com/office/drawing/2014/main" id="{D41A6D36-8F78-6551-378E-361EA4989F31}"/>
              </a:ext>
            </a:extLst>
          </p:cNvPr>
          <p:cNvPicPr>
            <a:picLocks noChangeAspect="1"/>
          </p:cNvPicPr>
          <p:nvPr/>
        </p:nvPicPr>
        <p:blipFill>
          <a:blip r:embed="rId2"/>
          <a:stretch>
            <a:fillRect/>
          </a:stretch>
        </p:blipFill>
        <p:spPr>
          <a:xfrm>
            <a:off x="219918" y="2032058"/>
            <a:ext cx="8619281" cy="4438189"/>
          </a:xfrm>
          <a:prstGeom prst="rect">
            <a:avLst/>
          </a:prstGeom>
        </p:spPr>
      </p:pic>
    </p:spTree>
    <p:extLst>
      <p:ext uri="{BB962C8B-B14F-4D97-AF65-F5344CB8AC3E}">
        <p14:creationId xmlns:p14="http://schemas.microsoft.com/office/powerpoint/2010/main" val="3933490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26FCBF-446F-A382-F016-4FD28E69F311}"/>
              </a:ext>
            </a:extLst>
          </p:cNvPr>
          <p:cNvSpPr>
            <a:spLocks noGrp="1"/>
          </p:cNvSpPr>
          <p:nvPr>
            <p:ph type="body" idx="1"/>
          </p:nvPr>
        </p:nvSpPr>
        <p:spPr/>
        <p:txBody>
          <a:bodyPr/>
          <a:lstStyle/>
          <a:p>
            <a:r>
              <a:rPr lang="en-US" sz="1800" b="1" i="0" u="none" strike="noStrike" baseline="0" dirty="0">
                <a:solidFill>
                  <a:srgbClr val="000000"/>
                </a:solidFill>
                <a:latin typeface="Times New Roman" panose="02020603050405020304" pitchFamily="18" charset="0"/>
              </a:rPr>
              <a:t>Query 4: Feedback Counts by Channel (Sentiment Proxy) </a:t>
            </a:r>
            <a:endParaRPr lang="en-IN" dirty="0"/>
          </a:p>
        </p:txBody>
      </p:sp>
      <p:sp>
        <p:nvSpPr>
          <p:cNvPr id="3" name="Text Placeholder 2">
            <a:extLst>
              <a:ext uri="{FF2B5EF4-FFF2-40B4-BE49-F238E27FC236}">
                <a16:creationId xmlns:a16="http://schemas.microsoft.com/office/drawing/2014/main" id="{3AA11D6C-BA8C-0692-0D17-44049DB83DB6}"/>
              </a:ext>
            </a:extLst>
          </p:cNvPr>
          <p:cNvSpPr>
            <a:spLocks noGrp="1"/>
          </p:cNvSpPr>
          <p:nvPr>
            <p:ph type="body" idx="2"/>
          </p:nvPr>
        </p:nvSpPr>
        <p:spPr/>
        <p:txBody>
          <a:bodyPr/>
          <a:lstStyle/>
          <a:p>
            <a:r>
              <a:rPr lang="en-IN" b="1" i="0" u="none" strike="noStrike" baseline="0" dirty="0">
                <a:solidFill>
                  <a:srgbClr val="000000"/>
                </a:solidFill>
                <a:latin typeface="Times New Roman" panose="02020603050405020304" pitchFamily="18" charset="0"/>
              </a:rPr>
              <a:t>SQL Queries</a:t>
            </a:r>
            <a:endParaRPr lang="en-IN" dirty="0"/>
          </a:p>
          <a:p>
            <a:endParaRPr lang="en-IN" dirty="0"/>
          </a:p>
        </p:txBody>
      </p:sp>
      <p:pic>
        <p:nvPicPr>
          <p:cNvPr id="5" name="Picture 4">
            <a:extLst>
              <a:ext uri="{FF2B5EF4-FFF2-40B4-BE49-F238E27FC236}">
                <a16:creationId xmlns:a16="http://schemas.microsoft.com/office/drawing/2014/main" id="{1F9928C9-D07F-1F08-40EF-49BE2AB94692}"/>
              </a:ext>
            </a:extLst>
          </p:cNvPr>
          <p:cNvPicPr>
            <a:picLocks noChangeAspect="1"/>
          </p:cNvPicPr>
          <p:nvPr/>
        </p:nvPicPr>
        <p:blipFill>
          <a:blip r:embed="rId2"/>
          <a:stretch>
            <a:fillRect/>
          </a:stretch>
        </p:blipFill>
        <p:spPr>
          <a:xfrm>
            <a:off x="304800" y="2103049"/>
            <a:ext cx="8665580" cy="4390349"/>
          </a:xfrm>
          <a:prstGeom prst="rect">
            <a:avLst/>
          </a:prstGeom>
        </p:spPr>
      </p:pic>
    </p:spTree>
    <p:extLst>
      <p:ext uri="{BB962C8B-B14F-4D97-AF65-F5344CB8AC3E}">
        <p14:creationId xmlns:p14="http://schemas.microsoft.com/office/powerpoint/2010/main" val="3106344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9BCFB4-AA07-0F29-4A6D-24294BB858BB}"/>
              </a:ext>
            </a:extLst>
          </p:cNvPr>
          <p:cNvSpPr>
            <a:spLocks noGrp="1"/>
          </p:cNvSpPr>
          <p:nvPr>
            <p:ph type="body" idx="1"/>
          </p:nvPr>
        </p:nvSpPr>
        <p:spPr>
          <a:xfrm>
            <a:off x="304800" y="1295401"/>
            <a:ext cx="8229600" cy="4724400"/>
          </a:xfrm>
        </p:spPr>
        <p:txBody>
          <a:bodyPr/>
          <a:lstStyle/>
          <a:p>
            <a:r>
              <a:rPr lang="en-US" sz="1800" b="1" i="0" u="none" strike="noStrike" baseline="0" dirty="0">
                <a:solidFill>
                  <a:srgbClr val="000000"/>
                </a:solidFill>
                <a:latin typeface="Times New Roman" panose="02020603050405020304" pitchFamily="18" charset="0"/>
              </a:rPr>
              <a:t>Query 5: Highest Rated Content with Engagement, Genre &amp; Ad</a:t>
            </a:r>
            <a:r>
              <a:rPr lang="en-US" sz="1800" b="0" i="0" u="none" strike="noStrike" baseline="0" dirty="0">
                <a:solidFill>
                  <a:srgbClr val="000000"/>
                </a:solidFill>
                <a:latin typeface="MS PMincho" panose="020B0400000000000000" pitchFamily="18" charset="-128"/>
              </a:rPr>
              <a:t>‑</a:t>
            </a:r>
            <a:r>
              <a:rPr lang="en-US" sz="1800" b="1" i="0" u="none" strike="noStrike" baseline="0" dirty="0">
                <a:solidFill>
                  <a:srgbClr val="000000"/>
                </a:solidFill>
                <a:latin typeface="Times New Roman" panose="02020603050405020304" pitchFamily="18" charset="0"/>
              </a:rPr>
              <a:t>Exposure </a:t>
            </a:r>
          </a:p>
          <a:p>
            <a:endParaRPr lang="en-IN" dirty="0"/>
          </a:p>
        </p:txBody>
      </p:sp>
      <p:sp>
        <p:nvSpPr>
          <p:cNvPr id="3" name="Text Placeholder 2">
            <a:extLst>
              <a:ext uri="{FF2B5EF4-FFF2-40B4-BE49-F238E27FC236}">
                <a16:creationId xmlns:a16="http://schemas.microsoft.com/office/drawing/2014/main" id="{B7B5287F-ACF8-C1AE-C26D-05223918410E}"/>
              </a:ext>
            </a:extLst>
          </p:cNvPr>
          <p:cNvSpPr>
            <a:spLocks noGrp="1"/>
          </p:cNvSpPr>
          <p:nvPr>
            <p:ph type="body" idx="2"/>
          </p:nvPr>
        </p:nvSpPr>
        <p:spPr/>
        <p:txBody>
          <a:bodyPr/>
          <a:lstStyle/>
          <a:p>
            <a:r>
              <a:rPr lang="en-IN" b="1" i="0" u="none" strike="noStrike" baseline="0" dirty="0">
                <a:solidFill>
                  <a:srgbClr val="000000"/>
                </a:solidFill>
                <a:latin typeface="Times New Roman" panose="02020603050405020304" pitchFamily="18" charset="0"/>
              </a:rPr>
              <a:t>SQL Queries</a:t>
            </a:r>
            <a:endParaRPr lang="en-IN" dirty="0"/>
          </a:p>
          <a:p>
            <a:endParaRPr lang="en-IN" dirty="0"/>
          </a:p>
        </p:txBody>
      </p:sp>
      <p:pic>
        <p:nvPicPr>
          <p:cNvPr id="5" name="Picture 4">
            <a:extLst>
              <a:ext uri="{FF2B5EF4-FFF2-40B4-BE49-F238E27FC236}">
                <a16:creationId xmlns:a16="http://schemas.microsoft.com/office/drawing/2014/main" id="{CA30BECA-169D-465A-D997-DB02F533001B}"/>
              </a:ext>
            </a:extLst>
          </p:cNvPr>
          <p:cNvPicPr>
            <a:picLocks noChangeAspect="1"/>
          </p:cNvPicPr>
          <p:nvPr/>
        </p:nvPicPr>
        <p:blipFill>
          <a:blip r:embed="rId2"/>
          <a:stretch>
            <a:fillRect/>
          </a:stretch>
        </p:blipFill>
        <p:spPr>
          <a:xfrm>
            <a:off x="304800" y="1767383"/>
            <a:ext cx="8723453" cy="4724399"/>
          </a:xfrm>
          <a:prstGeom prst="rect">
            <a:avLst/>
          </a:prstGeom>
        </p:spPr>
      </p:pic>
    </p:spTree>
    <p:extLst>
      <p:ext uri="{BB962C8B-B14F-4D97-AF65-F5344CB8AC3E}">
        <p14:creationId xmlns:p14="http://schemas.microsoft.com/office/powerpoint/2010/main" val="3628900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6CD984-DAB3-6D38-C523-C3545BE05F14}"/>
              </a:ext>
            </a:extLst>
          </p:cNvPr>
          <p:cNvSpPr>
            <a:spLocks noGrp="1"/>
          </p:cNvSpPr>
          <p:nvPr>
            <p:ph type="body" idx="1"/>
          </p:nvPr>
        </p:nvSpPr>
        <p:spPr>
          <a:xfrm>
            <a:off x="304800" y="1295401"/>
            <a:ext cx="8229600" cy="4724400"/>
          </a:xfrm>
        </p:spPr>
        <p:txBody>
          <a:bodyPr/>
          <a:lstStyle/>
          <a:p>
            <a:r>
              <a:rPr lang="en-US" sz="1800" b="1" i="0" u="none" strike="noStrike" baseline="0" dirty="0">
                <a:solidFill>
                  <a:srgbClr val="000000"/>
                </a:solidFill>
                <a:latin typeface="Times New Roman" panose="02020603050405020304" pitchFamily="18" charset="0"/>
              </a:rPr>
              <a:t>Query 6: Average Subscription Duration by Plan Price, with &amp; without Promo         for Comparison </a:t>
            </a:r>
          </a:p>
          <a:p>
            <a:endParaRPr lang="en-IN" dirty="0"/>
          </a:p>
        </p:txBody>
      </p:sp>
      <p:sp>
        <p:nvSpPr>
          <p:cNvPr id="3" name="Text Placeholder 2">
            <a:extLst>
              <a:ext uri="{FF2B5EF4-FFF2-40B4-BE49-F238E27FC236}">
                <a16:creationId xmlns:a16="http://schemas.microsoft.com/office/drawing/2014/main" id="{12498FBE-EC9F-DB7F-9D1A-AB4000DB5458}"/>
              </a:ext>
            </a:extLst>
          </p:cNvPr>
          <p:cNvSpPr>
            <a:spLocks noGrp="1"/>
          </p:cNvSpPr>
          <p:nvPr>
            <p:ph type="body" idx="2"/>
          </p:nvPr>
        </p:nvSpPr>
        <p:spPr/>
        <p:txBody>
          <a:bodyPr/>
          <a:lstStyle/>
          <a:p>
            <a:r>
              <a:rPr lang="en-IN" b="1" i="0" u="none" strike="noStrike" baseline="0" dirty="0">
                <a:solidFill>
                  <a:srgbClr val="000000"/>
                </a:solidFill>
                <a:latin typeface="Times New Roman" panose="02020603050405020304" pitchFamily="18" charset="0"/>
              </a:rPr>
              <a:t>SQL Queries</a:t>
            </a:r>
            <a:endParaRPr lang="en-IN" dirty="0"/>
          </a:p>
          <a:p>
            <a:endParaRPr lang="en-IN" dirty="0"/>
          </a:p>
        </p:txBody>
      </p:sp>
      <p:pic>
        <p:nvPicPr>
          <p:cNvPr id="5" name="Picture 4">
            <a:extLst>
              <a:ext uri="{FF2B5EF4-FFF2-40B4-BE49-F238E27FC236}">
                <a16:creationId xmlns:a16="http://schemas.microsoft.com/office/drawing/2014/main" id="{E59F0BBB-5203-1C0F-5FCF-C8B973C0B758}"/>
              </a:ext>
            </a:extLst>
          </p:cNvPr>
          <p:cNvPicPr>
            <a:picLocks noChangeAspect="1"/>
          </p:cNvPicPr>
          <p:nvPr/>
        </p:nvPicPr>
        <p:blipFill>
          <a:blip r:embed="rId2"/>
          <a:stretch>
            <a:fillRect/>
          </a:stretch>
        </p:blipFill>
        <p:spPr>
          <a:xfrm>
            <a:off x="239210" y="2010452"/>
            <a:ext cx="8665580" cy="4471372"/>
          </a:xfrm>
          <a:prstGeom prst="rect">
            <a:avLst/>
          </a:prstGeom>
        </p:spPr>
      </p:pic>
    </p:spTree>
    <p:extLst>
      <p:ext uri="{BB962C8B-B14F-4D97-AF65-F5344CB8AC3E}">
        <p14:creationId xmlns:p14="http://schemas.microsoft.com/office/powerpoint/2010/main" val="31642181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20155A-675A-3F14-27D5-34EC1A2E7823}"/>
              </a:ext>
            </a:extLst>
          </p:cNvPr>
          <p:cNvSpPr>
            <a:spLocks noGrp="1"/>
          </p:cNvSpPr>
          <p:nvPr>
            <p:ph type="body" idx="1"/>
          </p:nvPr>
        </p:nvSpPr>
        <p:spPr>
          <a:xfrm>
            <a:off x="304800" y="1295401"/>
            <a:ext cx="8229600" cy="4724400"/>
          </a:xfrm>
        </p:spPr>
        <p:txBody>
          <a:bodyPr/>
          <a:lstStyle/>
          <a:p>
            <a:r>
              <a:rPr lang="en-US" sz="1800" b="1" i="0" u="none" strike="noStrike" baseline="0" dirty="0">
                <a:solidFill>
                  <a:srgbClr val="000000"/>
                </a:solidFill>
                <a:latin typeface="Times New Roman" panose="02020603050405020304" pitchFamily="18" charset="0"/>
              </a:rPr>
              <a:t>Query 7: Monthly Engagement for Series by Customer Segment (City) </a:t>
            </a:r>
            <a:endParaRPr lang="en-IN" dirty="0"/>
          </a:p>
        </p:txBody>
      </p:sp>
      <p:sp>
        <p:nvSpPr>
          <p:cNvPr id="3" name="Text Placeholder 2">
            <a:extLst>
              <a:ext uri="{FF2B5EF4-FFF2-40B4-BE49-F238E27FC236}">
                <a16:creationId xmlns:a16="http://schemas.microsoft.com/office/drawing/2014/main" id="{29E1E3C1-2045-F09F-B46A-170910CFB48B}"/>
              </a:ext>
            </a:extLst>
          </p:cNvPr>
          <p:cNvSpPr>
            <a:spLocks noGrp="1"/>
          </p:cNvSpPr>
          <p:nvPr>
            <p:ph type="body" idx="2"/>
          </p:nvPr>
        </p:nvSpPr>
        <p:spPr/>
        <p:txBody>
          <a:bodyPr/>
          <a:lstStyle/>
          <a:p>
            <a:r>
              <a:rPr lang="en-IN" b="1" i="0" u="none" strike="noStrike" baseline="0" dirty="0">
                <a:solidFill>
                  <a:srgbClr val="000000"/>
                </a:solidFill>
                <a:latin typeface="Times New Roman" panose="02020603050405020304" pitchFamily="18" charset="0"/>
              </a:rPr>
              <a:t>SQL Queries</a:t>
            </a:r>
            <a:endParaRPr lang="en-IN" dirty="0"/>
          </a:p>
          <a:p>
            <a:endParaRPr lang="en-IN" dirty="0"/>
          </a:p>
        </p:txBody>
      </p:sp>
      <p:pic>
        <p:nvPicPr>
          <p:cNvPr id="5" name="Picture 4">
            <a:extLst>
              <a:ext uri="{FF2B5EF4-FFF2-40B4-BE49-F238E27FC236}">
                <a16:creationId xmlns:a16="http://schemas.microsoft.com/office/drawing/2014/main" id="{1BCF696D-699E-F2E1-ADA8-326BFB05AABD}"/>
              </a:ext>
            </a:extLst>
          </p:cNvPr>
          <p:cNvPicPr>
            <a:picLocks noChangeAspect="1"/>
          </p:cNvPicPr>
          <p:nvPr/>
        </p:nvPicPr>
        <p:blipFill>
          <a:blip r:embed="rId2"/>
          <a:stretch>
            <a:fillRect/>
          </a:stretch>
        </p:blipFill>
        <p:spPr>
          <a:xfrm>
            <a:off x="304800" y="1754141"/>
            <a:ext cx="8534400" cy="4724400"/>
          </a:xfrm>
          <a:prstGeom prst="rect">
            <a:avLst/>
          </a:prstGeom>
        </p:spPr>
      </p:pic>
    </p:spTree>
    <p:extLst>
      <p:ext uri="{BB962C8B-B14F-4D97-AF65-F5344CB8AC3E}">
        <p14:creationId xmlns:p14="http://schemas.microsoft.com/office/powerpoint/2010/main" val="28577224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EA5B40-BFDC-AB64-82E3-A66F38F7E649}"/>
              </a:ext>
            </a:extLst>
          </p:cNvPr>
          <p:cNvSpPr>
            <a:spLocks noGrp="1"/>
          </p:cNvSpPr>
          <p:nvPr>
            <p:ph type="body" idx="1"/>
          </p:nvPr>
        </p:nvSpPr>
        <p:spPr>
          <a:xfrm>
            <a:off x="304800" y="1388963"/>
            <a:ext cx="8229600" cy="4630838"/>
          </a:xfrm>
        </p:spPr>
        <p:txBody>
          <a:bodyPr/>
          <a:lstStyle/>
          <a:p>
            <a:r>
              <a:rPr lang="en-US" sz="1800" b="1" i="0" u="none" strike="noStrike" baseline="0" dirty="0">
                <a:solidFill>
                  <a:srgbClr val="000000"/>
                </a:solidFill>
                <a:latin typeface="Times New Roman" panose="02020603050405020304" pitchFamily="18" charset="0"/>
              </a:rPr>
              <a:t>Query 8: Top 5 plans subscribed by the customers. </a:t>
            </a:r>
            <a:endParaRPr lang="en-IN" dirty="0"/>
          </a:p>
        </p:txBody>
      </p:sp>
      <p:sp>
        <p:nvSpPr>
          <p:cNvPr id="3" name="Text Placeholder 2">
            <a:extLst>
              <a:ext uri="{FF2B5EF4-FFF2-40B4-BE49-F238E27FC236}">
                <a16:creationId xmlns:a16="http://schemas.microsoft.com/office/drawing/2014/main" id="{E8921187-75CC-5954-22FD-312061574301}"/>
              </a:ext>
            </a:extLst>
          </p:cNvPr>
          <p:cNvSpPr>
            <a:spLocks noGrp="1"/>
          </p:cNvSpPr>
          <p:nvPr>
            <p:ph type="body" idx="2"/>
          </p:nvPr>
        </p:nvSpPr>
        <p:spPr/>
        <p:txBody>
          <a:bodyPr/>
          <a:lstStyle/>
          <a:p>
            <a:r>
              <a:rPr lang="en-IN" b="1" i="0" u="none" strike="noStrike" baseline="0" dirty="0">
                <a:solidFill>
                  <a:srgbClr val="000000"/>
                </a:solidFill>
                <a:latin typeface="Times New Roman" panose="02020603050405020304" pitchFamily="18" charset="0"/>
              </a:rPr>
              <a:t>SQL Queries</a:t>
            </a:r>
            <a:endParaRPr lang="en-IN" dirty="0"/>
          </a:p>
          <a:p>
            <a:endParaRPr lang="en-IN" dirty="0"/>
          </a:p>
        </p:txBody>
      </p:sp>
      <p:pic>
        <p:nvPicPr>
          <p:cNvPr id="5" name="Picture 4">
            <a:extLst>
              <a:ext uri="{FF2B5EF4-FFF2-40B4-BE49-F238E27FC236}">
                <a16:creationId xmlns:a16="http://schemas.microsoft.com/office/drawing/2014/main" id="{FCB2304A-A90C-0F7D-7B37-B7B19E99C144}"/>
              </a:ext>
            </a:extLst>
          </p:cNvPr>
          <p:cNvPicPr>
            <a:picLocks noChangeAspect="1"/>
          </p:cNvPicPr>
          <p:nvPr/>
        </p:nvPicPr>
        <p:blipFill>
          <a:blip r:embed="rId2"/>
          <a:stretch>
            <a:fillRect/>
          </a:stretch>
        </p:blipFill>
        <p:spPr>
          <a:xfrm>
            <a:off x="366531" y="1823642"/>
            <a:ext cx="8410937" cy="4630838"/>
          </a:xfrm>
          <a:prstGeom prst="rect">
            <a:avLst/>
          </a:prstGeom>
        </p:spPr>
      </p:pic>
    </p:spTree>
    <p:extLst>
      <p:ext uri="{BB962C8B-B14F-4D97-AF65-F5344CB8AC3E}">
        <p14:creationId xmlns:p14="http://schemas.microsoft.com/office/powerpoint/2010/main" val="621221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BA656A-849B-456F-3710-B74A1B028528}"/>
              </a:ext>
            </a:extLst>
          </p:cNvPr>
          <p:cNvSpPr>
            <a:spLocks noGrp="1"/>
          </p:cNvSpPr>
          <p:nvPr>
            <p:ph type="body" idx="1"/>
          </p:nvPr>
        </p:nvSpPr>
        <p:spPr>
          <a:xfrm>
            <a:off x="304800" y="1295401"/>
            <a:ext cx="8229600" cy="4724400"/>
          </a:xfrm>
        </p:spPr>
        <p:txBody>
          <a:bodyPr/>
          <a:lstStyle/>
          <a:p>
            <a:r>
              <a:rPr lang="en-US" sz="1800" b="1" i="0" u="none" strike="noStrike" baseline="0" dirty="0">
                <a:solidFill>
                  <a:srgbClr val="000000"/>
                </a:solidFill>
                <a:latin typeface="Times New Roman" panose="02020603050405020304" pitchFamily="18" charset="0"/>
              </a:rPr>
              <a:t>Query 9: Busiest channel/month combinations by total viewing duration. </a:t>
            </a:r>
            <a:endParaRPr lang="en-IN" dirty="0"/>
          </a:p>
        </p:txBody>
      </p:sp>
      <p:sp>
        <p:nvSpPr>
          <p:cNvPr id="3" name="Text Placeholder 2">
            <a:extLst>
              <a:ext uri="{FF2B5EF4-FFF2-40B4-BE49-F238E27FC236}">
                <a16:creationId xmlns:a16="http://schemas.microsoft.com/office/drawing/2014/main" id="{1A6C4E37-1ED3-A7A6-CDD9-EF481EEC2F85}"/>
              </a:ext>
            </a:extLst>
          </p:cNvPr>
          <p:cNvSpPr>
            <a:spLocks noGrp="1"/>
          </p:cNvSpPr>
          <p:nvPr>
            <p:ph type="body" idx="2"/>
          </p:nvPr>
        </p:nvSpPr>
        <p:spPr/>
        <p:txBody>
          <a:bodyPr/>
          <a:lstStyle/>
          <a:p>
            <a:r>
              <a:rPr lang="en-IN" b="1" i="0" u="none" strike="noStrike" baseline="0" dirty="0">
                <a:solidFill>
                  <a:srgbClr val="000000"/>
                </a:solidFill>
                <a:latin typeface="Times New Roman" panose="02020603050405020304" pitchFamily="18" charset="0"/>
              </a:rPr>
              <a:t>SQL Queries</a:t>
            </a:r>
            <a:endParaRPr lang="en-IN" dirty="0"/>
          </a:p>
          <a:p>
            <a:endParaRPr lang="en-IN" dirty="0"/>
          </a:p>
        </p:txBody>
      </p:sp>
      <p:pic>
        <p:nvPicPr>
          <p:cNvPr id="5" name="Picture 4">
            <a:extLst>
              <a:ext uri="{FF2B5EF4-FFF2-40B4-BE49-F238E27FC236}">
                <a16:creationId xmlns:a16="http://schemas.microsoft.com/office/drawing/2014/main" id="{21C46702-A782-4392-F06F-581646D3C8D2}"/>
              </a:ext>
            </a:extLst>
          </p:cNvPr>
          <p:cNvPicPr>
            <a:picLocks noChangeAspect="1"/>
          </p:cNvPicPr>
          <p:nvPr/>
        </p:nvPicPr>
        <p:blipFill>
          <a:blip r:embed="rId2"/>
          <a:stretch>
            <a:fillRect/>
          </a:stretch>
        </p:blipFill>
        <p:spPr>
          <a:xfrm>
            <a:off x="304800" y="1835291"/>
            <a:ext cx="8534400" cy="4438188"/>
          </a:xfrm>
          <a:prstGeom prst="rect">
            <a:avLst/>
          </a:prstGeom>
        </p:spPr>
      </p:pic>
    </p:spTree>
    <p:extLst>
      <p:ext uri="{BB962C8B-B14F-4D97-AF65-F5344CB8AC3E}">
        <p14:creationId xmlns:p14="http://schemas.microsoft.com/office/powerpoint/2010/main" val="303087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body" idx="1"/>
          </p:nvPr>
        </p:nvSpPr>
        <p:spPr>
          <a:xfrm>
            <a:off x="186025" y="1454750"/>
            <a:ext cx="8348400" cy="4554000"/>
          </a:xfrm>
          <a:prstGeom prst="rect">
            <a:avLst/>
          </a:prstGeom>
        </p:spPr>
        <p:txBody>
          <a:bodyPr spcFirstLastPara="1" wrap="square" lIns="91425" tIns="45700" rIns="91425" bIns="45700" anchor="t" anchorCtr="0">
            <a:noAutofit/>
          </a:bodyPr>
          <a:lstStyle/>
          <a:p>
            <a:pPr marL="285750" lvl="0" indent="-285750" algn="just" rtl="0">
              <a:lnSpc>
                <a:spcPct val="150000"/>
              </a:lnSpc>
              <a:spcBef>
                <a:spcPts val="480"/>
              </a:spcBef>
              <a:spcAft>
                <a:spcPts val="0"/>
              </a:spcAft>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This project presents a comprehensive data warehouse solution for Direct-to-Home (DTH) service providers, designed to </a:t>
            </a:r>
            <a:r>
              <a:rPr lang="en-US" sz="1800" b="0" i="0" u="none" strike="noStrike" baseline="0" dirty="0" err="1">
                <a:solidFill>
                  <a:srgbClr val="000000"/>
                </a:solidFill>
                <a:latin typeface="Times New Roman" panose="02020603050405020304" pitchFamily="18" charset="0"/>
              </a:rPr>
              <a:t>analyse</a:t>
            </a:r>
            <a:r>
              <a:rPr lang="en-US" sz="1800" b="0" i="0" u="none" strike="noStrike" baseline="0" dirty="0">
                <a:solidFill>
                  <a:srgbClr val="000000"/>
                </a:solidFill>
                <a:latin typeface="Times New Roman" panose="02020603050405020304" pitchFamily="18" charset="0"/>
              </a:rPr>
              <a:t> content performance, understand unsubscribed customers and their reasons, and evaluate subscriber engagement.</a:t>
            </a:r>
          </a:p>
          <a:p>
            <a:pPr marL="285750" lvl="0" indent="-285750" algn="just" rtl="0">
              <a:lnSpc>
                <a:spcPct val="150000"/>
              </a:lnSpc>
              <a:spcBef>
                <a:spcPts val="480"/>
              </a:spcBef>
              <a:spcAft>
                <a:spcPts val="0"/>
              </a:spcAft>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 Together, these components provide a holistic view of service performance and content effectiveness, enabling granular analysis of viewer behavior and consumption trends.</a:t>
            </a:r>
          </a:p>
          <a:p>
            <a:pPr marL="285750" lvl="0" indent="-285750" algn="just" rtl="0">
              <a:lnSpc>
                <a:spcPct val="150000"/>
              </a:lnSpc>
              <a:spcBef>
                <a:spcPts val="480"/>
              </a:spcBef>
              <a:spcAft>
                <a:spcPts val="0"/>
              </a:spcAft>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 This solution supports data-driven strategies aimed at optimizing customer retention and driving revenue growth in a highly competitive market environment. </a:t>
            </a:r>
            <a:endParaRPr sz="1700" dirty="0"/>
          </a:p>
        </p:txBody>
      </p:sp>
      <p:sp>
        <p:nvSpPr>
          <p:cNvPr id="154" name="Google Shape;154;p19"/>
          <p:cNvSpPr txBox="1">
            <a:spLocks noGrp="1"/>
          </p:cNvSpPr>
          <p:nvPr>
            <p:ph type="body" idx="2"/>
          </p:nvPr>
        </p:nvSpPr>
        <p:spPr>
          <a:xfrm>
            <a:off x="186025" y="118775"/>
            <a:ext cx="63246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Introduction</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0B723D-7D8B-DD87-F5AD-B38922B988CE}"/>
              </a:ext>
            </a:extLst>
          </p:cNvPr>
          <p:cNvSpPr>
            <a:spLocks noGrp="1"/>
          </p:cNvSpPr>
          <p:nvPr>
            <p:ph type="body" idx="1"/>
          </p:nvPr>
        </p:nvSpPr>
        <p:spPr>
          <a:xfrm>
            <a:off x="304800" y="1295401"/>
            <a:ext cx="8229600" cy="4724400"/>
          </a:xfrm>
        </p:spPr>
        <p:txBody>
          <a:bodyPr/>
          <a:lstStyle/>
          <a:p>
            <a:r>
              <a:rPr lang="en-US" sz="1800" b="1" i="0" u="none" strike="noStrike" baseline="0" dirty="0">
                <a:solidFill>
                  <a:srgbClr val="000000"/>
                </a:solidFill>
                <a:latin typeface="Times New Roman" panose="02020603050405020304" pitchFamily="18" charset="0"/>
              </a:rPr>
              <a:t>Query 10: Compute the month</a:t>
            </a:r>
            <a:r>
              <a:rPr lang="en-US" sz="1800" b="0" i="0" u="none" strike="noStrike" baseline="0" dirty="0">
                <a:solidFill>
                  <a:srgbClr val="000000"/>
                </a:solidFill>
                <a:latin typeface="MS PMincho" panose="02020600040205080304" pitchFamily="18" charset="-128"/>
              </a:rPr>
              <a:t>‑</a:t>
            </a:r>
            <a:r>
              <a:rPr lang="en-US" sz="1800" b="1" i="0" u="none" strike="noStrike" baseline="0" dirty="0">
                <a:solidFill>
                  <a:srgbClr val="000000"/>
                </a:solidFill>
                <a:latin typeface="Times New Roman" panose="02020603050405020304" pitchFamily="18" charset="0"/>
              </a:rPr>
              <a:t>over</a:t>
            </a:r>
            <a:r>
              <a:rPr lang="en-US" sz="1800" b="0" i="0" u="none" strike="noStrike" baseline="0" dirty="0">
                <a:solidFill>
                  <a:srgbClr val="000000"/>
                </a:solidFill>
                <a:latin typeface="MS PMincho" panose="02020600040205080304" pitchFamily="18" charset="-128"/>
              </a:rPr>
              <a:t>‑</a:t>
            </a:r>
            <a:r>
              <a:rPr lang="en-US" sz="1800" b="1" i="0" u="none" strike="noStrike" baseline="0" dirty="0">
                <a:solidFill>
                  <a:srgbClr val="000000"/>
                </a:solidFill>
                <a:latin typeface="Times New Roman" panose="02020603050405020304" pitchFamily="18" charset="0"/>
              </a:rPr>
              <a:t>month change in view count for each series. </a:t>
            </a:r>
            <a:endParaRPr lang="en-IN" dirty="0"/>
          </a:p>
        </p:txBody>
      </p:sp>
      <p:sp>
        <p:nvSpPr>
          <p:cNvPr id="3" name="Text Placeholder 2">
            <a:extLst>
              <a:ext uri="{FF2B5EF4-FFF2-40B4-BE49-F238E27FC236}">
                <a16:creationId xmlns:a16="http://schemas.microsoft.com/office/drawing/2014/main" id="{956B2FAA-3FAC-CC81-47DB-ECDE55CB2703}"/>
              </a:ext>
            </a:extLst>
          </p:cNvPr>
          <p:cNvSpPr>
            <a:spLocks noGrp="1"/>
          </p:cNvSpPr>
          <p:nvPr>
            <p:ph type="body" idx="2"/>
          </p:nvPr>
        </p:nvSpPr>
        <p:spPr/>
        <p:txBody>
          <a:bodyPr/>
          <a:lstStyle/>
          <a:p>
            <a:r>
              <a:rPr lang="en-IN" b="1" i="0" u="none" strike="noStrike" baseline="0" dirty="0">
                <a:solidFill>
                  <a:srgbClr val="000000"/>
                </a:solidFill>
                <a:latin typeface="Times New Roman" panose="02020603050405020304" pitchFamily="18" charset="0"/>
              </a:rPr>
              <a:t>SQL Queries</a:t>
            </a:r>
            <a:endParaRPr lang="en-IN" dirty="0"/>
          </a:p>
          <a:p>
            <a:endParaRPr lang="en-IN" dirty="0"/>
          </a:p>
        </p:txBody>
      </p:sp>
      <p:pic>
        <p:nvPicPr>
          <p:cNvPr id="4" name="Picture 3">
            <a:extLst>
              <a:ext uri="{FF2B5EF4-FFF2-40B4-BE49-F238E27FC236}">
                <a16:creationId xmlns:a16="http://schemas.microsoft.com/office/drawing/2014/main" id="{DEF09167-E940-DFEF-17FE-F3E7842119DB}"/>
              </a:ext>
            </a:extLst>
          </p:cNvPr>
          <p:cNvPicPr>
            <a:picLocks noChangeAspect="1"/>
          </p:cNvPicPr>
          <p:nvPr/>
        </p:nvPicPr>
        <p:blipFill>
          <a:blip r:embed="rId2"/>
          <a:stretch>
            <a:fillRect/>
          </a:stretch>
        </p:blipFill>
        <p:spPr>
          <a:xfrm>
            <a:off x="304800" y="2034955"/>
            <a:ext cx="8660091" cy="4343400"/>
          </a:xfrm>
          <a:prstGeom prst="rect">
            <a:avLst/>
          </a:prstGeom>
        </p:spPr>
      </p:pic>
    </p:spTree>
    <p:extLst>
      <p:ext uri="{BB962C8B-B14F-4D97-AF65-F5344CB8AC3E}">
        <p14:creationId xmlns:p14="http://schemas.microsoft.com/office/powerpoint/2010/main" val="15237437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37810E-FC62-451B-1B6A-16BF4F043A03}"/>
              </a:ext>
            </a:extLst>
          </p:cNvPr>
          <p:cNvSpPr>
            <a:spLocks noGrp="1"/>
          </p:cNvSpPr>
          <p:nvPr>
            <p:ph type="body" idx="1"/>
          </p:nvPr>
        </p:nvSpPr>
        <p:spPr>
          <a:xfrm>
            <a:off x="304800" y="1295400"/>
            <a:ext cx="8229600" cy="4724401"/>
          </a:xfrm>
        </p:spPr>
        <p:txBody>
          <a:bodyPr/>
          <a:lstStyle/>
          <a:p>
            <a:r>
              <a:rPr lang="en-US" sz="1800" b="1" i="0" u="none" strike="noStrike" baseline="0" dirty="0">
                <a:solidFill>
                  <a:srgbClr val="000000"/>
                </a:solidFill>
                <a:latin typeface="Times New Roman" panose="02020603050405020304" pitchFamily="18" charset="0"/>
              </a:rPr>
              <a:t>Query 11: Customers who have watched the most. </a:t>
            </a:r>
            <a:endParaRPr lang="en-IN" dirty="0"/>
          </a:p>
        </p:txBody>
      </p:sp>
      <p:sp>
        <p:nvSpPr>
          <p:cNvPr id="3" name="Text Placeholder 2">
            <a:extLst>
              <a:ext uri="{FF2B5EF4-FFF2-40B4-BE49-F238E27FC236}">
                <a16:creationId xmlns:a16="http://schemas.microsoft.com/office/drawing/2014/main" id="{C24280F3-6E3D-223C-4F1E-599BC965D770}"/>
              </a:ext>
            </a:extLst>
          </p:cNvPr>
          <p:cNvSpPr>
            <a:spLocks noGrp="1"/>
          </p:cNvSpPr>
          <p:nvPr>
            <p:ph type="body" idx="2"/>
          </p:nvPr>
        </p:nvSpPr>
        <p:spPr/>
        <p:txBody>
          <a:bodyPr/>
          <a:lstStyle/>
          <a:p>
            <a:r>
              <a:rPr lang="en-IN" b="1" i="0" u="none" strike="noStrike" baseline="0" dirty="0">
                <a:solidFill>
                  <a:srgbClr val="000000"/>
                </a:solidFill>
                <a:latin typeface="Times New Roman" panose="02020603050405020304" pitchFamily="18" charset="0"/>
              </a:rPr>
              <a:t>SQL Queries</a:t>
            </a:r>
            <a:endParaRPr lang="en-IN" dirty="0"/>
          </a:p>
          <a:p>
            <a:endParaRPr lang="en-IN" dirty="0"/>
          </a:p>
        </p:txBody>
      </p:sp>
      <p:pic>
        <p:nvPicPr>
          <p:cNvPr id="5" name="Picture 4">
            <a:extLst>
              <a:ext uri="{FF2B5EF4-FFF2-40B4-BE49-F238E27FC236}">
                <a16:creationId xmlns:a16="http://schemas.microsoft.com/office/drawing/2014/main" id="{0C8B88DA-50BC-E51B-CD06-BCC59ABE18F3}"/>
              </a:ext>
            </a:extLst>
          </p:cNvPr>
          <p:cNvPicPr>
            <a:picLocks noChangeAspect="1"/>
          </p:cNvPicPr>
          <p:nvPr/>
        </p:nvPicPr>
        <p:blipFill>
          <a:blip r:embed="rId2"/>
          <a:stretch>
            <a:fillRect/>
          </a:stretch>
        </p:blipFill>
        <p:spPr>
          <a:xfrm>
            <a:off x="304800" y="1806645"/>
            <a:ext cx="8678944" cy="4648201"/>
          </a:xfrm>
          <a:prstGeom prst="rect">
            <a:avLst/>
          </a:prstGeom>
        </p:spPr>
      </p:pic>
    </p:spTree>
    <p:extLst>
      <p:ext uri="{BB962C8B-B14F-4D97-AF65-F5344CB8AC3E}">
        <p14:creationId xmlns:p14="http://schemas.microsoft.com/office/powerpoint/2010/main" val="14900516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5EF8E57-2DB8-32D8-D162-1DE3AB69CA18}"/>
              </a:ext>
            </a:extLst>
          </p:cNvPr>
          <p:cNvSpPr>
            <a:spLocks noGrp="1"/>
          </p:cNvSpPr>
          <p:nvPr>
            <p:ph type="body" idx="1"/>
          </p:nvPr>
        </p:nvSpPr>
        <p:spPr>
          <a:xfrm>
            <a:off x="304800" y="1295401"/>
            <a:ext cx="8229600" cy="4724400"/>
          </a:xfrm>
        </p:spPr>
        <p:txBody>
          <a:bodyPr/>
          <a:lstStyle/>
          <a:p>
            <a:r>
              <a:rPr lang="en-US" sz="1800" b="1" i="0" u="none" strike="noStrike" baseline="0" dirty="0">
                <a:solidFill>
                  <a:srgbClr val="000000"/>
                </a:solidFill>
                <a:latin typeface="Times New Roman" panose="02020603050405020304" pitchFamily="18" charset="0"/>
              </a:rPr>
              <a:t>Query 12: Monthly Subscription and </a:t>
            </a:r>
            <a:r>
              <a:rPr lang="en-US" sz="1800" b="1" i="0" u="none" strike="noStrike" baseline="0" dirty="0" err="1">
                <a:solidFill>
                  <a:srgbClr val="000000"/>
                </a:solidFill>
                <a:latin typeface="Times New Roman" panose="02020603050405020304" pitchFamily="18" charset="0"/>
              </a:rPr>
              <a:t>Unsubscription</a:t>
            </a:r>
            <a:r>
              <a:rPr lang="en-US" sz="1800" b="1" i="0" u="none" strike="noStrike" baseline="0" dirty="0">
                <a:solidFill>
                  <a:srgbClr val="000000"/>
                </a:solidFill>
                <a:latin typeface="Times New Roman" panose="02020603050405020304" pitchFamily="18" charset="0"/>
              </a:rPr>
              <a:t> Roll-Up. </a:t>
            </a:r>
          </a:p>
          <a:p>
            <a:endParaRPr lang="en-IN" dirty="0"/>
          </a:p>
        </p:txBody>
      </p:sp>
      <p:sp>
        <p:nvSpPr>
          <p:cNvPr id="3" name="Text Placeholder 2">
            <a:extLst>
              <a:ext uri="{FF2B5EF4-FFF2-40B4-BE49-F238E27FC236}">
                <a16:creationId xmlns:a16="http://schemas.microsoft.com/office/drawing/2014/main" id="{CEB12382-A2BA-67E4-BC18-C93F35114BDA}"/>
              </a:ext>
            </a:extLst>
          </p:cNvPr>
          <p:cNvSpPr>
            <a:spLocks noGrp="1"/>
          </p:cNvSpPr>
          <p:nvPr>
            <p:ph type="body" idx="2"/>
          </p:nvPr>
        </p:nvSpPr>
        <p:spPr/>
        <p:txBody>
          <a:bodyPr/>
          <a:lstStyle/>
          <a:p>
            <a:r>
              <a:rPr lang="en-IN" b="1" i="0" u="none" strike="noStrike" baseline="0" dirty="0">
                <a:solidFill>
                  <a:srgbClr val="000000"/>
                </a:solidFill>
                <a:latin typeface="Times New Roman" panose="02020603050405020304" pitchFamily="18" charset="0"/>
              </a:rPr>
              <a:t>SQL Queries</a:t>
            </a:r>
            <a:endParaRPr lang="en-IN" dirty="0"/>
          </a:p>
          <a:p>
            <a:endParaRPr lang="en-IN" dirty="0"/>
          </a:p>
        </p:txBody>
      </p:sp>
      <p:pic>
        <p:nvPicPr>
          <p:cNvPr id="5" name="Picture 4">
            <a:extLst>
              <a:ext uri="{FF2B5EF4-FFF2-40B4-BE49-F238E27FC236}">
                <a16:creationId xmlns:a16="http://schemas.microsoft.com/office/drawing/2014/main" id="{31AA7DD7-AA54-6740-ED44-FB07A2F39A88}"/>
              </a:ext>
            </a:extLst>
          </p:cNvPr>
          <p:cNvPicPr>
            <a:picLocks noChangeAspect="1"/>
          </p:cNvPicPr>
          <p:nvPr/>
        </p:nvPicPr>
        <p:blipFill>
          <a:blip r:embed="rId2"/>
          <a:stretch>
            <a:fillRect/>
          </a:stretch>
        </p:blipFill>
        <p:spPr>
          <a:xfrm>
            <a:off x="417921" y="1739377"/>
            <a:ext cx="8506120" cy="4724401"/>
          </a:xfrm>
          <a:prstGeom prst="rect">
            <a:avLst/>
          </a:prstGeom>
        </p:spPr>
      </p:pic>
    </p:spTree>
    <p:extLst>
      <p:ext uri="{BB962C8B-B14F-4D97-AF65-F5344CB8AC3E}">
        <p14:creationId xmlns:p14="http://schemas.microsoft.com/office/powerpoint/2010/main" val="16675920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A8627F-5967-0E11-6874-9E0E556AA098}"/>
              </a:ext>
            </a:extLst>
          </p:cNvPr>
          <p:cNvSpPr>
            <a:spLocks noGrp="1"/>
          </p:cNvSpPr>
          <p:nvPr>
            <p:ph type="body" idx="1"/>
          </p:nvPr>
        </p:nvSpPr>
        <p:spPr>
          <a:xfrm>
            <a:off x="304800" y="1295401"/>
            <a:ext cx="8229600" cy="4724400"/>
          </a:xfrm>
        </p:spPr>
        <p:txBody>
          <a:bodyPr/>
          <a:lstStyle/>
          <a:p>
            <a:r>
              <a:rPr lang="en-IN" sz="1800" b="1" i="0" u="none" strike="noStrike" baseline="0" dirty="0">
                <a:solidFill>
                  <a:srgbClr val="000000"/>
                </a:solidFill>
                <a:latin typeface="Times New Roman" panose="02020603050405020304" pitchFamily="18" charset="0"/>
              </a:rPr>
              <a:t>Query 13: </a:t>
            </a:r>
            <a:r>
              <a:rPr lang="en-US" sz="1800" b="1" i="0" u="none" strike="noStrike" baseline="0" dirty="0">
                <a:solidFill>
                  <a:srgbClr val="000000"/>
                </a:solidFill>
                <a:latin typeface="Times New Roman" panose="02020603050405020304" pitchFamily="18" charset="0"/>
              </a:rPr>
              <a:t>Feedback Rollup Analysis by Customer City &amp; Plan. </a:t>
            </a:r>
          </a:p>
          <a:p>
            <a:endParaRPr lang="en-IN" dirty="0"/>
          </a:p>
        </p:txBody>
      </p:sp>
      <p:sp>
        <p:nvSpPr>
          <p:cNvPr id="3" name="Text Placeholder 2">
            <a:extLst>
              <a:ext uri="{FF2B5EF4-FFF2-40B4-BE49-F238E27FC236}">
                <a16:creationId xmlns:a16="http://schemas.microsoft.com/office/drawing/2014/main" id="{E8B5AB9D-40BA-3ED5-F106-B466D1ACE827}"/>
              </a:ext>
            </a:extLst>
          </p:cNvPr>
          <p:cNvSpPr>
            <a:spLocks noGrp="1"/>
          </p:cNvSpPr>
          <p:nvPr>
            <p:ph type="body" idx="2"/>
          </p:nvPr>
        </p:nvSpPr>
        <p:spPr/>
        <p:txBody>
          <a:bodyPr/>
          <a:lstStyle/>
          <a:p>
            <a:r>
              <a:rPr lang="en-IN" b="1" i="0" u="none" strike="noStrike" baseline="0" dirty="0">
                <a:solidFill>
                  <a:srgbClr val="000000"/>
                </a:solidFill>
                <a:latin typeface="Times New Roman" panose="02020603050405020304" pitchFamily="18" charset="0"/>
              </a:rPr>
              <a:t>SQL Queries</a:t>
            </a:r>
            <a:endParaRPr lang="en-IN" dirty="0"/>
          </a:p>
          <a:p>
            <a:endParaRPr lang="en-IN" dirty="0"/>
          </a:p>
        </p:txBody>
      </p:sp>
      <p:pic>
        <p:nvPicPr>
          <p:cNvPr id="5" name="Picture 4">
            <a:extLst>
              <a:ext uri="{FF2B5EF4-FFF2-40B4-BE49-F238E27FC236}">
                <a16:creationId xmlns:a16="http://schemas.microsoft.com/office/drawing/2014/main" id="{DCA36A6C-E321-32CE-6F3C-A115E0C97C6A}"/>
              </a:ext>
            </a:extLst>
          </p:cNvPr>
          <p:cNvPicPr>
            <a:picLocks noChangeAspect="1"/>
          </p:cNvPicPr>
          <p:nvPr/>
        </p:nvPicPr>
        <p:blipFill>
          <a:blip r:embed="rId2"/>
          <a:stretch>
            <a:fillRect/>
          </a:stretch>
        </p:blipFill>
        <p:spPr>
          <a:xfrm>
            <a:off x="304800" y="1740253"/>
            <a:ext cx="8619744" cy="4525964"/>
          </a:xfrm>
          <a:prstGeom prst="rect">
            <a:avLst/>
          </a:prstGeom>
        </p:spPr>
      </p:pic>
    </p:spTree>
    <p:extLst>
      <p:ext uri="{BB962C8B-B14F-4D97-AF65-F5344CB8AC3E}">
        <p14:creationId xmlns:p14="http://schemas.microsoft.com/office/powerpoint/2010/main" val="3601919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0D45A8-0FD4-FDFE-DEDF-DA9EC091BB7A}"/>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C92FFF95-49A8-A78B-119A-AE9CB3C6603B}"/>
              </a:ext>
            </a:extLst>
          </p:cNvPr>
          <p:cNvPicPr>
            <a:picLocks noChangeAspect="1"/>
          </p:cNvPicPr>
          <p:nvPr/>
        </p:nvPicPr>
        <p:blipFill>
          <a:blip r:embed="rId2"/>
          <a:stretch>
            <a:fillRect/>
          </a:stretch>
        </p:blipFill>
        <p:spPr>
          <a:xfrm>
            <a:off x="463296" y="1493837"/>
            <a:ext cx="7546848" cy="4876800"/>
          </a:xfrm>
          <a:prstGeom prst="rect">
            <a:avLst/>
          </a:prstGeom>
        </p:spPr>
      </p:pic>
    </p:spTree>
    <p:extLst>
      <p:ext uri="{BB962C8B-B14F-4D97-AF65-F5344CB8AC3E}">
        <p14:creationId xmlns:p14="http://schemas.microsoft.com/office/powerpoint/2010/main" val="35502205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65A276-5119-2512-8A1F-CC53A9CA3366}"/>
              </a:ext>
            </a:extLst>
          </p:cNvPr>
          <p:cNvSpPr>
            <a:spLocks noGrp="1"/>
          </p:cNvSpPr>
          <p:nvPr>
            <p:ph type="body" idx="1"/>
          </p:nvPr>
        </p:nvSpPr>
        <p:spPr>
          <a:xfrm>
            <a:off x="304800" y="1295401"/>
            <a:ext cx="8229600" cy="4724400"/>
          </a:xfrm>
        </p:spPr>
        <p:txBody>
          <a:bodyPr/>
          <a:lstStyle/>
          <a:p>
            <a:r>
              <a:rPr lang="en-US" sz="1800" b="1" i="0" u="none" strike="noStrike" baseline="0" dirty="0">
                <a:solidFill>
                  <a:srgbClr val="000000"/>
                </a:solidFill>
                <a:latin typeface="Times New Roman" panose="02020603050405020304" pitchFamily="18" charset="0"/>
              </a:rPr>
              <a:t>Query 14: Feedback Sentiment by Channel. </a:t>
            </a:r>
            <a:endParaRPr lang="en-IN" dirty="0"/>
          </a:p>
        </p:txBody>
      </p:sp>
      <p:sp>
        <p:nvSpPr>
          <p:cNvPr id="3" name="Text Placeholder 2">
            <a:extLst>
              <a:ext uri="{FF2B5EF4-FFF2-40B4-BE49-F238E27FC236}">
                <a16:creationId xmlns:a16="http://schemas.microsoft.com/office/drawing/2014/main" id="{0F824DDC-8089-D189-417C-EE595881AA0D}"/>
              </a:ext>
            </a:extLst>
          </p:cNvPr>
          <p:cNvSpPr>
            <a:spLocks noGrp="1"/>
          </p:cNvSpPr>
          <p:nvPr>
            <p:ph type="body" idx="2"/>
          </p:nvPr>
        </p:nvSpPr>
        <p:spPr/>
        <p:txBody>
          <a:bodyPr/>
          <a:lstStyle/>
          <a:p>
            <a:r>
              <a:rPr lang="en-IN" b="1" i="0" u="none" strike="noStrike" baseline="0" dirty="0">
                <a:solidFill>
                  <a:srgbClr val="000000"/>
                </a:solidFill>
                <a:latin typeface="Times New Roman" panose="02020603050405020304" pitchFamily="18" charset="0"/>
              </a:rPr>
              <a:t>SQL Queries</a:t>
            </a:r>
            <a:endParaRPr lang="en-IN" dirty="0"/>
          </a:p>
          <a:p>
            <a:endParaRPr lang="en-IN" dirty="0"/>
          </a:p>
        </p:txBody>
      </p:sp>
      <p:pic>
        <p:nvPicPr>
          <p:cNvPr id="5" name="Picture 4">
            <a:extLst>
              <a:ext uri="{FF2B5EF4-FFF2-40B4-BE49-F238E27FC236}">
                <a16:creationId xmlns:a16="http://schemas.microsoft.com/office/drawing/2014/main" id="{12EB017A-EED5-59F5-918D-0042457552C5}"/>
              </a:ext>
            </a:extLst>
          </p:cNvPr>
          <p:cNvPicPr>
            <a:picLocks noChangeAspect="1"/>
          </p:cNvPicPr>
          <p:nvPr/>
        </p:nvPicPr>
        <p:blipFill>
          <a:blip r:embed="rId2"/>
          <a:stretch>
            <a:fillRect/>
          </a:stretch>
        </p:blipFill>
        <p:spPr>
          <a:xfrm>
            <a:off x="304800" y="1820665"/>
            <a:ext cx="8641237" cy="4551855"/>
          </a:xfrm>
          <a:prstGeom prst="rect">
            <a:avLst/>
          </a:prstGeom>
        </p:spPr>
      </p:pic>
    </p:spTree>
    <p:extLst>
      <p:ext uri="{BB962C8B-B14F-4D97-AF65-F5344CB8AC3E}">
        <p14:creationId xmlns:p14="http://schemas.microsoft.com/office/powerpoint/2010/main" val="18688742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4C07D0-CE36-96DB-F089-28AF46FE883F}"/>
              </a:ext>
            </a:extLst>
          </p:cNvPr>
          <p:cNvSpPr>
            <a:spLocks noGrp="1"/>
          </p:cNvSpPr>
          <p:nvPr>
            <p:ph type="body" idx="1"/>
          </p:nvPr>
        </p:nvSpPr>
        <p:spPr>
          <a:xfrm>
            <a:off x="304800" y="1295399"/>
            <a:ext cx="8229600" cy="4724401"/>
          </a:xfrm>
        </p:spPr>
        <p:txBody>
          <a:bodyPr/>
          <a:lstStyle/>
          <a:p>
            <a:r>
              <a:rPr lang="en-US" sz="1800" b="1" i="0" u="none" strike="noStrike" baseline="0" dirty="0">
                <a:solidFill>
                  <a:srgbClr val="000000"/>
                </a:solidFill>
                <a:latin typeface="Times New Roman" panose="02020603050405020304" pitchFamily="18" charset="0"/>
              </a:rPr>
              <a:t>Query 15: Average Time to Churn by Reason. </a:t>
            </a:r>
            <a:endParaRPr lang="en-IN" dirty="0"/>
          </a:p>
        </p:txBody>
      </p:sp>
      <p:sp>
        <p:nvSpPr>
          <p:cNvPr id="3" name="Text Placeholder 2">
            <a:extLst>
              <a:ext uri="{FF2B5EF4-FFF2-40B4-BE49-F238E27FC236}">
                <a16:creationId xmlns:a16="http://schemas.microsoft.com/office/drawing/2014/main" id="{37CD6206-CCBD-F394-E764-7EB1EC5CEFBF}"/>
              </a:ext>
            </a:extLst>
          </p:cNvPr>
          <p:cNvSpPr>
            <a:spLocks noGrp="1"/>
          </p:cNvSpPr>
          <p:nvPr>
            <p:ph type="body" idx="2"/>
          </p:nvPr>
        </p:nvSpPr>
        <p:spPr>
          <a:xfrm>
            <a:off x="304800" y="763570"/>
            <a:ext cx="6324600" cy="531829"/>
          </a:xfrm>
        </p:spPr>
        <p:txBody>
          <a:bodyPr>
            <a:normAutofit fontScale="92500" lnSpcReduction="20000"/>
          </a:bodyPr>
          <a:lstStyle/>
          <a:p>
            <a:r>
              <a:rPr lang="en-IN" b="1" i="0" u="none" strike="noStrike" baseline="0" dirty="0">
                <a:solidFill>
                  <a:srgbClr val="000000"/>
                </a:solidFill>
                <a:latin typeface="Times New Roman" panose="02020603050405020304" pitchFamily="18" charset="0"/>
              </a:rPr>
              <a:t>SQL Queries</a:t>
            </a:r>
            <a:endParaRPr lang="en-IN" dirty="0"/>
          </a:p>
          <a:p>
            <a:endParaRPr lang="en-IN" dirty="0"/>
          </a:p>
          <a:p>
            <a:endParaRPr lang="en-IN" dirty="0"/>
          </a:p>
        </p:txBody>
      </p:sp>
      <p:pic>
        <p:nvPicPr>
          <p:cNvPr id="5" name="Picture 4">
            <a:extLst>
              <a:ext uri="{FF2B5EF4-FFF2-40B4-BE49-F238E27FC236}">
                <a16:creationId xmlns:a16="http://schemas.microsoft.com/office/drawing/2014/main" id="{97031541-14DC-4451-05B0-9D75BE0D4270}"/>
              </a:ext>
            </a:extLst>
          </p:cNvPr>
          <p:cNvPicPr>
            <a:picLocks noChangeAspect="1"/>
          </p:cNvPicPr>
          <p:nvPr/>
        </p:nvPicPr>
        <p:blipFill>
          <a:blip r:embed="rId2"/>
          <a:stretch>
            <a:fillRect/>
          </a:stretch>
        </p:blipFill>
        <p:spPr>
          <a:xfrm>
            <a:off x="304800" y="1827228"/>
            <a:ext cx="8534400" cy="4604658"/>
          </a:xfrm>
          <a:prstGeom prst="rect">
            <a:avLst/>
          </a:prstGeom>
        </p:spPr>
      </p:pic>
    </p:spTree>
    <p:extLst>
      <p:ext uri="{BB962C8B-B14F-4D97-AF65-F5344CB8AC3E}">
        <p14:creationId xmlns:p14="http://schemas.microsoft.com/office/powerpoint/2010/main" val="23886520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6D738E-54C7-5168-712C-BF673F1FC692}"/>
              </a:ext>
            </a:extLst>
          </p:cNvPr>
          <p:cNvSpPr>
            <a:spLocks noGrp="1"/>
          </p:cNvSpPr>
          <p:nvPr>
            <p:ph type="body" idx="1"/>
          </p:nvPr>
        </p:nvSpPr>
        <p:spPr>
          <a:xfrm>
            <a:off x="304800" y="1295401"/>
            <a:ext cx="8229600" cy="4724400"/>
          </a:xfrm>
        </p:spPr>
        <p:txBody>
          <a:bodyPr/>
          <a:lstStyle/>
          <a:p>
            <a:r>
              <a:rPr lang="en-US" sz="1800" b="1" i="0" u="none" strike="noStrike" baseline="0" dirty="0">
                <a:solidFill>
                  <a:srgbClr val="000000"/>
                </a:solidFill>
                <a:latin typeface="Times New Roman" panose="02020603050405020304" pitchFamily="18" charset="0"/>
              </a:rPr>
              <a:t>Query 16: Feedback–Engagement Anomaly Detection. </a:t>
            </a:r>
            <a:endParaRPr lang="en-IN" dirty="0"/>
          </a:p>
        </p:txBody>
      </p:sp>
      <p:sp>
        <p:nvSpPr>
          <p:cNvPr id="3" name="Text Placeholder 2">
            <a:extLst>
              <a:ext uri="{FF2B5EF4-FFF2-40B4-BE49-F238E27FC236}">
                <a16:creationId xmlns:a16="http://schemas.microsoft.com/office/drawing/2014/main" id="{EBD8907E-6260-F9FC-6418-72AAE722BE9A}"/>
              </a:ext>
            </a:extLst>
          </p:cNvPr>
          <p:cNvSpPr>
            <a:spLocks noGrp="1"/>
          </p:cNvSpPr>
          <p:nvPr>
            <p:ph type="body" idx="2"/>
          </p:nvPr>
        </p:nvSpPr>
        <p:spPr/>
        <p:txBody>
          <a:bodyPr/>
          <a:lstStyle/>
          <a:p>
            <a:r>
              <a:rPr lang="en-IN" b="1" i="0" u="none" strike="noStrike" baseline="0" dirty="0">
                <a:solidFill>
                  <a:srgbClr val="000000"/>
                </a:solidFill>
                <a:latin typeface="Times New Roman" panose="02020603050405020304" pitchFamily="18" charset="0"/>
              </a:rPr>
              <a:t>SQL Queries</a:t>
            </a:r>
            <a:endParaRPr lang="en-IN" dirty="0"/>
          </a:p>
          <a:p>
            <a:endParaRPr lang="en-IN" dirty="0"/>
          </a:p>
        </p:txBody>
      </p:sp>
      <p:pic>
        <p:nvPicPr>
          <p:cNvPr id="5" name="Picture 4">
            <a:extLst>
              <a:ext uri="{FF2B5EF4-FFF2-40B4-BE49-F238E27FC236}">
                <a16:creationId xmlns:a16="http://schemas.microsoft.com/office/drawing/2014/main" id="{D03F23DC-A157-ED1B-8009-177C1510FA1C}"/>
              </a:ext>
            </a:extLst>
          </p:cNvPr>
          <p:cNvPicPr>
            <a:picLocks noChangeAspect="1"/>
          </p:cNvPicPr>
          <p:nvPr/>
        </p:nvPicPr>
        <p:blipFill>
          <a:blip r:embed="rId2"/>
          <a:stretch>
            <a:fillRect/>
          </a:stretch>
        </p:blipFill>
        <p:spPr>
          <a:xfrm>
            <a:off x="175704" y="1747041"/>
            <a:ext cx="8792591" cy="4724400"/>
          </a:xfrm>
          <a:prstGeom prst="rect">
            <a:avLst/>
          </a:prstGeom>
        </p:spPr>
      </p:pic>
    </p:spTree>
    <p:extLst>
      <p:ext uri="{BB962C8B-B14F-4D97-AF65-F5344CB8AC3E}">
        <p14:creationId xmlns:p14="http://schemas.microsoft.com/office/powerpoint/2010/main" val="6541745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30F752-E713-F916-C6A7-74DA9DCCDF7C}"/>
              </a:ext>
            </a:extLst>
          </p:cNvPr>
          <p:cNvSpPr>
            <a:spLocks noGrp="1"/>
          </p:cNvSpPr>
          <p:nvPr>
            <p:ph type="body" idx="1"/>
          </p:nvPr>
        </p:nvSpPr>
        <p:spPr>
          <a:xfrm>
            <a:off x="304800" y="1295399"/>
            <a:ext cx="8229600" cy="4724402"/>
          </a:xfrm>
        </p:spPr>
        <p:txBody>
          <a:bodyPr/>
          <a:lstStyle/>
          <a:p>
            <a:r>
              <a:rPr lang="en-US" sz="1800" b="1" i="0" u="none" strike="noStrike" baseline="0" dirty="0">
                <a:solidFill>
                  <a:srgbClr val="000000"/>
                </a:solidFill>
                <a:latin typeface="Times New Roman" panose="02020603050405020304" pitchFamily="18" charset="0"/>
                <a:cs typeface="Times New Roman" panose="02020603050405020304" pitchFamily="18" charset="0"/>
              </a:rPr>
              <a:t>Query 17: Customer Loyalty &amp; Revenue Potential Score. </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8470D63-1451-0D30-4B0C-8822FE41EC26}"/>
              </a:ext>
            </a:extLst>
          </p:cNvPr>
          <p:cNvSpPr>
            <a:spLocks noGrp="1"/>
          </p:cNvSpPr>
          <p:nvPr>
            <p:ph type="body" idx="2"/>
          </p:nvPr>
        </p:nvSpPr>
        <p:spPr>
          <a:xfrm>
            <a:off x="304800" y="650448"/>
            <a:ext cx="6324600" cy="644951"/>
          </a:xfrm>
        </p:spPr>
        <p:txBody>
          <a:bodyPr/>
          <a:lstStyle/>
          <a:p>
            <a:r>
              <a:rPr lang="en-IN" b="1" i="0" u="none" strike="noStrike" baseline="0" dirty="0">
                <a:solidFill>
                  <a:srgbClr val="000000"/>
                </a:solidFill>
                <a:latin typeface="Times New Roman" panose="02020603050405020304" pitchFamily="18" charset="0"/>
              </a:rPr>
              <a:t>SQL Queries</a:t>
            </a:r>
            <a:endParaRPr lang="en-IN" dirty="0"/>
          </a:p>
          <a:p>
            <a:endParaRPr lang="en-IN" dirty="0"/>
          </a:p>
          <a:p>
            <a:endParaRPr lang="en-IN" dirty="0"/>
          </a:p>
        </p:txBody>
      </p:sp>
      <p:pic>
        <p:nvPicPr>
          <p:cNvPr id="5" name="Picture 4">
            <a:extLst>
              <a:ext uri="{FF2B5EF4-FFF2-40B4-BE49-F238E27FC236}">
                <a16:creationId xmlns:a16="http://schemas.microsoft.com/office/drawing/2014/main" id="{5BEFB6E8-2D95-F38A-94DB-D756EA8D0591}"/>
              </a:ext>
            </a:extLst>
          </p:cNvPr>
          <p:cNvPicPr>
            <a:picLocks noChangeAspect="1"/>
          </p:cNvPicPr>
          <p:nvPr/>
        </p:nvPicPr>
        <p:blipFill>
          <a:blip r:embed="rId2"/>
          <a:stretch>
            <a:fillRect/>
          </a:stretch>
        </p:blipFill>
        <p:spPr>
          <a:xfrm>
            <a:off x="399068" y="1786624"/>
            <a:ext cx="8744932" cy="4648200"/>
          </a:xfrm>
          <a:prstGeom prst="rect">
            <a:avLst/>
          </a:prstGeom>
        </p:spPr>
      </p:pic>
    </p:spTree>
    <p:extLst>
      <p:ext uri="{BB962C8B-B14F-4D97-AF65-F5344CB8AC3E}">
        <p14:creationId xmlns:p14="http://schemas.microsoft.com/office/powerpoint/2010/main" val="23967594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6EF126-C482-83F9-B1F1-31DBFF559738}"/>
              </a:ext>
            </a:extLst>
          </p:cNvPr>
          <p:cNvSpPr>
            <a:spLocks noGrp="1"/>
          </p:cNvSpPr>
          <p:nvPr>
            <p:ph type="body" idx="1"/>
          </p:nvPr>
        </p:nvSpPr>
        <p:spPr>
          <a:xfrm>
            <a:off x="304800" y="1197203"/>
            <a:ext cx="8229600" cy="4718903"/>
          </a:xfrm>
        </p:spPr>
        <p:txBody>
          <a:bodyPr/>
          <a:lstStyle/>
          <a:p>
            <a:r>
              <a:rPr lang="en-US" sz="1800" b="1" i="0" u="none" strike="noStrike" baseline="0" dirty="0">
                <a:solidFill>
                  <a:srgbClr val="000000"/>
                </a:solidFill>
                <a:latin typeface="Times New Roman" panose="02020603050405020304" pitchFamily="18" charset="0"/>
              </a:rPr>
              <a:t>Query 18: Churn</a:t>
            </a:r>
            <a:r>
              <a:rPr lang="en-US" sz="1800" b="0" i="0" u="none" strike="noStrike" baseline="0" dirty="0">
                <a:solidFill>
                  <a:srgbClr val="000000"/>
                </a:solidFill>
                <a:latin typeface="MS PMincho" panose="02020600040205080304" pitchFamily="18" charset="-128"/>
              </a:rPr>
              <a:t>‑</a:t>
            </a:r>
            <a:r>
              <a:rPr lang="en-US" sz="1800" b="1" i="0" u="none" strike="noStrike" baseline="0" dirty="0">
                <a:solidFill>
                  <a:srgbClr val="000000"/>
                </a:solidFill>
                <a:latin typeface="Times New Roman" panose="02020603050405020304" pitchFamily="18" charset="0"/>
              </a:rPr>
              <a:t>Risk Composite Score. </a:t>
            </a:r>
            <a:endParaRPr lang="en-IN" dirty="0"/>
          </a:p>
        </p:txBody>
      </p:sp>
      <p:sp>
        <p:nvSpPr>
          <p:cNvPr id="3" name="Text Placeholder 2">
            <a:extLst>
              <a:ext uri="{FF2B5EF4-FFF2-40B4-BE49-F238E27FC236}">
                <a16:creationId xmlns:a16="http://schemas.microsoft.com/office/drawing/2014/main" id="{19622E78-1BC4-0532-79D9-51F6244380F1}"/>
              </a:ext>
            </a:extLst>
          </p:cNvPr>
          <p:cNvSpPr>
            <a:spLocks noGrp="1"/>
          </p:cNvSpPr>
          <p:nvPr>
            <p:ph type="body" idx="2"/>
          </p:nvPr>
        </p:nvSpPr>
        <p:spPr/>
        <p:txBody>
          <a:bodyPr/>
          <a:lstStyle/>
          <a:p>
            <a:r>
              <a:rPr lang="en-IN" b="1" i="0" u="none" strike="noStrike" baseline="0" dirty="0">
                <a:solidFill>
                  <a:srgbClr val="000000"/>
                </a:solidFill>
                <a:latin typeface="Times New Roman" panose="02020603050405020304" pitchFamily="18" charset="0"/>
              </a:rPr>
              <a:t>SQL Queries</a:t>
            </a:r>
            <a:endParaRPr lang="en-IN" dirty="0"/>
          </a:p>
          <a:p>
            <a:endParaRPr lang="en-IN" dirty="0"/>
          </a:p>
        </p:txBody>
      </p:sp>
      <p:pic>
        <p:nvPicPr>
          <p:cNvPr id="5" name="Picture 4">
            <a:extLst>
              <a:ext uri="{FF2B5EF4-FFF2-40B4-BE49-F238E27FC236}">
                <a16:creationId xmlns:a16="http://schemas.microsoft.com/office/drawing/2014/main" id="{F1AABE01-A78F-9049-0702-650941CFFDF9}"/>
              </a:ext>
            </a:extLst>
          </p:cNvPr>
          <p:cNvPicPr>
            <a:picLocks noChangeAspect="1"/>
          </p:cNvPicPr>
          <p:nvPr/>
        </p:nvPicPr>
        <p:blipFill>
          <a:blip r:embed="rId2"/>
          <a:stretch>
            <a:fillRect/>
          </a:stretch>
        </p:blipFill>
        <p:spPr>
          <a:xfrm>
            <a:off x="277586" y="1623767"/>
            <a:ext cx="8588828" cy="4800601"/>
          </a:xfrm>
          <a:prstGeom prst="rect">
            <a:avLst/>
          </a:prstGeom>
        </p:spPr>
      </p:pic>
    </p:spTree>
    <p:extLst>
      <p:ext uri="{BB962C8B-B14F-4D97-AF65-F5344CB8AC3E}">
        <p14:creationId xmlns:p14="http://schemas.microsoft.com/office/powerpoint/2010/main" val="398981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1"/>
          <p:cNvSpPr txBox="1">
            <a:spLocks noGrp="1"/>
          </p:cNvSpPr>
          <p:nvPr>
            <p:ph type="body" idx="1"/>
          </p:nvPr>
        </p:nvSpPr>
        <p:spPr>
          <a:xfrm>
            <a:off x="217170" y="1340734"/>
            <a:ext cx="8709660" cy="5173188"/>
          </a:xfrm>
          <a:prstGeom prst="rect">
            <a:avLst/>
          </a:prstGeom>
          <a:noFill/>
          <a:ln>
            <a:noFill/>
          </a:ln>
        </p:spPr>
        <p:txBody>
          <a:bodyPr spcFirstLastPara="1" wrap="square" lIns="91425" tIns="45700" rIns="91425" bIns="45700" anchor="t" anchorCtr="0">
            <a:noAutofit/>
          </a:bodyPr>
          <a:lstStyle/>
          <a:p>
            <a:pPr marL="514350" indent="-285750" algn="just">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In competitive DTH market, providers face the challenge of managing vast amounts of data from subscriber and un subscription details to content performance and engagement metrics spread across multiple systems. This fragmented data environment hinders the ability to obtain a complete picture of business performance and customer behavior. </a:t>
            </a:r>
          </a:p>
          <a:p>
            <a:pPr marL="228600" indent="0" algn="just"/>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pPr marL="514350" indent="-285750" algn="just">
              <a:buFont typeface="Arial" panose="020B0604020202020204" pitchFamily="34" charset="0"/>
              <a:buChar char="•"/>
            </a:pPr>
            <a:r>
              <a:rPr lang="en-US" sz="1800" dirty="0">
                <a:solidFill>
                  <a:srgbClr val="000000"/>
                </a:solidFill>
                <a:latin typeface="Times New Roman" panose="02020603050405020304" pitchFamily="18" charset="0"/>
                <a:cs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Our project addresses these challenges by developing a centralized data warehouse that consolidates data from disparate sources, integrating new dimensions such as content and series details, alongside enhanced customer engagement metrics. </a:t>
            </a:r>
          </a:p>
          <a:p>
            <a:pPr marL="514350" indent="-285750" algn="just">
              <a:buFont typeface="Arial" panose="020B0604020202020204" pitchFamily="34" charset="0"/>
              <a:buChar char="•"/>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514350" indent="-285750" algn="just">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The solution is designed to handle large data volumes, execute complex queries efficiently, and generate comprehensive reports for various stakeholders.</a:t>
            </a:r>
          </a:p>
          <a:p>
            <a:pPr marL="228600" indent="0" algn="just"/>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pPr marL="514350" indent="-285750" algn="just">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By bringing together subscription, un subscription, content, and engagement data into a unified platform, the data warehouse enables more informed decision-making, operational efficiency, and strategic customer </a:t>
            </a:r>
            <a:r>
              <a:rPr lang="en-US" sz="1800" b="0" i="0" u="none" strike="noStrike" baseline="0" dirty="0" err="1">
                <a:solidFill>
                  <a:srgbClr val="000000"/>
                </a:solidFill>
                <a:latin typeface="Times New Roman" panose="02020603050405020304" pitchFamily="18" charset="0"/>
                <a:cs typeface="Times New Roman" panose="02020603050405020304" pitchFamily="18" charset="0"/>
              </a:rPr>
              <a:t>etention</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ultimately elevating the overall viewer experience</a:t>
            </a:r>
            <a:r>
              <a:rPr lang="en-US" sz="1800" b="0" i="0" u="none" strike="noStrike" baseline="0" dirty="0">
                <a:solidFill>
                  <a:srgbClr val="000000"/>
                </a:solidFill>
                <a:latin typeface="Times New Roman" panose="02020603050405020304" pitchFamily="18" charset="0"/>
              </a:rPr>
              <a:t>. </a:t>
            </a:r>
            <a:endParaRPr sz="1700" dirty="0"/>
          </a:p>
        </p:txBody>
      </p:sp>
      <p:sp>
        <p:nvSpPr>
          <p:cNvPr id="168" name="Google Shape;168;p21"/>
          <p:cNvSpPr txBox="1">
            <a:spLocks noGrp="1"/>
          </p:cNvSpPr>
          <p:nvPr>
            <p:ph type="body" idx="2"/>
          </p:nvPr>
        </p:nvSpPr>
        <p:spPr>
          <a:xfrm>
            <a:off x="256350" y="152400"/>
            <a:ext cx="60198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3600"/>
              <a:buFont typeface="Arial"/>
              <a:buNone/>
            </a:pPr>
            <a:r>
              <a:rPr lang="en-US"/>
              <a:t>Problem Statement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6A41B3-B6F5-9E0C-4943-2B1ED9454F68}"/>
              </a:ext>
            </a:extLst>
          </p:cNvPr>
          <p:cNvSpPr>
            <a:spLocks noGrp="1"/>
          </p:cNvSpPr>
          <p:nvPr>
            <p:ph type="body" idx="1"/>
          </p:nvPr>
        </p:nvSpPr>
        <p:spPr>
          <a:xfrm>
            <a:off x="304800" y="1371601"/>
            <a:ext cx="8229600" cy="4648200"/>
          </a:xfrm>
        </p:spPr>
        <p:txBody>
          <a:bodyPr/>
          <a:lstStyle/>
          <a:p>
            <a:r>
              <a:rPr lang="en-US" sz="1800" b="1" i="0" u="none" strike="noStrike" baseline="0">
                <a:solidFill>
                  <a:srgbClr val="000000"/>
                </a:solidFill>
                <a:latin typeface="Times New Roman" panose="02020603050405020304" pitchFamily="18" charset="0"/>
              </a:rPr>
              <a:t>Query 19: Ad</a:t>
            </a:r>
            <a:r>
              <a:rPr lang="en-US" sz="1800" b="0" i="0" u="none" strike="noStrike" baseline="0">
                <a:solidFill>
                  <a:srgbClr val="000000"/>
                </a:solidFill>
                <a:latin typeface="MS PMincho" panose="02020600040205080304" pitchFamily="18" charset="-128"/>
              </a:rPr>
              <a:t>‑</a:t>
            </a:r>
            <a:r>
              <a:rPr lang="en-US" sz="1800" b="1" i="0" u="none" strike="noStrike" baseline="0">
                <a:solidFill>
                  <a:srgbClr val="000000"/>
                </a:solidFill>
                <a:latin typeface="Times New Roman" panose="02020603050405020304" pitchFamily="18" charset="0"/>
              </a:rPr>
              <a:t>Effectiveness vs. Engagement Lift. </a:t>
            </a:r>
            <a:endParaRPr lang="en-IN" dirty="0"/>
          </a:p>
        </p:txBody>
      </p:sp>
      <p:sp>
        <p:nvSpPr>
          <p:cNvPr id="3" name="Text Placeholder 2">
            <a:extLst>
              <a:ext uri="{FF2B5EF4-FFF2-40B4-BE49-F238E27FC236}">
                <a16:creationId xmlns:a16="http://schemas.microsoft.com/office/drawing/2014/main" id="{A8BF0B06-DCB8-1556-8846-10D9C948B4B6}"/>
              </a:ext>
            </a:extLst>
          </p:cNvPr>
          <p:cNvSpPr>
            <a:spLocks noGrp="1"/>
          </p:cNvSpPr>
          <p:nvPr>
            <p:ph type="body" idx="2"/>
          </p:nvPr>
        </p:nvSpPr>
        <p:spPr/>
        <p:txBody>
          <a:bodyPr/>
          <a:lstStyle/>
          <a:p>
            <a:r>
              <a:rPr lang="en-IN" b="1" i="0" u="none" strike="noStrike" baseline="0" dirty="0">
                <a:solidFill>
                  <a:srgbClr val="000000"/>
                </a:solidFill>
                <a:latin typeface="Times New Roman" panose="02020603050405020304" pitchFamily="18" charset="0"/>
              </a:rPr>
              <a:t>SQL Queries</a:t>
            </a:r>
            <a:endParaRPr lang="en-IN" dirty="0"/>
          </a:p>
          <a:p>
            <a:endParaRPr lang="en-IN" dirty="0"/>
          </a:p>
        </p:txBody>
      </p:sp>
      <p:pic>
        <p:nvPicPr>
          <p:cNvPr id="7" name="Picture 6">
            <a:extLst>
              <a:ext uri="{FF2B5EF4-FFF2-40B4-BE49-F238E27FC236}">
                <a16:creationId xmlns:a16="http://schemas.microsoft.com/office/drawing/2014/main" id="{0D64D6CB-1778-660C-A560-45FE74199153}"/>
              </a:ext>
            </a:extLst>
          </p:cNvPr>
          <p:cNvPicPr>
            <a:picLocks noChangeAspect="1"/>
          </p:cNvPicPr>
          <p:nvPr/>
        </p:nvPicPr>
        <p:blipFill>
          <a:blip r:embed="rId2"/>
          <a:stretch>
            <a:fillRect/>
          </a:stretch>
        </p:blipFill>
        <p:spPr>
          <a:xfrm>
            <a:off x="304800" y="1886437"/>
            <a:ext cx="8746671" cy="4648200"/>
          </a:xfrm>
          <a:prstGeom prst="rect">
            <a:avLst/>
          </a:prstGeom>
        </p:spPr>
      </p:pic>
    </p:spTree>
    <p:extLst>
      <p:ext uri="{BB962C8B-B14F-4D97-AF65-F5344CB8AC3E}">
        <p14:creationId xmlns:p14="http://schemas.microsoft.com/office/powerpoint/2010/main" val="42157743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3B5680-FFF0-60BD-3FEA-FE8098C28E68}"/>
              </a:ext>
            </a:extLst>
          </p:cNvPr>
          <p:cNvSpPr>
            <a:spLocks noGrp="1"/>
          </p:cNvSpPr>
          <p:nvPr>
            <p:ph type="body" idx="1"/>
          </p:nvPr>
        </p:nvSpPr>
        <p:spPr>
          <a:xfrm>
            <a:off x="304800" y="1295401"/>
            <a:ext cx="8229600" cy="4724400"/>
          </a:xfrm>
        </p:spPr>
        <p:txBody>
          <a:bodyPr/>
          <a:lstStyle/>
          <a:p>
            <a:r>
              <a:rPr lang="en-US" sz="1800" b="1" i="0" u="none" strike="noStrike" baseline="0" dirty="0">
                <a:solidFill>
                  <a:srgbClr val="000000"/>
                </a:solidFill>
                <a:latin typeface="Times New Roman" panose="02020603050405020304" pitchFamily="18" charset="0"/>
              </a:rPr>
              <a:t>Query 20: Promo × Event 3</a:t>
            </a:r>
            <a:r>
              <a:rPr lang="en-US" sz="1800" b="0" i="0" u="none" strike="noStrike" baseline="0" dirty="0">
                <a:solidFill>
                  <a:srgbClr val="000000"/>
                </a:solidFill>
                <a:latin typeface="MS PMincho" panose="02020600040205080304" pitchFamily="18" charset="-128"/>
              </a:rPr>
              <a:t>‑</a:t>
            </a:r>
            <a:r>
              <a:rPr lang="en-US" sz="1800" b="1" i="0" u="none" strike="noStrike" baseline="0" dirty="0">
                <a:solidFill>
                  <a:srgbClr val="000000"/>
                </a:solidFill>
                <a:latin typeface="Times New Roman" panose="02020603050405020304" pitchFamily="18" charset="0"/>
              </a:rPr>
              <a:t>Month Retention. </a:t>
            </a:r>
            <a:endParaRPr lang="en-IN" dirty="0"/>
          </a:p>
        </p:txBody>
      </p:sp>
      <p:sp>
        <p:nvSpPr>
          <p:cNvPr id="3" name="Text Placeholder 2">
            <a:extLst>
              <a:ext uri="{FF2B5EF4-FFF2-40B4-BE49-F238E27FC236}">
                <a16:creationId xmlns:a16="http://schemas.microsoft.com/office/drawing/2014/main" id="{EE0870C4-9615-C9E4-40E2-66B0F9A30E81}"/>
              </a:ext>
            </a:extLst>
          </p:cNvPr>
          <p:cNvSpPr>
            <a:spLocks noGrp="1"/>
          </p:cNvSpPr>
          <p:nvPr>
            <p:ph type="body" idx="2"/>
          </p:nvPr>
        </p:nvSpPr>
        <p:spPr/>
        <p:txBody>
          <a:bodyPr/>
          <a:lstStyle/>
          <a:p>
            <a:r>
              <a:rPr lang="en-IN" b="1" i="0" u="none" strike="noStrike" baseline="0" dirty="0">
                <a:solidFill>
                  <a:srgbClr val="000000"/>
                </a:solidFill>
                <a:latin typeface="Times New Roman" panose="02020603050405020304" pitchFamily="18" charset="0"/>
              </a:rPr>
              <a:t>SQL Queries</a:t>
            </a:r>
            <a:endParaRPr lang="en-IN" dirty="0"/>
          </a:p>
          <a:p>
            <a:endParaRPr lang="en-IN" dirty="0"/>
          </a:p>
        </p:txBody>
      </p:sp>
      <p:pic>
        <p:nvPicPr>
          <p:cNvPr id="5" name="Picture 4">
            <a:extLst>
              <a:ext uri="{FF2B5EF4-FFF2-40B4-BE49-F238E27FC236}">
                <a16:creationId xmlns:a16="http://schemas.microsoft.com/office/drawing/2014/main" id="{C4601444-0006-B1FF-B26A-5CFDEBFC0CAF}"/>
              </a:ext>
            </a:extLst>
          </p:cNvPr>
          <p:cNvPicPr>
            <a:picLocks noChangeAspect="1"/>
          </p:cNvPicPr>
          <p:nvPr/>
        </p:nvPicPr>
        <p:blipFill>
          <a:blip r:embed="rId2"/>
          <a:stretch>
            <a:fillRect/>
          </a:stretch>
        </p:blipFill>
        <p:spPr>
          <a:xfrm>
            <a:off x="304800" y="1800138"/>
            <a:ext cx="8726078" cy="4623220"/>
          </a:xfrm>
          <a:prstGeom prst="rect">
            <a:avLst/>
          </a:prstGeom>
        </p:spPr>
      </p:pic>
    </p:spTree>
    <p:extLst>
      <p:ext uri="{BB962C8B-B14F-4D97-AF65-F5344CB8AC3E}">
        <p14:creationId xmlns:p14="http://schemas.microsoft.com/office/powerpoint/2010/main" val="39834228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BEC31D-3674-7DDA-385C-A789CB45F7FC}"/>
              </a:ext>
            </a:extLst>
          </p:cNvPr>
          <p:cNvSpPr>
            <a:spLocks noGrp="1"/>
          </p:cNvSpPr>
          <p:nvPr>
            <p:ph type="body" idx="1"/>
          </p:nvPr>
        </p:nvSpPr>
        <p:spPr>
          <a:xfrm>
            <a:off x="304800" y="1295400"/>
            <a:ext cx="8229600" cy="5105399"/>
          </a:xfrm>
        </p:spPr>
        <p:txBody>
          <a:bodyPr/>
          <a:lstStyle/>
          <a:p>
            <a:pPr marL="5143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 The implementation of a centralized data warehouse has unified subscription lifecycles, </a:t>
            </a:r>
            <a:r>
              <a:rPr lang="en-US" sz="1800" b="0" i="0" u="none" strike="noStrike" baseline="0" dirty="0" err="1">
                <a:solidFill>
                  <a:srgbClr val="000000"/>
                </a:solidFill>
                <a:latin typeface="Times New Roman" panose="02020603050405020304" pitchFamily="18" charset="0"/>
              </a:rPr>
              <a:t>unsubscription</a:t>
            </a:r>
            <a:r>
              <a:rPr lang="en-US" sz="1800" b="0" i="0" u="none" strike="noStrike" baseline="0" dirty="0">
                <a:solidFill>
                  <a:srgbClr val="000000"/>
                </a:solidFill>
                <a:latin typeface="Times New Roman" panose="02020603050405020304" pitchFamily="18" charset="0"/>
              </a:rPr>
              <a:t> drivers, content performance, and viewer engagement into a single, robust analytics platform. </a:t>
            </a:r>
          </a:p>
          <a:p>
            <a:pPr marL="228600" indent="0"/>
            <a:endParaRPr lang="en-US" sz="1800" b="0" i="0" u="none" strike="noStrike" baseline="0" dirty="0">
              <a:solidFill>
                <a:srgbClr val="000000"/>
              </a:solidFill>
              <a:latin typeface="Times New Roman" panose="02020603050405020304" pitchFamily="18" charset="0"/>
            </a:endParaRPr>
          </a:p>
          <a:p>
            <a:pPr marL="514350" indent="-285750">
              <a:buFont typeface="Arial" panose="020B0604020202020204" pitchFamily="34" charset="0"/>
              <a:buChar char="•"/>
            </a:pPr>
            <a:r>
              <a:rPr lang="en-US" sz="180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By consolidating disparate source systems and modeling dimensions such as Customer, Plan, Content, Series, and Time, the organization now gains consistent, multidimensional insights that drive precise decision-making.</a:t>
            </a:r>
          </a:p>
          <a:p>
            <a:pPr marL="228600" indent="0"/>
            <a:endParaRPr lang="en-US" sz="1800" b="0" i="0" u="none" strike="noStrike" baseline="0" dirty="0">
              <a:solidFill>
                <a:srgbClr val="000000"/>
              </a:solidFill>
              <a:latin typeface="Times New Roman" panose="02020603050405020304" pitchFamily="18" charset="0"/>
            </a:endParaRPr>
          </a:p>
          <a:p>
            <a:pPr marL="514350" indent="-285750">
              <a:buFont typeface="Arial" panose="020B0604020202020204" pitchFamily="34" charset="0"/>
              <a:buChar char="•"/>
            </a:pPr>
            <a:r>
              <a:rPr lang="en-US" sz="180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 Detailed retention analyses reveal pricing sensitivities and service-quality bottlenecks, while engagement metrics illuminate which programs keep viewers tuned in. Targeted strategies ranging from loyalty offers and dynamic pricing to personalized content recommendations and cross-sell campaigns are now executed with data-backed confidence.</a:t>
            </a:r>
          </a:p>
          <a:p>
            <a:pPr marL="228600" indent="0"/>
            <a:endParaRPr lang="en-US" sz="1800" b="0" i="0" u="none" strike="noStrike" baseline="0" dirty="0">
              <a:solidFill>
                <a:srgbClr val="000000"/>
              </a:solidFill>
              <a:latin typeface="Times New Roman" panose="02020603050405020304" pitchFamily="18" charset="0"/>
            </a:endParaRPr>
          </a:p>
          <a:p>
            <a:pPr marL="5143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 Ultimately, this scalable, warehouse-driven solution empowers the DTH provider to optimize operational efficiency, elevate the customer experience, and achieve stronger, sustainable performance in a competitive media landscape. </a:t>
            </a:r>
            <a:endParaRPr lang="en-IN" dirty="0"/>
          </a:p>
        </p:txBody>
      </p:sp>
      <p:sp>
        <p:nvSpPr>
          <p:cNvPr id="3" name="Text Placeholder 2">
            <a:extLst>
              <a:ext uri="{FF2B5EF4-FFF2-40B4-BE49-F238E27FC236}">
                <a16:creationId xmlns:a16="http://schemas.microsoft.com/office/drawing/2014/main" id="{8BF7506A-D1BA-30E3-967A-D7DB1DA3303D}"/>
              </a:ext>
            </a:extLst>
          </p:cNvPr>
          <p:cNvSpPr>
            <a:spLocks noGrp="1"/>
          </p:cNvSpPr>
          <p:nvPr>
            <p:ph type="body" idx="2"/>
          </p:nvPr>
        </p:nvSpPr>
        <p:spPr/>
        <p:txBody>
          <a:bodyPr>
            <a:normAutofit/>
          </a:bodyPr>
          <a:lstStyle/>
          <a:p>
            <a:r>
              <a:rPr lang="en-IN" b="1" i="0" u="none" strike="noStrike" baseline="0" dirty="0">
                <a:solidFill>
                  <a:srgbClr val="000000"/>
                </a:solidFill>
                <a:latin typeface="Times New Roman" panose="02020603050405020304" pitchFamily="18" charset="0"/>
              </a:rPr>
              <a:t>Conclusion</a:t>
            </a:r>
            <a:endParaRPr lang="en-IN" dirty="0"/>
          </a:p>
        </p:txBody>
      </p:sp>
    </p:spTree>
    <p:extLst>
      <p:ext uri="{BB962C8B-B14F-4D97-AF65-F5344CB8AC3E}">
        <p14:creationId xmlns:p14="http://schemas.microsoft.com/office/powerpoint/2010/main" val="345079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0"/>
          <p:cNvSpPr txBox="1">
            <a:spLocks noGrp="1"/>
          </p:cNvSpPr>
          <p:nvPr>
            <p:ph type="body" idx="1"/>
          </p:nvPr>
        </p:nvSpPr>
        <p:spPr>
          <a:xfrm>
            <a:off x="0" y="1610360"/>
            <a:ext cx="8310900" cy="2737200"/>
          </a:xfrm>
          <a:prstGeom prst="rect">
            <a:avLst/>
          </a:prstGeom>
        </p:spPr>
        <p:txBody>
          <a:bodyPr spcFirstLastPara="1" wrap="square" lIns="91425" tIns="45700" rIns="91425" bIns="45700" anchor="ctr" anchorCtr="0">
            <a:noAutofit/>
          </a:bodyPr>
          <a:lstStyle/>
          <a:p>
            <a:pPr marL="457200" lvl="0" indent="-292100" algn="l" rtl="0">
              <a:lnSpc>
                <a:spcPct val="150000"/>
              </a:lnSpc>
              <a:spcBef>
                <a:spcPts val="1200"/>
              </a:spcBef>
              <a:spcAft>
                <a:spcPts val="0"/>
              </a:spcAft>
              <a:buClr>
                <a:schemeClr val="dk1"/>
              </a:buClr>
              <a:buSzPts val="1000"/>
              <a:buChar char="●"/>
            </a:pPr>
            <a:r>
              <a:rPr lang="en-US" sz="1800" i="0" u="none" strike="noStrike" baseline="0" dirty="0">
                <a:solidFill>
                  <a:srgbClr val="000000"/>
                </a:solidFill>
                <a:latin typeface="Times New Roman" panose="02020603050405020304" pitchFamily="18" charset="0"/>
                <a:cs typeface="Times New Roman" panose="02020603050405020304" pitchFamily="18" charset="0"/>
              </a:rPr>
              <a:t>Enhanced Customer Personalization and Innovation </a:t>
            </a:r>
            <a:endParaRPr sz="1800" dirty="0">
              <a:latin typeface="Times New Roman" panose="02020603050405020304" pitchFamily="18" charset="0"/>
              <a:ea typeface="Calibri" panose="020F0502020204030204" pitchFamily="34" charset="0"/>
              <a:cs typeface="Times New Roman" panose="02020603050405020304" pitchFamily="18" charset="0"/>
            </a:endParaRPr>
          </a:p>
          <a:p>
            <a:pPr marL="457200" lvl="0" indent="-292100" algn="l" rtl="0">
              <a:lnSpc>
                <a:spcPct val="150000"/>
              </a:lnSpc>
              <a:spcBef>
                <a:spcPts val="0"/>
              </a:spcBef>
              <a:spcAft>
                <a:spcPts val="0"/>
              </a:spcAft>
              <a:buClr>
                <a:schemeClr val="dk1"/>
              </a:buClr>
              <a:buSzPts val="1000"/>
              <a:buChar char="●"/>
            </a:pPr>
            <a:r>
              <a:rPr lang="en-US" sz="1800" i="0" u="none" strike="noStrike" baseline="0" dirty="0">
                <a:solidFill>
                  <a:srgbClr val="000000"/>
                </a:solidFill>
                <a:latin typeface="Times New Roman" panose="02020603050405020304" pitchFamily="18" charset="0"/>
                <a:cs typeface="Times New Roman" panose="02020603050405020304" pitchFamily="18" charset="0"/>
              </a:rPr>
              <a:t>Improved Marketing ROI and Strategic Partnerships </a:t>
            </a:r>
          </a:p>
          <a:p>
            <a:pPr marL="457200" lvl="0" indent="-292100" algn="l" rtl="0">
              <a:lnSpc>
                <a:spcPct val="150000"/>
              </a:lnSpc>
              <a:spcBef>
                <a:spcPts val="0"/>
              </a:spcBef>
              <a:spcAft>
                <a:spcPts val="0"/>
              </a:spcAft>
              <a:buClr>
                <a:schemeClr val="dk1"/>
              </a:buClr>
              <a:buSzPts val="1000"/>
              <a:buChar char="●"/>
            </a:pPr>
            <a:r>
              <a:rPr lang="en-US" sz="1800" i="0" u="none" strike="noStrike" baseline="0" dirty="0">
                <a:solidFill>
                  <a:srgbClr val="000000"/>
                </a:solidFill>
                <a:latin typeface="Times New Roman" panose="02020603050405020304" pitchFamily="18" charset="0"/>
                <a:cs typeface="Times New Roman" panose="02020603050405020304" pitchFamily="18" charset="0"/>
              </a:rPr>
              <a:t>Dynamic Pricing and Subscription Management </a:t>
            </a:r>
          </a:p>
          <a:p>
            <a:pPr indent="-292100">
              <a:lnSpc>
                <a:spcPct val="150000"/>
              </a:lnSpc>
              <a:spcBef>
                <a:spcPts val="0"/>
              </a:spcBef>
              <a:buClr>
                <a:schemeClr val="dk1"/>
              </a:buClr>
              <a:buSzPts val="1000"/>
              <a:buFont typeface="Arial"/>
              <a:buChar char="●"/>
            </a:pPr>
            <a:r>
              <a:rPr lang="en-IN" sz="1800" i="0" u="none" strike="noStrike" baseline="0" dirty="0">
                <a:solidFill>
                  <a:srgbClr val="000000"/>
                </a:solidFill>
                <a:latin typeface="Times New Roman" panose="02020603050405020304" pitchFamily="18" charset="0"/>
                <a:cs typeface="Times New Roman" panose="02020603050405020304" pitchFamily="18" charset="0"/>
              </a:rPr>
              <a:t>Cross-Selling and Upselling Opportunities </a:t>
            </a:r>
          </a:p>
          <a:p>
            <a:pPr indent="-292100">
              <a:lnSpc>
                <a:spcPct val="150000"/>
              </a:lnSpc>
              <a:spcBef>
                <a:spcPts val="0"/>
              </a:spcBef>
              <a:buClr>
                <a:schemeClr val="dk1"/>
              </a:buClr>
              <a:buSzPts val="1000"/>
              <a:buFont typeface="Arial"/>
              <a:buChar char="●"/>
            </a:pPr>
            <a:r>
              <a:rPr lang="en-IN" sz="1800" i="0" u="none" strike="noStrike" baseline="0" dirty="0">
                <a:solidFill>
                  <a:srgbClr val="000000"/>
                </a:solidFill>
                <a:latin typeface="Times New Roman" panose="02020603050405020304" pitchFamily="18" charset="0"/>
                <a:cs typeface="Times New Roman" panose="02020603050405020304" pitchFamily="18" charset="0"/>
              </a:rPr>
              <a:t>Agility in Business Transformation </a:t>
            </a:r>
          </a:p>
          <a:p>
            <a:pPr marL="165100" lvl="0" indent="0" algn="l" rtl="0">
              <a:lnSpc>
                <a:spcPct val="115000"/>
              </a:lnSpc>
              <a:spcBef>
                <a:spcPts val="0"/>
              </a:spcBef>
              <a:spcAft>
                <a:spcPts val="0"/>
              </a:spcAft>
              <a:buClr>
                <a:schemeClr val="dk1"/>
              </a:buClr>
              <a:buSzPts val="1000"/>
            </a:pPr>
            <a:endParaRPr lang="en-US" sz="1800" b="1" i="0" u="none" strike="noStrike" baseline="0" dirty="0">
              <a:solidFill>
                <a:srgbClr val="000000"/>
              </a:solidFill>
              <a:latin typeface="Times New Roman" panose="02020603050405020304" pitchFamily="18" charset="0"/>
            </a:endParaRPr>
          </a:p>
          <a:p>
            <a:pPr marL="457200" lvl="0" indent="-292100" algn="l" rtl="0">
              <a:lnSpc>
                <a:spcPct val="115000"/>
              </a:lnSpc>
              <a:spcBef>
                <a:spcPts val="0"/>
              </a:spcBef>
              <a:spcAft>
                <a:spcPts val="0"/>
              </a:spcAft>
              <a:buClr>
                <a:schemeClr val="dk1"/>
              </a:buClr>
              <a:buSzPts val="1000"/>
              <a:buChar char="●"/>
            </a:pPr>
            <a:endParaRPr lang="en-US" sz="1800" b="1" i="0" u="none" strike="noStrike" baseline="0" dirty="0">
              <a:solidFill>
                <a:srgbClr val="000000"/>
              </a:solidFill>
              <a:latin typeface="Times New Roman" panose="02020603050405020304" pitchFamily="18" charset="0"/>
            </a:endParaRPr>
          </a:p>
          <a:p>
            <a:pPr marL="0" lvl="0" indent="0" algn="l" rtl="0">
              <a:lnSpc>
                <a:spcPct val="115000"/>
              </a:lnSpc>
              <a:spcBef>
                <a:spcPts val="1200"/>
              </a:spcBef>
              <a:spcAft>
                <a:spcPts val="0"/>
              </a:spcAft>
              <a:buNone/>
            </a:pPr>
            <a:endParaRPr sz="1700" dirty="0"/>
          </a:p>
        </p:txBody>
      </p:sp>
      <p:sp>
        <p:nvSpPr>
          <p:cNvPr id="161" name="Google Shape;161;p20"/>
          <p:cNvSpPr txBox="1">
            <a:spLocks noGrp="1"/>
          </p:cNvSpPr>
          <p:nvPr>
            <p:ph type="body" idx="2"/>
          </p:nvPr>
        </p:nvSpPr>
        <p:spPr>
          <a:xfrm>
            <a:off x="304800" y="152400"/>
            <a:ext cx="63246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Motivation</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26E51C-7B14-C3D3-8677-975F28BBB070}"/>
              </a:ext>
            </a:extLst>
          </p:cNvPr>
          <p:cNvSpPr>
            <a:spLocks noGrp="1"/>
          </p:cNvSpPr>
          <p:nvPr>
            <p:ph type="body" idx="1"/>
          </p:nvPr>
        </p:nvSpPr>
        <p:spPr/>
        <p:txBody>
          <a:bodyPr/>
          <a:lstStyle/>
          <a:p>
            <a:pPr marL="571500" indent="-342900">
              <a:lnSpc>
                <a:spcPct val="150000"/>
              </a:lnSpc>
              <a:buFont typeface="Arial" panose="020B0604020202020204" pitchFamily="34" charset="0"/>
              <a:buChar char="•"/>
            </a:pPr>
            <a:r>
              <a:rPr lang="en-IN" sz="1800" i="0" u="none" strike="noStrike" baseline="0" dirty="0">
                <a:solidFill>
                  <a:srgbClr val="000000"/>
                </a:solidFill>
                <a:latin typeface="Times New Roman" panose="02020603050405020304" pitchFamily="18" charset="0"/>
              </a:rPr>
              <a:t>Multidimensional Conceptual View </a:t>
            </a:r>
          </a:p>
          <a:p>
            <a:pPr marL="571500" indent="-342900">
              <a:lnSpc>
                <a:spcPct val="150000"/>
              </a:lnSpc>
              <a:buFont typeface="Arial" panose="020B0604020202020204" pitchFamily="34" charset="0"/>
              <a:buChar char="•"/>
            </a:pPr>
            <a:r>
              <a:rPr lang="en-IN" sz="1800" i="0" u="none" strike="noStrike" baseline="0" dirty="0">
                <a:solidFill>
                  <a:srgbClr val="000000"/>
                </a:solidFill>
                <a:latin typeface="Times New Roman" panose="02020603050405020304" pitchFamily="18" charset="0"/>
              </a:rPr>
              <a:t>Generic Dimensionality </a:t>
            </a:r>
          </a:p>
          <a:p>
            <a:pPr marL="571500" indent="-342900">
              <a:lnSpc>
                <a:spcPct val="150000"/>
              </a:lnSpc>
              <a:buFont typeface="Arial" panose="020B0604020202020204" pitchFamily="34" charset="0"/>
              <a:buChar char="•"/>
            </a:pPr>
            <a:r>
              <a:rPr lang="en-IN" sz="1800" i="0" u="none" strike="noStrike" baseline="0" dirty="0">
                <a:solidFill>
                  <a:srgbClr val="000000"/>
                </a:solidFill>
                <a:latin typeface="Times New Roman" panose="02020603050405020304" pitchFamily="18" charset="0"/>
              </a:rPr>
              <a:t>Comprehensive Data Integration</a:t>
            </a:r>
          </a:p>
          <a:p>
            <a:pPr marL="571500" indent="-342900">
              <a:lnSpc>
                <a:spcPct val="150000"/>
              </a:lnSpc>
              <a:buFont typeface="Arial" panose="020B0604020202020204" pitchFamily="34" charset="0"/>
              <a:buChar char="•"/>
            </a:pPr>
            <a:r>
              <a:rPr lang="en-IN" sz="1800" i="0" u="none" strike="noStrike" baseline="0" dirty="0">
                <a:solidFill>
                  <a:srgbClr val="000000"/>
                </a:solidFill>
                <a:latin typeface="Times New Roman" panose="02020603050405020304" pitchFamily="18" charset="0"/>
              </a:rPr>
              <a:t>Rigorous Data Quality</a:t>
            </a:r>
          </a:p>
          <a:p>
            <a:pPr marL="571500" indent="-342900">
              <a:lnSpc>
                <a:spcPct val="150000"/>
              </a:lnSpc>
              <a:buFont typeface="Arial" panose="020B0604020202020204" pitchFamily="34" charset="0"/>
              <a:buChar char="•"/>
            </a:pPr>
            <a:r>
              <a:rPr lang="en-US" sz="1800" i="0" u="none" strike="noStrike" baseline="0" dirty="0">
                <a:solidFill>
                  <a:srgbClr val="000000"/>
                </a:solidFill>
                <a:latin typeface="Times New Roman" panose="02020603050405020304" pitchFamily="18" charset="0"/>
              </a:rPr>
              <a:t>Flexible Reporting and Unlimited Aggregations </a:t>
            </a:r>
            <a:endParaRPr lang="en-IN" sz="1800" dirty="0">
              <a:solidFill>
                <a:srgbClr val="000000"/>
              </a:solidFill>
              <a:latin typeface="Times New Roman" panose="02020603050405020304" pitchFamily="18" charset="0"/>
            </a:endParaRPr>
          </a:p>
          <a:p>
            <a:pPr marL="571500" indent="-342900">
              <a:buFont typeface="Arial" panose="020B0604020202020204" pitchFamily="34" charset="0"/>
              <a:buChar char="•"/>
            </a:pPr>
            <a:endParaRPr lang="en-IN" dirty="0"/>
          </a:p>
        </p:txBody>
      </p:sp>
      <p:sp>
        <p:nvSpPr>
          <p:cNvPr id="3" name="Text Placeholder 2">
            <a:extLst>
              <a:ext uri="{FF2B5EF4-FFF2-40B4-BE49-F238E27FC236}">
                <a16:creationId xmlns:a16="http://schemas.microsoft.com/office/drawing/2014/main" id="{EFCC0239-47EF-570F-F1A4-14F42A5961FB}"/>
              </a:ext>
            </a:extLst>
          </p:cNvPr>
          <p:cNvSpPr>
            <a:spLocks noGrp="1"/>
          </p:cNvSpPr>
          <p:nvPr>
            <p:ph type="body" idx="2"/>
          </p:nvPr>
        </p:nvSpPr>
        <p:spPr/>
        <p:txBody>
          <a:bodyPr>
            <a:noAutofit/>
          </a:bodyPr>
          <a:lstStyle/>
          <a:p>
            <a:r>
              <a:rPr lang="en-US" b="1" i="0" u="none" strike="noStrike" baseline="0" dirty="0">
                <a:solidFill>
                  <a:srgbClr val="000000"/>
                </a:solidFill>
                <a:latin typeface="Times New Roman" panose="02020603050405020304" pitchFamily="18" charset="0"/>
              </a:rPr>
              <a:t>Requirements for DTH Service Data Warehouse </a:t>
            </a:r>
            <a:endParaRPr lang="en-IN" dirty="0"/>
          </a:p>
        </p:txBody>
      </p:sp>
    </p:spTree>
    <p:extLst>
      <p:ext uri="{BB962C8B-B14F-4D97-AF65-F5344CB8AC3E}">
        <p14:creationId xmlns:p14="http://schemas.microsoft.com/office/powerpoint/2010/main" val="63321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E4EFAA-2041-EF40-DBDF-CCC03C55629C}"/>
              </a:ext>
            </a:extLst>
          </p:cNvPr>
          <p:cNvSpPr>
            <a:spLocks noGrp="1"/>
          </p:cNvSpPr>
          <p:nvPr>
            <p:ph type="body" idx="1"/>
          </p:nvPr>
        </p:nvSpPr>
        <p:spPr/>
        <p:txBody>
          <a:bodyPr/>
          <a:lstStyle/>
          <a:p>
            <a:pPr marL="514350" indent="-285750">
              <a:lnSpc>
                <a:spcPct val="150000"/>
              </a:lnSpc>
              <a:buFont typeface="Arial" panose="020B0604020202020204" pitchFamily="34" charset="0"/>
              <a:buChar char="•"/>
            </a:pPr>
            <a:r>
              <a:rPr lang="en-IN" sz="1800" i="0" u="none" strike="noStrike" baseline="0" dirty="0" err="1">
                <a:solidFill>
                  <a:srgbClr val="000000"/>
                </a:solidFill>
                <a:latin typeface="Times New Roman" panose="02020603050405020304" pitchFamily="18" charset="0"/>
              </a:rPr>
              <a:t>Unsubscription</a:t>
            </a:r>
            <a:r>
              <a:rPr lang="en-IN" sz="1800" i="0" u="none" strike="noStrike" baseline="0" dirty="0">
                <a:solidFill>
                  <a:srgbClr val="000000"/>
                </a:solidFill>
                <a:latin typeface="Times New Roman" panose="02020603050405020304" pitchFamily="18" charset="0"/>
              </a:rPr>
              <a:t> Analytics </a:t>
            </a:r>
          </a:p>
          <a:p>
            <a:pPr marL="514350" indent="-285750">
              <a:lnSpc>
                <a:spcPct val="150000"/>
              </a:lnSpc>
              <a:buFont typeface="Arial" panose="020B0604020202020204" pitchFamily="34" charset="0"/>
              <a:buChar char="•"/>
            </a:pPr>
            <a:r>
              <a:rPr lang="en-IN" sz="1800" i="0" u="none" strike="noStrike" baseline="0" dirty="0">
                <a:solidFill>
                  <a:srgbClr val="000000"/>
                </a:solidFill>
                <a:latin typeface="Times New Roman" panose="02020603050405020304" pitchFamily="18" charset="0"/>
              </a:rPr>
              <a:t>Subscriber Analytics </a:t>
            </a:r>
            <a:endParaRPr lang="en-IN" sz="1800" dirty="0">
              <a:solidFill>
                <a:srgbClr val="000000"/>
              </a:solidFill>
              <a:latin typeface="Times New Roman" panose="02020603050405020304" pitchFamily="18" charset="0"/>
            </a:endParaRPr>
          </a:p>
          <a:p>
            <a:pPr marL="514350" indent="-285750">
              <a:lnSpc>
                <a:spcPct val="150000"/>
              </a:lnSpc>
              <a:buFont typeface="Arial" panose="020B0604020202020204" pitchFamily="34" charset="0"/>
              <a:buChar char="•"/>
            </a:pPr>
            <a:r>
              <a:rPr lang="en-IN" sz="1800" i="0" u="none" strike="noStrike" baseline="0" dirty="0">
                <a:solidFill>
                  <a:srgbClr val="000000"/>
                </a:solidFill>
                <a:latin typeface="Times New Roman" panose="02020603050405020304" pitchFamily="18" charset="0"/>
              </a:rPr>
              <a:t>Feedback Analysis </a:t>
            </a:r>
          </a:p>
          <a:p>
            <a:pPr marL="514350" indent="-285750">
              <a:lnSpc>
                <a:spcPct val="150000"/>
              </a:lnSpc>
              <a:buFont typeface="Arial" panose="020B0604020202020204" pitchFamily="34" charset="0"/>
              <a:buChar char="•"/>
            </a:pPr>
            <a:r>
              <a:rPr lang="en-IN" sz="1800" i="0" u="none" strike="noStrike" baseline="0" dirty="0">
                <a:solidFill>
                  <a:srgbClr val="000000"/>
                </a:solidFill>
                <a:latin typeface="Times New Roman" panose="02020603050405020304" pitchFamily="18" charset="0"/>
              </a:rPr>
              <a:t>Enhanced Engagement Analytics </a:t>
            </a:r>
            <a:endParaRPr lang="en-IN" sz="1800" dirty="0">
              <a:solidFill>
                <a:srgbClr val="000000"/>
              </a:solidFill>
              <a:latin typeface="Times New Roman" panose="02020603050405020304" pitchFamily="18" charset="0"/>
            </a:endParaRPr>
          </a:p>
          <a:p>
            <a:pPr marL="514350" indent="-285750">
              <a:lnSpc>
                <a:spcPct val="150000"/>
              </a:lnSpc>
              <a:buFont typeface="Arial" panose="020B0604020202020204" pitchFamily="34" charset="0"/>
              <a:buChar char="•"/>
            </a:pPr>
            <a:r>
              <a:rPr lang="en-IN" sz="1800" i="0" u="none" strike="noStrike" baseline="0" dirty="0">
                <a:solidFill>
                  <a:srgbClr val="000000"/>
                </a:solidFill>
                <a:latin typeface="Times New Roman" panose="02020603050405020304" pitchFamily="18" charset="0"/>
              </a:rPr>
              <a:t>Financial Analytics </a:t>
            </a:r>
          </a:p>
        </p:txBody>
      </p:sp>
      <p:sp>
        <p:nvSpPr>
          <p:cNvPr id="3" name="Text Placeholder 2">
            <a:extLst>
              <a:ext uri="{FF2B5EF4-FFF2-40B4-BE49-F238E27FC236}">
                <a16:creationId xmlns:a16="http://schemas.microsoft.com/office/drawing/2014/main" id="{7840FD33-04E8-A787-AEB5-B68A33CCDD63}"/>
              </a:ext>
            </a:extLst>
          </p:cNvPr>
          <p:cNvSpPr>
            <a:spLocks noGrp="1"/>
          </p:cNvSpPr>
          <p:nvPr>
            <p:ph type="body" idx="2"/>
          </p:nvPr>
        </p:nvSpPr>
        <p:spPr/>
        <p:txBody>
          <a:bodyPr>
            <a:noAutofit/>
          </a:bodyPr>
          <a:lstStyle/>
          <a:p>
            <a:r>
              <a:rPr lang="en-IN" b="1" i="0" u="none" strike="noStrike" baseline="0" dirty="0">
                <a:solidFill>
                  <a:srgbClr val="000000"/>
                </a:solidFill>
                <a:latin typeface="Times New Roman" panose="02020603050405020304" pitchFamily="18" charset="0"/>
              </a:rPr>
              <a:t>Specific Analytics Requirements</a:t>
            </a:r>
            <a:endParaRPr lang="en-IN" dirty="0"/>
          </a:p>
        </p:txBody>
      </p:sp>
    </p:spTree>
    <p:extLst>
      <p:ext uri="{BB962C8B-B14F-4D97-AF65-F5344CB8AC3E}">
        <p14:creationId xmlns:p14="http://schemas.microsoft.com/office/powerpoint/2010/main" val="1461775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FFC431-30F3-9F53-9828-EC4DD2E8F982}"/>
              </a:ext>
            </a:extLst>
          </p:cNvPr>
          <p:cNvSpPr>
            <a:spLocks noGrp="1"/>
          </p:cNvSpPr>
          <p:nvPr>
            <p:ph type="body" idx="1"/>
          </p:nvPr>
        </p:nvSpPr>
        <p:spPr/>
        <p:txBody>
          <a:bodyPr/>
          <a:lstStyle/>
          <a:p>
            <a:endParaRPr lang="en-IN" dirty="0"/>
          </a:p>
        </p:txBody>
      </p:sp>
      <p:sp>
        <p:nvSpPr>
          <p:cNvPr id="3" name="Text Placeholder 2">
            <a:extLst>
              <a:ext uri="{FF2B5EF4-FFF2-40B4-BE49-F238E27FC236}">
                <a16:creationId xmlns:a16="http://schemas.microsoft.com/office/drawing/2014/main" id="{6D8DEC9E-4982-41B0-C9FF-D8FBFC948B65}"/>
              </a:ext>
            </a:extLst>
          </p:cNvPr>
          <p:cNvSpPr>
            <a:spLocks noGrp="1"/>
          </p:cNvSpPr>
          <p:nvPr>
            <p:ph type="body" idx="2"/>
          </p:nvPr>
        </p:nvSpPr>
        <p:spPr/>
        <p:txBody>
          <a:bodyPr>
            <a:normAutofit lnSpcReduction="10000"/>
          </a:bodyPr>
          <a:lstStyle/>
          <a:p>
            <a:r>
              <a:rPr lang="en-US" dirty="0"/>
              <a:t>Information Package Diagram</a:t>
            </a:r>
            <a:endParaRPr lang="en-IN" dirty="0"/>
          </a:p>
        </p:txBody>
      </p:sp>
      <p:pic>
        <p:nvPicPr>
          <p:cNvPr id="4" name="Picture 3">
            <a:extLst>
              <a:ext uri="{FF2B5EF4-FFF2-40B4-BE49-F238E27FC236}">
                <a16:creationId xmlns:a16="http://schemas.microsoft.com/office/drawing/2014/main" id="{6B937E3F-75EC-C57F-FCD7-311D5C2715C6}"/>
              </a:ext>
            </a:extLst>
          </p:cNvPr>
          <p:cNvPicPr>
            <a:picLocks noChangeAspect="1"/>
          </p:cNvPicPr>
          <p:nvPr/>
        </p:nvPicPr>
        <p:blipFill>
          <a:blip r:embed="rId2"/>
          <a:stretch>
            <a:fillRect/>
          </a:stretch>
        </p:blipFill>
        <p:spPr>
          <a:xfrm>
            <a:off x="304800" y="1493837"/>
            <a:ext cx="8229600" cy="4525963"/>
          </a:xfrm>
          <a:prstGeom prst="rect">
            <a:avLst/>
          </a:prstGeom>
        </p:spPr>
      </p:pic>
    </p:spTree>
    <p:extLst>
      <p:ext uri="{BB962C8B-B14F-4D97-AF65-F5344CB8AC3E}">
        <p14:creationId xmlns:p14="http://schemas.microsoft.com/office/powerpoint/2010/main" val="1530104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158215-D448-60C6-A3A2-76FE894C9FB8}"/>
              </a:ext>
            </a:extLst>
          </p:cNvPr>
          <p:cNvSpPr>
            <a:spLocks noGrp="1"/>
          </p:cNvSpPr>
          <p:nvPr>
            <p:ph type="body" idx="1"/>
          </p:nvPr>
        </p:nvSpPr>
        <p:spPr/>
        <p:txBody>
          <a:bodyPr/>
          <a:lstStyle/>
          <a:p>
            <a:endParaRPr lang="en-IN" dirty="0"/>
          </a:p>
        </p:txBody>
      </p:sp>
      <p:sp>
        <p:nvSpPr>
          <p:cNvPr id="3" name="Text Placeholder 2">
            <a:extLst>
              <a:ext uri="{FF2B5EF4-FFF2-40B4-BE49-F238E27FC236}">
                <a16:creationId xmlns:a16="http://schemas.microsoft.com/office/drawing/2014/main" id="{7FF0341C-DDAF-4166-73CF-5B3EF285C0D9}"/>
              </a:ext>
            </a:extLst>
          </p:cNvPr>
          <p:cNvSpPr>
            <a:spLocks noGrp="1"/>
          </p:cNvSpPr>
          <p:nvPr>
            <p:ph type="body" idx="2"/>
          </p:nvPr>
        </p:nvSpPr>
        <p:spPr/>
        <p:txBody>
          <a:bodyPr>
            <a:normAutofit lnSpcReduction="10000"/>
          </a:bodyPr>
          <a:lstStyle/>
          <a:p>
            <a:r>
              <a:rPr lang="en-US" dirty="0"/>
              <a:t>Information Package Diagram</a:t>
            </a:r>
            <a:endParaRPr lang="en-IN" dirty="0"/>
          </a:p>
        </p:txBody>
      </p:sp>
      <p:pic>
        <p:nvPicPr>
          <p:cNvPr id="4" name="Picture 3">
            <a:extLst>
              <a:ext uri="{FF2B5EF4-FFF2-40B4-BE49-F238E27FC236}">
                <a16:creationId xmlns:a16="http://schemas.microsoft.com/office/drawing/2014/main" id="{B5D5A997-8EC9-C915-F49F-EACDE3278997}"/>
              </a:ext>
            </a:extLst>
          </p:cNvPr>
          <p:cNvPicPr>
            <a:picLocks noChangeAspect="1"/>
          </p:cNvPicPr>
          <p:nvPr/>
        </p:nvPicPr>
        <p:blipFill>
          <a:blip r:embed="rId2"/>
          <a:stretch>
            <a:fillRect/>
          </a:stretch>
        </p:blipFill>
        <p:spPr>
          <a:xfrm>
            <a:off x="457200" y="1683865"/>
            <a:ext cx="8229600" cy="4442298"/>
          </a:xfrm>
          <a:prstGeom prst="rect">
            <a:avLst/>
          </a:prstGeom>
        </p:spPr>
      </p:pic>
    </p:spTree>
    <p:extLst>
      <p:ext uri="{BB962C8B-B14F-4D97-AF65-F5344CB8AC3E}">
        <p14:creationId xmlns:p14="http://schemas.microsoft.com/office/powerpoint/2010/main" val="312268323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TotalTime>
  <Words>789</Words>
  <Application>Microsoft Office PowerPoint</Application>
  <PresentationFormat>On-screen Show (4:3)</PresentationFormat>
  <Paragraphs>105</Paragraphs>
  <Slides>42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MS PMincho</vt:lpstr>
      <vt:lpstr>Arial</vt:lpstr>
      <vt:lpstr>Calibri</vt:lpstr>
      <vt:lpstr>Times New Roman</vt:lpstr>
      <vt:lpstr>Office Theme</vt:lpstr>
      <vt:lpstr>Data Warehousing Project Presentation Instructor-In-Charge : Dr L. Rajya Lakshmi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Warehousing Project Presentation Instructor-In-Charge : Dr L. Rajya Lakshmi</dc:title>
  <dc:creator>hp</dc:creator>
  <cp:lastModifiedBy>abhishek bhosale</cp:lastModifiedBy>
  <cp:revision>5</cp:revision>
  <dcterms:modified xsi:type="dcterms:W3CDTF">2025-04-22T03:55:10Z</dcterms:modified>
</cp:coreProperties>
</file>