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iAR+19aTtoaFtZRRI678cIsLcGC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1F0"/>
    <a:srgbClr val="E6F4F7"/>
    <a:srgbClr val="151B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545" y="31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7438c34b60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37438c34b60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7438c34b6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37438c34b6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1792288" y="612775"/>
            <a:ext cx="5486400" cy="4114800"/>
          </a:xfrm>
          <a:prstGeom prst="rect">
            <a:avLst/>
          </a:prstGeom>
          <a:noFill/>
          <a:ln>
            <a:noFill/>
          </a:ln>
        </p:spPr>
      </p:sp>
      <p:sp>
        <p:nvSpPr>
          <p:cNvPr id="64" name="Google Shape;64;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164771" y="895350"/>
            <a:ext cx="15958457" cy="3015826"/>
          </a:xfrm>
          <a:prstGeom prst="rect">
            <a:avLst/>
          </a:prstGeom>
          <a:noFill/>
          <a:ln>
            <a:noFill/>
          </a:ln>
        </p:spPr>
        <p:txBody>
          <a:bodyPr spcFirstLastPara="1" wrap="square" lIns="0" tIns="0" rIns="0" bIns="0" anchor="t" anchorCtr="0">
            <a:spAutoFit/>
          </a:bodyPr>
          <a:lstStyle/>
          <a:p>
            <a:pPr lvl="0" algn="ctr">
              <a:lnSpc>
                <a:spcPct val="140005"/>
              </a:lnSpc>
            </a:pPr>
            <a:r>
              <a:rPr lang="en-US" sz="6999" dirty="0"/>
              <a:t>Track 3: AI in Industry </a:t>
            </a:r>
            <a:r>
              <a:rPr lang="en-US" sz="6999" dirty="0" err="1"/>
              <a:t>Usecases</a:t>
            </a:r>
            <a:r>
              <a:rPr lang="en-US" sz="6999" dirty="0"/>
              <a:t> (Legal, Healthcare, Marketing, etc.)</a:t>
            </a:r>
            <a:endParaRPr dirty="0"/>
          </a:p>
        </p:txBody>
      </p:sp>
      <p:sp>
        <p:nvSpPr>
          <p:cNvPr id="85" name="Google Shape;85;p1"/>
          <p:cNvSpPr txBox="1"/>
          <p:nvPr/>
        </p:nvSpPr>
        <p:spPr>
          <a:xfrm>
            <a:off x="7235485" y="4023385"/>
            <a:ext cx="3817025" cy="1292662"/>
          </a:xfrm>
          <a:prstGeom prst="rect">
            <a:avLst/>
          </a:prstGeom>
          <a:noFill/>
          <a:ln>
            <a:noFill/>
          </a:ln>
        </p:spPr>
        <p:txBody>
          <a:bodyPr spcFirstLastPara="1" wrap="square" lIns="0" tIns="0" rIns="0" bIns="0" anchor="t" anchorCtr="0">
            <a:spAutoFit/>
          </a:bodyPr>
          <a:lstStyle/>
          <a:p>
            <a:pPr marL="0" marR="0" lvl="0" indent="0" algn="ctr" rtl="0">
              <a:lnSpc>
                <a:spcPct val="140007"/>
              </a:lnSpc>
              <a:spcBef>
                <a:spcPts val="0"/>
              </a:spcBef>
              <a:spcAft>
                <a:spcPts val="0"/>
              </a:spcAft>
              <a:buNone/>
            </a:pPr>
            <a:r>
              <a:rPr lang="en-US" sz="6000" b="0" i="0" u="none" strike="noStrike" cap="none" dirty="0" err="1">
                <a:solidFill>
                  <a:srgbClr val="000000"/>
                </a:solidFill>
                <a:latin typeface="Arial"/>
                <a:ea typeface="Arial"/>
                <a:cs typeface="Arial"/>
                <a:sym typeface="Arial"/>
              </a:rPr>
              <a:t>Nitros</a:t>
            </a:r>
            <a:endParaRPr sz="1800" dirty="0"/>
          </a:p>
        </p:txBody>
      </p:sp>
      <p:sp>
        <p:nvSpPr>
          <p:cNvPr id="86" name="Google Shape;86;p1"/>
          <p:cNvSpPr txBox="1"/>
          <p:nvPr/>
        </p:nvSpPr>
        <p:spPr>
          <a:xfrm>
            <a:off x="6940508" y="5502138"/>
            <a:ext cx="4406980" cy="1551194"/>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2400" dirty="0" err="1"/>
              <a:t>Shiven</a:t>
            </a:r>
            <a:r>
              <a:rPr lang="en-US" sz="2400" dirty="0"/>
              <a:t> </a:t>
            </a:r>
            <a:r>
              <a:rPr lang="en-US" sz="2400" dirty="0" err="1"/>
              <a:t>Khare</a:t>
            </a:r>
            <a:endParaRPr lang="en-US" sz="2400" dirty="0"/>
          </a:p>
          <a:p>
            <a:pPr marL="0" marR="0" lvl="0" indent="0" algn="ctr" rtl="0">
              <a:lnSpc>
                <a:spcPct val="140011"/>
              </a:lnSpc>
              <a:spcBef>
                <a:spcPts val="0"/>
              </a:spcBef>
              <a:spcAft>
                <a:spcPts val="0"/>
              </a:spcAft>
              <a:buNone/>
            </a:pPr>
            <a:r>
              <a:rPr lang="en-US" sz="2400" dirty="0" err="1"/>
              <a:t>Rehatman</a:t>
            </a:r>
            <a:r>
              <a:rPr lang="en-US" sz="2400" dirty="0"/>
              <a:t> Kaur</a:t>
            </a:r>
          </a:p>
          <a:p>
            <a:pPr marL="0" marR="0" lvl="0" indent="0" algn="ctr" rtl="0">
              <a:lnSpc>
                <a:spcPct val="140011"/>
              </a:lnSpc>
              <a:spcBef>
                <a:spcPts val="0"/>
              </a:spcBef>
              <a:spcAft>
                <a:spcPts val="0"/>
              </a:spcAft>
              <a:buNone/>
            </a:pPr>
            <a:r>
              <a:rPr lang="en-US" sz="2400" dirty="0"/>
              <a:t>Hrishita Dalal</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6407051" y="952500"/>
            <a:ext cx="5473898" cy="7620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b="0" i="0" u="none" strike="noStrike" cap="none">
                <a:solidFill>
                  <a:srgbClr val="000000"/>
                </a:solidFill>
                <a:latin typeface="Arial"/>
                <a:ea typeface="Arial"/>
                <a:cs typeface="Arial"/>
                <a:sym typeface="Arial"/>
              </a:rPr>
              <a:t>Problem Statement</a:t>
            </a:r>
            <a:endParaRPr/>
          </a:p>
        </p:txBody>
      </p:sp>
      <p:sp>
        <p:nvSpPr>
          <p:cNvPr id="92" name="Google Shape;92;p2"/>
          <p:cNvSpPr txBox="1"/>
          <p:nvPr/>
        </p:nvSpPr>
        <p:spPr>
          <a:xfrm>
            <a:off x="874485" y="2533967"/>
            <a:ext cx="16539029" cy="2954655"/>
          </a:xfrm>
          <a:prstGeom prst="rect">
            <a:avLst/>
          </a:prstGeom>
          <a:noFill/>
          <a:ln>
            <a:noFill/>
          </a:ln>
        </p:spPr>
        <p:txBody>
          <a:bodyPr spcFirstLastPara="1" wrap="square" lIns="0" tIns="0" rIns="0" bIns="0" anchor="t" anchorCtr="0">
            <a:spAutoFit/>
          </a:bodyPr>
          <a:lstStyle/>
          <a:p>
            <a:r>
              <a:rPr lang="en-US" sz="3200" dirty="0"/>
              <a:t>In recent years, the sheer volume and complexity of legal documents—statutes, regulations, case law, and scholarly commentary—has made it increasingly difficult for non-experts and even seasoned practitioners to locate and interpret relevant provisions rapidly. In India, where legislation and constitutional text exist in both English and Hindi, there is a pressing need for tools to bridge the gap between dense legal language and everyday queries in the user’s preferred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p:nvPr/>
        </p:nvSpPr>
        <p:spPr>
          <a:xfrm>
            <a:off x="7961769" y="952500"/>
            <a:ext cx="2364462" cy="7620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b="0" i="0" u="none" strike="noStrike" cap="none">
                <a:solidFill>
                  <a:srgbClr val="000000"/>
                </a:solidFill>
                <a:latin typeface="Arial"/>
                <a:ea typeface="Arial"/>
                <a:cs typeface="Arial"/>
                <a:sym typeface="Arial"/>
              </a:rPr>
              <a:t>Solution</a:t>
            </a:r>
            <a:endParaRPr/>
          </a:p>
        </p:txBody>
      </p:sp>
      <p:sp>
        <p:nvSpPr>
          <p:cNvPr id="98" name="Google Shape;98;p3"/>
          <p:cNvSpPr txBox="1"/>
          <p:nvPr/>
        </p:nvSpPr>
        <p:spPr>
          <a:xfrm>
            <a:off x="493485" y="2639967"/>
            <a:ext cx="17301029" cy="4136517"/>
          </a:xfrm>
          <a:prstGeom prst="rect">
            <a:avLst/>
          </a:prstGeom>
          <a:noFill/>
          <a:ln>
            <a:noFill/>
          </a:ln>
        </p:spPr>
        <p:txBody>
          <a:bodyPr spcFirstLastPara="1" wrap="square" lIns="0" tIns="0" rIns="0" bIns="0" anchor="t" anchorCtr="0">
            <a:spAutoFit/>
          </a:bodyPr>
          <a:lstStyle/>
          <a:p>
            <a:pPr lvl="0" algn="ctr">
              <a:lnSpc>
                <a:spcPct val="140011"/>
              </a:lnSpc>
            </a:pPr>
            <a:r>
              <a:rPr lang="en-US" sz="3200" dirty="0"/>
              <a:t>This project presents a prototype Legal QA Chatbot designed to answer questions about the Indian Constitution and the Indian Penal Code (IPC) directly in Hindi, leveraging modern Retrieval-Augmented Generation (RAG) techniques and a lightweight multilingual language model. At its core, our system ingests “born-digital” Hindi texts of the Constitution and IPC—alongside curated question-answer pairs from publicly available datasets—and converts them into a searchable knowledge base.</a:t>
            </a:r>
            <a:endParaRPr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37438c34b60_2_3"/>
          <p:cNvSpPr txBox="1"/>
          <p:nvPr/>
        </p:nvSpPr>
        <p:spPr>
          <a:xfrm>
            <a:off x="7094999" y="654957"/>
            <a:ext cx="4098000" cy="6927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dirty="0"/>
              <a:t>Your Approach</a:t>
            </a:r>
            <a:endParaRPr dirty="0"/>
          </a:p>
        </p:txBody>
      </p:sp>
      <p:sp>
        <p:nvSpPr>
          <p:cNvPr id="104" name="Google Shape;104;g37438c34b60_2_3"/>
          <p:cNvSpPr txBox="1"/>
          <p:nvPr/>
        </p:nvSpPr>
        <p:spPr>
          <a:xfrm>
            <a:off x="841827" y="1986824"/>
            <a:ext cx="16604343" cy="2585323"/>
          </a:xfrm>
          <a:prstGeom prst="rect">
            <a:avLst/>
          </a:prstGeom>
          <a:noFill/>
          <a:ln>
            <a:noFill/>
          </a:ln>
        </p:spPr>
        <p:txBody>
          <a:bodyPr spcFirstLastPara="1" wrap="square" lIns="0" tIns="0" rIns="0" bIns="0" anchor="t" anchorCtr="0">
            <a:spAutoFit/>
          </a:bodyPr>
          <a:lstStyle/>
          <a:p>
            <a:pPr lvl="0" algn="ctr">
              <a:lnSpc>
                <a:spcPct val="140011"/>
              </a:lnSpc>
            </a:pPr>
            <a:r>
              <a:rPr lang="en-US" sz="2400" dirty="0"/>
              <a:t>We extract and normalize the raw Unicode text, split it into overlapping chunks to respect the model’s context window and embed each chunk using a multilingual sentence transformer. These vectors are indexed in FAISS, enabling lightning-fast similarity search. When a user submits a Hindi question, the system retrieves </a:t>
            </a:r>
            <a:r>
              <a:rPr lang="en-US" sz="2400" dirty="0" err="1"/>
              <a:t>thetop</a:t>
            </a:r>
            <a:r>
              <a:rPr lang="en-US" sz="2400" dirty="0"/>
              <a:t>-k relevant excerpts and “stuff” them into the prompt of a small, instruction-tuned multilingual model (</a:t>
            </a:r>
            <a:r>
              <a:rPr lang="en-US" sz="2400" dirty="0" err="1"/>
              <a:t>bigscience</a:t>
            </a:r>
            <a:r>
              <a:rPr lang="en-US" sz="2400" dirty="0"/>
              <a:t>/mt0-small). The model then generates a concise, accurate answer entirely in Hindi, accompanied by citations of the source chunks.</a:t>
            </a:r>
            <a:endParaRPr sz="1050" dirty="0"/>
          </a:p>
        </p:txBody>
      </p:sp>
      <p:pic>
        <p:nvPicPr>
          <p:cNvPr id="2" name="Picture 1">
            <a:extLst>
              <a:ext uri="{FF2B5EF4-FFF2-40B4-BE49-F238E27FC236}">
                <a16:creationId xmlns:a16="http://schemas.microsoft.com/office/drawing/2014/main" id="{3B790706-6873-4897-9E01-9894F09F8D92}"/>
              </a:ext>
            </a:extLst>
          </p:cNvPr>
          <p:cNvPicPr>
            <a:picLocks noChangeAspect="1"/>
          </p:cNvPicPr>
          <p:nvPr/>
        </p:nvPicPr>
        <p:blipFill>
          <a:blip r:embed="rId3"/>
          <a:stretch>
            <a:fillRect/>
          </a:stretch>
        </p:blipFill>
        <p:spPr>
          <a:xfrm>
            <a:off x="5875252" y="5143500"/>
            <a:ext cx="6537492" cy="4696739"/>
          </a:xfrm>
          <a:prstGeom prst="rect">
            <a:avLst/>
          </a:prstGeom>
        </p:spPr>
      </p:pic>
      <p:sp>
        <p:nvSpPr>
          <p:cNvPr id="8" name="Rectangle 6">
            <a:extLst>
              <a:ext uri="{FF2B5EF4-FFF2-40B4-BE49-F238E27FC236}">
                <a16:creationId xmlns:a16="http://schemas.microsoft.com/office/drawing/2014/main" id="{62DC5D52-2A7B-4D39-9FA8-01A45AD928A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6B74556C-B052-4A22-8786-DD2B9589980A}"/>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C1E934E4-6074-4323-BCA3-D009830CF15D}"/>
              </a:ext>
            </a:extLst>
          </p:cNvPr>
          <p:cNvSpPr>
            <a:spLocks noChangeArrowheads="1"/>
          </p:cNvSpPr>
          <p:nvPr/>
        </p:nvSpPr>
        <p:spPr bwMode="auto">
          <a:xfrm>
            <a:off x="304800" y="304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a:extLst>
              <a:ext uri="{FF2B5EF4-FFF2-40B4-BE49-F238E27FC236}">
                <a16:creationId xmlns:a16="http://schemas.microsoft.com/office/drawing/2014/main" id="{BDFADA57-1481-4C8D-9F74-7ABC1AE61701}"/>
              </a:ext>
            </a:extLst>
          </p:cNvPr>
          <p:cNvSpPr>
            <a:spLocks noChangeArrowheads="1"/>
          </p:cNvSpPr>
          <p:nvPr/>
        </p:nvSpPr>
        <p:spPr bwMode="auto">
          <a:xfrm>
            <a:off x="457200" y="457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0">
            <a:extLst>
              <a:ext uri="{FF2B5EF4-FFF2-40B4-BE49-F238E27FC236}">
                <a16:creationId xmlns:a16="http://schemas.microsoft.com/office/drawing/2014/main" id="{80556EA6-7B93-4718-AA14-B8B8F91DF79C}"/>
              </a:ext>
            </a:extLst>
          </p:cNvPr>
          <p:cNvSpPr>
            <a:spLocks noChangeArrowheads="1"/>
          </p:cNvSpPr>
          <p:nvPr/>
        </p:nvSpPr>
        <p:spPr bwMode="auto">
          <a:xfrm>
            <a:off x="609600" y="609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00CE497C-FF80-4514-839E-D385F4CD3454}"/>
              </a:ext>
            </a:extLst>
          </p:cNvPr>
          <p:cNvSpPr>
            <a:spLocks noChangeArrowheads="1"/>
          </p:cNvSpPr>
          <p:nvPr/>
        </p:nvSpPr>
        <p:spPr bwMode="auto">
          <a:xfrm>
            <a:off x="762000" y="762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06EA2E41-44E7-4B22-86CE-C8765AD16A2A}"/>
              </a:ext>
            </a:extLst>
          </p:cNvPr>
          <p:cNvSpPr>
            <a:spLocks noChangeArrowheads="1"/>
          </p:cNvSpPr>
          <p:nvPr/>
        </p:nvSpPr>
        <p:spPr bwMode="auto">
          <a:xfrm>
            <a:off x="914400" y="914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3">
            <a:extLst>
              <a:ext uri="{FF2B5EF4-FFF2-40B4-BE49-F238E27FC236}">
                <a16:creationId xmlns:a16="http://schemas.microsoft.com/office/drawing/2014/main" id="{3FE17BF7-B5FB-42C9-91F2-640F0594717A}"/>
              </a:ext>
            </a:extLst>
          </p:cNvPr>
          <p:cNvSpPr>
            <a:spLocks noChangeArrowheads="1"/>
          </p:cNvSpPr>
          <p:nvPr/>
        </p:nvSpPr>
        <p:spPr bwMode="auto">
          <a:xfrm>
            <a:off x="1066800" y="1066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4">
            <a:extLst>
              <a:ext uri="{FF2B5EF4-FFF2-40B4-BE49-F238E27FC236}">
                <a16:creationId xmlns:a16="http://schemas.microsoft.com/office/drawing/2014/main" id="{4A793EC5-2898-4480-9E86-1790BE7739DE}"/>
              </a:ext>
            </a:extLst>
          </p:cNvPr>
          <p:cNvSpPr>
            <a:spLocks noChangeArrowheads="1"/>
          </p:cNvSpPr>
          <p:nvPr/>
        </p:nvSpPr>
        <p:spPr bwMode="auto">
          <a:xfrm>
            <a:off x="1219200" y="1219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5">
            <a:extLst>
              <a:ext uri="{FF2B5EF4-FFF2-40B4-BE49-F238E27FC236}">
                <a16:creationId xmlns:a16="http://schemas.microsoft.com/office/drawing/2014/main" id="{5F2D19FF-E958-41C8-AF27-DF81205C4057}"/>
              </a:ext>
            </a:extLst>
          </p:cNvPr>
          <p:cNvSpPr>
            <a:spLocks noChangeArrowheads="1"/>
          </p:cNvSpPr>
          <p:nvPr/>
        </p:nvSpPr>
        <p:spPr bwMode="auto">
          <a:xfrm>
            <a:off x="1371600" y="1371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16">
            <a:extLst>
              <a:ext uri="{FF2B5EF4-FFF2-40B4-BE49-F238E27FC236}">
                <a16:creationId xmlns:a16="http://schemas.microsoft.com/office/drawing/2014/main" id="{7E04F7B0-F2C7-4B51-AF91-D0540A5AAC17}"/>
              </a:ext>
            </a:extLst>
          </p:cNvPr>
          <p:cNvSpPr>
            <a:spLocks noChangeArrowheads="1"/>
          </p:cNvSpPr>
          <p:nvPr/>
        </p:nvSpPr>
        <p:spPr bwMode="auto">
          <a:xfrm>
            <a:off x="1524000" y="1524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9" name="Rectangle 17">
            <a:extLst>
              <a:ext uri="{FF2B5EF4-FFF2-40B4-BE49-F238E27FC236}">
                <a16:creationId xmlns:a16="http://schemas.microsoft.com/office/drawing/2014/main" id="{D79219C2-14F2-4B48-9204-4A6B83B191F8}"/>
              </a:ext>
            </a:extLst>
          </p:cNvPr>
          <p:cNvSpPr>
            <a:spLocks noChangeArrowheads="1"/>
          </p:cNvSpPr>
          <p:nvPr/>
        </p:nvSpPr>
        <p:spPr bwMode="auto">
          <a:xfrm>
            <a:off x="1676400" y="1676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18">
            <a:extLst>
              <a:ext uri="{FF2B5EF4-FFF2-40B4-BE49-F238E27FC236}">
                <a16:creationId xmlns:a16="http://schemas.microsoft.com/office/drawing/2014/main" id="{0B5E81E3-617A-4384-AB3B-887C455BF163}"/>
              </a:ext>
            </a:extLst>
          </p:cNvPr>
          <p:cNvSpPr>
            <a:spLocks noChangeArrowheads="1"/>
          </p:cNvSpPr>
          <p:nvPr/>
        </p:nvSpPr>
        <p:spPr bwMode="auto">
          <a:xfrm>
            <a:off x="1901371" y="1865085"/>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19">
            <a:extLst>
              <a:ext uri="{FF2B5EF4-FFF2-40B4-BE49-F238E27FC236}">
                <a16:creationId xmlns:a16="http://schemas.microsoft.com/office/drawing/2014/main" id="{01280BDE-FF87-4181-A084-565E41233B4F}"/>
              </a:ext>
            </a:extLst>
          </p:cNvPr>
          <p:cNvSpPr>
            <a:spLocks noChangeArrowheads="1"/>
          </p:cNvSpPr>
          <p:nvPr/>
        </p:nvSpPr>
        <p:spPr bwMode="auto">
          <a:xfrm>
            <a:off x="1981200" y="1981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0">
            <a:extLst>
              <a:ext uri="{FF2B5EF4-FFF2-40B4-BE49-F238E27FC236}">
                <a16:creationId xmlns:a16="http://schemas.microsoft.com/office/drawing/2014/main" id="{532C7C01-4B45-4032-81B0-E4CF0D42407F}"/>
              </a:ext>
            </a:extLst>
          </p:cNvPr>
          <p:cNvSpPr>
            <a:spLocks noChangeArrowheads="1"/>
          </p:cNvSpPr>
          <p:nvPr/>
        </p:nvSpPr>
        <p:spPr bwMode="auto">
          <a:xfrm>
            <a:off x="2133600" y="2133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21">
            <a:extLst>
              <a:ext uri="{FF2B5EF4-FFF2-40B4-BE49-F238E27FC236}">
                <a16:creationId xmlns:a16="http://schemas.microsoft.com/office/drawing/2014/main" id="{73C8A3EF-5A10-46D7-A072-7E71510ED494}"/>
              </a:ext>
            </a:extLst>
          </p:cNvPr>
          <p:cNvSpPr>
            <a:spLocks noChangeArrowheads="1"/>
          </p:cNvSpPr>
          <p:nvPr/>
        </p:nvSpPr>
        <p:spPr bwMode="auto">
          <a:xfrm>
            <a:off x="2286000" y="2286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2">
            <a:extLst>
              <a:ext uri="{FF2B5EF4-FFF2-40B4-BE49-F238E27FC236}">
                <a16:creationId xmlns:a16="http://schemas.microsoft.com/office/drawing/2014/main" id="{4B3FD27D-919F-4B89-B03C-3691377E6EC4}"/>
              </a:ext>
            </a:extLst>
          </p:cNvPr>
          <p:cNvSpPr>
            <a:spLocks noChangeArrowheads="1"/>
          </p:cNvSpPr>
          <p:nvPr/>
        </p:nvSpPr>
        <p:spPr bwMode="auto">
          <a:xfrm>
            <a:off x="2438400" y="2438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5" name="Rectangle 23">
            <a:extLst>
              <a:ext uri="{FF2B5EF4-FFF2-40B4-BE49-F238E27FC236}">
                <a16:creationId xmlns:a16="http://schemas.microsoft.com/office/drawing/2014/main" id="{AD54BDC4-9BC0-4152-93DE-99976FC7CF24}"/>
              </a:ext>
            </a:extLst>
          </p:cNvPr>
          <p:cNvSpPr>
            <a:spLocks noChangeArrowheads="1"/>
          </p:cNvSpPr>
          <p:nvPr/>
        </p:nvSpPr>
        <p:spPr bwMode="auto">
          <a:xfrm>
            <a:off x="2590800" y="2590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24">
            <a:extLst>
              <a:ext uri="{FF2B5EF4-FFF2-40B4-BE49-F238E27FC236}">
                <a16:creationId xmlns:a16="http://schemas.microsoft.com/office/drawing/2014/main" id="{20A29882-2758-455C-AE5D-319A78EF468C}"/>
              </a:ext>
            </a:extLst>
          </p:cNvPr>
          <p:cNvSpPr>
            <a:spLocks noChangeArrowheads="1"/>
          </p:cNvSpPr>
          <p:nvPr/>
        </p:nvSpPr>
        <p:spPr bwMode="auto">
          <a:xfrm>
            <a:off x="2743200" y="2743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25">
            <a:extLst>
              <a:ext uri="{FF2B5EF4-FFF2-40B4-BE49-F238E27FC236}">
                <a16:creationId xmlns:a16="http://schemas.microsoft.com/office/drawing/2014/main" id="{0D015A0D-F894-43D1-A46E-2402A218B802}"/>
              </a:ext>
            </a:extLst>
          </p:cNvPr>
          <p:cNvSpPr>
            <a:spLocks noChangeArrowheads="1"/>
          </p:cNvSpPr>
          <p:nvPr/>
        </p:nvSpPr>
        <p:spPr bwMode="auto">
          <a:xfrm>
            <a:off x="2895600" y="2895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Rectangle 26">
            <a:extLst>
              <a:ext uri="{FF2B5EF4-FFF2-40B4-BE49-F238E27FC236}">
                <a16:creationId xmlns:a16="http://schemas.microsoft.com/office/drawing/2014/main" id="{A4473E14-297F-4AA7-92CD-B96FAD3F3C28}"/>
              </a:ext>
            </a:extLst>
          </p:cNvPr>
          <p:cNvSpPr>
            <a:spLocks noChangeArrowheads="1"/>
          </p:cNvSpPr>
          <p:nvPr/>
        </p:nvSpPr>
        <p:spPr bwMode="auto">
          <a:xfrm>
            <a:off x="3048000" y="3048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27">
            <a:extLst>
              <a:ext uri="{FF2B5EF4-FFF2-40B4-BE49-F238E27FC236}">
                <a16:creationId xmlns:a16="http://schemas.microsoft.com/office/drawing/2014/main" id="{782523A5-DC00-4529-89F9-F5253062B58E}"/>
              </a:ext>
            </a:extLst>
          </p:cNvPr>
          <p:cNvSpPr>
            <a:spLocks noChangeArrowheads="1"/>
          </p:cNvSpPr>
          <p:nvPr/>
        </p:nvSpPr>
        <p:spPr bwMode="auto">
          <a:xfrm>
            <a:off x="3200400" y="3200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0" name="Rectangle 28">
            <a:extLst>
              <a:ext uri="{FF2B5EF4-FFF2-40B4-BE49-F238E27FC236}">
                <a16:creationId xmlns:a16="http://schemas.microsoft.com/office/drawing/2014/main" id="{3D654E7E-3598-4144-8A59-96000728C890}"/>
              </a:ext>
            </a:extLst>
          </p:cNvPr>
          <p:cNvSpPr>
            <a:spLocks noChangeArrowheads="1"/>
          </p:cNvSpPr>
          <p:nvPr/>
        </p:nvSpPr>
        <p:spPr bwMode="auto">
          <a:xfrm>
            <a:off x="3352800" y="3352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1" name="Rectangle 29">
            <a:extLst>
              <a:ext uri="{FF2B5EF4-FFF2-40B4-BE49-F238E27FC236}">
                <a16:creationId xmlns:a16="http://schemas.microsoft.com/office/drawing/2014/main" id="{1A394D1A-B61B-435C-BC8B-8C6517651ED2}"/>
              </a:ext>
            </a:extLst>
          </p:cNvPr>
          <p:cNvSpPr>
            <a:spLocks noChangeArrowheads="1"/>
          </p:cNvSpPr>
          <p:nvPr/>
        </p:nvSpPr>
        <p:spPr bwMode="auto">
          <a:xfrm>
            <a:off x="3505200" y="3505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30">
            <a:extLst>
              <a:ext uri="{FF2B5EF4-FFF2-40B4-BE49-F238E27FC236}">
                <a16:creationId xmlns:a16="http://schemas.microsoft.com/office/drawing/2014/main" id="{20D0732B-92E0-4E17-B4F8-0CB5A7857C0B}"/>
              </a:ext>
            </a:extLst>
          </p:cNvPr>
          <p:cNvSpPr>
            <a:spLocks noChangeArrowheads="1"/>
          </p:cNvSpPr>
          <p:nvPr/>
        </p:nvSpPr>
        <p:spPr bwMode="auto">
          <a:xfrm>
            <a:off x="3657600" y="3657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31">
            <a:extLst>
              <a:ext uri="{FF2B5EF4-FFF2-40B4-BE49-F238E27FC236}">
                <a16:creationId xmlns:a16="http://schemas.microsoft.com/office/drawing/2014/main" id="{F4B03D1D-144C-4077-817A-73BF65596446}"/>
              </a:ext>
            </a:extLst>
          </p:cNvPr>
          <p:cNvSpPr>
            <a:spLocks noChangeArrowheads="1"/>
          </p:cNvSpPr>
          <p:nvPr/>
        </p:nvSpPr>
        <p:spPr bwMode="auto">
          <a:xfrm>
            <a:off x="3810000" y="3810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4" name="Rectangle 32">
            <a:extLst>
              <a:ext uri="{FF2B5EF4-FFF2-40B4-BE49-F238E27FC236}">
                <a16:creationId xmlns:a16="http://schemas.microsoft.com/office/drawing/2014/main" id="{A6856AE9-C645-4C27-B044-B544CA496126}"/>
              </a:ext>
            </a:extLst>
          </p:cNvPr>
          <p:cNvSpPr>
            <a:spLocks noChangeArrowheads="1"/>
          </p:cNvSpPr>
          <p:nvPr/>
        </p:nvSpPr>
        <p:spPr bwMode="auto">
          <a:xfrm>
            <a:off x="3962400" y="396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5" name="Rectangle 33">
            <a:extLst>
              <a:ext uri="{FF2B5EF4-FFF2-40B4-BE49-F238E27FC236}">
                <a16:creationId xmlns:a16="http://schemas.microsoft.com/office/drawing/2014/main" id="{835CEEE9-DC8D-45B2-95A6-D6FA51743F55}"/>
              </a:ext>
            </a:extLst>
          </p:cNvPr>
          <p:cNvSpPr>
            <a:spLocks noChangeArrowheads="1"/>
          </p:cNvSpPr>
          <p:nvPr/>
        </p:nvSpPr>
        <p:spPr bwMode="auto">
          <a:xfrm>
            <a:off x="4114800" y="4114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6" name="Rectangle 34">
            <a:extLst>
              <a:ext uri="{FF2B5EF4-FFF2-40B4-BE49-F238E27FC236}">
                <a16:creationId xmlns:a16="http://schemas.microsoft.com/office/drawing/2014/main" id="{3B49FE46-280A-40BE-AF91-93ACD0359BDA}"/>
              </a:ext>
            </a:extLst>
          </p:cNvPr>
          <p:cNvSpPr>
            <a:spLocks noChangeArrowheads="1"/>
          </p:cNvSpPr>
          <p:nvPr/>
        </p:nvSpPr>
        <p:spPr bwMode="auto">
          <a:xfrm>
            <a:off x="4267200" y="4267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7" name="Rectangle 35">
            <a:extLst>
              <a:ext uri="{FF2B5EF4-FFF2-40B4-BE49-F238E27FC236}">
                <a16:creationId xmlns:a16="http://schemas.microsoft.com/office/drawing/2014/main" id="{98A4F4A8-B4CD-4613-A6EB-4F235327934C}"/>
              </a:ext>
            </a:extLst>
          </p:cNvPr>
          <p:cNvSpPr>
            <a:spLocks noChangeArrowheads="1"/>
          </p:cNvSpPr>
          <p:nvPr/>
        </p:nvSpPr>
        <p:spPr bwMode="auto">
          <a:xfrm>
            <a:off x="4419600" y="4419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8" name="Rectangle 36">
            <a:extLst>
              <a:ext uri="{FF2B5EF4-FFF2-40B4-BE49-F238E27FC236}">
                <a16:creationId xmlns:a16="http://schemas.microsoft.com/office/drawing/2014/main" id="{C5D4AC9D-5441-4DD0-9A66-8095904C4559}"/>
              </a:ext>
            </a:extLst>
          </p:cNvPr>
          <p:cNvSpPr>
            <a:spLocks noChangeArrowheads="1"/>
          </p:cNvSpPr>
          <p:nvPr/>
        </p:nvSpPr>
        <p:spPr bwMode="auto">
          <a:xfrm>
            <a:off x="4572000" y="4572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9" name="Rectangle 37">
            <a:extLst>
              <a:ext uri="{FF2B5EF4-FFF2-40B4-BE49-F238E27FC236}">
                <a16:creationId xmlns:a16="http://schemas.microsoft.com/office/drawing/2014/main" id="{1F04D90A-22A1-4670-9DC0-0E95D0B52DDF}"/>
              </a:ext>
            </a:extLst>
          </p:cNvPr>
          <p:cNvSpPr>
            <a:spLocks noChangeArrowheads="1"/>
          </p:cNvSpPr>
          <p:nvPr/>
        </p:nvSpPr>
        <p:spPr bwMode="auto">
          <a:xfrm>
            <a:off x="4724400" y="4724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0" name="Rectangle 38">
            <a:extLst>
              <a:ext uri="{FF2B5EF4-FFF2-40B4-BE49-F238E27FC236}">
                <a16:creationId xmlns:a16="http://schemas.microsoft.com/office/drawing/2014/main" id="{FB5ACCF9-D425-4482-A8AF-00AD000FD613}"/>
              </a:ext>
            </a:extLst>
          </p:cNvPr>
          <p:cNvSpPr>
            <a:spLocks noChangeArrowheads="1"/>
          </p:cNvSpPr>
          <p:nvPr/>
        </p:nvSpPr>
        <p:spPr bwMode="auto">
          <a:xfrm>
            <a:off x="4876800" y="4876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1" name="Rectangle 39">
            <a:extLst>
              <a:ext uri="{FF2B5EF4-FFF2-40B4-BE49-F238E27FC236}">
                <a16:creationId xmlns:a16="http://schemas.microsoft.com/office/drawing/2014/main" id="{7197C261-F6B7-4AC4-B318-8E186F0B402A}"/>
              </a:ext>
            </a:extLst>
          </p:cNvPr>
          <p:cNvSpPr>
            <a:spLocks noChangeArrowheads="1"/>
          </p:cNvSpPr>
          <p:nvPr/>
        </p:nvSpPr>
        <p:spPr bwMode="auto">
          <a:xfrm>
            <a:off x="5029200" y="5029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2" name="Rectangle 40">
            <a:extLst>
              <a:ext uri="{FF2B5EF4-FFF2-40B4-BE49-F238E27FC236}">
                <a16:creationId xmlns:a16="http://schemas.microsoft.com/office/drawing/2014/main" id="{8F5FCA20-B29E-4E52-B31E-B284C022726D}"/>
              </a:ext>
            </a:extLst>
          </p:cNvPr>
          <p:cNvSpPr>
            <a:spLocks noChangeArrowheads="1"/>
          </p:cNvSpPr>
          <p:nvPr/>
        </p:nvSpPr>
        <p:spPr bwMode="auto">
          <a:xfrm>
            <a:off x="5181600" y="5181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3" name="Rectangle 41">
            <a:extLst>
              <a:ext uri="{FF2B5EF4-FFF2-40B4-BE49-F238E27FC236}">
                <a16:creationId xmlns:a16="http://schemas.microsoft.com/office/drawing/2014/main" id="{197877F8-35BB-480F-A28C-119900F539E2}"/>
              </a:ext>
            </a:extLst>
          </p:cNvPr>
          <p:cNvSpPr>
            <a:spLocks noChangeArrowheads="1"/>
          </p:cNvSpPr>
          <p:nvPr/>
        </p:nvSpPr>
        <p:spPr bwMode="auto">
          <a:xfrm>
            <a:off x="5334000" y="5334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4" name="Rectangle 42">
            <a:extLst>
              <a:ext uri="{FF2B5EF4-FFF2-40B4-BE49-F238E27FC236}">
                <a16:creationId xmlns:a16="http://schemas.microsoft.com/office/drawing/2014/main" id="{F5881168-36C3-43AD-A899-4CAF4DC72F53}"/>
              </a:ext>
            </a:extLst>
          </p:cNvPr>
          <p:cNvSpPr>
            <a:spLocks noChangeArrowheads="1"/>
          </p:cNvSpPr>
          <p:nvPr/>
        </p:nvSpPr>
        <p:spPr bwMode="auto">
          <a:xfrm>
            <a:off x="5486400" y="5486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5" name="Rectangle 43">
            <a:extLst>
              <a:ext uri="{FF2B5EF4-FFF2-40B4-BE49-F238E27FC236}">
                <a16:creationId xmlns:a16="http://schemas.microsoft.com/office/drawing/2014/main" id="{599634C5-B7BC-400B-A433-760DF96656BF}"/>
              </a:ext>
            </a:extLst>
          </p:cNvPr>
          <p:cNvSpPr>
            <a:spLocks noChangeArrowheads="1"/>
          </p:cNvSpPr>
          <p:nvPr/>
        </p:nvSpPr>
        <p:spPr bwMode="auto">
          <a:xfrm>
            <a:off x="5638800" y="5638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6" name="Rectangle 44">
            <a:extLst>
              <a:ext uri="{FF2B5EF4-FFF2-40B4-BE49-F238E27FC236}">
                <a16:creationId xmlns:a16="http://schemas.microsoft.com/office/drawing/2014/main" id="{0B2B1CDE-390F-4122-9EDE-08991E6FA2FF}"/>
              </a:ext>
            </a:extLst>
          </p:cNvPr>
          <p:cNvSpPr>
            <a:spLocks noChangeArrowheads="1"/>
          </p:cNvSpPr>
          <p:nvPr/>
        </p:nvSpPr>
        <p:spPr bwMode="auto">
          <a:xfrm>
            <a:off x="5791200" y="5791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7" name="Rectangle 45">
            <a:extLst>
              <a:ext uri="{FF2B5EF4-FFF2-40B4-BE49-F238E27FC236}">
                <a16:creationId xmlns:a16="http://schemas.microsoft.com/office/drawing/2014/main" id="{253E9130-1576-42C1-9F37-425FCA7E58A1}"/>
              </a:ext>
            </a:extLst>
          </p:cNvPr>
          <p:cNvSpPr>
            <a:spLocks noChangeArrowheads="1"/>
          </p:cNvSpPr>
          <p:nvPr/>
        </p:nvSpPr>
        <p:spPr bwMode="auto">
          <a:xfrm>
            <a:off x="5943600" y="59436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8" name="Rectangle 46">
            <a:extLst>
              <a:ext uri="{FF2B5EF4-FFF2-40B4-BE49-F238E27FC236}">
                <a16:creationId xmlns:a16="http://schemas.microsoft.com/office/drawing/2014/main" id="{BA9C3759-1B47-4AE9-AC1C-FB07F76FD632}"/>
              </a:ext>
            </a:extLst>
          </p:cNvPr>
          <p:cNvSpPr>
            <a:spLocks noChangeArrowheads="1"/>
          </p:cNvSpPr>
          <p:nvPr/>
        </p:nvSpPr>
        <p:spPr bwMode="auto">
          <a:xfrm>
            <a:off x="6096000" y="60960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9" name="Rectangle 47">
            <a:extLst>
              <a:ext uri="{FF2B5EF4-FFF2-40B4-BE49-F238E27FC236}">
                <a16:creationId xmlns:a16="http://schemas.microsoft.com/office/drawing/2014/main" id="{DB7C6A8A-9EF7-403E-BC84-9871C1576629}"/>
              </a:ext>
            </a:extLst>
          </p:cNvPr>
          <p:cNvSpPr>
            <a:spLocks noChangeArrowheads="1"/>
          </p:cNvSpPr>
          <p:nvPr/>
        </p:nvSpPr>
        <p:spPr bwMode="auto">
          <a:xfrm>
            <a:off x="6248400" y="6248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4347746" y="952500"/>
            <a:ext cx="9592509" cy="7620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b="0" i="0" u="none" strike="noStrike" cap="none">
                <a:solidFill>
                  <a:srgbClr val="000000"/>
                </a:solidFill>
                <a:latin typeface="Arial"/>
                <a:ea typeface="Arial"/>
                <a:cs typeface="Arial"/>
                <a:sym typeface="Arial"/>
              </a:rPr>
              <a:t>Tech Stacks and Frameworks Used</a:t>
            </a:r>
            <a:endParaRPr/>
          </a:p>
        </p:txBody>
      </p:sp>
      <p:grpSp>
        <p:nvGrpSpPr>
          <p:cNvPr id="4" name="Group 3">
            <a:extLst>
              <a:ext uri="{FF2B5EF4-FFF2-40B4-BE49-F238E27FC236}">
                <a16:creationId xmlns:a16="http://schemas.microsoft.com/office/drawing/2014/main" id="{94F6BF00-909F-4768-9772-389BF741F06A}"/>
              </a:ext>
            </a:extLst>
          </p:cNvPr>
          <p:cNvGrpSpPr/>
          <p:nvPr/>
        </p:nvGrpSpPr>
        <p:grpSpPr>
          <a:xfrm>
            <a:off x="1267722" y="2375731"/>
            <a:ext cx="10123822" cy="5015669"/>
            <a:chOff x="10049949" y="5513215"/>
            <a:chExt cx="6611981" cy="3097376"/>
          </a:xfrm>
        </p:grpSpPr>
        <p:pic>
          <p:nvPicPr>
            <p:cNvPr id="5" name="Picture 4">
              <a:extLst>
                <a:ext uri="{FF2B5EF4-FFF2-40B4-BE49-F238E27FC236}">
                  <a16:creationId xmlns:a16="http://schemas.microsoft.com/office/drawing/2014/main" id="{AC59ED2A-08CD-4AE1-9899-9E0CC403D087}"/>
                </a:ext>
              </a:extLst>
            </p:cNvPr>
            <p:cNvPicPr>
              <a:picLocks noChangeAspect="1"/>
            </p:cNvPicPr>
            <p:nvPr/>
          </p:nvPicPr>
          <p:blipFill rotWithShape="1">
            <a:blip r:embed="rId3"/>
            <a:srcRect b="9999"/>
            <a:stretch/>
          </p:blipFill>
          <p:spPr>
            <a:xfrm>
              <a:off x="10049949" y="5513215"/>
              <a:ext cx="6611981" cy="3097376"/>
            </a:xfrm>
            <a:prstGeom prst="rect">
              <a:avLst/>
            </a:prstGeom>
          </p:spPr>
        </p:pic>
        <p:sp>
          <p:nvSpPr>
            <p:cNvPr id="6" name="TextBox 5">
              <a:extLst>
                <a:ext uri="{FF2B5EF4-FFF2-40B4-BE49-F238E27FC236}">
                  <a16:creationId xmlns:a16="http://schemas.microsoft.com/office/drawing/2014/main" id="{3F87F30A-B0D9-45F4-804E-B2CB82B7397E}"/>
                </a:ext>
              </a:extLst>
            </p:cNvPr>
            <p:cNvSpPr txBox="1"/>
            <p:nvPr/>
          </p:nvSpPr>
          <p:spPr>
            <a:xfrm flipH="1">
              <a:off x="12136974" y="6513607"/>
              <a:ext cx="2685143" cy="323109"/>
            </a:xfrm>
            <a:prstGeom prst="rect">
              <a:avLst/>
            </a:prstGeom>
            <a:solidFill>
              <a:srgbClr val="151B23"/>
            </a:solidFill>
          </p:spPr>
          <p:txBody>
            <a:bodyPr wrap="square" rtlCol="0">
              <a:spAutoFit/>
            </a:bodyPr>
            <a:lstStyle/>
            <a:p>
              <a:r>
                <a:rPr lang="en-IN" sz="2800" dirty="0" err="1">
                  <a:solidFill>
                    <a:srgbClr val="E3F1F0"/>
                  </a:solidFill>
                </a:rPr>
                <a:t>bigscience</a:t>
              </a:r>
              <a:r>
                <a:rPr lang="en-IN" sz="2800" dirty="0">
                  <a:solidFill>
                    <a:srgbClr val="E3F1F0"/>
                  </a:solidFill>
                </a:rPr>
                <a:t>/mt0-small</a:t>
              </a:r>
            </a:p>
          </p:txBody>
        </p:sp>
      </p:grpSp>
      <p:pic>
        <p:nvPicPr>
          <p:cNvPr id="3" name="Picture 2">
            <a:extLst>
              <a:ext uri="{FF2B5EF4-FFF2-40B4-BE49-F238E27FC236}">
                <a16:creationId xmlns:a16="http://schemas.microsoft.com/office/drawing/2014/main" id="{3F165CA9-BFCB-4634-84D8-C88C7E9E9D59}"/>
              </a:ext>
            </a:extLst>
          </p:cNvPr>
          <p:cNvPicPr>
            <a:picLocks noChangeAspect="1"/>
          </p:cNvPicPr>
          <p:nvPr/>
        </p:nvPicPr>
        <p:blipFill>
          <a:blip r:embed="rId4"/>
          <a:stretch>
            <a:fillRect/>
          </a:stretch>
        </p:blipFill>
        <p:spPr>
          <a:xfrm>
            <a:off x="12209355" y="2164266"/>
            <a:ext cx="1829055" cy="3839111"/>
          </a:xfrm>
          <a:prstGeom prst="rect">
            <a:avLst/>
          </a:prstGeom>
        </p:spPr>
      </p:pic>
      <p:pic>
        <p:nvPicPr>
          <p:cNvPr id="7" name="Picture 6">
            <a:extLst>
              <a:ext uri="{FF2B5EF4-FFF2-40B4-BE49-F238E27FC236}">
                <a16:creationId xmlns:a16="http://schemas.microsoft.com/office/drawing/2014/main" id="{6FC37863-A050-4279-B5DF-4EE0D5D17C8A}"/>
              </a:ext>
            </a:extLst>
          </p:cNvPr>
          <p:cNvPicPr>
            <a:picLocks noChangeAspect="1"/>
          </p:cNvPicPr>
          <p:nvPr/>
        </p:nvPicPr>
        <p:blipFill>
          <a:blip r:embed="rId5"/>
          <a:stretch>
            <a:fillRect/>
          </a:stretch>
        </p:blipFill>
        <p:spPr>
          <a:xfrm>
            <a:off x="14288568" y="2781504"/>
            <a:ext cx="3172268" cy="895475"/>
          </a:xfrm>
          <a:prstGeom prst="rect">
            <a:avLst/>
          </a:prstGeom>
        </p:spPr>
      </p:pic>
      <p:pic>
        <p:nvPicPr>
          <p:cNvPr id="8" name="Picture 7">
            <a:extLst>
              <a:ext uri="{FF2B5EF4-FFF2-40B4-BE49-F238E27FC236}">
                <a16:creationId xmlns:a16="http://schemas.microsoft.com/office/drawing/2014/main" id="{FE0C13EA-3B91-4BAB-8123-EE53B8B97636}"/>
              </a:ext>
            </a:extLst>
          </p:cNvPr>
          <p:cNvPicPr>
            <a:picLocks noChangeAspect="1"/>
          </p:cNvPicPr>
          <p:nvPr/>
        </p:nvPicPr>
        <p:blipFill>
          <a:blip r:embed="rId6"/>
          <a:stretch>
            <a:fillRect/>
          </a:stretch>
        </p:blipFill>
        <p:spPr>
          <a:xfrm>
            <a:off x="12583355" y="6161941"/>
            <a:ext cx="4877481" cy="2219635"/>
          </a:xfrm>
          <a:prstGeom prst="rect">
            <a:avLst/>
          </a:prstGeom>
        </p:spPr>
      </p:pic>
      <p:pic>
        <p:nvPicPr>
          <p:cNvPr id="10" name="Picture 9">
            <a:extLst>
              <a:ext uri="{FF2B5EF4-FFF2-40B4-BE49-F238E27FC236}">
                <a16:creationId xmlns:a16="http://schemas.microsoft.com/office/drawing/2014/main" id="{62BEDA94-C122-49F6-8E25-1047AEB6ACA0}"/>
              </a:ext>
            </a:extLst>
          </p:cNvPr>
          <p:cNvPicPr>
            <a:picLocks noChangeAspect="1"/>
          </p:cNvPicPr>
          <p:nvPr/>
        </p:nvPicPr>
        <p:blipFill>
          <a:blip r:embed="rId7"/>
          <a:stretch>
            <a:fillRect/>
          </a:stretch>
        </p:blipFill>
        <p:spPr>
          <a:xfrm>
            <a:off x="14288568" y="4333035"/>
            <a:ext cx="3339154" cy="9592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p:nvPr/>
        </p:nvSpPr>
        <p:spPr>
          <a:xfrm>
            <a:off x="3542288" y="952500"/>
            <a:ext cx="11203500" cy="7620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b="0" i="0" u="none" strike="noStrike" cap="none">
                <a:solidFill>
                  <a:srgbClr val="000000"/>
                </a:solidFill>
                <a:latin typeface="Arial"/>
                <a:ea typeface="Arial"/>
                <a:cs typeface="Arial"/>
                <a:sym typeface="Arial"/>
              </a:rPr>
              <a:t>Why you chose this problem statement?</a:t>
            </a:r>
            <a:endParaRPr/>
          </a:p>
        </p:txBody>
      </p:sp>
      <p:sp>
        <p:nvSpPr>
          <p:cNvPr id="116" name="Google Shape;116;p5"/>
          <p:cNvSpPr txBox="1"/>
          <p:nvPr/>
        </p:nvSpPr>
        <p:spPr>
          <a:xfrm>
            <a:off x="950619" y="2571024"/>
            <a:ext cx="16386762" cy="5515356"/>
          </a:xfrm>
          <a:prstGeom prst="rect">
            <a:avLst/>
          </a:prstGeom>
          <a:noFill/>
          <a:ln>
            <a:noFill/>
          </a:ln>
        </p:spPr>
        <p:txBody>
          <a:bodyPr spcFirstLastPara="1" wrap="square" lIns="0" tIns="0" rIns="0" bIns="0" anchor="t" anchorCtr="0">
            <a:spAutoFit/>
          </a:bodyPr>
          <a:lstStyle/>
          <a:p>
            <a:pPr lvl="0" algn="ctr">
              <a:lnSpc>
                <a:spcPct val="140011"/>
              </a:lnSpc>
            </a:pPr>
            <a:r>
              <a:rPr lang="en-US" sz="3200" dirty="0"/>
              <a:t>We chose this project because we recognized a fundamental challenge in India: the vast and complex nature of legal documents makes them incredibly difficult for most people to understand. There is a pressing need for tools that can bridge the gap between dense legal language and the everyday questions of citizens, particularly in their preferred language, like Hindi. We were motivated to apply modern AI techniques, specifically Retrieval-Augmented Generation (RAG), to tackle this real-world problem. Our goal was to build a system that could empower people by making foundational legal texts, such as the Indian Constitution and Penal Code, directly accessible and understandable in Hindi. </a:t>
            </a:r>
            <a:endParaRPr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7438c34b60_2_8"/>
          <p:cNvSpPr txBox="1"/>
          <p:nvPr/>
        </p:nvSpPr>
        <p:spPr>
          <a:xfrm>
            <a:off x="4347749" y="740229"/>
            <a:ext cx="9592500" cy="692700"/>
          </a:xfrm>
          <a:prstGeom prst="rect">
            <a:avLst/>
          </a:prstGeom>
          <a:noFill/>
          <a:ln>
            <a:noFill/>
          </a:ln>
        </p:spPr>
        <p:txBody>
          <a:bodyPr spcFirstLastPara="1" wrap="square" lIns="0" tIns="0" rIns="0" bIns="0" anchor="t" anchorCtr="0">
            <a:spAutoFit/>
          </a:bodyPr>
          <a:lstStyle/>
          <a:p>
            <a:pPr marL="0" marR="0" lvl="0" indent="0" algn="ctr" rtl="0">
              <a:lnSpc>
                <a:spcPct val="139977"/>
              </a:lnSpc>
              <a:spcBef>
                <a:spcPts val="0"/>
              </a:spcBef>
              <a:spcAft>
                <a:spcPts val="0"/>
              </a:spcAft>
              <a:buNone/>
            </a:pPr>
            <a:r>
              <a:rPr lang="en-US" sz="4500" dirty="0"/>
              <a:t>Screenshots from your solution</a:t>
            </a:r>
            <a:endParaRPr dirty="0"/>
          </a:p>
        </p:txBody>
      </p:sp>
      <p:pic>
        <p:nvPicPr>
          <p:cNvPr id="2" name="Picture 1">
            <a:extLst>
              <a:ext uri="{FF2B5EF4-FFF2-40B4-BE49-F238E27FC236}">
                <a16:creationId xmlns:a16="http://schemas.microsoft.com/office/drawing/2014/main" id="{E544574C-DCB3-4E06-B75D-E90F83D23467}"/>
              </a:ext>
            </a:extLst>
          </p:cNvPr>
          <p:cNvPicPr>
            <a:picLocks noChangeAspect="1"/>
          </p:cNvPicPr>
          <p:nvPr/>
        </p:nvPicPr>
        <p:blipFill rotWithShape="1">
          <a:blip r:embed="rId3"/>
          <a:srcRect t="10556" r="414"/>
          <a:stretch/>
        </p:blipFill>
        <p:spPr>
          <a:xfrm>
            <a:off x="37902" y="3896437"/>
            <a:ext cx="18212195" cy="42719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422</Words>
  <Application>Microsoft Office PowerPoint</Application>
  <PresentationFormat>Custom</PresentationFormat>
  <Paragraphs>16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Hrishita Dalal</dc:creator>
  <cp:lastModifiedBy>Hrishita Dalal</cp:lastModifiedBy>
  <cp:revision>6</cp:revision>
  <dcterms:created xsi:type="dcterms:W3CDTF">2006-08-16T00:00:00Z</dcterms:created>
  <dcterms:modified xsi:type="dcterms:W3CDTF">2025-08-10T09:42:21Z</dcterms:modified>
</cp:coreProperties>
</file>