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  <p:sldId id="265" r:id="rId11"/>
    <p:sldId id="267" r:id="rId12"/>
    <p:sldId id="289" r:id="rId13"/>
    <p:sldId id="266" r:id="rId14"/>
    <p:sldId id="268" r:id="rId15"/>
    <p:sldId id="274" r:id="rId16"/>
    <p:sldId id="275" r:id="rId17"/>
    <p:sldId id="278" r:id="rId18"/>
    <p:sldId id="269" r:id="rId19"/>
    <p:sldId id="286" r:id="rId20"/>
    <p:sldId id="287" r:id="rId21"/>
    <p:sldId id="288" r:id="rId22"/>
    <p:sldId id="290" r:id="rId23"/>
    <p:sldId id="271" r:id="rId24"/>
    <p:sldId id="270" r:id="rId25"/>
    <p:sldId id="273" r:id="rId26"/>
    <p:sldId id="276" r:id="rId27"/>
    <p:sldId id="277" r:id="rId28"/>
    <p:sldId id="279" r:id="rId29"/>
    <p:sldId id="280" r:id="rId30"/>
    <p:sldId id="281" r:id="rId31"/>
    <p:sldId id="283" r:id="rId32"/>
    <p:sldId id="285" r:id="rId33"/>
    <p:sldId id="295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1E052-C186-8346-6F44-28CA875EBA8D}" v="1215" dt="2024-12-04T13:47:23.938"/>
    <p1510:client id="{3AFB926F-DF14-4218-B720-BA86068908ED}" v="2959" dt="2024-12-04T12:38:27.593"/>
    <p1510:client id="{5C979F45-D7D9-F7BB-89C2-86E9BED4C51D}" v="1377" dt="2024-12-04T12:16:57.254"/>
    <p1510:client id="{BC642E34-E346-9C7C-49C0-3E453A7A52A1}" v="155" dt="2024-12-04T12:35:30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19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418" y="106680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Arial"/>
                <a:cs typeface="Arial"/>
              </a:rPr>
              <a:t>Compilers-II Project </a:t>
            </a:r>
            <a:br>
              <a:rPr lang="en-US" sz="5000">
                <a:latin typeface="Arial"/>
                <a:cs typeface="Arial"/>
              </a:rPr>
            </a:br>
            <a:r>
              <a:rPr lang="en-US" sz="5000">
                <a:latin typeface="Arial"/>
                <a:cs typeface="Arial"/>
              </a:rPr>
              <a:t>Lumiere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latin typeface="Arial"/>
                <a:cs typeface="Arial"/>
              </a:rPr>
              <a:t>A brief overview of the Physics DSL</a:t>
            </a:r>
            <a:endParaRPr lang="en-US" sz="2200"/>
          </a:p>
          <a:p>
            <a:pPr>
              <a:lnSpc>
                <a:spcPct val="100000"/>
              </a:lnSpc>
            </a:pPr>
            <a:br>
              <a:rPr lang="en-US" sz="2200"/>
            </a:br>
            <a:endParaRPr lang="en-US" sz="2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082C7C-3B36-566F-0848-1B622E0E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6" r="5" b="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AB3-95C2-40DA-07C4-28A1DBA8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Analysis-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AC2B-46D8-5146-0DBA-10A10B95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44344"/>
            <a:ext cx="189788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mass</a:t>
            </a:r>
          </a:p>
          <a:p>
            <a:r>
              <a:rPr lang="en-US" err="1"/>
              <a:t>init_vel</a:t>
            </a:r>
          </a:p>
          <a:p>
            <a:r>
              <a:rPr lang="en-US" err="1"/>
              <a:t>final_vel</a:t>
            </a:r>
          </a:p>
          <a:p>
            <a:r>
              <a:rPr lang="en-US" err="1"/>
              <a:t>accl</a:t>
            </a:r>
          </a:p>
          <a:p>
            <a:r>
              <a:rPr lang="en-US" err="1"/>
              <a:t>init_pos</a:t>
            </a:r>
          </a:p>
          <a:p>
            <a:r>
              <a:rPr lang="en-US" err="1"/>
              <a:t>final_pos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C475-7629-AE85-F78A-BCD9B287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BCD-33E5-46D4-97C6-6D798329496C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709D-C7C7-F985-D186-FCD232B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B400-31EB-EBB9-9508-209BCCC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098EB4-7B6E-7D31-EC1F-F0886CA84D77}"/>
              </a:ext>
            </a:extLst>
          </p:cNvPr>
          <p:cNvSpPr txBox="1">
            <a:spLocks/>
          </p:cNvSpPr>
          <p:nvPr/>
        </p:nvSpPr>
        <p:spPr>
          <a:xfrm>
            <a:off x="3056128" y="2244344"/>
            <a:ext cx="20909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init_time</a:t>
            </a:r>
            <a:endParaRPr lang="en-US"/>
          </a:p>
          <a:p>
            <a:r>
              <a:rPr lang="en-US" err="1"/>
              <a:t>final_time</a:t>
            </a:r>
            <a:endParaRPr lang="en-US"/>
          </a:p>
          <a:p>
            <a:r>
              <a:rPr lang="en-US"/>
              <a:t>body</a:t>
            </a:r>
          </a:p>
          <a:p>
            <a:r>
              <a:rPr lang="en-US"/>
              <a:t>if</a:t>
            </a:r>
          </a:p>
          <a:p>
            <a:r>
              <a:rPr lang="en-US"/>
              <a:t>else if</a:t>
            </a:r>
          </a:p>
          <a:p>
            <a:r>
              <a:rPr lang="en-US"/>
              <a:t>else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0B8816-354E-AF05-8512-7D0E23285DAF}"/>
              </a:ext>
            </a:extLst>
          </p:cNvPr>
          <p:cNvSpPr txBox="1">
            <a:spLocks/>
          </p:cNvSpPr>
          <p:nvPr/>
        </p:nvSpPr>
        <p:spPr>
          <a:xfrm>
            <a:off x="5738367" y="2376424"/>
            <a:ext cx="23957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check_until</a:t>
            </a:r>
          </a:p>
          <a:p>
            <a:r>
              <a:rPr lang="en-US"/>
              <a:t>return</a:t>
            </a:r>
          </a:p>
          <a:p>
            <a:r>
              <a:rPr lang="en-US" err="1"/>
              <a:t>connectTo</a:t>
            </a:r>
          </a:p>
          <a:p>
            <a:r>
              <a:rPr lang="en-US"/>
              <a:t>Variable</a:t>
            </a:r>
          </a:p>
          <a:p>
            <a:r>
              <a:rPr lang="en-US"/>
              <a:t>library</a:t>
            </a:r>
          </a:p>
          <a:p>
            <a:r>
              <a:rPr lang="en-US"/>
              <a:t>include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75CB2A-6001-C5AC-06AC-DE7976254380}"/>
              </a:ext>
            </a:extLst>
          </p:cNvPr>
          <p:cNvSpPr txBox="1">
            <a:spLocks/>
          </p:cNvSpPr>
          <p:nvPr/>
        </p:nvSpPr>
        <p:spPr>
          <a:xfrm>
            <a:off x="8420606" y="2376424"/>
            <a:ext cx="23957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</a:t>
            </a:r>
          </a:p>
          <a:p>
            <a:r>
              <a:rPr lang="en-US"/>
              <a:t>function</a:t>
            </a:r>
          </a:p>
          <a:p>
            <a:r>
              <a:rPr lang="en-US"/>
              <a:t>console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338F-ADFE-39CD-D06A-5B17FA8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Input-output Format for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D84B-BC4C-639C-AC1B-4C461F81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order to see the output From </a:t>
            </a:r>
            <a:r>
              <a:rPr lang="en-US" err="1"/>
              <a:t>lexer</a:t>
            </a:r>
            <a:r>
              <a:rPr lang="en-US"/>
              <a:t>, Go to 'test' directory and give your input code in the 'inp.txt' then run </a:t>
            </a:r>
            <a:r>
              <a:rPr lang="en-US" err="1"/>
              <a:t>makefile</a:t>
            </a:r>
            <a:r>
              <a:rPr lang="en-US"/>
              <a:t> commands to execute the file</a:t>
            </a:r>
          </a:p>
          <a:p>
            <a:r>
              <a:rPr lang="en-US"/>
              <a:t>Output for the given input file will be given as 'out.txt' in the same directory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960D-9F0A-9166-BB85-28AA727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0C3A-8F88-4C9C-9D50-4D64C528A9CF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B060-5173-8EF3-29DE-89E5037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84F5-927B-3B62-B45E-E3C384AE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2364-67B5-CD20-1C60-1AB8580D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Parse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4F47-E4F7-E166-B8C2-0AAEEB5D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997" y="1915595"/>
            <a:ext cx="10340485" cy="369417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CMPD_STATEMENTS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STATEMENT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 MAIN_FUNCTION_STATEMENT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      FUNCTION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IDENTIFIER (main)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CMPD_STATEMENTS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9EBB-5453-60F5-7F87-D7954779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0E12-E0EA-4E17-925C-3CF1C18331F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44A2-2CCA-E71D-143B-2AB20552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569B-89F3-39F7-3227-5014C1ED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AA2-4594-C0FD-4D4C-0BB91830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F50-7B52-A21B-5C05-ED82F77C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Converting a stream of token into parse tree</a:t>
            </a:r>
          </a:p>
          <a:p>
            <a:r>
              <a:rPr lang="en-US"/>
              <a:t>Ensure the code follows proper grammar as given by the set of rules</a:t>
            </a:r>
          </a:p>
          <a:p>
            <a:r>
              <a:rPr lang="en-US"/>
              <a:t>Use of tokens from the lexical phase to then define the grammar for the parsing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52B1-EE9C-D96F-6ECC-5F51CABE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76DF-3DE0-4B01-AC59-C212CC0222C4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4BC-8F41-3EF0-F05D-C3431230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BE55-398D-2027-AB05-63DDA593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C9D0-817D-7EAD-7E33-24877307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9290-D008-0235-E64C-1D59A6E9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32" y="2200934"/>
            <a:ext cx="11334218" cy="4121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b="1">
                <a:ea typeface="+mn-lt"/>
                <a:cs typeface="+mn-lt"/>
              </a:rPr>
              <a:t> Rules: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    To Specify the structure of the language.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    Defines how tokens can combine to form valid statements.</a:t>
            </a:r>
            <a:endParaRPr lang="en-US" sz="2000"/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Actions: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    Code executes when a production rule matches to given statement.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   Updates the parser state or builds parts of the syntax tree.</a:t>
            </a:r>
            <a:endParaRPr lang="en-US" sz="2000"/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Precedence and Associativity: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            Ensures correct parsing of operators (e.g., +, *).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            Defined using %left, %right.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BC2A-C62F-87EB-2B79-E66C8B1B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D12-BCE4-4F07-8732-206279B83E30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5A3C-E6ED-C717-CA04-989B6DA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CA1B-31E3-D738-3804-31B56073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EAA-62CE-9623-37F7-D4639BE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Grammar Rules -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21D0-AD3F-7165-1B6F-6DA11AA2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onsolas"/>
              </a:rPr>
              <a:t>STATEMENT</a:t>
            </a:r>
            <a:r>
              <a:rPr lang="en-US">
                <a:ea typeface="+mn-lt"/>
                <a:cs typeface="+mn-lt"/>
              </a:rPr>
              <a:t>: Can be a function declaration, comment, or assignment.</a:t>
            </a:r>
            <a:endParaRPr lang="en-US"/>
          </a:p>
          <a:p>
            <a:r>
              <a:rPr lang="en-US" b="1">
                <a:latin typeface="Consolas"/>
              </a:rPr>
              <a:t>CMPD_STATEMENTS</a:t>
            </a:r>
            <a:r>
              <a:rPr lang="en-US">
                <a:ea typeface="+mn-lt"/>
                <a:cs typeface="+mn-lt"/>
              </a:rPr>
              <a:t>: Sequence of statements.</a:t>
            </a:r>
            <a:endParaRPr lang="en-US"/>
          </a:p>
          <a:p>
            <a:r>
              <a:rPr lang="en-US" b="1">
                <a:latin typeface="Consolas"/>
              </a:rPr>
              <a:t>EXPRESSION</a:t>
            </a:r>
            <a:r>
              <a:rPr lang="en-US">
                <a:ea typeface="+mn-lt"/>
                <a:cs typeface="+mn-lt"/>
              </a:rPr>
              <a:t>: Arithmetic or </a:t>
            </a:r>
            <a:r>
              <a:rPr lang="en-US" err="1">
                <a:ea typeface="+mn-lt"/>
                <a:cs typeface="+mn-lt"/>
              </a:rPr>
              <a:t>boolean</a:t>
            </a:r>
            <a:r>
              <a:rPr lang="en-US">
                <a:ea typeface="+mn-lt"/>
                <a:cs typeface="+mn-lt"/>
              </a:rPr>
              <a:t> expressions.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DA35-88BA-CC91-D8C7-012B02FC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8706-CCCE-48FF-8A38-FEDA28B51FB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9073-E0F1-B93D-8EB0-599CE6E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D15E-0291-A939-BD3E-1CD4036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DFB0-7429-6FBC-5798-A2E5AF7E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Grammar Rule - </a:t>
            </a:r>
            <a:r>
              <a:rPr lang="en-US">
                <a:latin typeface="Consolas"/>
              </a:rPr>
              <a:t>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551-435E-7896-0D85-89B290D9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82" y="1915595"/>
            <a:ext cx="10168128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The rule defines a </a:t>
            </a:r>
            <a:r>
              <a:rPr lang="en-US" b="1">
                <a:latin typeface="Consolas"/>
              </a:rPr>
              <a:t>STATEMENT</a:t>
            </a:r>
            <a:r>
              <a:rPr lang="en-US">
                <a:ea typeface="+mn-lt"/>
                <a:cs typeface="+mn-lt"/>
              </a:rPr>
              <a:t> as any one of several types of constructs in the </a:t>
            </a:r>
            <a:r>
              <a:rPr lang="en-US"/>
              <a:t>language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This rule groups all the various types of statements that could exist in the language. A single statement in the source code could correspond to any of these types.</a:t>
            </a:r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</a:rPr>
              <a:t>INCLUDE_TYPE_STATEMENT,MAIN_FUNCTION_STATEMENT,COMMENTS,RESERVED_TYPE_DECLARATION,CONDITIONAL_STATEMENT are the next variables where it next propagates.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86FB-E73A-9BA8-0B89-44A0E830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117C-B240-44B8-9972-FEE17BA6B6CC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AE76-642E-BF5D-DB0F-41FF8AC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BC77-05AD-7B89-7B6C-0288B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B973-937A-AEC3-FB3F-56C3D0B8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LT Pro"/>
              </a:rPr>
              <a:t>Grammar Rule – CMPD_STATEMENTS</a:t>
            </a:r>
            <a:endParaRPr lang="en-US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717B-0DDD-5AED-8E27-7DA8D2CB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rule defines </a:t>
            </a:r>
            <a:r>
              <a:rPr lang="en-US" b="1">
                <a:latin typeface="Consolas"/>
                <a:ea typeface="+mn-lt"/>
                <a:cs typeface="+mn-lt"/>
              </a:rPr>
              <a:t>CMPD_STATEMENTS</a:t>
            </a:r>
            <a:r>
              <a:rPr lang="en-US">
                <a:ea typeface="+mn-lt"/>
                <a:cs typeface="+mn-lt"/>
              </a:rPr>
              <a:t> as a sequence of one or more statements, using recursion. This allows a program to consist of multiple statements.</a:t>
            </a:r>
          </a:p>
          <a:p>
            <a:r>
              <a:rPr lang="en-US">
                <a:ea typeface="+mn-lt"/>
                <a:cs typeface="+mn-lt"/>
              </a:rPr>
              <a:t>This recursion causes the tree to grow downwards, with each level of recursion representing a new statement in the program.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29B6-AEE1-8FC3-C84D-AF3938F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9AB-F658-4C54-B178-B447C69B7009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F396-9706-6BCC-937A-44D5964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7ACB-60D2-A31D-A4BE-C2E64B5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A3BC-696B-7B77-3F4C-E12E6BE9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19B8-1A83-79D6-3E8A-0CBDCB2D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Arithmetic Expressions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 Parses expressions involving operators like +, -, *, /, ^.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 Supports operator precedence and associativity with     levels as in C.</a:t>
            </a:r>
          </a:p>
          <a:p>
            <a:r>
              <a:rPr lang="en-US" b="1">
                <a:ea typeface="+mn-lt"/>
                <a:cs typeface="+mn-lt"/>
              </a:rPr>
              <a:t>Boolean Expressions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  Parses Boolean expressions with relational and logical   operators.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DBF8-01BC-B7E9-E0CE-15B25597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8563-A810-4378-A1C9-974E2D4D9154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29A-E034-724B-299F-E2D2D30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CE1E-A311-0FEC-23B0-97DEC68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F49-DABE-2F97-C2E7-51194B57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B0A2-1F3A-744C-7D08-8884A54F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Allows complex expressions to be parsed correctly</a:t>
            </a:r>
          </a:p>
          <a:p>
            <a:r>
              <a:rPr lang="en-US" b="1">
                <a:latin typeface="Consolas"/>
              </a:rPr>
              <a:t>ARITHMETIC_EXPRESSION</a:t>
            </a:r>
            <a:r>
              <a:rPr lang="en-US">
                <a:ea typeface="+mn-lt"/>
                <a:cs typeface="+mn-lt"/>
              </a:rPr>
              <a:t> handles addition and subtraction by recursively combining expressions.</a:t>
            </a:r>
          </a:p>
          <a:p>
            <a:r>
              <a:rPr lang="en-US" b="1">
                <a:latin typeface="Consolas"/>
              </a:rPr>
              <a:t>MUL_EXP</a:t>
            </a:r>
            <a:r>
              <a:rPr lang="en-US">
                <a:ea typeface="+mn-lt"/>
                <a:cs typeface="+mn-lt"/>
              </a:rPr>
              <a:t> represents multiplication/division operations.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9D98-375E-D20B-CBA5-4A83AD75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0F36-5419-4D0C-904A-254542D04025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1126-E057-3FC2-52FD-95EFF4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8ADE-C8A9-117E-63B8-E792EDB1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733B-9D99-972A-E8C9-4F28B64E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200">
                <a:latin typeface="Times New Roman"/>
                <a:cs typeface="Times New Roman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959E-ACD5-5ADE-2BAE-6E4D98A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231" y="1868273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Language Overview</a:t>
            </a:r>
          </a:p>
          <a:p>
            <a:r>
              <a:rPr lang="en-US">
                <a:latin typeface="Times New Roman"/>
                <a:cs typeface="Times New Roman"/>
              </a:rPr>
              <a:t>Lexer</a:t>
            </a:r>
            <a:endParaRPr lang="en-US">
              <a:latin typeface="The Hand Bold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Parser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Semantic Analysis</a:t>
            </a:r>
          </a:p>
          <a:p>
            <a:r>
              <a:rPr lang="en-US" err="1">
                <a:latin typeface="Times New Roman"/>
                <a:cs typeface="Times New Roman"/>
              </a:rPr>
              <a:t>Transpilation</a:t>
            </a: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74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80F6-38CB-0E1A-DE99-8B371FD2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Conditional Statements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78CA-6774-1846-0DD7-E69DB2A0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This handles </a:t>
            </a:r>
            <a:r>
              <a:rPr lang="en-US" b="1">
                <a:latin typeface="Consolas"/>
              </a:rPr>
              <a:t>if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latin typeface="Consolas"/>
              </a:rPr>
              <a:t>else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latin typeface="Consolas"/>
              </a:rPr>
              <a:t>else-if</a:t>
            </a:r>
            <a:r>
              <a:rPr lang="en-US">
                <a:ea typeface="+mn-lt"/>
                <a:cs typeface="+mn-lt"/>
              </a:rPr>
              <a:t> statements.</a:t>
            </a:r>
          </a:p>
          <a:p>
            <a:r>
              <a:rPr lang="en-US">
                <a:ea typeface="+mn-lt"/>
                <a:cs typeface="+mn-lt"/>
              </a:rPr>
              <a:t>Supports nested conditionals, allowing the parser to handle complex branching logic.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B76A-DAB8-99C0-E706-C39A1C1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F7C-31FF-4587-9DDA-247429E668E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FBE1-12EF-91AB-BCC9-E1F26EF7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E574-947C-BACE-A711-BD349A7C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E36B-6589-4CA5-DFBE-87A7E60A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Complex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DE-4770-F862-EAD7-5332B61A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Handles assignments where variables are assigned the result of expressions.</a:t>
            </a:r>
          </a:p>
          <a:p>
            <a:r>
              <a:rPr lang="en-US" b="1">
                <a:latin typeface="Consolas"/>
                <a:ea typeface="+mn-lt"/>
                <a:cs typeface="+mn-lt"/>
              </a:rPr>
              <a:t>CMPD_OPERATOR</a:t>
            </a:r>
            <a:r>
              <a:rPr lang="en-US">
                <a:ea typeface="+mn-lt"/>
                <a:cs typeface="+mn-lt"/>
              </a:rPr>
              <a:t>: Represents assignment operators like </a:t>
            </a:r>
            <a:r>
              <a:rPr lang="en-US">
                <a:latin typeface="Consolas"/>
                <a:ea typeface="+mn-lt"/>
                <a:cs typeface="+mn-lt"/>
              </a:rPr>
              <a:t>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+mn-lt"/>
                <a:cs typeface="+mn-lt"/>
              </a:rPr>
              <a:t>+=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+mn-lt"/>
                <a:cs typeface="+mn-lt"/>
              </a:rPr>
              <a:t>-=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Rule for Handling Complex Assignments: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COMPLEX_ASSIGNMENT : IDENTIFIER CMPD_OPERATOR EXPRESSION;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BFA6-65AD-2EDB-060B-9E3DFB7E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A26-8748-4A9B-B98E-0E46E7E96F1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E3A7-5B54-FF0C-BB7B-6D4E96B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A6C3-A3C9-593D-BD31-0C72B88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6CE8-30B3-F19D-DE9F-A2C8CFEC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connect to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3DF4-B2CF-CF9B-4D3B-9CB701D0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CONNECT_TO</a:t>
            </a:r>
            <a:r>
              <a:rPr lang="en-US">
                <a:ea typeface="+mn-lt"/>
                <a:cs typeface="+mn-lt"/>
              </a:rPr>
              <a:t> statement is used for connecting two entities, represented as identifiers, within the code.</a:t>
            </a:r>
          </a:p>
          <a:p>
            <a:r>
              <a:rPr lang="en-US">
                <a:ea typeface="+mn-lt"/>
                <a:cs typeface="+mn-lt"/>
              </a:rPr>
              <a:t>This involves an identifier (variable or object) on the left side, a join operator, and another identifier being connected using the </a:t>
            </a:r>
            <a:r>
              <a:rPr lang="en-US">
                <a:latin typeface="Consolas"/>
              </a:rPr>
              <a:t>CONNECT_TO</a:t>
            </a:r>
            <a:r>
              <a:rPr lang="en-US">
                <a:ea typeface="+mn-lt"/>
                <a:cs typeface="+mn-lt"/>
              </a:rPr>
              <a:t> keyword within parentheses.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3AD5-AF54-AB69-65FB-B8B31AFF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911-F330-469A-854B-B6CED79FF00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A576-4B8E-C711-0F23-D7CAFCA6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9569-BACB-DD5A-7525-0C8C1D4A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3A28-432B-8769-CDB1-5739392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A791-9FF9-4022-BB09-1D32FECCF2A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06EB-C385-6D47-C6CE-9A6598C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F5CB-FEAD-5B22-493E-1A75D56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9C8B6-59AA-24D8-08DA-65B62B58224B}"/>
              </a:ext>
            </a:extLst>
          </p:cNvPr>
          <p:cNvSpPr txBox="1"/>
          <p:nvPr/>
        </p:nvSpPr>
        <p:spPr>
          <a:xfrm>
            <a:off x="256112" y="735191"/>
            <a:ext cx="11937939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Variable Declarations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      Declares variables with or without initialization.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Array Declarations</a:t>
            </a:r>
            <a:r>
              <a:rPr lang="en-US" sz="2400">
                <a:ea typeface="+mn-lt"/>
                <a:cs typeface="+mn-lt"/>
              </a:rPr>
              <a:t>:</a:t>
            </a:r>
          </a:p>
          <a:p>
            <a:r>
              <a:rPr lang="en-US" sz="2400">
                <a:ea typeface="+mn-lt"/>
                <a:cs typeface="+mn-lt"/>
              </a:rPr>
              <a:t>   Declares arrays and allows initializing them with values.</a:t>
            </a:r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If-Else Statements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   Supports simple if, else if, and else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   Can nest and chain multiple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Else-If Handling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  Allows complex decision-making with multiple else if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Custom Loop Parsing (CHECK_UNTIL)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  Implements a loop construct similar to a for loop.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  Initial condition, condition checking, and loop body are parsed.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Initial Conditions in Loops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  Can have multiple conditions or an empty loop body.</a:t>
            </a:r>
            <a:endParaRPr lang="en-US" sz="24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964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C88C-50B0-DEAA-0856-DDD963E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In-built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92D8-9E72-AF20-986A-67198B68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Lumiere uses inbuilt functions to calculate values for various physics quantities such as velocities of multiple objects, their </a:t>
            </a:r>
            <a:r>
              <a:rPr lang="en-US" err="1"/>
              <a:t>positions,trajectories</a:t>
            </a:r>
            <a:endParaRPr lang="en-US"/>
          </a:p>
          <a:p>
            <a:r>
              <a:rPr lang="en-US"/>
              <a:t>Lumiere can provide support for various types of equations depending on the libraries provided by the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EB02-0D81-424F-EA01-A84686D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71CE-2D23-487A-BA33-31984913AE1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A8B9-55FA-CDD4-759A-C365912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FE15-9711-2B23-E47C-AE6C6C2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D4DC-F87E-3992-73C3-18349582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Analysis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C0A3-8AED-7EEE-7797-3126D2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Ensures that the program follows the language's semantic rules beyond syntax.</a:t>
            </a:r>
          </a:p>
          <a:p>
            <a:r>
              <a:rPr lang="en-US" b="1">
                <a:ea typeface="+mn-lt"/>
                <a:cs typeface="+mn-lt"/>
              </a:rPr>
              <a:t>Key Objectives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Detect semantic errors (e.g., type mismatches, undeclared variables).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Validate scope and binding rules.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Enforce language-specific rules (e.g., function argument types and return types).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5675-B6A1-7909-FD44-9EE5F63E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D97-3340-4906-BDB3-513C4E340BFE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344A-96D7-3FA3-2241-3AE86865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8906-7759-6456-C6C6-A7A1C877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CFEA-696F-63F6-4DE0-B9AD645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Analysis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B397-065B-0A49-567C-1A7ACD11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+mn-lt"/>
                <a:cs typeface="+mn-lt"/>
              </a:rPr>
              <a:t>Key Tasks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Type Checking: Ensures data types in expressions and assignments are compatible.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Symbol Table Management: Tracks variables, functions, and their scopes.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Scope Resolution: Verifies variable usage aligns with its declaration scope.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Control Flow Validation: Ensures proper return statements and reachable code.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CAE2-6BCD-FB64-E070-044FE5B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C40-8FA3-496E-9BFD-CC54C145C4B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63B5-7D79-D943-CBFE-728E792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A957-A8CA-53A3-8FBE-193EEF7C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8F41-0EBB-C445-8DC9-CE62429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130-7553-4D19-A405-6C2CB9D9875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6450-49EA-3803-1463-A825125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27E9-C1D0-FBD2-4B4A-031A4D5E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D12E0-5B80-68C9-FB7A-06EDB9602916}"/>
              </a:ext>
            </a:extLst>
          </p:cNvPr>
          <p:cNvSpPr txBox="1"/>
          <p:nvPr/>
        </p:nvSpPr>
        <p:spPr>
          <a:xfrm>
            <a:off x="415453" y="1049648"/>
            <a:ext cx="11372751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In Lumiere we have implemented the semantic analysis by using  AST and Symbol Table.</a:t>
            </a:r>
          </a:p>
          <a:p>
            <a:pPr marL="457200" indent="-457200">
              <a:buFont typeface="Arial"/>
              <a:buChar char="•"/>
            </a:pPr>
            <a:r>
              <a:rPr lang="en-US" sz="2800" b="1"/>
              <a:t>AST: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Hierarchical representation of program constructs.</a:t>
            </a:r>
            <a:endParaRPr lang="en-US" sz="28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   Guides type checking and scope resolution.</a:t>
            </a:r>
            <a:endParaRPr lang="en-US" sz="2800" b="1"/>
          </a:p>
          <a:p>
            <a:pPr lvl="1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   Validates expressions, function calls, and control flow.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 b="1"/>
              <a:t>Symbol Table</a:t>
            </a:r>
            <a:r>
              <a:rPr lang="en-US" sz="2800"/>
              <a:t>: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Tracks variables, functions, and constants.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Supports nested scopes with stack-based management.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Verifies declarations and prevents redeclarations.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   </a:t>
            </a:r>
          </a:p>
          <a:p>
            <a:pPr marL="742950" lvl="1" indent="-285750">
              <a:buFont typeface="Courier New"/>
              <a:buChar char="o"/>
            </a:pPr>
            <a:endParaRPr lang="en-US" sz="2800"/>
          </a:p>
          <a:p>
            <a:pPr marL="742950" lvl="1" indent="-285750">
              <a:buFont typeface="Courier New"/>
              <a:buChar char="o"/>
            </a:pPr>
            <a:endParaRPr lang="en-US" sz="2800"/>
          </a:p>
          <a:p>
            <a:pPr lvl="1"/>
            <a:endParaRPr lang="en-US" sz="2800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4674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E061A-F6F8-AB5B-28ED-4AAF8A00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029F-152D-4D43-A674-7604EAD85AAF}" type="datetime1"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39F66-24E8-0D25-1F87-AF4BBBC8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6C190-DF8F-2524-D311-7D3D85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95818-4E63-EF01-8B28-1D1CE290A1BF}"/>
              </a:ext>
            </a:extLst>
          </p:cNvPr>
          <p:cNvSpPr txBox="1"/>
          <p:nvPr/>
        </p:nvSpPr>
        <p:spPr>
          <a:xfrm>
            <a:off x="321850" y="1231422"/>
            <a:ext cx="1154818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800" b="1"/>
              <a:t>Steps for Integration:</a:t>
            </a:r>
          </a:p>
          <a:p>
            <a:pPr lvl="1">
              <a:buFont typeface=""/>
              <a:buChar char="•"/>
            </a:pPr>
            <a:r>
              <a:rPr lang="en-US" sz="2800" b="1"/>
              <a:t>AST Construction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Parse source code into AST.</a:t>
            </a:r>
            <a:endParaRPr lang="en-US"/>
          </a:p>
          <a:p>
            <a:pPr lvl="1">
              <a:buFont typeface=""/>
              <a:buChar char="•"/>
            </a:pPr>
            <a:r>
              <a:rPr lang="en-US" sz="2800" b="1"/>
              <a:t>Symbol Table Population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Add identifiers during declaration traversal.</a:t>
            </a:r>
            <a:endParaRPr lang="en-US"/>
          </a:p>
          <a:p>
            <a:pPr marL="685800" lvl="1" indent="-228600">
              <a:buFont typeface=""/>
              <a:buChar char="•"/>
            </a:pPr>
            <a:r>
              <a:rPr lang="en-US" sz="2800" b="1"/>
              <a:t>Semantic Validation</a:t>
            </a:r>
            <a:r>
              <a:rPr lang="en-US" sz="2800"/>
              <a:t>:</a:t>
            </a:r>
          </a:p>
          <a:p>
            <a:pPr marL="1600200" lvl="4" indent="-228600">
              <a:buFont typeface=""/>
              <a:buChar char="•"/>
            </a:pPr>
            <a:r>
              <a:rPr lang="en-US" sz="2800"/>
              <a:t>Type checking and scope resolution.</a:t>
            </a:r>
          </a:p>
          <a:p>
            <a:pPr marL="1600200" lvl="4" indent="-228600">
              <a:buFont typeface=""/>
              <a:buChar char="•"/>
            </a:pPr>
            <a:r>
              <a:rPr lang="en-US" sz="2800"/>
              <a:t>Match function calls with their definitions.</a:t>
            </a:r>
          </a:p>
          <a:p>
            <a:pPr lvl="1">
              <a:buFont typeface=""/>
              <a:buChar char="•"/>
            </a:pPr>
            <a:r>
              <a:rPr lang="en-US" sz="2800" b="1"/>
              <a:t>Error Reporting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Identify and report semantic errors.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2FA0-4FBB-31D7-B27D-3C50E82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BD83A-073A-9A8F-8FCF-80C98985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Symbol Table:</a:t>
            </a:r>
          </a:p>
          <a:p>
            <a:pPr marL="0" indent="0">
              <a:buNone/>
            </a:pPr>
            <a:r>
              <a:rPr lang="en-US"/>
              <a:t> 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F2A66-9684-DE05-574B-0E1B551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88F-CEB3-4C65-BFD7-99ED86016426}" type="datetime1"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1918-C725-3960-4A71-1FED5B08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FE093-981F-7A02-C257-BDB78BF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29</a:t>
            </a:fld>
            <a:endParaRPr lang="en-US"/>
          </a:p>
        </p:txBody>
      </p:sp>
      <p:pic>
        <p:nvPicPr>
          <p:cNvPr id="7" name="Picture 6" descr="A diagram of a block table&#10;&#10;Description automatically generated">
            <a:extLst>
              <a:ext uri="{FF2B5EF4-FFF2-40B4-BE49-F238E27FC236}">
                <a16:creationId xmlns:a16="http://schemas.microsoft.com/office/drawing/2014/main" id="{D0C1FBEC-2CE7-F440-5DBF-5175079F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2" y="3016885"/>
            <a:ext cx="439991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FAAC-02CF-1043-CED2-4D595485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BD-DFD2-A9E4-E9FF-84206F96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Bikraj</a:t>
            </a:r>
            <a:r>
              <a:rPr lang="en-US"/>
              <a:t> Shreshta(System Architect)</a:t>
            </a:r>
          </a:p>
          <a:p>
            <a:r>
              <a:rPr lang="en-US"/>
              <a:t>Nigam Niraula(System Integrator)</a:t>
            </a:r>
          </a:p>
          <a:p>
            <a:r>
              <a:rPr lang="en-US" err="1"/>
              <a:t>Shashwot</a:t>
            </a:r>
            <a:r>
              <a:rPr lang="en-US"/>
              <a:t> Paudel(Tester)</a:t>
            </a:r>
          </a:p>
          <a:p>
            <a:r>
              <a:rPr lang="en-US"/>
              <a:t>Gaurav </a:t>
            </a:r>
            <a:r>
              <a:rPr lang="en-US" err="1"/>
              <a:t>Choudekar</a:t>
            </a:r>
            <a:r>
              <a:rPr lang="en-US"/>
              <a:t>(System Architect)</a:t>
            </a:r>
          </a:p>
          <a:p>
            <a:r>
              <a:rPr lang="en-US" err="1"/>
              <a:t>Medoju</a:t>
            </a:r>
            <a:r>
              <a:rPr lang="en-US"/>
              <a:t> </a:t>
            </a:r>
            <a:r>
              <a:rPr lang="en-US" err="1"/>
              <a:t>Srimannarayana</a:t>
            </a:r>
            <a:r>
              <a:rPr lang="en-US"/>
              <a:t>(Language Guru)</a:t>
            </a:r>
          </a:p>
          <a:p>
            <a:r>
              <a:rPr lang="en-US"/>
              <a:t>Dheeraj D.(Tester)</a:t>
            </a:r>
          </a:p>
          <a:p>
            <a:r>
              <a:rPr lang="en-US"/>
              <a:t>Shaik Armaan(Language Guru)</a:t>
            </a:r>
          </a:p>
          <a:p>
            <a:r>
              <a:rPr lang="en-US"/>
              <a:t>Gadekar S.B.(Project Manager)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9E4-C00C-E04C-0CD1-9A51E74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196D-6270-88BD-7593-040C8FE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Program has been divided into blocks to implement symbol table.</a:t>
            </a:r>
          </a:p>
          <a:p>
            <a:r>
              <a:rPr lang="en-US"/>
              <a:t>The functionalities in the symbol table include adding variables, adding variables list and looking up variables based on scope.</a:t>
            </a:r>
          </a:p>
          <a:p>
            <a:r>
              <a:rPr lang="en-US"/>
              <a:t>Scope resolution happens by first scanning the current scope's symbol table and recursively searches all the </a:t>
            </a:r>
            <a:r>
              <a:rPr lang="en-US" err="1"/>
              <a:t>surr_scope</a:t>
            </a:r>
            <a:r>
              <a:rPr lang="en-US"/>
              <a:t> after which an error is thrown.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BC53-688B-E91D-6B02-FB8B53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B-6BB4-4DF3-9406-DEB217159F2A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7977-31BA-E415-A56E-34671693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633F-77FF-3C5A-E3FF-2779A3A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A967-6F7A-BFA4-0679-C45478B1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Implementaion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20AC-13E8-DA3B-6A22-90A4EE00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AST: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C897-5B63-9E41-6357-F01F3488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954D-3A08-4D38-BD1B-AC4741C66727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09F2-7690-B73E-1B88-D230C3DE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B64B-0C23-24F5-D068-1B9E916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31</a:t>
            </a:fld>
            <a:endParaRPr lang="en-US"/>
          </a:p>
        </p:txBody>
      </p:sp>
      <p:pic>
        <p:nvPicPr>
          <p:cNvPr id="7" name="Picture 6" descr="Let's Build A Simple Interpreter. Part 7: Abstract Syntax Trees - Ruslan's  Blog">
            <a:extLst>
              <a:ext uri="{FF2B5EF4-FFF2-40B4-BE49-F238E27FC236}">
                <a16:creationId xmlns:a16="http://schemas.microsoft.com/office/drawing/2014/main" id="{F4A99563-0E45-3697-87D6-287E3E63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80" y="2809647"/>
            <a:ext cx="6136639" cy="32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3E5F-3805-8BA0-06E7-F483CAD1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5A55-CBB9-F4DF-ADE7-CBE2B194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AST has been implemented using class structure in CPP.</a:t>
            </a:r>
          </a:p>
          <a:p>
            <a:r>
              <a:rPr lang="en-US"/>
              <a:t>Each statement type has its own node that can point to other nodes.</a:t>
            </a:r>
          </a:p>
          <a:p>
            <a:r>
              <a:rPr lang="en-US"/>
              <a:t>Operations for semantic check and lookup can be implemented as methods in the class.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2952-D64B-2A8F-09A6-A5FF7D2B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E43-7170-4BFC-AFEB-BF45CF29BA3C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BD24-5DEB-4FF2-22BD-DED2653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776C-FFE8-745E-EF1C-4AC4EAF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040-9EB0-0E45-8CD7-AD03A9B0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Planned </a:t>
            </a:r>
            <a:r>
              <a:rPr lang="en-US" err="1"/>
              <a:t>transpilation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CCA4-BA4D-2C44-5008-13DB0C06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Converting code from one language to another is transpilation</a:t>
            </a:r>
          </a:p>
          <a:p>
            <a:r>
              <a:rPr lang="en-US"/>
              <a:t>This can be done easily with parser</a:t>
            </a:r>
          </a:p>
          <a:p>
            <a:r>
              <a:rPr lang="en-US"/>
              <a:t>We can print each line of code while we complete expanding grammar and come up after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90BD-CDE1-B77E-696F-B2D91630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35D-1E14-484E-B9CB-4D5AF571AF66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3948-FB1D-5FE7-FFDE-D2974D0B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EB7-1397-FE77-DC51-EE4417AE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C21E-FFF9-A025-7C6C-AD60E22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Planned </a:t>
            </a:r>
            <a:r>
              <a:rPr lang="en-US" err="1"/>
              <a:t>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B8E9-632A-3A66-DB1C-878564B6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Constant folding</a:t>
            </a:r>
          </a:p>
          <a:p>
            <a:r>
              <a:rPr lang="en-US"/>
              <a:t>Loop invariant code motion</a:t>
            </a:r>
          </a:p>
          <a:p>
            <a:r>
              <a:rPr lang="en-US"/>
              <a:t>Common subexpression elimination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D093-59B2-EE14-2800-4C0B0F95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C14F-767E-451F-B4F0-E2EF9960135A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EBCF-FE03-8655-62FE-303C9773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FBEA-8F07-73A3-C6CE-151032DD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3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465C-FAFF-B15B-843D-BFF0EC19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constant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FA0E-531C-6459-9ABD-AAF3EAE5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Replace expressions involving only constants with their computed values</a:t>
            </a:r>
          </a:p>
          <a:p>
            <a:r>
              <a:rPr lang="en-US">
                <a:ea typeface="+mn-lt"/>
                <a:cs typeface="+mn-lt"/>
              </a:rPr>
              <a:t>Identify operations on constant operands</a:t>
            </a:r>
          </a:p>
          <a:p>
            <a:r>
              <a:rPr lang="en-US">
                <a:ea typeface="+mn-lt"/>
                <a:cs typeface="+mn-lt"/>
              </a:rPr>
              <a:t>Replace the operation with the result</a:t>
            </a:r>
          </a:p>
          <a:p>
            <a:r>
              <a:rPr lang="en-US">
                <a:ea typeface="+mn-lt"/>
                <a:cs typeface="+mn-lt"/>
              </a:rPr>
              <a:t>This could be done with small modifications in </a:t>
            </a:r>
            <a:r>
              <a:rPr lang="en-US" err="1">
                <a:ea typeface="+mn-lt"/>
                <a:cs typeface="+mn-lt"/>
              </a:rPr>
              <a:t>parser,we</a:t>
            </a:r>
            <a:r>
              <a:rPr lang="en-US">
                <a:ea typeface="+mn-lt"/>
                <a:cs typeface="+mn-lt"/>
              </a:rPr>
              <a:t> just need to identify part which includes only constants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C1D5-6213-EA1A-69AF-D5D761C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82C2-20FA-4BBB-93AF-5CC3F6FEA71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BA54-9C06-9A10-F02A-2EE5666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D21F-159F-3A11-346F-73EE2EC1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5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7881-DFF6-AE68-7F5B-C9C0555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loop invariant code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5D04-366A-6D18-5864-ACC2244E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Identify </a:t>
            </a:r>
            <a:r>
              <a:rPr lang="en-US" err="1"/>
              <a:t>loops,using</a:t>
            </a:r>
            <a:r>
              <a:rPr lang="en-US"/>
              <a:t> struct for basic blocks and using predecessor and successor with it</a:t>
            </a:r>
          </a:p>
          <a:p>
            <a:r>
              <a:rPr lang="en-US"/>
              <a:t>Identify loop invariant part of every loop in code</a:t>
            </a:r>
          </a:p>
          <a:p>
            <a:r>
              <a:rPr lang="en-US"/>
              <a:t>Add basic block before current loop and change edges accordingly.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7A3-23B3-E3DD-C704-B8FB47F5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BDBD-07A7-4ABC-85A2-68F0579B23C2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5387-515D-FA71-2A8B-C6A815C1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4B9E-B700-C76F-22EC-E6E87749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6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E04-49DE-27D8-A59D-64A6D3BE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 subexpression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5C1A-B015-A20A-6E93-C2225712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expressions in </a:t>
            </a:r>
            <a:r>
              <a:rPr lang="en-US" err="1"/>
              <a:t>code,store</a:t>
            </a:r>
            <a:r>
              <a:rPr lang="en-US"/>
              <a:t> them in hash map</a:t>
            </a:r>
          </a:p>
          <a:p>
            <a:r>
              <a:rPr lang="en-US"/>
              <a:t>This can be used again when we encounter same expression and directly replace result</a:t>
            </a:r>
          </a:p>
          <a:p>
            <a:r>
              <a:rPr lang="en-US"/>
              <a:t>This will reduce repeated calculation and improve efficiency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7D60-C9C4-8848-47B6-1A0EC859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554-74DC-4E75-B2FE-C45FF6827BA9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6A73-5481-8016-B5AF-A011CDCB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840E-6A8F-29E4-1519-8506220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B766-B0CD-D47C-4A61-C85D16C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Aim of Lumiere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CAB4-53E7-E3D5-0E87-3C2507C2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Abstract complexity with high-level interfaces.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Integrate familiar mathematical notations.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Provide real-time feedback for dynamic behavior observation.</a:t>
            </a:r>
            <a:endParaRPr lang="en-US">
              <a:latin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7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D75F-47CF-0F13-BA0D-C4652F3C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Times New Roman"/>
                <a:cs typeface="Times New Roman"/>
              </a:rPr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2BA-FE0A-8F81-0C4A-14F62D93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Simulations are crucial in engineering and physics education.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Traditional programming languages lack abstractions for mechanical systems.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Solution: Lumiere simplifies modeling and simulation of physical systems using Newtonian mechanics principles.</a:t>
            </a:r>
          </a:p>
          <a:p>
            <a:r>
              <a:rPr lang="en-US">
                <a:latin typeface="Times New Roman"/>
                <a:cs typeface="Times New Roman"/>
              </a:rPr>
              <a:t>Lumiere is a DSL for extensive physics computations, especially for mass interactions.</a:t>
            </a:r>
          </a:p>
        </p:txBody>
      </p:sp>
    </p:spTree>
    <p:extLst>
      <p:ext uri="{BB962C8B-B14F-4D97-AF65-F5344CB8AC3E}">
        <p14:creationId xmlns:p14="http://schemas.microsoft.com/office/powerpoint/2010/main" val="72621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9E3E-F6A8-DB75-3E99-07A0E7A0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FB97-1A05-825C-BECB-3FA323B7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Language Supports Various Types of Arithmetic and </a:t>
            </a:r>
            <a:r>
              <a:rPr lang="en-US" err="1"/>
              <a:t>boolean</a:t>
            </a:r>
            <a:r>
              <a:rPr lang="en-US"/>
              <a:t> operations.</a:t>
            </a:r>
          </a:p>
          <a:p>
            <a:r>
              <a:rPr lang="en-US"/>
              <a:t>Lumiere also supports compound operators such as +=,-= and many more..</a:t>
            </a:r>
          </a:p>
          <a:p>
            <a:r>
              <a:rPr lang="en-US"/>
              <a:t>Lumiere uses in-build functions to calculate values of various physics quantities such as positions, velocity and displacement.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46FE-66C8-CB1A-9A04-EE30C8ED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5DE-F964-43B7-979C-7ED9BA116E29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FD8E1-4B1B-4E2A-998C-15E59D1A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AEA1-BA72-BE68-7AAE-B3CEE0CF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5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3D black question marks with one yellow question mark">
            <a:extLst>
              <a:ext uri="{FF2B5EF4-FFF2-40B4-BE49-F238E27FC236}">
                <a16:creationId xmlns:a16="http://schemas.microsoft.com/office/drawing/2014/main" id="{6371CA5F-A181-68CB-3B70-CA258B0FD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7564" r="17564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820E1-F852-A32C-AE3F-0B132052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70737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AE87-A57E-3BC0-DEA8-9CC9F897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Used in the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6191-7989-E163-18E8-3781225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mass</a:t>
            </a:r>
          </a:p>
          <a:p>
            <a:r>
              <a:rPr lang="en-US" err="1"/>
              <a:t>init_vel</a:t>
            </a:r>
          </a:p>
          <a:p>
            <a:r>
              <a:rPr lang="en-US" err="1"/>
              <a:t>final_vel</a:t>
            </a:r>
          </a:p>
          <a:p>
            <a:r>
              <a:rPr lang="en-US" err="1"/>
              <a:t>final_pos</a:t>
            </a:r>
          </a:p>
          <a:p>
            <a:r>
              <a:rPr lang="en-US" err="1"/>
              <a:t>init_pos</a:t>
            </a:r>
          </a:p>
          <a:p>
            <a:r>
              <a:rPr lang="en-US" err="1"/>
              <a:t>init_time</a:t>
            </a:r>
            <a:r>
              <a:rPr lang="en-US"/>
              <a:t> and so on..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76EB-F4F0-E830-0DB3-E1ADD22C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5020-4F3B-415D-99D7-2E9500A5378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9898-D309-FF8A-AA23-7D008182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F5F5-30F0-8AB3-3F38-43572C38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600-1F64-861F-C552-C2FFC75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40AC-7904-1340-10CC-1482FEA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Comments are given as : /*… */</a:t>
            </a:r>
          </a:p>
          <a:p>
            <a:r>
              <a:rPr lang="en-US"/>
              <a:t>Basic operations : +, -, *,/  </a:t>
            </a:r>
          </a:p>
          <a:p>
            <a:r>
              <a:rPr lang="en-US"/>
              <a:t>Compound Operators: +=, -=, *=,/=</a:t>
            </a:r>
          </a:p>
          <a:p>
            <a:r>
              <a:rPr lang="en-US"/>
              <a:t>Boolean Operators: &amp;&amp;, || , != ,==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551E-F500-C180-C5FE-028184F1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3818-38FD-4ADD-BFF3-C081B485270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5F7C-57BB-B577-B737-FF1D6E7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183-D9DA-E095-C639-42175E3E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99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AccentBoxVTI</vt:lpstr>
      <vt:lpstr>Compilers-II Project  Lumiere</vt:lpstr>
      <vt:lpstr>Table of Contents</vt:lpstr>
      <vt:lpstr>Team Member's</vt:lpstr>
      <vt:lpstr>Aim of Lumiere DSL</vt:lpstr>
      <vt:lpstr>Language Overview</vt:lpstr>
      <vt:lpstr>Language Overview</vt:lpstr>
      <vt:lpstr>HOW?</vt:lpstr>
      <vt:lpstr>Data Types Used in the DSL</vt:lpstr>
      <vt:lpstr>Lexical Format</vt:lpstr>
      <vt:lpstr>Lexical Analysis- Reserved Words</vt:lpstr>
      <vt:lpstr>Input-output Format for Lex</vt:lpstr>
      <vt:lpstr>Parse Tree Construction</vt:lpstr>
      <vt:lpstr>Parsing Phase</vt:lpstr>
      <vt:lpstr>Components of parser</vt:lpstr>
      <vt:lpstr>Grammar Rules - Overview</vt:lpstr>
      <vt:lpstr>Grammar Rule - STATEMENT</vt:lpstr>
      <vt:lpstr>Grammar Rule – CMPD_STATEMENTS</vt:lpstr>
      <vt:lpstr>Parsing Expressions</vt:lpstr>
      <vt:lpstr>Handling Expressions</vt:lpstr>
      <vt:lpstr>Conditional Statements</vt:lpstr>
      <vt:lpstr>Handling Complex Assignments</vt:lpstr>
      <vt:lpstr>Using connect to statement</vt:lpstr>
      <vt:lpstr>PowerPoint Presentation</vt:lpstr>
      <vt:lpstr>In-built Functions</vt:lpstr>
      <vt:lpstr>Semantic Analysis Phase</vt:lpstr>
      <vt:lpstr>Semantic Analysis (Contd..)</vt:lpstr>
      <vt:lpstr>PowerPoint Presentation</vt:lpstr>
      <vt:lpstr>PowerPoint Presentation</vt:lpstr>
      <vt:lpstr>Implementation</vt:lpstr>
      <vt:lpstr>Implementation Continued</vt:lpstr>
      <vt:lpstr>Implementaion</vt:lpstr>
      <vt:lpstr>Implementation Continued</vt:lpstr>
      <vt:lpstr>Planned transpilation</vt:lpstr>
      <vt:lpstr>Planned Optimisations</vt:lpstr>
      <vt:lpstr>Implementing constant folding</vt:lpstr>
      <vt:lpstr>Implementing loop invariant code motion</vt:lpstr>
      <vt:lpstr>Common subexpression elimination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2024-12-04T11:37:34Z</dcterms:created>
  <dcterms:modified xsi:type="dcterms:W3CDTF">2024-12-04T13:51:07Z</dcterms:modified>
</cp:coreProperties>
</file>