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7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AAD"/>
    <a:srgbClr val="36394F"/>
    <a:srgbClr val="1E1926"/>
    <a:srgbClr val="1F1431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23"/>
    <p:restoredTop sz="95135"/>
  </p:normalViewPr>
  <p:slideViewPr>
    <p:cSldViewPr snapToGrid="0" snapToObjects="1">
      <p:cViewPr varScale="1">
        <p:scale>
          <a:sx n="92" d="100"/>
          <a:sy n="9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22701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56089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584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CAST Function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2359005" y="3061197"/>
            <a:ext cx="698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CAST(expression as datatype)</a:t>
            </a:r>
            <a:endParaRPr lang="en-US" sz="54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DATE VALUES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D2C68B-7858-F04F-A3A2-5720AD7BB3FF}"/>
              </a:ext>
            </a:extLst>
          </p:cNvPr>
          <p:cNvSpPr txBox="1"/>
          <p:nvPr/>
        </p:nvSpPr>
        <p:spPr>
          <a:xfrm>
            <a:off x="804333" y="1653020"/>
            <a:ext cx="105833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Date values are accepted as:</a:t>
            </a:r>
          </a:p>
          <a:p>
            <a:endParaRPr lang="en-GB" sz="4000" dirty="0">
              <a:solidFill>
                <a:srgbClr val="F3BAAD"/>
              </a:solidFill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Date literal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Strings enclosed in single quotes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String / number values converted to dates</a:t>
            </a:r>
            <a:endParaRPr lang="en-US" sz="5400" dirty="0">
              <a:solidFill>
                <a:srgbClr val="F3BAAD"/>
              </a:solidFill>
              <a:latin typeface="Avenir Book" panose="02000503020000020003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B7CD939-B6A6-7F44-AACE-C981008CD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72601"/>
              </p:ext>
            </p:extLst>
          </p:nvPr>
        </p:nvGraphicFramePr>
        <p:xfrm>
          <a:off x="804333" y="5554133"/>
          <a:ext cx="2683146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83146">
                  <a:extLst>
                    <a:ext uri="{9D8B030D-6E8A-4147-A177-3AD203B41FA5}">
                      <a16:colId xmlns:a16="http://schemas.microsoft.com/office/drawing/2014/main" val="217832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DATE LITERAL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9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DATE ‘YYYY-MM-DD’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61575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83E21030-7FD2-954D-8515-F3C4CEA2D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6343"/>
              </p:ext>
            </p:extLst>
          </p:nvPr>
        </p:nvGraphicFramePr>
        <p:xfrm>
          <a:off x="4027682" y="5556673"/>
          <a:ext cx="2683146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146">
                  <a:extLst>
                    <a:ext uri="{9D8B030D-6E8A-4147-A177-3AD203B41FA5}">
                      <a16:colId xmlns:a16="http://schemas.microsoft.com/office/drawing/2014/main" val="217832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STRING </a:t>
                      </a:r>
                      <a:r>
                        <a:rPr lang="en-US" sz="1800" b="1" i="0" kern="120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LITERAL</a:t>
                      </a:r>
                      <a:endParaRPr lang="en-US" sz="1800" b="1" i="0" kern="120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9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 ‘01/08/2020’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6157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4986FF5-1311-3F4B-A2F4-F725ADD1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15851"/>
              </p:ext>
            </p:extLst>
          </p:nvPr>
        </p:nvGraphicFramePr>
        <p:xfrm>
          <a:off x="7251032" y="5525696"/>
          <a:ext cx="431719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7191">
                  <a:extLst>
                    <a:ext uri="{9D8B030D-6E8A-4147-A177-3AD203B41FA5}">
                      <a16:colId xmlns:a16="http://schemas.microsoft.com/office/drawing/2014/main" val="217832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3BAAD"/>
                          </a:solidFill>
                        </a:rPr>
                        <a:t>CONVERTED NUMBER/STRING</a:t>
                      </a:r>
                      <a:endParaRPr lang="en-US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9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3BAAD"/>
                          </a:solidFill>
                        </a:rPr>
                        <a:t>E.g. TO_DATE(‘01/08/2020’,’MM/DD/YYYY’)</a:t>
                      </a:r>
                      <a:endParaRPr lang="en-US" dirty="0">
                        <a:solidFill>
                          <a:srgbClr val="F3BAAD"/>
                        </a:solidFill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6157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48253B-ED0C-6C4D-8940-009CEF3BD048}"/>
              </a:ext>
            </a:extLst>
          </p:cNvPr>
          <p:cNvSpPr/>
          <p:nvPr/>
        </p:nvSpPr>
        <p:spPr>
          <a:xfrm>
            <a:off x="804333" y="5525696"/>
            <a:ext cx="2683146" cy="7416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55C8E-4C3B-4A43-9271-54D24127AAD4}"/>
              </a:ext>
            </a:extLst>
          </p:cNvPr>
          <p:cNvSpPr/>
          <p:nvPr/>
        </p:nvSpPr>
        <p:spPr>
          <a:xfrm>
            <a:off x="4027682" y="5554133"/>
            <a:ext cx="2683146" cy="7416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A4419-9DAA-6542-B356-4C2DED503568}"/>
              </a:ext>
            </a:extLst>
          </p:cNvPr>
          <p:cNvSpPr/>
          <p:nvPr/>
        </p:nvSpPr>
        <p:spPr>
          <a:xfrm>
            <a:off x="7251031" y="5525696"/>
            <a:ext cx="4317190" cy="74168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8263467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F3BAAD"/>
                </a:solidFill>
                <a:latin typeface="Avenir Heavy" panose="02000503020000020003" pitchFamily="2" charset="0"/>
              </a:rPr>
              <a:t>Date conversion formulas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66F93-D4D0-0D41-ADF1-A20DA91CFB4B}"/>
              </a:ext>
            </a:extLst>
          </p:cNvPr>
          <p:cNvSpPr txBox="1"/>
          <p:nvPr/>
        </p:nvSpPr>
        <p:spPr>
          <a:xfrm>
            <a:off x="2128088" y="1592789"/>
            <a:ext cx="710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3BAAD"/>
                </a:solidFill>
                <a:latin typeface="Avenir Book" panose="02000503020000020003" pitchFamily="2" charset="0"/>
              </a:rPr>
              <a:t>TO_DATE(expression, format)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F04724-A98D-664B-B073-E88378024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72422"/>
              </p:ext>
            </p:extLst>
          </p:nvPr>
        </p:nvGraphicFramePr>
        <p:xfrm>
          <a:off x="469231" y="2618045"/>
          <a:ext cx="4264972" cy="3409488"/>
        </p:xfrm>
        <a:graphic>
          <a:graphicData uri="http://schemas.openxmlformats.org/drawingml/2006/table">
            <a:tbl>
              <a:tblPr/>
              <a:tblGrid>
                <a:gridCol w="1089624">
                  <a:extLst>
                    <a:ext uri="{9D8B030D-6E8A-4147-A177-3AD203B41FA5}">
                      <a16:colId xmlns:a16="http://schemas.microsoft.com/office/drawing/2014/main" val="2885581675"/>
                    </a:ext>
                  </a:extLst>
                </a:gridCol>
                <a:gridCol w="3175348">
                  <a:extLst>
                    <a:ext uri="{9D8B030D-6E8A-4147-A177-3AD203B41FA5}">
                      <a16:colId xmlns:a16="http://schemas.microsoft.com/office/drawing/2014/main" val="3860670095"/>
                    </a:ext>
                  </a:extLst>
                </a:gridCol>
              </a:tblGrid>
              <a:tr h="260092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DATE FORMATTING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sz="1200" dirty="0">
                        <a:solidFill>
                          <a:srgbClr val="F3BAAD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35694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MM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Numeric month (</a:t>
                      </a:r>
                      <a:r>
                        <a:rPr lang="en-GB" sz="1200" i="1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07)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82320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MON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Abbreviated month name (</a:t>
                      </a:r>
                      <a:r>
                        <a:rPr lang="en-GB" sz="1200" i="1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JUL)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275932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MONTH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Full month name (</a:t>
                      </a:r>
                      <a:r>
                        <a:rPr lang="en-GB" sz="1200" i="1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JULY)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012940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Day of month (</a:t>
                      </a:r>
                      <a:r>
                        <a:rPr lang="en-GB" sz="1200" i="1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24)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57436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DY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Abbreviated name of day (</a:t>
                      </a:r>
                      <a:r>
                        <a:rPr lang="en-GB" sz="1200" i="1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FRI)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488275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YYYY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4-digit year (</a:t>
                      </a:r>
                      <a:r>
                        <a:rPr lang="en-GB" sz="1200" i="1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1998)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35893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YY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Last 2 digits of the year (</a:t>
                      </a:r>
                      <a:r>
                        <a:rPr lang="en-GB" sz="1200" i="1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e.g.</a:t>
                      </a:r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, 98)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74742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AM (or PM)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Meridian indicator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0991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HH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Hour of day (1-12)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16205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HH24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Hour of day (0-23)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93868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MI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Minute (0-59)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41277"/>
                  </a:ext>
                </a:extLst>
              </a:tr>
              <a:tr h="260092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SS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Second (0-59)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7207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647B9F-D35E-CF42-9DB4-C3CF02DADCA1}"/>
              </a:ext>
            </a:extLst>
          </p:cNvPr>
          <p:cNvSpPr txBox="1"/>
          <p:nvPr/>
        </p:nvSpPr>
        <p:spPr>
          <a:xfrm>
            <a:off x="5681496" y="2835817"/>
            <a:ext cx="520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TO_DATE(20080114, ‘YYYYMMDD’)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C0F50-2EC6-E641-A122-EBE81F6F1E94}"/>
              </a:ext>
            </a:extLst>
          </p:cNvPr>
          <p:cNvSpPr txBox="1"/>
          <p:nvPr/>
        </p:nvSpPr>
        <p:spPr>
          <a:xfrm>
            <a:off x="5681496" y="4079558"/>
            <a:ext cx="579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TO_DATE(’14-01-2008’, ‘DD-MM-YYYY’)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E76CA-7B23-ED43-A7B9-54A921E6BAC7}"/>
              </a:ext>
            </a:extLst>
          </p:cNvPr>
          <p:cNvSpPr txBox="1"/>
          <p:nvPr/>
        </p:nvSpPr>
        <p:spPr>
          <a:xfrm>
            <a:off x="5681496" y="5323300"/>
            <a:ext cx="511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3BAAD"/>
                </a:solidFill>
                <a:latin typeface="Avenir Book" panose="02000503020000020003" pitchFamily="2" charset="0"/>
              </a:rPr>
              <a:t>TO_DATE(‘14/01/08’, ‘DD/MM/YY’) </a:t>
            </a:r>
          </a:p>
        </p:txBody>
      </p:sp>
    </p:spTree>
    <p:extLst>
      <p:ext uri="{BB962C8B-B14F-4D97-AF65-F5344CB8AC3E}">
        <p14:creationId xmlns:p14="http://schemas.microsoft.com/office/powerpoint/2010/main" val="15578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3850</TotalTime>
  <Words>231</Words>
  <Application>Microsoft Macintosh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208</cp:revision>
  <dcterms:created xsi:type="dcterms:W3CDTF">2021-04-14T08:14:49Z</dcterms:created>
  <dcterms:modified xsi:type="dcterms:W3CDTF">2021-05-07T12:51:42Z</dcterms:modified>
</cp:coreProperties>
</file>