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F1431"/>
    <a:srgbClr val="151B1F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04824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748049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Multiple Column Group By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DBD6B44-A79B-5D4E-9292-CA6BCDF808A7}"/>
              </a:ext>
            </a:extLst>
          </p:cNvPr>
          <p:cNvSpPr/>
          <p:nvPr/>
        </p:nvSpPr>
        <p:spPr>
          <a:xfrm>
            <a:off x="8111561" y="1480348"/>
            <a:ext cx="2531039" cy="1238332"/>
          </a:xfrm>
          <a:prstGeom prst="rect">
            <a:avLst/>
          </a:prstGeom>
          <a:solidFill>
            <a:srgbClr val="36394F"/>
          </a:solidFill>
          <a:ln>
            <a:solidFill>
              <a:srgbClr val="1E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SELECT </a:t>
            </a:r>
          </a:p>
          <a:p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</a:t>
            </a:r>
            <a:r>
              <a:rPr lang="en-GB" sz="1050" u="sng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CATEGORY</a:t>
            </a:r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, 	</a:t>
            </a:r>
          </a:p>
          <a:p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</a:t>
            </a:r>
            <a:r>
              <a:rPr lang="en-GB" sz="1050" u="sng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NETWORK</a:t>
            </a:r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,</a:t>
            </a:r>
          </a:p>
          <a:p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</a:t>
            </a:r>
            <a:r>
              <a:rPr lang="en-GB" sz="1050" u="sng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AVG(RATING)</a:t>
            </a:r>
          </a:p>
          <a:p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FROM</a:t>
            </a:r>
          </a:p>
          <a:p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IMBD_TOP10</a:t>
            </a:r>
          </a:p>
          <a:p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GROUP BY </a:t>
            </a:r>
            <a:r>
              <a:rPr lang="en-GB" sz="1050" u="sng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CATEGORY, NETWORK</a:t>
            </a:r>
            <a:r>
              <a:rPr lang="en-GB" sz="105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;</a:t>
            </a:r>
          </a:p>
          <a:p>
            <a:endParaRPr lang="en-GB" sz="1050" dirty="0">
              <a:solidFill>
                <a:srgbClr val="F3BAAD"/>
              </a:solidFill>
              <a:latin typeface="Avenir Book" panose="02000503020000020003" pitchFamily="2" charset="0"/>
              <a:cs typeface="Bangla Sangam MN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AA7FB1-3D45-9544-9D98-8554F3F0F50F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9377080" y="2718680"/>
            <a:ext cx="1" cy="829993"/>
          </a:xfrm>
          <a:prstGeom prst="straightConnector1">
            <a:avLst/>
          </a:prstGeom>
          <a:ln w="76200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9183E1-A0BB-0C44-8ACC-783CAA3493B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86549" y="2099514"/>
            <a:ext cx="1825012" cy="0"/>
          </a:xfrm>
          <a:prstGeom prst="straightConnector1">
            <a:avLst/>
          </a:prstGeom>
          <a:ln w="76200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EBE2A0A-AA44-714C-A734-3CB6CD682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39186"/>
              </p:ext>
            </p:extLst>
          </p:nvPr>
        </p:nvGraphicFramePr>
        <p:xfrm>
          <a:off x="804331" y="1526916"/>
          <a:ext cx="5482218" cy="3442770"/>
        </p:xfrm>
        <a:graphic>
          <a:graphicData uri="http://schemas.openxmlformats.org/drawingml/2006/table">
            <a:tbl>
              <a:tblPr/>
              <a:tblGrid>
                <a:gridCol w="1510374">
                  <a:extLst>
                    <a:ext uri="{9D8B030D-6E8A-4147-A177-3AD203B41FA5}">
                      <a16:colId xmlns:a16="http://schemas.microsoft.com/office/drawing/2014/main" val="3126464137"/>
                    </a:ext>
                  </a:extLst>
                </a:gridCol>
                <a:gridCol w="1230735">
                  <a:extLst>
                    <a:ext uri="{9D8B030D-6E8A-4147-A177-3AD203B41FA5}">
                      <a16:colId xmlns:a16="http://schemas.microsoft.com/office/drawing/2014/main" val="2371871208"/>
                    </a:ext>
                  </a:extLst>
                </a:gridCol>
                <a:gridCol w="1753508">
                  <a:extLst>
                    <a:ext uri="{9D8B030D-6E8A-4147-A177-3AD203B41FA5}">
                      <a16:colId xmlns:a16="http://schemas.microsoft.com/office/drawing/2014/main" val="2493752872"/>
                    </a:ext>
                  </a:extLst>
                </a:gridCol>
                <a:gridCol w="987601">
                  <a:extLst>
                    <a:ext uri="{9D8B030D-6E8A-4147-A177-3AD203B41FA5}">
                      <a16:colId xmlns:a16="http://schemas.microsoft.com/office/drawing/2014/main" val="337219386"/>
                    </a:ext>
                  </a:extLst>
                </a:gridCol>
              </a:tblGrid>
              <a:tr h="222091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IMDB_TOP10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765360"/>
                  </a:ext>
                </a:extLst>
              </a:tr>
              <a:tr h="220516"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NAME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CATEGORY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NETWORK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RATING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195356"/>
                  </a:ext>
                </a:extLst>
              </a:tr>
              <a:tr h="220516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Breaking Bad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Drama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AMC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9.5 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206564"/>
                  </a:ext>
                </a:extLst>
              </a:tr>
              <a:tr h="220516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Game of Thrones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Adventure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HBO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52954"/>
                  </a:ext>
                </a:extLst>
              </a:tr>
              <a:tr h="201763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The Wire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Drama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HBO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71150"/>
                  </a:ext>
                </a:extLst>
              </a:tr>
              <a:tr h="28415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Rick and Morty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Animation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Adult Swim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80540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Avatar: The Last Airbender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Animation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Nickelodeon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040119"/>
                  </a:ext>
                </a:extLst>
              </a:tr>
              <a:tr h="201763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The Sopranos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Drama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HBO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16696"/>
                  </a:ext>
                </a:extLst>
              </a:tr>
              <a:tr h="201763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Sherlock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Drama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BBC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9.1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1433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 err="1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Fullmetal</a:t>
                      </a:r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 Alchemist: Brotherhood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Animation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JNN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9.1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96353"/>
                  </a:ext>
                </a:extLst>
              </a:tr>
              <a:tr h="201763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Death Note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Animation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Nippon TV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139896"/>
                  </a:ext>
                </a:extLst>
              </a:tr>
              <a:tr h="201763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Firefly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Sci-Fi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Fox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3669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9B20C5-DC69-E14F-9378-6A3C8598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17324"/>
              </p:ext>
            </p:extLst>
          </p:nvPr>
        </p:nvGraphicFramePr>
        <p:xfrm>
          <a:off x="7836618" y="3548673"/>
          <a:ext cx="3080925" cy="1764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3181">
                  <a:extLst>
                    <a:ext uri="{9D8B030D-6E8A-4147-A177-3AD203B41FA5}">
                      <a16:colId xmlns:a16="http://schemas.microsoft.com/office/drawing/2014/main" val="2790129665"/>
                    </a:ext>
                  </a:extLst>
                </a:gridCol>
                <a:gridCol w="1124425">
                  <a:extLst>
                    <a:ext uri="{9D8B030D-6E8A-4147-A177-3AD203B41FA5}">
                      <a16:colId xmlns:a16="http://schemas.microsoft.com/office/drawing/2014/main" val="2316415765"/>
                    </a:ext>
                  </a:extLst>
                </a:gridCol>
                <a:gridCol w="843319">
                  <a:extLst>
                    <a:ext uri="{9D8B030D-6E8A-4147-A177-3AD203B41FA5}">
                      <a16:colId xmlns:a16="http://schemas.microsoft.com/office/drawing/2014/main" val="1645412094"/>
                    </a:ext>
                  </a:extLst>
                </a:gridCol>
              </a:tblGrid>
              <a:tr h="98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CATEGORY</a:t>
                      </a: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NETWORK</a:t>
                      </a: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i="0" u="none" strike="noStrike" dirty="0">
                          <a:solidFill>
                            <a:srgbClr val="F3BAAD"/>
                          </a:solidFill>
                          <a:effectLst/>
                          <a:latin typeface="Avenir Heavy" panose="02000503020000020003" pitchFamily="2" charset="0"/>
                        </a:rPr>
                        <a:t>RATING</a:t>
                      </a: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70136"/>
                  </a:ext>
                </a:extLst>
              </a:tr>
              <a:tr h="98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Adventure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HBO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9.3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666557"/>
                  </a:ext>
                </a:extLst>
              </a:tr>
              <a:tr h="98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Animation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Adult Swim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9.2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0040"/>
                  </a:ext>
                </a:extLst>
              </a:tr>
              <a:tr h="98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Animation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Nickelodeon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9.2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77142"/>
                  </a:ext>
                </a:extLst>
              </a:tr>
              <a:tr h="98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Animation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JNN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9.1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728257"/>
                  </a:ext>
                </a:extLst>
              </a:tr>
              <a:tr h="116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Animation</a:t>
                      </a:r>
                      <a:endParaRPr lang="en-GB" sz="11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Nippon TV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578547"/>
                  </a:ext>
                </a:extLst>
              </a:tr>
              <a:tr h="98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Drama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AMC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9.5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224906"/>
                  </a:ext>
                </a:extLst>
              </a:tr>
              <a:tr h="98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Drama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HBO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9.25</a:t>
                      </a:r>
                      <a:endParaRPr lang="en-GB" sz="11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18903"/>
                  </a:ext>
                </a:extLst>
              </a:tr>
              <a:tr h="154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Drama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BBC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9.1</a:t>
                      </a:r>
                      <a:endParaRPr lang="en-GB" sz="1100" b="0" i="0" u="none" strike="noStrike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57199"/>
                  </a:ext>
                </a:extLst>
              </a:tr>
              <a:tr h="98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Sci-Fi</a:t>
                      </a:r>
                      <a:endParaRPr lang="en-GB" sz="11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Fox</a:t>
                      </a:r>
                      <a:endParaRPr lang="en-GB" sz="11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F3BAAD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8820" marR="8820" marT="8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7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3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5073</TotalTime>
  <Words>128</Words>
  <Application>Microsoft Macintosh PowerPoint</Application>
  <PresentationFormat>Widescreen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262</cp:revision>
  <dcterms:created xsi:type="dcterms:W3CDTF">2021-04-14T08:14:49Z</dcterms:created>
  <dcterms:modified xsi:type="dcterms:W3CDTF">2021-05-08T01:12:52Z</dcterms:modified>
</cp:coreProperties>
</file>