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94F"/>
    <a:srgbClr val="F3BAAD"/>
    <a:srgbClr val="1F1431"/>
    <a:srgbClr val="151B1F"/>
    <a:srgbClr val="1E1926"/>
    <a:srgbClr val="151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8"/>
    <p:restoredTop sz="95135"/>
  </p:normalViewPr>
  <p:slideViewPr>
    <p:cSldViewPr snapToGrid="0" snapToObjects="1">
      <p:cViewPr varScale="1">
        <p:scale>
          <a:sx n="95" d="100"/>
          <a:sy n="95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A0FAB0-2208-7644-9E6F-FE9126B50D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7D8F6-78F1-7643-B043-1FE890FE15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730A8-24E7-0241-B445-F5E8299A9325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8FA769-76A8-0147-B514-8C26E91A23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DB77B-DA1A-7E4C-B4F3-71D6C3039D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82017-EE78-754E-A0CE-85635996E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189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What is SQL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85956-C7A5-BA49-8AC4-095103530C97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DB1EF-1380-A342-AB74-3C4EC71FC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6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DB1EF-1380-A342-AB74-3C4EC71FCB5E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A6923E8-550D-BB44-9186-3853A769DCC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What is SQL</a:t>
            </a:r>
          </a:p>
        </p:txBody>
      </p:sp>
    </p:spTree>
    <p:extLst>
      <p:ext uri="{BB962C8B-B14F-4D97-AF65-F5344CB8AC3E}">
        <p14:creationId xmlns:p14="http://schemas.microsoft.com/office/powerpoint/2010/main" val="3232245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6D596-3A8B-6D45-9CBA-BBB310D8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52761-00CE-CF4A-B88B-57DB7A9B7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51B8D-B836-054C-8D8E-462B4E9A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5B53E-5BB4-A649-B6C9-D61DD4A9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1BC9-041A-E14C-815C-F3643C6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8450-F6E6-7B4E-A80A-FA423F2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53544-2C35-9345-86DA-00A4F73A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830AC-A40F-9A4D-9865-082D5FD0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AA4B1-5D9A-5F45-901D-68B1E1E5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58DF1-32F4-EA4B-AD49-1C5B4BBB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9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BC922-ABDA-A548-AE95-CE30905E6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3059-CC4F-0B43-AC58-2166128A3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6238-47E2-C84C-9BAB-811DC902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ECE37-D52B-1546-860D-89280639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8D03E-71CF-7E4B-BFA6-D87AFEDD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5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B3DC-373E-EA48-A52C-7BBE7943E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D2E-B5AE-474C-99AB-EAF1CE6E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E7EA-1ACB-3D4E-8996-1318E294A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58D6-669E-5642-B94B-51A7C84A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5825-632B-514B-93DF-A5F92599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7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5112C-029C-5845-996E-6CC5E9E6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C8C30-FAFD-BD4F-A5E4-1AF3A5C76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6B1-44FE-994C-B0D3-8490E60C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29FF-3046-2442-9888-EC31A88C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AFA5-6969-6D4F-A3FB-D88D50AF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0CD0-C435-6C48-A464-B095D1792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667A6-6764-FC4D-978E-66E42B3D0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3085-90B0-2B4E-A66C-E9A5D9B32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2A79A-F70F-EA4A-A086-44714D29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9DF89-7BEE-8543-BAA2-70E479E5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7F05B-95FD-3542-AE4E-CFE4344B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5275-66AF-AB4C-A7AF-D5A1B9C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012AF-271B-A44D-929F-A544B5194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8CEC-21B6-8142-B540-BDC07686C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3FE0E-B555-E041-927F-C1F41C6A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BA9DE-6315-7640-B063-810C1E6B6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9EF98-2746-384E-849A-97A304A7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AB5AE-1C21-1E4F-B778-C48D56B8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8BB5F-0AAD-BE45-BE32-DEDDC6F0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0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541B-4D81-9441-9102-B28FBDDD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B4C7D-E943-E448-B707-6F681516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2449-65BD-1247-85B2-A0C39B76B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10C84-14A6-F74C-8C22-81B93FC8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1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DA211-8C48-F34C-BC29-5C172BD4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29760-32D1-4B42-8B1A-B668C934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DC533-3C9A-D74B-9CB2-04E97B38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C17A-0660-094F-B8E2-52F32EAB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5719D-D464-6647-9E74-DCF7B1F95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EE7E8-CC9A-6B48-9203-BA99D3DC0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68748-1B60-3940-A96E-6737053B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3C58B-8E40-084B-946F-F6BD00BD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C0A3E-D7C3-E24A-BC1F-116A710B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6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3C4C-AF2B-0148-98D5-5166A52DD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26DF-DEC4-F74A-BA22-30307060D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932AC-04A6-9544-BB71-2A277059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3A431-38A3-E042-984C-D1F14FFA2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DEC7E-4FCD-7343-AC0B-89A871D7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A114-8B4F-6A47-B41F-256A5561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2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18CE93-201B-6644-A178-431D3751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51DE-8273-EE4B-8B06-95F05ECC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F225-407B-B444-8C19-AB52667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E2A5-422D-5B40-91A9-68772574334E}" type="datetimeFigureOut">
              <a:rPr lang="en-US" smtClean="0"/>
              <a:t>5/8/21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2B1D-ADC2-914B-BF4A-C195DEDF9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B904-EBE2-F147-8409-ACF22C07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9136B-DBE3-3B4D-826F-F87A51E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9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9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73E4877-C141-D240-8792-0149F8A40A2F}"/>
              </a:ext>
            </a:extLst>
          </p:cNvPr>
          <p:cNvSpPr/>
          <p:nvPr/>
        </p:nvSpPr>
        <p:spPr>
          <a:xfrm>
            <a:off x="1083733" y="465670"/>
            <a:ext cx="10748049" cy="702733"/>
          </a:xfrm>
          <a:prstGeom prst="rect">
            <a:avLst/>
          </a:prstGeom>
          <a:solidFill>
            <a:srgbClr val="3639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F3BAAD"/>
                </a:solidFill>
                <a:latin typeface="Avenir Heavy" panose="02000503020000020003" pitchFamily="2" charset="0"/>
              </a:rPr>
              <a:t>Selecting Non-Aggregated Fields That Are Not In Group By Clause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ECA018-610D-864D-AB67-AA99F8D8854C}"/>
              </a:ext>
            </a:extLst>
          </p:cNvPr>
          <p:cNvCxnSpPr>
            <a:cxnSpLocks/>
          </p:cNvCxnSpPr>
          <p:nvPr/>
        </p:nvCxnSpPr>
        <p:spPr>
          <a:xfrm>
            <a:off x="804333" y="1303867"/>
            <a:ext cx="10583334" cy="0"/>
          </a:xfrm>
          <a:prstGeom prst="line">
            <a:avLst/>
          </a:prstGeom>
          <a:ln w="38100">
            <a:solidFill>
              <a:srgbClr val="1F143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BD6B44-A79B-5D4E-9292-CA6BCDF808A7}"/>
              </a:ext>
            </a:extLst>
          </p:cNvPr>
          <p:cNvSpPr/>
          <p:nvPr/>
        </p:nvSpPr>
        <p:spPr>
          <a:xfrm>
            <a:off x="7708129" y="1822236"/>
            <a:ext cx="2913305" cy="1450135"/>
          </a:xfrm>
          <a:prstGeom prst="rect">
            <a:avLst/>
          </a:prstGeom>
          <a:solidFill>
            <a:srgbClr val="36394F"/>
          </a:solidFill>
          <a:ln>
            <a:solidFill>
              <a:srgbClr val="1E19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SELECT </a:t>
            </a:r>
          </a:p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</a:t>
            </a:r>
            <a:r>
              <a:rPr lang="en-GB" sz="120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CATEGORY</a:t>
            </a:r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, 	</a:t>
            </a:r>
          </a:p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</a:t>
            </a:r>
            <a:r>
              <a:rPr lang="en-GB" sz="120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NETWORK</a:t>
            </a:r>
          </a:p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</a:t>
            </a:r>
            <a:r>
              <a:rPr lang="en-GB" sz="120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AVG(RATING)</a:t>
            </a:r>
          </a:p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FROM</a:t>
            </a:r>
          </a:p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	IMBD_TOP10</a:t>
            </a:r>
          </a:p>
          <a:p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GROUP BY </a:t>
            </a:r>
            <a:r>
              <a:rPr lang="en-GB" sz="1200" u="sng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NETWORK</a:t>
            </a:r>
            <a:r>
              <a:rPr lang="en-GB" sz="1200" dirty="0">
                <a:solidFill>
                  <a:srgbClr val="F3BAAD"/>
                </a:solidFill>
                <a:latin typeface="Avenir Book" panose="02000503020000020003" pitchFamily="2" charset="0"/>
                <a:cs typeface="Bangla Sangam MN" panose="02000000000000000000" pitchFamily="2" charset="0"/>
              </a:rPr>
              <a:t>;</a:t>
            </a:r>
          </a:p>
          <a:p>
            <a:endParaRPr lang="en-GB" sz="1200" dirty="0">
              <a:solidFill>
                <a:srgbClr val="F3BAAD"/>
              </a:solidFill>
              <a:latin typeface="Avenir Book" panose="02000503020000020003" pitchFamily="2" charset="0"/>
              <a:cs typeface="Bangla Sangam MN" panose="02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AA7FB1-3D45-9544-9D98-8554F3F0F50F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9164782" y="3272371"/>
            <a:ext cx="6926" cy="726334"/>
          </a:xfrm>
          <a:prstGeom prst="straightConnector1">
            <a:avLst/>
          </a:prstGeom>
          <a:ln w="76200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9183E1-A0BB-0C44-8ACC-783CAA3493BD}"/>
              </a:ext>
            </a:extLst>
          </p:cNvPr>
          <p:cNvCxnSpPr>
            <a:cxnSpLocks/>
          </p:cNvCxnSpPr>
          <p:nvPr/>
        </p:nvCxnSpPr>
        <p:spPr>
          <a:xfrm>
            <a:off x="6264709" y="2466109"/>
            <a:ext cx="1421292" cy="0"/>
          </a:xfrm>
          <a:prstGeom prst="straightConnector1">
            <a:avLst/>
          </a:prstGeom>
          <a:ln w="76200">
            <a:solidFill>
              <a:srgbClr val="F3BAA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EBE2A0A-AA44-714C-A734-3CB6CD682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1250"/>
              </p:ext>
            </p:extLst>
          </p:nvPr>
        </p:nvGraphicFramePr>
        <p:xfrm>
          <a:off x="811907" y="1501589"/>
          <a:ext cx="5452802" cy="3854822"/>
        </p:xfrm>
        <a:graphic>
          <a:graphicData uri="http://schemas.openxmlformats.org/drawingml/2006/table">
            <a:tbl>
              <a:tblPr/>
              <a:tblGrid>
                <a:gridCol w="1502270">
                  <a:extLst>
                    <a:ext uri="{9D8B030D-6E8A-4147-A177-3AD203B41FA5}">
                      <a16:colId xmlns:a16="http://schemas.microsoft.com/office/drawing/2014/main" val="3126464137"/>
                    </a:ext>
                  </a:extLst>
                </a:gridCol>
                <a:gridCol w="1224131">
                  <a:extLst>
                    <a:ext uri="{9D8B030D-6E8A-4147-A177-3AD203B41FA5}">
                      <a16:colId xmlns:a16="http://schemas.microsoft.com/office/drawing/2014/main" val="2371871208"/>
                    </a:ext>
                  </a:extLst>
                </a:gridCol>
                <a:gridCol w="1744099">
                  <a:extLst>
                    <a:ext uri="{9D8B030D-6E8A-4147-A177-3AD203B41FA5}">
                      <a16:colId xmlns:a16="http://schemas.microsoft.com/office/drawing/2014/main" val="2493752872"/>
                    </a:ext>
                  </a:extLst>
                </a:gridCol>
                <a:gridCol w="982302">
                  <a:extLst>
                    <a:ext uri="{9D8B030D-6E8A-4147-A177-3AD203B41FA5}">
                      <a16:colId xmlns:a16="http://schemas.microsoft.com/office/drawing/2014/main" val="337219386"/>
                    </a:ext>
                  </a:extLst>
                </a:gridCol>
              </a:tblGrid>
              <a:tr h="258273">
                <a:tc gridSpan="4">
                  <a:txBody>
                    <a:bodyPr/>
                    <a:lstStyle/>
                    <a:p>
                      <a:pPr algn="ctr"/>
                      <a:r>
                        <a:rPr lang="en-GB" sz="16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IMDB_TOP10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 dirty="0">
                        <a:solidFill>
                          <a:srgbClr val="F3BAAD"/>
                        </a:solidFill>
                        <a:latin typeface="Avenir Heavy" panose="02000503020000020003" pitchFamily="2" charset="0"/>
                      </a:endParaRP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65360"/>
                  </a:ext>
                </a:extLst>
              </a:tr>
              <a:tr h="256441"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NAME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CATEGORY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NETWORK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i="0" dirty="0">
                          <a:solidFill>
                            <a:srgbClr val="F3BAAD"/>
                          </a:solidFill>
                          <a:latin typeface="Avenir Heavy" panose="02000503020000020003" pitchFamily="2" charset="0"/>
                        </a:rPr>
                        <a:t>RATING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195356"/>
                  </a:ext>
                </a:extLst>
              </a:tr>
              <a:tr h="256441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Breaking Bad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effectLst/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AMC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9.5 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206564"/>
                  </a:ext>
                </a:extLst>
              </a:tr>
              <a:tr h="256441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Game of Thrones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Adventure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HBO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52954"/>
                  </a:ext>
                </a:extLst>
              </a:tr>
              <a:tr h="23463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The Wire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HBO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9.3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571150"/>
                  </a:ext>
                </a:extLst>
              </a:tr>
              <a:tr h="330442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Rick and Morty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Adult Swim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80540"/>
                  </a:ext>
                </a:extLst>
              </a:tr>
              <a:tr h="354882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Avatar: The Last Airbender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Nickelodeon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40119"/>
                  </a:ext>
                </a:extLst>
              </a:tr>
              <a:tr h="23463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The Sopranos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HBO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9.2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6696"/>
                  </a:ext>
                </a:extLst>
              </a:tr>
              <a:tr h="23463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Sherlock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Drama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BBC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521433"/>
                  </a:ext>
                </a:extLst>
              </a:tr>
              <a:tr h="499795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 err="1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Fullmetal</a:t>
                      </a:r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 Alchemist: Brotherhood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JNN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9.1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96353"/>
                  </a:ext>
                </a:extLst>
              </a:tr>
              <a:tr h="23463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Death Note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Animation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Nippon TV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139896"/>
                  </a:ext>
                </a:extLst>
              </a:tr>
              <a:tr h="234633"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Firefly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0" i="0" dirty="0">
                          <a:solidFill>
                            <a:srgbClr val="F3BAAD"/>
                          </a:solidFill>
                          <a:latin typeface="Avenir" panose="02000503020000020003" pitchFamily="2" charset="0"/>
                        </a:rPr>
                        <a:t>Sci-Fi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latin typeface="Avenir Book" panose="02000503020000020003" pitchFamily="2" charset="0"/>
                        </a:rPr>
                        <a:t>Fox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solidFill>
                            <a:srgbClr val="F3BAAD"/>
                          </a:solidFill>
                          <a:effectLst/>
                          <a:latin typeface="Avenir Book" panose="02000503020000020003" pitchFamily="2" charset="0"/>
                        </a:rPr>
                        <a:t>9.0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366911"/>
                  </a:ext>
                </a:extLst>
              </a:tr>
            </a:tbl>
          </a:graphicData>
        </a:graphic>
      </p:graphicFrame>
      <p:sp>
        <p:nvSpPr>
          <p:cNvPr id="3" name="Cross 2">
            <a:extLst>
              <a:ext uri="{FF2B5EF4-FFF2-40B4-BE49-F238E27FC236}">
                <a16:creationId xmlns:a16="http://schemas.microsoft.com/office/drawing/2014/main" id="{BF749292-6025-5F48-B3B9-6BA81A9FC688}"/>
              </a:ext>
            </a:extLst>
          </p:cNvPr>
          <p:cNvSpPr/>
          <p:nvPr/>
        </p:nvSpPr>
        <p:spPr>
          <a:xfrm rot="18969297">
            <a:off x="8797656" y="3939840"/>
            <a:ext cx="734249" cy="754780"/>
          </a:xfrm>
          <a:prstGeom prst="plus">
            <a:avLst>
              <a:gd name="adj" fmla="val 4166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4728D-A4E9-4D43-A093-52D1348AC734}"/>
              </a:ext>
            </a:extLst>
          </p:cNvPr>
          <p:cNvSpPr txBox="1"/>
          <p:nvPr/>
        </p:nvSpPr>
        <p:spPr>
          <a:xfrm>
            <a:off x="7098529" y="4722506"/>
            <a:ext cx="451117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3BAAD"/>
                </a:solidFill>
                <a:latin typeface="Avenir Book" panose="02000503020000020003" pitchFamily="2" charset="0"/>
              </a:rPr>
              <a:t>What to do with the category field?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3BAAD"/>
                </a:solidFill>
                <a:latin typeface="Avenir Book" panose="02000503020000020003" pitchFamily="2" charset="0"/>
              </a:rPr>
              <a:t>Do I aggregate, if so what aggregation do I apply?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3BAAD"/>
                </a:solidFill>
                <a:latin typeface="Avenir Book" panose="02000503020000020003" pitchFamily="2" charset="0"/>
              </a:rPr>
              <a:t>Should I group by category as well?</a:t>
            </a:r>
          </a:p>
        </p:txBody>
      </p:sp>
    </p:spTree>
    <p:extLst>
      <p:ext uri="{BB962C8B-B14F-4D97-AF65-F5344CB8AC3E}">
        <p14:creationId xmlns:p14="http://schemas.microsoft.com/office/powerpoint/2010/main" val="1640371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1 PowerPoint" id="{35DCFCFD-C90F-9F47-B852-2DBC329CB461}" vid="{9A2C2ADA-7CDC-AC4C-8B64-A600232753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5073</TotalTime>
  <Words>127</Words>
  <Application>Microsoft Macintosh PowerPoint</Application>
  <PresentationFormat>Widescreen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</vt:lpstr>
      <vt:lpstr>Avenir Book</vt:lpstr>
      <vt:lpstr>Avenir Heavy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262</cp:revision>
  <dcterms:created xsi:type="dcterms:W3CDTF">2021-04-14T08:14:49Z</dcterms:created>
  <dcterms:modified xsi:type="dcterms:W3CDTF">2021-05-08T01:13:05Z</dcterms:modified>
</cp:coreProperties>
</file>