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9" r:id="rId2"/>
    <p:sldId id="280" r:id="rId3"/>
    <p:sldId id="282" r:id="rId4"/>
    <p:sldId id="265" r:id="rId5"/>
    <p:sldId id="278" r:id="rId6"/>
    <p:sldId id="28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94F"/>
    <a:srgbClr val="1F1431"/>
    <a:srgbClr val="F3BAAD"/>
    <a:srgbClr val="151B1F"/>
    <a:srgbClr val="151F2F"/>
    <a:srgbClr val="1E1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47"/>
    <p:restoredTop sz="95135"/>
  </p:normalViewPr>
  <p:slideViewPr>
    <p:cSldViewPr snapToGrid="0" snapToObjects="1">
      <p:cViewPr varScale="1">
        <p:scale>
          <a:sx n="95" d="100"/>
          <a:sy n="95" d="100"/>
        </p:scale>
        <p:origin x="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A0FAB0-2208-7644-9E6F-FE9126B50D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7D8F6-78F1-7643-B043-1FE890FE15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730A8-24E7-0241-B445-F5E8299A9325}" type="datetimeFigureOut">
              <a:rPr lang="en-US" smtClean="0"/>
              <a:t>5/8/21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FA769-76A8-0147-B514-8C26E91A23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DB77B-DA1A-7E4C-B4F3-71D6C3039D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82017-EE78-754E-A0CE-85635996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8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85956-C7A5-BA49-8AC4-095103530C97}" type="datetimeFigureOut">
              <a:rPr lang="en-US" smtClean="0"/>
              <a:t>5/8/21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DB1EF-1380-A342-AB74-3C4EC71FC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6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1713540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2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2639041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3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2124370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35844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560898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2666431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D596-3A8B-6D45-9CBA-BBB310D83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52761-00CE-CF4A-B88B-57DB7A9B7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51B8D-B836-054C-8D8E-462B4E9A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B53E-5BB4-A649-B6C9-D61DD4A9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1BC9-041A-E14C-815C-F3643C6C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8450-F6E6-7B4E-A80A-FA423F21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53544-2C35-9345-86DA-00A4F73A0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830AC-A40F-9A4D-9865-082D5FD0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A4B1-5D9A-5F45-901D-68B1E1E5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58DF1-32F4-EA4B-AD49-1C5B4BBB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BC922-ABDA-A548-AE95-CE30905E6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3059-CC4F-0B43-AC58-2166128A3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6238-47E2-C84C-9BAB-811DC902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CE37-D52B-1546-860D-89280639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8D03E-71CF-7E4B-BFA6-D87AFEDD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5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B3DC-373E-EA48-A52C-7BBE7943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4D2E-B5AE-474C-99AB-EAF1CE6E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0E7EA-1ACB-3D4E-8996-1318E294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C58D6-669E-5642-B94B-51A7C84A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F5825-632B-514B-93DF-A5F92599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7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112C-029C-5845-996E-6CC5E9E6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8C30-FAFD-BD4F-A5E4-1AF3A5C76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06B1-44FE-994C-B0D3-8490E60C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329FF-3046-2442-9888-EC31A88C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AFA5-6969-6D4F-A3FB-D88D50AF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0CD0-C435-6C48-A464-B095D179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67A6-6764-FC4D-978E-66E42B3D0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B3085-90B0-2B4E-A66C-E9A5D9B32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2A79A-F70F-EA4A-A086-44714D29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9DF89-7BEE-8543-BAA2-70E479E5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7F05B-95FD-3542-AE4E-CFE4344B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5275-66AF-AB4C-A7AF-D5A1B9C5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12AF-271B-A44D-929F-A544B5194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78CEC-21B6-8142-B540-BDC07686C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3FE0E-B555-E041-927F-C1F41C6A6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BA9DE-6315-7640-B063-810C1E6B6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9EF98-2746-384E-849A-97A304A7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AB5AE-1C21-1E4F-B778-C48D56B8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8BB5F-0AAD-BE45-BE32-DEDDC6F0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0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541B-4D81-9441-9102-B28FBDDD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B4C7D-E943-E448-B707-6F681516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82449-65BD-1247-85B2-A0C39B76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10C84-14A6-F74C-8C22-81B93FC8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1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DA211-8C48-F34C-BC29-5C172BD4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29760-32D1-4B42-8B1A-B668C934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C533-3C9A-D74B-9CB2-04E97B38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0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C17A-0660-094F-B8E2-52F32EAB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719D-D464-6647-9E74-DCF7B1F9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EE7E8-CC9A-6B48-9203-BA99D3DC0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68748-1B60-3940-A96E-6737053B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C58B-8E40-084B-946F-F6BD00BD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C0A3E-D7C3-E24A-BC1F-116A710B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6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3C4C-AF2B-0148-98D5-5166A52D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126DF-DEC4-F74A-BA22-30307060D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932AC-04A6-9544-BB71-2A277059F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3A431-38A3-E042-984C-D1F14FFA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DEC7E-4FCD-7343-AC0B-89A871D7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A114-8B4F-6A47-B41F-256A5561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8CE93-201B-6644-A178-431D3751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A51DE-8273-EE4B-8B06-95F05ECC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F225-407B-B444-8C19-AB526671B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72B1D-ADC2-914B-BF4A-C195DEDF9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B904-EBE2-F147-8409-ACF22C070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2" y="465670"/>
            <a:ext cx="9761051" cy="702733"/>
          </a:xfrm>
          <a:prstGeom prst="rect">
            <a:avLst/>
          </a:prstGeom>
          <a:solidFill>
            <a:srgbClr val="363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F3BAAD"/>
                </a:solidFill>
                <a:latin typeface="Avenir Heavy" panose="02000503020000020003" pitchFamily="2" charset="0"/>
              </a:rPr>
              <a:t>SELECT * with additional columns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1F143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D2C68B-7858-F04F-A3A2-5720AD7BB3FF}"/>
              </a:ext>
            </a:extLst>
          </p:cNvPr>
          <p:cNvSpPr txBox="1"/>
          <p:nvPr/>
        </p:nvSpPr>
        <p:spPr>
          <a:xfrm>
            <a:off x="804333" y="3779493"/>
            <a:ext cx="105833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3BAAD"/>
                </a:solidFill>
                <a:latin typeface="Avenir Heavy" panose="02000503020000020003" pitchFamily="2" charset="0"/>
              </a:rPr>
              <a:t>SELECT *, CALC_COLUMN FROM TABLE;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000" dirty="0">
              <a:solidFill>
                <a:srgbClr val="F3BAAD"/>
              </a:solidFill>
              <a:latin typeface="Avenir Book" panose="02000503020000020003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3BAAD"/>
                </a:solidFill>
                <a:latin typeface="Avenir Book" panose="02000503020000020003" pitchFamily="2" charset="0"/>
              </a:rPr>
              <a:t>This works on MS SQL Server and MySQL but not on Oracle SQL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810149-3D2B-F947-9F6F-056E11C32505}"/>
              </a:ext>
            </a:extLst>
          </p:cNvPr>
          <p:cNvSpPr/>
          <p:nvPr/>
        </p:nvSpPr>
        <p:spPr>
          <a:xfrm>
            <a:off x="804333" y="2038642"/>
            <a:ext cx="4194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F3BAAD"/>
                </a:solidFill>
                <a:latin typeface="Avenir Heavy" panose="02000503020000020003" pitchFamily="2" charset="0"/>
              </a:rPr>
              <a:t>SELECT * FROM TABLE;</a:t>
            </a:r>
          </a:p>
        </p:txBody>
      </p:sp>
      <p:sp>
        <p:nvSpPr>
          <p:cNvPr id="4" name="Cross 3">
            <a:extLst>
              <a:ext uri="{FF2B5EF4-FFF2-40B4-BE49-F238E27FC236}">
                <a16:creationId xmlns:a16="http://schemas.microsoft.com/office/drawing/2014/main" id="{AE5BF726-DA86-0C44-A837-AFF9DEB39704}"/>
              </a:ext>
            </a:extLst>
          </p:cNvPr>
          <p:cNvSpPr/>
          <p:nvPr/>
        </p:nvSpPr>
        <p:spPr>
          <a:xfrm rot="18812668">
            <a:off x="6844553" y="3523011"/>
            <a:ext cx="726141" cy="753035"/>
          </a:xfrm>
          <a:prstGeom prst="plus">
            <a:avLst>
              <a:gd name="adj" fmla="val 41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7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8263467" cy="702733"/>
          </a:xfrm>
          <a:prstGeom prst="rect">
            <a:avLst/>
          </a:prstGeom>
          <a:solidFill>
            <a:srgbClr val="363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F3BAAD"/>
                </a:solidFill>
                <a:latin typeface="Avenir Heavy" panose="02000503020000020003" pitchFamily="2" charset="0"/>
              </a:rPr>
              <a:t>How to qualify column names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1F143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D2C68B-7858-F04F-A3A2-5720AD7BB3FF}"/>
              </a:ext>
            </a:extLst>
          </p:cNvPr>
          <p:cNvSpPr txBox="1"/>
          <p:nvPr/>
        </p:nvSpPr>
        <p:spPr>
          <a:xfrm>
            <a:off x="1285627" y="2284314"/>
            <a:ext cx="554953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3BAAD"/>
                </a:solidFill>
                <a:latin typeface="Avenir Book" panose="02000503020000020003" pitchFamily="2" charset="0"/>
              </a:rPr>
              <a:t>SELECT</a:t>
            </a:r>
          </a:p>
          <a:p>
            <a:r>
              <a:rPr lang="en-GB" sz="2800" dirty="0">
                <a:solidFill>
                  <a:srgbClr val="F3BAAD"/>
                </a:solidFill>
                <a:latin typeface="Avenir Book" panose="02000503020000020003" pitchFamily="2" charset="0"/>
              </a:rPr>
              <a:t>	TABLE_NAME.COLUMN_1,</a:t>
            </a:r>
          </a:p>
          <a:p>
            <a:r>
              <a:rPr lang="en-GB" sz="2800" dirty="0">
                <a:solidFill>
                  <a:srgbClr val="F3BAAD"/>
                </a:solidFill>
                <a:latin typeface="Avenir Book" panose="02000503020000020003" pitchFamily="2" charset="0"/>
              </a:rPr>
              <a:t>	COLUMN_2</a:t>
            </a:r>
          </a:p>
          <a:p>
            <a:r>
              <a:rPr lang="en-GB" sz="2800" dirty="0">
                <a:solidFill>
                  <a:srgbClr val="F3BAAD"/>
                </a:solidFill>
                <a:latin typeface="Avenir Book" panose="02000503020000020003" pitchFamily="2" charset="0"/>
              </a:rPr>
              <a:t>FROM</a:t>
            </a:r>
          </a:p>
          <a:p>
            <a:r>
              <a:rPr lang="en-GB" sz="2800" dirty="0">
                <a:solidFill>
                  <a:srgbClr val="F3BAAD"/>
                </a:solidFill>
                <a:latin typeface="Avenir Book" panose="02000503020000020003" pitchFamily="2" charset="0"/>
              </a:rPr>
              <a:t>	TABLE_NAME;</a:t>
            </a:r>
            <a:endParaRPr lang="en-US" sz="4000" dirty="0">
              <a:solidFill>
                <a:srgbClr val="F3BAAD"/>
              </a:solidFill>
              <a:latin typeface="Avenir Book" panose="02000503020000020003" pitchFamily="2" charset="0"/>
            </a:endParaRPr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91D3F436-51FB-D34B-A03D-109EE486584A}"/>
              </a:ext>
            </a:extLst>
          </p:cNvPr>
          <p:cNvSpPr/>
          <p:nvPr/>
        </p:nvSpPr>
        <p:spPr>
          <a:xfrm>
            <a:off x="7503647" y="1561544"/>
            <a:ext cx="3677146" cy="722770"/>
          </a:xfrm>
          <a:prstGeom prst="wedgeRoundRectCallout">
            <a:avLst>
              <a:gd name="adj1" fmla="val -132735"/>
              <a:gd name="adj2" fmla="val 122036"/>
              <a:gd name="adj3" fmla="val 16667"/>
            </a:avLst>
          </a:prstGeom>
          <a:noFill/>
          <a:ln>
            <a:solidFill>
              <a:srgbClr val="1F14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3BAAD"/>
                </a:solidFill>
                <a:latin typeface="Avenir Book" panose="02000503020000020003" pitchFamily="2" charset="0"/>
              </a:rPr>
              <a:t>QUALIFIED COLUMN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FE2AB174-8779-3C4A-9BE2-424A6BD69A81}"/>
              </a:ext>
            </a:extLst>
          </p:cNvPr>
          <p:cNvSpPr/>
          <p:nvPr/>
        </p:nvSpPr>
        <p:spPr>
          <a:xfrm>
            <a:off x="7710521" y="3720770"/>
            <a:ext cx="3677146" cy="722770"/>
          </a:xfrm>
          <a:prstGeom prst="wedgeRoundRectCallout">
            <a:avLst>
              <a:gd name="adj1" fmla="val -149923"/>
              <a:gd name="adj2" fmla="val -67734"/>
              <a:gd name="adj3" fmla="val 16667"/>
            </a:avLst>
          </a:prstGeom>
          <a:noFill/>
          <a:ln>
            <a:solidFill>
              <a:srgbClr val="1F14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3BAAD"/>
                </a:solidFill>
                <a:latin typeface="Avenir Book" panose="02000503020000020003" pitchFamily="2" charset="0"/>
              </a:rPr>
              <a:t>UNQUALIFIED COLUMN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8DC663-7521-044D-9B4E-F39CDE70B191}"/>
              </a:ext>
            </a:extLst>
          </p:cNvPr>
          <p:cNvSpPr txBox="1"/>
          <p:nvPr/>
        </p:nvSpPr>
        <p:spPr>
          <a:xfrm>
            <a:off x="1285627" y="5068891"/>
            <a:ext cx="2924390" cy="1323439"/>
          </a:xfrm>
          <a:prstGeom prst="rect">
            <a:avLst/>
          </a:prstGeom>
          <a:noFill/>
          <a:ln>
            <a:solidFill>
              <a:srgbClr val="1F1431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3BAAD"/>
                </a:solidFill>
                <a:latin typeface="Avenir Book" panose="02000503020000020003" pitchFamily="2" charset="0"/>
              </a:rPr>
              <a:t>SELECT</a:t>
            </a:r>
          </a:p>
          <a:p>
            <a:r>
              <a:rPr lang="en-GB" sz="2000" dirty="0">
                <a:solidFill>
                  <a:srgbClr val="F3BAAD"/>
                </a:solidFill>
                <a:latin typeface="Avenir Book" panose="02000503020000020003" pitchFamily="2" charset="0"/>
              </a:rPr>
              <a:t>	TABLE_NAME.*</a:t>
            </a:r>
          </a:p>
          <a:p>
            <a:r>
              <a:rPr lang="en-GB" sz="2000" dirty="0">
                <a:solidFill>
                  <a:srgbClr val="F3BAAD"/>
                </a:solidFill>
                <a:latin typeface="Avenir Book" panose="02000503020000020003" pitchFamily="2" charset="0"/>
              </a:rPr>
              <a:t>FROM</a:t>
            </a:r>
          </a:p>
          <a:p>
            <a:r>
              <a:rPr lang="en-GB" sz="2000" dirty="0">
                <a:solidFill>
                  <a:srgbClr val="F3BAAD"/>
                </a:solidFill>
                <a:latin typeface="Avenir Book" panose="02000503020000020003" pitchFamily="2" charset="0"/>
              </a:rPr>
              <a:t>	TABLE_NAME;</a:t>
            </a:r>
            <a:endParaRPr lang="en-US" sz="3200" dirty="0">
              <a:solidFill>
                <a:srgbClr val="F3BAAD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02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10870702" cy="702733"/>
          </a:xfrm>
          <a:prstGeom prst="rect">
            <a:avLst/>
          </a:prstGeom>
          <a:solidFill>
            <a:srgbClr val="363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F3BAAD"/>
                </a:solidFill>
                <a:latin typeface="Avenir Heavy" panose="02000503020000020003" pitchFamily="2" charset="0"/>
              </a:rPr>
              <a:t>Qualify columns with aliased Table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1F143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DA66F93-D4D0-0D41-ADF1-A20DA91CFB4B}"/>
              </a:ext>
            </a:extLst>
          </p:cNvPr>
          <p:cNvSpPr txBox="1"/>
          <p:nvPr/>
        </p:nvSpPr>
        <p:spPr>
          <a:xfrm>
            <a:off x="3325598" y="1539775"/>
            <a:ext cx="4853573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F3BAAD"/>
                </a:solidFill>
                <a:latin typeface="Avenir Book" panose="02000503020000020003" pitchFamily="2" charset="0"/>
              </a:rPr>
              <a:t>SELECT</a:t>
            </a:r>
          </a:p>
          <a:p>
            <a:r>
              <a:rPr lang="en-GB" sz="3200" dirty="0">
                <a:solidFill>
                  <a:srgbClr val="F3BAAD"/>
                </a:solidFill>
                <a:latin typeface="Avenir Book" panose="02000503020000020003" pitchFamily="2" charset="0"/>
              </a:rPr>
              <a:t>	COLUMN_NAMES,</a:t>
            </a:r>
          </a:p>
          <a:p>
            <a:r>
              <a:rPr lang="en-GB" sz="3200" dirty="0">
                <a:solidFill>
                  <a:srgbClr val="F3BAAD"/>
                </a:solidFill>
                <a:latin typeface="Avenir Book" panose="02000503020000020003" pitchFamily="2" charset="0"/>
              </a:rPr>
              <a:t>FROM</a:t>
            </a:r>
          </a:p>
          <a:p>
            <a:r>
              <a:rPr lang="en-GB" sz="3200" dirty="0">
                <a:solidFill>
                  <a:srgbClr val="F3BAAD"/>
                </a:solidFill>
                <a:latin typeface="Avenir Book" panose="02000503020000020003" pitchFamily="2" charset="0"/>
              </a:rPr>
              <a:t>	TABLE_NAME AS A;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7C57AD-9B62-5747-A1B9-C9546389B13A}"/>
              </a:ext>
            </a:extLst>
          </p:cNvPr>
          <p:cNvSpPr txBox="1"/>
          <p:nvPr/>
        </p:nvSpPr>
        <p:spPr>
          <a:xfrm>
            <a:off x="3325598" y="3853378"/>
            <a:ext cx="4853573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F3BAAD"/>
                </a:solidFill>
                <a:latin typeface="Avenir Book" panose="02000503020000020003" pitchFamily="2" charset="0"/>
              </a:rPr>
              <a:t>SELECT</a:t>
            </a:r>
          </a:p>
          <a:p>
            <a:r>
              <a:rPr lang="en-GB" sz="3200" dirty="0">
                <a:solidFill>
                  <a:srgbClr val="F3BAAD"/>
                </a:solidFill>
                <a:latin typeface="Avenir Book" panose="02000503020000020003" pitchFamily="2" charset="0"/>
              </a:rPr>
              <a:t>	COLUMN_NAMES,</a:t>
            </a:r>
          </a:p>
          <a:p>
            <a:r>
              <a:rPr lang="en-GB" sz="3200" dirty="0">
                <a:solidFill>
                  <a:srgbClr val="F3BAAD"/>
                </a:solidFill>
                <a:latin typeface="Avenir Book" panose="02000503020000020003" pitchFamily="2" charset="0"/>
              </a:rPr>
              <a:t>FROM</a:t>
            </a:r>
          </a:p>
          <a:p>
            <a:r>
              <a:rPr lang="en-GB" sz="3200" dirty="0">
                <a:solidFill>
                  <a:srgbClr val="F3BAAD"/>
                </a:solidFill>
                <a:latin typeface="Avenir Book" panose="02000503020000020003" pitchFamily="2" charset="0"/>
              </a:rPr>
              <a:t>	TABLE_NAME A;</a:t>
            </a:r>
          </a:p>
        </p:txBody>
      </p:sp>
      <p:sp>
        <p:nvSpPr>
          <p:cNvPr id="2" name="Cross 1">
            <a:extLst>
              <a:ext uri="{FF2B5EF4-FFF2-40B4-BE49-F238E27FC236}">
                <a16:creationId xmlns:a16="http://schemas.microsoft.com/office/drawing/2014/main" id="{31B54491-BFAE-2B48-B764-AD31489511C7}"/>
              </a:ext>
            </a:extLst>
          </p:cNvPr>
          <p:cNvSpPr/>
          <p:nvPr/>
        </p:nvSpPr>
        <p:spPr>
          <a:xfrm rot="18747043" flipH="1">
            <a:off x="6967728" y="2958357"/>
            <a:ext cx="667513" cy="658361"/>
          </a:xfrm>
          <a:prstGeom prst="plus">
            <a:avLst>
              <a:gd name="adj" fmla="val 4444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48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10870702" cy="702733"/>
          </a:xfrm>
          <a:prstGeom prst="rect">
            <a:avLst/>
          </a:prstGeom>
          <a:solidFill>
            <a:srgbClr val="363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F3BAAD"/>
                </a:solidFill>
                <a:latin typeface="Avenir Heavy" panose="02000503020000020003" pitchFamily="2" charset="0"/>
              </a:rPr>
              <a:t>Qualify columns with aliased Table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1F143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DA66F93-D4D0-0D41-ADF1-A20DA91CFB4B}"/>
              </a:ext>
            </a:extLst>
          </p:cNvPr>
          <p:cNvSpPr txBox="1"/>
          <p:nvPr/>
        </p:nvSpPr>
        <p:spPr>
          <a:xfrm>
            <a:off x="673838" y="1809022"/>
            <a:ext cx="501329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rgbClr val="F3BAAD"/>
                </a:solidFill>
                <a:latin typeface="Avenir Book" panose="02000503020000020003" pitchFamily="2" charset="0"/>
              </a:rPr>
              <a:t>SELECT</a:t>
            </a:r>
          </a:p>
          <a:p>
            <a:r>
              <a:rPr lang="en-GB" sz="4000" dirty="0">
                <a:solidFill>
                  <a:srgbClr val="F3BAAD"/>
                </a:solidFill>
                <a:latin typeface="Avenir Book" panose="02000503020000020003" pitchFamily="2" charset="0"/>
              </a:rPr>
              <a:t>	A.COLUMN_1,</a:t>
            </a:r>
          </a:p>
          <a:p>
            <a:r>
              <a:rPr lang="en-GB" sz="4000" dirty="0">
                <a:solidFill>
                  <a:srgbClr val="F3BAAD"/>
                </a:solidFill>
                <a:latin typeface="Avenir Book" panose="02000503020000020003" pitchFamily="2" charset="0"/>
              </a:rPr>
              <a:t>	A.COLUMN_2,</a:t>
            </a:r>
          </a:p>
          <a:p>
            <a:r>
              <a:rPr lang="en-GB" sz="4000" dirty="0">
                <a:solidFill>
                  <a:srgbClr val="F3BAAD"/>
                </a:solidFill>
                <a:latin typeface="Avenir Book" panose="02000503020000020003" pitchFamily="2" charset="0"/>
              </a:rPr>
              <a:t>	…</a:t>
            </a:r>
          </a:p>
          <a:p>
            <a:r>
              <a:rPr lang="en-GB" sz="4000" dirty="0">
                <a:solidFill>
                  <a:srgbClr val="F3BAAD"/>
                </a:solidFill>
                <a:latin typeface="Avenir Book" panose="02000503020000020003" pitchFamily="2" charset="0"/>
              </a:rPr>
              <a:t>	A.COLUMN_N</a:t>
            </a:r>
          </a:p>
          <a:p>
            <a:r>
              <a:rPr lang="en-GB" sz="4000" dirty="0">
                <a:solidFill>
                  <a:srgbClr val="F3BAAD"/>
                </a:solidFill>
                <a:latin typeface="Avenir Book" panose="02000503020000020003" pitchFamily="2" charset="0"/>
              </a:rPr>
              <a:t>FROM</a:t>
            </a:r>
          </a:p>
          <a:p>
            <a:r>
              <a:rPr lang="en-GB" sz="4000" dirty="0">
                <a:solidFill>
                  <a:srgbClr val="F3BAAD"/>
                </a:solidFill>
                <a:latin typeface="Avenir Book" panose="02000503020000020003" pitchFamily="2" charset="0"/>
              </a:rPr>
              <a:t>	TABLE_NAME A;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66C7C5-5CBA-F74E-871E-8EB36C43F39B}"/>
              </a:ext>
            </a:extLst>
          </p:cNvPr>
          <p:cNvSpPr txBox="1"/>
          <p:nvPr/>
        </p:nvSpPr>
        <p:spPr>
          <a:xfrm>
            <a:off x="6526306" y="1809022"/>
            <a:ext cx="324358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rgbClr val="F3BAAD"/>
                </a:solidFill>
                <a:latin typeface="Avenir Book" panose="02000503020000020003" pitchFamily="2" charset="0"/>
              </a:rPr>
              <a:t>SELECT</a:t>
            </a:r>
          </a:p>
          <a:p>
            <a:r>
              <a:rPr lang="en-GB" sz="4000" dirty="0">
                <a:solidFill>
                  <a:srgbClr val="F3BAAD"/>
                </a:solidFill>
                <a:latin typeface="Avenir Book" panose="02000503020000020003" pitchFamily="2" charset="0"/>
              </a:rPr>
              <a:t>	A.*</a:t>
            </a:r>
          </a:p>
          <a:p>
            <a:r>
              <a:rPr lang="en-GB" sz="4000" dirty="0">
                <a:solidFill>
                  <a:srgbClr val="F3BAAD"/>
                </a:solidFill>
                <a:latin typeface="Avenir Book" panose="02000503020000020003" pitchFamily="2" charset="0"/>
              </a:rPr>
              <a:t>FROM</a:t>
            </a:r>
          </a:p>
          <a:p>
            <a:r>
              <a:rPr lang="en-GB" sz="4000" dirty="0">
                <a:solidFill>
                  <a:srgbClr val="F3BAAD"/>
                </a:solidFill>
                <a:latin typeface="Avenir Book" panose="02000503020000020003" pitchFamily="2" charset="0"/>
              </a:rPr>
              <a:t>	TABLE A;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7B05E4B7-3456-384A-864F-DFA726212343}"/>
              </a:ext>
            </a:extLst>
          </p:cNvPr>
          <p:cNvSpPr/>
          <p:nvPr/>
        </p:nvSpPr>
        <p:spPr>
          <a:xfrm>
            <a:off x="6290736" y="4872590"/>
            <a:ext cx="2543982" cy="722770"/>
          </a:xfrm>
          <a:prstGeom prst="wedgeRoundRectCallout">
            <a:avLst>
              <a:gd name="adj1" fmla="val -86572"/>
              <a:gd name="adj2" fmla="val 55058"/>
              <a:gd name="adj3" fmla="val 16667"/>
            </a:avLst>
          </a:prstGeom>
          <a:noFill/>
          <a:ln>
            <a:solidFill>
              <a:srgbClr val="1F14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3BAAD"/>
                </a:solidFill>
                <a:latin typeface="Avenir Book" panose="02000503020000020003" pitchFamily="2" charset="0"/>
              </a:rPr>
              <a:t>ALIASED  TABLE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51C9411E-A318-A643-A4EC-16DDC4BE74FD}"/>
              </a:ext>
            </a:extLst>
          </p:cNvPr>
          <p:cNvSpPr/>
          <p:nvPr/>
        </p:nvSpPr>
        <p:spPr>
          <a:xfrm>
            <a:off x="6290736" y="4872590"/>
            <a:ext cx="2543982" cy="722770"/>
          </a:xfrm>
          <a:prstGeom prst="wedgeRoundRectCallout">
            <a:avLst>
              <a:gd name="adj1" fmla="val 64601"/>
              <a:gd name="adj2" fmla="val -136572"/>
              <a:gd name="adj3" fmla="val 16667"/>
            </a:avLst>
          </a:prstGeom>
          <a:noFill/>
          <a:ln>
            <a:solidFill>
              <a:srgbClr val="1F14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3BAAD"/>
                </a:solidFill>
                <a:latin typeface="Avenir Book" panose="02000503020000020003" pitchFamily="2" charset="0"/>
              </a:rPr>
              <a:t>ALIASED  TABLE</a:t>
            </a:r>
          </a:p>
        </p:txBody>
      </p:sp>
    </p:spTree>
    <p:extLst>
      <p:ext uri="{BB962C8B-B14F-4D97-AF65-F5344CB8AC3E}">
        <p14:creationId xmlns:p14="http://schemas.microsoft.com/office/powerpoint/2010/main" val="155786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8961220" cy="702733"/>
          </a:xfrm>
          <a:prstGeom prst="rect">
            <a:avLst/>
          </a:prstGeom>
          <a:solidFill>
            <a:srgbClr val="363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F3BAAD"/>
                </a:solidFill>
                <a:latin typeface="Avenir Heavy" panose="02000503020000020003" pitchFamily="2" charset="0"/>
              </a:rPr>
              <a:t>Qualified vs Unqualified objects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1F143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D2C68B-7858-F04F-A3A2-5720AD7BB3FF}"/>
              </a:ext>
            </a:extLst>
          </p:cNvPr>
          <p:cNvSpPr txBox="1"/>
          <p:nvPr/>
        </p:nvSpPr>
        <p:spPr>
          <a:xfrm>
            <a:off x="804333" y="1653020"/>
            <a:ext cx="105833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3BAAD"/>
                </a:solidFill>
                <a:latin typeface="Avenir Book" panose="02000503020000020003" pitchFamily="2" charset="0"/>
              </a:rPr>
              <a:t>Unqualified object names are implicitly qualified e.g. when you select column1 from table1 it is implicitly implied that column1 is a part of table1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3BAAD"/>
                </a:solidFill>
                <a:latin typeface="Avenir Book" panose="02000503020000020003" pitchFamily="2" charset="0"/>
              </a:rPr>
              <a:t>Hence an unqualified name is permitted in contexts where interpretation of the name is unambiguous.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3BAAD"/>
                </a:solidFill>
                <a:latin typeface="Avenir Book" panose="02000503020000020003" pitchFamily="2" charset="0"/>
              </a:rPr>
              <a:t>Qualifying table names removes ambiguity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3BAAD"/>
                </a:solidFill>
                <a:latin typeface="Avenir Book" panose="02000503020000020003" pitchFamily="2" charset="0"/>
              </a:rPr>
              <a:t>A qualified name includes at least one qualifier to clarify the interpretive context by overriding a default context or providing missing context. </a:t>
            </a:r>
          </a:p>
        </p:txBody>
      </p:sp>
    </p:spTree>
    <p:extLst>
      <p:ext uri="{BB962C8B-B14F-4D97-AF65-F5344CB8AC3E}">
        <p14:creationId xmlns:p14="http://schemas.microsoft.com/office/powerpoint/2010/main" val="671413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8961220" cy="702733"/>
          </a:xfrm>
          <a:prstGeom prst="rect">
            <a:avLst/>
          </a:prstGeom>
          <a:solidFill>
            <a:srgbClr val="363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F3BAAD"/>
                </a:solidFill>
                <a:latin typeface="Avenir Heavy" panose="02000503020000020003" pitchFamily="2" charset="0"/>
              </a:rPr>
              <a:t>Qualified columns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1F143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D2C68B-7858-F04F-A3A2-5720AD7BB3FF}"/>
              </a:ext>
            </a:extLst>
          </p:cNvPr>
          <p:cNvSpPr txBox="1"/>
          <p:nvPr/>
        </p:nvSpPr>
        <p:spPr>
          <a:xfrm>
            <a:off x="804333" y="1653020"/>
            <a:ext cx="10583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F3BAAD"/>
                </a:solidFill>
                <a:latin typeface="Avenir Book" panose="02000503020000020003" pitchFamily="2" charset="0"/>
              </a:rPr>
              <a:t>Where possible select only the columns you need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D8C9F3-AAC7-C649-890A-7B918ADE3822}"/>
              </a:ext>
            </a:extLst>
          </p:cNvPr>
          <p:cNvSpPr/>
          <p:nvPr/>
        </p:nvSpPr>
        <p:spPr>
          <a:xfrm>
            <a:off x="804333" y="3136612"/>
            <a:ext cx="73763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F3BAAD"/>
                </a:solidFill>
                <a:latin typeface="Avenir Book" panose="02000503020000020003" pitchFamily="2" charset="0"/>
              </a:rPr>
              <a:t>Qualify columns to remove ambiguity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10404E-F8C4-9744-A0AF-4F06DACFCD69}"/>
              </a:ext>
            </a:extLst>
          </p:cNvPr>
          <p:cNvSpPr/>
          <p:nvPr/>
        </p:nvSpPr>
        <p:spPr>
          <a:xfrm>
            <a:off x="804333" y="4743315"/>
            <a:ext cx="75584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F3BAAD"/>
                </a:solidFill>
                <a:latin typeface="Avenir Book" panose="02000503020000020003" pitchFamily="2" charset="0"/>
              </a:rPr>
              <a:t>Alias Table Names for code readability</a:t>
            </a:r>
          </a:p>
        </p:txBody>
      </p:sp>
    </p:spTree>
    <p:extLst>
      <p:ext uri="{BB962C8B-B14F-4D97-AF65-F5344CB8AC3E}">
        <p14:creationId xmlns:p14="http://schemas.microsoft.com/office/powerpoint/2010/main" val="3005228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1 PowerPoint" id="{35DCFCFD-C90F-9F47-B852-2DBC329CB461}" vid="{9A2C2ADA-7CDC-AC4C-8B64-A600232753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3449</TotalTime>
  <Words>272</Words>
  <Application>Microsoft Macintosh PowerPoint</Application>
  <PresentationFormat>Widescreen</PresentationFormat>
  <Paragraphs>61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 Book</vt:lpstr>
      <vt:lpstr>Avenir Heavy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196</cp:revision>
  <dcterms:created xsi:type="dcterms:W3CDTF">2021-04-14T08:14:49Z</dcterms:created>
  <dcterms:modified xsi:type="dcterms:W3CDTF">2021-05-08T01:04:19Z</dcterms:modified>
</cp:coreProperties>
</file>