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F3BAAD"/>
    <a:srgbClr val="151B1F"/>
    <a:srgbClr val="1F1431"/>
    <a:srgbClr val="1E1926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27018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SQL Commands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99B422-9E1D-2945-A576-00A9430B8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4464"/>
              </p:ext>
            </p:extLst>
          </p:nvPr>
        </p:nvGraphicFramePr>
        <p:xfrm>
          <a:off x="806824" y="1462703"/>
          <a:ext cx="10580843" cy="1554480"/>
        </p:xfrm>
        <a:graphic>
          <a:graphicData uri="http://schemas.openxmlformats.org/drawingml/2006/table">
            <a:tbl>
              <a:tblPr/>
              <a:tblGrid>
                <a:gridCol w="2998694">
                  <a:extLst>
                    <a:ext uri="{9D8B030D-6E8A-4147-A177-3AD203B41FA5}">
                      <a16:colId xmlns:a16="http://schemas.microsoft.com/office/drawing/2014/main" val="1915779233"/>
                    </a:ext>
                  </a:extLst>
                </a:gridCol>
                <a:gridCol w="1611655">
                  <a:extLst>
                    <a:ext uri="{9D8B030D-6E8A-4147-A177-3AD203B41FA5}">
                      <a16:colId xmlns:a16="http://schemas.microsoft.com/office/drawing/2014/main" val="331714179"/>
                    </a:ext>
                  </a:extLst>
                </a:gridCol>
                <a:gridCol w="5970494">
                  <a:extLst>
                    <a:ext uri="{9D8B030D-6E8A-4147-A177-3AD203B41FA5}">
                      <a16:colId xmlns:a16="http://schemas.microsoft.com/office/drawing/2014/main" val="3179535363"/>
                    </a:ext>
                  </a:extLst>
                </a:gridCol>
              </a:tblGrid>
              <a:tr h="141653">
                <a:tc rowSpan="5">
                  <a:txBody>
                    <a:bodyPr/>
                    <a:lstStyle/>
                    <a:p>
                      <a:pPr rtl="0"/>
                      <a:r>
                        <a:rPr lang="en-GB" sz="18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DDL (Data Definition Language)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CREATE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Is used to create database objects such as tables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866705"/>
                  </a:ext>
                </a:extLst>
              </a:tr>
              <a:tr h="240810">
                <a:tc vMerge="1">
                  <a:txBody>
                    <a:bodyPr/>
                    <a:lstStyle/>
                    <a:p>
                      <a:pPr rtl="0"/>
                      <a:endParaRPr lang="en-GB" sz="2400" b="0" i="0" dirty="0">
                        <a:solidFill>
                          <a:srgbClr val="F3BAAD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ALTER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Is used to alter the structure of database object such as change a columns data type from number to varchar(50)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2686"/>
                  </a:ext>
                </a:extLst>
              </a:tr>
              <a:tr h="141653">
                <a:tc vMerge="1">
                  <a:txBody>
                    <a:bodyPr/>
                    <a:lstStyle/>
                    <a:p>
                      <a:pPr rtl="0"/>
                      <a:endParaRPr lang="en-GB" sz="2400" b="0" i="0" dirty="0">
                        <a:solidFill>
                          <a:srgbClr val="F3BAAD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DROP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Deletes objects from the 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418316"/>
                  </a:ext>
                </a:extLst>
              </a:tr>
              <a:tr h="141653">
                <a:tc vMerge="1">
                  <a:txBody>
                    <a:bodyPr/>
                    <a:lstStyle/>
                    <a:p>
                      <a:pPr rtl="0"/>
                      <a:endParaRPr lang="en-GB" sz="2400" b="0" i="0" dirty="0">
                        <a:solidFill>
                          <a:srgbClr val="F3BAAD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TRUNCATE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It removes all records from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819664"/>
                  </a:ext>
                </a:extLst>
              </a:tr>
              <a:tr h="141653">
                <a:tc vMerge="1">
                  <a:txBody>
                    <a:bodyPr/>
                    <a:lstStyle/>
                    <a:p>
                      <a:pPr rtl="0"/>
                      <a:endParaRPr lang="en-GB" sz="2400" b="0" i="0" dirty="0">
                        <a:solidFill>
                          <a:srgbClr val="F3BAAD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RENAME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Renames an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4418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ACD676-CE0E-2742-905A-0431E6F0F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63944"/>
              </p:ext>
            </p:extLst>
          </p:nvPr>
        </p:nvGraphicFramePr>
        <p:xfrm>
          <a:off x="806824" y="3176019"/>
          <a:ext cx="10580843" cy="640080"/>
        </p:xfrm>
        <a:graphic>
          <a:graphicData uri="http://schemas.openxmlformats.org/drawingml/2006/table">
            <a:tbl>
              <a:tblPr/>
              <a:tblGrid>
                <a:gridCol w="2998694">
                  <a:extLst>
                    <a:ext uri="{9D8B030D-6E8A-4147-A177-3AD203B41FA5}">
                      <a16:colId xmlns:a16="http://schemas.microsoft.com/office/drawing/2014/main" val="1915779233"/>
                    </a:ext>
                  </a:extLst>
                </a:gridCol>
                <a:gridCol w="1611655">
                  <a:extLst>
                    <a:ext uri="{9D8B030D-6E8A-4147-A177-3AD203B41FA5}">
                      <a16:colId xmlns:a16="http://schemas.microsoft.com/office/drawing/2014/main" val="331714179"/>
                    </a:ext>
                  </a:extLst>
                </a:gridCol>
                <a:gridCol w="5970494">
                  <a:extLst>
                    <a:ext uri="{9D8B030D-6E8A-4147-A177-3AD203B41FA5}">
                      <a16:colId xmlns:a16="http://schemas.microsoft.com/office/drawing/2014/main" val="3179535363"/>
                    </a:ext>
                  </a:extLst>
                </a:gridCol>
              </a:tblGrid>
              <a:tr h="325802">
                <a:tc>
                  <a:txBody>
                    <a:bodyPr/>
                    <a:lstStyle/>
                    <a:p>
                      <a:pPr rtl="0"/>
                      <a:r>
                        <a:rPr lang="en-GB" sz="18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DQL (Data Query Language)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SELECT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Is used to retrieve data from a database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8667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88C161-B7F7-0240-80E6-9BAB4A71C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47384"/>
              </p:ext>
            </p:extLst>
          </p:nvPr>
        </p:nvGraphicFramePr>
        <p:xfrm>
          <a:off x="806824" y="3974935"/>
          <a:ext cx="10580843" cy="822960"/>
        </p:xfrm>
        <a:graphic>
          <a:graphicData uri="http://schemas.openxmlformats.org/drawingml/2006/table">
            <a:tbl>
              <a:tblPr/>
              <a:tblGrid>
                <a:gridCol w="3012141">
                  <a:extLst>
                    <a:ext uri="{9D8B030D-6E8A-4147-A177-3AD203B41FA5}">
                      <a16:colId xmlns:a16="http://schemas.microsoft.com/office/drawing/2014/main" val="1915779233"/>
                    </a:ext>
                  </a:extLst>
                </a:gridCol>
                <a:gridCol w="1598208">
                  <a:extLst>
                    <a:ext uri="{9D8B030D-6E8A-4147-A177-3AD203B41FA5}">
                      <a16:colId xmlns:a16="http://schemas.microsoft.com/office/drawing/2014/main" val="331714179"/>
                    </a:ext>
                  </a:extLst>
                </a:gridCol>
                <a:gridCol w="5970494">
                  <a:extLst>
                    <a:ext uri="{9D8B030D-6E8A-4147-A177-3AD203B41FA5}">
                      <a16:colId xmlns:a16="http://schemas.microsoft.com/office/drawing/2014/main" val="3179535363"/>
                    </a:ext>
                  </a:extLst>
                </a:gridCol>
              </a:tblGrid>
              <a:tr h="141653">
                <a:tc rowSpan="3">
                  <a:txBody>
                    <a:bodyPr/>
                    <a:lstStyle/>
                    <a:p>
                      <a:pPr rtl="0"/>
                      <a:r>
                        <a:rPr lang="en-GB" sz="18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DML (Data Manipulation Language)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INSERT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Inserts records to a database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866705"/>
                  </a:ext>
                </a:extLst>
              </a:tr>
              <a:tr h="141653">
                <a:tc vMerge="1">
                  <a:txBody>
                    <a:bodyPr/>
                    <a:lstStyle/>
                    <a:p>
                      <a:pPr rtl="0"/>
                      <a:endParaRPr lang="en-GB" sz="2400" b="0" i="0" dirty="0">
                        <a:solidFill>
                          <a:srgbClr val="F3BAAD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Updates records from a database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2686"/>
                  </a:ext>
                </a:extLst>
              </a:tr>
              <a:tr h="141653">
                <a:tc vMerge="1">
                  <a:txBody>
                    <a:bodyPr/>
                    <a:lstStyle/>
                    <a:p>
                      <a:pPr rtl="0"/>
                      <a:endParaRPr lang="en-GB" sz="2400" b="0" i="0" dirty="0">
                        <a:solidFill>
                          <a:srgbClr val="F3BAAD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Deletes records from a database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41831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35C67A-70A4-7142-8C5E-4D6623CE1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77750"/>
              </p:ext>
            </p:extLst>
          </p:nvPr>
        </p:nvGraphicFramePr>
        <p:xfrm>
          <a:off x="804333" y="4956731"/>
          <a:ext cx="10580843" cy="640080"/>
        </p:xfrm>
        <a:graphic>
          <a:graphicData uri="http://schemas.openxmlformats.org/drawingml/2006/table">
            <a:tbl>
              <a:tblPr/>
              <a:tblGrid>
                <a:gridCol w="3025588">
                  <a:extLst>
                    <a:ext uri="{9D8B030D-6E8A-4147-A177-3AD203B41FA5}">
                      <a16:colId xmlns:a16="http://schemas.microsoft.com/office/drawing/2014/main" val="1915779233"/>
                    </a:ext>
                  </a:extLst>
                </a:gridCol>
                <a:gridCol w="1584761">
                  <a:extLst>
                    <a:ext uri="{9D8B030D-6E8A-4147-A177-3AD203B41FA5}">
                      <a16:colId xmlns:a16="http://schemas.microsoft.com/office/drawing/2014/main" val="331714179"/>
                    </a:ext>
                  </a:extLst>
                </a:gridCol>
                <a:gridCol w="5970494">
                  <a:extLst>
                    <a:ext uri="{9D8B030D-6E8A-4147-A177-3AD203B41FA5}">
                      <a16:colId xmlns:a16="http://schemas.microsoft.com/office/drawing/2014/main" val="3179535363"/>
                    </a:ext>
                  </a:extLst>
                </a:gridCol>
              </a:tblGrid>
              <a:tr h="211118">
                <a:tc rowSpan="2">
                  <a:txBody>
                    <a:bodyPr/>
                    <a:lstStyle/>
                    <a:p>
                      <a:pPr rtl="0"/>
                      <a:r>
                        <a:rPr lang="en-GB" sz="18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DCL (Data Control Language)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GRANT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Provides access privileges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866705"/>
                  </a:ext>
                </a:extLst>
              </a:tr>
              <a:tr h="141653">
                <a:tc vMerge="1">
                  <a:txBody>
                    <a:bodyPr/>
                    <a:lstStyle/>
                    <a:p>
                      <a:pPr rtl="0"/>
                      <a:endParaRPr lang="en-GB" sz="2400" b="0" i="0" dirty="0">
                        <a:solidFill>
                          <a:srgbClr val="F3BAAD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REVOKE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Removes access privileges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268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3A82F1-54BA-074A-8799-6A0426203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41953"/>
              </p:ext>
            </p:extLst>
          </p:nvPr>
        </p:nvGraphicFramePr>
        <p:xfrm>
          <a:off x="804333" y="5755646"/>
          <a:ext cx="10580843" cy="640080"/>
        </p:xfrm>
        <a:graphic>
          <a:graphicData uri="http://schemas.openxmlformats.org/drawingml/2006/table">
            <a:tbl>
              <a:tblPr/>
              <a:tblGrid>
                <a:gridCol w="3025588">
                  <a:extLst>
                    <a:ext uri="{9D8B030D-6E8A-4147-A177-3AD203B41FA5}">
                      <a16:colId xmlns:a16="http://schemas.microsoft.com/office/drawing/2014/main" val="1915779233"/>
                    </a:ext>
                  </a:extLst>
                </a:gridCol>
                <a:gridCol w="1584761">
                  <a:extLst>
                    <a:ext uri="{9D8B030D-6E8A-4147-A177-3AD203B41FA5}">
                      <a16:colId xmlns:a16="http://schemas.microsoft.com/office/drawing/2014/main" val="331714179"/>
                    </a:ext>
                  </a:extLst>
                </a:gridCol>
                <a:gridCol w="5970494">
                  <a:extLst>
                    <a:ext uri="{9D8B030D-6E8A-4147-A177-3AD203B41FA5}">
                      <a16:colId xmlns:a16="http://schemas.microsoft.com/office/drawing/2014/main" val="3179535363"/>
                    </a:ext>
                  </a:extLst>
                </a:gridCol>
              </a:tblGrid>
              <a:tr h="211118">
                <a:tc rowSpan="2">
                  <a:txBody>
                    <a:bodyPr/>
                    <a:lstStyle/>
                    <a:p>
                      <a:pPr rtl="0"/>
                      <a:r>
                        <a:rPr lang="en-GB" sz="18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TCL (Transaction Control Language)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COMMIT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Commits a transaction (saves changes to database)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866705"/>
                  </a:ext>
                </a:extLst>
              </a:tr>
              <a:tr h="141653">
                <a:tc vMerge="1">
                  <a:txBody>
                    <a:bodyPr/>
                    <a:lstStyle/>
                    <a:p>
                      <a:pPr rtl="0"/>
                      <a:endParaRPr lang="en-GB" sz="2400" b="0" i="0" dirty="0">
                        <a:solidFill>
                          <a:srgbClr val="F3BAAD"/>
                        </a:solidFill>
                        <a:latin typeface="Avenir Medium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ROLLBACK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 Medium" panose="02000503020000020003" pitchFamily="2" charset="0"/>
                        </a:rPr>
                        <a:t>Rolls back a transaction (undoes all changes)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2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61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1916</TotalTime>
  <Words>147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Heavy</vt:lpstr>
      <vt:lpstr>Avenir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</cp:revision>
  <dcterms:created xsi:type="dcterms:W3CDTF">2021-04-14T08:14:49Z</dcterms:created>
  <dcterms:modified xsi:type="dcterms:W3CDTF">2021-05-08T00:59:52Z</dcterms:modified>
</cp:coreProperties>
</file>