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9"/>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2269-E6E6-F587-4A4E-457D1A4EA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C251219-7911-DC19-CCAD-DC032819B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DAF290-32FC-7DBC-1BD6-350B34E1CB2B}"/>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7F080B33-8316-DB9F-6075-8ABCDB416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D2E4-1871-1AA8-3586-148402BF0743}"/>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234499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084B-83EA-39D0-8B78-CE93AB63C15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68BDD6-98E5-FC97-7A99-4FE8512812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310C23-2C38-F5C9-46DE-909E2C7BD3B9}"/>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B59D72BD-A37B-9252-584D-B919BB2A5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CD2FA-3876-ACCD-8CC2-505E01718530}"/>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36699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8EEA9-2A4C-56D2-28CD-BE1A89E900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38935B-A1AE-B0F6-F992-7AC40DEE56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2B5650-8B45-E4CE-6687-DD2CA1DF9FC5}"/>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ABD7915A-5431-42DE-260E-E79BA6774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7685A-DE13-568C-39DA-90CF9F16393C}"/>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20650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04A7-34C8-C2F8-9B87-5247255C17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FC9E04-6AF9-55D4-290B-FFE64A5765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0C460B-DE38-FDDA-EB15-D3BBA525165B}"/>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2FC021B9-A9F2-5DF7-CCEE-020D81533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A216C-42AF-C05F-1AE0-813301E36D3D}"/>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42029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A134-6A2C-1224-3444-5544DF103C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2B88B3-9021-F1EA-8367-1DF0B8E37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95D521-BB80-B1C1-6E23-2CEF9B8DECEB}"/>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C7D89599-8AEC-5A71-754D-357499D7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28D84-1E42-7986-DAF0-BC06347A2AA1}"/>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10889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49DA-5170-6D1C-375F-A9FD6E1F62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3A2D6A-7457-B476-3E76-CA697D1A8D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DA151B-0979-D0CF-FBB9-8DA953E9D9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712449-F6A8-23F5-406E-8794B5461BB2}"/>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6" name="Footer Placeholder 5">
            <a:extLst>
              <a:ext uri="{FF2B5EF4-FFF2-40B4-BE49-F238E27FC236}">
                <a16:creationId xmlns:a16="http://schemas.microsoft.com/office/drawing/2014/main" id="{3227C10F-8AD7-8677-452F-1963F8326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21C0B-6031-5241-474B-9965C5E14870}"/>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256391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730A-0B57-B295-3E8D-D84906B046E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6CE881D-104E-7C9A-03BE-9D4D8501E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94778E-10D2-3EA9-D559-948A5416E4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76B6DEA-2911-8743-3F4B-6E64931B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E2B5CC-58C5-A463-A26E-7F1E3C3308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FC405C-EC12-1929-8143-6511C9E9D605}"/>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8" name="Footer Placeholder 7">
            <a:extLst>
              <a:ext uri="{FF2B5EF4-FFF2-40B4-BE49-F238E27FC236}">
                <a16:creationId xmlns:a16="http://schemas.microsoft.com/office/drawing/2014/main" id="{722BA848-5F44-4ACA-070C-80D860BAE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100863-B623-A422-8985-D8FA8FE07AFA}"/>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321497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6103-5F8E-6F46-093A-572C5139C5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34DDC8-1CF4-8EE9-4310-BD7DBB38C6F7}"/>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4" name="Footer Placeholder 3">
            <a:extLst>
              <a:ext uri="{FF2B5EF4-FFF2-40B4-BE49-F238E27FC236}">
                <a16:creationId xmlns:a16="http://schemas.microsoft.com/office/drawing/2014/main" id="{F3113D37-89D6-F447-2462-A849753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5A9DD-1668-3823-1428-874EEF1A39D4}"/>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42455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5C59A-F945-A23E-44B8-03A43A028E8E}"/>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3" name="Footer Placeholder 2">
            <a:extLst>
              <a:ext uri="{FF2B5EF4-FFF2-40B4-BE49-F238E27FC236}">
                <a16:creationId xmlns:a16="http://schemas.microsoft.com/office/drawing/2014/main" id="{5FE53F3B-7C7F-43B9-E61A-B52F4C5CA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5621B-8150-5D41-A9A0-D04C4FE3A10B}"/>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48873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8225-3A9C-7F31-4FD5-B4D9396121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6441A38-9FAC-93EA-253A-573C75FE7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71C24F8-F33C-6840-D95C-1BA7B0961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B9D578-CAA7-BC36-A215-A818D68FC27E}"/>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6" name="Footer Placeholder 5">
            <a:extLst>
              <a:ext uri="{FF2B5EF4-FFF2-40B4-BE49-F238E27FC236}">
                <a16:creationId xmlns:a16="http://schemas.microsoft.com/office/drawing/2014/main" id="{5EB49A96-DFD0-B6CA-3B44-E024B81B5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2A48B-1202-1AB0-C452-90DAEF9CBB94}"/>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30126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1201-7D26-5651-79EA-B549397793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4DEAA5D-2984-D783-AB76-3A72EDB7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AB192B-1993-AD72-1721-D030A3EF4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721DF4-904B-1EB7-29DA-28DA6404C076}"/>
              </a:ext>
            </a:extLst>
          </p:cNvPr>
          <p:cNvSpPr>
            <a:spLocks noGrp="1"/>
          </p:cNvSpPr>
          <p:nvPr>
            <p:ph type="dt" sz="half" idx="10"/>
          </p:nvPr>
        </p:nvSpPr>
        <p:spPr/>
        <p:txBody>
          <a:bodyPr/>
          <a:lstStyle/>
          <a:p>
            <a:fld id="{C2BAF562-CACF-3049-A2CC-2625CC393A6E}" type="datetimeFigureOut">
              <a:rPr lang="en-US" smtClean="0"/>
              <a:t>5/16/22</a:t>
            </a:fld>
            <a:endParaRPr lang="en-US"/>
          </a:p>
        </p:txBody>
      </p:sp>
      <p:sp>
        <p:nvSpPr>
          <p:cNvPr id="6" name="Footer Placeholder 5">
            <a:extLst>
              <a:ext uri="{FF2B5EF4-FFF2-40B4-BE49-F238E27FC236}">
                <a16:creationId xmlns:a16="http://schemas.microsoft.com/office/drawing/2014/main" id="{DB51F953-FCB2-EC34-6584-C39D7D5D7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D1492-D751-631A-6943-5F28EAD5F615}"/>
              </a:ext>
            </a:extLst>
          </p:cNvPr>
          <p:cNvSpPr>
            <a:spLocks noGrp="1"/>
          </p:cNvSpPr>
          <p:nvPr>
            <p:ph type="sldNum" sz="quarter" idx="12"/>
          </p:nvPr>
        </p:nvSpPr>
        <p:spPr/>
        <p:txBody>
          <a:bodyPr/>
          <a:lstStyle/>
          <a:p>
            <a:fld id="{88F5B3DC-BA5D-4445-889D-075A8224D7CD}" type="slidenum">
              <a:rPr lang="en-US" smtClean="0"/>
              <a:t>‹#›</a:t>
            </a:fld>
            <a:endParaRPr lang="en-US"/>
          </a:p>
        </p:txBody>
      </p:sp>
    </p:spTree>
    <p:extLst>
      <p:ext uri="{BB962C8B-B14F-4D97-AF65-F5344CB8AC3E}">
        <p14:creationId xmlns:p14="http://schemas.microsoft.com/office/powerpoint/2010/main" val="240605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9F4D9-8E71-AEE0-5330-9D484596B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263A56-29BC-808E-06A9-A76E43100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81C6A8-8855-504A-F497-AC805897B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AF562-CACF-3049-A2CC-2625CC393A6E}" type="datetimeFigureOut">
              <a:rPr lang="en-US" smtClean="0"/>
              <a:t>5/16/22</a:t>
            </a:fld>
            <a:endParaRPr lang="en-US"/>
          </a:p>
        </p:txBody>
      </p:sp>
      <p:sp>
        <p:nvSpPr>
          <p:cNvPr id="5" name="Footer Placeholder 4">
            <a:extLst>
              <a:ext uri="{FF2B5EF4-FFF2-40B4-BE49-F238E27FC236}">
                <a16:creationId xmlns:a16="http://schemas.microsoft.com/office/drawing/2014/main" id="{62BC0BC5-7307-4AD3-143C-28679115E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A4B72F-1C5C-27F3-96A3-FE13D8909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5B3DC-BA5D-4445-889D-075A8224D7CD}" type="slidenum">
              <a:rPr lang="en-US" smtClean="0"/>
              <a:t>‹#›</a:t>
            </a:fld>
            <a:endParaRPr lang="en-US"/>
          </a:p>
        </p:txBody>
      </p:sp>
    </p:spTree>
    <p:extLst>
      <p:ext uri="{BB962C8B-B14F-4D97-AF65-F5344CB8AC3E}">
        <p14:creationId xmlns:p14="http://schemas.microsoft.com/office/powerpoint/2010/main" val="28772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3BD8BD-D27E-2CC1-F8AF-7570FE6609F0}"/>
              </a:ext>
            </a:extLst>
          </p:cNvPr>
          <p:cNvSpPr txBox="1"/>
          <p:nvPr/>
        </p:nvSpPr>
        <p:spPr>
          <a:xfrm>
            <a:off x="3577522" y="155232"/>
            <a:ext cx="5036956" cy="523220"/>
          </a:xfrm>
          <a:prstGeom prst="rect">
            <a:avLst/>
          </a:prstGeom>
          <a:noFill/>
        </p:spPr>
        <p:txBody>
          <a:bodyPr wrap="none" rtlCol="0">
            <a:spAutoFit/>
          </a:bodyPr>
          <a:lstStyle/>
          <a:p>
            <a:r>
              <a:rPr lang="en-US" sz="2800" dirty="0" err="1">
                <a:solidFill>
                  <a:srgbClr val="0070C0"/>
                </a:solidFill>
              </a:rPr>
              <a:t>Haptik</a:t>
            </a:r>
            <a:r>
              <a:rPr lang="en-US" sz="2800" dirty="0">
                <a:solidFill>
                  <a:srgbClr val="0070C0"/>
                </a:solidFill>
              </a:rPr>
              <a:t> NLP Assignment Summary</a:t>
            </a:r>
          </a:p>
        </p:txBody>
      </p:sp>
      <p:sp>
        <p:nvSpPr>
          <p:cNvPr id="7" name="TextBox 6">
            <a:extLst>
              <a:ext uri="{FF2B5EF4-FFF2-40B4-BE49-F238E27FC236}">
                <a16:creationId xmlns:a16="http://schemas.microsoft.com/office/drawing/2014/main" id="{EED63857-F4DC-57C8-AD55-2E00DE0A0A24}"/>
              </a:ext>
            </a:extLst>
          </p:cNvPr>
          <p:cNvSpPr txBox="1"/>
          <p:nvPr/>
        </p:nvSpPr>
        <p:spPr>
          <a:xfrm>
            <a:off x="206278" y="912426"/>
            <a:ext cx="11985722" cy="6555641"/>
          </a:xfrm>
          <a:prstGeom prst="rect">
            <a:avLst/>
          </a:prstGeom>
          <a:noFill/>
        </p:spPr>
        <p:txBody>
          <a:bodyPr wrap="square" rtlCol="0">
            <a:spAutoFit/>
          </a:bodyPr>
          <a:lstStyle/>
          <a:p>
            <a:r>
              <a:rPr lang="en-US" sz="2400" dirty="0">
                <a:solidFill>
                  <a:srgbClr val="0070C0"/>
                </a:solidFill>
              </a:rPr>
              <a:t>Problem Formulation:</a:t>
            </a:r>
          </a:p>
          <a:p>
            <a:endParaRPr lang="en-US" sz="2400" dirty="0">
              <a:solidFill>
                <a:srgbClr val="0070C0"/>
              </a:solidFill>
            </a:endParaRPr>
          </a:p>
          <a:p>
            <a:r>
              <a:rPr lang="en-US" dirty="0"/>
              <a:t>Data contains multiple intents hidden under in short form of text which is not clearly defined or could not be obtained from</a:t>
            </a:r>
          </a:p>
          <a:p>
            <a:r>
              <a:rPr lang="en-US" dirty="0"/>
              <a:t> the textual Information provided easily  hence one need to understand and learn the underlying relationships and patterns to </a:t>
            </a:r>
          </a:p>
          <a:p>
            <a:r>
              <a:rPr lang="en-US" dirty="0"/>
              <a:t>find the intents .</a:t>
            </a:r>
          </a:p>
          <a:p>
            <a:r>
              <a:rPr lang="en-US" dirty="0"/>
              <a:t>For which regular rule-based methods would be inefficient thereby more evolved and intelligent methods are required thus machine learning comes handy.</a:t>
            </a:r>
          </a:p>
          <a:p>
            <a:endParaRPr lang="en-US" dirty="0"/>
          </a:p>
          <a:p>
            <a:r>
              <a:rPr lang="en-US" sz="2400" dirty="0">
                <a:solidFill>
                  <a:srgbClr val="0070C0"/>
                </a:solidFill>
              </a:rPr>
              <a:t>Pros/Cons of Formulations considered:</a:t>
            </a:r>
          </a:p>
          <a:p>
            <a:endParaRPr lang="en-US" sz="2400" dirty="0">
              <a:solidFill>
                <a:srgbClr val="0070C0"/>
              </a:solidFill>
            </a:endParaRPr>
          </a:p>
          <a:p>
            <a:pPr marL="285750" indent="-285750">
              <a:buFont typeface="Arial" panose="020B0604020202020204" pitchFamily="34" charset="0"/>
              <a:buChar char="•"/>
            </a:pPr>
            <a:r>
              <a:rPr lang="en-US" dirty="0"/>
              <a:t>Type of data(categorical, unstructured </a:t>
            </a:r>
            <a:r>
              <a:rPr lang="en-US" dirty="0" err="1"/>
              <a:t>etc</a:t>
            </a:r>
            <a:r>
              <a:rPr lang="en-US" dirty="0"/>
              <a:t>) and features involved .</a:t>
            </a:r>
          </a:p>
          <a:p>
            <a:pPr marL="285750" indent="-285750">
              <a:buFont typeface="Arial" panose="020B0604020202020204" pitchFamily="34" charset="0"/>
              <a:buChar char="•"/>
            </a:pPr>
            <a:r>
              <a:rPr lang="en-US" dirty="0"/>
              <a:t>Using count based methods such as TF-</a:t>
            </a:r>
            <a:r>
              <a:rPr lang="en-US" dirty="0" err="1"/>
              <a:t>iDF</a:t>
            </a:r>
            <a:r>
              <a:rPr lang="en-US" dirty="0"/>
              <a:t> or maybe using word embeddings for feature generation.</a:t>
            </a:r>
          </a:p>
          <a:p>
            <a:pPr marL="285750" indent="-285750">
              <a:buFont typeface="Arial" panose="020B0604020202020204" pitchFamily="34" charset="0"/>
              <a:buChar char="•"/>
            </a:pPr>
            <a:r>
              <a:rPr lang="en-US" dirty="0"/>
              <a:t>Count based and sequence-based models are not evolved enough to capture semantic and contextual information from unstructured data.</a:t>
            </a:r>
          </a:p>
          <a:p>
            <a:pPr marL="285750" indent="-285750">
              <a:buFont typeface="Arial" panose="020B0604020202020204" pitchFamily="34" charset="0"/>
              <a:buChar char="•"/>
            </a:pPr>
            <a:r>
              <a:rPr lang="en-US" dirty="0"/>
              <a:t>Text description are quite short or concise hence using any boosting or ensemble method might not be much productive.</a:t>
            </a:r>
          </a:p>
          <a:p>
            <a:pPr marL="285750" indent="-285750">
              <a:buFont typeface="Arial" panose="020B0604020202020204" pitchFamily="34" charset="0"/>
              <a:buChar char="•"/>
            </a:pPr>
            <a:r>
              <a:rPr lang="en-US" dirty="0"/>
              <a:t>Using Self attention based models such as </a:t>
            </a:r>
            <a:r>
              <a:rPr lang="en-US" dirty="0" err="1"/>
              <a:t>DistillBert</a:t>
            </a:r>
            <a:r>
              <a:rPr lang="en-US" dirty="0"/>
              <a:t> which quite light and robust utilizes transfer learning to improve the </a:t>
            </a:r>
          </a:p>
          <a:p>
            <a:pPr marL="285750" indent="-285750">
              <a:buFont typeface="Arial" panose="020B0604020202020204" pitchFamily="34" charset="0"/>
              <a:buChar char="•"/>
            </a:pPr>
            <a:r>
              <a:rPr lang="en-US" dirty="0"/>
              <a:t>      training and outcome.</a:t>
            </a:r>
          </a:p>
          <a:p>
            <a:pPr marL="285750" indent="-285750">
              <a:buFont typeface="Arial" panose="020B0604020202020204" pitchFamily="34" charset="0"/>
              <a:buChar char="•"/>
            </a:pPr>
            <a:r>
              <a:rPr lang="en-US" dirty="0"/>
              <a:t>Also, with Language model usually not much of data cleaning or transformation is required.(Depends on the use case and data quality as well)</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36463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0DC7-0B9E-E401-9A17-8D96A7EB16BA}"/>
              </a:ext>
            </a:extLst>
          </p:cNvPr>
          <p:cNvSpPr>
            <a:spLocks noGrp="1"/>
          </p:cNvSpPr>
          <p:nvPr>
            <p:ph type="title"/>
          </p:nvPr>
        </p:nvSpPr>
        <p:spPr>
          <a:xfrm>
            <a:off x="652848" y="155061"/>
            <a:ext cx="10515600" cy="1117685"/>
          </a:xfrm>
        </p:spPr>
        <p:txBody>
          <a:bodyPr>
            <a:normAutofit/>
          </a:bodyPr>
          <a:lstStyle/>
          <a:p>
            <a:pPr algn="ctr"/>
            <a:r>
              <a:rPr lang="en-US" sz="2800" dirty="0">
                <a:solidFill>
                  <a:schemeClr val="accent1"/>
                </a:solidFill>
              </a:rPr>
              <a:t>Results and Recommendations</a:t>
            </a:r>
          </a:p>
        </p:txBody>
      </p:sp>
      <p:sp>
        <p:nvSpPr>
          <p:cNvPr id="4" name="TextBox 3">
            <a:extLst>
              <a:ext uri="{FF2B5EF4-FFF2-40B4-BE49-F238E27FC236}">
                <a16:creationId xmlns:a16="http://schemas.microsoft.com/office/drawing/2014/main" id="{21A73842-10A5-56EA-8DC0-5C350E1BE4D3}"/>
              </a:ext>
            </a:extLst>
          </p:cNvPr>
          <p:cNvSpPr txBox="1"/>
          <p:nvPr/>
        </p:nvSpPr>
        <p:spPr>
          <a:xfrm>
            <a:off x="468216" y="1690688"/>
            <a:ext cx="11407097"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lumMod val="50000"/>
                  </a:schemeClr>
                </a:solidFill>
              </a:rPr>
              <a:t>Current </a:t>
            </a:r>
            <a:r>
              <a:rPr lang="en-US" dirty="0" err="1">
                <a:solidFill>
                  <a:schemeClr val="accent2">
                    <a:lumMod val="50000"/>
                  </a:schemeClr>
                </a:solidFill>
              </a:rPr>
              <a:t>DistillBert</a:t>
            </a:r>
            <a:r>
              <a:rPr lang="en-US" dirty="0">
                <a:solidFill>
                  <a:schemeClr val="accent2">
                    <a:lumMod val="50000"/>
                  </a:schemeClr>
                </a:solidFill>
              </a:rPr>
              <a:t> model is learning relatively well given quite a low training dataset.</a:t>
            </a:r>
          </a:p>
          <a:p>
            <a:pPr marL="285750" indent="-285750">
              <a:buFont typeface="Arial" panose="020B0604020202020204" pitchFamily="34" charset="0"/>
              <a:buChar char="•"/>
            </a:pPr>
            <a:r>
              <a:rPr lang="en-US" dirty="0">
                <a:solidFill>
                  <a:schemeClr val="accent2">
                    <a:lumMod val="50000"/>
                  </a:schemeClr>
                </a:solidFill>
              </a:rPr>
              <a:t>Test accuracy is terribly low as more than 160/397 datapoints have no label hence train and test datasets are highly</a:t>
            </a:r>
          </a:p>
          <a:p>
            <a:r>
              <a:rPr lang="en-US" dirty="0">
                <a:solidFill>
                  <a:schemeClr val="accent2">
                    <a:lumMod val="50000"/>
                  </a:schemeClr>
                </a:solidFill>
              </a:rPr>
              <a:t>      Different in terms of feature distribution and nature plus class imbalance also detrimental for model generalization  .</a:t>
            </a:r>
          </a:p>
          <a:p>
            <a:endParaRPr lang="en-US" dirty="0"/>
          </a:p>
          <a:p>
            <a:endParaRPr lang="en-US" dirty="0"/>
          </a:p>
        </p:txBody>
      </p:sp>
      <p:sp>
        <p:nvSpPr>
          <p:cNvPr id="6" name="TextBox 5">
            <a:extLst>
              <a:ext uri="{FF2B5EF4-FFF2-40B4-BE49-F238E27FC236}">
                <a16:creationId xmlns:a16="http://schemas.microsoft.com/office/drawing/2014/main" id="{9A50FD0D-8D38-EF9E-B6CB-B3A587768592}"/>
              </a:ext>
            </a:extLst>
          </p:cNvPr>
          <p:cNvSpPr txBox="1"/>
          <p:nvPr/>
        </p:nvSpPr>
        <p:spPr>
          <a:xfrm>
            <a:off x="461406" y="2887682"/>
            <a:ext cx="11475221"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50000"/>
                  </a:schemeClr>
                </a:solidFill>
              </a:rPr>
              <a:t>Extra dataset would be highly recommended for better training and generalization.</a:t>
            </a:r>
          </a:p>
          <a:p>
            <a:pPr marL="285750" indent="-285750">
              <a:buFont typeface="Arial" panose="020B0604020202020204" pitchFamily="34" charset="0"/>
              <a:buChar char="•"/>
            </a:pPr>
            <a:r>
              <a:rPr lang="en-US" dirty="0">
                <a:solidFill>
                  <a:schemeClr val="accent5">
                    <a:lumMod val="50000"/>
                  </a:schemeClr>
                </a:solidFill>
              </a:rPr>
              <a:t>Extra feature could be created like :Length of text descriptions , Capital words in </a:t>
            </a:r>
            <a:r>
              <a:rPr lang="en-US">
                <a:solidFill>
                  <a:schemeClr val="accent5">
                    <a:lumMod val="50000"/>
                  </a:schemeClr>
                </a:solidFill>
              </a:rPr>
              <a:t>text etc..</a:t>
            </a:r>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There is some amount of data imbalance also observed in Train dataset which could be taken care of by more label data Or data augmentation techniques using weak learner function ,regex with Active learning like Snorkel uses with  domain expertise to validate the data labels.</a:t>
            </a:r>
          </a:p>
          <a:p>
            <a:pPr marL="285750" indent="-285750">
              <a:buFont typeface="Arial" panose="020B0604020202020204" pitchFamily="34" charset="0"/>
              <a:buChar char="•"/>
            </a:pPr>
            <a:r>
              <a:rPr lang="en-US" dirty="0">
                <a:solidFill>
                  <a:schemeClr val="accent5">
                    <a:lumMod val="50000"/>
                  </a:schemeClr>
                </a:solidFill>
              </a:rPr>
              <a:t>Similar suggestions apply to test data as it’s starkly different in terms of labels and highly imbalanced for many intents.</a:t>
            </a:r>
          </a:p>
          <a:p>
            <a:pPr marL="285750" indent="-285750">
              <a:buFont typeface="Arial" panose="020B0604020202020204" pitchFamily="34" charset="0"/>
              <a:buChar char="•"/>
            </a:pPr>
            <a:r>
              <a:rPr lang="en-US" dirty="0">
                <a:solidFill>
                  <a:schemeClr val="accent5">
                    <a:lumMod val="50000"/>
                  </a:schemeClr>
                </a:solidFill>
              </a:rPr>
              <a:t>And ,if millions of unlabeled data points(specific to intents) are available then any LM could be trained, and another linear layer could be created for downstream task of intent detection with reduced number of labelled dataset.</a:t>
            </a:r>
          </a:p>
          <a:p>
            <a:pPr marL="285750" indent="-285750">
              <a:buFont typeface="Arial" panose="020B0604020202020204" pitchFamily="34" charset="0"/>
              <a:buChar char="•"/>
            </a:pPr>
            <a:r>
              <a:rPr lang="en-US" dirty="0">
                <a:solidFill>
                  <a:schemeClr val="accent5">
                    <a:lumMod val="50000"/>
                  </a:schemeClr>
                </a:solidFill>
              </a:rPr>
              <a:t>More and better fine tuning of hyperparameters like using different optimizer ,Learning rate ,right batch size or activation functions could improve Model training and fine tuning.</a:t>
            </a:r>
          </a:p>
          <a:p>
            <a:pPr marL="285750" indent="-285750">
              <a:buFont typeface="Arial" panose="020B0604020202020204" pitchFamily="34" charset="0"/>
              <a:buChar char="•"/>
            </a:pPr>
            <a:r>
              <a:rPr lang="en-US" dirty="0">
                <a:solidFill>
                  <a:schemeClr val="accent5">
                    <a:lumMod val="50000"/>
                  </a:schemeClr>
                </a:solidFill>
              </a:rPr>
              <a:t>Different LM such as ELECTRA ,</a:t>
            </a:r>
            <a:r>
              <a:rPr lang="en-US" dirty="0" err="1">
                <a:solidFill>
                  <a:schemeClr val="accent5">
                    <a:lumMod val="50000"/>
                  </a:schemeClr>
                </a:solidFill>
              </a:rPr>
              <a:t>SpanBert</a:t>
            </a:r>
            <a:r>
              <a:rPr lang="en-US" dirty="0">
                <a:solidFill>
                  <a:schemeClr val="accent5">
                    <a:lumMod val="50000"/>
                  </a:schemeClr>
                </a:solidFill>
              </a:rPr>
              <a:t> ,</a:t>
            </a:r>
            <a:r>
              <a:rPr lang="en-US" dirty="0" err="1">
                <a:solidFill>
                  <a:schemeClr val="accent5">
                    <a:lumMod val="50000"/>
                  </a:schemeClr>
                </a:solidFill>
              </a:rPr>
              <a:t>DeBerta</a:t>
            </a:r>
            <a:r>
              <a:rPr lang="en-US" dirty="0">
                <a:solidFill>
                  <a:schemeClr val="accent5">
                    <a:lumMod val="50000"/>
                  </a:schemeClr>
                </a:solidFill>
              </a:rPr>
              <a:t> ,</a:t>
            </a:r>
            <a:r>
              <a:rPr lang="en-US" dirty="0" err="1">
                <a:solidFill>
                  <a:schemeClr val="accent5">
                    <a:lumMod val="50000"/>
                  </a:schemeClr>
                </a:solidFill>
              </a:rPr>
              <a:t>ConvBert</a:t>
            </a:r>
            <a:r>
              <a:rPr lang="en-US" dirty="0">
                <a:solidFill>
                  <a:schemeClr val="accent5">
                    <a:lumMod val="50000"/>
                  </a:schemeClr>
                </a:solidFill>
              </a:rPr>
              <a:t> </a:t>
            </a:r>
            <a:r>
              <a:rPr lang="en-US" dirty="0" err="1">
                <a:solidFill>
                  <a:schemeClr val="accent5">
                    <a:lumMod val="50000"/>
                  </a:schemeClr>
                </a:solidFill>
              </a:rPr>
              <a:t>etc</a:t>
            </a:r>
            <a:r>
              <a:rPr lang="en-US" dirty="0">
                <a:solidFill>
                  <a:schemeClr val="accent5">
                    <a:lumMod val="50000"/>
                  </a:schemeClr>
                </a:solidFill>
              </a:rPr>
              <a:t> could also be tried for better performance.</a:t>
            </a:r>
          </a:p>
          <a:p>
            <a:endParaRPr lang="en-US" dirty="0"/>
          </a:p>
        </p:txBody>
      </p:sp>
    </p:spTree>
    <p:extLst>
      <p:ext uri="{BB962C8B-B14F-4D97-AF65-F5344CB8AC3E}">
        <p14:creationId xmlns:p14="http://schemas.microsoft.com/office/powerpoint/2010/main" val="3115821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444</Words>
  <Application>Microsoft Macintosh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Results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Shivendra Upadhyay</dc:creator>
  <cp:lastModifiedBy>Shivendra Upadhyay</cp:lastModifiedBy>
  <cp:revision>1</cp:revision>
  <dcterms:created xsi:type="dcterms:W3CDTF">2022-05-16T14:43:15Z</dcterms:created>
  <dcterms:modified xsi:type="dcterms:W3CDTF">2022-05-16T15:19:18Z</dcterms:modified>
</cp:coreProperties>
</file>