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60" r:id="rId7"/>
    <p:sldId id="261" r:id="rId8"/>
    <p:sldId id="262" r:id="rId9"/>
    <p:sldId id="263" r:id="rId10"/>
    <p:sldId id="269" r:id="rId11"/>
    <p:sldId id="264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703"/>
  </p:normalViewPr>
  <p:slideViewPr>
    <p:cSldViewPr snapToGrid="0">
      <p:cViewPr varScale="1">
        <p:scale>
          <a:sx n="170" d="100"/>
          <a:sy n="170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3F16E-E722-4BCE-B5F8-5820A3E1ED7B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E93615B-0C83-470B-A37C-33C9BA4A7103}">
      <dgm:prSet/>
      <dgm:spPr/>
      <dgm:t>
        <a:bodyPr/>
        <a:lstStyle/>
        <a:p>
          <a:r>
            <a:rPr lang="en-US" dirty="0"/>
            <a:t>Floyd-</a:t>
          </a:r>
          <a:r>
            <a:rPr lang="en-US" dirty="0" err="1"/>
            <a:t>Warshall</a:t>
          </a:r>
          <a:r>
            <a:rPr lang="en-US" dirty="0"/>
            <a:t> Algorithm </a:t>
          </a:r>
        </a:p>
      </dgm:t>
    </dgm:pt>
    <dgm:pt modelId="{3E503744-C2E7-4965-A777-664C48909A0C}" type="parTrans" cxnId="{7160AA44-8B05-48A1-B5E4-CE923C0CA4F3}">
      <dgm:prSet/>
      <dgm:spPr/>
      <dgm:t>
        <a:bodyPr/>
        <a:lstStyle/>
        <a:p>
          <a:endParaRPr lang="en-US"/>
        </a:p>
      </dgm:t>
    </dgm:pt>
    <dgm:pt modelId="{4FABAA6C-4E3C-46AB-A45B-D2C6F855B6A1}" type="sibTrans" cxnId="{7160AA44-8B05-48A1-B5E4-CE923C0CA4F3}">
      <dgm:prSet/>
      <dgm:spPr/>
      <dgm:t>
        <a:bodyPr/>
        <a:lstStyle/>
        <a:p>
          <a:endParaRPr lang="en-US"/>
        </a:p>
      </dgm:t>
    </dgm:pt>
    <dgm:pt modelId="{FF4E0373-5ABA-4C3A-ACCD-D9F9A7B01C57}">
      <dgm:prSet custT="1"/>
      <dgm:spPr/>
      <dgm:t>
        <a:bodyPr/>
        <a:lstStyle/>
        <a:p>
          <a:r>
            <a:rPr lang="en-US" sz="2000" dirty="0"/>
            <a:t>Shivesh Raj Sahu</a:t>
          </a:r>
        </a:p>
      </dgm:t>
    </dgm:pt>
    <dgm:pt modelId="{4BFA753C-A3BC-4951-A1B1-DE319538D3AA}" type="parTrans" cxnId="{27FA44A1-01A4-4392-80D1-9680E74C26ED}">
      <dgm:prSet/>
      <dgm:spPr/>
      <dgm:t>
        <a:bodyPr/>
        <a:lstStyle/>
        <a:p>
          <a:endParaRPr lang="en-US"/>
        </a:p>
      </dgm:t>
    </dgm:pt>
    <dgm:pt modelId="{F1D4057C-C2B4-4005-B309-AD4ECDDDA8DF}" type="sibTrans" cxnId="{27FA44A1-01A4-4392-80D1-9680E74C26ED}">
      <dgm:prSet/>
      <dgm:spPr/>
      <dgm:t>
        <a:bodyPr/>
        <a:lstStyle/>
        <a:p>
          <a:endParaRPr lang="en-US"/>
        </a:p>
      </dgm:t>
    </dgm:pt>
    <dgm:pt modelId="{421E53FC-60F0-8A48-9FC9-ABBC21431BA1}">
      <dgm:prSet/>
      <dgm:spPr/>
      <dgm:t>
        <a:bodyPr/>
        <a:lstStyle/>
        <a:p>
          <a:r>
            <a:rPr lang="en-US" sz="3500" dirty="0"/>
            <a:t>Group 12</a:t>
          </a:r>
        </a:p>
      </dgm:t>
    </dgm:pt>
    <dgm:pt modelId="{10E299DC-0324-EB43-B14D-A84C4DF0E04C}" type="parTrans" cxnId="{F58511FB-C05E-6847-995B-C35C510301BA}">
      <dgm:prSet/>
      <dgm:spPr/>
      <dgm:t>
        <a:bodyPr/>
        <a:lstStyle/>
        <a:p>
          <a:endParaRPr lang="en-US"/>
        </a:p>
      </dgm:t>
    </dgm:pt>
    <dgm:pt modelId="{302355B6-AE87-0B4D-A06A-1ECC6E22790B}" type="sibTrans" cxnId="{F58511FB-C05E-6847-995B-C35C510301BA}">
      <dgm:prSet/>
      <dgm:spPr/>
      <dgm:t>
        <a:bodyPr/>
        <a:lstStyle/>
        <a:p>
          <a:endParaRPr lang="en-US"/>
        </a:p>
      </dgm:t>
    </dgm:pt>
    <dgm:pt modelId="{D996EF59-18A2-234E-A082-BF8B2A4BEE31}" type="pres">
      <dgm:prSet presAssocID="{4DC3F16E-E722-4BCE-B5F8-5820A3E1ED7B}" presName="linear" presStyleCnt="0">
        <dgm:presLayoutVars>
          <dgm:animLvl val="lvl"/>
          <dgm:resizeHandles val="exact"/>
        </dgm:presLayoutVars>
      </dgm:prSet>
      <dgm:spPr/>
    </dgm:pt>
    <dgm:pt modelId="{46BD0075-D53F-CF4D-9EF0-FD35DF21E05E}" type="pres">
      <dgm:prSet presAssocID="{CE93615B-0C83-470B-A37C-33C9BA4A710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9745936-3B21-3140-9A2E-2CAAB436D9DE}" type="pres">
      <dgm:prSet presAssocID="{CE93615B-0C83-470B-A37C-33C9BA4A710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944DC30-0A78-9844-AB61-586E58F88D89}" type="presOf" srcId="{CE93615B-0C83-470B-A37C-33C9BA4A7103}" destId="{46BD0075-D53F-CF4D-9EF0-FD35DF21E05E}" srcOrd="0" destOrd="0" presId="urn:microsoft.com/office/officeart/2005/8/layout/vList2"/>
    <dgm:cxn modelId="{7160AA44-8B05-48A1-B5E4-CE923C0CA4F3}" srcId="{4DC3F16E-E722-4BCE-B5F8-5820A3E1ED7B}" destId="{CE93615B-0C83-470B-A37C-33C9BA4A7103}" srcOrd="0" destOrd="0" parTransId="{3E503744-C2E7-4965-A777-664C48909A0C}" sibTransId="{4FABAA6C-4E3C-46AB-A45B-D2C6F855B6A1}"/>
    <dgm:cxn modelId="{D28F6E67-6F7D-614B-82E1-2351068030B0}" type="presOf" srcId="{FF4E0373-5ABA-4C3A-ACCD-D9F9A7B01C57}" destId="{D9745936-3B21-3140-9A2E-2CAAB436D9DE}" srcOrd="0" destOrd="1" presId="urn:microsoft.com/office/officeart/2005/8/layout/vList2"/>
    <dgm:cxn modelId="{27FA44A1-01A4-4392-80D1-9680E74C26ED}" srcId="{CE93615B-0C83-470B-A37C-33C9BA4A7103}" destId="{FF4E0373-5ABA-4C3A-ACCD-D9F9A7B01C57}" srcOrd="1" destOrd="0" parTransId="{4BFA753C-A3BC-4951-A1B1-DE319538D3AA}" sibTransId="{F1D4057C-C2B4-4005-B309-AD4ECDDDA8DF}"/>
    <dgm:cxn modelId="{F3AB56AE-A508-ED4F-A6BB-1DB7280F5709}" type="presOf" srcId="{421E53FC-60F0-8A48-9FC9-ABBC21431BA1}" destId="{D9745936-3B21-3140-9A2E-2CAAB436D9DE}" srcOrd="0" destOrd="0" presId="urn:microsoft.com/office/officeart/2005/8/layout/vList2"/>
    <dgm:cxn modelId="{4C1CA9D8-0FE8-F847-8291-FCDD40506D40}" type="presOf" srcId="{4DC3F16E-E722-4BCE-B5F8-5820A3E1ED7B}" destId="{D996EF59-18A2-234E-A082-BF8B2A4BEE31}" srcOrd="0" destOrd="0" presId="urn:microsoft.com/office/officeart/2005/8/layout/vList2"/>
    <dgm:cxn modelId="{F58511FB-C05E-6847-995B-C35C510301BA}" srcId="{CE93615B-0C83-470B-A37C-33C9BA4A7103}" destId="{421E53FC-60F0-8A48-9FC9-ABBC21431BA1}" srcOrd="0" destOrd="0" parTransId="{10E299DC-0324-EB43-B14D-A84C4DF0E04C}" sibTransId="{302355B6-AE87-0B4D-A06A-1ECC6E22790B}"/>
    <dgm:cxn modelId="{6FA4A14D-955F-8041-86A6-EFB7FF37EDD3}" type="presParOf" srcId="{D996EF59-18A2-234E-A082-BF8B2A4BEE31}" destId="{46BD0075-D53F-CF4D-9EF0-FD35DF21E05E}" srcOrd="0" destOrd="0" presId="urn:microsoft.com/office/officeart/2005/8/layout/vList2"/>
    <dgm:cxn modelId="{EA82CA54-C3CF-FD4B-A649-DF7E9FCD073B}" type="presParOf" srcId="{D996EF59-18A2-234E-A082-BF8B2A4BEE31}" destId="{D9745936-3B21-3140-9A2E-2CAAB436D9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116535-B7E1-4E51-A73E-A61268FDB4D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46A31D5-443D-4F36-8BE0-27B8D1FB23E7}">
      <dgm:prSet/>
      <dgm:spPr/>
      <dgm:t>
        <a:bodyPr/>
        <a:lstStyle/>
        <a:p>
          <a:r>
            <a:rPr lang="en-US"/>
            <a:t>The Floyd-Warshall algorithm is a dynamic programming algorithm used to find the shortest path between all pairs of vertices in a weighted graph.</a:t>
          </a:r>
        </a:p>
      </dgm:t>
    </dgm:pt>
    <dgm:pt modelId="{D8DAB642-D094-4ECB-8732-D179D55BE284}" type="parTrans" cxnId="{9C0E90E4-A9EA-4B71-AD96-7E0EB105D082}">
      <dgm:prSet/>
      <dgm:spPr/>
      <dgm:t>
        <a:bodyPr/>
        <a:lstStyle/>
        <a:p>
          <a:endParaRPr lang="en-US"/>
        </a:p>
      </dgm:t>
    </dgm:pt>
    <dgm:pt modelId="{283BF8E9-B235-47CD-A8A8-765297DD9C01}" type="sibTrans" cxnId="{9C0E90E4-A9EA-4B71-AD96-7E0EB105D082}">
      <dgm:prSet/>
      <dgm:spPr/>
      <dgm:t>
        <a:bodyPr/>
        <a:lstStyle/>
        <a:p>
          <a:endParaRPr lang="en-US"/>
        </a:p>
      </dgm:t>
    </dgm:pt>
    <dgm:pt modelId="{63669ABE-8EC9-43B9-9AB3-AE2846811D86}">
      <dgm:prSet/>
      <dgm:spPr/>
      <dgm:t>
        <a:bodyPr/>
        <a:lstStyle/>
        <a:p>
          <a:r>
            <a:rPr lang="en-US"/>
            <a:t>It was proposed independently by Robert Floyd and Stephen Warshall in 1962.</a:t>
          </a:r>
        </a:p>
      </dgm:t>
    </dgm:pt>
    <dgm:pt modelId="{A89656E0-8374-46E2-A2FA-786EE00190C8}" type="parTrans" cxnId="{F3B18F4E-EC3E-4C01-BFA1-93AE41C5F716}">
      <dgm:prSet/>
      <dgm:spPr/>
      <dgm:t>
        <a:bodyPr/>
        <a:lstStyle/>
        <a:p>
          <a:endParaRPr lang="en-US"/>
        </a:p>
      </dgm:t>
    </dgm:pt>
    <dgm:pt modelId="{707D71E9-04E9-4008-ACB8-760B6113C499}" type="sibTrans" cxnId="{F3B18F4E-EC3E-4C01-BFA1-93AE41C5F716}">
      <dgm:prSet/>
      <dgm:spPr/>
      <dgm:t>
        <a:bodyPr/>
        <a:lstStyle/>
        <a:p>
          <a:endParaRPr lang="en-US"/>
        </a:p>
      </dgm:t>
    </dgm:pt>
    <dgm:pt modelId="{3AD882C7-14A3-3F4E-BECD-E9C5DF386DA7}" type="pres">
      <dgm:prSet presAssocID="{5E116535-B7E1-4E51-A73E-A61268FDB4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05B7A4-53B1-CE4C-A9CE-45FF51C74C55}" type="pres">
      <dgm:prSet presAssocID="{B46A31D5-443D-4F36-8BE0-27B8D1FB23E7}" presName="hierRoot1" presStyleCnt="0"/>
      <dgm:spPr/>
    </dgm:pt>
    <dgm:pt modelId="{A1D23DEA-BF2D-574F-BCAF-E3F32D8B5402}" type="pres">
      <dgm:prSet presAssocID="{B46A31D5-443D-4F36-8BE0-27B8D1FB23E7}" presName="composite" presStyleCnt="0"/>
      <dgm:spPr/>
    </dgm:pt>
    <dgm:pt modelId="{4EF0B2E8-A83D-0F43-B2EB-341166668D7E}" type="pres">
      <dgm:prSet presAssocID="{B46A31D5-443D-4F36-8BE0-27B8D1FB23E7}" presName="background" presStyleLbl="node0" presStyleIdx="0" presStyleCnt="2"/>
      <dgm:spPr/>
    </dgm:pt>
    <dgm:pt modelId="{ADCBFE13-E3E4-0F4D-B511-11A2A4402C7F}" type="pres">
      <dgm:prSet presAssocID="{B46A31D5-443D-4F36-8BE0-27B8D1FB23E7}" presName="text" presStyleLbl="fgAcc0" presStyleIdx="0" presStyleCnt="2">
        <dgm:presLayoutVars>
          <dgm:chPref val="3"/>
        </dgm:presLayoutVars>
      </dgm:prSet>
      <dgm:spPr/>
    </dgm:pt>
    <dgm:pt modelId="{EA56CCF1-F892-5941-97D1-A00159D6550C}" type="pres">
      <dgm:prSet presAssocID="{B46A31D5-443D-4F36-8BE0-27B8D1FB23E7}" presName="hierChild2" presStyleCnt="0"/>
      <dgm:spPr/>
    </dgm:pt>
    <dgm:pt modelId="{AA2D63B5-226F-9E41-A92C-1261C92DAE89}" type="pres">
      <dgm:prSet presAssocID="{63669ABE-8EC9-43B9-9AB3-AE2846811D86}" presName="hierRoot1" presStyleCnt="0"/>
      <dgm:spPr/>
    </dgm:pt>
    <dgm:pt modelId="{20F40D04-8F2A-3641-BAB8-B1EA6F9DBB37}" type="pres">
      <dgm:prSet presAssocID="{63669ABE-8EC9-43B9-9AB3-AE2846811D86}" presName="composite" presStyleCnt="0"/>
      <dgm:spPr/>
    </dgm:pt>
    <dgm:pt modelId="{ED2D314A-2DF8-824B-8C79-F34FD11A8881}" type="pres">
      <dgm:prSet presAssocID="{63669ABE-8EC9-43B9-9AB3-AE2846811D86}" presName="background" presStyleLbl="node0" presStyleIdx="1" presStyleCnt="2"/>
      <dgm:spPr/>
    </dgm:pt>
    <dgm:pt modelId="{AAAB491F-A15C-6443-A933-4293368A9960}" type="pres">
      <dgm:prSet presAssocID="{63669ABE-8EC9-43B9-9AB3-AE2846811D86}" presName="text" presStyleLbl="fgAcc0" presStyleIdx="1" presStyleCnt="2">
        <dgm:presLayoutVars>
          <dgm:chPref val="3"/>
        </dgm:presLayoutVars>
      </dgm:prSet>
      <dgm:spPr/>
    </dgm:pt>
    <dgm:pt modelId="{0BAAC8D7-C0BC-0B45-BE77-B57F2C4DA193}" type="pres">
      <dgm:prSet presAssocID="{63669ABE-8EC9-43B9-9AB3-AE2846811D86}" presName="hierChild2" presStyleCnt="0"/>
      <dgm:spPr/>
    </dgm:pt>
  </dgm:ptLst>
  <dgm:cxnLst>
    <dgm:cxn modelId="{F3B18F4E-EC3E-4C01-BFA1-93AE41C5F716}" srcId="{5E116535-B7E1-4E51-A73E-A61268FDB4D1}" destId="{63669ABE-8EC9-43B9-9AB3-AE2846811D86}" srcOrd="1" destOrd="0" parTransId="{A89656E0-8374-46E2-A2FA-786EE00190C8}" sibTransId="{707D71E9-04E9-4008-ACB8-760B6113C499}"/>
    <dgm:cxn modelId="{4AF31C62-DBD6-7941-9D71-F6BBDB2DA385}" type="presOf" srcId="{63669ABE-8EC9-43B9-9AB3-AE2846811D86}" destId="{AAAB491F-A15C-6443-A933-4293368A9960}" srcOrd="0" destOrd="0" presId="urn:microsoft.com/office/officeart/2005/8/layout/hierarchy1"/>
    <dgm:cxn modelId="{40FC436B-720F-A949-BF87-4DFFD123A877}" type="presOf" srcId="{5E116535-B7E1-4E51-A73E-A61268FDB4D1}" destId="{3AD882C7-14A3-3F4E-BECD-E9C5DF386DA7}" srcOrd="0" destOrd="0" presId="urn:microsoft.com/office/officeart/2005/8/layout/hierarchy1"/>
    <dgm:cxn modelId="{1ABB5E92-C637-D240-85C4-2ED842D16CD9}" type="presOf" srcId="{B46A31D5-443D-4F36-8BE0-27B8D1FB23E7}" destId="{ADCBFE13-E3E4-0F4D-B511-11A2A4402C7F}" srcOrd="0" destOrd="0" presId="urn:microsoft.com/office/officeart/2005/8/layout/hierarchy1"/>
    <dgm:cxn modelId="{9C0E90E4-A9EA-4B71-AD96-7E0EB105D082}" srcId="{5E116535-B7E1-4E51-A73E-A61268FDB4D1}" destId="{B46A31D5-443D-4F36-8BE0-27B8D1FB23E7}" srcOrd="0" destOrd="0" parTransId="{D8DAB642-D094-4ECB-8732-D179D55BE284}" sibTransId="{283BF8E9-B235-47CD-A8A8-765297DD9C01}"/>
    <dgm:cxn modelId="{696FC175-3A35-7A47-A978-0E5865D9D130}" type="presParOf" srcId="{3AD882C7-14A3-3F4E-BECD-E9C5DF386DA7}" destId="{2005B7A4-53B1-CE4C-A9CE-45FF51C74C55}" srcOrd="0" destOrd="0" presId="urn:microsoft.com/office/officeart/2005/8/layout/hierarchy1"/>
    <dgm:cxn modelId="{CAE02BB8-37F8-264E-B378-30AD9201A165}" type="presParOf" srcId="{2005B7A4-53B1-CE4C-A9CE-45FF51C74C55}" destId="{A1D23DEA-BF2D-574F-BCAF-E3F32D8B5402}" srcOrd="0" destOrd="0" presId="urn:microsoft.com/office/officeart/2005/8/layout/hierarchy1"/>
    <dgm:cxn modelId="{6B281E45-6382-F344-8E48-E2E7F31CC9A3}" type="presParOf" srcId="{A1D23DEA-BF2D-574F-BCAF-E3F32D8B5402}" destId="{4EF0B2E8-A83D-0F43-B2EB-341166668D7E}" srcOrd="0" destOrd="0" presId="urn:microsoft.com/office/officeart/2005/8/layout/hierarchy1"/>
    <dgm:cxn modelId="{6B8E6FD0-B477-3341-B1BD-9000680C7E0C}" type="presParOf" srcId="{A1D23DEA-BF2D-574F-BCAF-E3F32D8B5402}" destId="{ADCBFE13-E3E4-0F4D-B511-11A2A4402C7F}" srcOrd="1" destOrd="0" presId="urn:microsoft.com/office/officeart/2005/8/layout/hierarchy1"/>
    <dgm:cxn modelId="{479679A3-7507-4341-BF17-F3C5DCDA400E}" type="presParOf" srcId="{2005B7A4-53B1-CE4C-A9CE-45FF51C74C55}" destId="{EA56CCF1-F892-5941-97D1-A00159D6550C}" srcOrd="1" destOrd="0" presId="urn:microsoft.com/office/officeart/2005/8/layout/hierarchy1"/>
    <dgm:cxn modelId="{8F498DA0-893F-3B4C-9920-E5BBCEF7CE6C}" type="presParOf" srcId="{3AD882C7-14A3-3F4E-BECD-E9C5DF386DA7}" destId="{AA2D63B5-226F-9E41-A92C-1261C92DAE89}" srcOrd="1" destOrd="0" presId="urn:microsoft.com/office/officeart/2005/8/layout/hierarchy1"/>
    <dgm:cxn modelId="{505B1A1D-8EC7-1641-8CDB-00FB0479F9FA}" type="presParOf" srcId="{AA2D63B5-226F-9E41-A92C-1261C92DAE89}" destId="{20F40D04-8F2A-3641-BAB8-B1EA6F9DBB37}" srcOrd="0" destOrd="0" presId="urn:microsoft.com/office/officeart/2005/8/layout/hierarchy1"/>
    <dgm:cxn modelId="{E55C726A-8634-9842-9293-072CBBDF2C7A}" type="presParOf" srcId="{20F40D04-8F2A-3641-BAB8-B1EA6F9DBB37}" destId="{ED2D314A-2DF8-824B-8C79-F34FD11A8881}" srcOrd="0" destOrd="0" presId="urn:microsoft.com/office/officeart/2005/8/layout/hierarchy1"/>
    <dgm:cxn modelId="{9452D786-D389-4144-82D8-69FF8AA48522}" type="presParOf" srcId="{20F40D04-8F2A-3641-BAB8-B1EA6F9DBB37}" destId="{AAAB491F-A15C-6443-A933-4293368A9960}" srcOrd="1" destOrd="0" presId="urn:microsoft.com/office/officeart/2005/8/layout/hierarchy1"/>
    <dgm:cxn modelId="{556CA9E5-B493-9144-8621-7101F5C0B26C}" type="presParOf" srcId="{AA2D63B5-226F-9E41-A92C-1261C92DAE89}" destId="{0BAAC8D7-C0BC-0B45-BE77-B57F2C4DA1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A5E110-AB51-44F7-843A-DD4DF34C4FD3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0D3B99-817E-4EAF-9E8C-568CC089DF05}">
      <dgm:prSet/>
      <dgm:spPr/>
      <dgm:t>
        <a:bodyPr/>
        <a:lstStyle/>
        <a:p>
          <a:r>
            <a:rPr lang="en-US"/>
            <a:t>In other words, for each pair of vertices (i, j), the algorithm calculates the shortest path from i to j using vertices {1, 2, ..., k}, where k is an integer ranging from 1 to the number of vertices in the graph.</a:t>
          </a:r>
        </a:p>
      </dgm:t>
    </dgm:pt>
    <dgm:pt modelId="{3BC4C3DC-9D78-401B-AB70-D25EAF51BCBF}" type="parTrans" cxnId="{4858C1D1-BB73-48AB-9E08-A905DBB5AABB}">
      <dgm:prSet/>
      <dgm:spPr/>
      <dgm:t>
        <a:bodyPr/>
        <a:lstStyle/>
        <a:p>
          <a:endParaRPr lang="en-US"/>
        </a:p>
      </dgm:t>
    </dgm:pt>
    <dgm:pt modelId="{A0645120-D823-457A-88D7-22812BCDFFBB}" type="sibTrans" cxnId="{4858C1D1-BB73-48AB-9E08-A905DBB5AABB}">
      <dgm:prSet/>
      <dgm:spPr/>
      <dgm:t>
        <a:bodyPr/>
        <a:lstStyle/>
        <a:p>
          <a:endParaRPr lang="en-US"/>
        </a:p>
      </dgm:t>
    </dgm:pt>
    <dgm:pt modelId="{344D14FF-B5B7-446F-AE67-1EA402057155}">
      <dgm:prSet/>
      <dgm:spPr/>
      <dgm:t>
        <a:bodyPr/>
        <a:lstStyle/>
        <a:p>
          <a:r>
            <a:rPr lang="en-US"/>
            <a:t>The algorithm proceeds by maintaining a 2D matrix D, where D[i][j] represents the length of the shortest path between vertices i and j that uses only the vertices in {1, 2, ..., k}. Initially, D[i][j] is set to the weight of the edge (i, j) if there is an edge between i and j, and infinity otherwise.</a:t>
          </a:r>
        </a:p>
      </dgm:t>
    </dgm:pt>
    <dgm:pt modelId="{E3520531-B0D1-47A1-AEB5-D4C161AD0031}" type="parTrans" cxnId="{18904C2B-9ABB-493D-B99F-E7C34447BA73}">
      <dgm:prSet/>
      <dgm:spPr/>
      <dgm:t>
        <a:bodyPr/>
        <a:lstStyle/>
        <a:p>
          <a:endParaRPr lang="en-US"/>
        </a:p>
      </dgm:t>
    </dgm:pt>
    <dgm:pt modelId="{9BCB48A5-E9AC-4F50-8F4D-747D00B8F322}" type="sibTrans" cxnId="{18904C2B-9ABB-493D-B99F-E7C34447BA73}">
      <dgm:prSet/>
      <dgm:spPr/>
      <dgm:t>
        <a:bodyPr/>
        <a:lstStyle/>
        <a:p>
          <a:endParaRPr lang="en-US"/>
        </a:p>
      </dgm:t>
    </dgm:pt>
    <dgm:pt modelId="{18A05A00-B17F-4902-86F6-84D9D8AA73D9}">
      <dgm:prSet/>
      <dgm:spPr/>
      <dgm:t>
        <a:bodyPr/>
        <a:lstStyle/>
        <a:p>
          <a:r>
            <a:rPr lang="en-US"/>
            <a:t>The algorithm then proceeds by updating the values of D for each k, as follows:</a:t>
          </a:r>
        </a:p>
      </dgm:t>
    </dgm:pt>
    <dgm:pt modelId="{34531624-20B1-4044-922B-1B6082C752BF}" type="parTrans" cxnId="{6F94123A-ED49-4741-9A6E-6CD3DE07838E}">
      <dgm:prSet/>
      <dgm:spPr/>
      <dgm:t>
        <a:bodyPr/>
        <a:lstStyle/>
        <a:p>
          <a:endParaRPr lang="en-US"/>
        </a:p>
      </dgm:t>
    </dgm:pt>
    <dgm:pt modelId="{E8E2DFCD-661F-43F2-AAA3-68AA20CA0B77}" type="sibTrans" cxnId="{6F94123A-ED49-4741-9A6E-6CD3DE07838E}">
      <dgm:prSet/>
      <dgm:spPr/>
      <dgm:t>
        <a:bodyPr/>
        <a:lstStyle/>
        <a:p>
          <a:endParaRPr lang="en-US"/>
        </a:p>
      </dgm:t>
    </dgm:pt>
    <dgm:pt modelId="{4173719F-174A-42ED-9B1F-C3C1A08CBB16}">
      <dgm:prSet/>
      <dgm:spPr/>
      <dgm:t>
        <a:bodyPr/>
        <a:lstStyle/>
        <a:p>
          <a:r>
            <a:rPr lang="en-US"/>
            <a:t>For each pair of vertices (i, j):</a:t>
          </a:r>
        </a:p>
      </dgm:t>
    </dgm:pt>
    <dgm:pt modelId="{07A3E31B-54C8-4A29-8FC9-791B044B8F2D}" type="parTrans" cxnId="{379FB932-0688-4B79-ACA7-832E33EB2048}">
      <dgm:prSet/>
      <dgm:spPr/>
      <dgm:t>
        <a:bodyPr/>
        <a:lstStyle/>
        <a:p>
          <a:endParaRPr lang="en-US"/>
        </a:p>
      </dgm:t>
    </dgm:pt>
    <dgm:pt modelId="{0C9F0999-B99F-4748-8F0B-59F724371136}" type="sibTrans" cxnId="{379FB932-0688-4B79-ACA7-832E33EB2048}">
      <dgm:prSet/>
      <dgm:spPr/>
      <dgm:t>
        <a:bodyPr/>
        <a:lstStyle/>
        <a:p>
          <a:endParaRPr lang="en-US"/>
        </a:p>
      </dgm:t>
    </dgm:pt>
    <dgm:pt modelId="{F9902B05-7809-46CB-92EF-55FA4649D319}">
      <dgm:prSet/>
      <dgm:spPr/>
      <dgm:t>
        <a:bodyPr/>
        <a:lstStyle/>
        <a:p>
          <a:r>
            <a:rPr lang="en-US"/>
            <a:t>D[i][j] = min(D[i][j], D[i][k] + D[k][j])</a:t>
          </a:r>
        </a:p>
      </dgm:t>
    </dgm:pt>
    <dgm:pt modelId="{50ECD198-1B1A-4E00-842C-D0F8CF148161}" type="parTrans" cxnId="{E301809E-4338-4F07-B595-F85246BA82C1}">
      <dgm:prSet/>
      <dgm:spPr/>
      <dgm:t>
        <a:bodyPr/>
        <a:lstStyle/>
        <a:p>
          <a:endParaRPr lang="en-US"/>
        </a:p>
      </dgm:t>
    </dgm:pt>
    <dgm:pt modelId="{24457A4B-9824-401D-B4D8-FB5C96F39D8D}" type="sibTrans" cxnId="{E301809E-4338-4F07-B595-F85246BA82C1}">
      <dgm:prSet/>
      <dgm:spPr/>
      <dgm:t>
        <a:bodyPr/>
        <a:lstStyle/>
        <a:p>
          <a:endParaRPr lang="en-US"/>
        </a:p>
      </dgm:t>
    </dgm:pt>
    <dgm:pt modelId="{D0203B35-D73F-6B46-AF0D-106423C6A94F}" type="pres">
      <dgm:prSet presAssocID="{58A5E110-AB51-44F7-843A-DD4DF34C4FD3}" presName="outerComposite" presStyleCnt="0">
        <dgm:presLayoutVars>
          <dgm:chMax val="5"/>
          <dgm:dir/>
          <dgm:resizeHandles val="exact"/>
        </dgm:presLayoutVars>
      </dgm:prSet>
      <dgm:spPr/>
    </dgm:pt>
    <dgm:pt modelId="{E3B20263-40A5-E646-B409-AC88DC3EF03F}" type="pres">
      <dgm:prSet presAssocID="{58A5E110-AB51-44F7-843A-DD4DF34C4FD3}" presName="dummyMaxCanvas" presStyleCnt="0">
        <dgm:presLayoutVars/>
      </dgm:prSet>
      <dgm:spPr/>
    </dgm:pt>
    <dgm:pt modelId="{3AD81C7B-266F-0147-BBD6-97108F0FA274}" type="pres">
      <dgm:prSet presAssocID="{58A5E110-AB51-44F7-843A-DD4DF34C4FD3}" presName="FiveNodes_1" presStyleLbl="node1" presStyleIdx="0" presStyleCnt="5">
        <dgm:presLayoutVars>
          <dgm:bulletEnabled val="1"/>
        </dgm:presLayoutVars>
      </dgm:prSet>
      <dgm:spPr/>
    </dgm:pt>
    <dgm:pt modelId="{A7C51011-F063-B745-AE79-ED77E68F2743}" type="pres">
      <dgm:prSet presAssocID="{58A5E110-AB51-44F7-843A-DD4DF34C4FD3}" presName="FiveNodes_2" presStyleLbl="node1" presStyleIdx="1" presStyleCnt="5">
        <dgm:presLayoutVars>
          <dgm:bulletEnabled val="1"/>
        </dgm:presLayoutVars>
      </dgm:prSet>
      <dgm:spPr/>
    </dgm:pt>
    <dgm:pt modelId="{60D69E75-0FE2-BA42-8FC6-0FAB5A611359}" type="pres">
      <dgm:prSet presAssocID="{58A5E110-AB51-44F7-843A-DD4DF34C4FD3}" presName="FiveNodes_3" presStyleLbl="node1" presStyleIdx="2" presStyleCnt="5">
        <dgm:presLayoutVars>
          <dgm:bulletEnabled val="1"/>
        </dgm:presLayoutVars>
      </dgm:prSet>
      <dgm:spPr/>
    </dgm:pt>
    <dgm:pt modelId="{38A3C859-8069-604E-9F98-156BA6F73156}" type="pres">
      <dgm:prSet presAssocID="{58A5E110-AB51-44F7-843A-DD4DF34C4FD3}" presName="FiveNodes_4" presStyleLbl="node1" presStyleIdx="3" presStyleCnt="5">
        <dgm:presLayoutVars>
          <dgm:bulletEnabled val="1"/>
        </dgm:presLayoutVars>
      </dgm:prSet>
      <dgm:spPr/>
    </dgm:pt>
    <dgm:pt modelId="{DF09B731-D018-1442-962C-A14796C0BB0A}" type="pres">
      <dgm:prSet presAssocID="{58A5E110-AB51-44F7-843A-DD4DF34C4FD3}" presName="FiveNodes_5" presStyleLbl="node1" presStyleIdx="4" presStyleCnt="5">
        <dgm:presLayoutVars>
          <dgm:bulletEnabled val="1"/>
        </dgm:presLayoutVars>
      </dgm:prSet>
      <dgm:spPr/>
    </dgm:pt>
    <dgm:pt modelId="{2BBB6C2E-50EB-8B45-B9CE-BD8FFE24EAD3}" type="pres">
      <dgm:prSet presAssocID="{58A5E110-AB51-44F7-843A-DD4DF34C4FD3}" presName="FiveConn_1-2" presStyleLbl="fgAccFollowNode1" presStyleIdx="0" presStyleCnt="4">
        <dgm:presLayoutVars>
          <dgm:bulletEnabled val="1"/>
        </dgm:presLayoutVars>
      </dgm:prSet>
      <dgm:spPr/>
    </dgm:pt>
    <dgm:pt modelId="{068AA0BA-A107-CB46-82C2-2E6E92578A83}" type="pres">
      <dgm:prSet presAssocID="{58A5E110-AB51-44F7-843A-DD4DF34C4FD3}" presName="FiveConn_2-3" presStyleLbl="fgAccFollowNode1" presStyleIdx="1" presStyleCnt="4">
        <dgm:presLayoutVars>
          <dgm:bulletEnabled val="1"/>
        </dgm:presLayoutVars>
      </dgm:prSet>
      <dgm:spPr/>
    </dgm:pt>
    <dgm:pt modelId="{B6EA897B-D2BF-1C49-ABE7-F6841C3D48EF}" type="pres">
      <dgm:prSet presAssocID="{58A5E110-AB51-44F7-843A-DD4DF34C4FD3}" presName="FiveConn_3-4" presStyleLbl="fgAccFollowNode1" presStyleIdx="2" presStyleCnt="4">
        <dgm:presLayoutVars>
          <dgm:bulletEnabled val="1"/>
        </dgm:presLayoutVars>
      </dgm:prSet>
      <dgm:spPr/>
    </dgm:pt>
    <dgm:pt modelId="{BB32D78A-7192-3E47-84EF-A8CD2E594D03}" type="pres">
      <dgm:prSet presAssocID="{58A5E110-AB51-44F7-843A-DD4DF34C4FD3}" presName="FiveConn_4-5" presStyleLbl="fgAccFollowNode1" presStyleIdx="3" presStyleCnt="4">
        <dgm:presLayoutVars>
          <dgm:bulletEnabled val="1"/>
        </dgm:presLayoutVars>
      </dgm:prSet>
      <dgm:spPr/>
    </dgm:pt>
    <dgm:pt modelId="{87B3D6DB-9391-4640-8CFC-3BAE5558D67C}" type="pres">
      <dgm:prSet presAssocID="{58A5E110-AB51-44F7-843A-DD4DF34C4FD3}" presName="FiveNodes_1_text" presStyleLbl="node1" presStyleIdx="4" presStyleCnt="5">
        <dgm:presLayoutVars>
          <dgm:bulletEnabled val="1"/>
        </dgm:presLayoutVars>
      </dgm:prSet>
      <dgm:spPr/>
    </dgm:pt>
    <dgm:pt modelId="{FEBC769D-982E-DE41-AE13-8434EA020AE7}" type="pres">
      <dgm:prSet presAssocID="{58A5E110-AB51-44F7-843A-DD4DF34C4FD3}" presName="FiveNodes_2_text" presStyleLbl="node1" presStyleIdx="4" presStyleCnt="5">
        <dgm:presLayoutVars>
          <dgm:bulletEnabled val="1"/>
        </dgm:presLayoutVars>
      </dgm:prSet>
      <dgm:spPr/>
    </dgm:pt>
    <dgm:pt modelId="{5E0F8145-0D95-6042-A9D8-16BD438874D0}" type="pres">
      <dgm:prSet presAssocID="{58A5E110-AB51-44F7-843A-DD4DF34C4FD3}" presName="FiveNodes_3_text" presStyleLbl="node1" presStyleIdx="4" presStyleCnt="5">
        <dgm:presLayoutVars>
          <dgm:bulletEnabled val="1"/>
        </dgm:presLayoutVars>
      </dgm:prSet>
      <dgm:spPr/>
    </dgm:pt>
    <dgm:pt modelId="{E6C3EAD3-A173-FA40-9896-B49AC6BFBAA0}" type="pres">
      <dgm:prSet presAssocID="{58A5E110-AB51-44F7-843A-DD4DF34C4FD3}" presName="FiveNodes_4_text" presStyleLbl="node1" presStyleIdx="4" presStyleCnt="5">
        <dgm:presLayoutVars>
          <dgm:bulletEnabled val="1"/>
        </dgm:presLayoutVars>
      </dgm:prSet>
      <dgm:spPr/>
    </dgm:pt>
    <dgm:pt modelId="{8908D7DC-A702-CE46-9998-7697E2194EE4}" type="pres">
      <dgm:prSet presAssocID="{58A5E110-AB51-44F7-843A-DD4DF34C4FD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8904C2B-9ABB-493D-B99F-E7C34447BA73}" srcId="{58A5E110-AB51-44F7-843A-DD4DF34C4FD3}" destId="{344D14FF-B5B7-446F-AE67-1EA402057155}" srcOrd="1" destOrd="0" parTransId="{E3520531-B0D1-47A1-AEB5-D4C161AD0031}" sibTransId="{9BCB48A5-E9AC-4F50-8F4D-747D00B8F322}"/>
    <dgm:cxn modelId="{379FB932-0688-4B79-ACA7-832E33EB2048}" srcId="{58A5E110-AB51-44F7-843A-DD4DF34C4FD3}" destId="{4173719F-174A-42ED-9B1F-C3C1A08CBB16}" srcOrd="3" destOrd="0" parTransId="{07A3E31B-54C8-4A29-8FC9-791B044B8F2D}" sibTransId="{0C9F0999-B99F-4748-8F0B-59F724371136}"/>
    <dgm:cxn modelId="{D57ED438-9AED-1646-BA50-4BF1317B2447}" type="presOf" srcId="{0C9F0999-B99F-4748-8F0B-59F724371136}" destId="{BB32D78A-7192-3E47-84EF-A8CD2E594D03}" srcOrd="0" destOrd="0" presId="urn:microsoft.com/office/officeart/2005/8/layout/vProcess5"/>
    <dgm:cxn modelId="{6F94123A-ED49-4741-9A6E-6CD3DE07838E}" srcId="{58A5E110-AB51-44F7-843A-DD4DF34C4FD3}" destId="{18A05A00-B17F-4902-86F6-84D9D8AA73D9}" srcOrd="2" destOrd="0" parTransId="{34531624-20B1-4044-922B-1B6082C752BF}" sibTransId="{E8E2DFCD-661F-43F2-AAA3-68AA20CA0B77}"/>
    <dgm:cxn modelId="{6BFEAA42-A424-B749-A3B2-064B7C09C75F}" type="presOf" srcId="{E60D3B99-817E-4EAF-9E8C-568CC089DF05}" destId="{87B3D6DB-9391-4640-8CFC-3BAE5558D67C}" srcOrd="1" destOrd="0" presId="urn:microsoft.com/office/officeart/2005/8/layout/vProcess5"/>
    <dgm:cxn modelId="{8CA79160-D8AE-D741-9924-00F0EA8A11F7}" type="presOf" srcId="{4173719F-174A-42ED-9B1F-C3C1A08CBB16}" destId="{E6C3EAD3-A173-FA40-9896-B49AC6BFBAA0}" srcOrd="1" destOrd="0" presId="urn:microsoft.com/office/officeart/2005/8/layout/vProcess5"/>
    <dgm:cxn modelId="{99406A72-297B-4445-A0B6-3632BC89B53C}" type="presOf" srcId="{18A05A00-B17F-4902-86F6-84D9D8AA73D9}" destId="{60D69E75-0FE2-BA42-8FC6-0FAB5A611359}" srcOrd="0" destOrd="0" presId="urn:microsoft.com/office/officeart/2005/8/layout/vProcess5"/>
    <dgm:cxn modelId="{170B4A7C-F32A-4A45-A22B-AE699C599FB5}" type="presOf" srcId="{E8E2DFCD-661F-43F2-AAA3-68AA20CA0B77}" destId="{B6EA897B-D2BF-1C49-ABE7-F6841C3D48EF}" srcOrd="0" destOrd="0" presId="urn:microsoft.com/office/officeart/2005/8/layout/vProcess5"/>
    <dgm:cxn modelId="{CE5FD67E-7FC2-A64E-A813-F852EEA933D4}" type="presOf" srcId="{E60D3B99-817E-4EAF-9E8C-568CC089DF05}" destId="{3AD81C7B-266F-0147-BBD6-97108F0FA274}" srcOrd="0" destOrd="0" presId="urn:microsoft.com/office/officeart/2005/8/layout/vProcess5"/>
    <dgm:cxn modelId="{50EADC82-F580-1A4E-9C0F-74C53416F635}" type="presOf" srcId="{9BCB48A5-E9AC-4F50-8F4D-747D00B8F322}" destId="{068AA0BA-A107-CB46-82C2-2E6E92578A83}" srcOrd="0" destOrd="0" presId="urn:microsoft.com/office/officeart/2005/8/layout/vProcess5"/>
    <dgm:cxn modelId="{08EE958E-8082-C84A-A15C-5FD1D66E6C78}" type="presOf" srcId="{4173719F-174A-42ED-9B1F-C3C1A08CBB16}" destId="{38A3C859-8069-604E-9F98-156BA6F73156}" srcOrd="0" destOrd="0" presId="urn:microsoft.com/office/officeart/2005/8/layout/vProcess5"/>
    <dgm:cxn modelId="{E301809E-4338-4F07-B595-F85246BA82C1}" srcId="{58A5E110-AB51-44F7-843A-DD4DF34C4FD3}" destId="{F9902B05-7809-46CB-92EF-55FA4649D319}" srcOrd="4" destOrd="0" parTransId="{50ECD198-1B1A-4E00-842C-D0F8CF148161}" sibTransId="{24457A4B-9824-401D-B4D8-FB5C96F39D8D}"/>
    <dgm:cxn modelId="{3D6E029F-FE5B-2045-94EC-CE9674448900}" type="presOf" srcId="{344D14FF-B5B7-446F-AE67-1EA402057155}" destId="{FEBC769D-982E-DE41-AE13-8434EA020AE7}" srcOrd="1" destOrd="0" presId="urn:microsoft.com/office/officeart/2005/8/layout/vProcess5"/>
    <dgm:cxn modelId="{AB3ADFBB-FCAB-F841-9F65-D9F563B346A8}" type="presOf" srcId="{58A5E110-AB51-44F7-843A-DD4DF34C4FD3}" destId="{D0203B35-D73F-6B46-AF0D-106423C6A94F}" srcOrd="0" destOrd="0" presId="urn:microsoft.com/office/officeart/2005/8/layout/vProcess5"/>
    <dgm:cxn modelId="{336E53C4-8A64-5445-B58D-A2913919E6A3}" type="presOf" srcId="{F9902B05-7809-46CB-92EF-55FA4649D319}" destId="{8908D7DC-A702-CE46-9998-7697E2194EE4}" srcOrd="1" destOrd="0" presId="urn:microsoft.com/office/officeart/2005/8/layout/vProcess5"/>
    <dgm:cxn modelId="{AC7AD4CB-2996-3146-BF4F-AB89EDED2C00}" type="presOf" srcId="{18A05A00-B17F-4902-86F6-84D9D8AA73D9}" destId="{5E0F8145-0D95-6042-A9D8-16BD438874D0}" srcOrd="1" destOrd="0" presId="urn:microsoft.com/office/officeart/2005/8/layout/vProcess5"/>
    <dgm:cxn modelId="{4858C1D1-BB73-48AB-9E08-A905DBB5AABB}" srcId="{58A5E110-AB51-44F7-843A-DD4DF34C4FD3}" destId="{E60D3B99-817E-4EAF-9E8C-568CC089DF05}" srcOrd="0" destOrd="0" parTransId="{3BC4C3DC-9D78-401B-AB70-D25EAF51BCBF}" sibTransId="{A0645120-D823-457A-88D7-22812BCDFFBB}"/>
    <dgm:cxn modelId="{61D008DD-9AB7-454B-8409-EF009898B630}" type="presOf" srcId="{F9902B05-7809-46CB-92EF-55FA4649D319}" destId="{DF09B731-D018-1442-962C-A14796C0BB0A}" srcOrd="0" destOrd="0" presId="urn:microsoft.com/office/officeart/2005/8/layout/vProcess5"/>
    <dgm:cxn modelId="{40DA3ADD-53F1-C84A-A6B4-BF2E173343F9}" type="presOf" srcId="{344D14FF-B5B7-446F-AE67-1EA402057155}" destId="{A7C51011-F063-B745-AE79-ED77E68F2743}" srcOrd="0" destOrd="0" presId="urn:microsoft.com/office/officeart/2005/8/layout/vProcess5"/>
    <dgm:cxn modelId="{609ABAF8-294F-6348-A3B2-1325EDD2C711}" type="presOf" srcId="{A0645120-D823-457A-88D7-22812BCDFFBB}" destId="{2BBB6C2E-50EB-8B45-B9CE-BD8FFE24EAD3}" srcOrd="0" destOrd="0" presId="urn:microsoft.com/office/officeart/2005/8/layout/vProcess5"/>
    <dgm:cxn modelId="{D082C795-1080-9C4F-B057-7F3C1DAC2342}" type="presParOf" srcId="{D0203B35-D73F-6B46-AF0D-106423C6A94F}" destId="{E3B20263-40A5-E646-B409-AC88DC3EF03F}" srcOrd="0" destOrd="0" presId="urn:microsoft.com/office/officeart/2005/8/layout/vProcess5"/>
    <dgm:cxn modelId="{C7351CA0-F8A3-7B4F-A7E0-2D3E87258971}" type="presParOf" srcId="{D0203B35-D73F-6B46-AF0D-106423C6A94F}" destId="{3AD81C7B-266F-0147-BBD6-97108F0FA274}" srcOrd="1" destOrd="0" presId="urn:microsoft.com/office/officeart/2005/8/layout/vProcess5"/>
    <dgm:cxn modelId="{21B48750-620F-164D-9A1E-A8391402A724}" type="presParOf" srcId="{D0203B35-D73F-6B46-AF0D-106423C6A94F}" destId="{A7C51011-F063-B745-AE79-ED77E68F2743}" srcOrd="2" destOrd="0" presId="urn:microsoft.com/office/officeart/2005/8/layout/vProcess5"/>
    <dgm:cxn modelId="{BAFCFD57-86A2-6C49-9FFB-B7C620D82721}" type="presParOf" srcId="{D0203B35-D73F-6B46-AF0D-106423C6A94F}" destId="{60D69E75-0FE2-BA42-8FC6-0FAB5A611359}" srcOrd="3" destOrd="0" presId="urn:microsoft.com/office/officeart/2005/8/layout/vProcess5"/>
    <dgm:cxn modelId="{4BC3C722-A68D-2043-83F9-7C9B35956726}" type="presParOf" srcId="{D0203B35-D73F-6B46-AF0D-106423C6A94F}" destId="{38A3C859-8069-604E-9F98-156BA6F73156}" srcOrd="4" destOrd="0" presId="urn:microsoft.com/office/officeart/2005/8/layout/vProcess5"/>
    <dgm:cxn modelId="{217567B1-7AF0-5042-BC59-B149F6CD9545}" type="presParOf" srcId="{D0203B35-D73F-6B46-AF0D-106423C6A94F}" destId="{DF09B731-D018-1442-962C-A14796C0BB0A}" srcOrd="5" destOrd="0" presId="urn:microsoft.com/office/officeart/2005/8/layout/vProcess5"/>
    <dgm:cxn modelId="{35EFFD28-F3E6-264F-92A2-ACF1B93E441B}" type="presParOf" srcId="{D0203B35-D73F-6B46-AF0D-106423C6A94F}" destId="{2BBB6C2E-50EB-8B45-B9CE-BD8FFE24EAD3}" srcOrd="6" destOrd="0" presId="urn:microsoft.com/office/officeart/2005/8/layout/vProcess5"/>
    <dgm:cxn modelId="{DE715188-0280-DB40-B790-A87479A0F57E}" type="presParOf" srcId="{D0203B35-D73F-6B46-AF0D-106423C6A94F}" destId="{068AA0BA-A107-CB46-82C2-2E6E92578A83}" srcOrd="7" destOrd="0" presId="urn:microsoft.com/office/officeart/2005/8/layout/vProcess5"/>
    <dgm:cxn modelId="{E581199F-AC77-3D42-AB34-C79629473FB8}" type="presParOf" srcId="{D0203B35-D73F-6B46-AF0D-106423C6A94F}" destId="{B6EA897B-D2BF-1C49-ABE7-F6841C3D48EF}" srcOrd="8" destOrd="0" presId="urn:microsoft.com/office/officeart/2005/8/layout/vProcess5"/>
    <dgm:cxn modelId="{6138DD12-5938-F34C-A2A4-8D4C68F77A72}" type="presParOf" srcId="{D0203B35-D73F-6B46-AF0D-106423C6A94F}" destId="{BB32D78A-7192-3E47-84EF-A8CD2E594D03}" srcOrd="9" destOrd="0" presId="urn:microsoft.com/office/officeart/2005/8/layout/vProcess5"/>
    <dgm:cxn modelId="{8E93F3E1-A3DE-4C45-ADB7-28C8E5402FD8}" type="presParOf" srcId="{D0203B35-D73F-6B46-AF0D-106423C6A94F}" destId="{87B3D6DB-9391-4640-8CFC-3BAE5558D67C}" srcOrd="10" destOrd="0" presId="urn:microsoft.com/office/officeart/2005/8/layout/vProcess5"/>
    <dgm:cxn modelId="{E96EAF45-F145-D84E-AC25-098F271B1D7D}" type="presParOf" srcId="{D0203B35-D73F-6B46-AF0D-106423C6A94F}" destId="{FEBC769D-982E-DE41-AE13-8434EA020AE7}" srcOrd="11" destOrd="0" presId="urn:microsoft.com/office/officeart/2005/8/layout/vProcess5"/>
    <dgm:cxn modelId="{EDDC038D-984A-4B4F-B3B7-F20648B57838}" type="presParOf" srcId="{D0203B35-D73F-6B46-AF0D-106423C6A94F}" destId="{5E0F8145-0D95-6042-A9D8-16BD438874D0}" srcOrd="12" destOrd="0" presId="urn:microsoft.com/office/officeart/2005/8/layout/vProcess5"/>
    <dgm:cxn modelId="{17CC59FC-7330-424C-87BA-DB89F541E3EA}" type="presParOf" srcId="{D0203B35-D73F-6B46-AF0D-106423C6A94F}" destId="{E6C3EAD3-A173-FA40-9896-B49AC6BFBAA0}" srcOrd="13" destOrd="0" presId="urn:microsoft.com/office/officeart/2005/8/layout/vProcess5"/>
    <dgm:cxn modelId="{B470A2AF-3371-E748-8EA5-80E5D14CE3E9}" type="presParOf" srcId="{D0203B35-D73F-6B46-AF0D-106423C6A94F}" destId="{8908D7DC-A702-CE46-9998-7697E2194EE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C1AB1B-8DF9-4CAC-8535-9387987E930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EC2BC8-1DC4-4EB1-9433-5AAEA28BE1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After the algorithm completes, the matrix D contains the lengths of the shortest paths between all pairs of vertices. </a:t>
          </a:r>
        </a:p>
      </dgm:t>
    </dgm:pt>
    <dgm:pt modelId="{6A62B3DF-DF50-4BB1-8C18-104D0947F59C}" type="parTrans" cxnId="{A1B661A0-02F6-4F6A-ACC4-2A851023A8C4}">
      <dgm:prSet/>
      <dgm:spPr/>
      <dgm:t>
        <a:bodyPr/>
        <a:lstStyle/>
        <a:p>
          <a:endParaRPr lang="en-US"/>
        </a:p>
      </dgm:t>
    </dgm:pt>
    <dgm:pt modelId="{C49FD493-3BC6-45A7-8067-EBCABD13E0F6}" type="sibTrans" cxnId="{A1B661A0-02F6-4F6A-ACC4-2A851023A8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3F25C8-42EF-42ED-BF1C-9B8F578422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reconstruct the actual paths, we can use a second matrix P, where P[i][j] stores the last vertex on the shortest path from i to j. We can then recursively follow the path from i to j by following the path from i to P[i][j], and then from P[i][j] to j.</a:t>
          </a:r>
        </a:p>
      </dgm:t>
    </dgm:pt>
    <dgm:pt modelId="{5DD08322-E392-4793-99DC-AEFE744647CD}" type="parTrans" cxnId="{BC3936FD-F625-40BE-B2A7-22AB8476A7F2}">
      <dgm:prSet/>
      <dgm:spPr/>
      <dgm:t>
        <a:bodyPr/>
        <a:lstStyle/>
        <a:p>
          <a:endParaRPr lang="en-US"/>
        </a:p>
      </dgm:t>
    </dgm:pt>
    <dgm:pt modelId="{3A213EC0-AE13-4C39-9B1D-01D053BDA567}" type="sibTrans" cxnId="{BC3936FD-F625-40BE-B2A7-22AB8476A7F2}">
      <dgm:prSet/>
      <dgm:spPr/>
      <dgm:t>
        <a:bodyPr/>
        <a:lstStyle/>
        <a:p>
          <a:endParaRPr lang="en-US"/>
        </a:p>
      </dgm:t>
    </dgm:pt>
    <dgm:pt modelId="{7C426140-C71A-4768-A536-EF46AA8EE309}" type="pres">
      <dgm:prSet presAssocID="{2CC1AB1B-8DF9-4CAC-8535-9387987E9302}" presName="root" presStyleCnt="0">
        <dgm:presLayoutVars>
          <dgm:dir/>
          <dgm:resizeHandles val="exact"/>
        </dgm:presLayoutVars>
      </dgm:prSet>
      <dgm:spPr/>
    </dgm:pt>
    <dgm:pt modelId="{AAE08E22-F159-4A0D-924A-5867FF25ED28}" type="pres">
      <dgm:prSet presAssocID="{2CC1AB1B-8DF9-4CAC-8535-9387987E9302}" presName="container" presStyleCnt="0">
        <dgm:presLayoutVars>
          <dgm:dir/>
          <dgm:resizeHandles val="exact"/>
        </dgm:presLayoutVars>
      </dgm:prSet>
      <dgm:spPr/>
    </dgm:pt>
    <dgm:pt modelId="{2E4F248F-08AF-431F-A2C7-2553EB34F5A2}" type="pres">
      <dgm:prSet presAssocID="{27EC2BC8-1DC4-4EB1-9433-5AAEA28BE17A}" presName="compNode" presStyleCnt="0"/>
      <dgm:spPr/>
    </dgm:pt>
    <dgm:pt modelId="{A99ADEC2-A3AA-4A6A-AE98-0F94B2F4020E}" type="pres">
      <dgm:prSet presAssocID="{27EC2BC8-1DC4-4EB1-9433-5AAEA28BE17A}" presName="iconBgRect" presStyleLbl="bgShp" presStyleIdx="0" presStyleCnt="2"/>
      <dgm:spPr/>
    </dgm:pt>
    <dgm:pt modelId="{B727DA19-E852-4657-8B67-2131BB48E36E}" type="pres">
      <dgm:prSet presAssocID="{27EC2BC8-1DC4-4EB1-9433-5AAEA28BE17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FD38BD69-536B-4549-8E25-3DCB18EFA46C}" type="pres">
      <dgm:prSet presAssocID="{27EC2BC8-1DC4-4EB1-9433-5AAEA28BE17A}" presName="spaceRect" presStyleCnt="0"/>
      <dgm:spPr/>
    </dgm:pt>
    <dgm:pt modelId="{C2AB6F4E-F9E1-402B-9AEB-559CB2B4A197}" type="pres">
      <dgm:prSet presAssocID="{27EC2BC8-1DC4-4EB1-9433-5AAEA28BE17A}" presName="textRect" presStyleLbl="revTx" presStyleIdx="0" presStyleCnt="2">
        <dgm:presLayoutVars>
          <dgm:chMax val="1"/>
          <dgm:chPref val="1"/>
        </dgm:presLayoutVars>
      </dgm:prSet>
      <dgm:spPr/>
    </dgm:pt>
    <dgm:pt modelId="{E162034B-88C5-454C-8E9D-625FBD4F5D41}" type="pres">
      <dgm:prSet presAssocID="{C49FD493-3BC6-45A7-8067-EBCABD13E0F6}" presName="sibTrans" presStyleLbl="sibTrans2D1" presStyleIdx="0" presStyleCnt="0"/>
      <dgm:spPr/>
    </dgm:pt>
    <dgm:pt modelId="{4F79F385-5C23-4036-B8A5-7B3A2585C58F}" type="pres">
      <dgm:prSet presAssocID="{173F25C8-42EF-42ED-BF1C-9B8F5784222D}" presName="compNode" presStyleCnt="0"/>
      <dgm:spPr/>
    </dgm:pt>
    <dgm:pt modelId="{A5FF3E57-F506-4414-8D3B-75FA153741A8}" type="pres">
      <dgm:prSet presAssocID="{173F25C8-42EF-42ED-BF1C-9B8F5784222D}" presName="iconBgRect" presStyleLbl="bgShp" presStyleIdx="1" presStyleCnt="2"/>
      <dgm:spPr/>
    </dgm:pt>
    <dgm:pt modelId="{7127EA02-2AD2-46D7-B22B-F1A368D72D8F}" type="pres">
      <dgm:prSet presAssocID="{173F25C8-42EF-42ED-BF1C-9B8F578422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532B33C9-474E-4CA4-871F-AC481124B736}" type="pres">
      <dgm:prSet presAssocID="{173F25C8-42EF-42ED-BF1C-9B8F5784222D}" presName="spaceRect" presStyleCnt="0"/>
      <dgm:spPr/>
    </dgm:pt>
    <dgm:pt modelId="{87E0A899-AA68-4209-A944-CAF41F0EB376}" type="pres">
      <dgm:prSet presAssocID="{173F25C8-42EF-42ED-BF1C-9B8F5784222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70F8440-503E-074C-864E-F9FC914E6F5F}" type="presOf" srcId="{173F25C8-42EF-42ED-BF1C-9B8F5784222D}" destId="{87E0A899-AA68-4209-A944-CAF41F0EB376}" srcOrd="0" destOrd="0" presId="urn:microsoft.com/office/officeart/2018/2/layout/IconCircleList"/>
    <dgm:cxn modelId="{26591442-D0C2-2A4D-8247-10EBC7EE5AEB}" type="presOf" srcId="{2CC1AB1B-8DF9-4CAC-8535-9387987E9302}" destId="{7C426140-C71A-4768-A536-EF46AA8EE309}" srcOrd="0" destOrd="0" presId="urn:microsoft.com/office/officeart/2018/2/layout/IconCircleList"/>
    <dgm:cxn modelId="{7DA95A5E-7F4D-1B4B-8A69-396E79B61109}" type="presOf" srcId="{27EC2BC8-1DC4-4EB1-9433-5AAEA28BE17A}" destId="{C2AB6F4E-F9E1-402B-9AEB-559CB2B4A197}" srcOrd="0" destOrd="0" presId="urn:microsoft.com/office/officeart/2018/2/layout/IconCircleList"/>
    <dgm:cxn modelId="{A1B661A0-02F6-4F6A-ACC4-2A851023A8C4}" srcId="{2CC1AB1B-8DF9-4CAC-8535-9387987E9302}" destId="{27EC2BC8-1DC4-4EB1-9433-5AAEA28BE17A}" srcOrd="0" destOrd="0" parTransId="{6A62B3DF-DF50-4BB1-8C18-104D0947F59C}" sibTransId="{C49FD493-3BC6-45A7-8067-EBCABD13E0F6}"/>
    <dgm:cxn modelId="{826D55F7-A493-FC46-AC4A-714E8494A7AD}" type="presOf" srcId="{C49FD493-3BC6-45A7-8067-EBCABD13E0F6}" destId="{E162034B-88C5-454C-8E9D-625FBD4F5D41}" srcOrd="0" destOrd="0" presId="urn:microsoft.com/office/officeart/2018/2/layout/IconCircleList"/>
    <dgm:cxn modelId="{BC3936FD-F625-40BE-B2A7-22AB8476A7F2}" srcId="{2CC1AB1B-8DF9-4CAC-8535-9387987E9302}" destId="{173F25C8-42EF-42ED-BF1C-9B8F5784222D}" srcOrd="1" destOrd="0" parTransId="{5DD08322-E392-4793-99DC-AEFE744647CD}" sibTransId="{3A213EC0-AE13-4C39-9B1D-01D053BDA567}"/>
    <dgm:cxn modelId="{07B8B2A9-7DED-7741-8BC1-C18821BA387C}" type="presParOf" srcId="{7C426140-C71A-4768-A536-EF46AA8EE309}" destId="{AAE08E22-F159-4A0D-924A-5867FF25ED28}" srcOrd="0" destOrd="0" presId="urn:microsoft.com/office/officeart/2018/2/layout/IconCircleList"/>
    <dgm:cxn modelId="{4ED42684-93A6-AC4A-8498-DAD3A069419B}" type="presParOf" srcId="{AAE08E22-F159-4A0D-924A-5867FF25ED28}" destId="{2E4F248F-08AF-431F-A2C7-2553EB34F5A2}" srcOrd="0" destOrd="0" presId="urn:microsoft.com/office/officeart/2018/2/layout/IconCircleList"/>
    <dgm:cxn modelId="{4AAE3820-3066-9C4C-943C-325C386840C7}" type="presParOf" srcId="{2E4F248F-08AF-431F-A2C7-2553EB34F5A2}" destId="{A99ADEC2-A3AA-4A6A-AE98-0F94B2F4020E}" srcOrd="0" destOrd="0" presId="urn:microsoft.com/office/officeart/2018/2/layout/IconCircleList"/>
    <dgm:cxn modelId="{43B5E71A-72F0-6343-91FD-CBA0FFA7FD2B}" type="presParOf" srcId="{2E4F248F-08AF-431F-A2C7-2553EB34F5A2}" destId="{B727DA19-E852-4657-8B67-2131BB48E36E}" srcOrd="1" destOrd="0" presId="urn:microsoft.com/office/officeart/2018/2/layout/IconCircleList"/>
    <dgm:cxn modelId="{3208D29B-9AC3-CB4E-9BE0-FF90B7E37D59}" type="presParOf" srcId="{2E4F248F-08AF-431F-A2C7-2553EB34F5A2}" destId="{FD38BD69-536B-4549-8E25-3DCB18EFA46C}" srcOrd="2" destOrd="0" presId="urn:microsoft.com/office/officeart/2018/2/layout/IconCircleList"/>
    <dgm:cxn modelId="{AD3A2AE4-0891-4D42-9295-4C755FE30441}" type="presParOf" srcId="{2E4F248F-08AF-431F-A2C7-2553EB34F5A2}" destId="{C2AB6F4E-F9E1-402B-9AEB-559CB2B4A197}" srcOrd="3" destOrd="0" presId="urn:microsoft.com/office/officeart/2018/2/layout/IconCircleList"/>
    <dgm:cxn modelId="{986C8F95-6708-BC41-A602-4FC013FD108B}" type="presParOf" srcId="{AAE08E22-F159-4A0D-924A-5867FF25ED28}" destId="{E162034B-88C5-454C-8E9D-625FBD4F5D41}" srcOrd="1" destOrd="0" presId="urn:microsoft.com/office/officeart/2018/2/layout/IconCircleList"/>
    <dgm:cxn modelId="{20551011-E881-1B4A-BCF1-55F91A27C755}" type="presParOf" srcId="{AAE08E22-F159-4A0D-924A-5867FF25ED28}" destId="{4F79F385-5C23-4036-B8A5-7B3A2585C58F}" srcOrd="2" destOrd="0" presId="urn:microsoft.com/office/officeart/2018/2/layout/IconCircleList"/>
    <dgm:cxn modelId="{3501346F-70E0-684B-9446-50D1F0E910A6}" type="presParOf" srcId="{4F79F385-5C23-4036-B8A5-7B3A2585C58F}" destId="{A5FF3E57-F506-4414-8D3B-75FA153741A8}" srcOrd="0" destOrd="0" presId="urn:microsoft.com/office/officeart/2018/2/layout/IconCircleList"/>
    <dgm:cxn modelId="{D47CF57A-608E-254F-B26A-922D7150AE34}" type="presParOf" srcId="{4F79F385-5C23-4036-B8A5-7B3A2585C58F}" destId="{7127EA02-2AD2-46D7-B22B-F1A368D72D8F}" srcOrd="1" destOrd="0" presId="urn:microsoft.com/office/officeart/2018/2/layout/IconCircleList"/>
    <dgm:cxn modelId="{878277D4-C14A-2B45-971A-032CC68D62E8}" type="presParOf" srcId="{4F79F385-5C23-4036-B8A5-7B3A2585C58F}" destId="{532B33C9-474E-4CA4-871F-AC481124B736}" srcOrd="2" destOrd="0" presId="urn:microsoft.com/office/officeart/2018/2/layout/IconCircleList"/>
    <dgm:cxn modelId="{2D1A2A01-2EFC-C04D-B127-1BB749FFF1E5}" type="presParOf" srcId="{4F79F385-5C23-4036-B8A5-7B3A2585C58F}" destId="{87E0A899-AA68-4209-A944-CAF41F0EB3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D0075-D53F-CF4D-9EF0-FD35DF21E05E}">
      <dsp:nvSpPr>
        <dsp:cNvPr id="0" name=""/>
        <dsp:cNvSpPr/>
      </dsp:nvSpPr>
      <dsp:spPr>
        <a:xfrm>
          <a:off x="0" y="362478"/>
          <a:ext cx="7077869" cy="1175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Floyd-</a:t>
          </a:r>
          <a:r>
            <a:rPr lang="en-US" sz="4900" kern="1200" dirty="0" err="1"/>
            <a:t>Warshall</a:t>
          </a:r>
          <a:r>
            <a:rPr lang="en-US" sz="4900" kern="1200" dirty="0"/>
            <a:t> Algorithm </a:t>
          </a:r>
        </a:p>
      </dsp:txBody>
      <dsp:txXfrm>
        <a:off x="57372" y="419850"/>
        <a:ext cx="6963125" cy="1060520"/>
      </dsp:txXfrm>
    </dsp:sp>
    <dsp:sp modelId="{D9745936-3B21-3140-9A2E-2CAAB436D9DE}">
      <dsp:nvSpPr>
        <dsp:cNvPr id="0" name=""/>
        <dsp:cNvSpPr/>
      </dsp:nvSpPr>
      <dsp:spPr>
        <a:xfrm>
          <a:off x="0" y="1537743"/>
          <a:ext cx="7077869" cy="93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22" tIns="25400" rIns="142240" bIns="2540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Group 12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Shivesh Raj Sahu</a:t>
          </a:r>
        </a:p>
      </dsp:txBody>
      <dsp:txXfrm>
        <a:off x="0" y="1537743"/>
        <a:ext cx="7077869" cy="938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0B2E8-A83D-0F43-B2EB-341166668D7E}">
      <dsp:nvSpPr>
        <dsp:cNvPr id="0" name=""/>
        <dsp:cNvSpPr/>
      </dsp:nvSpPr>
      <dsp:spPr>
        <a:xfrm>
          <a:off x="927" y="63773"/>
          <a:ext cx="3255734" cy="2067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BFE13-E3E4-0F4D-B511-11A2A4402C7F}">
      <dsp:nvSpPr>
        <dsp:cNvPr id="0" name=""/>
        <dsp:cNvSpPr/>
      </dsp:nvSpPr>
      <dsp:spPr>
        <a:xfrm>
          <a:off x="362675" y="407434"/>
          <a:ext cx="3255734" cy="2067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Floyd-Warshall algorithm is a dynamic programming algorithm used to find the shortest path between all pairs of vertices in a weighted graph.</a:t>
          </a:r>
        </a:p>
      </dsp:txBody>
      <dsp:txXfrm>
        <a:off x="423227" y="467986"/>
        <a:ext cx="3134630" cy="1946287"/>
      </dsp:txXfrm>
    </dsp:sp>
    <dsp:sp modelId="{ED2D314A-2DF8-824B-8C79-F34FD11A8881}">
      <dsp:nvSpPr>
        <dsp:cNvPr id="0" name=""/>
        <dsp:cNvSpPr/>
      </dsp:nvSpPr>
      <dsp:spPr>
        <a:xfrm>
          <a:off x="3980158" y="63773"/>
          <a:ext cx="3255734" cy="2067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B491F-A15C-6443-A933-4293368A9960}">
      <dsp:nvSpPr>
        <dsp:cNvPr id="0" name=""/>
        <dsp:cNvSpPr/>
      </dsp:nvSpPr>
      <dsp:spPr>
        <a:xfrm>
          <a:off x="4341906" y="407434"/>
          <a:ext cx="3255734" cy="2067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was proposed independently by Robert Floyd and Stephen Warshall in 1962.</a:t>
          </a:r>
        </a:p>
      </dsp:txBody>
      <dsp:txXfrm>
        <a:off x="4402458" y="467986"/>
        <a:ext cx="3134630" cy="1946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81C7B-266F-0147-BBD6-97108F0FA274}">
      <dsp:nvSpPr>
        <dsp:cNvPr id="0" name=""/>
        <dsp:cNvSpPr/>
      </dsp:nvSpPr>
      <dsp:spPr>
        <a:xfrm>
          <a:off x="0" y="0"/>
          <a:ext cx="3779853" cy="650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In other words, for each pair of vertices (i, j), the algorithm calculates the shortest path from i to j using vertices {1, 2, ..., k}, where k is an integer ranging from 1 to the number of vertices in the graph.</a:t>
          </a:r>
        </a:p>
      </dsp:txBody>
      <dsp:txXfrm>
        <a:off x="19059" y="19059"/>
        <a:ext cx="3001535" cy="612606"/>
      </dsp:txXfrm>
    </dsp:sp>
    <dsp:sp modelId="{A7C51011-F063-B745-AE79-ED77E68F2743}">
      <dsp:nvSpPr>
        <dsp:cNvPr id="0" name=""/>
        <dsp:cNvSpPr/>
      </dsp:nvSpPr>
      <dsp:spPr>
        <a:xfrm>
          <a:off x="282261" y="741102"/>
          <a:ext cx="3779853" cy="650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77537"/>
                <a:satOff val="-4113"/>
                <a:lumOff val="-1568"/>
                <a:alphaOff val="0"/>
                <a:tint val="98000"/>
                <a:lumMod val="100000"/>
              </a:schemeClr>
            </a:gs>
            <a:gs pos="100000">
              <a:schemeClr val="accent2">
                <a:hueOff val="-777537"/>
                <a:satOff val="-4113"/>
                <a:lumOff val="-15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The algorithm proceeds by maintaining a 2D matrix D, where D[i][j] represents the length of the shortest path between vertices i and j that uses only the vertices in {1, 2, ..., k}. Initially, D[i][j] is set to the weight of the edge (i, j) if there is an edge between i and j, and infinity otherwise.</a:t>
          </a:r>
        </a:p>
      </dsp:txBody>
      <dsp:txXfrm>
        <a:off x="301320" y="760161"/>
        <a:ext cx="3036502" cy="612606"/>
      </dsp:txXfrm>
    </dsp:sp>
    <dsp:sp modelId="{60D69E75-0FE2-BA42-8FC6-0FAB5A611359}">
      <dsp:nvSpPr>
        <dsp:cNvPr id="0" name=""/>
        <dsp:cNvSpPr/>
      </dsp:nvSpPr>
      <dsp:spPr>
        <a:xfrm>
          <a:off x="564523" y="1482205"/>
          <a:ext cx="3779853" cy="650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The algorithm then proceeds by updating the values of D for each k, as follows:</a:t>
          </a:r>
        </a:p>
      </dsp:txBody>
      <dsp:txXfrm>
        <a:off x="583582" y="1501264"/>
        <a:ext cx="3036502" cy="612606"/>
      </dsp:txXfrm>
    </dsp:sp>
    <dsp:sp modelId="{38A3C859-8069-604E-9F98-156BA6F73156}">
      <dsp:nvSpPr>
        <dsp:cNvPr id="0" name=""/>
        <dsp:cNvSpPr/>
      </dsp:nvSpPr>
      <dsp:spPr>
        <a:xfrm>
          <a:off x="846785" y="2223308"/>
          <a:ext cx="3779853" cy="650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332611"/>
                <a:satOff val="-12340"/>
                <a:lumOff val="-4705"/>
                <a:alphaOff val="0"/>
                <a:tint val="98000"/>
                <a:lumMod val="100000"/>
              </a:schemeClr>
            </a:gs>
            <a:gs pos="100000">
              <a:schemeClr val="accent2">
                <a:hueOff val="-2332611"/>
                <a:satOff val="-12340"/>
                <a:lumOff val="-470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For each pair of vertices (i, j):</a:t>
          </a:r>
        </a:p>
      </dsp:txBody>
      <dsp:txXfrm>
        <a:off x="865844" y="2242367"/>
        <a:ext cx="3036502" cy="612606"/>
      </dsp:txXfrm>
    </dsp:sp>
    <dsp:sp modelId="{DF09B731-D018-1442-962C-A14796C0BB0A}">
      <dsp:nvSpPr>
        <dsp:cNvPr id="0" name=""/>
        <dsp:cNvSpPr/>
      </dsp:nvSpPr>
      <dsp:spPr>
        <a:xfrm>
          <a:off x="1129046" y="2964411"/>
          <a:ext cx="3779853" cy="650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D[i][j] = min(D[i][j], D[i][k] + D[k][j])</a:t>
          </a:r>
        </a:p>
      </dsp:txBody>
      <dsp:txXfrm>
        <a:off x="1148105" y="2983470"/>
        <a:ext cx="3036502" cy="612606"/>
      </dsp:txXfrm>
    </dsp:sp>
    <dsp:sp modelId="{2BBB6C2E-50EB-8B45-B9CE-BD8FFE24EAD3}">
      <dsp:nvSpPr>
        <dsp:cNvPr id="0" name=""/>
        <dsp:cNvSpPr/>
      </dsp:nvSpPr>
      <dsp:spPr>
        <a:xfrm>
          <a:off x="3356882" y="475390"/>
          <a:ext cx="422970" cy="422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452050" y="475390"/>
        <a:ext cx="232634" cy="318285"/>
      </dsp:txXfrm>
    </dsp:sp>
    <dsp:sp modelId="{068AA0BA-A107-CB46-82C2-2E6E92578A83}">
      <dsp:nvSpPr>
        <dsp:cNvPr id="0" name=""/>
        <dsp:cNvSpPr/>
      </dsp:nvSpPr>
      <dsp:spPr>
        <a:xfrm>
          <a:off x="3639143" y="1216493"/>
          <a:ext cx="422970" cy="422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290454"/>
            <a:satOff val="-6377"/>
            <a:lumOff val="-642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290454"/>
              <a:satOff val="-6377"/>
              <a:lumOff val="-6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734311" y="1216493"/>
        <a:ext cx="232634" cy="318285"/>
      </dsp:txXfrm>
    </dsp:sp>
    <dsp:sp modelId="{B6EA897B-D2BF-1C49-ABE7-F6841C3D48EF}">
      <dsp:nvSpPr>
        <dsp:cNvPr id="0" name=""/>
        <dsp:cNvSpPr/>
      </dsp:nvSpPr>
      <dsp:spPr>
        <a:xfrm>
          <a:off x="3921405" y="1946750"/>
          <a:ext cx="422970" cy="422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580908"/>
            <a:satOff val="-12755"/>
            <a:lumOff val="-1283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580908"/>
              <a:satOff val="-12755"/>
              <a:lumOff val="-12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016573" y="1946750"/>
        <a:ext cx="232634" cy="318285"/>
      </dsp:txXfrm>
    </dsp:sp>
    <dsp:sp modelId="{BB32D78A-7192-3E47-84EF-A8CD2E594D03}">
      <dsp:nvSpPr>
        <dsp:cNvPr id="0" name=""/>
        <dsp:cNvSpPr/>
      </dsp:nvSpPr>
      <dsp:spPr>
        <a:xfrm>
          <a:off x="4203667" y="2695083"/>
          <a:ext cx="422970" cy="422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298835" y="2695083"/>
        <a:ext cx="232634" cy="3182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ADEC2-A3AA-4A6A-AE98-0F94B2F4020E}">
      <dsp:nvSpPr>
        <dsp:cNvPr id="0" name=""/>
        <dsp:cNvSpPr/>
      </dsp:nvSpPr>
      <dsp:spPr>
        <a:xfrm>
          <a:off x="77262" y="776549"/>
          <a:ext cx="985499" cy="98549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7DA19-E852-4657-8B67-2131BB48E36E}">
      <dsp:nvSpPr>
        <dsp:cNvPr id="0" name=""/>
        <dsp:cNvSpPr/>
      </dsp:nvSpPr>
      <dsp:spPr>
        <a:xfrm>
          <a:off x="284217" y="983504"/>
          <a:ext cx="571589" cy="5715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B6F4E-F9E1-402B-9AEB-559CB2B4A197}">
      <dsp:nvSpPr>
        <dsp:cNvPr id="0" name=""/>
        <dsp:cNvSpPr/>
      </dsp:nvSpPr>
      <dsp:spPr>
        <a:xfrm>
          <a:off x="1273940" y="776549"/>
          <a:ext cx="2322963" cy="98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After the algorithm completes, the matrix D contains the lengths of the shortest paths between all pairs of vertices. </a:t>
          </a:r>
        </a:p>
      </dsp:txBody>
      <dsp:txXfrm>
        <a:off x="1273940" y="776549"/>
        <a:ext cx="2322963" cy="985499"/>
      </dsp:txXfrm>
    </dsp:sp>
    <dsp:sp modelId="{A5FF3E57-F506-4414-8D3B-75FA153741A8}">
      <dsp:nvSpPr>
        <dsp:cNvPr id="0" name=""/>
        <dsp:cNvSpPr/>
      </dsp:nvSpPr>
      <dsp:spPr>
        <a:xfrm>
          <a:off x="4001663" y="776549"/>
          <a:ext cx="985499" cy="98549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7EA02-2AD2-46D7-B22B-F1A368D72D8F}">
      <dsp:nvSpPr>
        <dsp:cNvPr id="0" name=""/>
        <dsp:cNvSpPr/>
      </dsp:nvSpPr>
      <dsp:spPr>
        <a:xfrm>
          <a:off x="4208618" y="983504"/>
          <a:ext cx="571589" cy="571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0A899-AA68-4209-A944-CAF41F0EB376}">
      <dsp:nvSpPr>
        <dsp:cNvPr id="0" name=""/>
        <dsp:cNvSpPr/>
      </dsp:nvSpPr>
      <dsp:spPr>
        <a:xfrm>
          <a:off x="5198341" y="776549"/>
          <a:ext cx="2322963" cy="98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 reconstruct the actual paths, we can use a second matrix P, where P[i][j] stores the last vertex on the shortest path from i to j. We can then recursively follow the path from i to j by following the path from i to P[i][j], and then from P[i][j] to j.</a:t>
          </a:r>
        </a:p>
      </dsp:txBody>
      <dsp:txXfrm>
        <a:off x="5198341" y="776549"/>
        <a:ext cx="2322963" cy="98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4d29bd4c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4d29bd4c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4d29bd4c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4d29bd4c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4d29bd4c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4d29bd4c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4d29bd4c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4d29bd4c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caa310b1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caa310b1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5760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55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7092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1851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6874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5066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43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7973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514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844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462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220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12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825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888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765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138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84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9509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15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387349" y="-13731"/>
            <a:ext cx="8369301" cy="5170962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35050" y="628650"/>
            <a:ext cx="7077869" cy="920750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300">
                <a:solidFill>
                  <a:schemeClr val="tx1"/>
                </a:solidFill>
              </a:rPr>
              <a:t>MET CS 566 Analysis of Algorithms</a:t>
            </a:r>
          </a:p>
        </p:txBody>
      </p:sp>
      <p:graphicFrame>
        <p:nvGraphicFramePr>
          <p:cNvPr id="89" name="Google Shape;87;p13">
            <a:extLst>
              <a:ext uri="{FF2B5EF4-FFF2-40B4-BE49-F238E27FC236}">
                <a16:creationId xmlns:a16="http://schemas.microsoft.com/office/drawing/2014/main" id="{BA845A6E-0B68-43AD-B2A1-6A88E7E9C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918016"/>
              </p:ext>
            </p:extLst>
          </p:nvPr>
        </p:nvGraphicFramePr>
        <p:xfrm>
          <a:off x="1035050" y="1504950"/>
          <a:ext cx="7077869" cy="2838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008EB-9A3E-3F62-D300-4F51A99169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ABE79-1884-8DF6-63FC-A730F442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1" y="606041"/>
            <a:ext cx="2984404" cy="10900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/>
              <a:t>Summary</a:t>
            </a:r>
            <a:endParaRPr lang="en-US" sz="3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5C17-C60B-4F73-05CE-EBB47A0CE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33" y="1696065"/>
            <a:ext cx="3002202" cy="2728451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2400" dirty="0"/>
              <a:t>Overall, the Floyd-</a:t>
            </a:r>
            <a:r>
              <a:rPr lang="en-US" sz="2400" dirty="0" err="1"/>
              <a:t>Warshall</a:t>
            </a:r>
            <a:r>
              <a:rPr lang="en-US" sz="2400" dirty="0"/>
              <a:t> algorithm is a powerful tool for finding the shortest paths between all pairs of vertices in a weighted graph, and is widely used in computer science and other fields.</a:t>
            </a:r>
          </a:p>
          <a:p>
            <a:pPr defTabSz="457200">
              <a:spcAft>
                <a:spcPts val="1000"/>
              </a:spcAft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16" name="Graphic 15" descr="Circles with Lines">
            <a:extLst>
              <a:ext uri="{FF2B5EF4-FFF2-40B4-BE49-F238E27FC236}">
                <a16:creationId xmlns:a16="http://schemas.microsoft.com/office/drawing/2014/main" id="{E68B51A3-D605-5F85-9A0D-240B9FC70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9557" y="597309"/>
            <a:ext cx="3827208" cy="382720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E3BF3-B566-EC8A-0D29-753B7A9B63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85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4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4520072" cy="5142160"/>
          </a:xfrm>
          <a:prstGeom prst="rect">
            <a:avLst/>
          </a:prstGeom>
        </p:spPr>
      </p:pic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65157" y="1524000"/>
            <a:ext cx="3385344" cy="211454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4800" dirty="0">
                <a:solidFill>
                  <a:srgbClr val="FFFFFF"/>
                </a:solidFill>
              </a:rPr>
              <a:t>THANK YOU!</a:t>
            </a:r>
          </a:p>
        </p:txBody>
      </p:sp>
      <p:sp useBgFill="1">
        <p:nvSpPr>
          <p:cNvPr id="155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370646" y="495300"/>
            <a:ext cx="4786054" cy="466089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57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1202" y="78674"/>
            <a:ext cx="5172535" cy="4504118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37818" y="248628"/>
            <a:ext cx="5007957" cy="3926499"/>
            <a:chOff x="5516018" y="331504"/>
            <a:chExt cx="6675982" cy="5235326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6" name="Graphic 145" descr="Handshake">
            <a:extLst>
              <a:ext uri="{FF2B5EF4-FFF2-40B4-BE49-F238E27FC236}">
                <a16:creationId xmlns:a16="http://schemas.microsoft.com/office/drawing/2014/main" id="{4086862E-E190-F21E-053C-788E1D6D8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6250" y="1643728"/>
            <a:ext cx="2765183" cy="27651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86215-3B20-A7B1-DC42-022B8F3F82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7FBF6-1F34-59FB-D6D6-571624E6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57200"/>
            <a:ext cx="7598569" cy="109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Introduction</a:t>
            </a:r>
          </a:p>
        </p:txBody>
      </p:sp>
      <p:graphicFrame>
        <p:nvGraphicFramePr>
          <p:cNvPr id="12" name="Text Placeholder 2">
            <a:extLst>
              <a:ext uri="{FF2B5EF4-FFF2-40B4-BE49-F238E27FC236}">
                <a16:creationId xmlns:a16="http://schemas.microsoft.com/office/drawing/2014/main" id="{788C09C1-DF09-A0AB-9DC6-F98C7EB26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2598856"/>
              </p:ext>
            </p:extLst>
          </p:nvPr>
        </p:nvGraphicFramePr>
        <p:xfrm>
          <a:off x="514350" y="1804800"/>
          <a:ext cx="7598568" cy="253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2D297-E081-14F4-8323-A8C5966078B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1987" y="4639456"/>
            <a:ext cx="683015" cy="50399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786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0F11F-1799-8EC6-ECC0-F39D7AD9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862557"/>
            <a:ext cx="2744542" cy="34183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How the algorithm works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125158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13CFC-A8C9-D0B6-07F4-75C9824AF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1493" y="862557"/>
            <a:ext cx="4888157" cy="34183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algorithm works by considering all possible intermediate vertices between any two vertices, and calculating the shortest path between those two vertices using those intermediate vertices</a:t>
            </a: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44AF1-C427-A720-329A-2C56195517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341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3094482" cy="5143501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B5FE9-419A-833E-1DA4-0FA84125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82599"/>
            <a:ext cx="2738516" cy="3746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Step-by-step procedures</a:t>
            </a: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18EBC46C-29BE-D517-D158-0B3C5AA0F1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6868799"/>
              </p:ext>
            </p:extLst>
          </p:nvPr>
        </p:nvGraphicFramePr>
        <p:xfrm>
          <a:off x="3606450" y="676275"/>
          <a:ext cx="4908900" cy="361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FA839-557A-0DF6-47AB-30A7984023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7967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00E46F-03E4-3C0D-1600-913BB1A3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57200"/>
            <a:ext cx="7598569" cy="109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Completing the algorithm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5E892B7-CC0B-CB53-235A-E4EBFBECB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980118"/>
              </p:ext>
            </p:extLst>
          </p:nvPr>
        </p:nvGraphicFramePr>
        <p:xfrm>
          <a:off x="514350" y="1804800"/>
          <a:ext cx="7598568" cy="253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A728F-3077-AEB2-7046-335AE4B384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429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0" y="0"/>
            <a:ext cx="4422576" cy="5142160"/>
          </a:xfrm>
          <a:prstGeom prst="rect">
            <a:avLst/>
          </a:prstGeom>
        </p:spPr>
      </p:pic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65157" y="1524000"/>
            <a:ext cx="3385344" cy="211454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4400">
                <a:solidFill>
                  <a:srgbClr val="FFFFFF"/>
                </a:solidFill>
              </a:rPr>
              <a:t>Algorithm - Pseudocode</a:t>
            </a:r>
          </a:p>
        </p:txBody>
      </p:sp>
      <p:sp useBgFill="1">
        <p:nvSpPr>
          <p:cNvPr id="126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370646" y="495300"/>
            <a:ext cx="4786054" cy="466089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1202" y="78674"/>
            <a:ext cx="5172535" cy="4504118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37818" y="248628"/>
            <a:ext cx="5007957" cy="3926499"/>
            <a:chOff x="5516018" y="331504"/>
            <a:chExt cx="6675982" cy="523532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5" name="Google Shape;115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11934" y="2024083"/>
            <a:ext cx="4463599" cy="2040901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3D4AAB-5841-EBF2-3FCC-C331E74022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619431" y="606041"/>
            <a:ext cx="2984404" cy="109002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Algorithm - Complexity 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601633" y="1696065"/>
            <a:ext cx="3002202" cy="27284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dirty="0">
                <a:sym typeface="Lato"/>
              </a:rPr>
              <a:t>Time Complexity - O(n</a:t>
            </a:r>
            <a:r>
              <a:rPr lang="en-US" b="1" baseline="30000" dirty="0">
                <a:sym typeface="Lato"/>
              </a:rPr>
              <a:t>3</a:t>
            </a:r>
            <a:r>
              <a:rPr lang="en-US" b="1" dirty="0">
                <a:sym typeface="Lato"/>
              </a:rPr>
              <a:t>)</a:t>
            </a:r>
          </a:p>
          <a:p>
            <a:pPr marL="0" lvl="0" indent="0"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b="1" dirty="0">
              <a:sym typeface="La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967314" y="1539429"/>
            <a:ext cx="4571694" cy="194296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BAB73-329C-E332-AD35-2ACE5A60F1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716593" y="479322"/>
            <a:ext cx="4944806" cy="120936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Advantages</a:t>
            </a:r>
          </a:p>
        </p:txBody>
      </p:sp>
      <p:pic>
        <p:nvPicPr>
          <p:cNvPr id="130" name="Picture 129" descr="Financial graphs on a dark display">
            <a:extLst>
              <a:ext uri="{FF2B5EF4-FFF2-40B4-BE49-F238E27FC236}">
                <a16:creationId xmlns:a16="http://schemas.microsoft.com/office/drawing/2014/main" id="{B532A5BF-FE95-2C3A-CA51-F2DD685333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71" r="31779"/>
          <a:stretch/>
        </p:blipFill>
        <p:spPr>
          <a:xfrm>
            <a:off x="20" y="731"/>
            <a:ext cx="3476986" cy="5143500"/>
          </a:xfrm>
          <a:prstGeom prst="rect">
            <a:avLst/>
          </a:prstGeom>
        </p:spPr>
      </p:pic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716593" y="1688690"/>
            <a:ext cx="4944806" cy="29791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14325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2400" dirty="0"/>
              <a:t>Find the transitive closure of directed graphs</a:t>
            </a:r>
          </a:p>
          <a:p>
            <a:pPr marL="457200" lvl="0" indent="-314325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2400" dirty="0"/>
              <a:t>Optimal in dense graphs with few vertices </a:t>
            </a:r>
          </a:p>
          <a:p>
            <a:pPr marL="457200" lvl="0" indent="-314325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2400" dirty="0"/>
              <a:t>Works with negative edge weights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7B516-A351-C673-0713-42E550A3BE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7905600" cy="5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730000" y="2118025"/>
            <a:ext cx="2796000" cy="21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Slower than Dijkstra or Bellman-Ford for certain use cases</a:t>
            </a:r>
            <a:endParaRPr sz="1600" dirty="0"/>
          </a:p>
          <a:p>
            <a:pPr marL="457200" lvl="0" indent="-31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Can’t work with negative cycles</a:t>
            </a:r>
            <a:endParaRPr sz="1600" dirty="0"/>
          </a:p>
          <a:p>
            <a:pPr marL="457200" lvl="0" indent="-31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Does not return details of the shortest path</a:t>
            </a:r>
            <a:endParaRPr sz="1600" dirty="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875" y="1318650"/>
            <a:ext cx="4423350" cy="27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4546400" y="4083250"/>
            <a:ext cx="3660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Floyd-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Warshall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should only be used when shortest paths between all nodes are required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0C37F0-DD3F-A5B1-6585-04262722DD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{039651D9-BF98-2A4C-BB9C-C2D9654E6FB4}tf10001058</Template>
  <TotalTime>7942</TotalTime>
  <Words>481</Words>
  <Application>Microsoft Macintosh PowerPoint</Application>
  <PresentationFormat>On-screen Show (16:9)</PresentationFormat>
  <Paragraphs>44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Arial</vt:lpstr>
      <vt:lpstr>Lato</vt:lpstr>
      <vt:lpstr>Celestial</vt:lpstr>
      <vt:lpstr>MET CS 566 Analysis of Algorithms</vt:lpstr>
      <vt:lpstr>Introduction</vt:lpstr>
      <vt:lpstr>How the algorithm works</vt:lpstr>
      <vt:lpstr>Step-by-step procedures</vt:lpstr>
      <vt:lpstr>Completing the algorithm</vt:lpstr>
      <vt:lpstr>Algorithm - Pseudocode</vt:lpstr>
      <vt:lpstr>Algorithm - Complexity </vt:lpstr>
      <vt:lpstr>Advantages</vt:lpstr>
      <vt:lpstr>Disadvantages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Floyd-Warshall Algorithm</dc:title>
  <cp:lastModifiedBy>Shivesh Raj Sahu</cp:lastModifiedBy>
  <cp:revision>12</cp:revision>
  <dcterms:modified xsi:type="dcterms:W3CDTF">2023-05-02T22:52:55Z</dcterms:modified>
</cp:coreProperties>
</file>