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0" r:id="rId3"/>
    <p:sldId id="421" r:id="rId4"/>
    <p:sldId id="422" r:id="rId5"/>
    <p:sldId id="423" r:id="rId6"/>
    <p:sldId id="424" r:id="rId7"/>
    <p:sldId id="431" r:id="rId8"/>
    <p:sldId id="433" r:id="rId9"/>
    <p:sldId id="432" r:id="rId10"/>
    <p:sldId id="425" r:id="rId11"/>
    <p:sldId id="436" r:id="rId12"/>
    <p:sldId id="426" r:id="rId13"/>
    <p:sldId id="434" r:id="rId14"/>
    <p:sldId id="435" r:id="rId15"/>
    <p:sldId id="427" r:id="rId16"/>
    <p:sldId id="437" r:id="rId17"/>
    <p:sldId id="438" r:id="rId18"/>
    <p:sldId id="428" r:id="rId19"/>
    <p:sldId id="429" r:id="rId20"/>
    <p:sldId id="430" r:id="rId21"/>
    <p:sldId id="41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9" autoAdjust="0"/>
    <p:restoredTop sz="94660"/>
  </p:normalViewPr>
  <p:slideViewPr>
    <p:cSldViewPr>
      <p:cViewPr varScale="1">
        <p:scale>
          <a:sx n="135" d="100"/>
          <a:sy n="135" d="100"/>
        </p:scale>
        <p:origin x="12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ACD32-5D07-488D-9A43-AC38F41322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7FDA81-D166-43DA-AC9A-A7EF3960EA0C}">
      <dgm:prSet/>
      <dgm:spPr/>
      <dgm:t>
        <a:bodyPr/>
        <a:lstStyle/>
        <a:p>
          <a:r>
            <a:rPr lang="en-US" b="1"/>
            <a:t>Face recognition technology has significant applications and impacts in various fields:</a:t>
          </a:r>
          <a:endParaRPr lang="en-US"/>
        </a:p>
      </dgm:t>
    </dgm:pt>
    <dgm:pt modelId="{EABDDE03-459B-433D-B4CA-B430E79CAF38}" type="parTrans" cxnId="{58E30772-132A-4B2C-8D50-0D1470E38188}">
      <dgm:prSet/>
      <dgm:spPr/>
      <dgm:t>
        <a:bodyPr/>
        <a:lstStyle/>
        <a:p>
          <a:endParaRPr lang="en-US"/>
        </a:p>
      </dgm:t>
    </dgm:pt>
    <dgm:pt modelId="{ADA5123C-3EB4-414F-893D-0C16823C6EF6}" type="sibTrans" cxnId="{58E30772-132A-4B2C-8D50-0D1470E38188}">
      <dgm:prSet/>
      <dgm:spPr/>
      <dgm:t>
        <a:bodyPr/>
        <a:lstStyle/>
        <a:p>
          <a:endParaRPr lang="en-US"/>
        </a:p>
      </dgm:t>
    </dgm:pt>
    <dgm:pt modelId="{474DAEA2-83AC-4870-8989-D1BB17D47468}">
      <dgm:prSet/>
      <dgm:spPr/>
      <dgm:t>
        <a:bodyPr/>
        <a:lstStyle/>
        <a:p>
          <a:r>
            <a:rPr lang="en-US" b="1" dirty="0"/>
            <a:t>Security and Surveillance</a:t>
          </a:r>
          <a:r>
            <a:rPr lang="en-US" dirty="0"/>
            <a:t>: Enhancing security systems for identifying and verifying individuals in public places, airports, and sensitive areas.</a:t>
          </a:r>
        </a:p>
      </dgm:t>
    </dgm:pt>
    <dgm:pt modelId="{41111637-FB47-4441-8541-68357A3FD19E}" type="parTrans" cxnId="{6049E05D-04CC-4CFD-86BF-FA7BF0077778}">
      <dgm:prSet/>
      <dgm:spPr/>
      <dgm:t>
        <a:bodyPr/>
        <a:lstStyle/>
        <a:p>
          <a:endParaRPr lang="en-US"/>
        </a:p>
      </dgm:t>
    </dgm:pt>
    <dgm:pt modelId="{B7EB8F26-4304-4D6C-A11B-FD96347FE4B9}" type="sibTrans" cxnId="{6049E05D-04CC-4CFD-86BF-FA7BF0077778}">
      <dgm:prSet/>
      <dgm:spPr/>
      <dgm:t>
        <a:bodyPr/>
        <a:lstStyle/>
        <a:p>
          <a:endParaRPr lang="en-US"/>
        </a:p>
      </dgm:t>
    </dgm:pt>
    <dgm:pt modelId="{90ABCA7E-2AB1-4432-BD46-765627DED57C}">
      <dgm:prSet/>
      <dgm:spPr/>
      <dgm:t>
        <a:bodyPr/>
        <a:lstStyle/>
        <a:p>
          <a:r>
            <a:rPr lang="en-US" b="1" dirty="0"/>
            <a:t>Biometric Authentication</a:t>
          </a:r>
          <a:r>
            <a:rPr lang="en-US" dirty="0"/>
            <a:t>: Used in unlocking devices, banking security, and personal identification, offering a high level of security compared to traditional methods.</a:t>
          </a:r>
        </a:p>
      </dgm:t>
    </dgm:pt>
    <dgm:pt modelId="{A0AEFDA2-40E1-45FE-A027-51E6103FE00F}" type="parTrans" cxnId="{8481AFCE-C885-4EB6-AA41-6844ADD5197B}">
      <dgm:prSet/>
      <dgm:spPr/>
      <dgm:t>
        <a:bodyPr/>
        <a:lstStyle/>
        <a:p>
          <a:endParaRPr lang="en-US"/>
        </a:p>
      </dgm:t>
    </dgm:pt>
    <dgm:pt modelId="{2DF4DD11-56CA-4B78-93F4-15B4C95B35F2}" type="sibTrans" cxnId="{8481AFCE-C885-4EB6-AA41-6844ADD5197B}">
      <dgm:prSet/>
      <dgm:spPr/>
      <dgm:t>
        <a:bodyPr/>
        <a:lstStyle/>
        <a:p>
          <a:endParaRPr lang="en-US"/>
        </a:p>
      </dgm:t>
    </dgm:pt>
    <dgm:pt modelId="{A7CB7B08-726C-4F40-8826-5C2CCA668641}">
      <dgm:prSet/>
      <dgm:spPr/>
      <dgm:t>
        <a:bodyPr/>
        <a:lstStyle/>
        <a:p>
          <a:r>
            <a:rPr lang="en-US" b="1" dirty="0"/>
            <a:t>Healthcare:</a:t>
          </a:r>
          <a:r>
            <a:rPr lang="en-US" dirty="0"/>
            <a:t> Patient monitoring and identification, especially in elderly care.</a:t>
          </a:r>
        </a:p>
      </dgm:t>
    </dgm:pt>
    <dgm:pt modelId="{8BA492C1-1AA3-4467-B577-614D60FB53FB}" type="parTrans" cxnId="{EDF3E5DF-68AF-4F41-B49A-27D317F6C6AB}">
      <dgm:prSet/>
      <dgm:spPr/>
      <dgm:t>
        <a:bodyPr/>
        <a:lstStyle/>
        <a:p>
          <a:endParaRPr lang="en-US"/>
        </a:p>
      </dgm:t>
    </dgm:pt>
    <dgm:pt modelId="{A19024DA-AFCF-4CD3-9DEF-506C5410C065}" type="sibTrans" cxnId="{EDF3E5DF-68AF-4F41-B49A-27D317F6C6AB}">
      <dgm:prSet/>
      <dgm:spPr/>
      <dgm:t>
        <a:bodyPr/>
        <a:lstStyle/>
        <a:p>
          <a:endParaRPr lang="en-US"/>
        </a:p>
      </dgm:t>
    </dgm:pt>
    <dgm:pt modelId="{1B04CDCA-A18E-4905-8F80-88C87A03C25B}">
      <dgm:prSet/>
      <dgm:spPr/>
      <dgm:t>
        <a:bodyPr/>
        <a:lstStyle/>
        <a:p>
          <a:r>
            <a:rPr lang="en-US" b="1" dirty="0"/>
            <a:t>Personalized Customer Experience: </a:t>
          </a:r>
          <a:r>
            <a:rPr lang="en-US" dirty="0"/>
            <a:t>In retail and marketing for personalized advertising and customer service.</a:t>
          </a:r>
        </a:p>
      </dgm:t>
    </dgm:pt>
    <dgm:pt modelId="{099AD595-25E8-4DC6-93D8-3736C4685E6E}" type="parTrans" cxnId="{FF77C733-4A9D-4B5A-8B4F-92FBE7ED7F0E}">
      <dgm:prSet/>
      <dgm:spPr/>
      <dgm:t>
        <a:bodyPr/>
        <a:lstStyle/>
        <a:p>
          <a:endParaRPr lang="en-US"/>
        </a:p>
      </dgm:t>
    </dgm:pt>
    <dgm:pt modelId="{2C8C1FE6-47F3-4A20-9889-06B5AE0FC4E6}" type="sibTrans" cxnId="{FF77C733-4A9D-4B5A-8B4F-92FBE7ED7F0E}">
      <dgm:prSet/>
      <dgm:spPr/>
      <dgm:t>
        <a:bodyPr/>
        <a:lstStyle/>
        <a:p>
          <a:endParaRPr lang="en-US"/>
        </a:p>
      </dgm:t>
    </dgm:pt>
    <dgm:pt modelId="{B1B1FCF9-BEE0-4A38-92FC-F31F182948EF}">
      <dgm:prSet/>
      <dgm:spPr/>
      <dgm:t>
        <a:bodyPr/>
        <a:lstStyle/>
        <a:p>
          <a:r>
            <a:rPr lang="en-US" b="1" dirty="0"/>
            <a:t>Social Media: </a:t>
          </a:r>
          <a:r>
            <a:rPr lang="en-US" dirty="0"/>
            <a:t>For tagging and organizing photos.</a:t>
          </a:r>
        </a:p>
      </dgm:t>
    </dgm:pt>
    <dgm:pt modelId="{5511A337-F8CB-4B78-9F4B-E66F11A4B5DF}" type="parTrans" cxnId="{D1CF7346-FDD9-4A52-93E3-11E411208808}">
      <dgm:prSet/>
      <dgm:spPr/>
      <dgm:t>
        <a:bodyPr/>
        <a:lstStyle/>
        <a:p>
          <a:endParaRPr lang="en-US"/>
        </a:p>
      </dgm:t>
    </dgm:pt>
    <dgm:pt modelId="{71033D7F-B67F-4964-81CB-0EF2B1CE93A0}" type="sibTrans" cxnId="{D1CF7346-FDD9-4A52-93E3-11E411208808}">
      <dgm:prSet/>
      <dgm:spPr/>
      <dgm:t>
        <a:bodyPr/>
        <a:lstStyle/>
        <a:p>
          <a:endParaRPr lang="en-US"/>
        </a:p>
      </dgm:t>
    </dgm:pt>
    <dgm:pt modelId="{549A4B26-7A6C-9F49-A507-3D32D37E6A80}" type="pres">
      <dgm:prSet presAssocID="{46FACD32-5D07-488D-9A43-AC38F41322FB}" presName="linear" presStyleCnt="0">
        <dgm:presLayoutVars>
          <dgm:animLvl val="lvl"/>
          <dgm:resizeHandles val="exact"/>
        </dgm:presLayoutVars>
      </dgm:prSet>
      <dgm:spPr/>
    </dgm:pt>
    <dgm:pt modelId="{F793B43C-4A47-E74C-AEC9-0CAE6761633D}" type="pres">
      <dgm:prSet presAssocID="{827FDA81-D166-43DA-AC9A-A7EF3960EA0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E2F3B0D-0DB9-4F46-A401-E7285CA8B7CB}" type="pres">
      <dgm:prSet presAssocID="{827FDA81-D166-43DA-AC9A-A7EF3960EA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F77C733-4A9D-4B5A-8B4F-92FBE7ED7F0E}" srcId="{827FDA81-D166-43DA-AC9A-A7EF3960EA0C}" destId="{1B04CDCA-A18E-4905-8F80-88C87A03C25B}" srcOrd="3" destOrd="0" parTransId="{099AD595-25E8-4DC6-93D8-3736C4685E6E}" sibTransId="{2C8C1FE6-47F3-4A20-9889-06B5AE0FC4E6}"/>
    <dgm:cxn modelId="{D1CF7346-FDD9-4A52-93E3-11E411208808}" srcId="{827FDA81-D166-43DA-AC9A-A7EF3960EA0C}" destId="{B1B1FCF9-BEE0-4A38-92FC-F31F182948EF}" srcOrd="4" destOrd="0" parTransId="{5511A337-F8CB-4B78-9F4B-E66F11A4B5DF}" sibTransId="{71033D7F-B67F-4964-81CB-0EF2B1CE93A0}"/>
    <dgm:cxn modelId="{D5142948-A3A8-3449-BC21-20E216B017A5}" type="presOf" srcId="{1B04CDCA-A18E-4905-8F80-88C87A03C25B}" destId="{1E2F3B0D-0DB9-4F46-A401-E7285CA8B7CB}" srcOrd="0" destOrd="3" presId="urn:microsoft.com/office/officeart/2005/8/layout/vList2"/>
    <dgm:cxn modelId="{6049E05D-04CC-4CFD-86BF-FA7BF0077778}" srcId="{827FDA81-D166-43DA-AC9A-A7EF3960EA0C}" destId="{474DAEA2-83AC-4870-8989-D1BB17D47468}" srcOrd="0" destOrd="0" parTransId="{41111637-FB47-4441-8541-68357A3FD19E}" sibTransId="{B7EB8F26-4304-4D6C-A11B-FD96347FE4B9}"/>
    <dgm:cxn modelId="{87A0BB6A-CD48-2943-828B-00C88445FCD4}" type="presOf" srcId="{827FDA81-D166-43DA-AC9A-A7EF3960EA0C}" destId="{F793B43C-4A47-E74C-AEC9-0CAE6761633D}" srcOrd="0" destOrd="0" presId="urn:microsoft.com/office/officeart/2005/8/layout/vList2"/>
    <dgm:cxn modelId="{58E30772-132A-4B2C-8D50-0D1470E38188}" srcId="{46FACD32-5D07-488D-9A43-AC38F41322FB}" destId="{827FDA81-D166-43DA-AC9A-A7EF3960EA0C}" srcOrd="0" destOrd="0" parTransId="{EABDDE03-459B-433D-B4CA-B430E79CAF38}" sibTransId="{ADA5123C-3EB4-414F-893D-0C16823C6EF6}"/>
    <dgm:cxn modelId="{C4C2A287-C0CA-7A49-BEDA-61C9E74471F7}" type="presOf" srcId="{474DAEA2-83AC-4870-8989-D1BB17D47468}" destId="{1E2F3B0D-0DB9-4F46-A401-E7285CA8B7CB}" srcOrd="0" destOrd="0" presId="urn:microsoft.com/office/officeart/2005/8/layout/vList2"/>
    <dgm:cxn modelId="{0F610F88-A0C8-6E42-9455-6307CF29C6B6}" type="presOf" srcId="{B1B1FCF9-BEE0-4A38-92FC-F31F182948EF}" destId="{1E2F3B0D-0DB9-4F46-A401-E7285CA8B7CB}" srcOrd="0" destOrd="4" presId="urn:microsoft.com/office/officeart/2005/8/layout/vList2"/>
    <dgm:cxn modelId="{BB3C5B92-0BB2-5B4B-87B1-DCF9819936C7}" type="presOf" srcId="{46FACD32-5D07-488D-9A43-AC38F41322FB}" destId="{549A4B26-7A6C-9F49-A507-3D32D37E6A80}" srcOrd="0" destOrd="0" presId="urn:microsoft.com/office/officeart/2005/8/layout/vList2"/>
    <dgm:cxn modelId="{5FCC4A93-0245-6443-9906-6FEF72F4E822}" type="presOf" srcId="{A7CB7B08-726C-4F40-8826-5C2CCA668641}" destId="{1E2F3B0D-0DB9-4F46-A401-E7285CA8B7CB}" srcOrd="0" destOrd="2" presId="urn:microsoft.com/office/officeart/2005/8/layout/vList2"/>
    <dgm:cxn modelId="{8481AFCE-C885-4EB6-AA41-6844ADD5197B}" srcId="{827FDA81-D166-43DA-AC9A-A7EF3960EA0C}" destId="{90ABCA7E-2AB1-4432-BD46-765627DED57C}" srcOrd="1" destOrd="0" parTransId="{A0AEFDA2-40E1-45FE-A027-51E6103FE00F}" sibTransId="{2DF4DD11-56CA-4B78-93F4-15B4C95B35F2}"/>
    <dgm:cxn modelId="{98B3B6D5-C314-3446-B451-086D067CB5DC}" type="presOf" srcId="{90ABCA7E-2AB1-4432-BD46-765627DED57C}" destId="{1E2F3B0D-0DB9-4F46-A401-E7285CA8B7CB}" srcOrd="0" destOrd="1" presId="urn:microsoft.com/office/officeart/2005/8/layout/vList2"/>
    <dgm:cxn modelId="{EDF3E5DF-68AF-4F41-B49A-27D317F6C6AB}" srcId="{827FDA81-D166-43DA-AC9A-A7EF3960EA0C}" destId="{A7CB7B08-726C-4F40-8826-5C2CCA668641}" srcOrd="2" destOrd="0" parTransId="{8BA492C1-1AA3-4467-B577-614D60FB53FB}" sibTransId="{A19024DA-AFCF-4CD3-9DEF-506C5410C065}"/>
    <dgm:cxn modelId="{A94D66D3-8D43-1747-AF28-18D1E50355E7}" type="presParOf" srcId="{549A4B26-7A6C-9F49-A507-3D32D37E6A80}" destId="{F793B43C-4A47-E74C-AEC9-0CAE6761633D}" srcOrd="0" destOrd="0" presId="urn:microsoft.com/office/officeart/2005/8/layout/vList2"/>
    <dgm:cxn modelId="{75F0B93C-1612-5040-88EE-99B4C6F4D5C1}" type="presParOf" srcId="{549A4B26-7A6C-9F49-A507-3D32D37E6A80}" destId="{1E2F3B0D-0DB9-4F46-A401-E7285CA8B7C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3B43C-4A47-E74C-AEC9-0CAE6761633D}">
      <dsp:nvSpPr>
        <dsp:cNvPr id="0" name=""/>
        <dsp:cNvSpPr/>
      </dsp:nvSpPr>
      <dsp:spPr>
        <a:xfrm>
          <a:off x="0" y="114149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Face recognition technology has significant applications and impacts in various fields:</a:t>
          </a:r>
          <a:endParaRPr lang="en-US" sz="3000" kern="1200"/>
        </a:p>
      </dsp:txBody>
      <dsp:txXfrm>
        <a:off x="58257" y="172406"/>
        <a:ext cx="8113086" cy="1076886"/>
      </dsp:txXfrm>
    </dsp:sp>
    <dsp:sp modelId="{1E2F3B0D-0DB9-4F46-A401-E7285CA8B7CB}">
      <dsp:nvSpPr>
        <dsp:cNvPr id="0" name=""/>
        <dsp:cNvSpPr/>
      </dsp:nvSpPr>
      <dsp:spPr>
        <a:xfrm>
          <a:off x="0" y="1307549"/>
          <a:ext cx="8229600" cy="391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Security and Surveillance</a:t>
          </a:r>
          <a:r>
            <a:rPr lang="en-US" sz="2300" kern="1200" dirty="0"/>
            <a:t>: Enhancing security systems for identifying and verifying individuals in public places, airports, and sensitive areas.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Biometric Authentication</a:t>
          </a:r>
          <a:r>
            <a:rPr lang="en-US" sz="2300" kern="1200" dirty="0"/>
            <a:t>: Used in unlocking devices, banking security, and personal identification, offering a high level of security compared to traditional methods.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Healthcare:</a:t>
          </a:r>
          <a:r>
            <a:rPr lang="en-US" sz="2300" kern="1200" dirty="0"/>
            <a:t> Patient monitoring and identification, especially in elderly care.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Personalized Customer Experience: </a:t>
          </a:r>
          <a:r>
            <a:rPr lang="en-US" sz="2300" kern="1200" dirty="0"/>
            <a:t>In retail and marketing for personalized advertising and customer service.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Social Media: </a:t>
          </a:r>
          <a:r>
            <a:rPr lang="en-US" sz="2300" kern="1200" dirty="0"/>
            <a:t>For tagging and organizing photos.</a:t>
          </a:r>
        </a:p>
      </dsp:txBody>
      <dsp:txXfrm>
        <a:off x="0" y="1307549"/>
        <a:ext cx="8229600" cy="3912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80vcyNnTQo" TargetMode="External"/><Relationship Id="rId2" Type="http://schemas.openxmlformats.org/officeDocument/2006/relationships/hyperlink" Target="https://youtu.be/QN_LvV_GhI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s-www.cs.umass.edu/lfw/lfw-deepfunneled.t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 Real-Time Face Recognition System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Sahu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Shivesh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</a:t>
            </a:r>
            <a:r>
              <a:rPr lang="en-US" sz="800" dirty="0"/>
              <a:t> </a:t>
            </a:r>
            <a:r>
              <a:rPr lang="en-US" sz="800" dirty="0" err="1"/>
              <a:t>ShiveshRajSahu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0" y="4936177"/>
            <a:ext cx="66293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CS767A1 Advanced Machine Learning and Neural Networks</a:t>
            </a:r>
          </a:p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Fall  2023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Boston University MET College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A8C08-096D-EEF7-482A-676362BE3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13" y="3352800"/>
            <a:ext cx="2509024" cy="11931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66F6-4287-CBBE-CE4F-6666342F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2" y="251619"/>
            <a:ext cx="8229600" cy="715962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Model Architecture and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AE20-B888-370B-C715-C9E15CCA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4104862" cy="5334000"/>
          </a:xfrm>
        </p:spPr>
        <p:txBody>
          <a:bodyPr/>
          <a:lstStyle/>
          <a:p>
            <a:r>
              <a:rPr lang="en-US" dirty="0"/>
              <a:t>Key </a:t>
            </a:r>
            <a:r>
              <a:rPr lang="en-US" dirty="0" err="1"/>
              <a:t>Features</a:t>
            </a:r>
            <a:r>
              <a:rPr lang="en-US" b="1" dirty="0" err="1">
                <a:latin typeface="Söhne"/>
              </a:rPr>
              <a:t>Architecture</a:t>
            </a:r>
            <a:r>
              <a:rPr lang="en-US" dirty="0"/>
              <a:t>:</a:t>
            </a:r>
          </a:p>
          <a:p>
            <a:r>
              <a:rPr lang="en-US" b="1" dirty="0"/>
              <a:t>CNN Layers</a:t>
            </a:r>
            <a:r>
              <a:rPr lang="en-US" dirty="0"/>
              <a:t>: Essential for feature extraction from images.</a:t>
            </a:r>
          </a:p>
          <a:p>
            <a:r>
              <a:rPr lang="en-US" b="1" dirty="0" err="1"/>
              <a:t>MaxPooling</a:t>
            </a:r>
            <a:r>
              <a:rPr lang="en-US" dirty="0"/>
              <a:t> </a:t>
            </a:r>
            <a:r>
              <a:rPr lang="en-US" b="1" dirty="0"/>
              <a:t>Layers</a:t>
            </a:r>
            <a:r>
              <a:rPr lang="en-US" dirty="0"/>
              <a:t>: Reduce dimensionality, critical for managing computational load.</a:t>
            </a:r>
          </a:p>
          <a:p>
            <a:r>
              <a:rPr lang="en-US" b="1" dirty="0"/>
              <a:t>Dense and Dropout Layers: </a:t>
            </a:r>
            <a:r>
              <a:rPr lang="en-US" dirty="0"/>
              <a:t>Dense layers for classification decisions; Dropout layer to prevent overfitting.</a:t>
            </a:r>
          </a:p>
          <a:p>
            <a:r>
              <a:rPr lang="en-US" dirty="0"/>
              <a:t>Real-Time Processing: Capable of handling live video feed for immediate face recognition.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1DB0-2574-AEEB-C5F9-6DAFAF83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143AF-38D6-5999-08FB-54672987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A24F8-8868-51C2-248D-D2B7E3264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39" y="1028700"/>
            <a:ext cx="431491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6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1039D-D96B-2FDC-1FDA-0AF61794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Söhne"/>
              </a:rPr>
              <a:t>Demonstration</a:t>
            </a:r>
            <a:endParaRPr lang="en-US" sz="360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  <a:gd name="connsiteX0" fmla="*/ 0 w 2606040"/>
              <a:gd name="connsiteY0" fmla="*/ 0 h 18288"/>
              <a:gd name="connsiteX1" fmla="*/ 599389 w 2606040"/>
              <a:gd name="connsiteY1" fmla="*/ 0 h 18288"/>
              <a:gd name="connsiteX2" fmla="*/ 1303020 w 2606040"/>
              <a:gd name="connsiteY2" fmla="*/ 0 h 18288"/>
              <a:gd name="connsiteX3" fmla="*/ 1876349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80590 w 2606040"/>
              <a:gd name="connsiteY6" fmla="*/ 18288 h 18288"/>
              <a:gd name="connsiteX7" fmla="*/ 1276960 w 2606040"/>
              <a:gd name="connsiteY7" fmla="*/ 18288 h 18288"/>
              <a:gd name="connsiteX8" fmla="*/ 65151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6645" y="4461"/>
                  <a:pt x="2607031" y="13181"/>
                  <a:pt x="2606040" y="18288"/>
                </a:cubicBezTo>
                <a:cubicBezTo>
                  <a:pt x="2260204" y="29342"/>
                  <a:pt x="2175708" y="5614"/>
                  <a:pt x="1902409" y="18288"/>
                </a:cubicBezTo>
                <a:cubicBezTo>
                  <a:pt x="1638502" y="41064"/>
                  <a:pt x="1460923" y="-16269"/>
                  <a:pt x="1276960" y="18288"/>
                </a:cubicBezTo>
                <a:cubicBezTo>
                  <a:pt x="1057717" y="14361"/>
                  <a:pt x="867956" y="2320"/>
                  <a:pt x="677570" y="18288"/>
                </a:cubicBezTo>
                <a:cubicBezTo>
                  <a:pt x="457951" y="33373"/>
                  <a:pt x="189752" y="55388"/>
                  <a:pt x="0" y="18288"/>
                </a:cubicBezTo>
                <a:cubicBezTo>
                  <a:pt x="1586" y="13022"/>
                  <a:pt x="-95" y="4569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6314" y="8448"/>
                  <a:pt x="2606550" y="14527"/>
                  <a:pt x="2606040" y="18288"/>
                </a:cubicBezTo>
                <a:cubicBezTo>
                  <a:pt x="2344840" y="2643"/>
                  <a:pt x="2192043" y="7399"/>
                  <a:pt x="1980590" y="18288"/>
                </a:cubicBezTo>
                <a:cubicBezTo>
                  <a:pt x="1783984" y="-9745"/>
                  <a:pt x="1487673" y="45908"/>
                  <a:pt x="1276960" y="18288"/>
                </a:cubicBezTo>
                <a:cubicBezTo>
                  <a:pt x="1088134" y="-41257"/>
                  <a:pt x="877974" y="49968"/>
                  <a:pt x="651510" y="18288"/>
                </a:cubicBezTo>
                <a:cubicBezTo>
                  <a:pt x="430798" y="-27764"/>
                  <a:pt x="132889" y="-33467"/>
                  <a:pt x="0" y="18288"/>
                </a:cubicBezTo>
                <a:cubicBezTo>
                  <a:pt x="212" y="10845"/>
                  <a:pt x="-833" y="6193"/>
                  <a:pt x="0" y="0"/>
                </a:cubicBezTo>
                <a:close/>
              </a:path>
              <a:path w="2606040" h="18288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6166" y="3680"/>
                  <a:pt x="2606905" y="11461"/>
                  <a:pt x="2606040" y="18288"/>
                </a:cubicBezTo>
                <a:cubicBezTo>
                  <a:pt x="2234648" y="26976"/>
                  <a:pt x="2180202" y="-10361"/>
                  <a:pt x="1902409" y="18288"/>
                </a:cubicBezTo>
                <a:cubicBezTo>
                  <a:pt x="1635562" y="47194"/>
                  <a:pt x="1477339" y="4794"/>
                  <a:pt x="1276960" y="18288"/>
                </a:cubicBezTo>
                <a:cubicBezTo>
                  <a:pt x="1058094" y="66922"/>
                  <a:pt x="904206" y="-20636"/>
                  <a:pt x="677570" y="18288"/>
                </a:cubicBezTo>
                <a:cubicBezTo>
                  <a:pt x="485746" y="14713"/>
                  <a:pt x="195925" y="33005"/>
                  <a:pt x="0" y="18288"/>
                </a:cubicBezTo>
                <a:cubicBezTo>
                  <a:pt x="1168" y="12774"/>
                  <a:pt x="-229" y="37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8288"/>
                      <a:gd name="connsiteX1" fmla="*/ 625450 w 2606040"/>
                      <a:gd name="connsiteY1" fmla="*/ 0 h 18288"/>
                      <a:gd name="connsiteX2" fmla="*/ 1224839 w 2606040"/>
                      <a:gd name="connsiteY2" fmla="*/ 0 h 18288"/>
                      <a:gd name="connsiteX3" fmla="*/ 1824228 w 2606040"/>
                      <a:gd name="connsiteY3" fmla="*/ 0 h 18288"/>
                      <a:gd name="connsiteX4" fmla="*/ 2606040 w 2606040"/>
                      <a:gd name="connsiteY4" fmla="*/ 0 h 18288"/>
                      <a:gd name="connsiteX5" fmla="*/ 2606040 w 2606040"/>
                      <a:gd name="connsiteY5" fmla="*/ 18288 h 18288"/>
                      <a:gd name="connsiteX6" fmla="*/ 1902409 w 2606040"/>
                      <a:gd name="connsiteY6" fmla="*/ 18288 h 18288"/>
                      <a:gd name="connsiteX7" fmla="*/ 1276960 w 2606040"/>
                      <a:gd name="connsiteY7" fmla="*/ 18288 h 18288"/>
                      <a:gd name="connsiteX8" fmla="*/ 677570 w 2606040"/>
                      <a:gd name="connsiteY8" fmla="*/ 18288 h 18288"/>
                      <a:gd name="connsiteX9" fmla="*/ 0 w 2606040"/>
                      <a:gd name="connsiteY9" fmla="*/ 18288 h 18288"/>
                      <a:gd name="connsiteX10" fmla="*/ 0 w 260604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8288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462" y="4771"/>
                          <a:pt x="2606793" y="12323"/>
                          <a:pt x="2606040" y="18288"/>
                        </a:cubicBezTo>
                        <a:cubicBezTo>
                          <a:pt x="2256758" y="31410"/>
                          <a:pt x="2173673" y="-12878"/>
                          <a:pt x="1902409" y="18288"/>
                        </a:cubicBezTo>
                        <a:cubicBezTo>
                          <a:pt x="1631145" y="49454"/>
                          <a:pt x="1461378" y="5466"/>
                          <a:pt x="1276960" y="18288"/>
                        </a:cubicBezTo>
                        <a:cubicBezTo>
                          <a:pt x="1092542" y="31110"/>
                          <a:pt x="890442" y="13213"/>
                          <a:pt x="677570" y="18288"/>
                        </a:cubicBezTo>
                        <a:cubicBezTo>
                          <a:pt x="464698" y="23364"/>
                          <a:pt x="187648" y="35837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606040" h="18288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5426" y="8857"/>
                          <a:pt x="2606544" y="13619"/>
                          <a:pt x="2606040" y="18288"/>
                        </a:cubicBezTo>
                        <a:cubicBezTo>
                          <a:pt x="2393024" y="2241"/>
                          <a:pt x="2191161" y="39259"/>
                          <a:pt x="1980590" y="18288"/>
                        </a:cubicBezTo>
                        <a:cubicBezTo>
                          <a:pt x="1770019" y="-2683"/>
                          <a:pt x="1476440" y="36114"/>
                          <a:pt x="1276960" y="18288"/>
                        </a:cubicBezTo>
                        <a:cubicBezTo>
                          <a:pt x="1077480" y="463"/>
                          <a:pt x="880988" y="42125"/>
                          <a:pt x="651510" y="18288"/>
                        </a:cubicBezTo>
                        <a:cubicBezTo>
                          <a:pt x="422032" y="-5549"/>
                          <a:pt x="130744" y="-1947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5518CFD-A33B-2240-7834-379EA272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80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DD1C-E441-07B9-730D-793A4C5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6300" y="6356350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@Your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CC70A-41C3-E130-16CE-F3D834C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29550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8C3E294-9E12-4E24-B275-9BA1AC14E86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5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B181-CC5D-3FAE-DED1-BD91E05A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CE27-3FEA-481E-436E-86C15815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b="1" dirty="0"/>
              <a:t>Import Libraries:</a:t>
            </a:r>
          </a:p>
          <a:p>
            <a:pPr marL="0" indent="0" algn="l">
              <a:buNone/>
            </a:pPr>
            <a:r>
              <a:rPr lang="en-US" dirty="0"/>
              <a:t>       </a:t>
            </a:r>
            <a:r>
              <a:rPr lang="en-US" b="1" dirty="0"/>
              <a:t>cv2</a:t>
            </a:r>
            <a:r>
              <a:rPr lang="en-US" dirty="0"/>
              <a:t> for OpenCV, used for video capture and image processing.</a:t>
            </a:r>
          </a:p>
          <a:p>
            <a:pPr marL="0" indent="0" algn="l">
              <a:buNone/>
            </a:pPr>
            <a:r>
              <a:rPr lang="en-US" dirty="0"/>
              <a:t>       </a:t>
            </a:r>
            <a:r>
              <a:rPr lang="en-US" b="1" dirty="0" err="1"/>
              <a:t>numpy</a:t>
            </a:r>
            <a:r>
              <a:rPr lang="en-US" dirty="0"/>
              <a:t> for numerical operations.</a:t>
            </a:r>
          </a:p>
          <a:p>
            <a:pPr marL="0" indent="0" algn="l">
              <a:buNone/>
            </a:pPr>
            <a:r>
              <a:rPr lang="en-US" dirty="0"/>
              <a:t>       </a:t>
            </a:r>
            <a:r>
              <a:rPr lang="en-US" b="1" dirty="0" err="1"/>
              <a:t>tensorflow</a:t>
            </a:r>
            <a:r>
              <a:rPr lang="en-US" dirty="0"/>
              <a:t> for loading and using the deep learning model.</a:t>
            </a:r>
          </a:p>
          <a:p>
            <a:r>
              <a:rPr lang="en-US" b="1" dirty="0"/>
              <a:t>Load the Trained Model:</a:t>
            </a:r>
          </a:p>
          <a:p>
            <a:pPr marL="0" indent="0" algn="l">
              <a:buNone/>
            </a:pPr>
            <a:r>
              <a:rPr lang="en-US" b="1" dirty="0"/>
              <a:t>      </a:t>
            </a:r>
            <a:r>
              <a:rPr lang="en-US" b="1" dirty="0" err="1"/>
              <a:t>load_model</a:t>
            </a:r>
            <a:r>
              <a:rPr lang="en-US" b="1" dirty="0"/>
              <a:t>('/Users/</a:t>
            </a:r>
            <a:r>
              <a:rPr lang="en-US" b="1" dirty="0" err="1"/>
              <a:t>shiveshrajsahu</a:t>
            </a:r>
            <a:r>
              <a:rPr lang="en-US" b="1" dirty="0"/>
              <a:t>/Desktop/Cs767/</a:t>
            </a:r>
            <a:r>
              <a:rPr lang="en-US" b="1" dirty="0" err="1"/>
              <a:t>finalproject</a:t>
            </a:r>
            <a:r>
              <a:rPr lang="en-US" b="1" dirty="0"/>
              <a:t>/best_model.h5’)     </a:t>
            </a:r>
          </a:p>
          <a:p>
            <a:pPr marL="0" indent="0" algn="l">
              <a:buNone/>
            </a:pPr>
            <a:r>
              <a:rPr lang="en-US" b="1" dirty="0"/>
              <a:t>      </a:t>
            </a:r>
            <a:r>
              <a:rPr lang="en-US" dirty="0"/>
              <a:t>loads the pre-trained model saved in an HDF5 file</a:t>
            </a:r>
          </a:p>
          <a:p>
            <a:r>
              <a:rPr lang="en-US" b="1" dirty="0"/>
              <a:t>Initialize Webcam:</a:t>
            </a:r>
          </a:p>
          <a:p>
            <a:pPr marL="0" indent="0">
              <a:buNone/>
            </a:pPr>
            <a:r>
              <a:rPr lang="en-US" b="1" dirty="0"/>
              <a:t>       cap = cv2.VideoCapture(0) </a:t>
            </a:r>
            <a:r>
              <a:rPr lang="en-US" dirty="0"/>
              <a:t>initializes the webcam. 0 usually refers to the default </a:t>
            </a:r>
          </a:p>
          <a:p>
            <a:pPr marL="0" indent="0">
              <a:buNone/>
            </a:pPr>
            <a:r>
              <a:rPr lang="en-US" dirty="0"/>
              <a:t>        webcam.</a:t>
            </a:r>
          </a:p>
          <a:p>
            <a:r>
              <a:rPr lang="en-US" b="1" dirty="0"/>
              <a:t>Capture Video Frames in a Loop:</a:t>
            </a:r>
          </a:p>
          <a:p>
            <a:pPr marL="0" indent="0" algn="l">
              <a:buNone/>
            </a:pPr>
            <a:r>
              <a:rPr lang="en-US" dirty="0"/>
              <a:t>       The while True loop continuously captures frames from the webcam.</a:t>
            </a:r>
          </a:p>
          <a:p>
            <a:pPr marL="0" indent="0" algn="l">
              <a:buNone/>
            </a:pPr>
            <a:r>
              <a:rPr lang="en-US" dirty="0"/>
              <a:t>       ret, frame = </a:t>
            </a:r>
            <a:r>
              <a:rPr lang="en-US" dirty="0" err="1"/>
              <a:t>cap.read</a:t>
            </a:r>
            <a:r>
              <a:rPr lang="en-US" dirty="0"/>
              <a:t>() reads the next frame from the webcam.</a:t>
            </a:r>
          </a:p>
          <a:p>
            <a:pPr marL="0" indent="0" algn="l">
              <a:buNone/>
            </a:pPr>
            <a:r>
              <a:rPr lang="en-US" dirty="0"/>
              <a:t>       if not ret: break stops the loop if no frame is captured.</a:t>
            </a:r>
          </a:p>
          <a:p>
            <a:pPr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9C111-AF85-DA84-612B-33D4415A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EECE3-E37F-18CD-3F97-4342849B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2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A9C8-69D5-109F-4841-4A1363BB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B505-9C64-1264-F5B4-410642FF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 Each Frame: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cv2.cvtColor(frame, cv2.COLOR_BGR2RGB) </a:t>
            </a:r>
            <a:r>
              <a:rPr lang="en-US" dirty="0"/>
              <a:t>converts the frame from BGR (used by </a:t>
            </a:r>
          </a:p>
          <a:p>
            <a:pPr marL="0" indent="0">
              <a:buNone/>
            </a:pPr>
            <a:r>
              <a:rPr lang="en-US" dirty="0"/>
              <a:t>       OpenCV) to RGB (used by TensorFlow).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 err="1"/>
              <a:t>resized_frame</a:t>
            </a:r>
            <a:r>
              <a:rPr lang="en-US" b="1" dirty="0"/>
              <a:t> = cv2.resize(</a:t>
            </a:r>
            <a:r>
              <a:rPr lang="en-US" b="1" dirty="0" err="1"/>
              <a:t>color_frame</a:t>
            </a:r>
            <a:r>
              <a:rPr lang="en-US" b="1" dirty="0"/>
              <a:t>, (224, 224)) </a:t>
            </a:r>
            <a:r>
              <a:rPr lang="en-US" dirty="0"/>
              <a:t>resizes the frame to the size </a:t>
            </a:r>
          </a:p>
          <a:p>
            <a:pPr marL="0" indent="0">
              <a:buNone/>
            </a:pPr>
            <a:r>
              <a:rPr lang="en-US" dirty="0"/>
              <a:t>       expected by the model (224x224 in this case).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 err="1"/>
              <a:t>img_to_array</a:t>
            </a:r>
            <a:r>
              <a:rPr lang="en-US" b="1" dirty="0"/>
              <a:t>(</a:t>
            </a:r>
            <a:r>
              <a:rPr lang="en-US" b="1" dirty="0" err="1"/>
              <a:t>resized_frame</a:t>
            </a:r>
            <a:r>
              <a:rPr lang="en-US" b="1" dirty="0"/>
              <a:t>) </a:t>
            </a:r>
            <a:r>
              <a:rPr lang="en-US" dirty="0"/>
              <a:t>converts the resized frame to a </a:t>
            </a:r>
            <a:r>
              <a:rPr lang="en-US" dirty="0" err="1"/>
              <a:t>numpy</a:t>
            </a:r>
            <a:r>
              <a:rPr lang="en-US" dirty="0"/>
              <a:t> array.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 err="1"/>
              <a:t>resized_frame</a:t>
            </a:r>
            <a:r>
              <a:rPr lang="en-US" b="1" dirty="0"/>
              <a:t> = </a:t>
            </a:r>
            <a:r>
              <a:rPr lang="en-US" b="1" dirty="0" err="1"/>
              <a:t>np.expand_dims</a:t>
            </a:r>
            <a:r>
              <a:rPr lang="en-US" b="1" dirty="0"/>
              <a:t>(</a:t>
            </a:r>
            <a:r>
              <a:rPr lang="en-US" b="1" dirty="0" err="1"/>
              <a:t>resized_frame</a:t>
            </a:r>
            <a:r>
              <a:rPr lang="en-US" b="1" dirty="0"/>
              <a:t>, axis=0) </a:t>
            </a:r>
            <a:r>
              <a:rPr lang="en-US" dirty="0"/>
              <a:t>adds an extra dimension </a:t>
            </a:r>
          </a:p>
          <a:p>
            <a:pPr marL="0" indent="0">
              <a:buNone/>
            </a:pPr>
            <a:r>
              <a:rPr lang="en-US" dirty="0"/>
              <a:t>       to the array to make it suitable for model prediction (batch size of 1).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 err="1"/>
              <a:t>resized_frame</a:t>
            </a:r>
            <a:r>
              <a:rPr lang="en-US" b="1" dirty="0"/>
              <a:t> = </a:t>
            </a:r>
            <a:r>
              <a:rPr lang="en-US" b="1" dirty="0" err="1"/>
              <a:t>resized_frame</a:t>
            </a:r>
            <a:r>
              <a:rPr lang="en-US" b="1" dirty="0"/>
              <a:t> / 255.0 </a:t>
            </a:r>
            <a:r>
              <a:rPr lang="en-US" dirty="0"/>
              <a:t>normalizes the pixel values to [0,1].</a:t>
            </a:r>
          </a:p>
          <a:p>
            <a:r>
              <a:rPr lang="en-US" b="1" dirty="0"/>
              <a:t>Model Prediction: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prediction = </a:t>
            </a:r>
            <a:r>
              <a:rPr lang="en-US" b="1" dirty="0" err="1"/>
              <a:t>model.predict</a:t>
            </a:r>
            <a:r>
              <a:rPr lang="en-US" b="1" dirty="0"/>
              <a:t>(</a:t>
            </a:r>
            <a:r>
              <a:rPr lang="en-US" b="1" dirty="0" err="1"/>
              <a:t>resized_frame</a:t>
            </a:r>
            <a:r>
              <a:rPr lang="en-US" b="1" dirty="0"/>
              <a:t>) </a:t>
            </a:r>
            <a:r>
              <a:rPr lang="en-US" dirty="0"/>
              <a:t>uses the model to predict the class of </a:t>
            </a:r>
          </a:p>
          <a:p>
            <a:pPr marL="0" indent="0">
              <a:buNone/>
            </a:pPr>
            <a:r>
              <a:rPr lang="en-US" dirty="0"/>
              <a:t>       the face in the frame.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dirty="0" err="1"/>
              <a:t>class_index</a:t>
            </a:r>
            <a:r>
              <a:rPr lang="en-US" b="1" dirty="0"/>
              <a:t> = </a:t>
            </a:r>
            <a:r>
              <a:rPr lang="en-US" b="1" dirty="0" err="1"/>
              <a:t>np.argmax</a:t>
            </a:r>
            <a:r>
              <a:rPr lang="en-US" b="1" dirty="0"/>
              <a:t>(prediction, axis=1) </a:t>
            </a:r>
            <a:r>
              <a:rPr lang="en-US" dirty="0"/>
              <a:t>finds the class with the highest </a:t>
            </a:r>
          </a:p>
          <a:p>
            <a:pPr marL="0" indent="0">
              <a:buNone/>
            </a:pPr>
            <a:r>
              <a:rPr lang="en-US" dirty="0"/>
              <a:t>       probability.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B3396-7054-DB98-F115-79A2E7BD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AD446-4B48-1C2F-0050-DCF19DFD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C310-75C9-A20F-A83A-765FAA80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B152-794C-312A-F0B6-F460E8FE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Display Results:</a:t>
            </a:r>
          </a:p>
          <a:p>
            <a:pPr marL="0" indent="0">
              <a:buNone/>
            </a:pPr>
            <a:r>
              <a:rPr lang="en-US" b="1" dirty="0"/>
              <a:t>The label (e.g., Class: {</a:t>
            </a:r>
            <a:r>
              <a:rPr lang="en-US" b="1" dirty="0" err="1"/>
              <a:t>class_index</a:t>
            </a:r>
            <a:r>
              <a:rPr lang="en-US" b="1" dirty="0"/>
              <a:t>}) </a:t>
            </a:r>
            <a:r>
              <a:rPr lang="en-US" dirty="0"/>
              <a:t>is determined based on the prediction.</a:t>
            </a:r>
          </a:p>
          <a:p>
            <a:pPr marL="0" indent="0">
              <a:buNone/>
            </a:pPr>
            <a:r>
              <a:rPr lang="en-US" b="1" dirty="0"/>
              <a:t>cv2.putText() </a:t>
            </a:r>
            <a:r>
              <a:rPr lang="en-US" dirty="0"/>
              <a:t>puts the label text on the frame.</a:t>
            </a:r>
          </a:p>
          <a:p>
            <a:pPr marL="0" indent="0">
              <a:buNone/>
            </a:pPr>
            <a:r>
              <a:rPr lang="en-US" b="1" dirty="0"/>
              <a:t>cv2.imshow() </a:t>
            </a:r>
            <a:r>
              <a:rPr lang="en-US" dirty="0"/>
              <a:t>displays the frame with the label in a window titled 'Real-Time Face Recognition’.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User Interaction:</a:t>
            </a:r>
          </a:p>
          <a:p>
            <a:pPr marL="0" indent="0">
              <a:buNone/>
            </a:pPr>
            <a:r>
              <a:rPr lang="en-US" b="1" dirty="0"/>
              <a:t>The if cv2.waitKey(1) &amp; 0xFF == </a:t>
            </a:r>
            <a:r>
              <a:rPr lang="en-US" b="1" dirty="0" err="1"/>
              <a:t>ord</a:t>
            </a:r>
            <a:r>
              <a:rPr lang="en-US" b="1" dirty="0"/>
              <a:t>('q') </a:t>
            </a:r>
            <a:r>
              <a:rPr lang="en-US" dirty="0"/>
              <a:t>condition allows the user to quit the application by pressing 'q’.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Clean Up:</a:t>
            </a:r>
          </a:p>
          <a:p>
            <a:pPr marL="0" indent="0">
              <a:buNone/>
            </a:pPr>
            <a:r>
              <a:rPr lang="en-US" b="1" dirty="0"/>
              <a:t>Finally, </a:t>
            </a:r>
            <a:r>
              <a:rPr lang="en-US" b="1" dirty="0" err="1"/>
              <a:t>cap.release</a:t>
            </a:r>
            <a:r>
              <a:rPr lang="en-US" b="1" dirty="0"/>
              <a:t>() and cv2.destroyAllWindows() </a:t>
            </a:r>
            <a:r>
              <a:rPr lang="en-US" dirty="0"/>
              <a:t>are called to release the webcam and close any OpenCV windows, ending the application.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E3755-8341-8DF3-599D-AD9933C5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670B7-9AC4-99AF-1CB6-E1011145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4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29E5-3E53-1F58-4FE9-4AEFF54A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Performance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3668-C2E7-5765-B27E-EC992696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Accuracy Metrics:</a:t>
            </a:r>
          </a:p>
          <a:p>
            <a:r>
              <a:rPr lang="en-US" dirty="0"/>
              <a:t>Test Accuracy: This metric represents the percentage of correctly identified faces out of all the test data. Our model achieved an accuracy of approximately 1.34%.</a:t>
            </a:r>
          </a:p>
          <a:p>
            <a:r>
              <a:rPr lang="en-US" dirty="0"/>
              <a:t>Test Loss: This represents the error rate of the model on the test data. Our model registered a test loss of 6.46, indicating room for improvement.</a:t>
            </a:r>
          </a:p>
          <a:p>
            <a:pPr marL="0" indent="0">
              <a:buNone/>
            </a:pPr>
            <a:r>
              <a:rPr lang="en-US" b="1" dirty="0"/>
              <a:t>Graphs/Charts:</a:t>
            </a:r>
          </a:p>
          <a:p>
            <a:r>
              <a:rPr lang="en-US" dirty="0"/>
              <a:t>Accuracy Over Epochs:</a:t>
            </a:r>
          </a:p>
          <a:p>
            <a:r>
              <a:rPr lang="en-US" dirty="0"/>
              <a:t>Description: A line graph showing the training and validation accuracy of our model over each epoch. The graph illustrates how accuracy changes as the model learns from the data.</a:t>
            </a:r>
          </a:p>
          <a:p>
            <a:r>
              <a:rPr lang="en-US" dirty="0"/>
              <a:t>Key Observation: The graph may show initial improvements in training accuracy, but a plateau or decrease in validation accuracy, indicating overfitting.</a:t>
            </a:r>
          </a:p>
          <a:p>
            <a:r>
              <a:rPr lang="en-US" dirty="0"/>
              <a:t>Loss Over Epochs:</a:t>
            </a:r>
          </a:p>
          <a:p>
            <a:r>
              <a:rPr lang="en-US" dirty="0"/>
              <a:t>Description: A line graph depicting the training and validation loss of our model throughout the epochs. It highlights how the model's error rate decreases over time.</a:t>
            </a:r>
          </a:p>
          <a:p>
            <a:r>
              <a:rPr lang="en-US" dirty="0"/>
              <a:t>Key Observation: If the validation loss increases over time while the training loss decreases, it suggests that the model is overfitting to the training data.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283C8-A305-8220-CAF4-94E090B6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33035-8670-272F-DCED-2CADBDB6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5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F4C2-CC3D-6755-5892-DB2CF241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Performance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D68C-0504-907B-A847-791600C2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Analysis Summary:</a:t>
            </a:r>
          </a:p>
          <a:p>
            <a:r>
              <a:rPr lang="en-US" dirty="0"/>
              <a:t>The model shows reasonable learning capability on the training set, but it struggles to generalize well on unseen data, as evident from the low test accuracy and high test loss.</a:t>
            </a:r>
          </a:p>
          <a:p>
            <a:r>
              <a:rPr lang="en-US" dirty="0"/>
              <a:t>The discrepancy between training and validation performance suggests that the model might be overfitting, which could be addressed with strategies like data augmentation, model regularization, or using a more complex model architecture.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D416E-DACB-BDA1-996C-4ECD3D8D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96032-9423-B5C9-87DE-3F348226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0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loss and model loss&#10;&#10;Description automatically generated">
            <a:extLst>
              <a:ext uri="{FF2B5EF4-FFF2-40B4-BE49-F238E27FC236}">
                <a16:creationId xmlns:a16="http://schemas.microsoft.com/office/drawing/2014/main" id="{7D70C387-F052-E59D-ACE8-D0E66C27C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230313"/>
            <a:ext cx="2930525" cy="4394200"/>
          </a:xfrm>
          <a:prstGeom prst="rect">
            <a:avLst/>
          </a:prstGeom>
        </p:spPr>
      </p:pic>
      <p:pic>
        <p:nvPicPr>
          <p:cNvPr id="7" name="Content Placeholder 6" descr="A graph of loss and loss&#10;&#10;Description automatically generated">
            <a:extLst>
              <a:ext uri="{FF2B5EF4-FFF2-40B4-BE49-F238E27FC236}">
                <a16:creationId xmlns:a16="http://schemas.microsoft.com/office/drawing/2014/main" id="{BF2EC435-DB96-E1AA-B0B1-FEDC931C2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0" y="1230313"/>
            <a:ext cx="3232150" cy="4394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1DAD5C-C828-7E9E-03AA-E2F74C80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83" y="2237163"/>
            <a:ext cx="2383674" cy="2383674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anchor="ctr">
            <a:normAutofit/>
          </a:bodyPr>
          <a:lstStyle/>
          <a:p>
            <a:r>
              <a:rPr lang="en-US" sz="1950" b="1">
                <a:solidFill>
                  <a:srgbClr val="FFFFFF"/>
                </a:solidFill>
                <a:effectLst/>
              </a:rPr>
              <a:t>Performance Analysis</a:t>
            </a:r>
            <a:endParaRPr lang="en-US" sz="195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04396-A6C6-6D12-B0A6-769DA86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@Your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6BC6D-708E-214E-6989-32E1A4E8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8C3E294-9E12-4E24-B275-9BA1AC14E86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F966-49E0-D46D-0738-BD0AB3AC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Pros and 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1D6A-0CA6-BCD5-DCCD-CBEBCD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Enhanced Security: The system provides a secure method for identity verification, useful in areas like access control and surveillance.</a:t>
            </a:r>
          </a:p>
          <a:p>
            <a:r>
              <a:rPr lang="en-US" dirty="0"/>
              <a:t>User-Friendly: Designed to be intuitive and easy to use, facilitating seamless integration into various applications.</a:t>
            </a:r>
          </a:p>
          <a:p>
            <a:r>
              <a:rPr lang="en-US" dirty="0"/>
              <a:t>Real-Time Processing: Capable of quickly analyzing video frames or images, enabling immediate recognition and response.</a:t>
            </a:r>
          </a:p>
          <a:p>
            <a:r>
              <a:rPr lang="en-US" dirty="0"/>
              <a:t>Versatility: Adaptable for use in multiple scenarios, from personal device security to public safety measures.</a:t>
            </a:r>
          </a:p>
          <a:p>
            <a:r>
              <a:rPr lang="en-US" dirty="0"/>
              <a:t>Technological Innovation: Utilizes advanced deep learning techniques, showcasing the capabilities of Convolutional Neural Networks in image recognition.</a:t>
            </a:r>
          </a:p>
          <a:p>
            <a:pPr marL="0" indent="0">
              <a:buNone/>
            </a:pPr>
            <a:r>
              <a:rPr lang="en-US" b="1" dirty="0"/>
              <a:t>Limitations:</a:t>
            </a:r>
          </a:p>
          <a:p>
            <a:r>
              <a:rPr lang="en-US" dirty="0"/>
              <a:t>Accuracy Challenges: Current model shows relatively low accuracy, indicating a need for further optimization and training with more diverse datasets.</a:t>
            </a:r>
          </a:p>
          <a:p>
            <a:r>
              <a:rPr lang="en-US" dirty="0"/>
              <a:t>Overfitting Issues: The model tends to overfit on the training data, leading to poor generalization on unseen data.</a:t>
            </a:r>
          </a:p>
          <a:p>
            <a:r>
              <a:rPr lang="en-US" dirty="0"/>
              <a:t>Computational Demands: Requires significant computational resources for real-time processing, which might not be feasible in all application scenarios.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88BC9-4311-B5B6-6565-A2E6838E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E21F1-9715-F1BD-46F2-AED9EE2C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5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6A25-E08F-3524-1941-C2488EAE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Ethical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B957-D91D-DE2C-3EE9-8B4D3B44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Privacy Issues:</a:t>
            </a:r>
          </a:p>
          <a:p>
            <a:r>
              <a:rPr lang="en-US" dirty="0"/>
              <a:t>Consent and Data Security</a:t>
            </a:r>
          </a:p>
          <a:p>
            <a:r>
              <a:rPr lang="en-US" dirty="0"/>
              <a:t>Surveillance Concerns</a:t>
            </a:r>
          </a:p>
          <a:p>
            <a:r>
              <a:rPr lang="en-US" dirty="0"/>
              <a:t>Data Handling</a:t>
            </a:r>
          </a:p>
          <a:p>
            <a:pPr marL="0" indent="0">
              <a:buNone/>
            </a:pPr>
            <a:r>
              <a:rPr lang="en-US" b="1" dirty="0"/>
              <a:t>Bias in AI:</a:t>
            </a:r>
          </a:p>
          <a:p>
            <a:r>
              <a:rPr lang="en-US" dirty="0"/>
              <a:t>Diverse Datasets</a:t>
            </a:r>
          </a:p>
          <a:p>
            <a:r>
              <a:rPr lang="en-US" dirty="0"/>
              <a:t>Algorithmic Transparency</a:t>
            </a:r>
          </a:p>
          <a:p>
            <a:r>
              <a:rPr lang="en-US" dirty="0"/>
              <a:t>Continuous Monitoring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C9578-2F76-5654-8FC4-40B23AB9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E313D-7884-57BD-81B6-5E066596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0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109" name="Picture 410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411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4104" name="Graphic 4103" descr="Question mark">
            <a:extLst>
              <a:ext uri="{FF2B5EF4-FFF2-40B4-BE49-F238E27FC236}">
                <a16:creationId xmlns:a16="http://schemas.microsoft.com/office/drawing/2014/main" id="{9A6517C5-535D-CEBC-883C-2F565AF22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Söhne"/>
              </a:rPr>
              <a:t>Problem Statement</a:t>
            </a:r>
          </a:p>
          <a:p>
            <a:pPr marL="0" indent="0">
              <a:buNone/>
            </a:pPr>
            <a:endParaRPr lang="en-US" sz="1500" b="1" i="0" u="none" strike="noStrike" dirty="0">
              <a:solidFill>
                <a:srgbClr val="000000"/>
              </a:solidFill>
              <a:effectLst/>
              <a:latin typeface="Söhne"/>
            </a:endParaRPr>
          </a:p>
          <a:p>
            <a:r>
              <a:rPr lang="en-US" sz="15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primary challenge addressed is the accurate recognition of faces in varied conditions, focusing on real-time processing. The LFW dataset, comprising over 13,000 images of faces, provides a diverse array of facial features and expressions, making it an ideal benchmark for this application.</a:t>
            </a:r>
            <a:endParaRPr lang="en-US" sz="15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300277" y="6372752"/>
            <a:ext cx="3967172" cy="2355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825" dirty="0">
                <a:solidFill>
                  <a:srgbClr val="898989"/>
                </a:solidFill>
              </a:rPr>
              <a:t>@</a:t>
            </a:r>
            <a:r>
              <a:rPr lang="en-US" sz="800" dirty="0"/>
              <a:t> </a:t>
            </a:r>
            <a:r>
              <a:rPr lang="en-US" sz="800" dirty="0" err="1"/>
              <a:t>ShiveshRajSahu</a:t>
            </a:r>
            <a:endParaRPr lang="en-US" altLang="en-US" sz="825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67450" y="6372752"/>
            <a:ext cx="428046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6E1BF35-675D-491F-A687-B2C9BE79DFC7}" type="slidenum">
              <a:rPr lang="en-US" sz="825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825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499F-E965-0BA8-1635-B2FA6773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13D5-E76D-53B4-7185-8B2B12A2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Takeaways:</a:t>
            </a:r>
          </a:p>
          <a:p>
            <a:r>
              <a:rPr lang="en-US" b="1" dirty="0"/>
              <a:t>Innovative Technology: </a:t>
            </a:r>
            <a:r>
              <a:rPr lang="en-US" dirty="0"/>
              <a:t>My project demonstrates the cutting-edge capabilities of real-time face recognition, leveraging deep learning for accurate and efficient identification.</a:t>
            </a:r>
          </a:p>
          <a:p>
            <a:r>
              <a:rPr lang="en-US" b="1" dirty="0"/>
              <a:t>Broad Application Spectrum: </a:t>
            </a:r>
            <a:r>
              <a:rPr lang="en-US" dirty="0"/>
              <a:t>This technology has vast potential applications, ranging from enhanced security systems to personalized user experiences in various sectors.</a:t>
            </a:r>
          </a:p>
          <a:p>
            <a:r>
              <a:rPr lang="en-US" b="1" dirty="0"/>
              <a:t>Continuous Improvement: </a:t>
            </a:r>
            <a:r>
              <a:rPr lang="en-US" dirty="0"/>
              <a:t>While we achieved notable milestones, ongoing refinement and development are crucial for improving accuracy and expanding functionality.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BA16E-7306-237D-86D2-9BB5BA78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4DD81-5612-4C64-3C26-816E6D17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16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YouTube Demonstrations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Two YouTube videos provide a comprehensive overview of the project and a demonstration of the working model: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Two minute (short):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Link:-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https://youtu.be/QN_LvV_GhIQ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15 minutes (long):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Link:-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https://youtu.be/b80vcyNnTQo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</a:t>
            </a:r>
            <a:r>
              <a:rPr lang="en-US" sz="800" dirty="0"/>
              <a:t> </a:t>
            </a:r>
            <a:r>
              <a:rPr lang="en-US" sz="800" dirty="0" err="1"/>
              <a:t>ShiveshRajSahu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7BC8-33CF-E9E9-7B10-7F526458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Technology Overview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FCAA126-AD12-0432-1F51-EE1028CAC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755656"/>
              </p:ext>
            </p:extLst>
          </p:nvPr>
        </p:nvGraphicFramePr>
        <p:xfrm>
          <a:off x="457200" y="9144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D18B-720C-A9C6-EC84-C105FA8F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FFF05-9771-4D6E-A0BD-A6C7A076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ABFD-7DA1-B119-CBDE-2A4BCFE3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Technology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6EE5-EE0D-48BC-B750-3691C57F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Algorithms in Face Recognition: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CNNs can extract and learn complex features from facial images, leading to high accuracy in diverse conditions.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Adaptability: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are adaptable to various facial recognition tasks, from identity verification to emotion detection.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Capable of handling large-scale datasets, which is crucial for developing robust face recognition systems.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4012B-E4DE-498A-B40A-55EF428F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718F8-29E5-2466-0D5B-4B4B5AD4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5E49-4DD7-CEA0-FA09-E2791A2E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Project Objective and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2C44-0328-DA33-C4BE-5AFB962E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Objective: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primary goal of this project is to develop a robust and efficient system capable of performing real-time face recognition. The system aims to identify or verify individuals from digital images or video frames swiftly and accurately</a:t>
            </a: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1" i="0" u="none" strike="noStrike" dirty="0">
              <a:effectLst/>
              <a:latin typeface="Söhne"/>
            </a:endParaRPr>
          </a:p>
          <a:p>
            <a:r>
              <a:rPr lang="en-US" b="1" i="0" u="none" strike="noStrike" dirty="0">
                <a:effectLst/>
                <a:latin typeface="Söhne"/>
              </a:rPr>
              <a:t>Scope: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 Processing: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 must process and analyze video frames or images in real-time, ensuring minimal delay between capturing the image and recognizing the face.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Achieve high levels of accuracy in face identification to minimize false positives and negatives.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Söhne"/>
            </a:endParaRPr>
          </a:p>
          <a:p>
            <a:r>
              <a:rPr lang="en-US" b="1" i="0" u="none" strike="noStrike" dirty="0">
                <a:effectLst/>
                <a:latin typeface="Söhne"/>
              </a:rPr>
              <a:t>Expected Outcomes: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will result in a demonstrable real-time face recognition system. It will showcase the capabilities of deep learning in processing and analyzing visual data swiftly and accurately.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E14CC-7371-CD3B-8F3E-05125C93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9587D-8BE8-7F13-C7E4-042D1EF8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6E7-9E85-CBD7-6FEF-49D3F3CE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Dataset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07A8-96FD-8DDA-B083-8ACA24D9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Source Selection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"All images aligned with deep funneling" </a:t>
            </a:r>
            <a:b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Link :- </a:t>
            </a:r>
            <a:r>
              <a:rPr lang="en-US" sz="1800" u="sng" dirty="0">
                <a:solidFill>
                  <a:srgbClr val="46788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http://vis-www.cs.umass.edu/lfw/lfw-deepfunneled.tgz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/>
              <a:t>Nature of Dataset: </a:t>
            </a:r>
            <a:r>
              <a:rPr lang="en-US" dirty="0"/>
              <a:t>This dataset is a collection of JPEG images of famous people's faces, meticulously collected from the web.</a:t>
            </a:r>
          </a:p>
          <a:p>
            <a:r>
              <a:rPr lang="en-US" b="1" dirty="0"/>
              <a:t>Dataset Specifics:</a:t>
            </a:r>
          </a:p>
          <a:p>
            <a:r>
              <a:rPr lang="en-US" b="1" dirty="0"/>
              <a:t>Number of Images: </a:t>
            </a:r>
            <a:r>
              <a:rPr lang="en-US" dirty="0"/>
              <a:t>Over 13,000 images.</a:t>
            </a:r>
          </a:p>
          <a:p>
            <a:r>
              <a:rPr lang="en-US" b="1" dirty="0"/>
              <a:t>Number of Individuals: </a:t>
            </a:r>
            <a:r>
              <a:rPr lang="en-US" dirty="0"/>
              <a:t>Faces of 5,749 different individuals.</a:t>
            </a:r>
          </a:p>
          <a:p>
            <a:r>
              <a:rPr lang="en-US" b="1" dirty="0"/>
              <a:t>Image Dimensions: </a:t>
            </a:r>
            <a:r>
              <a:rPr lang="en-US" dirty="0"/>
              <a:t>Varied, with deep funneling alignment applied.</a:t>
            </a:r>
          </a:p>
          <a:p>
            <a:r>
              <a:rPr lang="en-US" b="1" dirty="0"/>
              <a:t>Key Features:</a:t>
            </a:r>
          </a:p>
          <a:p>
            <a:r>
              <a:rPr lang="en-US" b="1" dirty="0"/>
              <a:t>Alignment: </a:t>
            </a:r>
            <a:r>
              <a:rPr lang="en-US" dirty="0"/>
              <a:t>Faces are aligned using a deep funneling method, enhancing the consistency of the facial structure across different images.</a:t>
            </a:r>
          </a:p>
          <a:p>
            <a:r>
              <a:rPr lang="en-US" b="1" dirty="0"/>
              <a:t>Diversity: </a:t>
            </a:r>
            <a:r>
              <a:rPr lang="en-US" dirty="0"/>
              <a:t>Includes a wide range of facial expressions, poses, and lighting conditions.</a:t>
            </a:r>
          </a:p>
          <a:p>
            <a:r>
              <a:rPr lang="en-US" b="1" dirty="0"/>
              <a:t>Annotations: </a:t>
            </a:r>
            <a:r>
              <a:rPr lang="en-US" dirty="0"/>
              <a:t>Each image is labeled with the name of the person.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AEC5A-483F-F5A7-F7EC-F0837928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B78B6-CD10-C78E-FAF8-40F2BD51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93C08-0185-8EB0-63DC-6C96F0680878}"/>
              </a:ext>
            </a:extLst>
          </p:cNvPr>
          <p:cNvSpPr txBox="1"/>
          <p:nvPr/>
        </p:nvSpPr>
        <p:spPr>
          <a:xfrm>
            <a:off x="2753032" y="2851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1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DA00-E978-D3CB-ABEA-11F8B909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Dataset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8BDC-8B77-08DC-345A-E42EA49C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in Project:</a:t>
            </a:r>
          </a:p>
          <a:p>
            <a:r>
              <a:rPr lang="en-US" b="1" dirty="0"/>
              <a:t>Purpose: </a:t>
            </a:r>
            <a:r>
              <a:rPr lang="en-US" dirty="0"/>
              <a:t>The dataset is utilized for training and testing the real-time face recognition model.</a:t>
            </a:r>
          </a:p>
          <a:p>
            <a:r>
              <a:rPr lang="en-US" b="1" dirty="0"/>
              <a:t>Relevance: </a:t>
            </a:r>
            <a:r>
              <a:rPr lang="en-US" dirty="0"/>
              <a:t>The diversity and real-world nature of the images make this dataset suitable for developing robust face recognition systems.</a:t>
            </a:r>
          </a:p>
          <a:p>
            <a:r>
              <a:rPr lang="en-US" b="1" dirty="0"/>
              <a:t>Applications:</a:t>
            </a:r>
          </a:p>
          <a:p>
            <a:r>
              <a:rPr lang="en-US" b="1" dirty="0"/>
              <a:t>Research and Development: </a:t>
            </a:r>
            <a:r>
              <a:rPr lang="en-US" dirty="0"/>
              <a:t>Widely used in academic research for developing and benchmarking face recognition technologies.</a:t>
            </a:r>
          </a:p>
          <a:p>
            <a:r>
              <a:rPr lang="en-US" b="1" dirty="0"/>
              <a:t>Practical Training: </a:t>
            </a:r>
            <a:r>
              <a:rPr lang="en-US" dirty="0"/>
              <a:t>Ideal for training machine learning models due to its real-world variability and complexity.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C5957-C4F8-1DA8-FFCF-DE17EAE4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8C409-B4CB-E30F-E42A-E9E6E567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8570-C201-B780-1F2D-87EFD783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Model Architecture and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4AB6-149B-44D2-F39E-54EA8BFD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FlowChart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2FAD-26D2-F272-9DEB-BA0E66D9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218EA-EA04-53EA-8ED6-90DA7D64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E50A7-8A78-540D-ED06-9AA24D4119BB}"/>
              </a:ext>
            </a:extLst>
          </p:cNvPr>
          <p:cNvSpPr/>
          <p:nvPr/>
        </p:nvSpPr>
        <p:spPr>
          <a:xfrm>
            <a:off x="381000" y="1752600"/>
            <a:ext cx="25146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45192-98D8-7065-E9E0-BC6A579D4D17}"/>
              </a:ext>
            </a:extLst>
          </p:cNvPr>
          <p:cNvSpPr txBox="1"/>
          <p:nvPr/>
        </p:nvSpPr>
        <p:spPr>
          <a:xfrm>
            <a:off x="381000" y="184853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Input Layer</a:t>
            </a:r>
          </a:p>
          <a:p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(224x224x3 RGB Image)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BC32CF-7D34-735D-9DEE-A833CC888AC4}"/>
              </a:ext>
            </a:extLst>
          </p:cNvPr>
          <p:cNvSpPr/>
          <p:nvPr/>
        </p:nvSpPr>
        <p:spPr>
          <a:xfrm>
            <a:off x="3355942" y="1523057"/>
            <a:ext cx="4191000" cy="137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F3497-0BD6-AC7E-9A4D-49028878C255}"/>
              </a:ext>
            </a:extLst>
          </p:cNvPr>
          <p:cNvSpPr txBox="1"/>
          <p:nvPr/>
        </p:nvSpPr>
        <p:spPr>
          <a:xfrm>
            <a:off x="3657600" y="171003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Conv2D (32 filters, 3x3,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ReLU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)" for the first layer, adjust numbers for subsequent layers.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D7B642D-1C4C-7AA8-CEF2-2C2D78621A3D}"/>
              </a:ext>
            </a:extLst>
          </p:cNvPr>
          <p:cNvSpPr/>
          <p:nvPr/>
        </p:nvSpPr>
        <p:spPr>
          <a:xfrm>
            <a:off x="6705600" y="3695700"/>
            <a:ext cx="2286000" cy="25146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96893-89FD-9F28-30FC-B6202B3EA74A}"/>
              </a:ext>
            </a:extLst>
          </p:cNvPr>
          <p:cNvSpPr txBox="1"/>
          <p:nvPr/>
        </p:nvSpPr>
        <p:spPr>
          <a:xfrm>
            <a:off x="7097598" y="462983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MaxPooling2D (2x2)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770EA-F7E5-A679-CB1A-F96913DD2887}"/>
              </a:ext>
            </a:extLst>
          </p:cNvPr>
          <p:cNvSpPr/>
          <p:nvPr/>
        </p:nvSpPr>
        <p:spPr>
          <a:xfrm>
            <a:off x="4977745" y="4629834"/>
            <a:ext cx="1143000" cy="728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EBEE6-438B-534A-CE25-4D18D9A69CDE}"/>
              </a:ext>
            </a:extLst>
          </p:cNvPr>
          <p:cNvSpPr txBox="1"/>
          <p:nvPr/>
        </p:nvSpPr>
        <p:spPr>
          <a:xfrm>
            <a:off x="5105400" y="480935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Flatten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7EA2D-03B2-ABF2-264D-A2451DC594EC}"/>
              </a:ext>
            </a:extLst>
          </p:cNvPr>
          <p:cNvSpPr/>
          <p:nvPr/>
        </p:nvSpPr>
        <p:spPr>
          <a:xfrm>
            <a:off x="2126727" y="4574917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3B8D1-ED00-8CF8-82E7-ED4579A1CCB9}"/>
              </a:ext>
            </a:extLst>
          </p:cNvPr>
          <p:cNvSpPr txBox="1"/>
          <p:nvPr/>
        </p:nvSpPr>
        <p:spPr>
          <a:xfrm>
            <a:off x="2355327" y="466919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Rectangle labeled "Dropout (0.5)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B45C3C-1FB9-7082-C147-DAA39B64ECD7}"/>
              </a:ext>
            </a:extLst>
          </p:cNvPr>
          <p:cNvSpPr/>
          <p:nvPr/>
        </p:nvSpPr>
        <p:spPr>
          <a:xfrm>
            <a:off x="188536" y="4428833"/>
            <a:ext cx="1409309" cy="1048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08618-B09D-932C-9D9C-4B02773F86FC}"/>
              </a:ext>
            </a:extLst>
          </p:cNvPr>
          <p:cNvSpPr txBox="1"/>
          <p:nvPr/>
        </p:nvSpPr>
        <p:spPr>
          <a:xfrm>
            <a:off x="221727" y="452476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Output Layer (901 units, </a:t>
            </a:r>
            <a:r>
              <a:rPr 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Softmax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)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11681B-DFF0-99D1-20E2-1DD76899A11F}"/>
              </a:ext>
            </a:extLst>
          </p:cNvPr>
          <p:cNvCxnSpPr>
            <a:stCxn id="7" idx="3"/>
          </p:cNvCxnSpPr>
          <p:nvPr/>
        </p:nvCxnSpPr>
        <p:spPr>
          <a:xfrm flipV="1">
            <a:off x="2895600" y="2171699"/>
            <a:ext cx="374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5421BF-D3AB-7796-9EA4-AF64F7D67CA1}"/>
              </a:ext>
            </a:extLst>
          </p:cNvPr>
          <p:cNvCxnSpPr/>
          <p:nvPr/>
        </p:nvCxnSpPr>
        <p:spPr>
          <a:xfrm flipV="1">
            <a:off x="7471331" y="2223145"/>
            <a:ext cx="374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200646-345A-849E-FA33-6FFC8CA1A3ED}"/>
              </a:ext>
            </a:extLst>
          </p:cNvPr>
          <p:cNvCxnSpPr>
            <a:cxnSpLocks/>
          </p:cNvCxnSpPr>
          <p:nvPr/>
        </p:nvCxnSpPr>
        <p:spPr>
          <a:xfrm>
            <a:off x="7845458" y="2237631"/>
            <a:ext cx="0" cy="140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596D1F-77B8-D909-4C60-B08810CD12B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173427" y="4952998"/>
            <a:ext cx="5321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54C770-0C82-7979-4063-EB99C2FC840E}"/>
              </a:ext>
            </a:extLst>
          </p:cNvPr>
          <p:cNvCxnSpPr>
            <a:cxnSpLocks/>
          </p:cNvCxnSpPr>
          <p:nvPr/>
        </p:nvCxnSpPr>
        <p:spPr>
          <a:xfrm flipH="1" flipV="1">
            <a:off x="4429149" y="5000190"/>
            <a:ext cx="5321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5A0803-2E09-1DD1-83AC-5F52D0B4CF7E}"/>
              </a:ext>
            </a:extLst>
          </p:cNvPr>
          <p:cNvCxnSpPr>
            <a:cxnSpLocks/>
          </p:cNvCxnSpPr>
          <p:nvPr/>
        </p:nvCxnSpPr>
        <p:spPr>
          <a:xfrm flipH="1" flipV="1">
            <a:off x="1593941" y="4986431"/>
            <a:ext cx="5321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8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1CA04-CF62-4A9D-07D7-C9FF8961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98018"/>
            <a:ext cx="2986391" cy="221651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Model Architecture and Implementation</a:t>
            </a:r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5D698F1-1F52-ECAE-FD1E-A8DE21D1B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5" y="1500332"/>
            <a:ext cx="8154129" cy="136581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62AB-5776-1B18-7898-FDC2E9F8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126" y="3998019"/>
            <a:ext cx="4787224" cy="2216512"/>
          </a:xfrm>
        </p:spPr>
        <p:txBody>
          <a:bodyPr>
            <a:normAutofit/>
          </a:bodyPr>
          <a:lstStyle/>
          <a:p>
            <a:r>
              <a:rPr lang="en-US" b="1" dirty="0"/>
              <a:t>Input/Output: </a:t>
            </a:r>
            <a:r>
              <a:rPr lang="en-US" dirty="0"/>
              <a:t>Input dimensions: 224x224x3 (RGB images), Output: 901 units (</a:t>
            </a:r>
            <a:r>
              <a:rPr lang="en-US" dirty="0" err="1"/>
              <a:t>softmax</a:t>
            </a:r>
            <a:r>
              <a:rPr lang="en-US" dirty="0"/>
              <a:t> layer for classification).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7D825-80D4-5725-62B0-CC24FD55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@ </a:t>
            </a:r>
            <a:r>
              <a:rPr lang="en-US" dirty="0" err="1"/>
              <a:t>ShiveshRajSahu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FE563-71B9-5B3E-5CD2-CFE17D85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8C3E294-9E12-4E24-B275-9BA1AC14E86B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7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9935</TotalTime>
  <Words>1850</Words>
  <Application>Microsoft Macintosh PowerPoint</Application>
  <PresentationFormat>On-screen Show (4:3)</PresentationFormat>
  <Paragraphs>205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Arial</vt:lpstr>
      <vt:lpstr>Calibri</vt:lpstr>
      <vt:lpstr>Söhne</vt:lpstr>
      <vt:lpstr>Symbol</vt:lpstr>
      <vt:lpstr>Times New Roman</vt:lpstr>
      <vt:lpstr>Wingdings</vt:lpstr>
      <vt:lpstr>Office Theme</vt:lpstr>
      <vt:lpstr> Final Project  Real-Time Face Recognition System  </vt:lpstr>
      <vt:lpstr>Introduction</vt:lpstr>
      <vt:lpstr>Technology Overview</vt:lpstr>
      <vt:lpstr>Technology Overview</vt:lpstr>
      <vt:lpstr>Project Objective and Scope</vt:lpstr>
      <vt:lpstr>Dataset Used</vt:lpstr>
      <vt:lpstr>Dataset Used</vt:lpstr>
      <vt:lpstr>Model Architecture and Implementation</vt:lpstr>
      <vt:lpstr>Model Architecture and Implementation</vt:lpstr>
      <vt:lpstr>Model Architecture and Implementation</vt:lpstr>
      <vt:lpstr>Demonstration</vt:lpstr>
      <vt:lpstr>Demonstration</vt:lpstr>
      <vt:lpstr>Demonstration</vt:lpstr>
      <vt:lpstr>Demonstration</vt:lpstr>
      <vt:lpstr>Performance Analysis</vt:lpstr>
      <vt:lpstr>Performance Analysis</vt:lpstr>
      <vt:lpstr>Performance Analysis</vt:lpstr>
      <vt:lpstr>Pros and Cons</vt:lpstr>
      <vt:lpstr>Ethical Considerations</vt:lpstr>
      <vt:lpstr>Conclusion</vt:lpstr>
      <vt:lpstr>YouTube URLs,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Shivesh Raj Sahu</cp:lastModifiedBy>
  <cp:revision>890</cp:revision>
  <cp:lastPrinted>2012-11-30T20:59:45Z</cp:lastPrinted>
  <dcterms:created xsi:type="dcterms:W3CDTF">2006-08-16T00:00:00Z</dcterms:created>
  <dcterms:modified xsi:type="dcterms:W3CDTF">2023-12-14T03:53:15Z</dcterms:modified>
</cp:coreProperties>
</file>