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6" r:id="rId6"/>
    <p:sldId id="277" r:id="rId7"/>
    <p:sldId id="274" r:id="rId8"/>
    <p:sldId id="275" r:id="rId9"/>
    <p:sldId id="279" r:id="rId10"/>
    <p:sldId id="280" r:id="rId11"/>
    <p:sldId id="271" r:id="rId12"/>
    <p:sldId id="272" r:id="rId13"/>
    <p:sldId id="266" r:id="rId14"/>
    <p:sldId id="267" r:id="rId15"/>
  </p:sldIdLst>
  <p:sldSz cx="18288000" cy="10287000"/>
  <p:notesSz cx="6858000" cy="9144000"/>
  <p:embeddedFontLst>
    <p:embeddedFont>
      <p:font typeface="Cormorant Garamond Bold Italics" panose="020B0604020202020204" charset="0"/>
      <p:regular r:id="rId16"/>
    </p:embeddedFont>
    <p:embeddedFont>
      <p:font typeface="Quicksan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65FABB-CF67-4C6B-A1C8-5776A927621A}">
          <p14:sldIdLst>
            <p14:sldId id="256"/>
            <p14:sldId id="258"/>
            <p14:sldId id="259"/>
            <p14:sldId id="260"/>
            <p14:sldId id="276"/>
            <p14:sldId id="277"/>
          </p14:sldIdLst>
        </p14:section>
        <p14:section name="Untitled Section" id="{B06D428A-6CFB-4C36-8FF4-A67048E9EB32}">
          <p14:sldIdLst>
            <p14:sldId id="274"/>
            <p14:sldId id="275"/>
            <p14:sldId id="279"/>
            <p14:sldId id="280"/>
            <p14:sldId id="271"/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529" autoAdjust="0"/>
  </p:normalViewPr>
  <p:slideViewPr>
    <p:cSldViewPr>
      <p:cViewPr varScale="1">
        <p:scale>
          <a:sx n="47" d="100"/>
          <a:sy n="47" d="100"/>
        </p:scale>
        <p:origin x="10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3505122"/>
            <a:ext cx="16229942" cy="2974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3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Employee retention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9D6B3-C727-8B9B-8DAC-2DC26BB0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8575"/>
            <a:ext cx="16592550" cy="10229850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9BDAC6A5-BDA8-A716-3947-69EBDD73D7A1}"/>
              </a:ext>
            </a:extLst>
          </p:cNvPr>
          <p:cNvSpPr txBox="1"/>
          <p:nvPr/>
        </p:nvSpPr>
        <p:spPr>
          <a:xfrm>
            <a:off x="1369696" y="1148037"/>
            <a:ext cx="16040099" cy="1054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4800" b="1" i="1" dirty="0">
                <a:solidFill>
                  <a:srgbClr val="0F4662"/>
                </a:solidFill>
                <a:latin typeface="Times New Roman" panose="0202060305040502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6</a:t>
            </a:r>
            <a:r>
              <a:rPr lang="en-US" sz="48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)</a:t>
            </a:r>
            <a:r>
              <a:rPr lang="en-US" sz="48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Attrition rate vs year since last promotion relation 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C4F10D8-3A72-2F11-15D1-45B7297019C3}"/>
              </a:ext>
            </a:extLst>
          </p:cNvPr>
          <p:cNvSpPr txBox="1"/>
          <p:nvPr/>
        </p:nvSpPr>
        <p:spPr>
          <a:xfrm>
            <a:off x="971550" y="2307581"/>
            <a:ext cx="16230600" cy="2051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This line graph plots </a:t>
            </a:r>
            <a:r>
              <a:rPr lang="en-US" sz="240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attrition rate 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against the </a:t>
            </a:r>
            <a:r>
              <a:rPr lang="en-US" sz="240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years since last promotion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. It shows a relatively stable attrition rate initially, followed by notable spikes, especially after extended periods without a promotion (30+ years).</a:t>
            </a:r>
          </a:p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Quicksand" panose="020B0604020202020204" charset="0"/>
              </a:rPr>
              <a:t> Employees who haven’t received a promotion in many years are far more likely to leave, with attrition peaking dramatically after 40 years since the last promotion.</a:t>
            </a:r>
            <a:endParaRPr lang="en-US" sz="2400" dirty="0">
              <a:solidFill>
                <a:schemeClr val="tx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D2F62-044B-404C-9BFF-8B842C347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991100"/>
            <a:ext cx="16344901" cy="46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431721-326D-9378-28FA-B34F9A0DCC35}"/>
              </a:ext>
            </a:extLst>
          </p:cNvPr>
          <p:cNvSpPr txBox="1"/>
          <p:nvPr/>
        </p:nvSpPr>
        <p:spPr>
          <a:xfrm>
            <a:off x="609600" y="495300"/>
            <a:ext cx="1668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  <a:endParaRPr lang="en-IN" sz="60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58EE751-49EA-BDF1-46C0-57DEA670240B}"/>
              </a:ext>
            </a:extLst>
          </p:cNvPr>
          <p:cNvSpPr/>
          <p:nvPr/>
        </p:nvSpPr>
        <p:spPr>
          <a:xfrm>
            <a:off x="5943600" y="1257300"/>
            <a:ext cx="10210800" cy="3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016C6-F6A0-FBE8-6103-0102836BEE09}"/>
              </a:ext>
            </a:extLst>
          </p:cNvPr>
          <p:cNvSpPr txBox="1"/>
          <p:nvPr/>
        </p:nvSpPr>
        <p:spPr>
          <a:xfrm>
            <a:off x="1143000" y="2720601"/>
            <a:ext cx="16154400" cy="7504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Department-Specific Retention Strategies</a:t>
            </a: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Develop targeted retention programs for the Research and Development and Software departments to address the high attrition rates.</a:t>
            </a:r>
          </a:p>
          <a:p>
            <a:pPr lvl="0" algn="l">
              <a:lnSpc>
                <a:spcPts val="3359"/>
              </a:lnSpc>
              <a:spcBef>
                <a:spcPct val="0"/>
              </a:spcBef>
            </a:pPr>
            <a:endParaRPr lang="en-US" sz="1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Competitive Compensation for Male Research Scientists</a:t>
            </a: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Review and adjust the compensation package for male research scientists to ensure fairness and equity, as their average hourly rate is lower than that of female research scientists.</a:t>
            </a:r>
          </a:p>
          <a:p>
            <a:pPr lvl="0" algn="l">
              <a:lnSpc>
                <a:spcPts val="3359"/>
              </a:lnSpc>
              <a:spcBef>
                <a:spcPct val="0"/>
              </a:spcBef>
            </a:pPr>
            <a:endParaRPr lang="en-US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and Development Programs</a:t>
            </a: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Provide training and development opportunities to employees in departments with lower average working years, such as Research and Development, to enhance their skills and job satisfaction.</a:t>
            </a:r>
          </a:p>
          <a:p>
            <a:pPr lvl="0" algn="l">
              <a:lnSpc>
                <a:spcPts val="3359"/>
              </a:lnSpc>
              <a:spcBef>
                <a:spcPct val="0"/>
              </a:spcBef>
            </a:pPr>
            <a:endParaRPr lang="en-US" sz="18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Promotion and Growth Opportunities</a:t>
            </a: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Develop a clear promotion and growth framework to provide employees with opportunities for advancement and professional development, particularly for those who have not received a promotion in the last 5 years or more.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8E162BF-DFEF-C338-8F10-69A08ECBD3A6}"/>
              </a:ext>
            </a:extLst>
          </p:cNvPr>
          <p:cNvSpPr/>
          <p:nvPr/>
        </p:nvSpPr>
        <p:spPr>
          <a:xfrm>
            <a:off x="16457401" y="1132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55841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57EAC6-657D-6096-7DC5-E764F3C6B267}"/>
              </a:ext>
            </a:extLst>
          </p:cNvPr>
          <p:cNvSpPr txBox="1"/>
          <p:nvPr/>
        </p:nvSpPr>
        <p:spPr>
          <a:xfrm>
            <a:off x="609600" y="495300"/>
            <a:ext cx="1668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  <a:endParaRPr lang="en-IN" sz="600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E731DF2-7E13-3579-318D-4A8719BA7126}"/>
              </a:ext>
            </a:extLst>
          </p:cNvPr>
          <p:cNvSpPr/>
          <p:nvPr/>
        </p:nvSpPr>
        <p:spPr>
          <a:xfrm>
            <a:off x="5943600" y="1257300"/>
            <a:ext cx="10210800" cy="3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D7F55C0-F3E3-0A58-D088-F24356475929}"/>
              </a:ext>
            </a:extLst>
          </p:cNvPr>
          <p:cNvSpPr/>
          <p:nvPr/>
        </p:nvSpPr>
        <p:spPr>
          <a:xfrm>
            <a:off x="16457401" y="1132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C85F9-C21D-10FD-2E68-3BAB0EC6A836}"/>
              </a:ext>
            </a:extLst>
          </p:cNvPr>
          <p:cNvSpPr txBox="1"/>
          <p:nvPr/>
        </p:nvSpPr>
        <p:spPr>
          <a:xfrm>
            <a:off x="1143000" y="2628900"/>
            <a:ext cx="16154400" cy="314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0F4662"/>
                </a:solidFill>
                <a:latin typeface="Quicksand"/>
              </a:rPr>
              <a:t>Work-Life Balance Initiatives</a:t>
            </a:r>
            <a:r>
              <a:rPr lang="en-IN" sz="3200" dirty="0">
                <a:solidFill>
                  <a:srgbClr val="0F4662"/>
                </a:solidFill>
                <a:latin typeface="Quicksand"/>
              </a:rPr>
              <a:t>: Launch initiatives to improve work-life balance for Sales executives, who report a poor work-life balance, and consider flexible work arrangements, employee wellness programs, or mental health support.</a:t>
            </a:r>
          </a:p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IN" sz="3200" dirty="0">
              <a:solidFill>
                <a:srgbClr val="0F4662"/>
              </a:solidFill>
              <a:latin typeface="Quicksand"/>
            </a:endParaRPr>
          </a:p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F4662"/>
                </a:solidFill>
                <a:latin typeface="Quicksand"/>
              </a:rPr>
              <a:t>Income-Based Retention Strategies</a:t>
            </a:r>
            <a:r>
              <a:rPr lang="en-US" sz="3200" dirty="0">
                <a:solidFill>
                  <a:srgbClr val="0F4662"/>
                </a:solidFill>
                <a:latin typeface="Quicksand"/>
              </a:rPr>
              <a:t>: Implement retention strategies for employees with monthly incomes below 10,000, as they have a higher attrition rate compared to those with higher incomes.</a:t>
            </a:r>
            <a:endParaRPr lang="en-IN" sz="3200" dirty="0">
              <a:solidFill>
                <a:srgbClr val="0F4662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5384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000" b="1" i="1" dirty="0">
                <a:solidFill>
                  <a:schemeClr val="accent1"/>
                </a:solidFill>
                <a:latin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4648200" y="1257300"/>
            <a:ext cx="101346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5343022" y="114231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7200" y="968729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00538-B6B1-10B7-E59D-365166044C32}"/>
              </a:ext>
            </a:extLst>
          </p:cNvPr>
          <p:cNvSpPr txBox="1"/>
          <p:nvPr/>
        </p:nvSpPr>
        <p:spPr>
          <a:xfrm>
            <a:off x="1028700" y="2039889"/>
            <a:ext cx="154305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F4662"/>
                </a:solidFill>
                <a:latin typeface="Quicksand"/>
              </a:rPr>
              <a:t>In conclusion, our analysis has identified key trends and insights that can inform strategic decisions to improve employee retention, job satisfaction, and overall well-being. The high attrition rates in the Research and Development and Software departments, as well as the disparities in compensation and work-life balance, highlight the need for targeted retention strategies and initiatives. </a:t>
            </a:r>
            <a:endParaRPr lang="en-IN" sz="3200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52E9D-CD01-EAC8-9FEB-3408713656DA}"/>
              </a:ext>
            </a:extLst>
          </p:cNvPr>
          <p:cNvSpPr txBox="1"/>
          <p:nvPr/>
        </p:nvSpPr>
        <p:spPr>
          <a:xfrm>
            <a:off x="1143000" y="5295874"/>
            <a:ext cx="15430500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F4662"/>
                </a:solidFill>
                <a:latin typeface="Quicksand"/>
              </a:rPr>
              <a:t>By implementing the recommended strategies, we can:- Reduce attrition rates in high-risk departments- Improve work-life balance and job satisfaction- Enhance diversity and inclusion- Provide opportunities for growth and development- Recognize and reward employees for their contributions</a:t>
            </a:r>
            <a:endParaRPr lang="en-IN" sz="3200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6F971-DE34-8F37-4DCE-7435B34BF40F}"/>
              </a:ext>
            </a:extLst>
          </p:cNvPr>
          <p:cNvSpPr txBox="1"/>
          <p:nvPr/>
        </p:nvSpPr>
        <p:spPr>
          <a:xfrm>
            <a:off x="1059180" y="7701971"/>
            <a:ext cx="154305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3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F4662"/>
                </a:solidFill>
                <a:latin typeface="Quicksand"/>
              </a:rPr>
              <a:t>Our ultimate goal is to build a workplace culture that supports positivity, support, and growth, allowing us to attract and retain the best talent and drive business success.</a:t>
            </a:r>
            <a:endParaRPr lang="en-IN" sz="3200" dirty="0">
              <a:solidFill>
                <a:srgbClr val="0F4662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5257800" y="1257300"/>
            <a:ext cx="10210800" cy="3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306800" y="1132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accent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457200" y="942977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1E725-82EA-97AD-49DD-E718ED1D9B19}"/>
              </a:ext>
            </a:extLst>
          </p:cNvPr>
          <p:cNvSpPr txBox="1"/>
          <p:nvPr/>
        </p:nvSpPr>
        <p:spPr>
          <a:xfrm>
            <a:off x="685800" y="2016228"/>
            <a:ext cx="14935200" cy="647147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Employee retention is basically every organization's goal to keep productive and talented employees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reduce turnover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  by creating and maintaining positive work environment.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HR Analytics enables organizations to make smarter, more informed decisions about their employees.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By using data, HR professionals can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gain valuable insights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that drive productivity, enhance workplace culture, and improve overall business outcomes.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Today, we’ll mainly look at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 employee attrition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against different employee parameters and also some other parameter comparisons.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Quicksand" panose="020B0604020202020204" charset="0"/>
              </a:rPr>
              <a:t>We used different tools for this project such as MySQL, Power Bi, Tableau and Microsoft Excel.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02A15-7605-1DD9-C3C2-27D7BBC6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5400" y1="49907" x2="75400" y2="49907"/>
                        <a14:foregroundMark x1="71300" y1="34074" x2="71300" y2="34074"/>
                        <a14:foregroundMark x1="60400" y1="27222" x2="60400" y2="27222"/>
                        <a14:foregroundMark x1="60400" y1="27222" x2="60400" y2="27222"/>
                        <a14:foregroundMark x1="59900" y1="27222" x2="51300" y2="27222"/>
                        <a14:foregroundMark x1="59000" y1="26111" x2="54500" y2="26111"/>
                        <a14:foregroundMark x1="72700" y1="30833" x2="72700" y2="30833"/>
                        <a14:foregroundMark x1="70600" y1="32407" x2="72600" y2="31852"/>
                        <a14:foregroundMark x1="72600" y1="30833" x2="72600" y2="30833"/>
                        <a14:foregroundMark x1="76900" y1="46389" x2="75200" y2="51481"/>
                        <a14:foregroundMark x1="75200" y1="51481" x2="68700" y2="51944"/>
                        <a14:foregroundMark x1="68700" y1="51944" x2="60800" y2="44259"/>
                        <a14:foregroundMark x1="60800" y1="44259" x2="54800" y2="45000"/>
                        <a14:foregroundMark x1="41200" y1="38796" x2="41200" y2="38796"/>
                        <a14:foregroundMark x1="33800" y1="44444" x2="33800" y2="44444"/>
                        <a14:foregroundMark x1="28700" y1="41667" x2="28700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776438"/>
            <a:ext cx="3962400" cy="67960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99671" y="0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accent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800" y="1181100"/>
            <a:ext cx="13182600" cy="85344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dataset we used for analysis has mainly </a:t>
            </a: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two tables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</a:t>
            </a: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excel format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data shows details of over </a:t>
            </a: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50000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employees in total which include both current and ex</a:t>
            </a:r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-employees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Both these tables show numerous employee parameters. So, including these parameters and two tables with 50K records each, we had large amount of data in our hand.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However, we mainly used the following parameters for our analysis: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Attrition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Monthly Income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Job Role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Work-life balance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Working years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Year since last promotion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Aptos" panose="020B0004020202020204" pitchFamily="34" charset="0"/>
                <a:ea typeface="Quicksand"/>
                <a:cs typeface="Quicksand"/>
                <a:sym typeface="Quicksand"/>
              </a:rPr>
              <a:t>Department</a:t>
            </a:r>
          </a:p>
          <a:p>
            <a:pPr lvl="2"/>
            <a:endParaRPr lang="en-US" sz="2400" dirty="0">
              <a:solidFill>
                <a:srgbClr val="0F4662"/>
              </a:solidFill>
              <a:latin typeface="Aptos" panose="020B0004020202020204" pitchFamily="34" charset="0"/>
              <a:ea typeface="Quicksand"/>
              <a:cs typeface="Quicksand"/>
              <a:sym typeface="Quicks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Above parameters are based on objectives we’ll see further.</a:t>
            </a:r>
          </a:p>
          <a:p>
            <a:endParaRPr lang="en-US" sz="2400" dirty="0">
              <a:solidFill>
                <a:srgbClr val="0F4662"/>
              </a:solidFill>
              <a:latin typeface="Aptos" panose="020B0004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FF127EF-91AB-EABB-B8A9-894A0B9A7971}"/>
              </a:ext>
            </a:extLst>
          </p:cNvPr>
          <p:cNvSpPr/>
          <p:nvPr/>
        </p:nvSpPr>
        <p:spPr>
          <a:xfrm>
            <a:off x="5510007" y="723901"/>
            <a:ext cx="8358393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2D5A6-D1FE-B0DD-C736-15F5C82D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286" y="2432111"/>
            <a:ext cx="446532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accent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5400" y="2001024"/>
            <a:ext cx="12115800" cy="6114276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Attrition rate for all Departments</a:t>
            </a:r>
          </a:p>
          <a:p>
            <a:pPr lvl="0" algn="l">
              <a:lnSpc>
                <a:spcPts val="3359"/>
              </a:lnSpc>
              <a:spcBef>
                <a:spcPct val="0"/>
              </a:spcBef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Hourly rate of Male Research Scientist</a:t>
            </a: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Attrition rate Vs Monthly income stats</a:t>
            </a: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working years for each Department</a:t>
            </a: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Job Role Vs Work life balance</a:t>
            </a: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Attrition rate Vs Year since last promotion relation</a:t>
            </a:r>
          </a:p>
          <a:p>
            <a:pPr marL="342900" lvl="0" indent="-342900" algn="l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011400" y="68039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55401" y="7277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D83106AE-BC01-DF12-F5CA-0F976FF98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1961" y="1979015"/>
            <a:ext cx="5029200" cy="4514076"/>
          </a:xfrm>
          <a:prstGeom prst="rect">
            <a:avLst/>
          </a:prstGeom>
        </p:spPr>
      </p:pic>
      <p:sp>
        <p:nvSpPr>
          <p:cNvPr id="17" name="AutoShape 4">
            <a:extLst>
              <a:ext uri="{FF2B5EF4-FFF2-40B4-BE49-F238E27FC236}">
                <a16:creationId xmlns:a16="http://schemas.microsoft.com/office/drawing/2014/main" id="{950E9BBD-A16F-C733-4D3E-7D4CD6E876C6}"/>
              </a:ext>
            </a:extLst>
          </p:cNvPr>
          <p:cNvSpPr/>
          <p:nvPr/>
        </p:nvSpPr>
        <p:spPr>
          <a:xfrm>
            <a:off x="4405761" y="805341"/>
            <a:ext cx="10210800" cy="3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1E2E3E8-F7D0-7311-D668-CB1315F57900}"/>
              </a:ext>
            </a:extLst>
          </p:cNvPr>
          <p:cNvSpPr txBox="1"/>
          <p:nvPr/>
        </p:nvSpPr>
        <p:spPr>
          <a:xfrm>
            <a:off x="659668" y="1028700"/>
            <a:ext cx="12247245" cy="2253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  <a:sym typeface="Cormorant Garamond Bold Italics"/>
              </a:rPr>
              <a:t>1)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Average Attrition rate for all Departments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Quicksand" panose="020B0604020202020204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4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B91FDAB-A9B7-AF7B-3409-BB6758F6B387}"/>
              </a:ext>
            </a:extLst>
          </p:cNvPr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tx2">
                    <a:lumMod val="50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KPI’s</a:t>
            </a: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325B429E-858A-C0F7-8FC9-1F7E20C4A8D0}"/>
              </a:ext>
            </a:extLst>
          </p:cNvPr>
          <p:cNvSpPr/>
          <p:nvPr/>
        </p:nvSpPr>
        <p:spPr>
          <a:xfrm>
            <a:off x="15096448" y="58338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F3E60B6-9090-E236-8AC3-3ED83CC7C96F}"/>
              </a:ext>
            </a:extLst>
          </p:cNvPr>
          <p:cNvSpPr/>
          <p:nvPr/>
        </p:nvSpPr>
        <p:spPr>
          <a:xfrm>
            <a:off x="3048000" y="800101"/>
            <a:ext cx="11568561" cy="5244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743F1-9E61-FA0A-BB91-A892E7B51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26" y="1899120"/>
            <a:ext cx="15316200" cy="522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25D62-E86F-7AC2-B753-BCA08099CD90}"/>
              </a:ext>
            </a:extLst>
          </p:cNvPr>
          <p:cNvSpPr txBox="1"/>
          <p:nvPr/>
        </p:nvSpPr>
        <p:spPr>
          <a:xfrm>
            <a:off x="1931734" y="7902879"/>
            <a:ext cx="3210538" cy="1507558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3600" dirty="0"/>
              <a:t>*</a:t>
            </a:r>
            <a:r>
              <a:rPr lang="en-US" dirty="0"/>
              <a:t>Research &amp; Development has </a:t>
            </a:r>
          </a:p>
          <a:p>
            <a:r>
              <a:rPr lang="en-US" dirty="0"/>
              <a:t>the highest attrition rate</a:t>
            </a:r>
            <a:endParaRPr lang="en-IN" dirty="0">
              <a:sym typeface="Quicksa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04702-EF30-5A65-AF5E-BCA0F1C897EF}"/>
              </a:ext>
            </a:extLst>
          </p:cNvPr>
          <p:cNvSpPr txBox="1"/>
          <p:nvPr/>
        </p:nvSpPr>
        <p:spPr>
          <a:xfrm>
            <a:off x="6470080" y="7902879"/>
            <a:ext cx="4724400" cy="1256775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Hardware has the</a:t>
            </a:r>
          </a:p>
          <a:p>
            <a:r>
              <a:rPr lang="en-US" dirty="0"/>
              <a:t> lowest attrition rate</a:t>
            </a:r>
            <a:endParaRPr lang="en-IN" dirty="0">
              <a:sym typeface="Quicksa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D7D56-6967-A2D2-065E-56C708214893}"/>
              </a:ext>
            </a:extLst>
          </p:cNvPr>
          <p:cNvSpPr txBox="1"/>
          <p:nvPr/>
        </p:nvSpPr>
        <p:spPr>
          <a:xfrm>
            <a:off x="13216826" y="7902879"/>
            <a:ext cx="3124200" cy="1584020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Overall </a:t>
            </a:r>
          </a:p>
          <a:p>
            <a:r>
              <a:rPr lang="en-IN" dirty="0"/>
              <a:t>consistency</a:t>
            </a:r>
            <a:endParaRPr lang="en-IN" dirty="0"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1827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03DB3DA1-C37C-C1F2-540C-E35F1A55F1B6}"/>
              </a:ext>
            </a:extLst>
          </p:cNvPr>
          <p:cNvSpPr txBox="1"/>
          <p:nvPr/>
        </p:nvSpPr>
        <p:spPr>
          <a:xfrm>
            <a:off x="1143000" y="1448997"/>
            <a:ext cx="12247245" cy="450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335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  <a:sym typeface="Cormorant Garamond Bold Italics"/>
              </a:rPr>
              <a:t>2)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 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Hourly rate of Male Research Scientist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5B9D5BE4-654F-6DC0-489C-3B683ADEDC32}"/>
              </a:ext>
            </a:extLst>
          </p:cNvPr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tx2">
                    <a:lumMod val="50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KPI’s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2E1C9288-0B67-B6BA-04D8-F4483EC99895}"/>
              </a:ext>
            </a:extLst>
          </p:cNvPr>
          <p:cNvSpPr/>
          <p:nvPr/>
        </p:nvSpPr>
        <p:spPr>
          <a:xfrm>
            <a:off x="15096448" y="58338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95072AE-D3AF-8D58-3FF4-8DA8B228C2E0}"/>
              </a:ext>
            </a:extLst>
          </p:cNvPr>
          <p:cNvSpPr/>
          <p:nvPr/>
        </p:nvSpPr>
        <p:spPr>
          <a:xfrm>
            <a:off x="3048000" y="800101"/>
            <a:ext cx="11568561" cy="5244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016D7-5A68-30C8-6594-B69DA34C7F87}"/>
              </a:ext>
            </a:extLst>
          </p:cNvPr>
          <p:cNvSpPr txBox="1"/>
          <p:nvPr/>
        </p:nvSpPr>
        <p:spPr>
          <a:xfrm>
            <a:off x="1931734" y="7902879"/>
            <a:ext cx="3210538" cy="1507558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Slight difference </a:t>
            </a:r>
          </a:p>
          <a:p>
            <a:r>
              <a:rPr lang="en-US" dirty="0"/>
              <a:t>in hourly rates</a:t>
            </a:r>
            <a:endParaRPr lang="en-IN" dirty="0">
              <a:sym typeface="Quicksa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8B626-67EA-4DA4-A266-2FF1D9249829}"/>
              </a:ext>
            </a:extLst>
          </p:cNvPr>
          <p:cNvSpPr txBox="1"/>
          <p:nvPr/>
        </p:nvSpPr>
        <p:spPr>
          <a:xfrm>
            <a:off x="6470080" y="7902879"/>
            <a:ext cx="4724400" cy="1256775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Gender pay gap</a:t>
            </a:r>
          </a:p>
          <a:p>
            <a:r>
              <a:rPr lang="en-IN" dirty="0"/>
              <a:t> is minimal</a:t>
            </a:r>
            <a:endParaRPr lang="en-IN" dirty="0">
              <a:sym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77937-8674-0D4B-1A4B-7CDD5CBE93BE}"/>
              </a:ext>
            </a:extLst>
          </p:cNvPr>
          <p:cNvSpPr txBox="1"/>
          <p:nvPr/>
        </p:nvSpPr>
        <p:spPr>
          <a:xfrm>
            <a:off x="13216826" y="7902879"/>
            <a:ext cx="3124200" cy="1584020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>
            <a:defPPr>
              <a:defRPr lang="en-US"/>
            </a:defPPr>
            <a:lvl1pPr algn="ctr">
              <a:lnSpc>
                <a:spcPts val="4079"/>
              </a:lnSpc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Equal opportunity </a:t>
            </a:r>
          </a:p>
          <a:p>
            <a:r>
              <a:rPr lang="en-IN" dirty="0"/>
              <a:t>indication</a:t>
            </a:r>
            <a:endParaRPr lang="en-IN" dirty="0">
              <a:sym typeface="Quicksan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6F264-2437-BB63-BB7F-FEA09BA5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324100"/>
            <a:ext cx="14740825" cy="48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5B68B-60F3-3B86-101F-1166AF57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8CAE8E5-5B4F-A2A5-AAA6-6DD3A602422B}"/>
              </a:ext>
            </a:extLst>
          </p:cNvPr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tx2">
                    <a:lumMod val="50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KPI’s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BBC0AD6-A99B-C328-45CA-896AF8F72A93}"/>
              </a:ext>
            </a:extLst>
          </p:cNvPr>
          <p:cNvSpPr/>
          <p:nvPr/>
        </p:nvSpPr>
        <p:spPr>
          <a:xfrm>
            <a:off x="15096448" y="58338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E790C61-D547-FA66-AEAA-4D881590F1B6}"/>
              </a:ext>
            </a:extLst>
          </p:cNvPr>
          <p:cNvSpPr/>
          <p:nvPr/>
        </p:nvSpPr>
        <p:spPr>
          <a:xfrm>
            <a:off x="184385" y="990547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D926F11A-5570-25CD-A43C-90DB755C3A10}"/>
              </a:ext>
            </a:extLst>
          </p:cNvPr>
          <p:cNvSpPr/>
          <p:nvPr/>
        </p:nvSpPr>
        <p:spPr>
          <a:xfrm>
            <a:off x="3048000" y="800101"/>
            <a:ext cx="11568561" cy="5244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6CB2-2549-A987-A1E2-9D4C34F7AA30}"/>
              </a:ext>
            </a:extLst>
          </p:cNvPr>
          <p:cNvSpPr txBox="1"/>
          <p:nvPr/>
        </p:nvSpPr>
        <p:spPr>
          <a:xfrm>
            <a:off x="613916" y="1442387"/>
            <a:ext cx="15316200" cy="85695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4079"/>
              </a:lnSpc>
            </a:pP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3) Attrition Rate vs </a:t>
            </a:r>
            <a:r>
              <a:rPr lang="en-IN" sz="4400" b="1" dirty="0" err="1">
                <a:solidFill>
                  <a:schemeClr val="accent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MonthlyIncome</a:t>
            </a: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F959F-3B18-04C9-FC58-DC5DD89E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66" y="2363957"/>
            <a:ext cx="14768961" cy="5046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E558C9-C772-B75A-4EC4-ACAF27244DD9}"/>
              </a:ext>
            </a:extLst>
          </p:cNvPr>
          <p:cNvSpPr txBox="1"/>
          <p:nvPr/>
        </p:nvSpPr>
        <p:spPr>
          <a:xfrm>
            <a:off x="1864382" y="7979340"/>
            <a:ext cx="3200400" cy="1357158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High attrition in top earners:</a:t>
            </a:r>
          </a:p>
          <a:p>
            <a:pPr algn="ctr">
              <a:lnSpc>
                <a:spcPts val="4079"/>
              </a:lnSpc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B1D97-184D-01F7-3028-019049955625}"/>
              </a:ext>
            </a:extLst>
          </p:cNvPr>
          <p:cNvSpPr txBox="1"/>
          <p:nvPr/>
        </p:nvSpPr>
        <p:spPr>
          <a:xfrm>
            <a:off x="7670231" y="7923043"/>
            <a:ext cx="2819400" cy="1357158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Steady attrition </a:t>
            </a:r>
          </a:p>
          <a:p>
            <a:pPr algn="ctr">
              <a:lnSpc>
                <a:spcPts val="4079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across</a:t>
            </a:r>
          </a:p>
          <a:p>
            <a:pPr algn="ctr">
              <a:lnSpc>
                <a:spcPts val="4079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incomes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60D37-9FDC-AEAC-DAB1-895BA22055DB}"/>
              </a:ext>
            </a:extLst>
          </p:cNvPr>
          <p:cNvSpPr txBox="1"/>
          <p:nvPr/>
        </p:nvSpPr>
        <p:spPr>
          <a:xfrm>
            <a:off x="13216826" y="7917250"/>
            <a:ext cx="3124200" cy="1357158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Slight stability at mid-level incomes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033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BAD9DD8-0569-E607-C5D4-78BB521494F0}"/>
              </a:ext>
            </a:extLst>
          </p:cNvPr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tx2">
                    <a:lumMod val="50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KPI’s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DEBDDEDB-108B-816A-E5DB-69AA20A3DEDB}"/>
              </a:ext>
            </a:extLst>
          </p:cNvPr>
          <p:cNvSpPr/>
          <p:nvPr/>
        </p:nvSpPr>
        <p:spPr>
          <a:xfrm>
            <a:off x="15096448" y="58338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8267B4A7-D9B7-5E96-3394-9F182CFD1EA1}"/>
              </a:ext>
            </a:extLst>
          </p:cNvPr>
          <p:cNvSpPr/>
          <p:nvPr/>
        </p:nvSpPr>
        <p:spPr>
          <a:xfrm>
            <a:off x="184385" y="990547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8C2C79A-E891-F424-88D5-D3F89CBCB04B}"/>
              </a:ext>
            </a:extLst>
          </p:cNvPr>
          <p:cNvSpPr/>
          <p:nvPr/>
        </p:nvSpPr>
        <p:spPr>
          <a:xfrm>
            <a:off x="3048000" y="800101"/>
            <a:ext cx="11568561" cy="5244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AA6DA-77B3-8274-40F7-7A95A75CEC4F}"/>
              </a:ext>
            </a:extLst>
          </p:cNvPr>
          <p:cNvSpPr txBox="1"/>
          <p:nvPr/>
        </p:nvSpPr>
        <p:spPr>
          <a:xfrm>
            <a:off x="613916" y="1442387"/>
            <a:ext cx="15316200" cy="85695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4079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4)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0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working years for each Department</a:t>
            </a:r>
          </a:p>
          <a:p>
            <a:pPr>
              <a:lnSpc>
                <a:spcPts val="4079"/>
              </a:lnSpc>
            </a:pPr>
            <a:endParaRPr lang="en-IN" sz="4000" b="1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56022-E2A7-D6D2-B58D-1C3E619ED6B8}"/>
              </a:ext>
            </a:extLst>
          </p:cNvPr>
          <p:cNvSpPr txBox="1"/>
          <p:nvPr/>
        </p:nvSpPr>
        <p:spPr>
          <a:xfrm>
            <a:off x="10744200" y="1181487"/>
            <a:ext cx="7359415" cy="897388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endParaRPr lang="en-IN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71F61-EE71-A63D-8546-717EFBE29F78}"/>
              </a:ext>
            </a:extLst>
          </p:cNvPr>
          <p:cNvSpPr txBox="1"/>
          <p:nvPr/>
        </p:nvSpPr>
        <p:spPr>
          <a:xfrm>
            <a:off x="1931734" y="7902879"/>
            <a:ext cx="3210538" cy="1507558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Software has the most experienced employees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9170A-2980-0E5B-AAC0-450F5C6E3641}"/>
              </a:ext>
            </a:extLst>
          </p:cNvPr>
          <p:cNvSpPr txBox="1"/>
          <p:nvPr/>
        </p:nvSpPr>
        <p:spPr>
          <a:xfrm>
            <a:off x="6096000" y="7902879"/>
            <a:ext cx="6096000" cy="1256775"/>
          </a:xfrm>
          <a:prstGeom prst="rect">
            <a:avLst/>
          </a:prstGeom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Support has the </a:t>
            </a:r>
          </a:p>
          <a:p>
            <a:pPr algn="ctr">
              <a:lnSpc>
                <a:spcPts val="4079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least average experience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77F51-506D-BCB3-5C68-C5841F2F4054}"/>
              </a:ext>
            </a:extLst>
          </p:cNvPr>
          <p:cNvSpPr txBox="1"/>
          <p:nvPr/>
        </p:nvSpPr>
        <p:spPr>
          <a:xfrm>
            <a:off x="13216826" y="7902879"/>
            <a:ext cx="3124200" cy="15840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4079"/>
              </a:lnSpc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Consistent experience across departments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9917CE-28AF-F749-DCD1-C1B3AC13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70" y="2403528"/>
            <a:ext cx="15468600" cy="46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2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1594D7A-2385-0AAB-BB2F-9A6AF332903C}"/>
              </a:ext>
            </a:extLst>
          </p:cNvPr>
          <p:cNvSpPr txBox="1"/>
          <p:nvPr/>
        </p:nvSpPr>
        <p:spPr>
          <a:xfrm>
            <a:off x="1024384" y="95987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tx2">
                    <a:lumMod val="50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KPI’s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AB4DA548-E528-05B3-E9C9-99C5B7D87C1D}"/>
              </a:ext>
            </a:extLst>
          </p:cNvPr>
          <p:cNvSpPr/>
          <p:nvPr/>
        </p:nvSpPr>
        <p:spPr>
          <a:xfrm>
            <a:off x="15096448" y="58338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50B46FBD-BFC2-8F5C-1872-7A60DB14C431}"/>
              </a:ext>
            </a:extLst>
          </p:cNvPr>
          <p:cNvSpPr/>
          <p:nvPr/>
        </p:nvSpPr>
        <p:spPr>
          <a:xfrm>
            <a:off x="184385" y="990547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533C18-DBF9-6C41-8A3E-D6946B0AB2F6}"/>
              </a:ext>
            </a:extLst>
          </p:cNvPr>
          <p:cNvSpPr/>
          <p:nvPr/>
        </p:nvSpPr>
        <p:spPr>
          <a:xfrm>
            <a:off x="3048000" y="800101"/>
            <a:ext cx="11568561" cy="5244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0BC64F1-B2CC-11A8-53A5-DD2D5A53E918}"/>
              </a:ext>
            </a:extLst>
          </p:cNvPr>
          <p:cNvSpPr txBox="1"/>
          <p:nvPr/>
        </p:nvSpPr>
        <p:spPr>
          <a:xfrm>
            <a:off x="1141689" y="982103"/>
            <a:ext cx="11537525" cy="105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4800" b="1" i="1" dirty="0">
                <a:solidFill>
                  <a:srgbClr val="0F4662"/>
                </a:solidFill>
                <a:latin typeface="Times New Roman" panose="0202060305040502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5</a:t>
            </a:r>
            <a:r>
              <a:rPr lang="en-US" sz="48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)</a:t>
            </a:r>
            <a:r>
              <a:rPr lang="en-US" sz="48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Job role vs Work life balance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E77C4DE-7E2C-E857-C97B-28E7337E7537}"/>
              </a:ext>
            </a:extLst>
          </p:cNvPr>
          <p:cNvSpPr txBox="1"/>
          <p:nvPr/>
        </p:nvSpPr>
        <p:spPr>
          <a:xfrm>
            <a:off x="11377549" y="1917868"/>
            <a:ext cx="6094509" cy="7829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.Uniformity in balance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chart shows that average work life balance are relatively consistent across the all job roles, with no extreme outliers.</a:t>
            </a:r>
          </a:p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horizontal bar chart depicts the average work life balance scores for various job roles .</a:t>
            </a:r>
          </a:p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with the x-axis shows the average work life balance and y axis shows the various job role.</a:t>
            </a:r>
          </a:p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Even though the balance is consistent certain roles have unique challenges.</a:t>
            </a:r>
          </a:p>
          <a:p>
            <a:pPr marL="342900" lvl="0" indent="-342900" algn="l">
              <a:lnSpc>
                <a:spcPts val="407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 job roles are looking to similar to each other then work life balance should be balances in all job roles.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D0114-6246-4A45-9A68-DFB5489D3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078"/>
            <a:ext cx="10037254" cy="70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noAutofit/>
      </a:bodyPr>
      <a:lstStyle>
        <a:defPPr algn="ctr">
          <a:lnSpc>
            <a:spcPts val="4079"/>
          </a:lnSpc>
          <a:defRPr sz="2400" dirty="0">
            <a:solidFill>
              <a:srgbClr val="0F4662"/>
            </a:solidFill>
            <a:latin typeface="Quicksand"/>
            <a:ea typeface="Quicksand"/>
            <a:cs typeface="Quicksand"/>
            <a:sym typeface="Quicksand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863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Cormorant Garamond Bold Italics</vt:lpstr>
      <vt:lpstr>Aptos</vt:lpstr>
      <vt:lpstr>Times New Roman</vt:lpstr>
      <vt:lpstr>Wingdings</vt:lpstr>
      <vt:lpstr>Quicksand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Lenovo</dc:creator>
  <cp:lastModifiedBy>Keyur shivgan</cp:lastModifiedBy>
  <cp:revision>36</cp:revision>
  <dcterms:created xsi:type="dcterms:W3CDTF">2006-08-16T00:00:00Z</dcterms:created>
  <dcterms:modified xsi:type="dcterms:W3CDTF">2025-07-26T17:43:37Z</dcterms:modified>
  <dc:identifier>DAGYJB9IWLg</dc:identifier>
</cp:coreProperties>
</file>