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  <p:sldId id="271" r:id="rId12"/>
    <p:sldId id="274" r:id="rId13"/>
    <p:sldId id="263" r:id="rId14"/>
    <p:sldId id="273" r:id="rId15"/>
    <p:sldId id="264" r:id="rId16"/>
    <p:sldId id="265" r:id="rId17"/>
    <p:sldId id="266" r:id="rId18"/>
  </p:sldIdLst>
  <p:sldSz cx="18288000" cy="10287000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Montserrat" panose="00000500000000000000" pitchFamily="2" charset="0"/>
      <p:regular r:id="rId20"/>
      <p:bold r:id="rId21"/>
    </p:embeddedFont>
    <p:embeddedFont>
      <p:font typeface="Montserrat Bold" panose="00000800000000000000" charset="0"/>
      <p:regular r:id="rId22"/>
    </p:embeddedFont>
    <p:embeddedFont>
      <p:font typeface="Montserrat Semi-Bold" panose="020B0604020202020204" charset="0"/>
      <p:regular r:id="rId23"/>
    </p:embeddedFont>
    <p:embeddedFont>
      <p:font typeface="Montserrat Ultra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0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yur-PC\Desktop\Airline%20excel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[Airline excel2.xlsx]Q7!PivotTable10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Number of Flights based on the Distance group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'Q7'!$B$1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'Q7'!$A$2:$A$21</c:f>
              <c:strCache>
                <c:ptCount val="19"/>
                <c:pt idx="0">
                  <c:v>10000-10499 Miles</c:v>
                </c:pt>
                <c:pt idx="1">
                  <c:v>1000-1499 Miles</c:v>
                </c:pt>
                <c:pt idx="2">
                  <c:v>1500-1999 Miles</c:v>
                </c:pt>
                <c:pt idx="3">
                  <c:v>2000-2499 Miles</c:v>
                </c:pt>
                <c:pt idx="4">
                  <c:v>2500-2999 Miles</c:v>
                </c:pt>
                <c:pt idx="5">
                  <c:v>3000-3499 Miles</c:v>
                </c:pt>
                <c:pt idx="6">
                  <c:v>3500-3999 Miles</c:v>
                </c:pt>
                <c:pt idx="7">
                  <c:v>4000-4499 Miles</c:v>
                </c:pt>
                <c:pt idx="8">
                  <c:v>4500-4999 Miles</c:v>
                </c:pt>
                <c:pt idx="9">
                  <c:v>5000-5499 Miles</c:v>
                </c:pt>
                <c:pt idx="10">
                  <c:v>500-999 Miles</c:v>
                </c:pt>
                <c:pt idx="11">
                  <c:v>5500-5999 Miles</c:v>
                </c:pt>
                <c:pt idx="12">
                  <c:v>6000-6499 Miles</c:v>
                </c:pt>
                <c:pt idx="13">
                  <c:v>6500-6999 Miles</c:v>
                </c:pt>
                <c:pt idx="14">
                  <c:v>7000-7499 Miles</c:v>
                </c:pt>
                <c:pt idx="15">
                  <c:v>7500-7999 Miles</c:v>
                </c:pt>
                <c:pt idx="16">
                  <c:v>8000-8499 Miles</c:v>
                </c:pt>
                <c:pt idx="17">
                  <c:v>8500-8999 Miles</c:v>
                </c:pt>
                <c:pt idx="18">
                  <c:v>Less Than 500 Miles</c:v>
                </c:pt>
              </c:strCache>
            </c:strRef>
          </c:cat>
          <c:val>
            <c:numRef>
              <c:f>'Q7'!$B$2:$B$21</c:f>
              <c:numCache>
                <c:formatCode>0</c:formatCode>
                <c:ptCount val="19"/>
                <c:pt idx="0">
                  <c:v>1</c:v>
                </c:pt>
                <c:pt idx="1">
                  <c:v>256651</c:v>
                </c:pt>
                <c:pt idx="2">
                  <c:v>125844</c:v>
                </c:pt>
                <c:pt idx="3">
                  <c:v>55750</c:v>
                </c:pt>
                <c:pt idx="4">
                  <c:v>21078</c:v>
                </c:pt>
                <c:pt idx="5">
                  <c:v>12467</c:v>
                </c:pt>
                <c:pt idx="6">
                  <c:v>19258</c:v>
                </c:pt>
                <c:pt idx="7">
                  <c:v>14666</c:v>
                </c:pt>
                <c:pt idx="8">
                  <c:v>10330</c:v>
                </c:pt>
                <c:pt idx="9">
                  <c:v>7365</c:v>
                </c:pt>
                <c:pt idx="10">
                  <c:v>766083</c:v>
                </c:pt>
                <c:pt idx="11">
                  <c:v>2742</c:v>
                </c:pt>
                <c:pt idx="12">
                  <c:v>1685</c:v>
                </c:pt>
                <c:pt idx="13">
                  <c:v>3957</c:v>
                </c:pt>
                <c:pt idx="14">
                  <c:v>2590</c:v>
                </c:pt>
                <c:pt idx="15">
                  <c:v>1227</c:v>
                </c:pt>
                <c:pt idx="16">
                  <c:v>705</c:v>
                </c:pt>
                <c:pt idx="17">
                  <c:v>76</c:v>
                </c:pt>
                <c:pt idx="18">
                  <c:v>1496881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55-4294-B66D-C0A78CC723C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44102864"/>
        <c:axId val="644097104"/>
      </c:lineChart>
      <c:catAx>
        <c:axId val="64410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097104"/>
        <c:crosses val="autoZero"/>
        <c:auto val="1"/>
        <c:lblAlgn val="ctr"/>
        <c:lblOffset val="100"/>
        <c:noMultiLvlLbl val="0"/>
      </c:catAx>
      <c:valAx>
        <c:axId val="64409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102864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59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0A00D-402F-EFEB-2910-DB005C620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23" y="0"/>
            <a:ext cx="11129675" cy="10287000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rot="-5400000">
            <a:off x="16799708" y="1055075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155670" y="9296400"/>
            <a:ext cx="5066068" cy="2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050"/>
              </a:lnSpc>
              <a:spcBef>
                <a:spcPct val="0"/>
              </a:spcBef>
            </a:pPr>
            <a:r>
              <a:rPr lang="en-US" sz="2800" b="1" u="none" dirty="0">
                <a:solidFill>
                  <a:srgbClr val="FFFFFF"/>
                </a:solidFill>
                <a:latin typeface="Arial Black" panose="020B0A04020102020204" pitchFamily="34" charset="0"/>
                <a:ea typeface="Montserrat"/>
                <a:cs typeface="Montserrat"/>
                <a:sym typeface="Montserrat"/>
              </a:rPr>
              <a:t>Presented By : Group 3</a:t>
            </a:r>
          </a:p>
        </p:txBody>
      </p:sp>
      <p:sp>
        <p:nvSpPr>
          <p:cNvPr id="9" name="AutoShape 9"/>
          <p:cNvSpPr/>
          <p:nvPr/>
        </p:nvSpPr>
        <p:spPr>
          <a:xfrm rot="-5400000">
            <a:off x="16007685" y="3237459"/>
            <a:ext cx="2456682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282420" y="9096375"/>
            <a:ext cx="18852841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028700" y="4896894"/>
            <a:ext cx="2261045" cy="0"/>
          </a:xfrm>
          <a:prstGeom prst="line">
            <a:avLst/>
          </a:prstGeom>
          <a:ln w="1047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66090" y="2296138"/>
            <a:ext cx="10198751" cy="248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37"/>
              </a:lnSpc>
            </a:pPr>
            <a:r>
              <a:rPr lang="en-US" sz="10475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High Clouds</a:t>
            </a:r>
          </a:p>
          <a:p>
            <a:pPr algn="l">
              <a:lnSpc>
                <a:spcPts val="9637"/>
              </a:lnSpc>
            </a:pPr>
            <a:r>
              <a:rPr lang="en-US" sz="10475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Airlines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">
            <a:extLst>
              <a:ext uri="{FF2B5EF4-FFF2-40B4-BE49-F238E27FC236}">
                <a16:creationId xmlns:a16="http://schemas.microsoft.com/office/drawing/2014/main" id="{45FFF9CB-4786-1AD6-AF6C-BF8D9170E4DE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F2CEDD49-4834-A7E8-8EC4-303D355CC383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627BC0D6-FE30-DA62-0DCB-76BBCF745A09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618C6A5C-ABE5-046A-6647-70B61AA5BA4F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A5413-56F7-AF9B-F406-E61C729BFD96}"/>
              </a:ext>
            </a:extLst>
          </p:cNvPr>
          <p:cNvSpPr txBox="1"/>
          <p:nvPr/>
        </p:nvSpPr>
        <p:spPr>
          <a:xfrm>
            <a:off x="1066800" y="1415800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lnSpc>
                <a:spcPct val="100000"/>
              </a:lnSpc>
            </a:pPr>
            <a:r>
              <a:rPr lang="en-US" sz="24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Identify number of flights based on Distance group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A60ED8F-C7C8-4616-89D0-8423729BE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315074"/>
              </p:ext>
            </p:extLst>
          </p:nvPr>
        </p:nvGraphicFramePr>
        <p:xfrm>
          <a:off x="1524000" y="2204016"/>
          <a:ext cx="14072708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3959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A4FAF3-F28A-819A-3414-EE2BA0957143}"/>
              </a:ext>
            </a:extLst>
          </p:cNvPr>
          <p:cNvSpPr txBox="1"/>
          <p:nvPr/>
        </p:nvSpPr>
        <p:spPr>
          <a:xfrm>
            <a:off x="457200" y="190500"/>
            <a:ext cx="5562600" cy="100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Excel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950DB-5ED3-36FA-6FA3-58140AA3A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91737"/>
            <a:ext cx="16992600" cy="7685564"/>
          </a:xfrm>
          <a:prstGeom prst="rect">
            <a:avLst/>
          </a:prstGeom>
        </p:spPr>
      </p:pic>
      <p:sp>
        <p:nvSpPr>
          <p:cNvPr id="2" name="AutoShape 9">
            <a:extLst>
              <a:ext uri="{FF2B5EF4-FFF2-40B4-BE49-F238E27FC236}">
                <a16:creationId xmlns:a16="http://schemas.microsoft.com/office/drawing/2014/main" id="{C21490D6-EA16-BAB5-5BAC-2C2CDC2FFD05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646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71D7C-DE70-7D63-D26A-1F4F891016AA}"/>
              </a:ext>
            </a:extLst>
          </p:cNvPr>
          <p:cNvSpPr txBox="1"/>
          <p:nvPr/>
        </p:nvSpPr>
        <p:spPr>
          <a:xfrm>
            <a:off x="381000" y="266700"/>
            <a:ext cx="419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Power BI Dashboard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A924393-DAE5-0CF3-1CE1-028A16E60432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DD339-7D9F-AAAC-9DA0-D0E46467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00124"/>
            <a:ext cx="17526000" cy="78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0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54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6561713" y="3981337"/>
            <a:ext cx="2303446" cy="50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87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436542" y="3981337"/>
            <a:ext cx="2303446" cy="50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8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2019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37190" y="5928708"/>
            <a:ext cx="2303446" cy="50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8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2020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51BB028D-873B-2E12-9F42-DCBA963AA725}"/>
              </a:ext>
            </a:extLst>
          </p:cNvPr>
          <p:cNvSpPr txBox="1"/>
          <p:nvPr/>
        </p:nvSpPr>
        <p:spPr>
          <a:xfrm>
            <a:off x="923192" y="373211"/>
            <a:ext cx="477752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9E7D5-4D76-E06A-B64A-41BDB7ED65A4}"/>
              </a:ext>
            </a:extLst>
          </p:cNvPr>
          <p:cNvSpPr txBox="1"/>
          <p:nvPr/>
        </p:nvSpPr>
        <p:spPr>
          <a:xfrm>
            <a:off x="1492775" y="1638300"/>
            <a:ext cx="1530245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analysis conducted using the dataset revealed the following key insights: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Load Factor Trends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Identified seasonal and monthly variations in load factors, helping to pinpoint peak travel periods.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Carrier-wise load factor analysis highlighted operational inefficiencies and top-performing carriers.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Passenger Preferences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Discovered the top 10 carriers based on passenger preferences, providing insights into customer loyalty and popular choices.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Route Performance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Identified high-demand routes (from-to city pairs) with the maximum number of flights, which can guide resource allocation.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</a:rPr>
              <a:t>Travel Patterns</a:t>
            </a:r>
            <a:r>
              <a:rPr lang="en-US" sz="36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>
                <a:solidFill>
                  <a:schemeClr val="tx2"/>
                </a:solidFill>
              </a:rPr>
              <a:t>Observed higher load factors during weekends compared to weekdays, suggesting a preference for leisure travel on weekends.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1171D1F-B3B4-D290-EA98-7BEC1BA624D1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01DB3979-D377-F49D-6AFE-A0295BA3679B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A8A5AEBF-EB19-0D61-6E8B-74D15A0928A8}"/>
              </a:ext>
            </a:extLst>
          </p:cNvPr>
          <p:cNvSpPr txBox="1"/>
          <p:nvPr/>
        </p:nvSpPr>
        <p:spPr>
          <a:xfrm>
            <a:off x="14436542" y="3981337"/>
            <a:ext cx="2303446" cy="50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38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2019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DB6D369C-1A67-ECC0-816A-6507FE01C9FC}"/>
              </a:ext>
            </a:extLst>
          </p:cNvPr>
          <p:cNvSpPr txBox="1"/>
          <p:nvPr/>
        </p:nvSpPr>
        <p:spPr>
          <a:xfrm>
            <a:off x="923192" y="373211"/>
            <a:ext cx="477752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6385E-97A1-4586-FCC8-FAE8ADEB8ADF}"/>
              </a:ext>
            </a:extLst>
          </p:cNvPr>
          <p:cNvSpPr txBox="1"/>
          <p:nvPr/>
        </p:nvSpPr>
        <p:spPr>
          <a:xfrm>
            <a:off x="1548012" y="1996178"/>
            <a:ext cx="155207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buClrTx/>
              <a:buSzPts val="3200"/>
            </a:pPr>
            <a:r>
              <a:rPr lang="en-US" sz="4000" b="1" kern="12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5. Flight Volumes by Distance</a:t>
            </a:r>
            <a:r>
              <a:rPr lang="en-US" sz="4000" kern="12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lang="en-IN" sz="4000" dirty="0">
              <a:effectLst/>
            </a:endParaRPr>
          </a:p>
          <a:p>
            <a:pPr marL="740664" indent="-283464" algn="l" rtl="0" eaLnBrk="1" latinLnBrk="0" hangingPunct="1"/>
            <a:r>
              <a:rPr lang="en-US" sz="4000" kern="12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Short-haul routes had the highest frequency of flights, indicating strong demand for regional connectivity.</a:t>
            </a:r>
          </a:p>
          <a:p>
            <a:pPr marL="740664" indent="-283464" algn="l" rtl="0" eaLnBrk="1" latinLnBrk="0" hangingPunct="1"/>
            <a:endParaRPr lang="en-IN" sz="4000" dirty="0">
              <a:effectLst/>
            </a:endParaRPr>
          </a:p>
          <a:p>
            <a:pPr marL="0" algn="l" rtl="0" eaLnBrk="1" latinLnBrk="0" hangingPunct="1"/>
            <a:r>
              <a:rPr lang="en-US" sz="4000" kern="12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These insights help airlines optimize flight operations, focus on profitable routes, and improve passenger satisfaction.</a:t>
            </a:r>
            <a:endParaRPr lang="en-I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691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15">
            <a:extLst>
              <a:ext uri="{FF2B5EF4-FFF2-40B4-BE49-F238E27FC236}">
                <a16:creationId xmlns:a16="http://schemas.microsoft.com/office/drawing/2014/main" id="{62BB7B03-122A-814F-45F1-EBD6CD98E311}"/>
              </a:ext>
            </a:extLst>
          </p:cNvPr>
          <p:cNvSpPr txBox="1"/>
          <p:nvPr/>
        </p:nvSpPr>
        <p:spPr>
          <a:xfrm>
            <a:off x="923192" y="373211"/>
            <a:ext cx="4563208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80481-5181-5F36-A6D4-F2A67AA7B880}"/>
              </a:ext>
            </a:extLst>
          </p:cNvPr>
          <p:cNvSpPr txBox="1"/>
          <p:nvPr/>
        </p:nvSpPr>
        <p:spPr>
          <a:xfrm>
            <a:off x="1219200" y="1409700"/>
            <a:ext cx="1615440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N" sz="4400" dirty="0">
                <a:solidFill>
                  <a:schemeClr val="tx2"/>
                </a:solidFill>
              </a:rPr>
              <a:t>Target Low-Performing </a:t>
            </a:r>
            <a:r>
              <a:rPr lang="en-IN" sz="4400" dirty="0" err="1">
                <a:solidFill>
                  <a:schemeClr val="tx2"/>
                </a:solidFill>
              </a:rPr>
              <a:t>Carriers:Focus</a:t>
            </a:r>
            <a:r>
              <a:rPr lang="en-IN" sz="4400" dirty="0">
                <a:solidFill>
                  <a:schemeClr val="tx2"/>
                </a:solidFill>
              </a:rPr>
              <a:t> on improving the load factor for carriers like SkyWest Airlines through marketing, promotions, and optimized route planning.</a:t>
            </a:r>
          </a:p>
          <a:p>
            <a:pPr marL="514350" indent="-514350">
              <a:buAutoNum type="arabicPeriod"/>
            </a:pPr>
            <a:r>
              <a:rPr lang="en-IN" sz="4400" dirty="0">
                <a:solidFill>
                  <a:schemeClr val="tx2"/>
                </a:solidFill>
              </a:rPr>
              <a:t> Enhance Long-Distance Flight </a:t>
            </a:r>
            <a:r>
              <a:rPr lang="en-IN" sz="4400" dirty="0" err="1">
                <a:solidFill>
                  <a:schemeClr val="tx2"/>
                </a:solidFill>
              </a:rPr>
              <a:t>Occupancy:Evaluate</a:t>
            </a:r>
            <a:r>
              <a:rPr lang="en-IN" sz="4400" dirty="0">
                <a:solidFill>
                  <a:schemeClr val="tx2"/>
                </a:solidFill>
              </a:rPr>
              <a:t> pricing strategies and promotional campaigns to increase demand for long-distance flights.</a:t>
            </a:r>
          </a:p>
          <a:p>
            <a:pPr marL="514350" indent="-514350">
              <a:buAutoNum type="arabicPeriod"/>
            </a:pPr>
            <a:r>
              <a:rPr lang="en-IN" sz="4400" dirty="0">
                <a:solidFill>
                  <a:schemeClr val="tx2"/>
                </a:solidFill>
              </a:rPr>
              <a:t>Optimize Weekend </a:t>
            </a:r>
            <a:r>
              <a:rPr lang="en-IN" sz="4400" dirty="0" err="1">
                <a:solidFill>
                  <a:schemeClr val="tx2"/>
                </a:solidFill>
              </a:rPr>
              <a:t>Demand:Develop</a:t>
            </a:r>
            <a:r>
              <a:rPr lang="en-IN" sz="4400" dirty="0">
                <a:solidFill>
                  <a:schemeClr val="tx2"/>
                </a:solidFill>
              </a:rPr>
              <a:t> targeted promotions to boost weekend flight bookings, such as discounts or packages for leisure </a:t>
            </a:r>
            <a:r>
              <a:rPr lang="en-IN" sz="4400" dirty="0" err="1">
                <a:solidFill>
                  <a:schemeClr val="tx2"/>
                </a:solidFill>
              </a:rPr>
              <a:t>travelers</a:t>
            </a:r>
            <a:r>
              <a:rPr lang="en-IN" sz="4400" dirty="0">
                <a:solidFill>
                  <a:schemeClr val="tx2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en-IN" sz="4400" dirty="0">
                <a:solidFill>
                  <a:schemeClr val="tx2"/>
                </a:solidFill>
              </a:rPr>
              <a:t>Seasonal </a:t>
            </a:r>
            <a:r>
              <a:rPr lang="en-IN" sz="4400" dirty="0" err="1">
                <a:solidFill>
                  <a:schemeClr val="tx2"/>
                </a:solidFill>
              </a:rPr>
              <a:t>Adjustments:Align</a:t>
            </a:r>
            <a:r>
              <a:rPr lang="en-IN" sz="4400" dirty="0">
                <a:solidFill>
                  <a:schemeClr val="tx2"/>
                </a:solidFill>
              </a:rPr>
              <a:t> flight schedules and capacities with the seasonal demand trends observed across quarters.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-5400000">
            <a:off x="16905215" y="1385687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-5376337">
            <a:off x="16289363" y="3377588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55246" y="503046"/>
            <a:ext cx="6191613" cy="1132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8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5571C9-1A6D-6DF5-2562-CF4EB33C2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46" y="1804118"/>
            <a:ext cx="1656322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Load Factor Significance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The Load Factor is a vital metric for assessing how efficiently an airline utilizes its seating capacity, directly influencing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Optimization Strategies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Implementing dynamic pricing, refining flight schedules, and enhancing customer experience are effective strategies to improve load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Revenue Impact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A higher load factor leads to better resource utilization, thereby maximizing revenue potential.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Operational Efficiency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Improving load factors contributes to operational efficiency, reducing costs associated with underutilized capacity.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Continuous Monitoring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Regular analysis of load factors enables proactive adjustments, ensuring the airline remains responsive to market demands.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0586914-BCE7-65D6-AD71-4E5F5E4EE45D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877C85-B51E-EE4B-F98B-3ADF1AE6AF45}"/>
              </a:ext>
            </a:extLst>
          </p:cNvPr>
          <p:cNvSpPr/>
          <p:nvPr/>
        </p:nvSpPr>
        <p:spPr>
          <a:xfrm rot="16200000">
            <a:off x="16905215" y="1385687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6D1441D-D10F-2343-D8B9-14CBC939E645}"/>
              </a:ext>
            </a:extLst>
          </p:cNvPr>
          <p:cNvSpPr/>
          <p:nvPr/>
        </p:nvSpPr>
        <p:spPr>
          <a:xfrm rot="16223663">
            <a:off x="16289363" y="3377588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DDB463D1-0C57-6F2E-F98F-4EA751E3F8DC}"/>
              </a:ext>
            </a:extLst>
          </p:cNvPr>
          <p:cNvSpPr txBox="1"/>
          <p:nvPr/>
        </p:nvSpPr>
        <p:spPr>
          <a:xfrm>
            <a:off x="5334000" y="3812718"/>
            <a:ext cx="7348717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358"/>
              </a:lnSpc>
              <a:spcBef>
                <a:spcPct val="0"/>
              </a:spcBef>
            </a:pPr>
            <a:r>
              <a:rPr lang="en-US" sz="88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47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85813" y="-158270"/>
            <a:ext cx="19659626" cy="6857990"/>
          </a:xfrm>
          <a:prstGeom prst="rect">
            <a:avLst/>
          </a:prstGeom>
          <a:solidFill>
            <a:srgbClr val="19598D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1" name="TextBox 11"/>
          <p:cNvSpPr txBox="1"/>
          <p:nvPr/>
        </p:nvSpPr>
        <p:spPr>
          <a:xfrm>
            <a:off x="5107711" y="582074"/>
            <a:ext cx="8035017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486433" y="5934054"/>
            <a:ext cx="3094794" cy="34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706773" y="5934054"/>
            <a:ext cx="3094794" cy="34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486433" y="4348162"/>
            <a:ext cx="3094794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1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Goals 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27112" y="4348162"/>
            <a:ext cx="3094794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1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Goals 4</a:t>
            </a:r>
          </a:p>
        </p:txBody>
      </p:sp>
      <p:sp>
        <p:nvSpPr>
          <p:cNvPr id="25" name="Freeform 25"/>
          <p:cNvSpPr/>
          <p:nvPr/>
        </p:nvSpPr>
        <p:spPr>
          <a:xfrm>
            <a:off x="16377677" y="923192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10800000">
            <a:off x="1028700" y="923192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AutoShape 29"/>
          <p:cNvSpPr/>
          <p:nvPr/>
        </p:nvSpPr>
        <p:spPr>
          <a:xfrm rot="23662">
            <a:off x="13861144" y="1014412"/>
            <a:ext cx="2075766" cy="0"/>
          </a:xfrm>
          <a:prstGeom prst="line">
            <a:avLst/>
          </a:prstGeom>
          <a:ln w="28575" cap="rnd">
            <a:solidFill>
              <a:srgbClr val="FFFFFF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rot="-10776337">
            <a:off x="2313529" y="1014413"/>
            <a:ext cx="2075766" cy="0"/>
          </a:xfrm>
          <a:prstGeom prst="line">
            <a:avLst/>
          </a:prstGeom>
          <a:ln w="28575" cap="rnd">
            <a:solidFill>
              <a:srgbClr val="FFFFFF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0" y="9791700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8787F1F9-1CDB-B42A-1124-69247E44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622" y="1767316"/>
            <a:ext cx="13660312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Comprehensive Analysis of Flight Operations Data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Gaining insights into routes, carriers, and passenger 	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Key Metrics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Examining top routes, passenger preferences, and 	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Data-Driven Optimization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insights to improve airline performance and        	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Actionable Recommendations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	Delivering solutions to enhance efficiency and customer     	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82421" y="9715500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601285" y="0"/>
            <a:ext cx="8686715" cy="10287000"/>
            <a:chOff x="0" y="0"/>
            <a:chExt cx="11582287" cy="13716000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l="21843" r="21843"/>
            <a:stretch>
              <a:fillRect/>
            </a:stretch>
          </p:blipFill>
          <p:spPr>
            <a:xfrm>
              <a:off x="0" y="0"/>
              <a:ext cx="11582287" cy="13716000"/>
            </a:xfrm>
            <a:prstGeom prst="rect">
              <a:avLst/>
            </a:prstGeom>
          </p:spPr>
        </p:pic>
      </p:grpSp>
      <p:sp>
        <p:nvSpPr>
          <p:cNvPr id="5" name="Freeform 5"/>
          <p:cNvSpPr/>
          <p:nvPr/>
        </p:nvSpPr>
        <p:spPr>
          <a:xfrm rot="-54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1061748" y="291241"/>
            <a:ext cx="6308824" cy="959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Overview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CFFB9DE-67A5-C49F-60E8-44ADF115E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364" y="1672112"/>
            <a:ext cx="8700913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The dataset used for analysis contains detailed flight operation records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Data includes thousands of flights with key metrics and parameters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Focus on analyzing top-performing routes and passenger trends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Key metrics used for analysis include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Carrier Name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From-To City (Route)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Number of Flights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Load Factor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(Passenger vs. Seat Availability)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Passenger Preferences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82421" y="9763788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 rot="-54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262118" y="403223"/>
            <a:ext cx="6308824" cy="106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1120" y="1663698"/>
            <a:ext cx="12019080" cy="807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Assess Load Factor Efficiency: Understand how well airlines are utilizing their seating capacity across different carriers and time periods.</a:t>
            </a:r>
            <a:endParaRPr lang="en-US" sz="8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endParaRPr lang="en-US" sz="8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 Monitor Passenger Trends: Analyze passenger distribution by distance (short, medium, and long-haul flights) to identify demand patterns and improve route planning.</a:t>
            </a:r>
            <a:endParaRPr lang="en-US" sz="800" b="1" dirty="0">
              <a:solidFill>
                <a:srgbClr val="002060"/>
              </a:solidFill>
            </a:endParaRPr>
          </a:p>
          <a:p>
            <a:pPr algn="just">
              <a:lnSpc>
                <a:spcPts val="3499"/>
              </a:lnSpc>
            </a:pPr>
            <a:endParaRPr lang="en-US" sz="8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Optimize Flight Schedules: Compare weekday vs. weekend performance to identify opportunities for increasing demand during low-traffic periods.</a:t>
            </a:r>
          </a:p>
          <a:p>
            <a:pPr algn="just">
              <a:lnSpc>
                <a:spcPts val="3499"/>
              </a:lnSpc>
            </a:pPr>
            <a:endParaRPr lang="en-US" sz="32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Track Carrier Performance: Benchmark airline performance in terms of transported passengers and load factor, identifying high-performing carriers and those needing improvements.</a:t>
            </a:r>
          </a:p>
          <a:p>
            <a:pPr algn="just">
              <a:lnSpc>
                <a:spcPts val="3499"/>
              </a:lnSpc>
            </a:pPr>
            <a:endParaRPr lang="en-US" sz="3200" b="1" dirty="0">
              <a:solidFill>
                <a:srgbClr val="002060"/>
              </a:solidFill>
            </a:endParaRPr>
          </a:p>
          <a:p>
            <a:pPr marL="514350" indent="-514350" algn="just">
              <a:lnSpc>
                <a:spcPts val="349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002060"/>
                </a:solidFill>
              </a:rPr>
              <a:t>Identify Seasonal Trends: Highlight quarterly fluctuations in load factors, enabling better planning for peak and off-peak seasons.</a:t>
            </a:r>
            <a:endParaRPr lang="en-US" sz="2800" b="1" dirty="0">
              <a:solidFill>
                <a:srgbClr val="0020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4152A423-50E0-3722-9527-1C15D8BEE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26865" y="1562100"/>
            <a:ext cx="5029200" cy="45140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-5400000">
            <a:off x="16942777" y="134522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501162" y="2534729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rot="-5376337">
            <a:off x="16326925" y="333712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20583" y="4829241"/>
            <a:ext cx="6799557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magazine is a periodical publication, which can either be printed or published electronically.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41401" y="7782804"/>
            <a:ext cx="6852475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magazine is a periodical publication, which can either be printed or published electronically.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958907" y="6816902"/>
            <a:ext cx="621746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monitor</a:t>
            </a:r>
            <a:r>
              <a:rPr lang="en-US" sz="4500" b="1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finances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11630" y="6826426"/>
            <a:ext cx="621746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500" b="1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magazine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091BCB-1D97-0936-3EC7-2305CF5C0F3B}"/>
              </a:ext>
            </a:extLst>
          </p:cNvPr>
          <p:cNvSpPr txBox="1"/>
          <p:nvPr/>
        </p:nvSpPr>
        <p:spPr>
          <a:xfrm>
            <a:off x="1251789" y="1458460"/>
            <a:ext cx="1069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Find the load Factor percentage on a yearly , Quarterly , Monthly basis</a:t>
            </a:r>
            <a:endParaRPr lang="en-IN" sz="28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8B71D4-0216-2D03-508D-7AA39E0F5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130163"/>
            <a:ext cx="4953000" cy="4911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641F7E-E351-B2F3-633C-D869C2CF0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260" y="2065710"/>
            <a:ext cx="6340389" cy="4999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B270F3D-42AA-5AB8-94A9-59268F953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97365" y="2065710"/>
            <a:ext cx="4313914" cy="5082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/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54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495304" y="7322571"/>
            <a:ext cx="2303456" cy="436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259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View More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A5751E18-F44B-0F97-498E-86796E5A27AC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10AE7-24F5-3E90-6E0D-2DF7674A37F9}"/>
              </a:ext>
            </a:extLst>
          </p:cNvPr>
          <p:cNvSpPr txBox="1"/>
          <p:nvPr/>
        </p:nvSpPr>
        <p:spPr>
          <a:xfrm>
            <a:off x="1066800" y="1332620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lnSpc>
                <a:spcPct val="100000"/>
              </a:lnSpc>
            </a:pPr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Find the load Factor percentage on a Carrier Name basis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E0874B-B86E-5703-4DE6-C42319B57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204016"/>
            <a:ext cx="16562326" cy="4658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>
            <a:extLst>
              <a:ext uri="{FF2B5EF4-FFF2-40B4-BE49-F238E27FC236}">
                <a16:creationId xmlns:a16="http://schemas.microsoft.com/office/drawing/2014/main" id="{61203A2D-A180-AF2C-A80D-A7981CAA1429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A50A242-22E8-5023-97DC-1FABAFA026B0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D8B9FAA3-4C7A-5ADA-464D-12D18057D949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E8AEDC5C-E51C-3F2A-6F76-FBE6BDD1A65F}"/>
              </a:ext>
            </a:extLst>
          </p:cNvPr>
          <p:cNvSpPr txBox="1"/>
          <p:nvPr/>
        </p:nvSpPr>
        <p:spPr>
          <a:xfrm>
            <a:off x="1495304" y="7322571"/>
            <a:ext cx="2303456" cy="436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259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View More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B85225B7-E711-CC5A-8BBC-C352A36E6CEC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486F7-E626-DB98-3432-F0CDB1A66FCF}"/>
              </a:ext>
            </a:extLst>
          </p:cNvPr>
          <p:cNvSpPr txBox="1"/>
          <p:nvPr/>
        </p:nvSpPr>
        <p:spPr>
          <a:xfrm>
            <a:off x="1066800" y="1315847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lnSpc>
                <a:spcPct val="100000"/>
              </a:lnSpc>
            </a:pPr>
            <a:r>
              <a:rPr lang="en-US" sz="24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Identify Top 10 Carrier Names based passengers preference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D8C98-C5C4-C485-9489-31004D7F3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064092"/>
            <a:ext cx="12142234" cy="4720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538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>
            <a:extLst>
              <a:ext uri="{FF2B5EF4-FFF2-40B4-BE49-F238E27FC236}">
                <a16:creationId xmlns:a16="http://schemas.microsoft.com/office/drawing/2014/main" id="{F50E2F46-3ABE-E276-50CF-CA22BDDD152A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BD68C1E-BF2E-91AF-7116-639776BED6A6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D1B2362A-EF77-FA2A-AC2F-29F38409E2EE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1A03272C-29F0-42B9-D305-1323D51EAB03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24593-D3CD-B35F-F091-3E1FF5E2F0E2}"/>
              </a:ext>
            </a:extLst>
          </p:cNvPr>
          <p:cNvSpPr txBox="1"/>
          <p:nvPr/>
        </p:nvSpPr>
        <p:spPr>
          <a:xfrm>
            <a:off x="1066800" y="1332620"/>
            <a:ext cx="9448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lnSpc>
                <a:spcPct val="100000"/>
              </a:lnSpc>
            </a:pPr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Display top Routes based on Number of Flights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C4AEC0-20AF-E988-BCF8-056CE342C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019300"/>
            <a:ext cx="12115800" cy="5105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239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9">
            <a:extLst>
              <a:ext uri="{FF2B5EF4-FFF2-40B4-BE49-F238E27FC236}">
                <a16:creationId xmlns:a16="http://schemas.microsoft.com/office/drawing/2014/main" id="{90A218EB-BF59-6DBC-79FA-040A8DE57293}"/>
              </a:ext>
            </a:extLst>
          </p:cNvPr>
          <p:cNvSpPr/>
          <p:nvPr/>
        </p:nvSpPr>
        <p:spPr>
          <a:xfrm>
            <a:off x="-282420" y="9286875"/>
            <a:ext cx="18852841" cy="0"/>
          </a:xfrm>
          <a:prstGeom prst="line">
            <a:avLst/>
          </a:prstGeom>
          <a:ln w="28575" cap="rnd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0E8B36E-3D1C-9201-FEB5-89D8DDC97FF9}"/>
              </a:ext>
            </a:extLst>
          </p:cNvPr>
          <p:cNvSpPr/>
          <p:nvPr/>
        </p:nvSpPr>
        <p:spPr>
          <a:xfrm rot="16200000">
            <a:off x="215412" y="1249973"/>
            <a:ext cx="844062" cy="211015"/>
          </a:xfrm>
          <a:custGeom>
            <a:avLst/>
            <a:gdLst/>
            <a:ahLst/>
            <a:cxnLst/>
            <a:rect l="l" t="t" r="r" b="b"/>
            <a:pathLst>
              <a:path w="844062" h="211015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69F61038-C33D-95CD-80E4-234065530A88}"/>
              </a:ext>
            </a:extLst>
          </p:cNvPr>
          <p:cNvSpPr/>
          <p:nvPr/>
        </p:nvSpPr>
        <p:spPr>
          <a:xfrm rot="16223663">
            <a:off x="-400441" y="3241875"/>
            <a:ext cx="2075766" cy="0"/>
          </a:xfrm>
          <a:prstGeom prst="line">
            <a:avLst/>
          </a:prstGeom>
          <a:ln w="28575" cap="rnd">
            <a:solidFill>
              <a:srgbClr val="D9D9D9">
                <a:alpha val="74902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7E1A96FD-C8A0-4461-5903-5CF58DD831D4}"/>
              </a:ext>
            </a:extLst>
          </p:cNvPr>
          <p:cNvSpPr txBox="1"/>
          <p:nvPr/>
        </p:nvSpPr>
        <p:spPr>
          <a:xfrm>
            <a:off x="923192" y="373211"/>
            <a:ext cx="321868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KPI’s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6C5714-CD6F-78DE-9FBD-CC2D6F332EC4}"/>
              </a:ext>
            </a:extLst>
          </p:cNvPr>
          <p:cNvSpPr txBox="1"/>
          <p:nvPr/>
        </p:nvSpPr>
        <p:spPr>
          <a:xfrm>
            <a:off x="1066800" y="1315847"/>
            <a:ext cx="944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fontAlgn="b" latinLnBrk="0" hangingPunct="1">
              <a:buClrTx/>
              <a:buSzPts val="2400"/>
            </a:pPr>
            <a:r>
              <a:rPr lang="en-US" sz="2400" b="1" i="0" kern="12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Identify the how much load factor is occupied on Weekend vs Weekdays.</a:t>
            </a:r>
            <a:endParaRPr lang="en-IN" sz="2400" b="1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86ACC-6E20-1E1D-AF7A-68EEBEA30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88" y="2302976"/>
            <a:ext cx="11491912" cy="62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5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724</Words>
  <Application>Microsoft Office PowerPoint</Application>
  <PresentationFormat>Custom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Montserrat Bold</vt:lpstr>
      <vt:lpstr>Arial Black</vt:lpstr>
      <vt:lpstr>Wingdings</vt:lpstr>
      <vt:lpstr>Montserrat</vt:lpstr>
      <vt:lpstr>Montserrat Semi-Bold</vt:lpstr>
      <vt:lpstr>Montserrat Ultra-Bold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keyur-PC</dc:creator>
  <cp:lastModifiedBy>Keyur shivgan</cp:lastModifiedBy>
  <cp:revision>7</cp:revision>
  <dcterms:created xsi:type="dcterms:W3CDTF">2006-08-16T00:00:00Z</dcterms:created>
  <dcterms:modified xsi:type="dcterms:W3CDTF">2025-07-26T15:40:12Z</dcterms:modified>
  <dc:identifier>DAGckPIWhLs</dc:identifier>
</cp:coreProperties>
</file>