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94" r:id="rId3"/>
    <p:sldId id="257" r:id="rId4"/>
    <p:sldId id="258" r:id="rId5"/>
    <p:sldId id="259" r:id="rId6"/>
    <p:sldId id="260" r:id="rId7"/>
    <p:sldId id="261" r:id="rId8"/>
    <p:sldId id="271" r:id="rId9"/>
    <p:sldId id="262" r:id="rId10"/>
    <p:sldId id="263" r:id="rId11"/>
    <p:sldId id="266" r:id="rId12"/>
    <p:sldId id="265" r:id="rId13"/>
    <p:sldId id="267" r:id="rId14"/>
    <p:sldId id="268" r:id="rId15"/>
    <p:sldId id="272" r:id="rId16"/>
    <p:sldId id="269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4" r:id="rId27"/>
    <p:sldId id="281" r:id="rId28"/>
    <p:sldId id="282" r:id="rId29"/>
    <p:sldId id="285" r:id="rId30"/>
    <p:sldId id="287" r:id="rId31"/>
    <p:sldId id="289" r:id="rId32"/>
    <p:sldId id="290" r:id="rId33"/>
    <p:sldId id="292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DA342-C3F2-BC1B-784A-B42EED3046F3}" v="12" dt="2021-12-25T15:14:02.870"/>
    <p1510:client id="{21A253CB-30A4-C874-78C1-F487AC03F5BE}" v="1266" dt="2021-11-14T09:16:17.244"/>
    <p1510:client id="{3DDE4B56-D47F-CE16-8341-66030A31C466}" v="437" dt="2021-12-08T05:04:01.360"/>
    <p1510:client id="{40306994-56BF-40AF-A14A-0750F455086B}" v="77" dt="2021-12-25T17:35:02.161"/>
    <p1510:client id="{4E0113D2-F273-47BC-95DA-FE4C48204C76}" v="229" dt="2021-11-14T08:19:01.157"/>
    <p1510:client id="{53D5C62E-7A36-74DD-2BF1-CD81C6159AEF}" v="485" dt="2021-12-25T15:49:49.612"/>
    <p1510:client id="{569C309A-5250-995B-B0A8-1AA121AB4BA5}" v="12" dt="2021-12-07T19:17:03.180"/>
    <p1510:client id="{A89706D1-F0FD-06BF-4B89-C3D40ACADC1B}" v="1" dt="2021-12-07T22:53:49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CF386E-E1FE-479E-831D-5FE56B6418C6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7A3DA3-6EE9-45ED-8FCB-ADB8D0C05C0E}">
      <dgm:prSet/>
      <dgm:spPr/>
      <dgm:t>
        <a:bodyPr/>
        <a:lstStyle/>
        <a:p>
          <a:r>
            <a:rPr lang="en-US"/>
            <a:t>Removed Pipeline</a:t>
          </a:r>
        </a:p>
      </dgm:t>
    </dgm:pt>
    <dgm:pt modelId="{694FBC50-5740-4E9E-AED0-3B71EE6D065D}" type="parTrans" cxnId="{0E3B7BF5-4611-4D65-843A-03CD80EB205B}">
      <dgm:prSet/>
      <dgm:spPr/>
      <dgm:t>
        <a:bodyPr/>
        <a:lstStyle/>
        <a:p>
          <a:endParaRPr lang="en-US"/>
        </a:p>
      </dgm:t>
    </dgm:pt>
    <dgm:pt modelId="{2497555E-9132-4009-961B-D4788C1E97DC}" type="sibTrans" cxnId="{0E3B7BF5-4611-4D65-843A-03CD80EB205B}">
      <dgm:prSet/>
      <dgm:spPr/>
      <dgm:t>
        <a:bodyPr/>
        <a:lstStyle/>
        <a:p>
          <a:endParaRPr lang="en-US"/>
        </a:p>
      </dgm:t>
    </dgm:pt>
    <dgm:pt modelId="{74912EBB-31FD-48F0-9475-BAB740641ED4}">
      <dgm:prSet/>
      <dgm:spPr/>
      <dgm:t>
        <a:bodyPr/>
        <a:lstStyle/>
        <a:p>
          <a:r>
            <a:rPr lang="en-US"/>
            <a:t>Resampling of dataset</a:t>
          </a:r>
        </a:p>
      </dgm:t>
    </dgm:pt>
    <dgm:pt modelId="{CFA29CBF-694A-4203-B76B-1771602C7904}" type="parTrans" cxnId="{954DE267-8E35-4D8D-809D-D388680A70A1}">
      <dgm:prSet/>
      <dgm:spPr/>
      <dgm:t>
        <a:bodyPr/>
        <a:lstStyle/>
        <a:p>
          <a:endParaRPr lang="en-US"/>
        </a:p>
      </dgm:t>
    </dgm:pt>
    <dgm:pt modelId="{D196D0E9-4FB1-47AD-84BF-7B69CFE1B8F6}" type="sibTrans" cxnId="{954DE267-8E35-4D8D-809D-D388680A70A1}">
      <dgm:prSet/>
      <dgm:spPr/>
      <dgm:t>
        <a:bodyPr/>
        <a:lstStyle/>
        <a:p>
          <a:endParaRPr lang="en-US"/>
        </a:p>
      </dgm:t>
    </dgm:pt>
    <dgm:pt modelId="{3293539F-F6B0-4C0B-823D-08EA5BACB089}">
      <dgm:prSet/>
      <dgm:spPr/>
      <dgm:t>
        <a:bodyPr/>
        <a:lstStyle/>
        <a:p>
          <a:pPr rtl="0"/>
          <a:r>
            <a:rPr lang="en-US"/>
            <a:t>Using </a:t>
          </a:r>
          <a:r>
            <a:rPr lang="en-US">
              <a:latin typeface="Tw Cen MT" panose="020F0302020204030204"/>
            </a:rPr>
            <a:t>Count Vectorizer</a:t>
          </a:r>
          <a:endParaRPr lang="en-US"/>
        </a:p>
      </dgm:t>
    </dgm:pt>
    <dgm:pt modelId="{0D094A3A-3C7E-4D75-99A1-46FA9B489875}" type="parTrans" cxnId="{DB8F280B-AF6F-43FA-BA3A-0B72A51EE8A1}">
      <dgm:prSet/>
      <dgm:spPr/>
      <dgm:t>
        <a:bodyPr/>
        <a:lstStyle/>
        <a:p>
          <a:endParaRPr lang="en-US"/>
        </a:p>
      </dgm:t>
    </dgm:pt>
    <dgm:pt modelId="{E281DE6E-9208-4CF3-9498-CB8F918FD9F0}" type="sibTrans" cxnId="{DB8F280B-AF6F-43FA-BA3A-0B72A51EE8A1}">
      <dgm:prSet/>
      <dgm:spPr/>
      <dgm:t>
        <a:bodyPr/>
        <a:lstStyle/>
        <a:p>
          <a:endParaRPr lang="en-US"/>
        </a:p>
      </dgm:t>
    </dgm:pt>
    <dgm:pt modelId="{25DBD089-17DC-421F-B41A-B02D40B5F9A9}">
      <dgm:prSet phldr="0"/>
      <dgm:spPr/>
      <dgm:t>
        <a:bodyPr/>
        <a:lstStyle/>
        <a:p>
          <a:pPr rtl="0"/>
          <a:r>
            <a:rPr lang="en-US">
              <a:latin typeface="Tw Cen MT" panose="020F0302020204030204"/>
            </a:rPr>
            <a:t>Used other models</a:t>
          </a:r>
        </a:p>
      </dgm:t>
    </dgm:pt>
    <dgm:pt modelId="{F3ABC3A9-37F1-45F1-9EA8-6802E8D7CB28}" type="parTrans" cxnId="{7DB3E355-2171-4909-81B4-4010D3185649}">
      <dgm:prSet/>
      <dgm:spPr/>
    </dgm:pt>
    <dgm:pt modelId="{9CC98726-0530-4A04-A1B4-FBF7583EDE12}" type="sibTrans" cxnId="{7DB3E355-2171-4909-81B4-4010D3185649}">
      <dgm:prSet/>
      <dgm:spPr/>
    </dgm:pt>
    <dgm:pt modelId="{C1052246-AFC6-4A51-BBC7-09D29826F25B}" type="pres">
      <dgm:prSet presAssocID="{11CF386E-E1FE-479E-831D-5FE56B6418C6}" presName="Name0" presStyleCnt="0">
        <dgm:presLayoutVars>
          <dgm:dir/>
          <dgm:animLvl val="lvl"/>
          <dgm:resizeHandles val="exact"/>
        </dgm:presLayoutVars>
      </dgm:prSet>
      <dgm:spPr/>
    </dgm:pt>
    <dgm:pt modelId="{68EEE275-2A89-4502-A326-B360C6B6D708}" type="pres">
      <dgm:prSet presAssocID="{517A3DA3-6EE9-45ED-8FCB-ADB8D0C05C0E}" presName="linNode" presStyleCnt="0"/>
      <dgm:spPr/>
    </dgm:pt>
    <dgm:pt modelId="{7172F2DF-A176-4F30-B3D0-6316E0283246}" type="pres">
      <dgm:prSet presAssocID="{517A3DA3-6EE9-45ED-8FCB-ADB8D0C05C0E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52A6C00A-E5E9-4F79-B2A7-83D752EA571F}" type="pres">
      <dgm:prSet presAssocID="{2497555E-9132-4009-961B-D4788C1E97DC}" presName="sp" presStyleCnt="0"/>
      <dgm:spPr/>
    </dgm:pt>
    <dgm:pt modelId="{C3A0B47A-EF49-4E40-9B57-B30616FEFBFD}" type="pres">
      <dgm:prSet presAssocID="{74912EBB-31FD-48F0-9475-BAB740641ED4}" presName="linNode" presStyleCnt="0"/>
      <dgm:spPr/>
    </dgm:pt>
    <dgm:pt modelId="{58718FA4-F419-461B-9E81-EE83817E129E}" type="pres">
      <dgm:prSet presAssocID="{74912EBB-31FD-48F0-9475-BAB740641ED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3FFF522-1C51-4E9B-BCC2-F0BEC681B972}" type="pres">
      <dgm:prSet presAssocID="{D196D0E9-4FB1-47AD-84BF-7B69CFE1B8F6}" presName="sp" presStyleCnt="0"/>
      <dgm:spPr/>
    </dgm:pt>
    <dgm:pt modelId="{D8F4DF7A-9949-49A2-A3A9-745587680DDA}" type="pres">
      <dgm:prSet presAssocID="{3293539F-F6B0-4C0B-823D-08EA5BACB089}" presName="linNode" presStyleCnt="0"/>
      <dgm:spPr/>
    </dgm:pt>
    <dgm:pt modelId="{8E86F986-6355-4675-90C9-B6E612C20392}" type="pres">
      <dgm:prSet presAssocID="{3293539F-F6B0-4C0B-823D-08EA5BACB089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E420992-5761-4521-B290-928919B01C71}" type="pres">
      <dgm:prSet presAssocID="{E281DE6E-9208-4CF3-9498-CB8F918FD9F0}" presName="sp" presStyleCnt="0"/>
      <dgm:spPr/>
    </dgm:pt>
    <dgm:pt modelId="{6E8EC7E4-D0D5-4B04-BEFB-1D7257EA224C}" type="pres">
      <dgm:prSet presAssocID="{25DBD089-17DC-421F-B41A-B02D40B5F9A9}" presName="linNode" presStyleCnt="0"/>
      <dgm:spPr/>
    </dgm:pt>
    <dgm:pt modelId="{C938BD1D-BFC3-4169-9DB2-7D21D819C8E3}" type="pres">
      <dgm:prSet presAssocID="{25DBD089-17DC-421F-B41A-B02D40B5F9A9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DB8F280B-AF6F-43FA-BA3A-0B72A51EE8A1}" srcId="{11CF386E-E1FE-479E-831D-5FE56B6418C6}" destId="{3293539F-F6B0-4C0B-823D-08EA5BACB089}" srcOrd="2" destOrd="0" parTransId="{0D094A3A-3C7E-4D75-99A1-46FA9B489875}" sibTransId="{E281DE6E-9208-4CF3-9498-CB8F918FD9F0}"/>
    <dgm:cxn modelId="{059F8E25-9F2B-42EC-ACB7-2DF21F1F3412}" type="presOf" srcId="{11CF386E-E1FE-479E-831D-5FE56B6418C6}" destId="{C1052246-AFC6-4A51-BBC7-09D29826F25B}" srcOrd="0" destOrd="0" presId="urn:microsoft.com/office/officeart/2005/8/layout/vList5"/>
    <dgm:cxn modelId="{764B1439-E26F-4141-A7F2-D85D9449AE47}" type="presOf" srcId="{74912EBB-31FD-48F0-9475-BAB740641ED4}" destId="{58718FA4-F419-461B-9E81-EE83817E129E}" srcOrd="0" destOrd="0" presId="urn:microsoft.com/office/officeart/2005/8/layout/vList5"/>
    <dgm:cxn modelId="{954DE267-8E35-4D8D-809D-D388680A70A1}" srcId="{11CF386E-E1FE-479E-831D-5FE56B6418C6}" destId="{74912EBB-31FD-48F0-9475-BAB740641ED4}" srcOrd="1" destOrd="0" parTransId="{CFA29CBF-694A-4203-B76B-1771602C7904}" sibTransId="{D196D0E9-4FB1-47AD-84BF-7B69CFE1B8F6}"/>
    <dgm:cxn modelId="{7DB3E355-2171-4909-81B4-4010D3185649}" srcId="{11CF386E-E1FE-479E-831D-5FE56B6418C6}" destId="{25DBD089-17DC-421F-B41A-B02D40B5F9A9}" srcOrd="3" destOrd="0" parTransId="{F3ABC3A9-37F1-45F1-9EA8-6802E8D7CB28}" sibTransId="{9CC98726-0530-4A04-A1B4-FBF7583EDE12}"/>
    <dgm:cxn modelId="{C76E1886-0641-45DE-8378-CC158C1F4F03}" type="presOf" srcId="{25DBD089-17DC-421F-B41A-B02D40B5F9A9}" destId="{C938BD1D-BFC3-4169-9DB2-7D21D819C8E3}" srcOrd="0" destOrd="0" presId="urn:microsoft.com/office/officeart/2005/8/layout/vList5"/>
    <dgm:cxn modelId="{3946E29D-74FF-4A65-AE86-A53E882B9B7F}" type="presOf" srcId="{517A3DA3-6EE9-45ED-8FCB-ADB8D0C05C0E}" destId="{7172F2DF-A176-4F30-B3D0-6316E0283246}" srcOrd="0" destOrd="0" presId="urn:microsoft.com/office/officeart/2005/8/layout/vList5"/>
    <dgm:cxn modelId="{638F89CF-1912-40D9-B7A9-1214465C40CB}" type="presOf" srcId="{3293539F-F6B0-4C0B-823D-08EA5BACB089}" destId="{8E86F986-6355-4675-90C9-B6E612C20392}" srcOrd="0" destOrd="0" presId="urn:microsoft.com/office/officeart/2005/8/layout/vList5"/>
    <dgm:cxn modelId="{0E3B7BF5-4611-4D65-843A-03CD80EB205B}" srcId="{11CF386E-E1FE-479E-831D-5FE56B6418C6}" destId="{517A3DA3-6EE9-45ED-8FCB-ADB8D0C05C0E}" srcOrd="0" destOrd="0" parTransId="{694FBC50-5740-4E9E-AED0-3B71EE6D065D}" sibTransId="{2497555E-9132-4009-961B-D4788C1E97DC}"/>
    <dgm:cxn modelId="{FC4C0603-01AD-4D81-AC6F-0F69733A807F}" type="presParOf" srcId="{C1052246-AFC6-4A51-BBC7-09D29826F25B}" destId="{68EEE275-2A89-4502-A326-B360C6B6D708}" srcOrd="0" destOrd="0" presId="urn:microsoft.com/office/officeart/2005/8/layout/vList5"/>
    <dgm:cxn modelId="{A96A7E19-244C-4E70-8A9F-CCC418D994ED}" type="presParOf" srcId="{68EEE275-2A89-4502-A326-B360C6B6D708}" destId="{7172F2DF-A176-4F30-B3D0-6316E0283246}" srcOrd="0" destOrd="0" presId="urn:microsoft.com/office/officeart/2005/8/layout/vList5"/>
    <dgm:cxn modelId="{1C5355BF-6FDD-4E8E-B841-414594115576}" type="presParOf" srcId="{C1052246-AFC6-4A51-BBC7-09D29826F25B}" destId="{52A6C00A-E5E9-4F79-B2A7-83D752EA571F}" srcOrd="1" destOrd="0" presId="urn:microsoft.com/office/officeart/2005/8/layout/vList5"/>
    <dgm:cxn modelId="{AFAB29C4-A157-4721-A1A5-58440B0E1A36}" type="presParOf" srcId="{C1052246-AFC6-4A51-BBC7-09D29826F25B}" destId="{C3A0B47A-EF49-4E40-9B57-B30616FEFBFD}" srcOrd="2" destOrd="0" presId="urn:microsoft.com/office/officeart/2005/8/layout/vList5"/>
    <dgm:cxn modelId="{42F6674F-8705-40D1-9443-1E5B58852C94}" type="presParOf" srcId="{C3A0B47A-EF49-4E40-9B57-B30616FEFBFD}" destId="{58718FA4-F419-461B-9E81-EE83817E129E}" srcOrd="0" destOrd="0" presId="urn:microsoft.com/office/officeart/2005/8/layout/vList5"/>
    <dgm:cxn modelId="{399F3CCA-7CD2-4FD4-81FC-9A4F239CC7CA}" type="presParOf" srcId="{C1052246-AFC6-4A51-BBC7-09D29826F25B}" destId="{13FFF522-1C51-4E9B-BCC2-F0BEC681B972}" srcOrd="3" destOrd="0" presId="urn:microsoft.com/office/officeart/2005/8/layout/vList5"/>
    <dgm:cxn modelId="{CEC2119C-D36A-4D4B-9BA6-BC5A08AA8252}" type="presParOf" srcId="{C1052246-AFC6-4A51-BBC7-09D29826F25B}" destId="{D8F4DF7A-9949-49A2-A3A9-745587680DDA}" srcOrd="4" destOrd="0" presId="urn:microsoft.com/office/officeart/2005/8/layout/vList5"/>
    <dgm:cxn modelId="{B3BA7F73-1AAC-4F74-9EA4-A7138A34BB8A}" type="presParOf" srcId="{D8F4DF7A-9949-49A2-A3A9-745587680DDA}" destId="{8E86F986-6355-4675-90C9-B6E612C20392}" srcOrd="0" destOrd="0" presId="urn:microsoft.com/office/officeart/2005/8/layout/vList5"/>
    <dgm:cxn modelId="{6B3CE121-907C-4DDC-8FFA-7C8B2B950731}" type="presParOf" srcId="{C1052246-AFC6-4A51-BBC7-09D29826F25B}" destId="{1E420992-5761-4521-B290-928919B01C71}" srcOrd="5" destOrd="0" presId="urn:microsoft.com/office/officeart/2005/8/layout/vList5"/>
    <dgm:cxn modelId="{1C1AD0E4-BC3A-42C7-AFC0-6AC896206085}" type="presParOf" srcId="{C1052246-AFC6-4A51-BBC7-09D29826F25B}" destId="{6E8EC7E4-D0D5-4B04-BEFB-1D7257EA224C}" srcOrd="6" destOrd="0" presId="urn:microsoft.com/office/officeart/2005/8/layout/vList5"/>
    <dgm:cxn modelId="{2C9B6D51-66DC-41BA-B250-5FDC4C24E8B6}" type="presParOf" srcId="{6E8EC7E4-D0D5-4B04-BEFB-1D7257EA224C}" destId="{C938BD1D-BFC3-4169-9DB2-7D21D819C8E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CF386E-E1FE-479E-831D-5FE56B6418C6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7A3DA3-6EE9-45ED-8FCB-ADB8D0C05C0E}">
      <dgm:prSet phldr="0"/>
      <dgm:spPr/>
      <dgm:t>
        <a:bodyPr/>
        <a:lstStyle/>
        <a:p>
          <a:pPr rtl="0"/>
          <a:r>
            <a:rPr lang="en-US" dirty="0">
              <a:latin typeface="Tw Cen MT" panose="020F0302020204030204"/>
            </a:rPr>
            <a:t>XGBOOST MODEL</a:t>
          </a:r>
          <a:endParaRPr lang="en-US" dirty="0"/>
        </a:p>
      </dgm:t>
    </dgm:pt>
    <dgm:pt modelId="{694FBC50-5740-4E9E-AED0-3B71EE6D065D}" type="parTrans" cxnId="{0E3B7BF5-4611-4D65-843A-03CD80EB205B}">
      <dgm:prSet/>
      <dgm:spPr/>
      <dgm:t>
        <a:bodyPr/>
        <a:lstStyle/>
        <a:p>
          <a:endParaRPr lang="en-US"/>
        </a:p>
      </dgm:t>
    </dgm:pt>
    <dgm:pt modelId="{2497555E-9132-4009-961B-D4788C1E97DC}" type="sibTrans" cxnId="{0E3B7BF5-4611-4D65-843A-03CD80EB205B}">
      <dgm:prSet/>
      <dgm:spPr/>
      <dgm:t>
        <a:bodyPr/>
        <a:lstStyle/>
        <a:p>
          <a:endParaRPr lang="en-US"/>
        </a:p>
      </dgm:t>
    </dgm:pt>
    <dgm:pt modelId="{74912EBB-31FD-48F0-9475-BAB740641ED4}">
      <dgm:prSet/>
      <dgm:spPr/>
      <dgm:t>
        <a:bodyPr/>
        <a:lstStyle/>
        <a:p>
          <a:pPr rtl="0"/>
          <a:r>
            <a:rPr lang="en-US" dirty="0">
              <a:latin typeface="Tw Cen MT" panose="020F0302020204030204"/>
            </a:rPr>
            <a:t>RANDOM  FOREST MODEL </a:t>
          </a:r>
          <a:endParaRPr lang="en-US" dirty="0"/>
        </a:p>
      </dgm:t>
    </dgm:pt>
    <dgm:pt modelId="{CFA29CBF-694A-4203-B76B-1771602C7904}" type="parTrans" cxnId="{954DE267-8E35-4D8D-809D-D388680A70A1}">
      <dgm:prSet/>
      <dgm:spPr/>
      <dgm:t>
        <a:bodyPr/>
        <a:lstStyle/>
        <a:p>
          <a:endParaRPr lang="en-US"/>
        </a:p>
      </dgm:t>
    </dgm:pt>
    <dgm:pt modelId="{D196D0E9-4FB1-47AD-84BF-7B69CFE1B8F6}" type="sibTrans" cxnId="{954DE267-8E35-4D8D-809D-D388680A70A1}">
      <dgm:prSet/>
      <dgm:spPr/>
      <dgm:t>
        <a:bodyPr/>
        <a:lstStyle/>
        <a:p>
          <a:endParaRPr lang="en-US"/>
        </a:p>
      </dgm:t>
    </dgm:pt>
    <dgm:pt modelId="{3293539F-F6B0-4C0B-823D-08EA5BACB089}">
      <dgm:prSet phldr="0"/>
      <dgm:spPr/>
      <dgm:t>
        <a:bodyPr/>
        <a:lstStyle/>
        <a:p>
          <a:pPr rtl="0"/>
          <a:r>
            <a:rPr lang="en-US" dirty="0">
              <a:latin typeface="Tw Cen MT" panose="020F0302020204030204"/>
            </a:rPr>
            <a:t>TUNNING TO RECEIVE GOOD ACCURACY</a:t>
          </a:r>
          <a:endParaRPr lang="en-US" dirty="0"/>
        </a:p>
      </dgm:t>
    </dgm:pt>
    <dgm:pt modelId="{0D094A3A-3C7E-4D75-99A1-46FA9B489875}" type="parTrans" cxnId="{DB8F280B-AF6F-43FA-BA3A-0B72A51EE8A1}">
      <dgm:prSet/>
      <dgm:spPr/>
      <dgm:t>
        <a:bodyPr/>
        <a:lstStyle/>
        <a:p>
          <a:endParaRPr lang="en-US"/>
        </a:p>
      </dgm:t>
    </dgm:pt>
    <dgm:pt modelId="{E281DE6E-9208-4CF3-9498-CB8F918FD9F0}" type="sibTrans" cxnId="{DB8F280B-AF6F-43FA-BA3A-0B72A51EE8A1}">
      <dgm:prSet/>
      <dgm:spPr/>
      <dgm:t>
        <a:bodyPr/>
        <a:lstStyle/>
        <a:p>
          <a:endParaRPr lang="en-US"/>
        </a:p>
      </dgm:t>
    </dgm:pt>
    <dgm:pt modelId="{C1052246-AFC6-4A51-BBC7-09D29826F25B}" type="pres">
      <dgm:prSet presAssocID="{11CF386E-E1FE-479E-831D-5FE56B6418C6}" presName="Name0" presStyleCnt="0">
        <dgm:presLayoutVars>
          <dgm:dir/>
          <dgm:animLvl val="lvl"/>
          <dgm:resizeHandles val="exact"/>
        </dgm:presLayoutVars>
      </dgm:prSet>
      <dgm:spPr/>
    </dgm:pt>
    <dgm:pt modelId="{68EEE275-2A89-4502-A326-B360C6B6D708}" type="pres">
      <dgm:prSet presAssocID="{517A3DA3-6EE9-45ED-8FCB-ADB8D0C05C0E}" presName="linNode" presStyleCnt="0"/>
      <dgm:spPr/>
    </dgm:pt>
    <dgm:pt modelId="{7172F2DF-A176-4F30-B3D0-6316E0283246}" type="pres">
      <dgm:prSet presAssocID="{517A3DA3-6EE9-45ED-8FCB-ADB8D0C05C0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2A6C00A-E5E9-4F79-B2A7-83D752EA571F}" type="pres">
      <dgm:prSet presAssocID="{2497555E-9132-4009-961B-D4788C1E97DC}" presName="sp" presStyleCnt="0"/>
      <dgm:spPr/>
    </dgm:pt>
    <dgm:pt modelId="{C3A0B47A-EF49-4E40-9B57-B30616FEFBFD}" type="pres">
      <dgm:prSet presAssocID="{74912EBB-31FD-48F0-9475-BAB740641ED4}" presName="linNode" presStyleCnt="0"/>
      <dgm:spPr/>
    </dgm:pt>
    <dgm:pt modelId="{58718FA4-F419-461B-9E81-EE83817E129E}" type="pres">
      <dgm:prSet presAssocID="{74912EBB-31FD-48F0-9475-BAB740641ED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3FFF522-1C51-4E9B-BCC2-F0BEC681B972}" type="pres">
      <dgm:prSet presAssocID="{D196D0E9-4FB1-47AD-84BF-7B69CFE1B8F6}" presName="sp" presStyleCnt="0"/>
      <dgm:spPr/>
    </dgm:pt>
    <dgm:pt modelId="{D8F4DF7A-9949-49A2-A3A9-745587680DDA}" type="pres">
      <dgm:prSet presAssocID="{3293539F-F6B0-4C0B-823D-08EA5BACB089}" presName="linNode" presStyleCnt="0"/>
      <dgm:spPr/>
    </dgm:pt>
    <dgm:pt modelId="{8E86F986-6355-4675-90C9-B6E612C20392}" type="pres">
      <dgm:prSet presAssocID="{3293539F-F6B0-4C0B-823D-08EA5BACB089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DB8F280B-AF6F-43FA-BA3A-0B72A51EE8A1}" srcId="{11CF386E-E1FE-479E-831D-5FE56B6418C6}" destId="{3293539F-F6B0-4C0B-823D-08EA5BACB089}" srcOrd="2" destOrd="0" parTransId="{0D094A3A-3C7E-4D75-99A1-46FA9B489875}" sibTransId="{E281DE6E-9208-4CF3-9498-CB8F918FD9F0}"/>
    <dgm:cxn modelId="{059F8E25-9F2B-42EC-ACB7-2DF21F1F3412}" type="presOf" srcId="{11CF386E-E1FE-479E-831D-5FE56B6418C6}" destId="{C1052246-AFC6-4A51-BBC7-09D29826F25B}" srcOrd="0" destOrd="0" presId="urn:microsoft.com/office/officeart/2005/8/layout/vList5"/>
    <dgm:cxn modelId="{954DE267-8E35-4D8D-809D-D388680A70A1}" srcId="{11CF386E-E1FE-479E-831D-5FE56B6418C6}" destId="{74912EBB-31FD-48F0-9475-BAB740641ED4}" srcOrd="1" destOrd="0" parTransId="{CFA29CBF-694A-4203-B76B-1771602C7904}" sibTransId="{D196D0E9-4FB1-47AD-84BF-7B69CFE1B8F6}"/>
    <dgm:cxn modelId="{A1118C4B-7A75-403D-939E-FAE6DFB2E856}" type="presOf" srcId="{3293539F-F6B0-4C0B-823D-08EA5BACB089}" destId="{8E86F986-6355-4675-90C9-B6E612C20392}" srcOrd="0" destOrd="0" presId="urn:microsoft.com/office/officeart/2005/8/layout/vList5"/>
    <dgm:cxn modelId="{0CBC6089-B61B-4CAF-9BF8-3B4672C5D145}" type="presOf" srcId="{74912EBB-31FD-48F0-9475-BAB740641ED4}" destId="{58718FA4-F419-461B-9E81-EE83817E129E}" srcOrd="0" destOrd="0" presId="urn:microsoft.com/office/officeart/2005/8/layout/vList5"/>
    <dgm:cxn modelId="{3DB75DAC-EF7D-44A8-950A-C09206056840}" type="presOf" srcId="{517A3DA3-6EE9-45ED-8FCB-ADB8D0C05C0E}" destId="{7172F2DF-A176-4F30-B3D0-6316E0283246}" srcOrd="0" destOrd="0" presId="urn:microsoft.com/office/officeart/2005/8/layout/vList5"/>
    <dgm:cxn modelId="{0E3B7BF5-4611-4D65-843A-03CD80EB205B}" srcId="{11CF386E-E1FE-479E-831D-5FE56B6418C6}" destId="{517A3DA3-6EE9-45ED-8FCB-ADB8D0C05C0E}" srcOrd="0" destOrd="0" parTransId="{694FBC50-5740-4E9E-AED0-3B71EE6D065D}" sibTransId="{2497555E-9132-4009-961B-D4788C1E97DC}"/>
    <dgm:cxn modelId="{0B5443B1-D0AD-410A-9370-27481B256967}" type="presParOf" srcId="{C1052246-AFC6-4A51-BBC7-09D29826F25B}" destId="{68EEE275-2A89-4502-A326-B360C6B6D708}" srcOrd="0" destOrd="0" presId="urn:microsoft.com/office/officeart/2005/8/layout/vList5"/>
    <dgm:cxn modelId="{549E8EB5-6E8C-4264-8B9F-098B5F647C1E}" type="presParOf" srcId="{68EEE275-2A89-4502-A326-B360C6B6D708}" destId="{7172F2DF-A176-4F30-B3D0-6316E0283246}" srcOrd="0" destOrd="0" presId="urn:microsoft.com/office/officeart/2005/8/layout/vList5"/>
    <dgm:cxn modelId="{F97B0FF5-654E-4019-9A83-97455C6150D1}" type="presParOf" srcId="{C1052246-AFC6-4A51-BBC7-09D29826F25B}" destId="{52A6C00A-E5E9-4F79-B2A7-83D752EA571F}" srcOrd="1" destOrd="0" presId="urn:microsoft.com/office/officeart/2005/8/layout/vList5"/>
    <dgm:cxn modelId="{2C05D946-6520-448E-A8C6-FB0C476897C9}" type="presParOf" srcId="{C1052246-AFC6-4A51-BBC7-09D29826F25B}" destId="{C3A0B47A-EF49-4E40-9B57-B30616FEFBFD}" srcOrd="2" destOrd="0" presId="urn:microsoft.com/office/officeart/2005/8/layout/vList5"/>
    <dgm:cxn modelId="{8B47F18F-FCF9-415B-8F8A-F4C7507122C6}" type="presParOf" srcId="{C3A0B47A-EF49-4E40-9B57-B30616FEFBFD}" destId="{58718FA4-F419-461B-9E81-EE83817E129E}" srcOrd="0" destOrd="0" presId="urn:microsoft.com/office/officeart/2005/8/layout/vList5"/>
    <dgm:cxn modelId="{88B220C5-6E48-464C-8813-499D54BDB0ED}" type="presParOf" srcId="{C1052246-AFC6-4A51-BBC7-09D29826F25B}" destId="{13FFF522-1C51-4E9B-BCC2-F0BEC681B972}" srcOrd="3" destOrd="0" presId="urn:microsoft.com/office/officeart/2005/8/layout/vList5"/>
    <dgm:cxn modelId="{8635DF84-F4AD-43C1-979D-97ABB6AAFFD6}" type="presParOf" srcId="{C1052246-AFC6-4A51-BBC7-09D29826F25B}" destId="{D8F4DF7A-9949-49A2-A3A9-745587680DDA}" srcOrd="4" destOrd="0" presId="urn:microsoft.com/office/officeart/2005/8/layout/vList5"/>
    <dgm:cxn modelId="{C0A1FD3C-A2C6-4A4B-99BB-1B7B3F14F60D}" type="presParOf" srcId="{D8F4DF7A-9949-49A2-A3A9-745587680DDA}" destId="{8E86F986-6355-4675-90C9-B6E612C2039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2F2DF-A176-4F30-B3D0-6316E0283246}">
      <dsp:nvSpPr>
        <dsp:cNvPr id="0" name=""/>
        <dsp:cNvSpPr/>
      </dsp:nvSpPr>
      <dsp:spPr>
        <a:xfrm>
          <a:off x="3218687" y="1894"/>
          <a:ext cx="3621024" cy="9113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Removed Pipeline</a:t>
          </a:r>
        </a:p>
      </dsp:txBody>
      <dsp:txXfrm>
        <a:off x="3263178" y="46385"/>
        <a:ext cx="3532042" cy="822413"/>
      </dsp:txXfrm>
    </dsp:sp>
    <dsp:sp modelId="{58718FA4-F419-461B-9E81-EE83817E129E}">
      <dsp:nvSpPr>
        <dsp:cNvPr id="0" name=""/>
        <dsp:cNvSpPr/>
      </dsp:nvSpPr>
      <dsp:spPr>
        <a:xfrm>
          <a:off x="3218687" y="958859"/>
          <a:ext cx="3621024" cy="9113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Resampling of dataset</a:t>
          </a:r>
        </a:p>
      </dsp:txBody>
      <dsp:txXfrm>
        <a:off x="3263178" y="1003350"/>
        <a:ext cx="3532042" cy="822413"/>
      </dsp:txXfrm>
    </dsp:sp>
    <dsp:sp modelId="{8E86F986-6355-4675-90C9-B6E612C20392}">
      <dsp:nvSpPr>
        <dsp:cNvPr id="0" name=""/>
        <dsp:cNvSpPr/>
      </dsp:nvSpPr>
      <dsp:spPr>
        <a:xfrm>
          <a:off x="3218687" y="1915824"/>
          <a:ext cx="3621024" cy="91139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Using </a:t>
          </a:r>
          <a:r>
            <a:rPr lang="en-US" sz="2900" kern="1200">
              <a:latin typeface="Tw Cen MT" panose="020F0302020204030204"/>
            </a:rPr>
            <a:t>Count Vectorizer</a:t>
          </a:r>
          <a:endParaRPr lang="en-US" sz="2900" kern="1200"/>
        </a:p>
      </dsp:txBody>
      <dsp:txXfrm>
        <a:off x="3263178" y="1960315"/>
        <a:ext cx="3532042" cy="822413"/>
      </dsp:txXfrm>
    </dsp:sp>
    <dsp:sp modelId="{C938BD1D-BFC3-4169-9DB2-7D21D819C8E3}">
      <dsp:nvSpPr>
        <dsp:cNvPr id="0" name=""/>
        <dsp:cNvSpPr/>
      </dsp:nvSpPr>
      <dsp:spPr>
        <a:xfrm>
          <a:off x="3218687" y="2872789"/>
          <a:ext cx="3621024" cy="9113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Tw Cen MT" panose="020F0302020204030204"/>
            </a:rPr>
            <a:t>Used other models</a:t>
          </a:r>
        </a:p>
      </dsp:txBody>
      <dsp:txXfrm>
        <a:off x="3263178" y="2917280"/>
        <a:ext cx="3532042" cy="8224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2F2DF-A176-4F30-B3D0-6316E0283246}">
      <dsp:nvSpPr>
        <dsp:cNvPr id="0" name=""/>
        <dsp:cNvSpPr/>
      </dsp:nvSpPr>
      <dsp:spPr>
        <a:xfrm>
          <a:off x="3218687" y="1848"/>
          <a:ext cx="3621024" cy="122012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w Cen MT" panose="020F0302020204030204"/>
            </a:rPr>
            <a:t>XGBOOST MODEL</a:t>
          </a:r>
          <a:endParaRPr lang="en-US" sz="2800" kern="1200" dirty="0"/>
        </a:p>
      </dsp:txBody>
      <dsp:txXfrm>
        <a:off x="3278248" y="61409"/>
        <a:ext cx="3501902" cy="1101001"/>
      </dsp:txXfrm>
    </dsp:sp>
    <dsp:sp modelId="{58718FA4-F419-461B-9E81-EE83817E129E}">
      <dsp:nvSpPr>
        <dsp:cNvPr id="0" name=""/>
        <dsp:cNvSpPr/>
      </dsp:nvSpPr>
      <dsp:spPr>
        <a:xfrm>
          <a:off x="3218687" y="1282978"/>
          <a:ext cx="3621024" cy="122012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w Cen MT" panose="020F0302020204030204"/>
            </a:rPr>
            <a:t>RANDOM  FOREST MODEL </a:t>
          </a:r>
          <a:endParaRPr lang="en-US" sz="2800" kern="1200" dirty="0"/>
        </a:p>
      </dsp:txBody>
      <dsp:txXfrm>
        <a:off x="3278248" y="1342539"/>
        <a:ext cx="3501902" cy="1101001"/>
      </dsp:txXfrm>
    </dsp:sp>
    <dsp:sp modelId="{8E86F986-6355-4675-90C9-B6E612C20392}">
      <dsp:nvSpPr>
        <dsp:cNvPr id="0" name=""/>
        <dsp:cNvSpPr/>
      </dsp:nvSpPr>
      <dsp:spPr>
        <a:xfrm>
          <a:off x="3218687" y="2564107"/>
          <a:ext cx="3621024" cy="122012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w Cen MT" panose="020F0302020204030204"/>
            </a:rPr>
            <a:t>TUNNING TO RECEIVE GOOD ACCURACY</a:t>
          </a:r>
          <a:endParaRPr lang="en-US" sz="2800" kern="1200" dirty="0"/>
        </a:p>
      </dsp:txBody>
      <dsp:txXfrm>
        <a:off x="3278248" y="2623668"/>
        <a:ext cx="3501902" cy="1101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4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2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9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12/25/2021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8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12/25/2021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12/25/2021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0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6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21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Blue and orange Colour Powder background">
            <a:extLst>
              <a:ext uri="{FF2B5EF4-FFF2-40B4-BE49-F238E27FC236}">
                <a16:creationId xmlns:a16="http://schemas.microsoft.com/office/drawing/2014/main" id="{C65AE3EB-A1DD-4FCD-AC04-10923637D8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285" r="-2" b="143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ML PROJECT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Saurabh Sharma (imt2019078)</a:t>
            </a:r>
            <a:endParaRPr lang="en-US"/>
          </a:p>
          <a:p>
            <a:r>
              <a:rPr lang="en-US">
                <a:solidFill>
                  <a:srgbClr val="FFFFFF"/>
                </a:solidFill>
                <a:cs typeface="Calibri"/>
              </a:rPr>
              <a:t>SHIVYANSH GARG(IMT2019082)</a:t>
            </a:r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CC9D407-87BE-4939-AD5E-A449D8478B04}"/>
              </a:ext>
            </a:extLst>
          </p:cNvPr>
          <p:cNvSpPr txBox="1"/>
          <p:nvPr/>
        </p:nvSpPr>
        <p:spPr>
          <a:xfrm>
            <a:off x="858064" y="2639380"/>
            <a:ext cx="3205049" cy="3229714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Word cloud showing all the prominent words among all the data entries with label 0. I.e., Positive comment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8F41630B-4D35-43AF-8F2C-6992F93C7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47" y="843880"/>
            <a:ext cx="6892560" cy="482479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6368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8079BF-4DEA-4C32-85BD-A0E812C87F82}"/>
              </a:ext>
            </a:extLst>
          </p:cNvPr>
          <p:cNvSpPr txBox="1"/>
          <p:nvPr/>
        </p:nvSpPr>
        <p:spPr>
          <a:xfrm>
            <a:off x="642257" y="2407436"/>
            <a:ext cx="3690257" cy="3461658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Word cloud showing all the prominent words among all the cleaned data entries after applying stemming and etc. with label 1. I.e., Negative comment</a:t>
            </a:r>
          </a:p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D7D92B2-4F18-47CD-A7C3-44B748FD4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263" y="332709"/>
            <a:ext cx="7920623" cy="559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80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8079BF-4DEA-4C32-85BD-A0E812C87F82}"/>
              </a:ext>
            </a:extLst>
          </p:cNvPr>
          <p:cNvSpPr txBox="1"/>
          <p:nvPr/>
        </p:nvSpPr>
        <p:spPr>
          <a:xfrm>
            <a:off x="642257" y="2407436"/>
            <a:ext cx="3690257" cy="3461658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Word cloud showing all the prominent words among all the cleaned data entries after applying stemming and etc. with label 0. I.e., Positive comment</a:t>
            </a:r>
          </a:p>
          <a:p>
            <a:endParaRPr lang="en-US">
              <a:ea typeface="+mn-lt"/>
              <a:cs typeface="+mn-lt"/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2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C3C46F4D-5FE8-4FF3-B756-414825A91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373" y="353735"/>
            <a:ext cx="8129391" cy="565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92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15740-6465-4874-B4E9-142950093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solidFill>
                  <a:srgbClr val="FFFFFF"/>
                </a:solidFill>
              </a:rPr>
              <a:t>PREPROCESSING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1A96B6C-4716-4658-9D6C-7D7F3134932D}"/>
              </a:ext>
            </a:extLst>
          </p:cNvPr>
          <p:cNvSpPr txBox="1"/>
          <p:nvPr/>
        </p:nvSpPr>
        <p:spPr>
          <a:xfrm>
            <a:off x="643467" y="2546224"/>
            <a:ext cx="3448259" cy="3342747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rgbClr val="FFFFFF"/>
                </a:solidFill>
              </a:rPr>
              <a:t>REMOVE PUNCTUATION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rgbClr val="FFFFFF"/>
                </a:solidFill>
              </a:rPr>
              <a:t>REMOVE EXTRA SPACES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rgbClr val="FFFFFF"/>
                </a:solidFill>
              </a:rPr>
              <a:t>REMOVE STOPWORDS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rgbClr val="FFFFFF"/>
                </a:solidFill>
              </a:rPr>
              <a:t>STEMMING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rgbClr val="FFFFFF"/>
                </a:solidFill>
              </a:rPr>
              <a:t>CONVERTING TO LOWERCASE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rgbClr val="FFFFFF"/>
                </a:solidFill>
              </a:rPr>
              <a:t>REMOVING SPECIAL CHARACTER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18" name="Picture 17" descr="Many question marks on black background">
            <a:extLst>
              <a:ext uri="{FF2B5EF4-FFF2-40B4-BE49-F238E27FC236}">
                <a16:creationId xmlns:a16="http://schemas.microsoft.com/office/drawing/2014/main" id="{738040D3-D2D3-4514-9750-EB55BB0D05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74" r="7" b="7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86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69F2CC-7F5E-4F2E-B82A-A1562673FE07}"/>
              </a:ext>
            </a:extLst>
          </p:cNvPr>
          <p:cNvSpPr txBox="1"/>
          <p:nvPr/>
        </p:nvSpPr>
        <p:spPr>
          <a:xfrm>
            <a:off x="642257" y="2407436"/>
            <a:ext cx="3690257" cy="3461658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Cleaning data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623F54E-FE88-4861-9FDB-4CA0A9E69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163" b="1"/>
          <a:stretch/>
        </p:blipFill>
        <p:spPr>
          <a:xfrm>
            <a:off x="4648201" y="640081"/>
            <a:ext cx="6909801" cy="531440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586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0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31373EDC-967B-4422-B8FB-8DF0921FD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50" y="1434997"/>
            <a:ext cx="7161264" cy="2415360"/>
          </a:xfrm>
          <a:prstGeom prst="rect">
            <a:avLst/>
          </a:prstGeom>
        </p:spPr>
      </p:pic>
      <p:cxnSp>
        <p:nvCxnSpPr>
          <p:cNvPr id="24" name="Straight Connector 22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0703064-E153-4AA1-9A9B-25E222211E34}"/>
              </a:ext>
            </a:extLst>
          </p:cNvPr>
          <p:cNvSpPr txBox="1"/>
          <p:nvPr/>
        </p:nvSpPr>
        <p:spPr>
          <a:xfrm>
            <a:off x="6411684" y="2407436"/>
            <a:ext cx="5127172" cy="3461658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Cleaned_text</a:t>
            </a:r>
            <a:endParaRPr lang="en-US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7822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noFill/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97CC229-1BD9-4369-BB10-280E19291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72" y="3199390"/>
            <a:ext cx="11041693" cy="2672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764B27-8D21-4B7C-88D8-5970BA8F0040}"/>
              </a:ext>
            </a:extLst>
          </p:cNvPr>
          <p:cNvSpPr txBox="1"/>
          <p:nvPr/>
        </p:nvSpPr>
        <p:spPr>
          <a:xfrm>
            <a:off x="1812100" y="768262"/>
            <a:ext cx="8379910" cy="2185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/>
              <a:t>Vectorization</a:t>
            </a:r>
            <a:endParaRPr lang="en-US"/>
          </a:p>
          <a:p>
            <a:endParaRPr lang="en-US" sz="3600"/>
          </a:p>
          <a:p>
            <a:r>
              <a:rPr lang="en-US" sz="1600"/>
              <a:t>It’s a process to map words or phrases from vocabulary to a corresponding vector of real numbers which used to find word predictions, similarities. The process of converting words into numbers are called Vectorization.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156008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51C4A3A8-DD7F-4756-ACC0-46E9C7D55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91599"/>
            <a:ext cx="10925102" cy="292246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93E47-97C1-45FE-907B-47C3A5137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>
                <a:solidFill>
                  <a:srgbClr val="FFFFFF"/>
                </a:solidFill>
              </a:rPr>
              <a:t>Logistic Regression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816530-36B1-4EB2-9352-F3066E18B220}"/>
              </a:ext>
            </a:extLst>
          </p:cNvPr>
          <p:cNvSpPr txBox="1"/>
          <p:nvPr/>
        </p:nvSpPr>
        <p:spPr>
          <a:xfrm>
            <a:off x="632565" y="4056345"/>
            <a:ext cx="80145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Score = </a:t>
            </a:r>
            <a:r>
              <a:rPr lang="en-US">
                <a:ea typeface="+mn-lt"/>
                <a:cs typeface="+mn-lt"/>
              </a:rPr>
              <a:t>0.7162958899595916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45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05115-3E77-4B44-9572-9BD1E950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PROGRESS 2.O</a:t>
            </a:r>
          </a:p>
        </p:txBody>
      </p:sp>
      <p:pic>
        <p:nvPicPr>
          <p:cNvPr id="17" name="Picture 3" descr="Light bulb on yellow background with sketched light beams and cord">
            <a:extLst>
              <a:ext uri="{FF2B5EF4-FFF2-40B4-BE49-F238E27FC236}">
                <a16:creationId xmlns:a16="http://schemas.microsoft.com/office/drawing/2014/main" id="{C1E3D061-232A-4EF0-A7A8-9F86704DB1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71" r="8046" b="3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44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D9B8F-8494-41D2-B971-F21B5DC2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New Updates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84793955-CE60-486A-9131-7096E635C5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957756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1761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B8153-1340-4D89-B622-AEAEEFA6E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INDEX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36054-396C-4F1E-96F0-4BDEDAE33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PROGRESS 1.O   (Pg. 3 – 17)</a:t>
            </a:r>
          </a:p>
          <a:p>
            <a:r>
              <a:rPr lang="en-US" sz="1800" dirty="0">
                <a:solidFill>
                  <a:srgbClr val="FFFFFF"/>
                </a:solidFill>
              </a:rPr>
              <a:t>PROGRESS 2.O   (Pg. 18-25)</a:t>
            </a:r>
          </a:p>
          <a:p>
            <a:r>
              <a:rPr lang="en-US" sz="1800" dirty="0">
                <a:solidFill>
                  <a:srgbClr val="FFFFFF"/>
                </a:solidFill>
              </a:rPr>
              <a:t>PROGRESS 3.O   (Pg. 26 –34)</a:t>
            </a:r>
          </a:p>
        </p:txBody>
      </p:sp>
      <p:pic>
        <p:nvPicPr>
          <p:cNvPr id="12" name="Picture 11" descr="Graph on document with pen">
            <a:extLst>
              <a:ext uri="{FF2B5EF4-FFF2-40B4-BE49-F238E27FC236}">
                <a16:creationId xmlns:a16="http://schemas.microsoft.com/office/drawing/2014/main" id="{FD776B2C-5447-454B-958C-43E4FB630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97" r="6345" b="-3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94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3FC1B-EF77-48E6-8696-8EDF414CA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Resampling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CA80DD2-BFC6-4C29-8857-9D004FDD349C}"/>
              </a:ext>
            </a:extLst>
          </p:cNvPr>
          <p:cNvSpPr txBox="1"/>
          <p:nvPr/>
        </p:nvSpPr>
        <p:spPr>
          <a:xfrm>
            <a:off x="4428565" y="643466"/>
            <a:ext cx="6818427" cy="5470462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 It is basically done in cases when observations in one of the classes are much higher or lower than any other classes. </a:t>
            </a:r>
          </a:p>
        </p:txBody>
      </p:sp>
    </p:spTree>
    <p:extLst>
      <p:ext uri="{BB962C8B-B14F-4D97-AF65-F5344CB8AC3E}">
        <p14:creationId xmlns:p14="http://schemas.microsoft.com/office/powerpoint/2010/main" val="4115608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C7E434D-6A5F-4044-A409-13C8448D29F8}"/>
              </a:ext>
            </a:extLst>
          </p:cNvPr>
          <p:cNvSpPr txBox="1"/>
          <p:nvPr/>
        </p:nvSpPr>
        <p:spPr>
          <a:xfrm>
            <a:off x="858064" y="2639380"/>
            <a:ext cx="3205049" cy="3229714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Shows outcomes with 0 occurs a lot of times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6899706-C7C0-499B-9462-773CD4013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721" y="597330"/>
            <a:ext cx="7936396" cy="472290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6475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9C41-2C66-46AE-BCE4-926E4A43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Resample it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F61B435-8C1F-4501-BE18-D538A865F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617" y="2045571"/>
            <a:ext cx="8645726" cy="3823521"/>
          </a:xfrm>
        </p:spPr>
      </p:pic>
    </p:spTree>
    <p:extLst>
      <p:ext uri="{BB962C8B-B14F-4D97-AF65-F5344CB8AC3E}">
        <p14:creationId xmlns:p14="http://schemas.microsoft.com/office/powerpoint/2010/main" val="1981364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B3C7-961F-43E8-BA32-00BF33D6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 Vectorizer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6AE9A-B986-44C5-A6D9-AFBA89517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 Count Vectorizer provides a simple way to both tokenize a collection of text documents and build a vocabulary of known words, but also to encode new documents using that vocabulary.</a:t>
            </a:r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AEEB72D-0BCA-484B-A4C6-BD06B2ADB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42" y="3662644"/>
            <a:ext cx="7889308" cy="203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26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B33E9-5D25-4715-9F87-6FEFF8E7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55" y="4374204"/>
            <a:ext cx="9818390" cy="1029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Final model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3D1AB44-9287-415A-8831-07C62248F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33" y="815436"/>
            <a:ext cx="9824112" cy="314371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6911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D1F8-7D38-43F4-8440-C7871AE6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F1 score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F393575-CC95-4EA3-86D4-5A214E529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59" y="2414175"/>
            <a:ext cx="11448788" cy="222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82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05115-3E77-4B44-9572-9BD1E950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PROGRESS 3.O</a:t>
            </a:r>
          </a:p>
        </p:txBody>
      </p:sp>
      <p:pic>
        <p:nvPicPr>
          <p:cNvPr id="17" name="Picture 3" descr="Light bulb on yellow background with sketched light beams and cord">
            <a:extLst>
              <a:ext uri="{FF2B5EF4-FFF2-40B4-BE49-F238E27FC236}">
                <a16:creationId xmlns:a16="http://schemas.microsoft.com/office/drawing/2014/main" id="{C1E3D061-232A-4EF0-A7A8-9F86704DB1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71" r="8046" b="3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53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D9B8F-8494-41D2-B971-F21B5DC2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New Updates 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84793955-CE60-486A-9131-7096E635C58D}"/>
              </a:ext>
            </a:extLst>
          </p:cNvPr>
          <p:cNvGraphicFramePr/>
          <p:nvPr/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5371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A38B0-ED7A-4B82-B364-C8B55FEC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/>
              <a:t>XGBOOST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5C662A4-0A33-4DA5-8B8C-77AD0EFD1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597" y="749536"/>
            <a:ext cx="7147402" cy="5039116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0031ACA-C6EB-4578-B925-100F647AAD62}"/>
              </a:ext>
            </a:extLst>
          </p:cNvPr>
          <p:cNvSpPr txBox="1">
            <a:spLocks/>
          </p:cNvSpPr>
          <p:nvPr/>
        </p:nvSpPr>
        <p:spPr>
          <a:xfrm>
            <a:off x="544047" y="5328329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Score - </a:t>
            </a:r>
            <a:r>
              <a:rPr lang="en-US" dirty="0">
                <a:ea typeface="+mj-lt"/>
                <a:cs typeface="+mj-lt"/>
              </a:rPr>
              <a:t>0.6666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7226C-73B2-4C79-AE30-C8E1455BA59E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75551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A38B0-ED7A-4B82-B364-C8B55FEC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32" y="643466"/>
            <a:ext cx="3564588" cy="5470463"/>
          </a:xfrm>
        </p:spPr>
        <p:txBody>
          <a:bodyPr anchor="ctr">
            <a:normAutofit/>
          </a:bodyPr>
          <a:lstStyle/>
          <a:p>
            <a:r>
              <a:rPr lang="en-US" sz="3600"/>
              <a:t>RANDOMFOREST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E0031ACA-C6EB-4578-B925-100F647AAD62}"/>
              </a:ext>
            </a:extLst>
          </p:cNvPr>
          <p:cNvSpPr txBox="1">
            <a:spLocks/>
          </p:cNvSpPr>
          <p:nvPr/>
        </p:nvSpPr>
        <p:spPr>
          <a:xfrm>
            <a:off x="544047" y="5328329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Score - </a:t>
            </a:r>
            <a:r>
              <a:rPr lang="en-US">
                <a:ea typeface="+mj-lt"/>
                <a:cs typeface="+mj-lt"/>
              </a:rPr>
              <a:t>0.6945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7226C-73B2-4C79-AE30-C8E1455BA59E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pic>
        <p:nvPicPr>
          <p:cNvPr id="9" name="Picture 10" descr="Text&#10;&#10;Description automatically generated">
            <a:extLst>
              <a:ext uri="{FF2B5EF4-FFF2-40B4-BE49-F238E27FC236}">
                <a16:creationId xmlns:a16="http://schemas.microsoft.com/office/drawing/2014/main" id="{7C0D84E4-60D6-4359-8CEA-06961337B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9441" y="3017945"/>
            <a:ext cx="7286625" cy="981075"/>
          </a:xfrm>
        </p:spPr>
      </p:pic>
    </p:spTree>
    <p:extLst>
      <p:ext uri="{BB962C8B-B14F-4D97-AF65-F5344CB8AC3E}">
        <p14:creationId xmlns:p14="http://schemas.microsoft.com/office/powerpoint/2010/main" val="1406212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D89E1-CECF-498E-BB9B-1AFD302B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ASK REDDIT MODEL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8228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15740-6465-4874-B4E9-142950093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solidFill>
                  <a:srgbClr val="FFFFFF"/>
                </a:solidFill>
              </a:rPr>
              <a:t>Tuning</a:t>
            </a:r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1A96B6C-4716-4658-9D6C-7D7F3134932D}"/>
              </a:ext>
            </a:extLst>
          </p:cNvPr>
          <p:cNvSpPr txBox="1"/>
          <p:nvPr/>
        </p:nvSpPr>
        <p:spPr>
          <a:xfrm>
            <a:off x="643467" y="2546224"/>
            <a:ext cx="3448259" cy="3342747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>
                <a:solidFill>
                  <a:srgbClr val="FFFFFF"/>
                </a:solidFill>
              </a:rPr>
              <a:t>OVERSAMPLING</a:t>
            </a:r>
          </a:p>
          <a:p>
            <a:pPr>
              <a:spcAft>
                <a:spcPts val="600"/>
              </a:spcAft>
            </a:pPr>
            <a:r>
              <a:rPr lang="en-US" sz="2800">
                <a:solidFill>
                  <a:srgbClr val="FFFFFF"/>
                </a:solidFill>
              </a:rPr>
              <a:t>COUNTVECTORIZER</a:t>
            </a:r>
          </a:p>
          <a:p>
            <a:pPr>
              <a:spcAft>
                <a:spcPts val="600"/>
              </a:spcAft>
            </a:pPr>
            <a:r>
              <a:rPr lang="en-US" sz="2800">
                <a:solidFill>
                  <a:srgbClr val="FFFFFF"/>
                </a:solidFill>
              </a:rPr>
              <a:t>LOGISTIC REGRESSION</a:t>
            </a:r>
          </a:p>
          <a:p>
            <a:pPr>
              <a:spcAft>
                <a:spcPts val="600"/>
              </a:spcAft>
            </a:pPr>
            <a:endParaRPr lang="en-US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18" name="Picture 17" descr="Many question marks on black background">
            <a:extLst>
              <a:ext uri="{FF2B5EF4-FFF2-40B4-BE49-F238E27FC236}">
                <a16:creationId xmlns:a16="http://schemas.microsoft.com/office/drawing/2014/main" id="{738040D3-D2D3-4514-9750-EB55BB0D05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74" r="7" b="7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29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B3C7-961F-43E8-BA32-00BF33D6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 Vectorizer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6AE9A-B986-44C5-A6D9-AFBA89517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By keeping </a:t>
            </a:r>
            <a:r>
              <a:rPr lang="en-US" err="1"/>
              <a:t>ngram_range</a:t>
            </a:r>
            <a:r>
              <a:rPr lang="en-US"/>
              <a:t> = (1,3)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AEEB72D-0BCA-484B-A4C6-BD06B2ADB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91" y="2911083"/>
            <a:ext cx="7889308" cy="203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548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B3C7-961F-43E8-BA32-00BF33D6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6AE9A-B986-44C5-A6D9-AFBA89517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By keeping  NO. OF SAMPLES AS 6 times the length of </a:t>
            </a:r>
            <a:r>
              <a:rPr lang="en-US" err="1"/>
              <a:t>one_data</a:t>
            </a:r>
            <a:r>
              <a:rPr lang="en-US"/>
              <a:t>.</a:t>
            </a:r>
          </a:p>
          <a:p>
            <a:endParaRPr lang="en-US"/>
          </a:p>
        </p:txBody>
      </p:sp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F4323C7-C691-4732-90F8-772C4675E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43" y="3348074"/>
            <a:ext cx="12555256" cy="128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88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B3C7-961F-43E8-BA32-00BF33D6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6AE9A-B986-44C5-A6D9-AFBA89517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BY KEEPING SOLVER = "SAG"</a:t>
            </a:r>
          </a:p>
          <a:p>
            <a:r>
              <a:rPr lang="en-US"/>
              <a:t>CLASS_WEIGHT = "BALANCED"</a:t>
            </a:r>
          </a:p>
          <a:p>
            <a:r>
              <a:rPr lang="en-US"/>
              <a:t>PENALTY = 'L2'</a:t>
            </a:r>
          </a:p>
          <a:p>
            <a:endParaRPr 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4A3B463F-39AE-46E5-BF09-F0DA5FB37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59" y="4079649"/>
            <a:ext cx="11657556" cy="103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829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able with placemats">
            <a:extLst>
              <a:ext uri="{FF2B5EF4-FFF2-40B4-BE49-F238E27FC236}">
                <a16:creationId xmlns:a16="http://schemas.microsoft.com/office/drawing/2014/main" id="{3D2FD0A4-C866-48BD-8EDC-5657EB8C07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55" r="-2" b="2748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37E0400-E9ED-46D6-A946-A7B49DB41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5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C0CF4-CB97-4D4C-9552-4AAB8BA7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91" y="3331444"/>
            <a:ext cx="6470692" cy="122930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THANKS</a:t>
            </a: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bg1">
                <a:alpha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30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B674A-E281-4297-BBF7-2FEC0A8CC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NUMPY</a:t>
            </a:r>
            <a:b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PANDAS</a:t>
            </a:r>
            <a:b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NLTK</a:t>
            </a:r>
            <a:b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WORDCLOUD</a:t>
            </a:r>
            <a:b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STOPWORD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37E0C9-0D03-45F3-8938-E65EC40FAC22}"/>
              </a:ext>
            </a:extLst>
          </p:cNvPr>
          <p:cNvSpPr txBox="1"/>
          <p:nvPr/>
        </p:nvSpPr>
        <p:spPr>
          <a:xfrm>
            <a:off x="747387" y="2981194"/>
            <a:ext cx="41315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Libraries Used</a:t>
            </a:r>
          </a:p>
        </p:txBody>
      </p:sp>
    </p:spTree>
    <p:extLst>
      <p:ext uri="{BB962C8B-B14F-4D97-AF65-F5344CB8AC3E}">
        <p14:creationId xmlns:p14="http://schemas.microsoft.com/office/powerpoint/2010/main" val="360757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7BE42-34AC-4A94-BC84-2247FD3E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Exploratory Data Analysis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979C5-A385-44EB-9B7F-D68BC13D75F8}"/>
              </a:ext>
            </a:extLst>
          </p:cNvPr>
          <p:cNvSpPr txBox="1"/>
          <p:nvPr/>
        </p:nvSpPr>
        <p:spPr>
          <a:xfrm>
            <a:off x="7688894" y="1749468"/>
            <a:ext cx="3609582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/>
              <a:t>PIE CHART</a:t>
            </a:r>
            <a:endParaRPr lang="en-US"/>
          </a:p>
          <a:p>
            <a:pPr marL="457200" indent="-457200">
              <a:buFont typeface="Arial"/>
              <a:buChar char="•"/>
            </a:pPr>
            <a:r>
              <a:rPr lang="en-US" sz="3200"/>
              <a:t>WORDCLOUD</a:t>
            </a:r>
          </a:p>
          <a:p>
            <a:pPr marL="457200" indent="-457200">
              <a:buFont typeface="Arial"/>
              <a:buChar char="•"/>
            </a:pPr>
            <a:r>
              <a:rPr lang="en-US" sz="3200"/>
              <a:t>HISTOGRAM</a:t>
            </a:r>
          </a:p>
          <a:p>
            <a:pPr marL="457200" indent="-457200">
              <a:buFont typeface="Arial"/>
              <a:buChar char="•"/>
            </a:pPr>
            <a:r>
              <a:rPr lang="en-US" sz="3200"/>
              <a:t>ADDING NEW FEATURE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148425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5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84043ABB-FA61-449F-9E2F-141576E306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26" r="8916" b="2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24" name="!!Straight Connector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42633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0070ED3-637C-4E1A-9B10-DFC52C3C96A6}"/>
              </a:ext>
            </a:extLst>
          </p:cNvPr>
          <p:cNvSpPr txBox="1"/>
          <p:nvPr/>
        </p:nvSpPr>
        <p:spPr>
          <a:xfrm>
            <a:off x="7859485" y="2407436"/>
            <a:ext cx="3690257" cy="3461658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PIE CHART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This chart shows us data entries with label 0 are way higher than data entries with label 1.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CA8DED7-33CC-40EA-92B3-6D2E6E301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089" y="822803"/>
            <a:ext cx="12001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40FE3EF-C07A-4DC7-A998-0C8C123C85A5}"/>
              </a:ext>
            </a:extLst>
          </p:cNvPr>
          <p:cNvSpPr txBox="1"/>
          <p:nvPr/>
        </p:nvSpPr>
        <p:spPr>
          <a:xfrm>
            <a:off x="858064" y="2639380"/>
            <a:ext cx="3205049" cy="3229714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Adding a new column of length of every data entry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94F48BCF-859F-4C26-9309-31BEE46E2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47" y="1317744"/>
            <a:ext cx="6892560" cy="387706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40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EB98D5F-2AF6-4540-89A4-677F02AF1A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543"/>
          <a:stretch/>
        </p:blipFill>
        <p:spPr>
          <a:xfrm>
            <a:off x="4648201" y="640081"/>
            <a:ext cx="7014184" cy="531440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0D2C16-DCDE-444D-9FBE-3913C41D122A}"/>
              </a:ext>
            </a:extLst>
          </p:cNvPr>
          <p:cNvSpPr txBox="1"/>
          <p:nvPr/>
        </p:nvSpPr>
        <p:spPr>
          <a:xfrm>
            <a:off x="723247" y="235163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Histogram</a:t>
            </a:r>
          </a:p>
        </p:txBody>
      </p:sp>
    </p:spTree>
    <p:extLst>
      <p:ext uri="{BB962C8B-B14F-4D97-AF65-F5344CB8AC3E}">
        <p14:creationId xmlns:p14="http://schemas.microsoft.com/office/powerpoint/2010/main" val="187324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8079BF-4DEA-4C32-85BD-A0E812C87F82}"/>
              </a:ext>
            </a:extLst>
          </p:cNvPr>
          <p:cNvSpPr txBox="1"/>
          <p:nvPr/>
        </p:nvSpPr>
        <p:spPr>
          <a:xfrm>
            <a:off x="642257" y="2407436"/>
            <a:ext cx="3690257" cy="3461658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Word cloud showing all the prominent words among all the data entries with label 1. I.e., Negative comment</a:t>
            </a:r>
          </a:p>
          <a:p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15B9D15-6F08-4F39-9FE5-A76856650F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3" r="6124" b="1"/>
          <a:stretch/>
        </p:blipFill>
        <p:spPr>
          <a:xfrm>
            <a:off x="4648201" y="640081"/>
            <a:ext cx="6909801" cy="531440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87818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1B2B30"/>
      </a:dk2>
      <a:lt2>
        <a:srgbClr val="F0F2F3"/>
      </a:lt2>
      <a:accent1>
        <a:srgbClr val="C37B4D"/>
      </a:accent1>
      <a:accent2>
        <a:srgbClr val="B13B3E"/>
      </a:accent2>
      <a:accent3>
        <a:srgbClr val="C34D81"/>
      </a:accent3>
      <a:accent4>
        <a:srgbClr val="B13BA1"/>
      </a:accent4>
      <a:accent5>
        <a:srgbClr val="A24DC3"/>
      </a:accent5>
      <a:accent6>
        <a:srgbClr val="6441B4"/>
      </a:accent6>
      <a:hlink>
        <a:srgbClr val="3F8DB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RetrospectVTI</vt:lpstr>
      <vt:lpstr>ML PROJECT</vt:lpstr>
      <vt:lpstr>INDEX</vt:lpstr>
      <vt:lpstr>ASK REDDIT MODEL</vt:lpstr>
      <vt:lpstr>NUMPY PANDAS NLTK WORDCLOUD STOPWORD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PREPROCESSING</vt:lpstr>
      <vt:lpstr>PowerPoint Presentation</vt:lpstr>
      <vt:lpstr>PowerPoint Presentation</vt:lpstr>
      <vt:lpstr>PowerPoint Presentation</vt:lpstr>
      <vt:lpstr>Logistic Regression</vt:lpstr>
      <vt:lpstr>PROGRESS 2.O</vt:lpstr>
      <vt:lpstr>New Updates</vt:lpstr>
      <vt:lpstr>Resampling</vt:lpstr>
      <vt:lpstr>PowerPoint Presentation</vt:lpstr>
      <vt:lpstr>Resample it</vt:lpstr>
      <vt:lpstr>Count Vectorizer</vt:lpstr>
      <vt:lpstr>Final model</vt:lpstr>
      <vt:lpstr>New F1 score</vt:lpstr>
      <vt:lpstr>PROGRESS 3.O</vt:lpstr>
      <vt:lpstr>New Updates </vt:lpstr>
      <vt:lpstr>XGBOOST</vt:lpstr>
      <vt:lpstr>RANDOMFOREST</vt:lpstr>
      <vt:lpstr>Tuning</vt:lpstr>
      <vt:lpstr>Count Vectorizer</vt:lpstr>
      <vt:lpstr>OVERSAMPLING</vt:lpstr>
      <vt:lpstr>LOGISTIC REGRESSION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22</cp:revision>
  <dcterms:created xsi:type="dcterms:W3CDTF">2021-11-14T08:13:13Z</dcterms:created>
  <dcterms:modified xsi:type="dcterms:W3CDTF">2021-12-25T17:35:03Z</dcterms:modified>
</cp:coreProperties>
</file>