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1" r:id="rId10"/>
    <p:sldId id="266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64DC0-C6C9-4F26-8AEE-5823C5ED1915}" v="128" dt="2025-09-29T09:39:3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3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61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374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6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22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77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773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50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31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89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9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25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8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5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2CF9-5AF8-449A-BBEB-C1C1B594A15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91F6C9-47AD-4F1B-8F57-4B6BADB492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1C38-C30A-3F1F-A00D-35516DB46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Superstore Sales Analysis – Business Analyst Project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FC06-7587-4B7D-1AF1-9AA62453F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SQL + Excel Dashboard + Insights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i="1">
                <a:latin typeface="Times New Roman" panose="02020603050405020304" pitchFamily="18" charset="0"/>
                <a:cs typeface="Times New Roman" panose="02020603050405020304" pitchFamily="18" charset="0"/>
              </a:rPr>
              <a:t>Bhupendra shivhare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79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43D1-7F84-1AB5-02EA-24C51B3C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954A-9147-D04A-2BA1-12322463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From SQL Queries + Excel Dashboard: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West Region is the strongest performer (725K profit), followed by East Region (~678K).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South Region (46K) performs slightly better in profit than Central Region (39K), but both lag far behind West &amp; East.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Consumer Segment dominates revenue (50.6% share), with Corporate (30.7%) and Home Office (18.7%) behind.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is the most profitable category (~145K), while Furniture contributes very little (~18K).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High discounts (&gt;40%) lead to negative profit, whereas low–moderate discounts (0–20%) are profitable.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64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84FC-1F4B-F6C6-3AAD-1BED62447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8017-C768-35C7-A163-7428FF3F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Focus on West &amp; East Regions to maintain and expand profitability; replicate successful strategies in South &amp; Central.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Promote Technology &amp; Office Supplies (high profit) while reviewing or repositioning Furniture due to low returns.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Revise discounting strategy → Limit discounts &gt;40% as they cause losses; encourage small to moderate discounts (0–20%).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Leverage Consumer Segment (50%+ share) with loyalty programs, while designing targeted offers for Corporate &amp; Home Office to boost their share.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Optimize shipping modes by balancing Standard Class (high sales) with more profitable alternatives.</a:t>
            </a:r>
          </a:p>
          <a:p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3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5863-7374-EE98-D097-BD2C3540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7395-B02E-81D7-C5C7-4BAD46B3D1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Documents Prepared</a:t>
            </a:r>
          </a:p>
          <a:p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 Document (BRD): High-level goal → improve profitability through sales &amp; discount analysis.</a:t>
            </a:r>
          </a:p>
          <a:p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 Document (FRD): Detailed KPIs → region-wise profit, discount vs profit, category performance, shipping analysis.</a:t>
            </a:r>
          </a:p>
          <a:p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</a:p>
          <a:p>
            <a:r>
              <a:rPr lang="en-US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As a Sales Manager, I want to see the top 10 profitable sub-categories so that I can plan promotions effectively.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As a Marketing Analyst, I want to compare discounts vs profit so that I can design profitable campaigns.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6E9C6-F6FD-0666-A2DA-9C1AF5538F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700" i="1">
                <a:latin typeface="Times New Roman" panose="02020603050405020304" pitchFamily="18" charset="0"/>
                <a:cs typeface="Times New Roman" panose="02020603050405020304" pitchFamily="18" charset="0"/>
              </a:rPr>
              <a:t>As a Finance Manager, I want to track states with negative profit so that I can recommend corrective actions.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 Example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Dashboard must display Top 10 Sub-Categories by Profit with filters for Region and Segment.</a:t>
            </a:r>
          </a:p>
          <a:p>
            <a:pPr marL="0" indent="0">
              <a:buNone/>
            </a:pP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49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974D-DB3E-B0DB-DCAD-CABEAA0A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D5DF-89EE-4A59-2E94-D01D9CDEF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~10,000 Superstore orders revealed clear profit patterns across regions, segments, and categories.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West &amp; East Regions drive most of the profit, while Central &amp; South underperform.</a:t>
            </a: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&amp; Office Supplies are profitable, whereas Furniture contributes minimal profit.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Discounts above 40% consistently reduce profitability, requiring an immediate strategy revision.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Recommendation: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Leverage strengths (Technology, West/East regions, Consumer segment), while optimizing discounts, shipping, and underperforming categories.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Perform </a:t>
            </a: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(sales forecasting, what-if discount scenarios) for long-term decision-making.</a:t>
            </a:r>
          </a:p>
          <a:p>
            <a:pPr marL="0" indent="0">
              <a:buNone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2BA919-CB55-00DA-C5DA-B36DE3974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724040-8E55-E1EF-C4C0-84F850CA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42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32F7-68F5-208F-9C63-2A7F5B3D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br>
              <a:rPr lang="en-US" sz="9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9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0B71-5B96-0EE6-884E-2975939D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0A3B-C9CC-F298-0C9E-D466222FA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Problem:</a:t>
            </a:r>
            <a:b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wants to increase profitability and understand customer buying patterns across different regions, segments, and product categories.</a:t>
            </a:r>
          </a:p>
          <a:p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AB0A5-4C14-9653-8408-FB3981EF9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1. Analyze sales, profit, and discount trends.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2. Identify top-performing regions, categories, and sub-categories.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3. Highlight underperforming states/cities with losses.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4. Compare shipping modes and segment contributions.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5. Provide data-driven recommendations to improve business decisions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9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D4A9-0DAF-F857-6E5F-5A809233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87E7-6A0A-59F1-531A-81825FB0D1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Stakeholders: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Sales Managers: want to track revenue &amp; top products.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Team: need insights on discount impact &amp; promotions.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Finance Team: focused on profit/loss trends.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Customers: benefit indirectly from improved pricing &amp; service.</a:t>
            </a:r>
          </a:p>
          <a:p>
            <a:pPr marL="0" indent="0">
              <a:buNone/>
            </a:pP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7DA87-D1A6-58B8-E8BD-65A3D092F1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Deliverables: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 Document (BRD): Increase profitability by analyzing sales patterns.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 Document (FRD): Create dashboards for region, category, discount, and shipping analysis.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User Story Example:</a:t>
            </a:r>
          </a:p>
          <a:p>
            <a:pPr lvl="1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As a Sales Manager, I want to see top categories by profit so that I can plan promotions effectively.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Criteria: Dashboard shows top 10 categories with filters for region.</a:t>
            </a:r>
          </a:p>
          <a:p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1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F788-1A06-89AE-F8AB-8801AE8B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FAB3-A886-ADC8-F325-99C5454EF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</a:t>
            </a:r>
          </a:p>
          <a:p>
            <a:r>
              <a:rPr lang="en-I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Sample Superstore Dataset (Kaggle)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9000+ records</a:t>
            </a: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13 columns</a:t>
            </a:r>
          </a:p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Key Columns:</a:t>
            </a: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Details: Ship Mode, Segment, Region, Country, State, City, Postal Code</a:t>
            </a: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Product Info: Category, Sub-Category</a:t>
            </a: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Sales Metrics: Sales, Quantity, Discount, Profit</a:t>
            </a:r>
          </a:p>
        </p:txBody>
      </p:sp>
    </p:spTree>
    <p:extLst>
      <p:ext uri="{BB962C8B-B14F-4D97-AF65-F5344CB8AC3E}">
        <p14:creationId xmlns:p14="http://schemas.microsoft.com/office/powerpoint/2010/main" val="186439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B041-8CA1-D4D0-E0A0-CF6559C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SQL Analysis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90B7-256B-C3B0-B077-C5F09DC53F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Queries Performed:</a:t>
            </a:r>
          </a:p>
          <a:p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Sales, Profit, Quantity (overall performance)</a:t>
            </a:r>
          </a:p>
          <a:p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Top 10 Most Profitable Sub-Categories</a:t>
            </a:r>
          </a:p>
          <a:p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Region-wise Sales &amp; Profit</a:t>
            </a:r>
          </a:p>
          <a:p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State with Highest Loss</a:t>
            </a:r>
          </a:p>
          <a:p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Discount vs Profit Analysis</a:t>
            </a:r>
          </a:p>
          <a:p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Segment-wise Revenue (Consumer, Corporate, Home Office)</a:t>
            </a:r>
          </a:p>
          <a:p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Top 5 Cities by Revenue</a:t>
            </a:r>
          </a:p>
          <a:p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Orders with Negative Profit</a:t>
            </a:r>
          </a:p>
          <a:p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Sales vs Profit by Shipping Mode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51385-C7D5-DC57-B6B0-1561631DFB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Wrote SQL queries to answer specific business questions.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Exported dataset &amp; used Excel Dashboard (charts, visuals) to present results.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Combined SQL + Excel to generate insights for decision-making.</a:t>
            </a:r>
          </a:p>
          <a:p>
            <a:pPr marL="0" indent="0">
              <a:buNone/>
            </a:pP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10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F067-C8EA-955A-744E-4C54D625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IN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FFE7-0606-9005-D3E3-5EC189CB8D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Dashboards Created in Excel:</a:t>
            </a: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Sales &amp; Profit by Region → </a:t>
            </a:r>
            <a:r>
              <a:rPr lang="en-I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Top Sub-Categories by Profit → </a:t>
            </a:r>
            <a:r>
              <a:rPr lang="en-I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Discount vs Profit Analysis → </a:t>
            </a:r>
            <a:r>
              <a:rPr lang="en-I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Segment-wise Contribution (Consumer, Corporate, Home Office) → </a:t>
            </a:r>
            <a:r>
              <a:rPr lang="en-I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Pie/Donut Chart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9E1C2-BAE3-B34B-6223-52CF750F61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 of Dashboard: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Simplify complex SQL results into visual insights.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Allow stakeholders to quickly understand sales, profit, discount, and category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5120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F134-0624-F5F5-3FDF-8A6E8E21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1EF7B260-0A80-168A-5E4E-472DDCC4EF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019300"/>
            <a:ext cx="4183062" cy="4022061"/>
          </a:xfrm>
        </p:spPr>
      </p:pic>
      <p:pic>
        <p:nvPicPr>
          <p:cNvPr id="8" name="Content Placeholder 7" descr="A colorful circle with text">
            <a:extLst>
              <a:ext uri="{FF2B5EF4-FFF2-40B4-BE49-F238E27FC236}">
                <a16:creationId xmlns:a16="http://schemas.microsoft.com/office/drawing/2014/main" id="{D3DF3A34-7FD0-E65D-A8D0-A2C5F5BFCB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019300"/>
            <a:ext cx="4184650" cy="4022060"/>
          </a:xfrm>
        </p:spPr>
      </p:pic>
    </p:spTree>
    <p:extLst>
      <p:ext uri="{BB962C8B-B14F-4D97-AF65-F5344CB8AC3E}">
        <p14:creationId xmlns:p14="http://schemas.microsoft.com/office/powerpoint/2010/main" val="310553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138C-C7A9-71C1-3944-27603D68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br>
              <a:rPr lang="en-US"/>
            </a:br>
            <a:endParaRPr lang="en-IN"/>
          </a:p>
        </p:txBody>
      </p:sp>
      <p:pic>
        <p:nvPicPr>
          <p:cNvPr id="6" name="Content Placeholder 5" descr="A graph with blue dots">
            <a:extLst>
              <a:ext uri="{FF2B5EF4-FFF2-40B4-BE49-F238E27FC236}">
                <a16:creationId xmlns:a16="http://schemas.microsoft.com/office/drawing/2014/main" id="{32D01EA5-5E00-A481-F069-7E71F96E7E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160590"/>
            <a:ext cx="4183062" cy="3880772"/>
          </a:xfrm>
        </p:spPr>
      </p:pic>
      <p:pic>
        <p:nvPicPr>
          <p:cNvPr id="8" name="Content Placeholder 7" descr="A graph with numbers and a bar">
            <a:extLst>
              <a:ext uri="{FF2B5EF4-FFF2-40B4-BE49-F238E27FC236}">
                <a16:creationId xmlns:a16="http://schemas.microsoft.com/office/drawing/2014/main" id="{D87656CF-A8C7-5C81-B07D-65FAA03FDC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160590"/>
            <a:ext cx="4184650" cy="3880772"/>
          </a:xfrm>
        </p:spPr>
      </p:pic>
    </p:spTree>
    <p:extLst>
      <p:ext uri="{BB962C8B-B14F-4D97-AF65-F5344CB8AC3E}">
        <p14:creationId xmlns:p14="http://schemas.microsoft.com/office/powerpoint/2010/main" val="296868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F8CC-5BF4-566D-AB9F-4F67D7D0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8183AF7A-26ED-0C9F-0EA4-EAB79A175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30" y="1789043"/>
            <a:ext cx="8936245" cy="3886199"/>
          </a:xfrm>
        </p:spPr>
      </p:pic>
    </p:spTree>
    <p:extLst>
      <p:ext uri="{BB962C8B-B14F-4D97-AF65-F5344CB8AC3E}">
        <p14:creationId xmlns:p14="http://schemas.microsoft.com/office/powerpoint/2010/main" val="29917724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Superstore Sales Analysis – Business Analyst Project</vt:lpstr>
      <vt:lpstr>Business Problem &amp; Objectives</vt:lpstr>
      <vt:lpstr>Requirement Gathering</vt:lpstr>
      <vt:lpstr>Dataset Overview</vt:lpstr>
      <vt:lpstr>SQL Analysis Approach</vt:lpstr>
      <vt:lpstr>Dashboard Overview</vt:lpstr>
      <vt:lpstr>Charts</vt:lpstr>
      <vt:lpstr>Charts </vt:lpstr>
      <vt:lpstr>Dashboard</vt:lpstr>
      <vt:lpstr>Key Insights</vt:lpstr>
      <vt:lpstr>Recommendations</vt:lpstr>
      <vt:lpstr>BA Deliverables</vt:lpstr>
      <vt:lpstr>Conclusion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shivharebhupendra0@gmail.com</dc:creator>
  <cp:revision>4</cp:revision>
  <dcterms:created xsi:type="dcterms:W3CDTF">2025-09-27T15:16:44Z</dcterms:created>
  <dcterms:modified xsi:type="dcterms:W3CDTF">2025-09-29T09:56:02Z</dcterms:modified>
</cp:coreProperties>
</file>