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77" r:id="rId11"/>
    <p:sldId id="267" r:id="rId12"/>
    <p:sldId id="295" r:id="rId13"/>
    <p:sldId id="278" r:id="rId14"/>
    <p:sldId id="289" r:id="rId15"/>
    <p:sldId id="290" r:id="rId16"/>
    <p:sldId id="288" r:id="rId17"/>
    <p:sldId id="265" r:id="rId18"/>
    <p:sldId id="280" r:id="rId19"/>
    <p:sldId id="281" r:id="rId20"/>
    <p:sldId id="298" r:id="rId21"/>
    <p:sldId id="299" r:id="rId22"/>
    <p:sldId id="270" r:id="rId23"/>
    <p:sldId id="300" r:id="rId24"/>
    <p:sldId id="302" r:id="rId25"/>
    <p:sldId id="301" r:id="rId26"/>
    <p:sldId id="296" r:id="rId27"/>
    <p:sldId id="271" r:id="rId28"/>
    <p:sldId id="273" r:id="rId29"/>
    <p:sldId id="274" r:id="rId3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61" autoAdjust="0"/>
  </p:normalViewPr>
  <p:slideViewPr>
    <p:cSldViewPr>
      <p:cViewPr varScale="1">
        <p:scale>
          <a:sx n="57" d="100"/>
          <a:sy n="57" d="100"/>
        </p:scale>
        <p:origin x="992" y="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18084C0-A45D-4EEB-8573-AFA90D35C185}" type="datetimeFigureOut">
              <a:rPr lang="en-US" smtClean="0"/>
              <a:t>5/16/2025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21B0D55-0B11-4E25-818D-AF43D9F7DD62}" type="slidenum">
              <a:rPr lang="en-US" smtClean="0"/>
              <a:t>‹#›</a:t>
            </a:fld>
            <a:endParaRPr lang="en-US"/>
          </a:p>
        </p:txBody>
      </p:sp>
    </p:spTree>
    <p:extLst>
      <p:ext uri="{BB962C8B-B14F-4D97-AF65-F5344CB8AC3E}">
        <p14:creationId xmlns:p14="http://schemas.microsoft.com/office/powerpoint/2010/main" val="2069031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86A3A81-C668-D61A-A9D1-B6BECDD374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DE7639B-559D-686D-8F6E-9E390224FD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EFF981C-75AA-3DD9-B4C0-A26758B8F5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5E8F10A3-161E-AC56-78CA-89765E46BEF7}"/>
              </a:ext>
            </a:extLst>
          </p:cNvPr>
          <p:cNvSpPr>
            <a:spLocks noGrp="1"/>
          </p:cNvSpPr>
          <p:nvPr>
            <p:ph type="sldNum" sz="quarter" idx="5"/>
          </p:nvPr>
        </p:nvSpPr>
        <p:spPr/>
        <p:txBody>
          <a:bodyPr/>
          <a:lstStyle/>
          <a:p>
            <a:fld id="{C21B0D55-0B11-4E25-818D-AF43D9F7DD62}" type="slidenum">
              <a:rPr lang="en-US" smtClean="0"/>
              <a:t>14</a:t>
            </a:fld>
            <a:endParaRPr lang="en-US"/>
          </a:p>
        </p:txBody>
      </p:sp>
    </p:spTree>
    <p:extLst>
      <p:ext uri="{BB962C8B-B14F-4D97-AF65-F5344CB8AC3E}">
        <p14:creationId xmlns:p14="http://schemas.microsoft.com/office/powerpoint/2010/main" val="448135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B3F7105-3536-0F51-9C6E-2617EB1337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0229283B-7ED5-11BB-C27E-00ECBF7D4E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E8A03539-86A6-DE1C-59E3-18B31884BC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3D650EB-D256-8A0F-FEEB-BBFE53DE6929}"/>
              </a:ext>
            </a:extLst>
          </p:cNvPr>
          <p:cNvSpPr>
            <a:spLocks noGrp="1"/>
          </p:cNvSpPr>
          <p:nvPr>
            <p:ph type="sldNum" sz="quarter" idx="5"/>
          </p:nvPr>
        </p:nvSpPr>
        <p:spPr/>
        <p:txBody>
          <a:bodyPr/>
          <a:lstStyle/>
          <a:p>
            <a:fld id="{C21B0D55-0B11-4E25-818D-AF43D9F7DD62}" type="slidenum">
              <a:rPr lang="en-US" smtClean="0"/>
              <a:t>15</a:t>
            </a:fld>
            <a:endParaRPr lang="en-US"/>
          </a:p>
        </p:txBody>
      </p:sp>
    </p:spTree>
    <p:extLst>
      <p:ext uri="{BB962C8B-B14F-4D97-AF65-F5344CB8AC3E}">
        <p14:creationId xmlns:p14="http://schemas.microsoft.com/office/powerpoint/2010/main" val="2791300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4F8C25F-53E9-2857-8B8A-6E27937EAC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67383E0B-39D1-DF11-101C-C1DE6EFCE0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DA5BF3B-E255-BABD-3648-91351DC6E94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E80CFA48-DB58-14E8-7F91-4F507B1478F3}"/>
              </a:ext>
            </a:extLst>
          </p:cNvPr>
          <p:cNvSpPr>
            <a:spLocks noGrp="1"/>
          </p:cNvSpPr>
          <p:nvPr>
            <p:ph type="sldNum" sz="quarter" idx="5"/>
          </p:nvPr>
        </p:nvSpPr>
        <p:spPr/>
        <p:txBody>
          <a:bodyPr/>
          <a:lstStyle/>
          <a:p>
            <a:fld id="{C21B0D55-0B11-4E25-818D-AF43D9F7DD62}" type="slidenum">
              <a:rPr lang="en-US" smtClean="0"/>
              <a:t>16</a:t>
            </a:fld>
            <a:endParaRPr lang="en-US"/>
          </a:p>
        </p:txBody>
      </p:sp>
    </p:spTree>
    <p:extLst>
      <p:ext uri="{BB962C8B-B14F-4D97-AF65-F5344CB8AC3E}">
        <p14:creationId xmlns:p14="http://schemas.microsoft.com/office/powerpoint/2010/main" val="2155269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1B0D55-0B11-4E25-818D-AF43D9F7DD62}" type="slidenum">
              <a:rPr lang="en-US" smtClean="0"/>
              <a:t>18</a:t>
            </a:fld>
            <a:endParaRPr lang="en-US"/>
          </a:p>
        </p:txBody>
      </p:sp>
    </p:spTree>
    <p:extLst>
      <p:ext uri="{BB962C8B-B14F-4D97-AF65-F5344CB8AC3E}">
        <p14:creationId xmlns:p14="http://schemas.microsoft.com/office/powerpoint/2010/main" val="3575103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1">
                <a:solidFill>
                  <a:srgbClr val="0C0C0C"/>
                </a:solidFill>
                <a:latin typeface="Arial"/>
                <a:cs typeface="Arial"/>
              </a:defRPr>
            </a:lvl1pPr>
          </a:lstStyle>
          <a:p>
            <a:pPr marL="12700">
              <a:lnSpc>
                <a:spcPts val="1360"/>
              </a:lnSpc>
            </a:pPr>
            <a:r>
              <a:rPr spc="-145" dirty="0"/>
              <a:t>18</a:t>
            </a:r>
            <a:r>
              <a:rPr spc="-40" dirty="0"/>
              <a:t> </a:t>
            </a:r>
            <a:r>
              <a:rPr spc="-15" dirty="0"/>
              <a:t>August</a:t>
            </a:r>
            <a:r>
              <a:rPr spc="-40" dirty="0"/>
              <a:t> </a:t>
            </a:r>
            <a:r>
              <a:rPr spc="-10" dirty="0"/>
              <a:t>2023</a:t>
            </a:r>
          </a:p>
        </p:txBody>
      </p:sp>
      <p:sp>
        <p:nvSpPr>
          <p:cNvPr id="5" name="Holder 5"/>
          <p:cNvSpPr>
            <a:spLocks noGrp="1"/>
          </p:cNvSpPr>
          <p:nvPr>
            <p:ph type="dt" sz="half" idx="6"/>
          </p:nvPr>
        </p:nvSpPr>
        <p:spPr/>
        <p:txBody>
          <a:bodyPr lIns="0" tIns="0" rIns="0" bIns="0"/>
          <a:lstStyle>
            <a:lvl1pPr>
              <a:defRPr sz="1200" b="0" i="1">
                <a:solidFill>
                  <a:srgbClr val="0C0C0C"/>
                </a:solidFill>
                <a:latin typeface="Arial"/>
                <a:cs typeface="Arial"/>
              </a:defRPr>
            </a:lvl1pPr>
          </a:lstStyle>
          <a:p>
            <a:pPr algn="ctr">
              <a:lnSpc>
                <a:spcPts val="1360"/>
              </a:lnSpc>
            </a:pPr>
            <a:r>
              <a:rPr spc="5" dirty="0"/>
              <a:t>Department</a:t>
            </a:r>
            <a:r>
              <a:rPr spc="-65" dirty="0"/>
              <a:t> </a:t>
            </a:r>
            <a:r>
              <a:rPr spc="15" dirty="0"/>
              <a:t>of</a:t>
            </a:r>
            <a:r>
              <a:rPr spc="-65" dirty="0"/>
              <a:t> </a:t>
            </a:r>
            <a:r>
              <a:rPr spc="-5" dirty="0"/>
              <a:t>Computer</a:t>
            </a:r>
            <a:r>
              <a:rPr spc="-60" dirty="0"/>
              <a:t> </a:t>
            </a:r>
            <a:r>
              <a:rPr spc="-35" dirty="0"/>
              <a:t>Science</a:t>
            </a:r>
          </a:p>
          <a:p>
            <a:pPr algn="ctr">
              <a:lnSpc>
                <a:spcPct val="100000"/>
              </a:lnSpc>
            </a:pPr>
            <a:r>
              <a:rPr spc="-25" dirty="0"/>
              <a:t>Engineering</a:t>
            </a:r>
          </a:p>
        </p:txBody>
      </p:sp>
      <p:sp>
        <p:nvSpPr>
          <p:cNvPr id="6" name="Holder 6"/>
          <p:cNvSpPr>
            <a:spLocks noGrp="1"/>
          </p:cNvSpPr>
          <p:nvPr>
            <p:ph type="sldNum" sz="quarter" idx="7"/>
          </p:nvPr>
        </p:nvSpPr>
        <p:spPr/>
        <p:txBody>
          <a:bodyPr lIns="0" tIns="0" rIns="0" bIns="0"/>
          <a:lstStyle>
            <a:lvl1pPr>
              <a:defRPr sz="1200" b="0" i="1">
                <a:solidFill>
                  <a:srgbClr val="0C0C0C"/>
                </a:solidFill>
                <a:latin typeface="Arial"/>
                <a:cs typeface="Arial"/>
              </a:defRPr>
            </a:lvl1pPr>
          </a:lstStyle>
          <a:p>
            <a:pPr marL="38100">
              <a:lnSpc>
                <a:spcPts val="1360"/>
              </a:lnSpc>
            </a:pPr>
            <a:fld id="{81D60167-4931-47E6-BA6A-407CBD079E47}" type="slidenum">
              <a:rPr spc="-90" dirty="0"/>
              <a:t>‹#›</a:t>
            </a:fld>
            <a:endParaRPr spc="-9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0167750" y="6460506"/>
            <a:ext cx="1828799" cy="370599"/>
          </a:xfrm>
          <a:prstGeom prst="rect">
            <a:avLst/>
          </a:prstGeom>
        </p:spPr>
      </p:pic>
      <p:sp>
        <p:nvSpPr>
          <p:cNvPr id="17" name="bg object 17"/>
          <p:cNvSpPr/>
          <p:nvPr/>
        </p:nvSpPr>
        <p:spPr>
          <a:xfrm>
            <a:off x="0" y="0"/>
            <a:ext cx="12192000" cy="1332865"/>
          </a:xfrm>
          <a:custGeom>
            <a:avLst/>
            <a:gdLst/>
            <a:ahLst/>
            <a:cxnLst/>
            <a:rect l="l" t="t" r="r" b="b"/>
            <a:pathLst>
              <a:path w="12192000" h="1332865">
                <a:moveTo>
                  <a:pt x="12191999" y="1332853"/>
                </a:moveTo>
                <a:lnTo>
                  <a:pt x="0" y="1332853"/>
                </a:lnTo>
                <a:lnTo>
                  <a:pt x="0" y="0"/>
                </a:lnTo>
                <a:lnTo>
                  <a:pt x="12191999" y="0"/>
                </a:lnTo>
                <a:lnTo>
                  <a:pt x="12191999" y="1332853"/>
                </a:lnTo>
                <a:close/>
              </a:path>
            </a:pathLst>
          </a:custGeom>
          <a:solidFill>
            <a:srgbClr val="418AB3"/>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0" b="1" i="0">
                <a:solidFill>
                  <a:srgbClr val="6C9BC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1">
                <a:solidFill>
                  <a:srgbClr val="0C0C0C"/>
                </a:solidFill>
                <a:latin typeface="Arial"/>
                <a:cs typeface="Arial"/>
              </a:defRPr>
            </a:lvl1pPr>
          </a:lstStyle>
          <a:p>
            <a:pPr marL="12700">
              <a:lnSpc>
                <a:spcPts val="1360"/>
              </a:lnSpc>
            </a:pPr>
            <a:r>
              <a:rPr spc="-145" dirty="0"/>
              <a:t>18</a:t>
            </a:r>
            <a:r>
              <a:rPr spc="-40" dirty="0"/>
              <a:t> </a:t>
            </a:r>
            <a:r>
              <a:rPr spc="-15" dirty="0"/>
              <a:t>August</a:t>
            </a:r>
            <a:r>
              <a:rPr spc="-40" dirty="0"/>
              <a:t> </a:t>
            </a:r>
            <a:r>
              <a:rPr spc="-10" dirty="0"/>
              <a:t>2023</a:t>
            </a:r>
          </a:p>
        </p:txBody>
      </p:sp>
      <p:sp>
        <p:nvSpPr>
          <p:cNvPr id="5" name="Holder 5"/>
          <p:cNvSpPr>
            <a:spLocks noGrp="1"/>
          </p:cNvSpPr>
          <p:nvPr>
            <p:ph type="dt" sz="half" idx="6"/>
          </p:nvPr>
        </p:nvSpPr>
        <p:spPr/>
        <p:txBody>
          <a:bodyPr lIns="0" tIns="0" rIns="0" bIns="0"/>
          <a:lstStyle>
            <a:lvl1pPr>
              <a:defRPr sz="1200" b="0" i="1">
                <a:solidFill>
                  <a:srgbClr val="0C0C0C"/>
                </a:solidFill>
                <a:latin typeface="Arial"/>
                <a:cs typeface="Arial"/>
              </a:defRPr>
            </a:lvl1pPr>
          </a:lstStyle>
          <a:p>
            <a:pPr algn="ctr">
              <a:lnSpc>
                <a:spcPts val="1360"/>
              </a:lnSpc>
            </a:pPr>
            <a:r>
              <a:rPr spc="5" dirty="0"/>
              <a:t>Department</a:t>
            </a:r>
            <a:r>
              <a:rPr spc="-65" dirty="0"/>
              <a:t> </a:t>
            </a:r>
            <a:r>
              <a:rPr spc="15" dirty="0"/>
              <a:t>of</a:t>
            </a:r>
            <a:r>
              <a:rPr spc="-65" dirty="0"/>
              <a:t> </a:t>
            </a:r>
            <a:r>
              <a:rPr spc="-5" dirty="0"/>
              <a:t>Computer</a:t>
            </a:r>
            <a:r>
              <a:rPr spc="-60" dirty="0"/>
              <a:t> </a:t>
            </a:r>
            <a:r>
              <a:rPr spc="-35" dirty="0"/>
              <a:t>Science</a:t>
            </a:r>
          </a:p>
          <a:p>
            <a:pPr algn="ctr">
              <a:lnSpc>
                <a:spcPct val="100000"/>
              </a:lnSpc>
            </a:pPr>
            <a:r>
              <a:rPr spc="-25" dirty="0"/>
              <a:t>Engineering</a:t>
            </a:r>
          </a:p>
        </p:txBody>
      </p:sp>
      <p:sp>
        <p:nvSpPr>
          <p:cNvPr id="6" name="Holder 6"/>
          <p:cNvSpPr>
            <a:spLocks noGrp="1"/>
          </p:cNvSpPr>
          <p:nvPr>
            <p:ph type="sldNum" sz="quarter" idx="7"/>
          </p:nvPr>
        </p:nvSpPr>
        <p:spPr/>
        <p:txBody>
          <a:bodyPr lIns="0" tIns="0" rIns="0" bIns="0"/>
          <a:lstStyle>
            <a:lvl1pPr>
              <a:defRPr sz="1200" b="0" i="1">
                <a:solidFill>
                  <a:srgbClr val="0C0C0C"/>
                </a:solidFill>
                <a:latin typeface="Arial"/>
                <a:cs typeface="Arial"/>
              </a:defRPr>
            </a:lvl1pPr>
          </a:lstStyle>
          <a:p>
            <a:pPr marL="38100">
              <a:lnSpc>
                <a:spcPts val="1360"/>
              </a:lnSpc>
            </a:pPr>
            <a:fld id="{81D60167-4931-47E6-BA6A-407CBD079E47}" type="slidenum">
              <a:rPr spc="-90" dirty="0"/>
              <a:t>‹#›</a:t>
            </a:fld>
            <a:endParaRPr spc="-9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0" b="1" i="0">
                <a:solidFill>
                  <a:srgbClr val="6C9BC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1">
                <a:solidFill>
                  <a:srgbClr val="0C0C0C"/>
                </a:solidFill>
                <a:latin typeface="Arial"/>
                <a:cs typeface="Arial"/>
              </a:defRPr>
            </a:lvl1pPr>
          </a:lstStyle>
          <a:p>
            <a:pPr marL="12700">
              <a:lnSpc>
                <a:spcPts val="1360"/>
              </a:lnSpc>
            </a:pPr>
            <a:r>
              <a:rPr spc="-145" dirty="0"/>
              <a:t>18</a:t>
            </a:r>
            <a:r>
              <a:rPr spc="-40" dirty="0"/>
              <a:t> </a:t>
            </a:r>
            <a:r>
              <a:rPr spc="-15" dirty="0"/>
              <a:t>August</a:t>
            </a:r>
            <a:r>
              <a:rPr spc="-40" dirty="0"/>
              <a:t> </a:t>
            </a:r>
            <a:r>
              <a:rPr spc="-10" dirty="0"/>
              <a:t>2023</a:t>
            </a:r>
          </a:p>
        </p:txBody>
      </p:sp>
      <p:sp>
        <p:nvSpPr>
          <p:cNvPr id="6" name="Holder 6"/>
          <p:cNvSpPr>
            <a:spLocks noGrp="1"/>
          </p:cNvSpPr>
          <p:nvPr>
            <p:ph type="dt" sz="half" idx="6"/>
          </p:nvPr>
        </p:nvSpPr>
        <p:spPr/>
        <p:txBody>
          <a:bodyPr lIns="0" tIns="0" rIns="0" bIns="0"/>
          <a:lstStyle>
            <a:lvl1pPr>
              <a:defRPr sz="1200" b="0" i="1">
                <a:solidFill>
                  <a:srgbClr val="0C0C0C"/>
                </a:solidFill>
                <a:latin typeface="Arial"/>
                <a:cs typeface="Arial"/>
              </a:defRPr>
            </a:lvl1pPr>
          </a:lstStyle>
          <a:p>
            <a:pPr algn="ctr">
              <a:lnSpc>
                <a:spcPts val="1360"/>
              </a:lnSpc>
            </a:pPr>
            <a:r>
              <a:rPr spc="5" dirty="0"/>
              <a:t>Department</a:t>
            </a:r>
            <a:r>
              <a:rPr spc="-65" dirty="0"/>
              <a:t> </a:t>
            </a:r>
            <a:r>
              <a:rPr spc="15" dirty="0"/>
              <a:t>of</a:t>
            </a:r>
            <a:r>
              <a:rPr spc="-65" dirty="0"/>
              <a:t> </a:t>
            </a:r>
            <a:r>
              <a:rPr spc="-5" dirty="0"/>
              <a:t>Computer</a:t>
            </a:r>
            <a:r>
              <a:rPr spc="-60" dirty="0"/>
              <a:t> </a:t>
            </a:r>
            <a:r>
              <a:rPr spc="-35" dirty="0"/>
              <a:t>Science</a:t>
            </a:r>
          </a:p>
          <a:p>
            <a:pPr algn="ctr">
              <a:lnSpc>
                <a:spcPct val="100000"/>
              </a:lnSpc>
            </a:pPr>
            <a:r>
              <a:rPr spc="-25" dirty="0"/>
              <a:t>Engineering</a:t>
            </a:r>
          </a:p>
        </p:txBody>
      </p:sp>
      <p:sp>
        <p:nvSpPr>
          <p:cNvPr id="7" name="Holder 7"/>
          <p:cNvSpPr>
            <a:spLocks noGrp="1"/>
          </p:cNvSpPr>
          <p:nvPr>
            <p:ph type="sldNum" sz="quarter" idx="7"/>
          </p:nvPr>
        </p:nvSpPr>
        <p:spPr/>
        <p:txBody>
          <a:bodyPr lIns="0" tIns="0" rIns="0" bIns="0"/>
          <a:lstStyle>
            <a:lvl1pPr>
              <a:defRPr sz="1200" b="0" i="1">
                <a:solidFill>
                  <a:srgbClr val="0C0C0C"/>
                </a:solidFill>
                <a:latin typeface="Arial"/>
                <a:cs typeface="Arial"/>
              </a:defRPr>
            </a:lvl1pPr>
          </a:lstStyle>
          <a:p>
            <a:pPr marL="38100">
              <a:lnSpc>
                <a:spcPts val="1360"/>
              </a:lnSpc>
            </a:pPr>
            <a:fld id="{81D60167-4931-47E6-BA6A-407CBD079E47}" type="slidenum">
              <a:rPr spc="-90" dirty="0"/>
              <a:t>‹#›</a:t>
            </a:fld>
            <a:endParaRPr spc="-9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0" b="1" i="0">
                <a:solidFill>
                  <a:srgbClr val="6C9BC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1">
                <a:solidFill>
                  <a:srgbClr val="0C0C0C"/>
                </a:solidFill>
                <a:latin typeface="Arial"/>
                <a:cs typeface="Arial"/>
              </a:defRPr>
            </a:lvl1pPr>
          </a:lstStyle>
          <a:p>
            <a:pPr marL="12700">
              <a:lnSpc>
                <a:spcPts val="1360"/>
              </a:lnSpc>
            </a:pPr>
            <a:r>
              <a:rPr spc="-145" dirty="0"/>
              <a:t>18</a:t>
            </a:r>
            <a:r>
              <a:rPr spc="-40" dirty="0"/>
              <a:t> </a:t>
            </a:r>
            <a:r>
              <a:rPr spc="-15" dirty="0"/>
              <a:t>August</a:t>
            </a:r>
            <a:r>
              <a:rPr spc="-40" dirty="0"/>
              <a:t> </a:t>
            </a:r>
            <a:r>
              <a:rPr spc="-10" dirty="0"/>
              <a:t>2023</a:t>
            </a:r>
          </a:p>
        </p:txBody>
      </p:sp>
      <p:sp>
        <p:nvSpPr>
          <p:cNvPr id="4" name="Holder 4"/>
          <p:cNvSpPr>
            <a:spLocks noGrp="1"/>
          </p:cNvSpPr>
          <p:nvPr>
            <p:ph type="dt" sz="half" idx="6"/>
          </p:nvPr>
        </p:nvSpPr>
        <p:spPr/>
        <p:txBody>
          <a:bodyPr lIns="0" tIns="0" rIns="0" bIns="0"/>
          <a:lstStyle>
            <a:lvl1pPr>
              <a:defRPr sz="1200" b="0" i="1">
                <a:solidFill>
                  <a:srgbClr val="0C0C0C"/>
                </a:solidFill>
                <a:latin typeface="Arial"/>
                <a:cs typeface="Arial"/>
              </a:defRPr>
            </a:lvl1pPr>
          </a:lstStyle>
          <a:p>
            <a:pPr algn="ctr">
              <a:lnSpc>
                <a:spcPts val="1360"/>
              </a:lnSpc>
            </a:pPr>
            <a:r>
              <a:rPr spc="5" dirty="0"/>
              <a:t>Department</a:t>
            </a:r>
            <a:r>
              <a:rPr spc="-65" dirty="0"/>
              <a:t> </a:t>
            </a:r>
            <a:r>
              <a:rPr spc="15" dirty="0"/>
              <a:t>of</a:t>
            </a:r>
            <a:r>
              <a:rPr spc="-65" dirty="0"/>
              <a:t> </a:t>
            </a:r>
            <a:r>
              <a:rPr spc="-5" dirty="0"/>
              <a:t>Computer</a:t>
            </a:r>
            <a:r>
              <a:rPr spc="-60" dirty="0"/>
              <a:t> </a:t>
            </a:r>
            <a:r>
              <a:rPr spc="-35" dirty="0"/>
              <a:t>Science</a:t>
            </a:r>
          </a:p>
          <a:p>
            <a:pPr algn="ctr">
              <a:lnSpc>
                <a:spcPct val="100000"/>
              </a:lnSpc>
            </a:pPr>
            <a:r>
              <a:rPr spc="-25" dirty="0"/>
              <a:t>Engineering</a:t>
            </a:r>
          </a:p>
        </p:txBody>
      </p:sp>
      <p:sp>
        <p:nvSpPr>
          <p:cNvPr id="5" name="Holder 5"/>
          <p:cNvSpPr>
            <a:spLocks noGrp="1"/>
          </p:cNvSpPr>
          <p:nvPr>
            <p:ph type="sldNum" sz="quarter" idx="7"/>
          </p:nvPr>
        </p:nvSpPr>
        <p:spPr/>
        <p:txBody>
          <a:bodyPr lIns="0" tIns="0" rIns="0" bIns="0"/>
          <a:lstStyle>
            <a:lvl1pPr>
              <a:defRPr sz="1200" b="0" i="1">
                <a:solidFill>
                  <a:srgbClr val="0C0C0C"/>
                </a:solidFill>
                <a:latin typeface="Arial"/>
                <a:cs typeface="Arial"/>
              </a:defRPr>
            </a:lvl1pPr>
          </a:lstStyle>
          <a:p>
            <a:pPr marL="38100">
              <a:lnSpc>
                <a:spcPts val="1360"/>
              </a:lnSpc>
            </a:pPr>
            <a:fld id="{81D60167-4931-47E6-BA6A-407CBD079E47}" type="slidenum">
              <a:rPr spc="-90" dirty="0"/>
              <a:t>‹#›</a:t>
            </a:fld>
            <a:endParaRPr spc="-9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1">
                <a:solidFill>
                  <a:srgbClr val="0C0C0C"/>
                </a:solidFill>
                <a:latin typeface="Arial"/>
                <a:cs typeface="Arial"/>
              </a:defRPr>
            </a:lvl1pPr>
          </a:lstStyle>
          <a:p>
            <a:pPr marL="12700">
              <a:lnSpc>
                <a:spcPts val="1360"/>
              </a:lnSpc>
            </a:pPr>
            <a:r>
              <a:rPr spc="-145" dirty="0"/>
              <a:t>18</a:t>
            </a:r>
            <a:r>
              <a:rPr spc="-40" dirty="0"/>
              <a:t> </a:t>
            </a:r>
            <a:r>
              <a:rPr spc="-15" dirty="0"/>
              <a:t>August</a:t>
            </a:r>
            <a:r>
              <a:rPr spc="-40" dirty="0"/>
              <a:t> </a:t>
            </a:r>
            <a:r>
              <a:rPr spc="-10" dirty="0"/>
              <a:t>2023</a:t>
            </a:r>
          </a:p>
        </p:txBody>
      </p:sp>
      <p:sp>
        <p:nvSpPr>
          <p:cNvPr id="3" name="Holder 3"/>
          <p:cNvSpPr>
            <a:spLocks noGrp="1"/>
          </p:cNvSpPr>
          <p:nvPr>
            <p:ph type="dt" sz="half" idx="6"/>
          </p:nvPr>
        </p:nvSpPr>
        <p:spPr/>
        <p:txBody>
          <a:bodyPr lIns="0" tIns="0" rIns="0" bIns="0"/>
          <a:lstStyle>
            <a:lvl1pPr>
              <a:defRPr sz="1200" b="0" i="1">
                <a:solidFill>
                  <a:srgbClr val="0C0C0C"/>
                </a:solidFill>
                <a:latin typeface="Arial"/>
                <a:cs typeface="Arial"/>
              </a:defRPr>
            </a:lvl1pPr>
          </a:lstStyle>
          <a:p>
            <a:pPr algn="ctr">
              <a:lnSpc>
                <a:spcPts val="1360"/>
              </a:lnSpc>
            </a:pPr>
            <a:r>
              <a:rPr spc="5" dirty="0"/>
              <a:t>Department</a:t>
            </a:r>
            <a:r>
              <a:rPr spc="-65" dirty="0"/>
              <a:t> </a:t>
            </a:r>
            <a:r>
              <a:rPr spc="15" dirty="0"/>
              <a:t>of</a:t>
            </a:r>
            <a:r>
              <a:rPr spc="-65" dirty="0"/>
              <a:t> </a:t>
            </a:r>
            <a:r>
              <a:rPr spc="-5" dirty="0"/>
              <a:t>Computer</a:t>
            </a:r>
            <a:r>
              <a:rPr spc="-60" dirty="0"/>
              <a:t> </a:t>
            </a:r>
            <a:r>
              <a:rPr spc="-35" dirty="0"/>
              <a:t>Science</a:t>
            </a:r>
          </a:p>
          <a:p>
            <a:pPr algn="ctr">
              <a:lnSpc>
                <a:spcPct val="100000"/>
              </a:lnSpc>
            </a:pPr>
            <a:r>
              <a:rPr spc="-25" dirty="0"/>
              <a:t>Engineering</a:t>
            </a:r>
          </a:p>
        </p:txBody>
      </p:sp>
      <p:sp>
        <p:nvSpPr>
          <p:cNvPr id="4" name="Holder 4"/>
          <p:cNvSpPr>
            <a:spLocks noGrp="1"/>
          </p:cNvSpPr>
          <p:nvPr>
            <p:ph type="sldNum" sz="quarter" idx="7"/>
          </p:nvPr>
        </p:nvSpPr>
        <p:spPr/>
        <p:txBody>
          <a:bodyPr lIns="0" tIns="0" rIns="0" bIns="0"/>
          <a:lstStyle>
            <a:lvl1pPr>
              <a:defRPr sz="1200" b="0" i="1">
                <a:solidFill>
                  <a:srgbClr val="0C0C0C"/>
                </a:solidFill>
                <a:latin typeface="Arial"/>
                <a:cs typeface="Arial"/>
              </a:defRPr>
            </a:lvl1pPr>
          </a:lstStyle>
          <a:p>
            <a:pPr marL="38100">
              <a:lnSpc>
                <a:spcPts val="1360"/>
              </a:lnSpc>
            </a:pPr>
            <a:fld id="{81D60167-4931-47E6-BA6A-407CBD079E47}" type="slidenum">
              <a:rPr spc="-90" dirty="0"/>
              <a:t>‹#›</a:t>
            </a:fld>
            <a:endParaRPr spc="-9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0167750" y="6460506"/>
            <a:ext cx="1828799" cy="370599"/>
          </a:xfrm>
          <a:prstGeom prst="rect">
            <a:avLst/>
          </a:prstGeom>
        </p:spPr>
      </p:pic>
      <p:sp>
        <p:nvSpPr>
          <p:cNvPr id="2" name="Holder 2"/>
          <p:cNvSpPr>
            <a:spLocks noGrp="1"/>
          </p:cNvSpPr>
          <p:nvPr>
            <p:ph type="title"/>
          </p:nvPr>
        </p:nvSpPr>
        <p:spPr>
          <a:xfrm>
            <a:off x="1305371" y="1767751"/>
            <a:ext cx="9581256" cy="3073400"/>
          </a:xfrm>
          <a:prstGeom prst="rect">
            <a:avLst/>
          </a:prstGeom>
        </p:spPr>
        <p:txBody>
          <a:bodyPr wrap="square" lIns="0" tIns="0" rIns="0" bIns="0">
            <a:spAutoFit/>
          </a:bodyPr>
          <a:lstStyle>
            <a:lvl1pPr>
              <a:defRPr sz="20000" b="1" i="0">
                <a:solidFill>
                  <a:srgbClr val="6C9BC1"/>
                </a:solidFill>
                <a:latin typeface="Arial"/>
                <a:cs typeface="Arial"/>
              </a:defRPr>
            </a:lvl1pPr>
          </a:lstStyle>
          <a:p>
            <a:endParaRPr/>
          </a:p>
        </p:txBody>
      </p:sp>
      <p:sp>
        <p:nvSpPr>
          <p:cNvPr id="3" name="Holder 3"/>
          <p:cNvSpPr>
            <a:spLocks noGrp="1"/>
          </p:cNvSpPr>
          <p:nvPr>
            <p:ph type="body" idx="1"/>
          </p:nvPr>
        </p:nvSpPr>
        <p:spPr>
          <a:xfrm>
            <a:off x="96060" y="1315424"/>
            <a:ext cx="11999879" cy="16389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911225" y="6612504"/>
            <a:ext cx="1035050" cy="194309"/>
          </a:xfrm>
          <a:prstGeom prst="rect">
            <a:avLst/>
          </a:prstGeom>
        </p:spPr>
        <p:txBody>
          <a:bodyPr wrap="square" lIns="0" tIns="0" rIns="0" bIns="0">
            <a:spAutoFit/>
          </a:bodyPr>
          <a:lstStyle>
            <a:lvl1pPr>
              <a:defRPr sz="1200" b="0" i="1">
                <a:solidFill>
                  <a:srgbClr val="0C0C0C"/>
                </a:solidFill>
                <a:latin typeface="Arial"/>
                <a:cs typeface="Arial"/>
              </a:defRPr>
            </a:lvl1pPr>
          </a:lstStyle>
          <a:p>
            <a:pPr marL="12700">
              <a:lnSpc>
                <a:spcPts val="1360"/>
              </a:lnSpc>
            </a:pPr>
            <a:r>
              <a:rPr spc="-145" dirty="0"/>
              <a:t>18</a:t>
            </a:r>
            <a:r>
              <a:rPr spc="-40" dirty="0"/>
              <a:t> </a:t>
            </a:r>
            <a:r>
              <a:rPr spc="-15" dirty="0"/>
              <a:t>August</a:t>
            </a:r>
            <a:r>
              <a:rPr spc="-40" dirty="0"/>
              <a:t> </a:t>
            </a:r>
            <a:r>
              <a:rPr spc="-10" dirty="0"/>
              <a:t>2023</a:t>
            </a:r>
          </a:p>
        </p:txBody>
      </p:sp>
      <p:sp>
        <p:nvSpPr>
          <p:cNvPr id="5" name="Holder 5"/>
          <p:cNvSpPr>
            <a:spLocks noGrp="1"/>
          </p:cNvSpPr>
          <p:nvPr>
            <p:ph type="dt" sz="half" idx="6"/>
          </p:nvPr>
        </p:nvSpPr>
        <p:spPr>
          <a:xfrm>
            <a:off x="4764862" y="6521064"/>
            <a:ext cx="2248534" cy="377190"/>
          </a:xfrm>
          <a:prstGeom prst="rect">
            <a:avLst/>
          </a:prstGeom>
        </p:spPr>
        <p:txBody>
          <a:bodyPr wrap="square" lIns="0" tIns="0" rIns="0" bIns="0">
            <a:spAutoFit/>
          </a:bodyPr>
          <a:lstStyle>
            <a:lvl1pPr>
              <a:defRPr sz="1200" b="0" i="1">
                <a:solidFill>
                  <a:srgbClr val="0C0C0C"/>
                </a:solidFill>
                <a:latin typeface="Arial"/>
                <a:cs typeface="Arial"/>
              </a:defRPr>
            </a:lvl1pPr>
          </a:lstStyle>
          <a:p>
            <a:pPr algn="ctr">
              <a:lnSpc>
                <a:spcPts val="1360"/>
              </a:lnSpc>
            </a:pPr>
            <a:r>
              <a:rPr spc="5" dirty="0"/>
              <a:t>Department</a:t>
            </a:r>
            <a:r>
              <a:rPr spc="-65" dirty="0"/>
              <a:t> </a:t>
            </a:r>
            <a:r>
              <a:rPr spc="15" dirty="0"/>
              <a:t>of</a:t>
            </a:r>
            <a:r>
              <a:rPr spc="-65" dirty="0"/>
              <a:t> </a:t>
            </a:r>
            <a:r>
              <a:rPr spc="-5" dirty="0"/>
              <a:t>Computer</a:t>
            </a:r>
            <a:r>
              <a:rPr spc="-60" dirty="0"/>
              <a:t> </a:t>
            </a:r>
            <a:r>
              <a:rPr spc="-35" dirty="0"/>
              <a:t>Science</a:t>
            </a:r>
          </a:p>
          <a:p>
            <a:pPr algn="ctr">
              <a:lnSpc>
                <a:spcPct val="100000"/>
              </a:lnSpc>
            </a:pPr>
            <a:r>
              <a:rPr spc="-25" dirty="0"/>
              <a:t>Engineering</a:t>
            </a:r>
          </a:p>
        </p:txBody>
      </p:sp>
      <p:sp>
        <p:nvSpPr>
          <p:cNvPr id="6" name="Holder 6"/>
          <p:cNvSpPr>
            <a:spLocks noGrp="1"/>
          </p:cNvSpPr>
          <p:nvPr>
            <p:ph type="sldNum" sz="quarter" idx="7"/>
          </p:nvPr>
        </p:nvSpPr>
        <p:spPr>
          <a:xfrm>
            <a:off x="9857741" y="6612504"/>
            <a:ext cx="224154" cy="194309"/>
          </a:xfrm>
          <a:prstGeom prst="rect">
            <a:avLst/>
          </a:prstGeom>
        </p:spPr>
        <p:txBody>
          <a:bodyPr wrap="square" lIns="0" tIns="0" rIns="0" bIns="0">
            <a:spAutoFit/>
          </a:bodyPr>
          <a:lstStyle>
            <a:lvl1pPr>
              <a:defRPr sz="1200" b="0" i="1">
                <a:solidFill>
                  <a:srgbClr val="0C0C0C"/>
                </a:solidFill>
                <a:latin typeface="Arial"/>
                <a:cs typeface="Arial"/>
              </a:defRPr>
            </a:lvl1pPr>
          </a:lstStyle>
          <a:p>
            <a:pPr marL="38100">
              <a:lnSpc>
                <a:spcPts val="1360"/>
              </a:lnSpc>
            </a:pPr>
            <a:fld id="{81D60167-4931-47E6-BA6A-407CBD079E47}" type="slidenum">
              <a:rPr spc="-90" dirty="0"/>
              <a:t>‹#›</a:t>
            </a:fld>
            <a:endParaRPr spc="-9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acropolis.in/" TargetMode="Externa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35485"/>
            <a:ext cx="12192000" cy="2822575"/>
          </a:xfrm>
          <a:custGeom>
            <a:avLst/>
            <a:gdLst/>
            <a:ahLst/>
            <a:cxnLst/>
            <a:rect l="l" t="t" r="r" b="b"/>
            <a:pathLst>
              <a:path w="12192000" h="2822575">
                <a:moveTo>
                  <a:pt x="12191999" y="2822514"/>
                </a:moveTo>
                <a:lnTo>
                  <a:pt x="0" y="2822514"/>
                </a:lnTo>
                <a:lnTo>
                  <a:pt x="0" y="0"/>
                </a:lnTo>
                <a:lnTo>
                  <a:pt x="12191999" y="0"/>
                </a:lnTo>
                <a:lnTo>
                  <a:pt x="12191999" y="2822514"/>
                </a:lnTo>
                <a:close/>
              </a:path>
            </a:pathLst>
          </a:custGeom>
          <a:solidFill>
            <a:srgbClr val="418AB3"/>
          </a:solidFill>
        </p:spPr>
        <p:txBody>
          <a:bodyPr wrap="square" lIns="0" tIns="0" rIns="0" bIns="0" rtlCol="0"/>
          <a:lstStyle/>
          <a:p>
            <a:endParaRPr/>
          </a:p>
        </p:txBody>
      </p:sp>
      <p:pic>
        <p:nvPicPr>
          <p:cNvPr id="3" name="object 3"/>
          <p:cNvPicPr/>
          <p:nvPr/>
        </p:nvPicPr>
        <p:blipFill>
          <a:blip r:embed="rId2" cstate="print"/>
          <a:stretch>
            <a:fillRect/>
          </a:stretch>
        </p:blipFill>
        <p:spPr>
          <a:xfrm>
            <a:off x="2353479" y="1317808"/>
            <a:ext cx="7485042" cy="1516817"/>
          </a:xfrm>
          <a:prstGeom prst="rect">
            <a:avLst/>
          </a:prstGeom>
        </p:spPr>
      </p:pic>
      <p:sp>
        <p:nvSpPr>
          <p:cNvPr id="4" name="object 4"/>
          <p:cNvSpPr txBox="1">
            <a:spLocks noGrp="1"/>
          </p:cNvSpPr>
          <p:nvPr>
            <p:ph type="title"/>
          </p:nvPr>
        </p:nvSpPr>
        <p:spPr>
          <a:xfrm>
            <a:off x="403520" y="4623342"/>
            <a:ext cx="11370310" cy="1427480"/>
          </a:xfrm>
          <a:prstGeom prst="rect">
            <a:avLst/>
          </a:prstGeom>
        </p:spPr>
        <p:txBody>
          <a:bodyPr vert="horz" wrap="square" lIns="0" tIns="12700" rIns="0" bIns="0" rtlCol="0">
            <a:spAutoFit/>
          </a:bodyPr>
          <a:lstStyle/>
          <a:p>
            <a:pPr marL="2965450" marR="5080" indent="-2953385">
              <a:lnSpc>
                <a:spcPct val="100000"/>
              </a:lnSpc>
              <a:spcBef>
                <a:spcPts val="100"/>
              </a:spcBef>
            </a:pPr>
            <a:r>
              <a:rPr sz="4600" b="0" spc="-10" dirty="0">
                <a:solidFill>
                  <a:srgbClr val="FFFFFF"/>
                </a:solidFill>
                <a:latin typeface="Arial Black"/>
                <a:cs typeface="Arial Black"/>
              </a:rPr>
              <a:t>Acropolis </a:t>
            </a:r>
            <a:r>
              <a:rPr sz="4600" b="0" spc="-5" dirty="0">
                <a:solidFill>
                  <a:srgbClr val="FFFFFF"/>
                </a:solidFill>
                <a:latin typeface="Arial Black"/>
                <a:cs typeface="Arial Black"/>
              </a:rPr>
              <a:t>Institute of Technology </a:t>
            </a:r>
            <a:r>
              <a:rPr sz="4600" b="0" dirty="0">
                <a:solidFill>
                  <a:srgbClr val="FFFFFF"/>
                </a:solidFill>
                <a:latin typeface="Arial Black"/>
                <a:cs typeface="Arial Black"/>
              </a:rPr>
              <a:t>&amp; </a:t>
            </a:r>
            <a:r>
              <a:rPr sz="4600" b="0" spc="-1525" dirty="0">
                <a:solidFill>
                  <a:srgbClr val="FFFFFF"/>
                </a:solidFill>
                <a:latin typeface="Arial Black"/>
                <a:cs typeface="Arial Black"/>
              </a:rPr>
              <a:t> </a:t>
            </a:r>
            <a:r>
              <a:rPr sz="4600" b="0" spc="-10" dirty="0">
                <a:solidFill>
                  <a:srgbClr val="FFFFFF"/>
                </a:solidFill>
                <a:latin typeface="Arial Black"/>
                <a:cs typeface="Arial Black"/>
              </a:rPr>
              <a:t>Research,</a:t>
            </a:r>
            <a:r>
              <a:rPr sz="4600" b="0" spc="-20" dirty="0">
                <a:solidFill>
                  <a:srgbClr val="FFFFFF"/>
                </a:solidFill>
                <a:latin typeface="Arial Black"/>
                <a:cs typeface="Arial Black"/>
              </a:rPr>
              <a:t> </a:t>
            </a:r>
            <a:r>
              <a:rPr sz="4600" b="0" spc="-5" dirty="0">
                <a:solidFill>
                  <a:srgbClr val="FFFFFF"/>
                </a:solidFill>
                <a:latin typeface="Arial Black"/>
                <a:cs typeface="Arial Black"/>
              </a:rPr>
              <a:t>Indore</a:t>
            </a:r>
            <a:endParaRPr sz="4600">
              <a:latin typeface="Arial Black"/>
              <a:cs typeface="Arial Black"/>
            </a:endParaRPr>
          </a:p>
        </p:txBody>
      </p:sp>
      <p:sp>
        <p:nvSpPr>
          <p:cNvPr id="5" name="object 5"/>
          <p:cNvSpPr txBox="1"/>
          <p:nvPr/>
        </p:nvSpPr>
        <p:spPr>
          <a:xfrm>
            <a:off x="10308712" y="6470818"/>
            <a:ext cx="1797050" cy="299720"/>
          </a:xfrm>
          <a:prstGeom prst="rect">
            <a:avLst/>
          </a:prstGeom>
        </p:spPr>
        <p:txBody>
          <a:bodyPr vert="horz" wrap="square" lIns="0" tIns="12700" rIns="0" bIns="0" rtlCol="0">
            <a:spAutoFit/>
          </a:bodyPr>
          <a:lstStyle/>
          <a:p>
            <a:pPr marL="12700">
              <a:lnSpc>
                <a:spcPct val="100000"/>
              </a:lnSpc>
              <a:spcBef>
                <a:spcPts val="100"/>
              </a:spcBef>
            </a:pPr>
            <a:r>
              <a:rPr sz="1800" b="1" spc="-55" dirty="0">
                <a:latin typeface="Arial"/>
                <a:cs typeface="Arial"/>
                <a:hlinkClick r:id="rId3"/>
              </a:rPr>
              <a:t>www.acropolis.in</a:t>
            </a:r>
            <a:endParaRPr sz="18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75494E-4066-08AF-DBCD-8583EC58F6AC}"/>
              </a:ext>
            </a:extLst>
          </p:cNvPr>
          <p:cNvSpPr>
            <a:spLocks noGrp="1"/>
          </p:cNvSpPr>
          <p:nvPr>
            <p:ph type="title"/>
          </p:nvPr>
        </p:nvSpPr>
        <p:spPr>
          <a:xfrm>
            <a:off x="152400" y="1447800"/>
            <a:ext cx="11810999" cy="3970318"/>
          </a:xfrm>
        </p:spPr>
        <p:txBody>
          <a:bodyPr/>
          <a:lstStyle/>
          <a:p>
            <a:pPr>
              <a:lnSpc>
                <a:spcPct val="150000"/>
              </a:lnSpc>
            </a:pPr>
            <a:r>
              <a:rPr lang="en-US" sz="3200" dirty="0">
                <a:solidFill>
                  <a:schemeClr val="tx1"/>
                </a:solidFill>
              </a:rPr>
              <a:t>Non-Functional Specifications:</a:t>
            </a:r>
            <a:r>
              <a:rPr lang="en-US" sz="1800" b="0" dirty="0">
                <a:solidFill>
                  <a:schemeClr val="tx1"/>
                </a:solidFill>
              </a:rPr>
              <a:t/>
            </a:r>
            <a:br>
              <a:rPr lang="en-US" sz="1800" b="0" dirty="0">
                <a:solidFill>
                  <a:schemeClr val="tx1"/>
                </a:solidFill>
              </a:rPr>
            </a:br>
            <a:r>
              <a:rPr lang="en-US" sz="2800" b="0" dirty="0">
                <a:solidFill>
                  <a:schemeClr val="tx1"/>
                </a:solidFill>
              </a:rPr>
              <a:t> 1. Performance </a:t>
            </a:r>
            <a:br>
              <a:rPr lang="en-US" sz="2800" b="0" dirty="0">
                <a:solidFill>
                  <a:schemeClr val="tx1"/>
                </a:solidFill>
              </a:rPr>
            </a:br>
            <a:r>
              <a:rPr lang="en-US" sz="2800" b="0" dirty="0">
                <a:solidFill>
                  <a:schemeClr val="tx1"/>
                </a:solidFill>
              </a:rPr>
              <a:t> 2. Scalability</a:t>
            </a:r>
            <a:br>
              <a:rPr lang="en-US" sz="2800" b="0" dirty="0">
                <a:solidFill>
                  <a:schemeClr val="tx1"/>
                </a:solidFill>
              </a:rPr>
            </a:br>
            <a:r>
              <a:rPr lang="en-US" sz="2800" b="0" dirty="0">
                <a:solidFill>
                  <a:schemeClr val="tx1"/>
                </a:solidFill>
              </a:rPr>
              <a:t> 3. Usability</a:t>
            </a:r>
            <a:r>
              <a:rPr lang="en-US" sz="2800" dirty="0">
                <a:solidFill>
                  <a:schemeClr val="tx1"/>
                </a:solidFill>
              </a:rPr>
              <a:t/>
            </a:r>
            <a:br>
              <a:rPr lang="en-US" sz="2800" dirty="0">
                <a:solidFill>
                  <a:schemeClr val="tx1"/>
                </a:solidFill>
              </a:rPr>
            </a:br>
            <a:r>
              <a:rPr lang="en-US" sz="2800" b="0" dirty="0">
                <a:solidFill>
                  <a:schemeClr val="tx1"/>
                </a:solidFill>
              </a:rPr>
              <a:t> 4. </a:t>
            </a:r>
            <a:r>
              <a:rPr lang="en-US" sz="2800" b="0" dirty="0" smtClean="0">
                <a:solidFill>
                  <a:schemeClr val="tx1"/>
                </a:solidFill>
              </a:rPr>
              <a:t>Security</a:t>
            </a:r>
            <a:br>
              <a:rPr lang="en-US" sz="2800" b="0" dirty="0" smtClean="0">
                <a:solidFill>
                  <a:schemeClr val="tx1"/>
                </a:solidFill>
              </a:rPr>
            </a:br>
            <a:r>
              <a:rPr lang="en-US" sz="2800" b="0" dirty="0" smtClean="0">
                <a:solidFill>
                  <a:schemeClr val="tx1"/>
                </a:solidFill>
              </a:rPr>
              <a:t> 5. Accuracy</a:t>
            </a:r>
            <a:endParaRPr lang="en-US" sz="2800" dirty="0"/>
          </a:p>
        </p:txBody>
      </p:sp>
      <p:sp>
        <p:nvSpPr>
          <p:cNvPr id="3" name="Text Placeholder 2">
            <a:extLst>
              <a:ext uri="{FF2B5EF4-FFF2-40B4-BE49-F238E27FC236}">
                <a16:creationId xmlns:a16="http://schemas.microsoft.com/office/drawing/2014/main" xmlns="" id="{647AB8A8-A947-862E-6A72-447A31ABFCE5}"/>
              </a:ext>
            </a:extLst>
          </p:cNvPr>
          <p:cNvSpPr>
            <a:spLocks noGrp="1"/>
          </p:cNvSpPr>
          <p:nvPr>
            <p:ph type="body" idx="1"/>
          </p:nvPr>
        </p:nvSpPr>
        <p:spPr>
          <a:xfrm>
            <a:off x="152401" y="457201"/>
            <a:ext cx="5562600" cy="677108"/>
          </a:xfrm>
        </p:spPr>
        <p:txBody>
          <a:bodyPr/>
          <a:lstStyle/>
          <a:p>
            <a:r>
              <a:rPr lang="en-US" sz="4400" b="1" spc="-10" dirty="0">
                <a:solidFill>
                  <a:srgbClr val="FFFFFF"/>
                </a:solidFill>
                <a:latin typeface="Calibri"/>
                <a:cs typeface="Calibri"/>
              </a:rPr>
              <a:t>Requirement</a:t>
            </a:r>
            <a:r>
              <a:rPr lang="en-US" sz="4400" b="1" spc="-90" dirty="0">
                <a:solidFill>
                  <a:srgbClr val="FFFFFF"/>
                </a:solidFill>
                <a:latin typeface="Calibri"/>
                <a:cs typeface="Calibri"/>
              </a:rPr>
              <a:t> </a:t>
            </a:r>
            <a:r>
              <a:rPr lang="en-US" sz="4400" b="1" spc="-5" dirty="0">
                <a:solidFill>
                  <a:srgbClr val="FFFFFF"/>
                </a:solidFill>
                <a:latin typeface="Calibri"/>
                <a:cs typeface="Calibri"/>
              </a:rPr>
              <a:t>Analysis</a:t>
            </a:r>
            <a:endParaRPr lang="en-US" sz="4400" b="1" dirty="0"/>
          </a:p>
        </p:txBody>
      </p:sp>
    </p:spTree>
    <p:extLst>
      <p:ext uri="{BB962C8B-B14F-4D97-AF65-F5344CB8AC3E}">
        <p14:creationId xmlns:p14="http://schemas.microsoft.com/office/powerpoint/2010/main" val="3156665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571" y="557053"/>
            <a:ext cx="4712970" cy="695960"/>
          </a:xfrm>
          <a:prstGeom prst="rect">
            <a:avLst/>
          </a:prstGeom>
        </p:spPr>
        <p:txBody>
          <a:bodyPr vert="horz" wrap="square" lIns="0" tIns="12700" rIns="0" bIns="0" rtlCol="0">
            <a:spAutoFit/>
          </a:bodyPr>
          <a:lstStyle/>
          <a:p>
            <a:pPr marL="12700">
              <a:lnSpc>
                <a:spcPct val="100000"/>
              </a:lnSpc>
              <a:spcBef>
                <a:spcPts val="100"/>
              </a:spcBef>
            </a:pPr>
            <a:r>
              <a:rPr sz="4400" spc="-10" dirty="0">
                <a:solidFill>
                  <a:srgbClr val="FFFFFF"/>
                </a:solidFill>
                <a:latin typeface="Calibri"/>
                <a:cs typeface="Calibri"/>
              </a:rPr>
              <a:t>System</a:t>
            </a:r>
            <a:r>
              <a:rPr sz="4400" spc="-90" dirty="0">
                <a:solidFill>
                  <a:srgbClr val="FFFFFF"/>
                </a:solidFill>
                <a:latin typeface="Calibri"/>
                <a:cs typeface="Calibri"/>
              </a:rPr>
              <a:t> </a:t>
            </a:r>
            <a:r>
              <a:rPr sz="4400" spc="-5" dirty="0">
                <a:solidFill>
                  <a:srgbClr val="FFFFFF"/>
                </a:solidFill>
                <a:latin typeface="Calibri"/>
                <a:cs typeface="Calibri"/>
              </a:rPr>
              <a:t>Architecture</a:t>
            </a:r>
            <a:endParaRPr sz="4400" dirty="0">
              <a:latin typeface="Calibri"/>
              <a:cs typeface="Calibri"/>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algn="ctr">
              <a:lnSpc>
                <a:spcPts val="1360"/>
              </a:lnSpc>
            </a:pPr>
            <a:r>
              <a:rPr spc="5" dirty="0"/>
              <a:t>Department</a:t>
            </a:r>
            <a:r>
              <a:rPr spc="-65" dirty="0"/>
              <a:t> </a:t>
            </a:r>
            <a:r>
              <a:rPr spc="15" dirty="0"/>
              <a:t>of</a:t>
            </a:r>
            <a:r>
              <a:rPr spc="-65" dirty="0"/>
              <a:t> </a:t>
            </a:r>
            <a:r>
              <a:rPr spc="-5" dirty="0"/>
              <a:t>Computer</a:t>
            </a:r>
            <a:r>
              <a:rPr spc="-60" dirty="0"/>
              <a:t> </a:t>
            </a:r>
            <a:r>
              <a:rPr spc="-35" dirty="0"/>
              <a:t>Science</a:t>
            </a:r>
          </a:p>
          <a:p>
            <a:pPr algn="ctr">
              <a:lnSpc>
                <a:spcPct val="100000"/>
              </a:lnSpc>
            </a:pPr>
            <a:r>
              <a:rPr spc="-25" dirty="0"/>
              <a:t>Engineering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60"/>
              </a:lnSpc>
            </a:pPr>
            <a:fld id="{81D60167-4931-47E6-BA6A-407CBD079E47}" type="slidenum">
              <a:rPr spc="-90" dirty="0"/>
              <a:t>11</a:t>
            </a:fld>
            <a:endParaRPr spc="-90" dirty="0"/>
          </a:p>
        </p:txBody>
      </p:sp>
      <p:sp>
        <p:nvSpPr>
          <p:cNvPr id="3" name="object 3"/>
          <p:cNvSpPr txBox="1"/>
          <p:nvPr/>
        </p:nvSpPr>
        <p:spPr>
          <a:xfrm>
            <a:off x="96060" y="1388576"/>
            <a:ext cx="11835130" cy="6131166"/>
          </a:xfrm>
          <a:prstGeom prst="rect">
            <a:avLst/>
          </a:prstGeom>
        </p:spPr>
        <p:txBody>
          <a:bodyPr vert="horz" wrap="square" lIns="0" tIns="67310" rIns="0" bIns="0" rtlCol="0">
            <a:spAutoFit/>
          </a:bodyPr>
          <a:lstStyle/>
          <a:p>
            <a:pPr marL="0" marR="0" algn="just">
              <a:spcBef>
                <a:spcPts val="0"/>
              </a:spcBef>
              <a:spcAft>
                <a:spcPts val="0"/>
              </a:spcAft>
            </a:pPr>
            <a:r>
              <a:rPr lang="en-US" sz="2800" dirty="0">
                <a:effectLst/>
                <a:latin typeface="Times New Roman" panose="02020603050405020304" pitchFamily="18" charset="0"/>
                <a:ea typeface="Times New Roman" panose="02020603050405020304" pitchFamily="18" charset="0"/>
              </a:rPr>
              <a:t>The system architecture of this project is made up of three main parts that work together to make the platform run smoothly:</a:t>
            </a:r>
          </a:p>
          <a:p>
            <a:pPr marL="0" marR="0" algn="just">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dirty="0">
              <a:effectLst/>
              <a:latin typeface="Times New Roman" panose="02020603050405020304" pitchFamily="18" charset="0"/>
              <a:ea typeface="Times New Roman" panose="02020603050405020304" pitchFamily="18" charset="0"/>
            </a:endParaRPr>
          </a:p>
          <a:p>
            <a:pPr marL="342900" marR="0" indent="-342900" algn="just">
              <a:spcBef>
                <a:spcPts val="0"/>
              </a:spcBef>
              <a:spcAft>
                <a:spcPts val="0"/>
              </a:spcAft>
              <a:buAutoNum type="arabicPeriod"/>
            </a:pPr>
            <a:r>
              <a:rPr lang="en-US" sz="2800" b="1" dirty="0">
                <a:effectLst/>
                <a:latin typeface="Times New Roman" panose="02020603050405020304" pitchFamily="18" charset="0"/>
                <a:ea typeface="Times New Roman" panose="02020603050405020304" pitchFamily="18" charset="0"/>
              </a:rPr>
              <a:t>Frontend (User Interface):- </a:t>
            </a:r>
            <a:r>
              <a:rPr lang="en-US" sz="2800" dirty="0" smtClean="0">
                <a:effectLst/>
                <a:latin typeface="Times New Roman" panose="02020603050405020304" pitchFamily="18" charset="0"/>
                <a:ea typeface="Times New Roman" panose="02020603050405020304" pitchFamily="18" charset="0"/>
              </a:rPr>
              <a:t>HTML </a:t>
            </a:r>
            <a:r>
              <a:rPr lang="en-US" sz="2800" dirty="0">
                <a:effectLst/>
                <a:latin typeface="Times New Roman" panose="02020603050405020304" pitchFamily="18" charset="0"/>
                <a:ea typeface="Times New Roman" panose="02020603050405020304" pitchFamily="18" charset="0"/>
              </a:rPr>
              <a:t>,CSS ,JAVASCRIPT ,REACTJS</a:t>
            </a:r>
          </a:p>
          <a:p>
            <a:pPr marR="0" algn="just">
              <a:spcBef>
                <a:spcPts val="0"/>
              </a:spcBef>
              <a:spcAft>
                <a:spcPts val="0"/>
              </a:spcAft>
            </a:pPr>
            <a:r>
              <a:rPr lang="en-US" sz="2800" dirty="0">
                <a:latin typeface="Times New Roman" panose="02020603050405020304" pitchFamily="18" charset="0"/>
                <a:ea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endParaRPr>
          </a:p>
          <a:p>
            <a:pPr marL="342900" marR="0" indent="-342900" algn="just">
              <a:spcBef>
                <a:spcPts val="0"/>
              </a:spcBef>
              <a:spcAft>
                <a:spcPts val="0"/>
              </a:spcAft>
              <a:buAutoNum type="arabicPeriod"/>
            </a:pPr>
            <a:endParaRPr lang="en-US"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dirty="0">
                <a:effectLst/>
                <a:latin typeface="Times New Roman" panose="02020603050405020304" pitchFamily="18" charset="0"/>
                <a:ea typeface="Times New Roman" panose="02020603050405020304" pitchFamily="18" charset="0"/>
              </a:rPr>
              <a:t>   </a:t>
            </a:r>
          </a:p>
          <a:p>
            <a:pPr marL="0" marR="0" algn="just">
              <a:spcBef>
                <a:spcPts val="0"/>
              </a:spcBef>
              <a:spcAft>
                <a:spcPts val="0"/>
              </a:spcAft>
            </a:pPr>
            <a:endParaRPr lang="en-US"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dirty="0">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dirty="0">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dirty="0">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xmlns="" id="{571D8F8D-A812-59CC-01C2-03FAE23B5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268" y="4210800"/>
            <a:ext cx="2362200" cy="1580400"/>
          </a:xfrm>
          <a:prstGeom prst="rect">
            <a:avLst/>
          </a:prstGeom>
        </p:spPr>
      </p:pic>
      <p:pic>
        <p:nvPicPr>
          <p:cNvPr id="7" name="Picture 6">
            <a:extLst>
              <a:ext uri="{FF2B5EF4-FFF2-40B4-BE49-F238E27FC236}">
                <a16:creationId xmlns:a16="http://schemas.microsoft.com/office/drawing/2014/main" xmlns="" id="{14D1A53F-81D1-955C-F443-A204CE11C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3875" y="4148098"/>
            <a:ext cx="1555928" cy="1751478"/>
          </a:xfrm>
          <a:prstGeom prst="rect">
            <a:avLst/>
          </a:prstGeom>
        </p:spPr>
      </p:pic>
      <p:pic>
        <p:nvPicPr>
          <p:cNvPr id="8" name="Picture 7">
            <a:extLst>
              <a:ext uri="{FF2B5EF4-FFF2-40B4-BE49-F238E27FC236}">
                <a16:creationId xmlns:a16="http://schemas.microsoft.com/office/drawing/2014/main" xmlns="" id="{7AC19188-98E7-D671-619D-EBB7D7094E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3625" y="4303924"/>
            <a:ext cx="1555928" cy="1536831"/>
          </a:xfrm>
          <a:prstGeom prst="rect">
            <a:avLst/>
          </a:prstGeom>
        </p:spPr>
      </p:pic>
      <p:pic>
        <p:nvPicPr>
          <p:cNvPr id="9" name="Picture 8">
            <a:extLst>
              <a:ext uri="{FF2B5EF4-FFF2-40B4-BE49-F238E27FC236}">
                <a16:creationId xmlns:a16="http://schemas.microsoft.com/office/drawing/2014/main" xmlns="" id="{3CABAB5C-DF8E-65A4-59F8-9161011ED2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2858" y="4227415"/>
            <a:ext cx="1615481" cy="159565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C421CE5-4B9B-59D2-03EB-9C843D23265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xmlns="" id="{2C5ADFD7-AAAC-5004-3CEE-DE205FFE78F7}"/>
              </a:ext>
            </a:extLst>
          </p:cNvPr>
          <p:cNvSpPr txBox="1">
            <a:spLocks noGrp="1"/>
          </p:cNvSpPr>
          <p:nvPr>
            <p:ph type="title"/>
          </p:nvPr>
        </p:nvSpPr>
        <p:spPr>
          <a:xfrm>
            <a:off x="227571" y="557053"/>
            <a:ext cx="4712970" cy="695960"/>
          </a:xfrm>
          <a:prstGeom prst="rect">
            <a:avLst/>
          </a:prstGeom>
        </p:spPr>
        <p:txBody>
          <a:bodyPr vert="horz" wrap="square" lIns="0" tIns="12700" rIns="0" bIns="0" rtlCol="0">
            <a:spAutoFit/>
          </a:bodyPr>
          <a:lstStyle/>
          <a:p>
            <a:pPr marL="12700">
              <a:lnSpc>
                <a:spcPct val="100000"/>
              </a:lnSpc>
              <a:spcBef>
                <a:spcPts val="100"/>
              </a:spcBef>
            </a:pPr>
            <a:r>
              <a:rPr sz="4400" spc="-10" dirty="0">
                <a:solidFill>
                  <a:srgbClr val="FFFFFF"/>
                </a:solidFill>
                <a:latin typeface="Calibri"/>
                <a:cs typeface="Calibri"/>
              </a:rPr>
              <a:t>System</a:t>
            </a:r>
            <a:r>
              <a:rPr sz="4400" spc="-90" dirty="0">
                <a:solidFill>
                  <a:srgbClr val="FFFFFF"/>
                </a:solidFill>
                <a:latin typeface="Calibri"/>
                <a:cs typeface="Calibri"/>
              </a:rPr>
              <a:t> </a:t>
            </a:r>
            <a:r>
              <a:rPr sz="4400" spc="-5" dirty="0">
                <a:solidFill>
                  <a:srgbClr val="FFFFFF"/>
                </a:solidFill>
                <a:latin typeface="Calibri"/>
                <a:cs typeface="Calibri"/>
              </a:rPr>
              <a:t>Architecture</a:t>
            </a:r>
            <a:endParaRPr sz="4400" dirty="0">
              <a:latin typeface="Calibri"/>
              <a:cs typeface="Calibri"/>
            </a:endParaRPr>
          </a:p>
        </p:txBody>
      </p:sp>
      <p:sp>
        <p:nvSpPr>
          <p:cNvPr id="4" name="object 4">
            <a:extLst>
              <a:ext uri="{FF2B5EF4-FFF2-40B4-BE49-F238E27FC236}">
                <a16:creationId xmlns:a16="http://schemas.microsoft.com/office/drawing/2014/main" xmlns="" id="{7CE1080E-C91B-4C64-3D8D-6BE24FF3F790}"/>
              </a:ext>
            </a:extLst>
          </p:cNvPr>
          <p:cNvSpPr txBox="1">
            <a:spLocks noGrp="1"/>
          </p:cNvSpPr>
          <p:nvPr>
            <p:ph type="dt" sz="half" idx="6"/>
          </p:nvPr>
        </p:nvSpPr>
        <p:spPr>
          <a:prstGeom prst="rect">
            <a:avLst/>
          </a:prstGeom>
        </p:spPr>
        <p:txBody>
          <a:bodyPr vert="horz" wrap="square" lIns="0" tIns="0" rIns="0" bIns="0" rtlCol="0">
            <a:spAutoFit/>
          </a:bodyPr>
          <a:lstStyle/>
          <a:p>
            <a:pPr algn="ctr">
              <a:lnSpc>
                <a:spcPts val="1360"/>
              </a:lnSpc>
            </a:pPr>
            <a:r>
              <a:rPr spc="5" dirty="0"/>
              <a:t>Department</a:t>
            </a:r>
            <a:r>
              <a:rPr spc="-65" dirty="0"/>
              <a:t> </a:t>
            </a:r>
            <a:r>
              <a:rPr spc="15" dirty="0"/>
              <a:t>of</a:t>
            </a:r>
            <a:r>
              <a:rPr spc="-65" dirty="0"/>
              <a:t> </a:t>
            </a:r>
            <a:r>
              <a:rPr spc="-5" dirty="0"/>
              <a:t>Computer</a:t>
            </a:r>
            <a:r>
              <a:rPr spc="-60" dirty="0"/>
              <a:t> </a:t>
            </a:r>
            <a:r>
              <a:rPr spc="-35" dirty="0"/>
              <a:t>Science</a:t>
            </a:r>
          </a:p>
          <a:p>
            <a:pPr algn="ctr">
              <a:lnSpc>
                <a:spcPct val="100000"/>
              </a:lnSpc>
            </a:pPr>
            <a:r>
              <a:rPr spc="-25" dirty="0"/>
              <a:t>Engineering</a:t>
            </a:r>
          </a:p>
        </p:txBody>
      </p:sp>
      <p:sp>
        <p:nvSpPr>
          <p:cNvPr id="6" name="object 6">
            <a:extLst>
              <a:ext uri="{FF2B5EF4-FFF2-40B4-BE49-F238E27FC236}">
                <a16:creationId xmlns:a16="http://schemas.microsoft.com/office/drawing/2014/main" xmlns="" id="{45D09BAB-BAB9-ED28-0018-80A14D920EEF}"/>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360"/>
              </a:lnSpc>
            </a:pPr>
            <a:fld id="{81D60167-4931-47E6-BA6A-407CBD079E47}" type="slidenum">
              <a:rPr spc="-90" dirty="0"/>
              <a:t>12</a:t>
            </a:fld>
            <a:endParaRPr spc="-90" dirty="0"/>
          </a:p>
        </p:txBody>
      </p:sp>
      <p:sp>
        <p:nvSpPr>
          <p:cNvPr id="3" name="object 3">
            <a:extLst>
              <a:ext uri="{FF2B5EF4-FFF2-40B4-BE49-F238E27FC236}">
                <a16:creationId xmlns:a16="http://schemas.microsoft.com/office/drawing/2014/main" xmlns="" id="{B4BFDD6A-D546-6A49-D3A6-A5BF54BE839A}"/>
              </a:ext>
            </a:extLst>
          </p:cNvPr>
          <p:cNvSpPr txBox="1"/>
          <p:nvPr/>
        </p:nvSpPr>
        <p:spPr>
          <a:xfrm>
            <a:off x="96060" y="1388576"/>
            <a:ext cx="11835130" cy="3607398"/>
          </a:xfrm>
          <a:prstGeom prst="rect">
            <a:avLst/>
          </a:prstGeom>
        </p:spPr>
        <p:txBody>
          <a:bodyPr vert="horz" wrap="square" lIns="0" tIns="67310" rIns="0" bIns="0" rtlCol="0">
            <a:spAutoFit/>
          </a:bodyPr>
          <a:lstStyle/>
          <a:p>
            <a:pPr marL="0" marR="0" algn="just">
              <a:spcBef>
                <a:spcPts val="0"/>
              </a:spcBef>
              <a:spcAft>
                <a:spcPts val="0"/>
              </a:spcAft>
            </a:pPr>
            <a:endParaRPr lang="en-US" dirty="0">
              <a:effectLst/>
              <a:latin typeface="Times New Roman" panose="02020603050405020304" pitchFamily="18" charset="0"/>
              <a:ea typeface="Times New Roman" panose="02020603050405020304" pitchFamily="18" charset="0"/>
            </a:endParaRPr>
          </a:p>
          <a:p>
            <a:pPr algn="just"/>
            <a:r>
              <a:rPr lang="en-US" sz="2800" b="1" dirty="0">
                <a:effectLst/>
                <a:latin typeface="Times New Roman" panose="02020603050405020304" pitchFamily="18" charset="0"/>
                <a:ea typeface="Times New Roman" panose="02020603050405020304" pitchFamily="18" charset="0"/>
              </a:rPr>
              <a:t>2.</a:t>
            </a:r>
            <a:r>
              <a:rPr lang="en-US" sz="2800" b="1" dirty="0">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Backend (Processing Engine): </a:t>
            </a:r>
            <a:r>
              <a:rPr lang="en-US" sz="2800" dirty="0" smtClean="0"/>
              <a:t>Python</a:t>
            </a:r>
            <a:r>
              <a:rPr lang="en-US" sz="2800" dirty="0" smtClean="0">
                <a:effectLst/>
                <a:latin typeface="Times New Roman" panose="02020603050405020304" pitchFamily="18" charset="0"/>
                <a:ea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endParaRPr>
          </a:p>
          <a:p>
            <a:pPr algn="just"/>
            <a:endParaRPr lang="en-US" sz="2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dirty="0">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dirty="0">
              <a:effectLst/>
              <a:latin typeface="Times New Roman" panose="02020603050405020304" pitchFamily="18" charset="0"/>
              <a:ea typeface="Times New Roman" panose="02020603050405020304" pitchFamily="18" charset="0"/>
            </a:endParaRPr>
          </a:p>
          <a:p>
            <a:pPr lvl="0"/>
            <a:r>
              <a:rPr lang="en-US" sz="2800" b="1" dirty="0" smtClean="0">
                <a:effectLst/>
                <a:latin typeface="Times New Roman" panose="02020603050405020304" pitchFamily="18" charset="0"/>
                <a:ea typeface="Times New Roman" panose="02020603050405020304" pitchFamily="18" charset="0"/>
              </a:rPr>
              <a:t>3</a:t>
            </a:r>
            <a:r>
              <a:rPr lang="en-US" sz="2800" b="1" dirty="0">
                <a:effectLst/>
                <a:latin typeface="Times New Roman" panose="02020603050405020304" pitchFamily="18" charset="0"/>
                <a:ea typeface="Times New Roman" panose="02020603050405020304" pitchFamily="18" charset="0"/>
              </a:rPr>
              <a:t>. </a:t>
            </a:r>
            <a:r>
              <a:rPr lang="en-US" sz="2800" b="1" dirty="0"/>
              <a:t>Machine Learning Algorithms</a:t>
            </a:r>
            <a:r>
              <a:rPr lang="en-US" sz="2800" b="1" dirty="0" smtClean="0"/>
              <a:t>: </a:t>
            </a:r>
            <a:endParaRPr lang="en-US" sz="2800" dirty="0"/>
          </a:p>
          <a:p>
            <a:pPr marL="0" marR="0" algn="just">
              <a:spcBef>
                <a:spcPts val="0"/>
              </a:spcBef>
              <a:spcAft>
                <a:spcPts val="0"/>
              </a:spcAft>
            </a:pPr>
            <a:endParaRPr lang="en-US" sz="2800" dirty="0">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p:txBody>
      </p:sp>
      <p:pic>
        <p:nvPicPr>
          <p:cNvPr id="9" name="Picture 8" descr="Python Programming Language icon SVG Vector &amp; PNG Free Download | UXWing"/>
          <p:cNvPicPr/>
          <p:nvPr/>
        </p:nvPicPr>
        <p:blipFill>
          <a:blip r:embed="rId2">
            <a:extLst>
              <a:ext uri="{28A0092B-C50C-407E-A947-70E740481C1C}">
                <a14:useLocalDpi xmlns:a14="http://schemas.microsoft.com/office/drawing/2010/main" val="0"/>
              </a:ext>
            </a:extLst>
          </a:blip>
          <a:srcRect/>
          <a:stretch>
            <a:fillRect/>
          </a:stretch>
        </p:blipFill>
        <p:spPr bwMode="auto">
          <a:xfrm>
            <a:off x="4322881" y="2382473"/>
            <a:ext cx="2476500" cy="1264920"/>
          </a:xfrm>
          <a:prstGeom prst="rect">
            <a:avLst/>
          </a:prstGeom>
          <a:noFill/>
          <a:ln>
            <a:noFill/>
          </a:ln>
        </p:spPr>
      </p:pic>
      <p:pic>
        <p:nvPicPr>
          <p:cNvPr id="10" name="Picture 9" descr="Machine learning - Free electronics icons"/>
          <p:cNvPicPr/>
          <p:nvPr/>
        </p:nvPicPr>
        <p:blipFill>
          <a:blip r:embed="rId3">
            <a:extLst>
              <a:ext uri="{28A0092B-C50C-407E-A947-70E740481C1C}">
                <a14:useLocalDpi xmlns:a14="http://schemas.microsoft.com/office/drawing/2010/main" val="0"/>
              </a:ext>
            </a:extLst>
          </a:blip>
          <a:srcRect/>
          <a:stretch>
            <a:fillRect/>
          </a:stretch>
        </p:blipFill>
        <p:spPr bwMode="auto">
          <a:xfrm>
            <a:off x="4280971" y="4349523"/>
            <a:ext cx="2560320" cy="1645920"/>
          </a:xfrm>
          <a:prstGeom prst="rect">
            <a:avLst/>
          </a:prstGeom>
          <a:noFill/>
          <a:ln>
            <a:noFill/>
          </a:ln>
        </p:spPr>
      </p:pic>
    </p:spTree>
    <p:extLst>
      <p:ext uri="{BB962C8B-B14F-4D97-AF65-F5344CB8AC3E}">
        <p14:creationId xmlns:p14="http://schemas.microsoft.com/office/powerpoint/2010/main" val="3866819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29A438-E8A5-00F1-2E45-C06E36374791}"/>
              </a:ext>
            </a:extLst>
          </p:cNvPr>
          <p:cNvSpPr>
            <a:spLocks noGrp="1"/>
          </p:cNvSpPr>
          <p:nvPr>
            <p:ph type="title"/>
          </p:nvPr>
        </p:nvSpPr>
        <p:spPr>
          <a:xfrm>
            <a:off x="228600" y="1371600"/>
            <a:ext cx="6629400" cy="553998"/>
          </a:xfrm>
        </p:spPr>
        <p: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endParaRPr lang="en-US" dirty="0"/>
          </a:p>
        </p:txBody>
      </p:sp>
      <p:sp>
        <p:nvSpPr>
          <p:cNvPr id="3" name="Text Placeholder 2">
            <a:extLst>
              <a:ext uri="{FF2B5EF4-FFF2-40B4-BE49-F238E27FC236}">
                <a16:creationId xmlns:a16="http://schemas.microsoft.com/office/drawing/2014/main" xmlns="" id="{1503C5D9-C707-03E8-2245-142B009E5CC8}"/>
              </a:ext>
            </a:extLst>
          </p:cNvPr>
          <p:cNvSpPr>
            <a:spLocks noGrp="1"/>
          </p:cNvSpPr>
          <p:nvPr>
            <p:ph type="body" idx="1"/>
          </p:nvPr>
        </p:nvSpPr>
        <p:spPr>
          <a:xfrm>
            <a:off x="96060" y="457201"/>
            <a:ext cx="11999879" cy="677108"/>
          </a:xfrm>
        </p:spPr>
        <p:txBody>
          <a:bodyPr/>
          <a:lstStyle/>
          <a:p>
            <a:r>
              <a:rPr lang="en-US" sz="4400" b="1" spc="-10" dirty="0">
                <a:solidFill>
                  <a:srgbClr val="FFFFFF"/>
                </a:solidFill>
                <a:latin typeface="Calibri"/>
                <a:cs typeface="Calibri"/>
              </a:rPr>
              <a:t> </a:t>
            </a:r>
            <a:r>
              <a:rPr lang="en-US" sz="4400" b="1" spc="-10" dirty="0" smtClean="0">
                <a:solidFill>
                  <a:srgbClr val="FFFFFF"/>
                </a:solidFill>
                <a:latin typeface="Calibri"/>
                <a:cs typeface="Calibri"/>
              </a:rPr>
              <a:t>Feature Selection</a:t>
            </a:r>
            <a:endParaRPr lang="en-US" sz="4400" b="1"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371600" y="1371600"/>
            <a:ext cx="8382000" cy="5486400"/>
          </a:xfrm>
          <a:prstGeom prst="rect">
            <a:avLst/>
          </a:prstGeom>
        </p:spPr>
      </p:pic>
    </p:spTree>
    <p:extLst>
      <p:ext uri="{BB962C8B-B14F-4D97-AF65-F5344CB8AC3E}">
        <p14:creationId xmlns:p14="http://schemas.microsoft.com/office/powerpoint/2010/main" val="2768668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CCAFB3F-FC05-6E60-2D13-D719D632E0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6FCF482-D402-7C70-F16E-DCDDAD1D8C23}"/>
              </a:ext>
            </a:extLst>
          </p:cNvPr>
          <p:cNvSpPr>
            <a:spLocks noGrp="1"/>
          </p:cNvSpPr>
          <p:nvPr>
            <p:ph type="title"/>
          </p:nvPr>
        </p:nvSpPr>
        <p:spPr>
          <a:xfrm>
            <a:off x="228600" y="1371600"/>
            <a:ext cx="6629400" cy="830997"/>
          </a:xfrm>
        </p:spPr>
        <p:txBody>
          <a:bodyPr/>
          <a:lstStyle/>
          <a:p>
            <a:pPr marL="0" marR="0">
              <a:spcBef>
                <a:spcPts val="0"/>
              </a:spcBef>
              <a:spcAft>
                <a:spcPts val="0"/>
              </a:spcAft>
            </a:pPr>
            <a:r>
              <a:rPr lang="en-US" sz="1800" b="0" dirty="0">
                <a:solidFill>
                  <a:schemeClr val="tx1"/>
                </a:solidFill>
                <a:effectLst/>
                <a:latin typeface="Times New Roman" panose="02020603050405020304" pitchFamily="18" charset="0"/>
                <a:ea typeface="Times New Roman" panose="02020603050405020304" pitchFamily="18" charset="0"/>
              </a:rPr>
              <a:t/>
            </a:r>
            <a:br>
              <a:rPr lang="en-US" sz="1800" b="0" dirty="0">
                <a:solidFill>
                  <a:schemeClr val="tx1"/>
                </a:solidFill>
                <a:effectLst/>
                <a:latin typeface="Times New Roman" panose="02020603050405020304" pitchFamily="18" charset="0"/>
                <a:ea typeface="Times New Roman" panose="02020603050405020304" pitchFamily="18" charset="0"/>
              </a:rPr>
            </a:br>
            <a:r>
              <a:rPr lang="en-US" sz="1800" b="0" dirty="0">
                <a:solidFill>
                  <a:schemeClr val="tx1"/>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endParaRPr lang="en-US" dirty="0"/>
          </a:p>
        </p:txBody>
      </p:sp>
      <p:sp>
        <p:nvSpPr>
          <p:cNvPr id="3" name="Text Placeholder 2">
            <a:extLst>
              <a:ext uri="{FF2B5EF4-FFF2-40B4-BE49-F238E27FC236}">
                <a16:creationId xmlns:a16="http://schemas.microsoft.com/office/drawing/2014/main" xmlns="" id="{7E472B0C-6614-3CA3-593E-3F5392D0E755}"/>
              </a:ext>
            </a:extLst>
          </p:cNvPr>
          <p:cNvSpPr>
            <a:spLocks noGrp="1"/>
          </p:cNvSpPr>
          <p:nvPr>
            <p:ph type="body" idx="1"/>
          </p:nvPr>
        </p:nvSpPr>
        <p:spPr>
          <a:xfrm>
            <a:off x="96060" y="457201"/>
            <a:ext cx="11999879" cy="677108"/>
          </a:xfrm>
        </p:spPr>
        <p:txBody>
          <a:bodyPr/>
          <a:lstStyle/>
          <a:p>
            <a:r>
              <a:rPr lang="en-US" sz="4400" b="1" spc="-10" dirty="0">
                <a:solidFill>
                  <a:srgbClr val="FFFFFF"/>
                </a:solidFill>
                <a:latin typeface="Calibri"/>
                <a:cs typeface="Calibri"/>
              </a:rPr>
              <a:t> System</a:t>
            </a:r>
            <a:r>
              <a:rPr lang="en-US" sz="4400" b="1" spc="-90" dirty="0">
                <a:solidFill>
                  <a:srgbClr val="FFFFFF"/>
                </a:solidFill>
                <a:latin typeface="Calibri"/>
                <a:cs typeface="Calibri"/>
              </a:rPr>
              <a:t> </a:t>
            </a:r>
            <a:r>
              <a:rPr lang="en-US" sz="4400" b="1" spc="-5" dirty="0">
                <a:solidFill>
                  <a:srgbClr val="FFFFFF"/>
                </a:solidFill>
                <a:latin typeface="Calibri"/>
                <a:cs typeface="Calibri"/>
              </a:rPr>
              <a:t>Designs/UML Diagrams</a:t>
            </a:r>
            <a:endParaRPr lang="en-US" sz="4400" b="1" dirty="0"/>
          </a:p>
        </p:txBody>
      </p:sp>
      <p:sp>
        <p:nvSpPr>
          <p:cNvPr id="4" name="TextBox 3">
            <a:extLst>
              <a:ext uri="{FF2B5EF4-FFF2-40B4-BE49-F238E27FC236}">
                <a16:creationId xmlns:a16="http://schemas.microsoft.com/office/drawing/2014/main" xmlns="" id="{0FC098AA-7988-6474-C546-4AA1C8D7F3F9}"/>
              </a:ext>
            </a:extLst>
          </p:cNvPr>
          <p:cNvSpPr txBox="1"/>
          <p:nvPr/>
        </p:nvSpPr>
        <p:spPr>
          <a:xfrm>
            <a:off x="990600" y="6088796"/>
            <a:ext cx="3810000"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xmlns="" id="{33A548B1-10D3-6F9A-37C1-1ECCF9A702E7}"/>
              </a:ext>
            </a:extLst>
          </p:cNvPr>
          <p:cNvSpPr txBox="1"/>
          <p:nvPr/>
        </p:nvSpPr>
        <p:spPr>
          <a:xfrm>
            <a:off x="3810000" y="1417023"/>
            <a:ext cx="2895600" cy="369332"/>
          </a:xfrm>
          <a:prstGeom prst="rect">
            <a:avLst/>
          </a:prstGeom>
          <a:noFill/>
        </p:spPr>
        <p:txBody>
          <a:bodyPr wrap="square" rtlCol="0">
            <a:spAutoFit/>
          </a:bodyPr>
          <a:lstStyle/>
          <a:p>
            <a:pPr algn="ctr"/>
            <a:r>
              <a:rPr lang="en-IN" b="1" dirty="0"/>
              <a:t>Entity Relationship Diagram</a:t>
            </a: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233548" y="1905000"/>
            <a:ext cx="11887200" cy="4648200"/>
          </a:xfrm>
          <a:prstGeom prst="rect">
            <a:avLst/>
          </a:prstGeom>
        </p:spPr>
      </p:pic>
    </p:spTree>
    <p:extLst>
      <p:ext uri="{BB962C8B-B14F-4D97-AF65-F5344CB8AC3E}">
        <p14:creationId xmlns:p14="http://schemas.microsoft.com/office/powerpoint/2010/main" val="2925609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7817F3E-E264-C3A0-AE95-13D3838343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03983ED-3514-AD7D-9481-C13203A984A1}"/>
              </a:ext>
            </a:extLst>
          </p:cNvPr>
          <p:cNvSpPr>
            <a:spLocks noGrp="1"/>
          </p:cNvSpPr>
          <p:nvPr>
            <p:ph type="title"/>
          </p:nvPr>
        </p:nvSpPr>
        <p:spPr>
          <a:xfrm>
            <a:off x="228600" y="1371600"/>
            <a:ext cx="6629400" cy="830997"/>
          </a:xfrm>
        </p:spPr>
        <p:txBody>
          <a:bodyPr/>
          <a:lstStyle/>
          <a:p>
            <a:pPr marL="0" marR="0">
              <a:spcBef>
                <a:spcPts val="0"/>
              </a:spcBef>
              <a:spcAft>
                <a:spcPts val="0"/>
              </a:spcAft>
            </a:pPr>
            <a:r>
              <a:rPr lang="en-US" sz="1800" b="0" dirty="0">
                <a:solidFill>
                  <a:schemeClr val="tx1"/>
                </a:solidFill>
                <a:effectLst/>
                <a:latin typeface="Times New Roman" panose="02020603050405020304" pitchFamily="18" charset="0"/>
                <a:ea typeface="Times New Roman" panose="02020603050405020304" pitchFamily="18" charset="0"/>
              </a:rPr>
              <a:t/>
            </a:r>
            <a:br>
              <a:rPr lang="en-US" sz="1800" b="0" dirty="0">
                <a:solidFill>
                  <a:schemeClr val="tx1"/>
                </a:solidFill>
                <a:effectLst/>
                <a:latin typeface="Times New Roman" panose="02020603050405020304" pitchFamily="18" charset="0"/>
                <a:ea typeface="Times New Roman" panose="02020603050405020304" pitchFamily="18" charset="0"/>
              </a:rPr>
            </a:br>
            <a:r>
              <a:rPr lang="en-US" sz="1800" b="0" dirty="0">
                <a:solidFill>
                  <a:schemeClr val="tx1"/>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endParaRPr lang="en-US" dirty="0"/>
          </a:p>
        </p:txBody>
      </p:sp>
      <p:sp>
        <p:nvSpPr>
          <p:cNvPr id="3" name="Text Placeholder 2">
            <a:extLst>
              <a:ext uri="{FF2B5EF4-FFF2-40B4-BE49-F238E27FC236}">
                <a16:creationId xmlns:a16="http://schemas.microsoft.com/office/drawing/2014/main" xmlns="" id="{1A18D29A-193B-31F2-760E-6FE4C09FFC52}"/>
              </a:ext>
            </a:extLst>
          </p:cNvPr>
          <p:cNvSpPr>
            <a:spLocks noGrp="1"/>
          </p:cNvSpPr>
          <p:nvPr>
            <p:ph type="body" idx="1"/>
          </p:nvPr>
        </p:nvSpPr>
        <p:spPr>
          <a:xfrm>
            <a:off x="96060" y="457201"/>
            <a:ext cx="11999879" cy="677108"/>
          </a:xfrm>
        </p:spPr>
        <p:txBody>
          <a:bodyPr/>
          <a:lstStyle/>
          <a:p>
            <a:r>
              <a:rPr lang="en-US" sz="4400" b="1" spc="-10" dirty="0">
                <a:solidFill>
                  <a:srgbClr val="FFFFFF"/>
                </a:solidFill>
                <a:latin typeface="Calibri"/>
                <a:cs typeface="Calibri"/>
              </a:rPr>
              <a:t> System</a:t>
            </a:r>
            <a:r>
              <a:rPr lang="en-US" sz="4400" b="1" spc="-90" dirty="0">
                <a:solidFill>
                  <a:srgbClr val="FFFFFF"/>
                </a:solidFill>
                <a:latin typeface="Calibri"/>
                <a:cs typeface="Calibri"/>
              </a:rPr>
              <a:t> </a:t>
            </a:r>
            <a:r>
              <a:rPr lang="en-US" sz="4400" b="1" spc="-5" dirty="0">
                <a:solidFill>
                  <a:srgbClr val="FFFFFF"/>
                </a:solidFill>
                <a:latin typeface="Calibri"/>
                <a:cs typeface="Calibri"/>
              </a:rPr>
              <a:t>Designs/UML Diagrams</a:t>
            </a:r>
            <a:endParaRPr lang="en-US" sz="4400" b="1" dirty="0"/>
          </a:p>
        </p:txBody>
      </p:sp>
      <p:sp>
        <p:nvSpPr>
          <p:cNvPr id="4" name="TextBox 3">
            <a:extLst>
              <a:ext uri="{FF2B5EF4-FFF2-40B4-BE49-F238E27FC236}">
                <a16:creationId xmlns:a16="http://schemas.microsoft.com/office/drawing/2014/main" xmlns="" id="{AAB9CA97-2BEB-96F9-9F11-04F26EDA6D69}"/>
              </a:ext>
            </a:extLst>
          </p:cNvPr>
          <p:cNvSpPr txBox="1"/>
          <p:nvPr/>
        </p:nvSpPr>
        <p:spPr>
          <a:xfrm>
            <a:off x="990600" y="6088796"/>
            <a:ext cx="3810000" cy="36933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xmlns="" id="{51979B91-0048-ED1E-484F-91406DBC1181}"/>
              </a:ext>
            </a:extLst>
          </p:cNvPr>
          <p:cNvSpPr txBox="1"/>
          <p:nvPr/>
        </p:nvSpPr>
        <p:spPr>
          <a:xfrm>
            <a:off x="4800600" y="6273462"/>
            <a:ext cx="1371600" cy="369332"/>
          </a:xfrm>
          <a:prstGeom prst="rect">
            <a:avLst/>
          </a:prstGeom>
          <a:noFill/>
        </p:spPr>
        <p:txBody>
          <a:bodyPr wrap="square" rtlCol="0">
            <a:spAutoFit/>
          </a:bodyPr>
          <a:lstStyle/>
          <a:p>
            <a:pPr algn="ctr"/>
            <a:r>
              <a:rPr lang="en-IN" b="1" dirty="0"/>
              <a:t>Flow Chart</a:t>
            </a:r>
          </a:p>
        </p:txBody>
      </p:sp>
      <p:pic>
        <p:nvPicPr>
          <p:cNvPr id="8" name="Picture 7"/>
          <p:cNvPicPr/>
          <p:nvPr/>
        </p:nvPicPr>
        <p:blipFill rotWithShape="1">
          <a:blip r:embed="rId3" cstate="print">
            <a:extLst>
              <a:ext uri="{28A0092B-C50C-407E-A947-70E740481C1C}">
                <a14:useLocalDpi xmlns:a14="http://schemas.microsoft.com/office/drawing/2010/main" val="0"/>
              </a:ext>
            </a:extLst>
          </a:blip>
          <a:srcRect l="3018" t="6984" r="2894" b="2378"/>
          <a:stretch/>
        </p:blipFill>
        <p:spPr bwMode="auto">
          <a:xfrm>
            <a:off x="3352800" y="1318975"/>
            <a:ext cx="6065520" cy="486959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08517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38C00B4-8F26-1BDC-5095-298AB322E3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AC5835F-6934-E919-C874-B069CCA52DD5}"/>
              </a:ext>
            </a:extLst>
          </p:cNvPr>
          <p:cNvSpPr>
            <a:spLocks noGrp="1"/>
          </p:cNvSpPr>
          <p:nvPr>
            <p:ph type="title"/>
          </p:nvPr>
        </p:nvSpPr>
        <p:spPr>
          <a:xfrm>
            <a:off x="228600" y="1371600"/>
            <a:ext cx="6629400" cy="830997"/>
          </a:xfrm>
        </p:spPr>
        <p:txBody>
          <a:bodyPr/>
          <a:lstStyle/>
          <a:p>
            <a:pPr marL="0" marR="0">
              <a:spcBef>
                <a:spcPts val="0"/>
              </a:spcBef>
              <a:spcAft>
                <a:spcPts val="0"/>
              </a:spcAft>
            </a:pPr>
            <a:r>
              <a:rPr lang="en-US" sz="1800" b="0" dirty="0">
                <a:solidFill>
                  <a:schemeClr val="tx1"/>
                </a:solidFill>
                <a:effectLst/>
                <a:latin typeface="Times New Roman" panose="02020603050405020304" pitchFamily="18" charset="0"/>
                <a:ea typeface="Times New Roman" panose="02020603050405020304" pitchFamily="18" charset="0"/>
              </a:rPr>
              <a:t/>
            </a:r>
            <a:br>
              <a:rPr lang="en-US" sz="1800" b="0" dirty="0">
                <a:solidFill>
                  <a:schemeClr val="tx1"/>
                </a:solidFill>
                <a:effectLst/>
                <a:latin typeface="Times New Roman" panose="02020603050405020304" pitchFamily="18" charset="0"/>
                <a:ea typeface="Times New Roman" panose="02020603050405020304" pitchFamily="18" charset="0"/>
              </a:rPr>
            </a:br>
            <a:r>
              <a:rPr lang="en-US" sz="1800" b="0" dirty="0">
                <a:solidFill>
                  <a:schemeClr val="tx1"/>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endParaRPr lang="en-US" dirty="0"/>
          </a:p>
        </p:txBody>
      </p:sp>
      <p:sp>
        <p:nvSpPr>
          <p:cNvPr id="3" name="Text Placeholder 2">
            <a:extLst>
              <a:ext uri="{FF2B5EF4-FFF2-40B4-BE49-F238E27FC236}">
                <a16:creationId xmlns:a16="http://schemas.microsoft.com/office/drawing/2014/main" xmlns="" id="{04C5AD91-A523-9FD9-EF99-755633FEF0F0}"/>
              </a:ext>
            </a:extLst>
          </p:cNvPr>
          <p:cNvSpPr>
            <a:spLocks noGrp="1"/>
          </p:cNvSpPr>
          <p:nvPr>
            <p:ph type="body" idx="1"/>
          </p:nvPr>
        </p:nvSpPr>
        <p:spPr>
          <a:xfrm>
            <a:off x="96060" y="457201"/>
            <a:ext cx="11999879" cy="677108"/>
          </a:xfrm>
        </p:spPr>
        <p:txBody>
          <a:bodyPr/>
          <a:lstStyle/>
          <a:p>
            <a:r>
              <a:rPr lang="en-US" sz="4400" b="1" spc="-10" dirty="0">
                <a:solidFill>
                  <a:srgbClr val="FFFFFF"/>
                </a:solidFill>
                <a:latin typeface="Calibri"/>
                <a:cs typeface="Calibri"/>
              </a:rPr>
              <a:t> System</a:t>
            </a:r>
            <a:r>
              <a:rPr lang="en-US" sz="4400" b="1" spc="-90" dirty="0">
                <a:solidFill>
                  <a:srgbClr val="FFFFFF"/>
                </a:solidFill>
                <a:latin typeface="Calibri"/>
                <a:cs typeface="Calibri"/>
              </a:rPr>
              <a:t> </a:t>
            </a:r>
            <a:r>
              <a:rPr lang="en-US" sz="4400" b="1" spc="-5" dirty="0">
                <a:solidFill>
                  <a:srgbClr val="FFFFFF"/>
                </a:solidFill>
                <a:latin typeface="Calibri"/>
                <a:cs typeface="Calibri"/>
              </a:rPr>
              <a:t>Designs/UML Diagrams</a:t>
            </a:r>
            <a:endParaRPr lang="en-US" sz="4400" b="1" dirty="0"/>
          </a:p>
        </p:txBody>
      </p:sp>
      <p:sp>
        <p:nvSpPr>
          <p:cNvPr id="4" name="TextBox 3">
            <a:extLst>
              <a:ext uri="{FF2B5EF4-FFF2-40B4-BE49-F238E27FC236}">
                <a16:creationId xmlns:a16="http://schemas.microsoft.com/office/drawing/2014/main" xmlns="" id="{46A8052A-B86E-CE67-7FC5-DA20B046C045}"/>
              </a:ext>
            </a:extLst>
          </p:cNvPr>
          <p:cNvSpPr txBox="1"/>
          <p:nvPr/>
        </p:nvSpPr>
        <p:spPr>
          <a:xfrm>
            <a:off x="4038600" y="1371600"/>
            <a:ext cx="3733800" cy="523220"/>
          </a:xfrm>
          <a:prstGeom prst="rect">
            <a:avLst/>
          </a:prstGeom>
          <a:noFill/>
        </p:spPr>
        <p:txBody>
          <a:bodyPr wrap="square" rtlCol="0">
            <a:spAutoFit/>
          </a:bodyPr>
          <a:lstStyle/>
          <a:p>
            <a:pPr algn="ctr"/>
            <a:r>
              <a:rPr lang="en-IN" sz="2800" b="1" dirty="0"/>
              <a:t>Sequence Diagram</a:t>
            </a:r>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1" y="1752600"/>
            <a:ext cx="11506200" cy="4876800"/>
          </a:xfrm>
          <a:prstGeom prst="rect">
            <a:avLst/>
          </a:prstGeom>
          <a:noFill/>
          <a:ln>
            <a:noFill/>
          </a:ln>
        </p:spPr>
      </p:pic>
    </p:spTree>
    <p:extLst>
      <p:ext uri="{BB962C8B-B14F-4D97-AF65-F5344CB8AC3E}">
        <p14:creationId xmlns:p14="http://schemas.microsoft.com/office/powerpoint/2010/main" val="590864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571" y="557053"/>
            <a:ext cx="4278630" cy="695960"/>
          </a:xfrm>
          <a:prstGeom prst="rect">
            <a:avLst/>
          </a:prstGeom>
        </p:spPr>
        <p:txBody>
          <a:bodyPr vert="horz" wrap="square" lIns="0" tIns="12700" rIns="0" bIns="0" rtlCol="0">
            <a:spAutoFit/>
          </a:bodyPr>
          <a:lstStyle/>
          <a:p>
            <a:pPr marL="12700">
              <a:lnSpc>
                <a:spcPct val="100000"/>
              </a:lnSpc>
              <a:spcBef>
                <a:spcPts val="100"/>
              </a:spcBef>
            </a:pPr>
            <a:r>
              <a:rPr sz="4400" spc="-10" dirty="0">
                <a:solidFill>
                  <a:srgbClr val="FFFFFF"/>
                </a:solidFill>
                <a:latin typeface="Calibri"/>
                <a:cs typeface="Calibri"/>
              </a:rPr>
              <a:t>Solution</a:t>
            </a:r>
            <a:r>
              <a:rPr sz="4400" spc="-90" dirty="0">
                <a:solidFill>
                  <a:srgbClr val="FFFFFF"/>
                </a:solidFill>
                <a:latin typeface="Calibri"/>
                <a:cs typeface="Calibri"/>
              </a:rPr>
              <a:t> </a:t>
            </a:r>
            <a:r>
              <a:rPr sz="4400" spc="-5" dirty="0">
                <a:solidFill>
                  <a:srgbClr val="FFFFFF"/>
                </a:solidFill>
                <a:latin typeface="Calibri"/>
                <a:cs typeface="Calibri"/>
              </a:rPr>
              <a:t>Proposed</a:t>
            </a:r>
            <a:endParaRPr sz="4400">
              <a:latin typeface="Calibri"/>
              <a:cs typeface="Calibri"/>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algn="ctr">
              <a:lnSpc>
                <a:spcPts val="1360"/>
              </a:lnSpc>
            </a:pPr>
            <a:r>
              <a:rPr spc="5" dirty="0"/>
              <a:t>Department</a:t>
            </a:r>
            <a:r>
              <a:rPr spc="-65" dirty="0"/>
              <a:t> </a:t>
            </a:r>
            <a:r>
              <a:rPr spc="15" dirty="0"/>
              <a:t>of</a:t>
            </a:r>
            <a:r>
              <a:rPr spc="-65" dirty="0"/>
              <a:t> </a:t>
            </a:r>
            <a:r>
              <a:rPr spc="-5" dirty="0"/>
              <a:t>Computer</a:t>
            </a:r>
            <a:r>
              <a:rPr spc="-60" dirty="0"/>
              <a:t> </a:t>
            </a:r>
            <a:r>
              <a:rPr spc="-35" dirty="0"/>
              <a:t>Science</a:t>
            </a:r>
          </a:p>
          <a:p>
            <a:pPr algn="ctr">
              <a:lnSpc>
                <a:spcPct val="100000"/>
              </a:lnSpc>
            </a:pPr>
            <a:r>
              <a:rPr spc="-25" dirty="0"/>
              <a:t>Engineering</a:t>
            </a:r>
          </a:p>
        </p:txBody>
      </p:sp>
      <p:sp>
        <p:nvSpPr>
          <p:cNvPr id="5" name="object 5"/>
          <p:cNvSpPr txBox="1">
            <a:spLocks noGrp="1"/>
          </p:cNvSpPr>
          <p:nvPr>
            <p:ph type="ftr" sz="quarter" idx="5"/>
          </p:nvPr>
        </p:nvSpPr>
        <p:spPr>
          <a:xfrm>
            <a:off x="911225" y="6612504"/>
            <a:ext cx="1035050" cy="179536"/>
          </a:xfrm>
          <a:prstGeom prst="rect">
            <a:avLst/>
          </a:prstGeom>
        </p:spPr>
        <p:txBody>
          <a:bodyPr vert="horz" wrap="square" lIns="0" tIns="0" rIns="0" bIns="0" rtlCol="0">
            <a:spAutoFit/>
          </a:bodyPr>
          <a:lstStyle/>
          <a:p>
            <a:pPr marL="12700">
              <a:lnSpc>
                <a:spcPts val="1360"/>
              </a:lnSpc>
            </a:pPr>
            <a:r>
              <a:rPr spc="-145" dirty="0"/>
              <a:t>1</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60"/>
              </a:lnSpc>
            </a:pPr>
            <a:fld id="{81D60167-4931-47E6-BA6A-407CBD079E47}" type="slidenum">
              <a:rPr spc="-90" dirty="0"/>
              <a:t>17</a:t>
            </a:fld>
            <a:endParaRPr spc="-90" dirty="0"/>
          </a:p>
        </p:txBody>
      </p:sp>
      <p:sp>
        <p:nvSpPr>
          <p:cNvPr id="3" name="object 3"/>
          <p:cNvSpPr txBox="1"/>
          <p:nvPr/>
        </p:nvSpPr>
        <p:spPr>
          <a:xfrm>
            <a:off x="132620" y="1524000"/>
            <a:ext cx="6325629" cy="4426853"/>
          </a:xfrm>
          <a:prstGeom prst="rect">
            <a:avLst/>
          </a:prstGeom>
        </p:spPr>
        <p:txBody>
          <a:bodyPr vert="horz" wrap="square" lIns="0" tIns="12700" rIns="0" bIns="0" rtlCol="0">
            <a:spAutoFit/>
          </a:bodyPr>
          <a:lstStyle/>
          <a:p>
            <a:pPr marL="390525" indent="-378460">
              <a:lnSpc>
                <a:spcPct val="100000"/>
              </a:lnSpc>
              <a:spcBef>
                <a:spcPts val="100"/>
              </a:spcBef>
              <a:buClr>
                <a:srgbClr val="0070C0"/>
              </a:buClr>
              <a:buFont typeface="Yu Gothic UI"/>
              <a:buChar char="❖"/>
              <a:tabLst>
                <a:tab pos="391160" algn="l"/>
              </a:tabLst>
            </a:pPr>
            <a:r>
              <a:rPr lang="en-US" dirty="0" err="1">
                <a:latin typeface="Times New Roman" panose="02020603050405020304" pitchFamily="18" charset="0"/>
                <a:cs typeface="Times New Roman" panose="02020603050405020304" pitchFamily="18" charset="0"/>
              </a:rPr>
              <a:t>AutoValutoer</a:t>
            </a:r>
            <a:r>
              <a:rPr lang="en-US" dirty="0">
                <a:latin typeface="Times New Roman" panose="02020603050405020304" pitchFamily="18" charset="0"/>
                <a:cs typeface="Times New Roman" panose="02020603050405020304" pitchFamily="18" charset="0"/>
              </a:rPr>
              <a:t> is a web tool that predicts car resale value using machine learning. It ensures fast, fair, and accurate price estimation for </a:t>
            </a:r>
            <a:r>
              <a:rPr lang="en-US" dirty="0" smtClean="0">
                <a:latin typeface="Times New Roman" panose="02020603050405020304" pitchFamily="18" charset="0"/>
                <a:cs typeface="Times New Roman" panose="02020603050405020304" pitchFamily="18" charset="0"/>
              </a:rPr>
              <a:t>users</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2065">
              <a:lnSpc>
                <a:spcPct val="100000"/>
              </a:lnSpc>
              <a:spcBef>
                <a:spcPts val="100"/>
              </a:spcBef>
              <a:buClr>
                <a:srgbClr val="0070C0"/>
              </a:buClr>
              <a:tabLst>
                <a:tab pos="391160" algn="l"/>
              </a:tabLst>
            </a:pPr>
            <a:endParaRPr lang="en-US" sz="1600" dirty="0">
              <a:effectLst/>
              <a:latin typeface="Times New Roman" panose="02020603050405020304" pitchFamily="18" charset="0"/>
              <a:ea typeface="Times New Roman" panose="02020603050405020304" pitchFamily="18" charset="0"/>
            </a:endParaRPr>
          </a:p>
          <a:p>
            <a:pPr>
              <a:lnSpc>
                <a:spcPct val="150000"/>
              </a:lnSpc>
              <a:buFont typeface="+mj-lt"/>
              <a:buAutoNum type="arabicPeriod"/>
            </a:pPr>
            <a:r>
              <a:rPr lang="en-US" b="1" dirty="0"/>
              <a:t>Introduction :- </a:t>
            </a:r>
            <a:r>
              <a:rPr lang="en-US" dirty="0"/>
              <a:t>A smart web-based tool designed to predict car resale prices using machine learning </a:t>
            </a:r>
            <a:endParaRPr lang="en-US" dirty="0" smtClean="0"/>
          </a:p>
          <a:p>
            <a:pPr>
              <a:lnSpc>
                <a:spcPct val="150000"/>
              </a:lnSpc>
              <a:buFont typeface="+mj-lt"/>
              <a:buAutoNum type="arabicPeriod"/>
            </a:pPr>
            <a:r>
              <a:rPr lang="en-US" b="1" dirty="0" smtClean="0"/>
              <a:t>Key </a:t>
            </a:r>
            <a:r>
              <a:rPr lang="en-US" b="1" dirty="0"/>
              <a:t>Features :- </a:t>
            </a:r>
            <a:r>
              <a:rPr lang="en-US" dirty="0"/>
              <a:t>Predicts car price using brand, year, fuel type, transmission, etc.</a:t>
            </a:r>
          </a:p>
          <a:p>
            <a:pPr>
              <a:lnSpc>
                <a:spcPct val="150000"/>
              </a:lnSpc>
              <a:buFont typeface="+mj-lt"/>
              <a:buAutoNum type="arabicPeriod"/>
            </a:pPr>
            <a:r>
              <a:rPr lang="en-US" b="1" dirty="0"/>
              <a:t>Login to Get Started :- </a:t>
            </a:r>
            <a:r>
              <a:rPr lang="en-US" dirty="0"/>
              <a:t>Users can log in securely to access the </a:t>
            </a:r>
            <a:r>
              <a:rPr lang="en-US" dirty="0" smtClean="0"/>
              <a:t>to</a:t>
            </a:r>
            <a:endParaRPr lang="en-US" dirty="0"/>
          </a:p>
          <a:p>
            <a:pPr>
              <a:lnSpc>
                <a:spcPct val="150000"/>
              </a:lnSpc>
              <a:buFont typeface="+mj-lt"/>
              <a:buAutoNum type="arabicPeriod"/>
            </a:pPr>
            <a:r>
              <a:rPr lang="en-US" b="1" dirty="0" smtClean="0"/>
              <a:t>Access </a:t>
            </a:r>
            <a:r>
              <a:rPr lang="en-US" b="1" dirty="0"/>
              <a:t>Your Dashboard :- </a:t>
            </a:r>
            <a:r>
              <a:rPr lang="en-US" dirty="0"/>
              <a:t>Central hub to manage all tools.</a:t>
            </a:r>
          </a:p>
          <a:p>
            <a:pPr>
              <a:lnSpc>
                <a:spcPct val="150000"/>
              </a:lnSpc>
              <a:buFont typeface="+mj-lt"/>
              <a:buAutoNum type="arabicPeriod"/>
            </a:pPr>
            <a:r>
              <a:rPr lang="en-US" b="1" dirty="0"/>
              <a:t>Input Car </a:t>
            </a:r>
            <a:r>
              <a:rPr lang="en-US" b="1" dirty="0" err="1" smtClean="0"/>
              <a:t>Details:</a:t>
            </a:r>
            <a:r>
              <a:rPr lang="en-US" dirty="0" err="1" smtClean="0"/>
              <a:t>Users</a:t>
            </a:r>
            <a:r>
              <a:rPr lang="en-US" dirty="0" smtClean="0"/>
              <a:t> </a:t>
            </a:r>
            <a:r>
              <a:rPr lang="en-US" dirty="0"/>
              <a:t>fill car info to get the resale value. </a:t>
            </a:r>
            <a:endParaRPr lang="en-US" dirty="0" smtClean="0"/>
          </a:p>
          <a:p>
            <a:pPr>
              <a:lnSpc>
                <a:spcPct val="150000"/>
              </a:lnSpc>
              <a:buFont typeface="+mj-lt"/>
              <a:buAutoNum type="arabicPeriod"/>
            </a:pPr>
            <a:r>
              <a:rPr lang="en-US" b="1" dirty="0" smtClean="0"/>
              <a:t>Efficiency </a:t>
            </a:r>
            <a:r>
              <a:rPr lang="en-US" b="1" dirty="0"/>
              <a:t>at Your Fingertips :- </a:t>
            </a:r>
            <a:r>
              <a:rPr lang="en-US" dirty="0"/>
              <a:t>Fast and reliable results using ML.</a:t>
            </a:r>
            <a:r>
              <a:rPr lang="en-US" sz="1600" spc="-5" dirty="0" smtClean="0">
                <a:latin typeface="Calibri"/>
                <a:cs typeface="Calibri"/>
              </a:rPr>
              <a:t>     </a:t>
            </a:r>
            <a:endParaRPr lang="en-US" sz="1600" spc="-5" dirty="0">
              <a:latin typeface="Calibri"/>
              <a:cs typeface="Calibri"/>
            </a:endParaRPr>
          </a:p>
        </p:txBody>
      </p:sp>
      <p:cxnSp>
        <p:nvCxnSpPr>
          <p:cNvPr id="10" name="Straight Connector 9">
            <a:extLst>
              <a:ext uri="{FF2B5EF4-FFF2-40B4-BE49-F238E27FC236}">
                <a16:creationId xmlns:a16="http://schemas.microsoft.com/office/drawing/2014/main" xmlns="" id="{B83D05B3-7CD2-6161-769D-7B76291C7AEC}"/>
              </a:ext>
            </a:extLst>
          </p:cNvPr>
          <p:cNvCxnSpPr>
            <a:cxnSpLocks/>
          </p:cNvCxnSpPr>
          <p:nvPr/>
        </p:nvCxnSpPr>
        <p:spPr>
          <a:xfrm>
            <a:off x="6400800" y="1375288"/>
            <a:ext cx="0" cy="5237216"/>
          </a:xfrm>
          <a:prstGeom prst="line">
            <a:avLst/>
          </a:prstGeom>
        </p:spPr>
        <p:style>
          <a:lnRef idx="1">
            <a:schemeClr val="dk1"/>
          </a:lnRef>
          <a:fillRef idx="0">
            <a:schemeClr val="dk1"/>
          </a:fillRef>
          <a:effectRef idx="0">
            <a:schemeClr val="dk1"/>
          </a:effectRef>
          <a:fontRef idx="minor">
            <a:schemeClr val="tx1"/>
          </a:fontRef>
        </p:style>
      </p:cxnSp>
      <p:pic>
        <p:nvPicPr>
          <p:cNvPr id="9" name="Picture 8" descr="Output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5097" y="1466727"/>
            <a:ext cx="5257800" cy="492600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11DC9288-D747-F145-3873-AE3203CBE21F}"/>
              </a:ext>
            </a:extLst>
          </p:cNvPr>
          <p:cNvSpPr>
            <a:spLocks noGrp="1"/>
          </p:cNvSpPr>
          <p:nvPr>
            <p:ph type="body" idx="1"/>
          </p:nvPr>
        </p:nvSpPr>
        <p:spPr>
          <a:xfrm>
            <a:off x="96060" y="457200"/>
            <a:ext cx="11999879" cy="677108"/>
          </a:xfrm>
        </p:spPr>
        <p:txBody>
          <a:bodyPr/>
          <a:lstStyle/>
          <a:p>
            <a:r>
              <a:rPr lang="en-US" sz="4400" spc="-10" dirty="0">
                <a:solidFill>
                  <a:srgbClr val="FFFFFF"/>
                </a:solidFill>
                <a:latin typeface="Calibri"/>
                <a:cs typeface="Calibri"/>
              </a:rPr>
              <a:t>Solution Proposed</a:t>
            </a:r>
            <a:endParaRPr lang="en-US" sz="4400" dirty="0"/>
          </a:p>
        </p:txBody>
      </p:sp>
      <p:pic>
        <p:nvPicPr>
          <p:cNvPr id="7" name="Picture 6"/>
          <p:cNvPicPr/>
          <p:nvPr/>
        </p:nvPicPr>
        <p:blipFill>
          <a:blip r:embed="rId3"/>
          <a:stretch>
            <a:fillRect/>
          </a:stretch>
        </p:blipFill>
        <p:spPr>
          <a:xfrm>
            <a:off x="0" y="1295400"/>
            <a:ext cx="12192000" cy="5105400"/>
          </a:xfrm>
          <a:prstGeom prst="rect">
            <a:avLst/>
          </a:prstGeom>
        </p:spPr>
      </p:pic>
    </p:spTree>
    <p:extLst>
      <p:ext uri="{BB962C8B-B14F-4D97-AF65-F5344CB8AC3E}">
        <p14:creationId xmlns:p14="http://schemas.microsoft.com/office/powerpoint/2010/main" val="1024030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9E405522-9E2D-665C-BA2A-DAE77AD68CC1}"/>
              </a:ext>
            </a:extLst>
          </p:cNvPr>
          <p:cNvSpPr>
            <a:spLocks noGrp="1"/>
          </p:cNvSpPr>
          <p:nvPr>
            <p:ph type="body" idx="1"/>
          </p:nvPr>
        </p:nvSpPr>
        <p:spPr>
          <a:xfrm>
            <a:off x="96059" y="457200"/>
            <a:ext cx="11999879" cy="677108"/>
          </a:xfrm>
        </p:spPr>
        <p:txBody>
          <a:bodyPr/>
          <a:lstStyle/>
          <a:p>
            <a:r>
              <a:rPr lang="en-US" dirty="0"/>
              <a:t> </a:t>
            </a:r>
            <a:r>
              <a:rPr lang="en-US" sz="4400" dirty="0">
                <a:solidFill>
                  <a:schemeClr val="bg1"/>
                </a:solidFill>
              </a:rPr>
              <a:t>Solution Proposed</a:t>
            </a:r>
          </a:p>
        </p:txBody>
      </p:sp>
      <p:pic>
        <p:nvPicPr>
          <p:cNvPr id="5" name="Picture 4"/>
          <p:cNvPicPr/>
          <p:nvPr/>
        </p:nvPicPr>
        <p:blipFill rotWithShape="1">
          <a:blip r:embed="rId2"/>
          <a:srcRect b="-781"/>
          <a:stretch/>
        </p:blipFill>
        <p:spPr bwMode="auto">
          <a:xfrm>
            <a:off x="0" y="1295401"/>
            <a:ext cx="12192000" cy="51816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48174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4866640"/>
          </a:xfrm>
          <a:custGeom>
            <a:avLst/>
            <a:gdLst/>
            <a:ahLst/>
            <a:cxnLst/>
            <a:rect l="l" t="t" r="r" b="b"/>
            <a:pathLst>
              <a:path w="12192000" h="4866640">
                <a:moveTo>
                  <a:pt x="12191999" y="4866467"/>
                </a:moveTo>
                <a:lnTo>
                  <a:pt x="0" y="4866467"/>
                </a:lnTo>
                <a:lnTo>
                  <a:pt x="0" y="0"/>
                </a:lnTo>
                <a:lnTo>
                  <a:pt x="12191999" y="0"/>
                </a:lnTo>
                <a:lnTo>
                  <a:pt x="12191999" y="4866467"/>
                </a:lnTo>
                <a:close/>
              </a:path>
            </a:pathLst>
          </a:custGeom>
          <a:solidFill>
            <a:srgbClr val="418AB3"/>
          </a:solidFill>
        </p:spPr>
        <p:txBody>
          <a:bodyPr wrap="square" lIns="0" tIns="0" rIns="0" bIns="0" rtlCol="0"/>
          <a:lstStyle/>
          <a:p>
            <a:endParaRPr dirty="0"/>
          </a:p>
        </p:txBody>
      </p:sp>
      <p:sp>
        <p:nvSpPr>
          <p:cNvPr id="4" name="object 4"/>
          <p:cNvSpPr txBox="1"/>
          <p:nvPr/>
        </p:nvSpPr>
        <p:spPr>
          <a:xfrm>
            <a:off x="5971505" y="4948049"/>
            <a:ext cx="6069330" cy="1049655"/>
          </a:xfrm>
          <a:prstGeom prst="rect">
            <a:avLst/>
          </a:prstGeom>
        </p:spPr>
        <p:txBody>
          <a:bodyPr vert="horz" wrap="square" lIns="0" tIns="12700" rIns="0" bIns="0" rtlCol="0">
            <a:spAutoFit/>
          </a:bodyPr>
          <a:lstStyle/>
          <a:p>
            <a:pPr marL="12700" marR="5080" indent="4406265">
              <a:lnSpc>
                <a:spcPct val="152700"/>
              </a:lnSpc>
              <a:spcBef>
                <a:spcPts val="100"/>
              </a:spcBef>
            </a:pPr>
            <a:r>
              <a:rPr sz="2200" b="1" spc="-5" dirty="0">
                <a:latin typeface="Times New Roman"/>
                <a:cs typeface="Times New Roman"/>
              </a:rPr>
              <a:t>Submitted</a:t>
            </a:r>
            <a:r>
              <a:rPr sz="2200" b="1" spc="-95" dirty="0">
                <a:latin typeface="Times New Roman"/>
                <a:cs typeface="Times New Roman"/>
              </a:rPr>
              <a:t> </a:t>
            </a:r>
            <a:r>
              <a:rPr sz="2200" b="1" dirty="0">
                <a:latin typeface="Times New Roman"/>
                <a:cs typeface="Times New Roman"/>
              </a:rPr>
              <a:t>to: </a:t>
            </a:r>
            <a:r>
              <a:rPr sz="2200" b="1" spc="-535" dirty="0">
                <a:latin typeface="Times New Roman"/>
                <a:cs typeface="Times New Roman"/>
              </a:rPr>
              <a:t> </a:t>
            </a:r>
            <a:r>
              <a:rPr sz="2200" b="1" spc="-5" dirty="0">
                <a:latin typeface="Times New Roman"/>
                <a:cs typeface="Times New Roman"/>
              </a:rPr>
              <a:t>Department</a:t>
            </a:r>
            <a:r>
              <a:rPr sz="2200" b="1" spc="-25" dirty="0">
                <a:latin typeface="Times New Roman"/>
                <a:cs typeface="Times New Roman"/>
              </a:rPr>
              <a:t> </a:t>
            </a:r>
            <a:r>
              <a:rPr sz="2200" b="1" dirty="0">
                <a:latin typeface="Times New Roman"/>
                <a:cs typeface="Times New Roman"/>
              </a:rPr>
              <a:t>of</a:t>
            </a:r>
            <a:r>
              <a:rPr sz="2200" b="1" spc="-15" dirty="0">
                <a:latin typeface="Times New Roman"/>
                <a:cs typeface="Times New Roman"/>
              </a:rPr>
              <a:t> </a:t>
            </a:r>
            <a:r>
              <a:rPr sz="2200" b="1" spc="-5" dirty="0">
                <a:latin typeface="Times New Roman"/>
                <a:cs typeface="Times New Roman"/>
              </a:rPr>
              <a:t>Computer</a:t>
            </a:r>
            <a:r>
              <a:rPr sz="2200" b="1" spc="-20" dirty="0">
                <a:latin typeface="Times New Roman"/>
                <a:cs typeface="Times New Roman"/>
              </a:rPr>
              <a:t> </a:t>
            </a:r>
            <a:r>
              <a:rPr sz="2200" b="1" spc="-5" dirty="0">
                <a:latin typeface="Times New Roman"/>
                <a:cs typeface="Times New Roman"/>
              </a:rPr>
              <a:t>Science</a:t>
            </a:r>
            <a:r>
              <a:rPr sz="2200" b="1" spc="-20" dirty="0">
                <a:latin typeface="Times New Roman"/>
                <a:cs typeface="Times New Roman"/>
              </a:rPr>
              <a:t> </a:t>
            </a:r>
            <a:r>
              <a:rPr sz="2200" b="1" dirty="0">
                <a:latin typeface="Times New Roman"/>
                <a:cs typeface="Times New Roman"/>
              </a:rPr>
              <a:t>and</a:t>
            </a:r>
            <a:r>
              <a:rPr sz="2200" b="1" spc="-15" dirty="0">
                <a:latin typeface="Times New Roman"/>
                <a:cs typeface="Times New Roman"/>
              </a:rPr>
              <a:t> </a:t>
            </a:r>
            <a:r>
              <a:rPr sz="2200" b="1" spc="-5" dirty="0">
                <a:latin typeface="Times New Roman"/>
                <a:cs typeface="Times New Roman"/>
              </a:rPr>
              <a:t>Engineering</a:t>
            </a:r>
            <a:endParaRPr sz="2200">
              <a:latin typeface="Times New Roman"/>
              <a:cs typeface="Times New Roman"/>
            </a:endParaRPr>
          </a:p>
        </p:txBody>
      </p:sp>
      <p:sp>
        <p:nvSpPr>
          <p:cNvPr id="5" name="TextBox 4">
            <a:extLst>
              <a:ext uri="{FF2B5EF4-FFF2-40B4-BE49-F238E27FC236}">
                <a16:creationId xmlns:a16="http://schemas.microsoft.com/office/drawing/2014/main" xmlns="" id="{ADBEED1B-EE7E-4408-0714-C7E07964A813}"/>
              </a:ext>
            </a:extLst>
          </p:cNvPr>
          <p:cNvSpPr txBox="1"/>
          <p:nvPr/>
        </p:nvSpPr>
        <p:spPr>
          <a:xfrm>
            <a:off x="457200" y="2394466"/>
            <a:ext cx="10972800" cy="1754326"/>
          </a:xfrm>
          <a:prstGeom prst="rect">
            <a:avLst/>
          </a:prstGeom>
          <a:noFill/>
        </p:spPr>
        <p:txBody>
          <a:bodyPr wrap="square" rtlCol="0">
            <a:spAutoFit/>
          </a:bodyPr>
          <a:lstStyle/>
          <a:p>
            <a:r>
              <a:rPr lang="en-US" sz="5400" dirty="0">
                <a:solidFill>
                  <a:schemeClr val="bg1"/>
                </a:solidFill>
              </a:rPr>
              <a:t>Auto Valuator </a:t>
            </a:r>
            <a:r>
              <a:rPr lang="en-US" sz="5400" dirty="0" smtClean="0">
                <a:solidFill>
                  <a:schemeClr val="bg1"/>
                </a:solidFill>
              </a:rPr>
              <a:t>: Car Price Prediction Model</a:t>
            </a:r>
            <a:r>
              <a:rPr lang="en-US" sz="4800" dirty="0" smtClean="0">
                <a:solidFill>
                  <a:schemeClr val="bg1"/>
                </a:solidFill>
              </a:rPr>
              <a:t>.</a:t>
            </a:r>
            <a:endParaRPr lang="en-US" sz="4800"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55D0AC5-0034-DB62-2CAD-1393ED39CCD4}"/>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050DF33A-2653-0093-802F-9DD7E9A0BCD1}"/>
              </a:ext>
            </a:extLst>
          </p:cNvPr>
          <p:cNvSpPr>
            <a:spLocks noGrp="1"/>
          </p:cNvSpPr>
          <p:nvPr>
            <p:ph type="body" idx="1"/>
          </p:nvPr>
        </p:nvSpPr>
        <p:spPr>
          <a:xfrm>
            <a:off x="96059" y="457200"/>
            <a:ext cx="11999879" cy="677108"/>
          </a:xfrm>
        </p:spPr>
        <p:txBody>
          <a:bodyPr/>
          <a:lstStyle/>
          <a:p>
            <a:r>
              <a:rPr lang="en-US" dirty="0"/>
              <a:t> </a:t>
            </a:r>
            <a:r>
              <a:rPr lang="en-US" sz="4400" dirty="0">
                <a:solidFill>
                  <a:schemeClr val="bg1"/>
                </a:solidFill>
              </a:rPr>
              <a:t>Solution Proposed</a:t>
            </a:r>
          </a:p>
        </p:txBody>
      </p:sp>
      <p:pic>
        <p:nvPicPr>
          <p:cNvPr id="4" name="Picture 3"/>
          <p:cNvPicPr/>
          <p:nvPr/>
        </p:nvPicPr>
        <p:blipFill>
          <a:blip r:embed="rId2"/>
          <a:stretch>
            <a:fillRect/>
          </a:stretch>
        </p:blipFill>
        <p:spPr>
          <a:xfrm>
            <a:off x="0" y="1295400"/>
            <a:ext cx="12192000" cy="5105400"/>
          </a:xfrm>
          <a:prstGeom prst="rect">
            <a:avLst/>
          </a:prstGeom>
        </p:spPr>
      </p:pic>
    </p:spTree>
    <p:extLst>
      <p:ext uri="{BB962C8B-B14F-4D97-AF65-F5344CB8AC3E}">
        <p14:creationId xmlns:p14="http://schemas.microsoft.com/office/powerpoint/2010/main" val="1868386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55D0AC5-0034-DB62-2CAD-1393ED39CCD4}"/>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050DF33A-2653-0093-802F-9DD7E9A0BCD1}"/>
              </a:ext>
            </a:extLst>
          </p:cNvPr>
          <p:cNvSpPr>
            <a:spLocks noGrp="1"/>
          </p:cNvSpPr>
          <p:nvPr>
            <p:ph type="body" idx="1"/>
          </p:nvPr>
        </p:nvSpPr>
        <p:spPr>
          <a:xfrm>
            <a:off x="96059" y="457200"/>
            <a:ext cx="11999879" cy="677108"/>
          </a:xfrm>
        </p:spPr>
        <p:txBody>
          <a:bodyPr/>
          <a:lstStyle/>
          <a:p>
            <a:r>
              <a:rPr lang="en-US" dirty="0"/>
              <a:t> </a:t>
            </a:r>
            <a:r>
              <a:rPr lang="en-US" sz="4400" dirty="0">
                <a:solidFill>
                  <a:schemeClr val="bg1"/>
                </a:solidFill>
              </a:rPr>
              <a:t>Solution Proposed</a:t>
            </a:r>
          </a:p>
        </p:txBody>
      </p:sp>
      <p:sp>
        <p:nvSpPr>
          <p:cNvPr id="2" name="AutoShape 2" descr="blob:https://web.whatsapp.com/029a578a-8b66-4d0c-9d47-008684379c78"/>
          <p:cNvSpPr>
            <a:spLocks noChangeAspect="1" noChangeArrowheads="1"/>
          </p:cNvSpPr>
          <p:nvPr/>
        </p:nvSpPr>
        <p:spPr bwMode="auto">
          <a:xfrm>
            <a:off x="2133600" y="32766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blob:https://web.whatsapp.com/029a578a-8b66-4d0c-9d47-008684379c7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5400"/>
            <a:ext cx="12192000" cy="5105400"/>
          </a:xfrm>
          <a:prstGeom prst="rect">
            <a:avLst/>
          </a:prstGeom>
        </p:spPr>
      </p:pic>
    </p:spTree>
    <p:extLst>
      <p:ext uri="{BB962C8B-B14F-4D97-AF65-F5344CB8AC3E}">
        <p14:creationId xmlns:p14="http://schemas.microsoft.com/office/powerpoint/2010/main" val="237465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571" y="557053"/>
            <a:ext cx="6785825" cy="695960"/>
          </a:xfrm>
          <a:prstGeom prst="rect">
            <a:avLst/>
          </a:prstGeom>
        </p:spPr>
        <p:txBody>
          <a:bodyPr vert="horz" wrap="square" lIns="0" tIns="12700" rIns="0" bIns="0" rtlCol="0">
            <a:spAutoFit/>
          </a:bodyPr>
          <a:lstStyle/>
          <a:p>
            <a:pPr marL="12700">
              <a:lnSpc>
                <a:spcPct val="100000"/>
              </a:lnSpc>
              <a:spcBef>
                <a:spcPts val="100"/>
              </a:spcBef>
            </a:pPr>
            <a:r>
              <a:rPr sz="4400" spc="-5" dirty="0">
                <a:solidFill>
                  <a:srgbClr val="FFFFFF"/>
                </a:solidFill>
                <a:latin typeface="Calibri"/>
                <a:cs typeface="Calibri"/>
              </a:rPr>
              <a:t>The</a:t>
            </a:r>
            <a:r>
              <a:rPr sz="4400" spc="-90" dirty="0">
                <a:solidFill>
                  <a:srgbClr val="FFFFFF"/>
                </a:solidFill>
                <a:latin typeface="Calibri"/>
                <a:cs typeface="Calibri"/>
              </a:rPr>
              <a:t> </a:t>
            </a:r>
            <a:r>
              <a:rPr sz="4400" spc="-5" dirty="0">
                <a:solidFill>
                  <a:srgbClr val="FFFFFF"/>
                </a:solidFill>
                <a:latin typeface="Calibri"/>
                <a:cs typeface="Calibri"/>
              </a:rPr>
              <a:t>Outcome</a:t>
            </a:r>
            <a:r>
              <a:rPr lang="en-US" sz="4400" spc="-5" dirty="0">
                <a:solidFill>
                  <a:srgbClr val="FFFFFF"/>
                </a:solidFill>
                <a:latin typeface="Calibri"/>
                <a:cs typeface="Calibri"/>
              </a:rPr>
              <a:t> Discussion</a:t>
            </a:r>
            <a:endParaRPr sz="4400" dirty="0">
              <a:latin typeface="Calibri"/>
              <a:cs typeface="Calibri"/>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algn="ctr">
              <a:lnSpc>
                <a:spcPts val="1360"/>
              </a:lnSpc>
            </a:pPr>
            <a:r>
              <a:rPr spc="5" dirty="0"/>
              <a:t>Department</a:t>
            </a:r>
            <a:r>
              <a:rPr spc="-65" dirty="0"/>
              <a:t> </a:t>
            </a:r>
            <a:r>
              <a:rPr spc="15" dirty="0"/>
              <a:t>of</a:t>
            </a:r>
            <a:r>
              <a:rPr spc="-65" dirty="0"/>
              <a:t> </a:t>
            </a:r>
            <a:r>
              <a:rPr spc="-5" dirty="0"/>
              <a:t>Computer</a:t>
            </a:r>
            <a:r>
              <a:rPr spc="-60" dirty="0"/>
              <a:t> </a:t>
            </a:r>
            <a:r>
              <a:rPr spc="-35" dirty="0"/>
              <a:t>Science</a:t>
            </a:r>
          </a:p>
          <a:p>
            <a:pPr algn="ctr">
              <a:lnSpc>
                <a:spcPct val="100000"/>
              </a:lnSpc>
            </a:pPr>
            <a:r>
              <a:rPr spc="-25" dirty="0"/>
              <a:t>Engineering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60"/>
              </a:lnSpc>
            </a:pPr>
            <a:fld id="{81D60167-4931-47E6-BA6A-407CBD079E47}" type="slidenum">
              <a:rPr spc="-90" dirty="0"/>
              <a:t>22</a:t>
            </a:fld>
            <a:endParaRPr spc="-90" dirty="0"/>
          </a:p>
        </p:txBody>
      </p:sp>
      <p:sp>
        <p:nvSpPr>
          <p:cNvPr id="8" name="TextBox 7">
            <a:extLst>
              <a:ext uri="{FF2B5EF4-FFF2-40B4-BE49-F238E27FC236}">
                <a16:creationId xmlns:a16="http://schemas.microsoft.com/office/drawing/2014/main" xmlns="" id="{A6617387-C966-E9C4-A84B-B5F7BFCF663B}"/>
              </a:ext>
            </a:extLst>
          </p:cNvPr>
          <p:cNvSpPr txBox="1"/>
          <p:nvPr/>
        </p:nvSpPr>
        <p:spPr>
          <a:xfrm>
            <a:off x="227572" y="1469571"/>
            <a:ext cx="9630170" cy="4549835"/>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800" b="1" dirty="0"/>
              <a:t>Unified Platform</a:t>
            </a:r>
          </a:p>
          <a:p>
            <a:pPr marL="342900" indent="-342900">
              <a:lnSpc>
                <a:spcPct val="150000"/>
              </a:lnSpc>
              <a:buFont typeface="Wingdings" panose="05000000000000000000" pitchFamily="2" charset="2"/>
              <a:buChar char="v"/>
            </a:pPr>
            <a:r>
              <a:rPr lang="en-US" sz="2800" b="1" dirty="0"/>
              <a:t>Hassle-Free Experience</a:t>
            </a:r>
          </a:p>
          <a:p>
            <a:pPr marL="342900" indent="-342900">
              <a:lnSpc>
                <a:spcPct val="150000"/>
              </a:lnSpc>
              <a:buFont typeface="Wingdings" panose="05000000000000000000" pitchFamily="2" charset="2"/>
              <a:buChar char="v"/>
            </a:pPr>
            <a:r>
              <a:rPr lang="en-US" sz="2800" b="1" dirty="0"/>
              <a:t>Workflow Efficiency</a:t>
            </a:r>
          </a:p>
          <a:p>
            <a:pPr marL="342900" indent="-342900">
              <a:lnSpc>
                <a:spcPct val="150000"/>
              </a:lnSpc>
              <a:buFont typeface="Wingdings" panose="05000000000000000000" pitchFamily="2" charset="2"/>
              <a:buChar char="v"/>
            </a:pPr>
            <a:r>
              <a:rPr lang="en-US" sz="2800" b="1" dirty="0"/>
              <a:t>User-Friendly Design</a:t>
            </a:r>
          </a:p>
          <a:p>
            <a:pPr marL="342900" indent="-342900">
              <a:lnSpc>
                <a:spcPct val="150000"/>
              </a:lnSpc>
              <a:buFont typeface="Wingdings" panose="05000000000000000000" pitchFamily="2" charset="2"/>
              <a:buChar char="v"/>
            </a:pPr>
            <a:r>
              <a:rPr lang="en-US" sz="2800" b="1" dirty="0"/>
              <a:t>Cost Reduction</a:t>
            </a:r>
            <a:endParaRPr lang="en-US" sz="2800" dirty="0"/>
          </a:p>
          <a:p>
            <a:pPr marL="342900" indent="-342900">
              <a:lnSpc>
                <a:spcPct val="150000"/>
              </a:lnSpc>
              <a:buFont typeface="Wingdings" panose="05000000000000000000" pitchFamily="2" charset="2"/>
              <a:buChar char="v"/>
            </a:pPr>
            <a:r>
              <a:rPr lang="en-US" sz="2800" b="1" dirty="0"/>
              <a:t>Empowering Users</a:t>
            </a:r>
          </a:p>
          <a:p>
            <a:pPr marL="342900" indent="-342900">
              <a:lnSpc>
                <a:spcPct val="150000"/>
              </a:lnSpc>
              <a:buFont typeface="Wingdings" panose="05000000000000000000" pitchFamily="2" charset="2"/>
              <a:buChar char="v"/>
            </a:pPr>
            <a:r>
              <a:rPr lang="en-US" sz="2800" b="1" dirty="0"/>
              <a:t>Valuable Resource</a:t>
            </a:r>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571" y="557053"/>
            <a:ext cx="6785825" cy="689932"/>
          </a:xfrm>
          <a:prstGeom prst="rect">
            <a:avLst/>
          </a:prstGeom>
        </p:spPr>
        <p:txBody>
          <a:bodyPr vert="horz" wrap="square" lIns="0" tIns="12700" rIns="0" bIns="0" rtlCol="0">
            <a:spAutoFit/>
          </a:bodyPr>
          <a:lstStyle/>
          <a:p>
            <a:pPr marL="12700">
              <a:lnSpc>
                <a:spcPct val="100000"/>
              </a:lnSpc>
              <a:spcBef>
                <a:spcPts val="100"/>
              </a:spcBef>
            </a:pPr>
            <a:r>
              <a:rPr lang="en-IN" sz="4400" dirty="0" smtClean="0">
                <a:solidFill>
                  <a:schemeClr val="bg1"/>
                </a:solidFill>
              </a:rPr>
              <a:t>Testing</a:t>
            </a:r>
            <a:endParaRPr sz="4400" dirty="0">
              <a:solidFill>
                <a:schemeClr val="bg1"/>
              </a:solidFill>
              <a:latin typeface="Calibri"/>
              <a:cs typeface="Calibri"/>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algn="ctr">
              <a:lnSpc>
                <a:spcPts val="1360"/>
              </a:lnSpc>
            </a:pPr>
            <a:r>
              <a:rPr spc="5" dirty="0"/>
              <a:t>Department</a:t>
            </a:r>
            <a:r>
              <a:rPr spc="-65" dirty="0"/>
              <a:t> </a:t>
            </a:r>
            <a:r>
              <a:rPr spc="15" dirty="0"/>
              <a:t>of</a:t>
            </a:r>
            <a:r>
              <a:rPr spc="-65" dirty="0"/>
              <a:t> </a:t>
            </a:r>
            <a:r>
              <a:rPr spc="-5" dirty="0"/>
              <a:t>Computer</a:t>
            </a:r>
            <a:r>
              <a:rPr spc="-60" dirty="0"/>
              <a:t> </a:t>
            </a:r>
            <a:r>
              <a:rPr spc="-35" dirty="0"/>
              <a:t>Science</a:t>
            </a:r>
          </a:p>
          <a:p>
            <a:pPr algn="ctr">
              <a:lnSpc>
                <a:spcPct val="100000"/>
              </a:lnSpc>
            </a:pPr>
            <a:r>
              <a:rPr spc="-25" dirty="0"/>
              <a:t>Engineering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60"/>
              </a:lnSpc>
            </a:pPr>
            <a:fld id="{81D60167-4931-47E6-BA6A-407CBD079E47}" type="slidenum">
              <a:rPr spc="-90" dirty="0"/>
              <a:t>23</a:t>
            </a:fld>
            <a:endParaRPr spc="-90" dirty="0"/>
          </a:p>
        </p:txBody>
      </p:sp>
      <p:sp>
        <p:nvSpPr>
          <p:cNvPr id="3" name="Rectangle 2"/>
          <p:cNvSpPr/>
          <p:nvPr/>
        </p:nvSpPr>
        <p:spPr>
          <a:xfrm>
            <a:off x="324750" y="2044243"/>
            <a:ext cx="11888229" cy="830997"/>
          </a:xfrm>
          <a:prstGeom prst="rect">
            <a:avLst/>
          </a:prstGeom>
        </p:spPr>
        <p:txBody>
          <a:bodyPr wrap="square">
            <a:spAutoFit/>
          </a:bodyPr>
          <a:lstStyle/>
          <a:p>
            <a:r>
              <a:rPr lang="en-US" sz="2400" dirty="0">
                <a:latin typeface="Calibri" panose="020F0502020204030204" pitchFamily="34" charset="0"/>
                <a:ea typeface="Calibri" panose="020F0502020204030204" pitchFamily="34" charset="0"/>
              </a:rPr>
              <a:t>To ensure that the </a:t>
            </a:r>
            <a:r>
              <a:rPr lang="en-US" sz="2400" dirty="0" err="1">
                <a:latin typeface="Calibri" panose="020F0502020204030204" pitchFamily="34" charset="0"/>
                <a:ea typeface="Calibri" panose="020F0502020204030204" pitchFamily="34" charset="0"/>
              </a:rPr>
              <a:t>AutoValuator</a:t>
            </a:r>
            <a:r>
              <a:rPr lang="en-US" sz="2400" dirty="0">
                <a:latin typeface="Calibri" panose="020F0502020204030204" pitchFamily="34" charset="0"/>
                <a:ea typeface="Calibri" panose="020F0502020204030204" pitchFamily="34" charset="0"/>
              </a:rPr>
              <a:t> platform performs accurately and smoothly for users, we’ll follow a structured testing approach. Here's the </a:t>
            </a:r>
            <a:r>
              <a:rPr lang="en-US" sz="2400" dirty="0" smtClean="0">
                <a:latin typeface="Calibri" panose="020F0502020204030204" pitchFamily="34" charset="0"/>
                <a:ea typeface="Calibri" panose="020F0502020204030204" pitchFamily="34" charset="0"/>
              </a:rPr>
              <a:t>plan.</a:t>
            </a:r>
            <a:endParaRPr lang="en-US" sz="2400" dirty="0"/>
          </a:p>
        </p:txBody>
      </p:sp>
      <p:sp>
        <p:nvSpPr>
          <p:cNvPr id="5" name="Rectangle 4"/>
          <p:cNvSpPr/>
          <p:nvPr/>
        </p:nvSpPr>
        <p:spPr>
          <a:xfrm>
            <a:off x="227571" y="1459468"/>
            <a:ext cx="3649910" cy="584775"/>
          </a:xfrm>
          <a:prstGeom prst="rect">
            <a:avLst/>
          </a:prstGeom>
        </p:spPr>
        <p:txBody>
          <a:bodyPr wrap="none">
            <a:spAutoFit/>
          </a:bodyPr>
          <a:lstStyle/>
          <a:p>
            <a:r>
              <a:rPr lang="en-IN" sz="3200" b="1" dirty="0">
                <a:latin typeface="Times New Roman" panose="02020603050405020304" pitchFamily="18" charset="0"/>
                <a:ea typeface="Cambria" panose="02040503050406030204" pitchFamily="18" charset="0"/>
              </a:rPr>
              <a:t>Testing </a:t>
            </a:r>
            <a:r>
              <a:rPr lang="en-IN" sz="3200" b="1" dirty="0" smtClean="0">
                <a:latin typeface="Times New Roman" panose="02020603050405020304" pitchFamily="18" charset="0"/>
                <a:ea typeface="Cambria" panose="02040503050406030204" pitchFamily="18" charset="0"/>
              </a:rPr>
              <a:t>Approach :-</a:t>
            </a:r>
            <a:endParaRPr lang="en-US" sz="3200" dirty="0"/>
          </a:p>
        </p:txBody>
      </p:sp>
      <p:sp>
        <p:nvSpPr>
          <p:cNvPr id="7" name="Rectangle 6"/>
          <p:cNvSpPr/>
          <p:nvPr/>
        </p:nvSpPr>
        <p:spPr>
          <a:xfrm>
            <a:off x="685800" y="2971800"/>
            <a:ext cx="3733800" cy="3065455"/>
          </a:xfrm>
          <a:prstGeom prst="rect">
            <a:avLst/>
          </a:prstGeom>
        </p:spPr>
        <p:txBody>
          <a:bodyPr wrap="square">
            <a:spAutoFit/>
          </a:bodyPr>
          <a:lstStyle/>
          <a:p>
            <a:pPr marL="482600" marR="0" indent="-342900">
              <a:lnSpc>
                <a:spcPct val="115000"/>
              </a:lnSpc>
              <a:spcBef>
                <a:spcPts val="0"/>
              </a:spcBef>
              <a:spcAft>
                <a:spcPts val="0"/>
              </a:spcAft>
              <a:buFont typeface="Wingdings" panose="05000000000000000000" pitchFamily="2" charset="2"/>
              <a:buChar char="§"/>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Unit </a:t>
            </a:r>
            <a:r>
              <a:rPr lang="en-IN" sz="2400" dirty="0" smtClean="0">
                <a:latin typeface="Times New Roman" panose="02020603050405020304" pitchFamily="18" charset="0"/>
                <a:ea typeface="Times New Roman" panose="02020603050405020304" pitchFamily="18" charset="0"/>
                <a:cs typeface="Times New Roman" panose="02020603050405020304" pitchFamily="18" charset="0"/>
              </a:rPr>
              <a:t>Testing.</a:t>
            </a:r>
          </a:p>
          <a:p>
            <a:pPr marL="482600" marR="0" indent="-342900">
              <a:lnSpc>
                <a:spcPct val="115000"/>
              </a:lnSpc>
              <a:spcBef>
                <a:spcPts val="0"/>
              </a:spcBef>
              <a:spcAft>
                <a:spcPts val="0"/>
              </a:spcAf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Integration </a:t>
            </a:r>
            <a:r>
              <a:rPr lang="en-IN" sz="2400" dirty="0" smtClean="0">
                <a:latin typeface="Times New Roman" panose="02020603050405020304" pitchFamily="18" charset="0"/>
                <a:cs typeface="Times New Roman" panose="02020603050405020304" pitchFamily="18" charset="0"/>
              </a:rPr>
              <a:t>Testing</a:t>
            </a:r>
          </a:p>
          <a:p>
            <a:pPr marL="482600" marR="0" indent="-342900">
              <a:lnSpc>
                <a:spcPct val="115000"/>
              </a:lnSpc>
              <a:spcBef>
                <a:spcPts val="0"/>
              </a:spcBef>
              <a:spcAft>
                <a:spcPts val="0"/>
              </a:spcAf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User </a:t>
            </a:r>
            <a:r>
              <a:rPr lang="en-IN" sz="2400" dirty="0" smtClean="0">
                <a:latin typeface="Times New Roman" panose="02020603050405020304" pitchFamily="18" charset="0"/>
                <a:cs typeface="Times New Roman" panose="02020603050405020304" pitchFamily="18" charset="0"/>
              </a:rPr>
              <a:t>Testing</a:t>
            </a:r>
          </a:p>
          <a:p>
            <a:pPr marL="482600" marR="0" indent="-342900">
              <a:lnSpc>
                <a:spcPct val="115000"/>
              </a:lnSpc>
              <a:spcBef>
                <a:spcPts val="0"/>
              </a:spcBef>
              <a:spcAft>
                <a:spcPts val="0"/>
              </a:spcAf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Performance </a:t>
            </a:r>
            <a:r>
              <a:rPr lang="en-IN" sz="2400" dirty="0" smtClean="0">
                <a:latin typeface="Times New Roman" panose="02020603050405020304" pitchFamily="18" charset="0"/>
                <a:cs typeface="Times New Roman" panose="02020603050405020304" pitchFamily="18" charset="0"/>
              </a:rPr>
              <a:t>Testing</a:t>
            </a:r>
          </a:p>
          <a:p>
            <a:pPr marL="482600" marR="0" indent="-342900">
              <a:lnSpc>
                <a:spcPct val="115000"/>
              </a:lnSpc>
              <a:spcBef>
                <a:spcPts val="0"/>
              </a:spcBef>
              <a:spcAft>
                <a:spcPts val="0"/>
              </a:spcAf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Security </a:t>
            </a:r>
            <a:r>
              <a:rPr lang="en-IN" sz="2400" dirty="0" smtClean="0">
                <a:latin typeface="Times New Roman" panose="02020603050405020304" pitchFamily="18" charset="0"/>
                <a:cs typeface="Times New Roman" panose="02020603050405020304" pitchFamily="18" charset="0"/>
              </a:rPr>
              <a:t>Testing</a:t>
            </a:r>
          </a:p>
          <a:p>
            <a:pPr marL="482600" marR="0" indent="-342900">
              <a:lnSpc>
                <a:spcPct val="115000"/>
              </a:lnSpc>
              <a:spcBef>
                <a:spcPts val="0"/>
              </a:spcBef>
              <a:spcAft>
                <a:spcPts val="0"/>
              </a:spcAf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Bug Fixing and Retesting</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632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571" y="557053"/>
            <a:ext cx="6785825" cy="689932"/>
          </a:xfrm>
          <a:prstGeom prst="rect">
            <a:avLst/>
          </a:prstGeom>
        </p:spPr>
        <p:txBody>
          <a:bodyPr vert="horz" wrap="square" lIns="0" tIns="12700" rIns="0" bIns="0" rtlCol="0">
            <a:spAutoFit/>
          </a:bodyPr>
          <a:lstStyle/>
          <a:p>
            <a:pPr marL="12700">
              <a:lnSpc>
                <a:spcPct val="100000"/>
              </a:lnSpc>
              <a:spcBef>
                <a:spcPts val="100"/>
              </a:spcBef>
            </a:pPr>
            <a:r>
              <a:rPr lang="en-IN" sz="4400" dirty="0" smtClean="0">
                <a:solidFill>
                  <a:schemeClr val="bg1"/>
                </a:solidFill>
              </a:rPr>
              <a:t>Testing</a:t>
            </a:r>
            <a:endParaRPr sz="4400" dirty="0">
              <a:solidFill>
                <a:schemeClr val="bg1"/>
              </a:solidFill>
              <a:latin typeface="Calibri"/>
              <a:cs typeface="Calibri"/>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algn="ctr">
              <a:lnSpc>
                <a:spcPts val="1360"/>
              </a:lnSpc>
            </a:pPr>
            <a:r>
              <a:rPr spc="5" dirty="0"/>
              <a:t>Department</a:t>
            </a:r>
            <a:r>
              <a:rPr spc="-65" dirty="0"/>
              <a:t> </a:t>
            </a:r>
            <a:r>
              <a:rPr spc="15" dirty="0"/>
              <a:t>of</a:t>
            </a:r>
            <a:r>
              <a:rPr spc="-65" dirty="0"/>
              <a:t> </a:t>
            </a:r>
            <a:r>
              <a:rPr spc="-5" dirty="0"/>
              <a:t>Computer</a:t>
            </a:r>
            <a:r>
              <a:rPr spc="-60" dirty="0"/>
              <a:t> </a:t>
            </a:r>
            <a:r>
              <a:rPr spc="-35" dirty="0"/>
              <a:t>Science</a:t>
            </a:r>
          </a:p>
          <a:p>
            <a:pPr algn="ctr">
              <a:lnSpc>
                <a:spcPct val="100000"/>
              </a:lnSpc>
            </a:pPr>
            <a:r>
              <a:rPr spc="-25" dirty="0"/>
              <a:t>Engineering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60"/>
              </a:lnSpc>
            </a:pPr>
            <a:fld id="{81D60167-4931-47E6-BA6A-407CBD079E47}" type="slidenum">
              <a:rPr spc="-90" dirty="0"/>
              <a:t>24</a:t>
            </a:fld>
            <a:endParaRPr spc="-90" dirty="0"/>
          </a:p>
        </p:txBody>
      </p:sp>
      <p:sp>
        <p:nvSpPr>
          <p:cNvPr id="3" name="Rectangle 2"/>
          <p:cNvSpPr/>
          <p:nvPr/>
        </p:nvSpPr>
        <p:spPr>
          <a:xfrm>
            <a:off x="324750" y="2044243"/>
            <a:ext cx="11888229" cy="461665"/>
          </a:xfrm>
          <a:prstGeom prst="rect">
            <a:avLst/>
          </a:prstGeom>
        </p:spPr>
        <p:txBody>
          <a:bodyPr wrap="square">
            <a:spAutoFit/>
          </a:bodyPr>
          <a:lstStyle/>
          <a:p>
            <a:r>
              <a:rPr lang="en-US" sz="2400" dirty="0" smtClean="0">
                <a:latin typeface="Calibri" panose="020F0502020204030204" pitchFamily="34" charset="0"/>
                <a:ea typeface="Calibri" panose="020F0502020204030204" pitchFamily="34" charset="0"/>
              </a:rPr>
              <a:t>.</a:t>
            </a:r>
            <a:endParaRPr lang="en-US" sz="2400" dirty="0"/>
          </a:p>
        </p:txBody>
      </p:sp>
      <p:sp>
        <p:nvSpPr>
          <p:cNvPr id="9" name="Rectangle 8"/>
          <p:cNvSpPr/>
          <p:nvPr/>
        </p:nvSpPr>
        <p:spPr>
          <a:xfrm>
            <a:off x="3626059" y="1178086"/>
            <a:ext cx="4866127" cy="507831"/>
          </a:xfrm>
          <a:prstGeom prst="rect">
            <a:avLst/>
          </a:prstGeom>
        </p:spPr>
        <p:txBody>
          <a:bodyPr wrap="square">
            <a:spAutoFit/>
          </a:bodyPr>
          <a:lstStyle/>
          <a:p>
            <a:pPr indent="270510" algn="just">
              <a:lnSpc>
                <a:spcPct val="150000"/>
              </a:lnSpc>
            </a:pPr>
            <a:r>
              <a:rPr lang="en-IN" b="1" dirty="0">
                <a:latin typeface="Times New Roman" panose="02020603050405020304" pitchFamily="18" charset="0"/>
                <a:ea typeface="Cambria" panose="02040503050406030204" pitchFamily="18" charset="0"/>
              </a:rPr>
              <a:t>Test Case 1:</a:t>
            </a:r>
            <a:r>
              <a:rPr lang="en-IN" dirty="0">
                <a:latin typeface="Times New Roman" panose="02020603050405020304" pitchFamily="18" charset="0"/>
                <a:ea typeface="Cambria" panose="02040503050406030204" pitchFamily="18" charset="0"/>
              </a:rPr>
              <a:t> </a:t>
            </a:r>
            <a:r>
              <a:rPr lang="en-IN" dirty="0" err="1">
                <a:latin typeface="Times New Roman" panose="02020603050405020304" pitchFamily="18" charset="0"/>
                <a:ea typeface="Cambria" panose="02040503050406030204" pitchFamily="18" charset="0"/>
              </a:rPr>
              <a:t>Toyoto</a:t>
            </a:r>
            <a:r>
              <a:rPr lang="en-IN" dirty="0">
                <a:latin typeface="Times New Roman" panose="02020603050405020304" pitchFamily="18" charset="0"/>
                <a:ea typeface="Cambria" panose="02040503050406030204" pitchFamily="18" charset="0"/>
              </a:rPr>
              <a:t> Car Price Prediction: </a:t>
            </a:r>
            <a:endParaRPr lang="en-US" sz="1100" dirty="0">
              <a:effectLst/>
              <a:latin typeface="Calibri" panose="020F0502020204030204" pitchFamily="34" charset="0"/>
              <a:ea typeface="Calibri" panose="020F050202020403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9729" y="1685704"/>
            <a:ext cx="5638800" cy="4835360"/>
          </a:xfrm>
          <a:prstGeom prst="rect">
            <a:avLst/>
          </a:prstGeom>
        </p:spPr>
      </p:pic>
    </p:spTree>
    <p:extLst>
      <p:ext uri="{BB962C8B-B14F-4D97-AF65-F5344CB8AC3E}">
        <p14:creationId xmlns:p14="http://schemas.microsoft.com/office/powerpoint/2010/main" val="1635043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571" y="557053"/>
            <a:ext cx="6785825" cy="689932"/>
          </a:xfrm>
          <a:prstGeom prst="rect">
            <a:avLst/>
          </a:prstGeom>
        </p:spPr>
        <p:txBody>
          <a:bodyPr vert="horz" wrap="square" lIns="0" tIns="12700" rIns="0" bIns="0" rtlCol="0">
            <a:spAutoFit/>
          </a:bodyPr>
          <a:lstStyle/>
          <a:p>
            <a:pPr marL="12700">
              <a:lnSpc>
                <a:spcPct val="100000"/>
              </a:lnSpc>
              <a:spcBef>
                <a:spcPts val="100"/>
              </a:spcBef>
            </a:pPr>
            <a:r>
              <a:rPr lang="en-IN" sz="4400" dirty="0" smtClean="0">
                <a:solidFill>
                  <a:schemeClr val="bg1"/>
                </a:solidFill>
              </a:rPr>
              <a:t>Testing</a:t>
            </a:r>
            <a:endParaRPr sz="4400" dirty="0">
              <a:solidFill>
                <a:schemeClr val="bg1"/>
              </a:solidFill>
              <a:latin typeface="Calibri"/>
              <a:cs typeface="Calibri"/>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algn="ctr">
              <a:lnSpc>
                <a:spcPts val="1360"/>
              </a:lnSpc>
            </a:pPr>
            <a:r>
              <a:rPr spc="5" dirty="0"/>
              <a:t>Department</a:t>
            </a:r>
            <a:r>
              <a:rPr spc="-65" dirty="0"/>
              <a:t> </a:t>
            </a:r>
            <a:r>
              <a:rPr spc="15" dirty="0"/>
              <a:t>of</a:t>
            </a:r>
            <a:r>
              <a:rPr spc="-65" dirty="0"/>
              <a:t> </a:t>
            </a:r>
            <a:r>
              <a:rPr spc="-5" dirty="0"/>
              <a:t>Computer</a:t>
            </a:r>
            <a:r>
              <a:rPr spc="-60" dirty="0"/>
              <a:t> </a:t>
            </a:r>
            <a:r>
              <a:rPr spc="-35" dirty="0"/>
              <a:t>Science</a:t>
            </a:r>
          </a:p>
          <a:p>
            <a:pPr algn="ctr">
              <a:lnSpc>
                <a:spcPct val="100000"/>
              </a:lnSpc>
            </a:pPr>
            <a:r>
              <a:rPr spc="-25" dirty="0"/>
              <a:t>Engineering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60"/>
              </a:lnSpc>
            </a:pPr>
            <a:fld id="{81D60167-4931-47E6-BA6A-407CBD079E47}" type="slidenum">
              <a:rPr spc="-90" dirty="0"/>
              <a:t>25</a:t>
            </a:fld>
            <a:endParaRPr spc="-90" dirty="0"/>
          </a:p>
        </p:txBody>
      </p:sp>
      <p:sp>
        <p:nvSpPr>
          <p:cNvPr id="3" name="Rectangle 2"/>
          <p:cNvSpPr/>
          <p:nvPr/>
        </p:nvSpPr>
        <p:spPr>
          <a:xfrm>
            <a:off x="3124200" y="1223365"/>
            <a:ext cx="11888229" cy="1200329"/>
          </a:xfrm>
          <a:prstGeom prst="rect">
            <a:avLst/>
          </a:prstGeom>
        </p:spPr>
        <p:txBody>
          <a:bodyPr wrap="square">
            <a:spAutoFit/>
          </a:bodyPr>
          <a:lstStyle/>
          <a:p>
            <a:r>
              <a:rPr lang="en-IN" sz="2400" b="1" dirty="0"/>
              <a:t>Test Case Output 1: </a:t>
            </a:r>
            <a:r>
              <a:rPr lang="en-IN" sz="2000" b="1" dirty="0" err="1"/>
              <a:t>Toyoto</a:t>
            </a:r>
            <a:r>
              <a:rPr lang="en-IN" sz="2000" b="1" dirty="0"/>
              <a:t> Car Price Prediction</a:t>
            </a:r>
            <a:endParaRPr lang="en-US" sz="2000" b="1" dirty="0"/>
          </a:p>
          <a:p>
            <a:endParaRPr lang="en-US" sz="2400" dirty="0"/>
          </a:p>
          <a:p>
            <a:endParaRPr lang="en-US" sz="2400" dirty="0"/>
          </a:p>
        </p:txBody>
      </p:sp>
      <p:pic>
        <p:nvPicPr>
          <p:cNvPr id="8" name="Picture 7"/>
          <p:cNvPicPr/>
          <p:nvPr/>
        </p:nvPicPr>
        <p:blipFill>
          <a:blip r:embed="rId2"/>
          <a:stretch>
            <a:fillRect/>
          </a:stretch>
        </p:blipFill>
        <p:spPr>
          <a:xfrm>
            <a:off x="2103258" y="1676400"/>
            <a:ext cx="7571741" cy="4572000"/>
          </a:xfrm>
          <a:prstGeom prst="rect">
            <a:avLst/>
          </a:prstGeom>
        </p:spPr>
      </p:pic>
    </p:spTree>
    <p:extLst>
      <p:ext uri="{BB962C8B-B14F-4D97-AF65-F5344CB8AC3E}">
        <p14:creationId xmlns:p14="http://schemas.microsoft.com/office/powerpoint/2010/main" val="3044096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73CB1A3-C92F-2859-E18B-90350748200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3A485176-4410-B701-B132-ADEB41D12392}"/>
              </a:ext>
            </a:extLst>
          </p:cNvPr>
          <p:cNvSpPr>
            <a:spLocks noGrp="1"/>
          </p:cNvSpPr>
          <p:nvPr>
            <p:ph type="body" idx="1"/>
          </p:nvPr>
        </p:nvSpPr>
        <p:spPr>
          <a:xfrm>
            <a:off x="192120" y="585371"/>
            <a:ext cx="11999879" cy="677108"/>
          </a:xfrm>
        </p:spPr>
        <p:txBody>
          <a:bodyPr/>
          <a:lstStyle/>
          <a:p>
            <a:r>
              <a:rPr lang="en-US" sz="4400" dirty="0">
                <a:solidFill>
                  <a:schemeClr val="bg1"/>
                </a:solidFill>
              </a:rPr>
              <a:t>Research Paper </a:t>
            </a:r>
          </a:p>
        </p:txBody>
      </p:sp>
      <p:sp>
        <p:nvSpPr>
          <p:cNvPr id="5" name="TextBox 4">
            <a:extLst>
              <a:ext uri="{FF2B5EF4-FFF2-40B4-BE49-F238E27FC236}">
                <a16:creationId xmlns:a16="http://schemas.microsoft.com/office/drawing/2014/main" xmlns="" id="{13371D90-2E7A-9F15-91AE-8EE3EE3F8550}"/>
              </a:ext>
            </a:extLst>
          </p:cNvPr>
          <p:cNvSpPr txBox="1"/>
          <p:nvPr/>
        </p:nvSpPr>
        <p:spPr>
          <a:xfrm>
            <a:off x="609600" y="1573087"/>
            <a:ext cx="10439400" cy="1077218"/>
          </a:xfrm>
          <a:prstGeom prst="rect">
            <a:avLst/>
          </a:prstGeom>
          <a:noFill/>
        </p:spPr>
        <p:txBody>
          <a:bodyPr wrap="square">
            <a:spAutoFit/>
          </a:bodyPr>
          <a:lstStyle/>
          <a:p>
            <a:r>
              <a:rPr lang="en-US" sz="3200" dirty="0"/>
              <a:t>We have published our research paper on this website</a:t>
            </a:r>
          </a:p>
          <a:p>
            <a:r>
              <a:rPr lang="en-US" sz="3200" dirty="0"/>
              <a:t>https</a:t>
            </a:r>
            <a:r>
              <a:rPr lang="en-US" sz="3200" dirty="0" smtClean="0"/>
              <a:t>:/………?   </a:t>
            </a:r>
            <a:endParaRPr lang="en-US" sz="32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44994"/>
            <a:ext cx="10668000" cy="3733800"/>
          </a:xfrm>
          <a:prstGeom prst="rect">
            <a:avLst/>
          </a:prstGeom>
        </p:spPr>
      </p:pic>
    </p:spTree>
    <p:extLst>
      <p:ext uri="{BB962C8B-B14F-4D97-AF65-F5344CB8AC3E}">
        <p14:creationId xmlns:p14="http://schemas.microsoft.com/office/powerpoint/2010/main" val="2130184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571" y="557053"/>
            <a:ext cx="2551430" cy="695960"/>
          </a:xfrm>
          <a:prstGeom prst="rect">
            <a:avLst/>
          </a:prstGeom>
        </p:spPr>
        <p:txBody>
          <a:bodyPr vert="horz" wrap="square" lIns="0" tIns="12700" rIns="0" bIns="0" rtlCol="0">
            <a:spAutoFit/>
          </a:bodyPr>
          <a:lstStyle/>
          <a:p>
            <a:pPr marL="12700">
              <a:lnSpc>
                <a:spcPct val="100000"/>
              </a:lnSpc>
              <a:spcBef>
                <a:spcPts val="100"/>
              </a:spcBef>
            </a:pPr>
            <a:r>
              <a:rPr sz="4400" spc="-5" dirty="0">
                <a:solidFill>
                  <a:srgbClr val="FFFFFF"/>
                </a:solidFill>
                <a:latin typeface="Calibri"/>
                <a:cs typeface="Calibri"/>
              </a:rPr>
              <a:t>Conclusion</a:t>
            </a:r>
            <a:endParaRPr sz="4400">
              <a:latin typeface="Calibri"/>
              <a:cs typeface="Calibri"/>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algn="ctr">
              <a:lnSpc>
                <a:spcPts val="1360"/>
              </a:lnSpc>
            </a:pPr>
            <a:r>
              <a:rPr spc="5" dirty="0"/>
              <a:t>Department</a:t>
            </a:r>
            <a:r>
              <a:rPr spc="-65" dirty="0"/>
              <a:t> </a:t>
            </a:r>
            <a:r>
              <a:rPr spc="15" dirty="0"/>
              <a:t>of</a:t>
            </a:r>
            <a:r>
              <a:rPr spc="-65" dirty="0"/>
              <a:t> </a:t>
            </a:r>
            <a:r>
              <a:rPr spc="-5" dirty="0"/>
              <a:t>Computer</a:t>
            </a:r>
            <a:r>
              <a:rPr spc="-60" dirty="0"/>
              <a:t> </a:t>
            </a:r>
            <a:r>
              <a:rPr spc="-35" dirty="0"/>
              <a:t>Science</a:t>
            </a:r>
          </a:p>
          <a:p>
            <a:pPr algn="ctr">
              <a:lnSpc>
                <a:spcPct val="100000"/>
              </a:lnSpc>
            </a:pPr>
            <a:r>
              <a:rPr spc="-25" dirty="0"/>
              <a:t>Engineering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60"/>
              </a:lnSpc>
            </a:pPr>
            <a:fld id="{81D60167-4931-47E6-BA6A-407CBD079E47}" type="slidenum">
              <a:rPr spc="-90" dirty="0"/>
              <a:t>27</a:t>
            </a:fld>
            <a:endParaRPr spc="-90" dirty="0"/>
          </a:p>
        </p:txBody>
      </p:sp>
      <p:sp>
        <p:nvSpPr>
          <p:cNvPr id="3" name="object 3"/>
          <p:cNvSpPr txBox="1"/>
          <p:nvPr/>
        </p:nvSpPr>
        <p:spPr>
          <a:xfrm flipH="1">
            <a:off x="1" y="1388576"/>
            <a:ext cx="96060" cy="1010533"/>
          </a:xfrm>
          <a:prstGeom prst="rect">
            <a:avLst/>
          </a:prstGeom>
        </p:spPr>
        <p:txBody>
          <a:bodyPr vert="horz" wrap="square" lIns="0" tIns="12700" rIns="0" bIns="0" rtlCol="0">
            <a:spAutoFit/>
          </a:bodyPr>
          <a:lstStyle/>
          <a:p>
            <a:pPr marL="12065">
              <a:lnSpc>
                <a:spcPct val="100000"/>
              </a:lnSpc>
              <a:spcBef>
                <a:spcPts val="100"/>
              </a:spcBef>
              <a:buClr>
                <a:srgbClr val="0070C0"/>
              </a:buClr>
              <a:tabLst>
                <a:tab pos="391160" algn="l"/>
              </a:tabLst>
            </a:pPr>
            <a:r>
              <a:rPr lang="en-US" sz="3200" dirty="0">
                <a:latin typeface="Calibri"/>
                <a:cs typeface="Calibri"/>
              </a:rPr>
              <a:t>     </a:t>
            </a:r>
          </a:p>
          <a:p>
            <a:pPr marL="390525" indent="-378460">
              <a:lnSpc>
                <a:spcPct val="100000"/>
              </a:lnSpc>
              <a:spcBef>
                <a:spcPts val="100"/>
              </a:spcBef>
              <a:buClr>
                <a:srgbClr val="0070C0"/>
              </a:buClr>
              <a:buFont typeface="Yu Gothic UI"/>
              <a:buChar char="❖"/>
              <a:tabLst>
                <a:tab pos="391160" algn="l"/>
              </a:tabLst>
            </a:pPr>
            <a:endParaRPr sz="3200" dirty="0">
              <a:latin typeface="Calibri"/>
              <a:cs typeface="Calibri"/>
            </a:endParaRPr>
          </a:p>
        </p:txBody>
      </p:sp>
      <p:sp>
        <p:nvSpPr>
          <p:cNvPr id="8" name="Rectangle 2">
            <a:extLst>
              <a:ext uri="{FF2B5EF4-FFF2-40B4-BE49-F238E27FC236}">
                <a16:creationId xmlns:a16="http://schemas.microsoft.com/office/drawing/2014/main" xmlns="" id="{9F9B0E2B-86C4-122B-3408-8CB55A027555}"/>
              </a:ext>
            </a:extLst>
          </p:cNvPr>
          <p:cNvSpPr>
            <a:spLocks noChangeArrowheads="1"/>
          </p:cNvSpPr>
          <p:nvPr/>
        </p:nvSpPr>
        <p:spPr bwMode="auto">
          <a:xfrm>
            <a:off x="96060" y="1558528"/>
            <a:ext cx="1184747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lnSpc>
                <a:spcPct val="150000"/>
              </a:lnSpc>
              <a:spcBef>
                <a:spcPct val="0"/>
              </a:spcBef>
              <a:spcAft>
                <a:spcPct val="0"/>
              </a:spcAft>
              <a:buFont typeface="Wingdings" panose="05000000000000000000" pitchFamily="2" charset="2"/>
              <a:buChar char="v"/>
            </a:pPr>
            <a:r>
              <a:rPr lang="en-IN" sz="2400" b="1" dirty="0">
                <a:latin typeface="Arial" panose="020B0604020202020204" pitchFamily="34" charset="0"/>
                <a:cs typeface="Arial" panose="020B0604020202020204" pitchFamily="34" charset="0"/>
              </a:rPr>
              <a:t>Limited </a:t>
            </a:r>
            <a:r>
              <a:rPr lang="en-IN" sz="2400" b="1" dirty="0" smtClean="0">
                <a:latin typeface="Arial" panose="020B0604020202020204" pitchFamily="34" charset="0"/>
                <a:cs typeface="Arial" panose="020B0604020202020204" pitchFamily="34" charset="0"/>
              </a:rPr>
              <a:t>Dataset.</a:t>
            </a:r>
          </a:p>
          <a:p>
            <a:pPr marL="285750" lvl="0" indent="-285750" eaLnBrk="0" fontAlgn="base" hangingPunct="0">
              <a:lnSpc>
                <a:spcPct val="150000"/>
              </a:lnSpc>
              <a:spcBef>
                <a:spcPct val="0"/>
              </a:spcBef>
              <a:spcAft>
                <a:spcPct val="0"/>
              </a:spcAft>
              <a:buFont typeface="Wingdings" panose="05000000000000000000" pitchFamily="2" charset="2"/>
              <a:buChar char="v"/>
            </a:pPr>
            <a:r>
              <a:rPr lang="en-IN" sz="2400" b="1" dirty="0">
                <a:latin typeface="Arial" panose="020B0604020202020204" pitchFamily="34" charset="0"/>
                <a:cs typeface="Arial" panose="020B0604020202020204" pitchFamily="34" charset="0"/>
              </a:rPr>
              <a:t>Omission of Certain Factors</a:t>
            </a:r>
            <a:r>
              <a:rPr kumimoji="0" lang="en-US" altLang="en-US" sz="2400" b="0" i="0" u="none" strike="noStrike" cap="none" normalizeH="0" baseline="0" dirty="0" smtClean="0">
                <a:ln>
                  <a:noFill/>
                </a:ln>
                <a:solidFill>
                  <a:schemeClr val="tx1"/>
                </a:solidFill>
                <a:effectLst/>
                <a:latin typeface="Arial" panose="020B0604020202020204" pitchFamily="34"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lvl="0" indent="-285750" eaLnBrk="0" fontAlgn="base" hangingPunct="0">
              <a:lnSpc>
                <a:spcPct val="150000"/>
              </a:lnSpc>
              <a:spcBef>
                <a:spcPct val="0"/>
              </a:spcBef>
              <a:spcAft>
                <a:spcPct val="0"/>
              </a:spcAft>
              <a:buFont typeface="Wingdings" panose="05000000000000000000" pitchFamily="2" charset="2"/>
              <a:buChar char="v"/>
            </a:pPr>
            <a:r>
              <a:rPr lang="en-IN" sz="2400" b="1" dirty="0">
                <a:latin typeface="Arial" panose="020B0604020202020204" pitchFamily="34" charset="0"/>
                <a:cs typeface="Arial" panose="020B0604020202020204" pitchFamily="34" charset="0"/>
              </a:rPr>
              <a:t>Incorporating More Features</a:t>
            </a:r>
            <a:r>
              <a:rPr lang="en-IN" sz="2400" b="1" dirty="0" smtClean="0">
                <a:latin typeface="Arial" panose="020B0604020202020204" pitchFamily="34" charset="0"/>
                <a:cs typeface="Arial" panose="020B0604020202020204" pitchFamily="34" charset="0"/>
              </a:rPr>
              <a:t>.</a:t>
            </a:r>
          </a:p>
          <a:p>
            <a:pPr marL="285750" lvl="0" indent="-285750" eaLnBrk="0" fontAlgn="base" hangingPunct="0">
              <a:lnSpc>
                <a:spcPct val="150000"/>
              </a:lnSpc>
              <a:spcBef>
                <a:spcPct val="0"/>
              </a:spcBef>
              <a:spcAft>
                <a:spcPct val="0"/>
              </a:spcAft>
              <a:buFont typeface="Wingdings" panose="05000000000000000000" pitchFamily="2" charset="2"/>
              <a:buChar char="v"/>
            </a:pPr>
            <a:r>
              <a:rPr lang="en-US" altLang="en-US" sz="2400" b="1" dirty="0">
                <a:latin typeface="Arial" panose="020B0604020202020204" pitchFamily="34" charset="0"/>
              </a:rPr>
              <a:t>User-Friendly </a:t>
            </a:r>
            <a:r>
              <a:rPr lang="en-US" altLang="en-US" sz="2400" b="1" dirty="0" smtClean="0">
                <a:latin typeface="Arial" panose="020B0604020202020204" pitchFamily="34" charset="0"/>
              </a:rPr>
              <a:t>Design.</a:t>
            </a:r>
            <a:endParaRPr lang="en-US" altLang="en-US" sz="2400" b="1" dirty="0">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smtClean="0">
                <a:ln>
                  <a:noFill/>
                </a:ln>
                <a:solidFill>
                  <a:schemeClr val="tx1"/>
                </a:solidFill>
                <a:effectLst/>
                <a:latin typeface="Arial" panose="020B0604020202020204" pitchFamily="34" charset="0"/>
              </a:rPr>
              <a:t>Easy Navigation.</a:t>
            </a: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285750" lvl="0" indent="-285750" eaLnBrk="0" fontAlgn="base" hangingPunct="0">
              <a:lnSpc>
                <a:spcPct val="150000"/>
              </a:lnSpc>
              <a:spcBef>
                <a:spcPct val="0"/>
              </a:spcBef>
              <a:spcAft>
                <a:spcPct val="0"/>
              </a:spcAft>
              <a:buFont typeface="Wingdings" panose="05000000000000000000" pitchFamily="2" charset="2"/>
              <a:buChar char="v"/>
            </a:pPr>
            <a:r>
              <a:rPr lang="en-IN" sz="2400" b="1" dirty="0">
                <a:latin typeface="Arial" panose="020B0604020202020204" pitchFamily="34" charset="0"/>
                <a:cs typeface="Arial" panose="020B0604020202020204" pitchFamily="34" charset="0"/>
              </a:rPr>
              <a:t>Advanced Machine Learning </a:t>
            </a:r>
            <a:r>
              <a:rPr lang="en-IN" sz="2400" b="1" dirty="0" smtClean="0">
                <a:latin typeface="Arial" panose="020B0604020202020204" pitchFamily="34" charset="0"/>
                <a:cs typeface="Arial" panose="020B0604020202020204" pitchFamily="34" charset="0"/>
              </a:rPr>
              <a:t>Models.</a:t>
            </a:r>
          </a:p>
          <a:p>
            <a:pPr marL="285750" lvl="0" indent="-285750" eaLnBrk="0" fontAlgn="base" hangingPunct="0">
              <a:lnSpc>
                <a:spcPct val="150000"/>
              </a:lnSpc>
              <a:spcBef>
                <a:spcPct val="0"/>
              </a:spcBef>
              <a:spcAft>
                <a:spcPct val="0"/>
              </a:spcAft>
              <a:buFont typeface="Wingdings" panose="05000000000000000000" pitchFamily="2" charset="2"/>
              <a:buChar char="v"/>
            </a:pPr>
            <a:r>
              <a:rPr lang="en-IN" sz="2400" b="1" dirty="0">
                <a:latin typeface="Arial" panose="020B0604020202020204" pitchFamily="34" charset="0"/>
                <a:cs typeface="Arial" panose="020B0604020202020204" pitchFamily="34" charset="0"/>
              </a:rPr>
              <a:t>Real-Time Price </a:t>
            </a:r>
            <a:r>
              <a:rPr lang="en-IN" sz="2400" b="1" dirty="0" smtClean="0">
                <a:latin typeface="Arial" panose="020B0604020202020204" pitchFamily="34" charset="0"/>
                <a:cs typeface="Arial" panose="020B0604020202020204" pitchFamily="34" charset="0"/>
              </a:rPr>
              <a:t>Prediction.</a:t>
            </a:r>
          </a:p>
          <a:p>
            <a:pPr marL="285750" lvl="0" indent="-285750" eaLnBrk="0" fontAlgn="base" hangingPunct="0">
              <a:lnSpc>
                <a:spcPct val="150000"/>
              </a:lnSpc>
              <a:spcBef>
                <a:spcPct val="0"/>
              </a:spcBef>
              <a:spcAft>
                <a:spcPct val="0"/>
              </a:spcAft>
              <a:buFont typeface="Wingdings" panose="05000000000000000000" pitchFamily="2" charset="2"/>
              <a:buChar char="v"/>
            </a:pPr>
            <a:r>
              <a:rPr kumimoji="0" lang="en-US" altLang="en-US" sz="2400" b="1" i="0" u="none" strike="noStrike" cap="none" normalizeH="0" baseline="0" dirty="0" smtClean="0">
                <a:ln>
                  <a:noFill/>
                </a:ln>
                <a:solidFill>
                  <a:schemeClr val="tx1"/>
                </a:solidFill>
                <a:effectLst/>
                <a:latin typeface="Arial" panose="020B0604020202020204" pitchFamily="34" charset="0"/>
              </a:rPr>
              <a:t>Improved </a:t>
            </a:r>
            <a:r>
              <a:rPr kumimoji="0" lang="en-US" altLang="en-US" sz="2400" b="1" i="0" u="none" strike="noStrike" cap="none" normalizeH="0" baseline="0" dirty="0">
                <a:ln>
                  <a:noFill/>
                </a:ln>
                <a:solidFill>
                  <a:schemeClr val="tx1"/>
                </a:solidFill>
                <a:effectLst/>
                <a:latin typeface="Arial" panose="020B0604020202020204" pitchFamily="34" charset="0"/>
              </a:rPr>
              <a:t>Quality of </a:t>
            </a:r>
            <a:r>
              <a:rPr kumimoji="0" lang="en-US" altLang="en-US" sz="2400" b="1" i="0" u="none" strike="noStrike" cap="none" normalizeH="0" baseline="0" dirty="0" smtClean="0">
                <a:ln>
                  <a:noFill/>
                </a:ln>
                <a:solidFill>
                  <a:schemeClr val="tx1"/>
                </a:solidFill>
                <a:effectLst/>
                <a:latin typeface="Arial" panose="020B0604020202020204" pitchFamily="34" charset="0"/>
              </a:rPr>
              <a:t>Work.</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67000" y="2209800"/>
            <a:ext cx="5303520" cy="3073400"/>
          </a:xfrm>
          <a:prstGeom prst="rect">
            <a:avLst/>
          </a:prstGeom>
        </p:spPr>
        <p:txBody>
          <a:bodyPr vert="horz" wrap="square" lIns="0" tIns="12700" rIns="0" bIns="0" rtlCol="0">
            <a:spAutoFit/>
          </a:bodyPr>
          <a:lstStyle/>
          <a:p>
            <a:pPr marL="12700">
              <a:lnSpc>
                <a:spcPct val="100000"/>
              </a:lnSpc>
              <a:spcBef>
                <a:spcPts val="100"/>
              </a:spcBef>
            </a:pPr>
            <a:r>
              <a:rPr sz="20000" b="1" spc="-965" dirty="0">
                <a:solidFill>
                  <a:srgbClr val="6C9BC1"/>
                </a:solidFill>
                <a:latin typeface="Arial"/>
                <a:cs typeface="Arial"/>
              </a:rPr>
              <a:t>Q</a:t>
            </a:r>
            <a:r>
              <a:rPr lang="en-US" sz="20000" b="1" spc="-965" dirty="0">
                <a:solidFill>
                  <a:srgbClr val="6C9BC1"/>
                </a:solidFill>
                <a:latin typeface="Arial"/>
                <a:cs typeface="Arial"/>
              </a:rPr>
              <a:t>&amp;A</a:t>
            </a:r>
            <a:endParaRPr sz="20000" dirty="0">
              <a:latin typeface="Arial"/>
              <a:cs typeface="Arial"/>
            </a:endParaRP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algn="ctr">
              <a:lnSpc>
                <a:spcPts val="1360"/>
              </a:lnSpc>
            </a:pPr>
            <a:r>
              <a:rPr spc="5" dirty="0"/>
              <a:t>Department</a:t>
            </a:r>
            <a:r>
              <a:rPr spc="-65" dirty="0"/>
              <a:t> </a:t>
            </a:r>
            <a:r>
              <a:rPr spc="15" dirty="0"/>
              <a:t>of</a:t>
            </a:r>
            <a:r>
              <a:rPr spc="-65" dirty="0"/>
              <a:t> </a:t>
            </a:r>
            <a:r>
              <a:rPr spc="-5" dirty="0"/>
              <a:t>Computer</a:t>
            </a:r>
            <a:r>
              <a:rPr spc="-60" dirty="0"/>
              <a:t> </a:t>
            </a:r>
            <a:r>
              <a:rPr spc="-35" dirty="0"/>
              <a:t>Science</a:t>
            </a:r>
          </a:p>
          <a:p>
            <a:pPr algn="ctr">
              <a:lnSpc>
                <a:spcPct val="100000"/>
              </a:lnSpc>
            </a:pPr>
            <a:r>
              <a:rPr spc="-25" dirty="0"/>
              <a:t>Engineering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360"/>
              </a:lnSpc>
            </a:pPr>
            <a:fld id="{81D60167-4931-47E6-BA6A-407CBD079E47}" type="slidenum">
              <a:rPr spc="-90" dirty="0"/>
              <a:t>28</a:t>
            </a:fld>
            <a:endParaRPr spc="-9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350" dirty="0"/>
              <a:t>THANKS</a:t>
            </a: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algn="ctr">
              <a:lnSpc>
                <a:spcPts val="1360"/>
              </a:lnSpc>
            </a:pPr>
            <a:r>
              <a:rPr spc="5" dirty="0"/>
              <a:t>Department</a:t>
            </a:r>
            <a:r>
              <a:rPr spc="-65" dirty="0"/>
              <a:t> </a:t>
            </a:r>
            <a:r>
              <a:rPr spc="15" dirty="0"/>
              <a:t>of</a:t>
            </a:r>
            <a:r>
              <a:rPr spc="-65" dirty="0"/>
              <a:t> </a:t>
            </a:r>
            <a:r>
              <a:rPr spc="-5" dirty="0"/>
              <a:t>Computer</a:t>
            </a:r>
            <a:r>
              <a:rPr spc="-60" dirty="0"/>
              <a:t> </a:t>
            </a:r>
            <a:r>
              <a:rPr spc="-35" dirty="0"/>
              <a:t>Science</a:t>
            </a:r>
          </a:p>
          <a:p>
            <a:pPr algn="ctr">
              <a:lnSpc>
                <a:spcPct val="100000"/>
              </a:lnSpc>
            </a:pPr>
            <a:r>
              <a:rPr spc="-25" dirty="0"/>
              <a:t>Engineering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360"/>
              </a:lnSpc>
            </a:pPr>
            <a:fld id="{81D60167-4931-47E6-BA6A-407CBD079E47}" type="slidenum">
              <a:rPr spc="-90" dirty="0"/>
              <a:t>29</a:t>
            </a:fld>
            <a:endParaRPr spc="-9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167750" y="6460506"/>
            <a:ext cx="1828799" cy="370599"/>
          </a:xfrm>
          <a:prstGeom prst="rect">
            <a:avLst/>
          </a:prstGeom>
        </p:spPr>
      </p:pic>
      <p:sp>
        <p:nvSpPr>
          <p:cNvPr id="3" name="object 3"/>
          <p:cNvSpPr/>
          <p:nvPr/>
        </p:nvSpPr>
        <p:spPr>
          <a:xfrm>
            <a:off x="5656881" y="1709738"/>
            <a:ext cx="6535420" cy="3575685"/>
          </a:xfrm>
          <a:custGeom>
            <a:avLst/>
            <a:gdLst/>
            <a:ahLst/>
            <a:cxnLst/>
            <a:rect l="l" t="t" r="r" b="b"/>
            <a:pathLst>
              <a:path w="6535420" h="3575685">
                <a:moveTo>
                  <a:pt x="6535118" y="3575183"/>
                </a:moveTo>
                <a:lnTo>
                  <a:pt x="0" y="3575183"/>
                </a:lnTo>
                <a:lnTo>
                  <a:pt x="0" y="0"/>
                </a:lnTo>
                <a:lnTo>
                  <a:pt x="6535118" y="0"/>
                </a:lnTo>
                <a:lnTo>
                  <a:pt x="6535118" y="3575183"/>
                </a:lnTo>
                <a:close/>
              </a:path>
            </a:pathLst>
          </a:custGeom>
          <a:solidFill>
            <a:srgbClr val="418AB3"/>
          </a:solidFill>
        </p:spPr>
        <p:txBody>
          <a:bodyPr wrap="square" lIns="0" tIns="0" rIns="0" bIns="0" rtlCol="0"/>
          <a:lstStyle/>
          <a:p>
            <a:endParaRPr/>
          </a:p>
        </p:txBody>
      </p:sp>
      <p:sp>
        <p:nvSpPr>
          <p:cNvPr id="4" name="object 4"/>
          <p:cNvSpPr txBox="1"/>
          <p:nvPr/>
        </p:nvSpPr>
        <p:spPr>
          <a:xfrm>
            <a:off x="457201" y="2411381"/>
            <a:ext cx="5338468" cy="1010533"/>
          </a:xfrm>
          <a:prstGeom prst="rect">
            <a:avLst/>
          </a:prstGeom>
        </p:spPr>
        <p:txBody>
          <a:bodyPr vert="horz" wrap="square" lIns="0" tIns="12700" rIns="0" bIns="0" rtlCol="0">
            <a:spAutoFit/>
          </a:bodyPr>
          <a:lstStyle/>
          <a:p>
            <a:pPr marL="12700" marR="5080">
              <a:lnSpc>
                <a:spcPct val="100000"/>
              </a:lnSpc>
              <a:spcBef>
                <a:spcPts val="100"/>
              </a:spcBef>
            </a:pPr>
            <a:r>
              <a:rPr sz="3200" b="1" spc="-5" dirty="0">
                <a:latin typeface="Times New Roman"/>
                <a:cs typeface="Times New Roman"/>
              </a:rPr>
              <a:t>Supervised</a:t>
            </a:r>
            <a:r>
              <a:rPr sz="3200" b="1" spc="-95" dirty="0">
                <a:latin typeface="Times New Roman"/>
                <a:cs typeface="Times New Roman"/>
              </a:rPr>
              <a:t> </a:t>
            </a:r>
            <a:r>
              <a:rPr sz="3200" b="1" spc="-5" dirty="0">
                <a:latin typeface="Times New Roman"/>
                <a:cs typeface="Times New Roman"/>
              </a:rPr>
              <a:t>by: </a:t>
            </a:r>
            <a:r>
              <a:rPr sz="3200" b="1" spc="-785" dirty="0">
                <a:latin typeface="Times New Roman"/>
                <a:cs typeface="Times New Roman"/>
              </a:rPr>
              <a:t> </a:t>
            </a:r>
            <a:endParaRPr lang="en-US" sz="3200" b="1" spc="-785" dirty="0">
              <a:latin typeface="Times New Roman"/>
              <a:cs typeface="Times New Roman"/>
            </a:endParaRPr>
          </a:p>
          <a:p>
            <a:pPr marL="12700" marR="5080">
              <a:lnSpc>
                <a:spcPct val="100000"/>
              </a:lnSpc>
              <a:spcBef>
                <a:spcPts val="100"/>
              </a:spcBef>
            </a:pPr>
            <a:r>
              <a:rPr sz="3200" b="1" spc="-5" dirty="0">
                <a:latin typeface="Times New Roman"/>
                <a:cs typeface="Times New Roman"/>
              </a:rPr>
              <a:t>Prof.</a:t>
            </a:r>
            <a:r>
              <a:rPr lang="en-US" sz="3200" b="1" spc="-5" dirty="0">
                <a:latin typeface="Times New Roman"/>
                <a:cs typeface="Times New Roman"/>
              </a:rPr>
              <a:t> </a:t>
            </a:r>
            <a:r>
              <a:rPr lang="en-US" sz="3200" b="1" spc="-5" dirty="0" smtClean="0">
                <a:latin typeface="Times New Roman"/>
                <a:cs typeface="Times New Roman"/>
              </a:rPr>
              <a:t>KRUPI SARAF</a:t>
            </a:r>
            <a:endParaRPr sz="3200" dirty="0">
              <a:latin typeface="Times New Roman"/>
              <a:cs typeface="Times New Roman"/>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algn="ctr">
              <a:lnSpc>
                <a:spcPts val="1360"/>
              </a:lnSpc>
            </a:pPr>
            <a:r>
              <a:rPr spc="5" dirty="0"/>
              <a:t>Department</a:t>
            </a:r>
            <a:r>
              <a:rPr spc="-65" dirty="0"/>
              <a:t> </a:t>
            </a:r>
            <a:r>
              <a:rPr spc="15" dirty="0"/>
              <a:t>of</a:t>
            </a:r>
            <a:r>
              <a:rPr spc="-65" dirty="0"/>
              <a:t> </a:t>
            </a:r>
            <a:r>
              <a:rPr spc="-5" dirty="0"/>
              <a:t>Computer</a:t>
            </a:r>
            <a:r>
              <a:rPr spc="-60" dirty="0"/>
              <a:t> </a:t>
            </a:r>
            <a:r>
              <a:rPr spc="-35" dirty="0"/>
              <a:t>Science</a:t>
            </a:r>
          </a:p>
          <a:p>
            <a:pPr algn="ctr">
              <a:lnSpc>
                <a:spcPct val="100000"/>
              </a:lnSpc>
            </a:pPr>
            <a:r>
              <a:rPr spc="-25" dirty="0"/>
              <a:t>Engineering</a:t>
            </a:r>
          </a:p>
        </p:txBody>
      </p:sp>
      <p:sp>
        <p:nvSpPr>
          <p:cNvPr id="8" name="object 8"/>
          <p:cNvSpPr txBox="1">
            <a:spLocks noGrp="1"/>
          </p:cNvSpPr>
          <p:nvPr>
            <p:ph type="ftr" sz="quarter" idx="5"/>
          </p:nvPr>
        </p:nvSpPr>
        <p:spPr>
          <a:xfrm>
            <a:off x="911225" y="6612504"/>
            <a:ext cx="1035050" cy="179536"/>
          </a:xfrm>
          <a:prstGeom prst="rect">
            <a:avLst/>
          </a:prstGeom>
        </p:spPr>
        <p:txBody>
          <a:bodyPr vert="horz" wrap="square" lIns="0" tIns="0" rIns="0" bIns="0" rtlCol="0">
            <a:spAutoFit/>
          </a:bodyPr>
          <a:lstStyle/>
          <a:p>
            <a:pPr marL="12700">
              <a:lnSpc>
                <a:spcPts val="1360"/>
              </a:lnSpc>
            </a:pPr>
            <a:endParaRPr spc="-10" dirty="0"/>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360"/>
              </a:lnSpc>
            </a:pPr>
            <a:fld id="{81D60167-4931-47E6-BA6A-407CBD079E47}" type="slidenum">
              <a:rPr spc="-90" dirty="0"/>
              <a:t>3</a:t>
            </a:fld>
            <a:endParaRPr spc="-90" dirty="0"/>
          </a:p>
        </p:txBody>
      </p:sp>
      <p:sp>
        <p:nvSpPr>
          <p:cNvPr id="5" name="object 5"/>
          <p:cNvSpPr txBox="1">
            <a:spLocks noGrp="1"/>
          </p:cNvSpPr>
          <p:nvPr>
            <p:ph type="title"/>
          </p:nvPr>
        </p:nvSpPr>
        <p:spPr>
          <a:xfrm>
            <a:off x="6396332" y="2110318"/>
            <a:ext cx="5816743" cy="4721164"/>
          </a:xfrm>
          <a:prstGeom prst="rect">
            <a:avLst/>
          </a:prstGeom>
        </p:spPr>
        <p:txBody>
          <a:bodyPr vert="horz" wrap="square" lIns="0" tIns="12065" rIns="0" bIns="0" rtlCol="0">
            <a:spAutoFit/>
          </a:bodyPr>
          <a:lstStyle/>
          <a:p>
            <a:pPr marL="12700" marR="5080">
              <a:lnSpc>
                <a:spcPct val="100299"/>
              </a:lnSpc>
              <a:spcBef>
                <a:spcPts val="95"/>
              </a:spcBef>
            </a:pPr>
            <a:r>
              <a:rPr sz="3400" dirty="0">
                <a:solidFill>
                  <a:srgbClr val="FFFFFF"/>
                </a:solidFill>
                <a:latin typeface="Calibri"/>
                <a:cs typeface="Calibri"/>
              </a:rPr>
              <a:t>Team</a:t>
            </a:r>
            <a:r>
              <a:rPr sz="3400" spc="-85" dirty="0">
                <a:solidFill>
                  <a:srgbClr val="FFFFFF"/>
                </a:solidFill>
                <a:latin typeface="Calibri"/>
                <a:cs typeface="Calibri"/>
              </a:rPr>
              <a:t> </a:t>
            </a:r>
            <a:r>
              <a:rPr sz="3400" dirty="0">
                <a:solidFill>
                  <a:srgbClr val="FFFFFF"/>
                </a:solidFill>
                <a:latin typeface="Calibri"/>
                <a:cs typeface="Calibri"/>
              </a:rPr>
              <a:t>Members </a:t>
            </a:r>
            <a:r>
              <a:rPr sz="3400" spc="-750" dirty="0">
                <a:solidFill>
                  <a:srgbClr val="FFFFFF"/>
                </a:solidFill>
                <a:latin typeface="Calibri"/>
                <a:cs typeface="Calibri"/>
              </a:rPr>
              <a:t> </a:t>
            </a:r>
            <a:r>
              <a:rPr lang="en-US" sz="3400" spc="-750" dirty="0">
                <a:solidFill>
                  <a:srgbClr val="FFFFFF"/>
                </a:solidFill>
                <a:latin typeface="Calibri"/>
                <a:cs typeface="Calibri"/>
              </a:rPr>
              <a:t/>
            </a:r>
            <a:br>
              <a:rPr lang="en-US" sz="3400" spc="-750" dirty="0">
                <a:solidFill>
                  <a:srgbClr val="FFFFFF"/>
                </a:solidFill>
                <a:latin typeface="Calibri"/>
                <a:cs typeface="Calibri"/>
              </a:rPr>
            </a:br>
            <a:r>
              <a:rPr sz="3400" spc="-5" dirty="0">
                <a:solidFill>
                  <a:srgbClr val="FFFFFF"/>
                </a:solidFill>
                <a:latin typeface="Calibri"/>
                <a:cs typeface="Calibri"/>
              </a:rPr>
              <a:t>1</a:t>
            </a:r>
            <a:r>
              <a:rPr sz="3400" spc="-5" dirty="0" smtClean="0">
                <a:solidFill>
                  <a:srgbClr val="FFFFFF"/>
                </a:solidFill>
                <a:latin typeface="Calibri"/>
                <a:cs typeface="Calibri"/>
              </a:rPr>
              <a:t>.</a:t>
            </a:r>
            <a:r>
              <a:rPr lang="en-US" sz="3400" spc="-5" dirty="0">
                <a:solidFill>
                  <a:srgbClr val="FFFFFF"/>
                </a:solidFill>
                <a:latin typeface="Calibri"/>
                <a:cs typeface="Calibri"/>
              </a:rPr>
              <a:t> PRANAY JAIN </a:t>
            </a:r>
            <a:r>
              <a:rPr lang="en-US" sz="3400" spc="-5" dirty="0" smtClean="0">
                <a:solidFill>
                  <a:srgbClr val="FFFFFF"/>
                </a:solidFill>
                <a:latin typeface="Calibri"/>
                <a:cs typeface="Calibri"/>
              </a:rPr>
              <a:t>(</a:t>
            </a:r>
            <a:r>
              <a:rPr lang="en-US" sz="3400" spc="-5" dirty="0">
                <a:solidFill>
                  <a:srgbClr val="FFFFFF"/>
                </a:solidFill>
                <a:latin typeface="Calibri"/>
                <a:cs typeface="Calibri"/>
              </a:rPr>
              <a:t>Leader)</a:t>
            </a:r>
            <a:endParaRPr sz="3400" dirty="0">
              <a:latin typeface="Calibri"/>
              <a:cs typeface="Calibri"/>
            </a:endParaRPr>
          </a:p>
          <a:p>
            <a:pPr marL="12700">
              <a:lnSpc>
                <a:spcPct val="100000"/>
              </a:lnSpc>
              <a:spcBef>
                <a:spcPts val="15"/>
              </a:spcBef>
            </a:pPr>
            <a:r>
              <a:rPr sz="3400" spc="-5" dirty="0" smtClean="0">
                <a:solidFill>
                  <a:srgbClr val="FFFFFF"/>
                </a:solidFill>
                <a:latin typeface="Calibri"/>
                <a:cs typeface="Calibri"/>
              </a:rPr>
              <a:t>2.</a:t>
            </a:r>
            <a:r>
              <a:rPr lang="en-US" sz="3400" spc="-5" dirty="0">
                <a:solidFill>
                  <a:srgbClr val="FFFFFF"/>
                </a:solidFill>
                <a:latin typeface="Calibri"/>
                <a:cs typeface="Calibri"/>
              </a:rPr>
              <a:t> </a:t>
            </a:r>
            <a:r>
              <a:rPr lang="en-US" sz="3400" spc="-5" dirty="0" smtClean="0">
                <a:solidFill>
                  <a:srgbClr val="FFFFFF"/>
                </a:solidFill>
                <a:latin typeface="Calibri"/>
                <a:cs typeface="Calibri"/>
              </a:rPr>
              <a:t>RAHUL </a:t>
            </a:r>
            <a:r>
              <a:rPr lang="en-US" sz="3400" spc="-5" dirty="0">
                <a:solidFill>
                  <a:srgbClr val="FFFFFF"/>
                </a:solidFill>
                <a:latin typeface="Calibri"/>
                <a:cs typeface="Calibri"/>
              </a:rPr>
              <a:t>SHARMA</a:t>
            </a:r>
            <a:br>
              <a:rPr lang="en-US" sz="3400" spc="-5" dirty="0">
                <a:solidFill>
                  <a:srgbClr val="FFFFFF"/>
                </a:solidFill>
                <a:latin typeface="Calibri"/>
                <a:cs typeface="Calibri"/>
              </a:rPr>
            </a:br>
            <a:r>
              <a:rPr lang="en-US" sz="3400" spc="-5" dirty="0">
                <a:solidFill>
                  <a:srgbClr val="FFFFFF"/>
                </a:solidFill>
                <a:latin typeface="Calibri"/>
                <a:cs typeface="Calibri"/>
              </a:rPr>
              <a:t> </a:t>
            </a:r>
            <a:r>
              <a:rPr lang="en-US" sz="3400" spc="-5" dirty="0" smtClean="0">
                <a:solidFill>
                  <a:srgbClr val="FFFFFF"/>
                </a:solidFill>
                <a:latin typeface="Calibri"/>
                <a:cs typeface="Calibri"/>
              </a:rPr>
              <a:t>    PRIYANSHI GOYAL  </a:t>
            </a:r>
            <a:r>
              <a:rPr lang="en-US" sz="3400" spc="-5" dirty="0">
                <a:solidFill>
                  <a:srgbClr val="FFFFFF"/>
                </a:solidFill>
                <a:latin typeface="Calibri"/>
                <a:cs typeface="Calibri"/>
              </a:rPr>
              <a:t/>
            </a:r>
            <a:br>
              <a:rPr lang="en-US" sz="3400" spc="-5" dirty="0">
                <a:solidFill>
                  <a:srgbClr val="FFFFFF"/>
                </a:solidFill>
                <a:latin typeface="Calibri"/>
                <a:cs typeface="Calibri"/>
              </a:rPr>
            </a:br>
            <a:r>
              <a:rPr lang="en-US" sz="3400" spc="-5" dirty="0">
                <a:solidFill>
                  <a:srgbClr val="FFFFFF"/>
                </a:solidFill>
                <a:latin typeface="Calibri"/>
                <a:cs typeface="Calibri"/>
              </a:rPr>
              <a:t>    </a:t>
            </a:r>
            <a:r>
              <a:rPr lang="en-US" sz="3400" spc="-5" dirty="0" smtClean="0">
                <a:solidFill>
                  <a:srgbClr val="FFFFFF"/>
                </a:solidFill>
                <a:latin typeface="Calibri"/>
                <a:cs typeface="Calibri"/>
              </a:rPr>
              <a:t> RACHIT SHIVHARE</a:t>
            </a:r>
            <a:r>
              <a:rPr lang="en-US" sz="3400" spc="-5" dirty="0">
                <a:solidFill>
                  <a:srgbClr val="FFFFFF"/>
                </a:solidFill>
                <a:latin typeface="Calibri"/>
                <a:cs typeface="Calibri"/>
              </a:rPr>
              <a:t/>
            </a:r>
            <a:br>
              <a:rPr lang="en-US" sz="3400" spc="-5" dirty="0">
                <a:solidFill>
                  <a:srgbClr val="FFFFFF"/>
                </a:solidFill>
                <a:latin typeface="Calibri"/>
                <a:cs typeface="Calibri"/>
              </a:rPr>
            </a:br>
            <a:r>
              <a:rPr lang="en-US" sz="3400" spc="-5" dirty="0">
                <a:solidFill>
                  <a:srgbClr val="FFFFFF"/>
                </a:solidFill>
                <a:latin typeface="Calibri"/>
                <a:cs typeface="Calibri"/>
              </a:rPr>
              <a:t>   </a:t>
            </a:r>
            <a:br>
              <a:rPr lang="en-US" sz="3400" spc="-5" dirty="0">
                <a:solidFill>
                  <a:srgbClr val="FFFFFF"/>
                </a:solidFill>
                <a:latin typeface="Calibri"/>
                <a:cs typeface="Calibri"/>
              </a:rPr>
            </a:br>
            <a:r>
              <a:rPr lang="en-US" sz="3400" spc="-5" dirty="0">
                <a:solidFill>
                  <a:srgbClr val="FFFFFF"/>
                </a:solidFill>
                <a:latin typeface="Calibri"/>
                <a:cs typeface="Calibri"/>
              </a:rPr>
              <a:t/>
            </a:r>
            <a:br>
              <a:rPr lang="en-US" sz="3400" spc="-5" dirty="0">
                <a:solidFill>
                  <a:srgbClr val="FFFFFF"/>
                </a:solidFill>
                <a:latin typeface="Calibri"/>
                <a:cs typeface="Calibri"/>
              </a:rPr>
            </a:br>
            <a:r>
              <a:rPr lang="en-US" sz="3400" spc="-5" dirty="0">
                <a:solidFill>
                  <a:srgbClr val="FFFFFF"/>
                </a:solidFill>
                <a:latin typeface="Calibri"/>
                <a:cs typeface="Calibri"/>
              </a:rPr>
              <a:t/>
            </a:r>
            <a:br>
              <a:rPr lang="en-US" sz="3400" spc="-5" dirty="0">
                <a:solidFill>
                  <a:srgbClr val="FFFFFF"/>
                </a:solidFill>
                <a:latin typeface="Calibri"/>
                <a:cs typeface="Calibri"/>
              </a:rPr>
            </a:br>
            <a:endParaRPr sz="3400" dirty="0">
              <a:latin typeface="Calibri"/>
              <a:cs typeface="Calibri"/>
            </a:endParaRPr>
          </a:p>
        </p:txBody>
      </p:sp>
      <p:sp>
        <p:nvSpPr>
          <p:cNvPr id="6" name="object 6"/>
          <p:cNvSpPr txBox="1"/>
          <p:nvPr/>
        </p:nvSpPr>
        <p:spPr>
          <a:xfrm>
            <a:off x="6396333" y="3669370"/>
            <a:ext cx="360045" cy="1064895"/>
          </a:xfrm>
          <a:prstGeom prst="rect">
            <a:avLst/>
          </a:prstGeom>
        </p:spPr>
        <p:txBody>
          <a:bodyPr vert="horz" wrap="square" lIns="0" tIns="13970" rIns="0" bIns="0" rtlCol="0">
            <a:spAutoFit/>
          </a:bodyPr>
          <a:lstStyle/>
          <a:p>
            <a:pPr marL="12700">
              <a:lnSpc>
                <a:spcPct val="100000"/>
              </a:lnSpc>
              <a:spcBef>
                <a:spcPts val="110"/>
              </a:spcBef>
            </a:pPr>
            <a:r>
              <a:rPr sz="3400" b="1" spc="-5" dirty="0">
                <a:solidFill>
                  <a:srgbClr val="FFFFFF"/>
                </a:solidFill>
                <a:latin typeface="Calibri"/>
                <a:cs typeface="Calibri"/>
              </a:rPr>
              <a:t>3.</a:t>
            </a:r>
            <a:endParaRPr sz="3400" dirty="0">
              <a:latin typeface="Calibri"/>
              <a:cs typeface="Calibri"/>
            </a:endParaRPr>
          </a:p>
          <a:p>
            <a:pPr marL="12700">
              <a:lnSpc>
                <a:spcPct val="100000"/>
              </a:lnSpc>
              <a:spcBef>
                <a:spcPts val="10"/>
              </a:spcBef>
            </a:pPr>
            <a:r>
              <a:rPr sz="3400" b="1" spc="-5" dirty="0">
                <a:solidFill>
                  <a:srgbClr val="FFFFFF"/>
                </a:solidFill>
                <a:latin typeface="Calibri"/>
                <a:cs typeface="Calibri"/>
              </a:rPr>
              <a:t>4.</a:t>
            </a:r>
            <a:endParaRPr sz="34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571" y="557053"/>
            <a:ext cx="6630034" cy="695960"/>
          </a:xfrm>
          <a:prstGeom prst="rect">
            <a:avLst/>
          </a:prstGeom>
        </p:spPr>
        <p:txBody>
          <a:bodyPr vert="horz" wrap="square" lIns="0" tIns="12700" rIns="0" bIns="0" rtlCol="0">
            <a:spAutoFit/>
          </a:bodyPr>
          <a:lstStyle/>
          <a:p>
            <a:pPr marL="12700">
              <a:lnSpc>
                <a:spcPct val="100000"/>
              </a:lnSpc>
              <a:spcBef>
                <a:spcPts val="100"/>
              </a:spcBef>
            </a:pPr>
            <a:r>
              <a:rPr sz="4400" spc="-5" dirty="0">
                <a:solidFill>
                  <a:srgbClr val="FFFFFF"/>
                </a:solidFill>
                <a:latin typeface="Calibri"/>
                <a:cs typeface="Calibri"/>
              </a:rPr>
              <a:t>Project</a:t>
            </a:r>
            <a:r>
              <a:rPr sz="4400" spc="-50" dirty="0">
                <a:solidFill>
                  <a:srgbClr val="FFFFFF"/>
                </a:solidFill>
                <a:latin typeface="Calibri"/>
                <a:cs typeface="Calibri"/>
              </a:rPr>
              <a:t> </a:t>
            </a:r>
            <a:r>
              <a:rPr sz="4400" spc="-5" dirty="0">
                <a:solidFill>
                  <a:srgbClr val="FFFFFF"/>
                </a:solidFill>
                <a:latin typeface="Calibri"/>
                <a:cs typeface="Calibri"/>
              </a:rPr>
              <a:t>Presentation</a:t>
            </a:r>
            <a:r>
              <a:rPr sz="4400" spc="-45" dirty="0">
                <a:solidFill>
                  <a:srgbClr val="FFFFFF"/>
                </a:solidFill>
                <a:latin typeface="Calibri"/>
                <a:cs typeface="Calibri"/>
              </a:rPr>
              <a:t> </a:t>
            </a:r>
            <a:r>
              <a:rPr sz="4400" spc="-5" dirty="0">
                <a:solidFill>
                  <a:srgbClr val="FFFFFF"/>
                </a:solidFill>
                <a:latin typeface="Calibri"/>
                <a:cs typeface="Calibri"/>
              </a:rPr>
              <a:t>Outline</a:t>
            </a:r>
            <a:endParaRPr sz="4400">
              <a:latin typeface="Calibri"/>
              <a:cs typeface="Calibri"/>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algn="ctr">
              <a:lnSpc>
                <a:spcPts val="1360"/>
              </a:lnSpc>
            </a:pPr>
            <a:r>
              <a:rPr spc="5" dirty="0"/>
              <a:t>Department</a:t>
            </a:r>
            <a:r>
              <a:rPr spc="-65" dirty="0"/>
              <a:t> </a:t>
            </a:r>
            <a:r>
              <a:rPr spc="15" dirty="0"/>
              <a:t>of</a:t>
            </a:r>
            <a:r>
              <a:rPr spc="-65" dirty="0"/>
              <a:t> </a:t>
            </a:r>
            <a:r>
              <a:rPr spc="-5" dirty="0"/>
              <a:t>Computer</a:t>
            </a:r>
            <a:r>
              <a:rPr spc="-60" dirty="0"/>
              <a:t> </a:t>
            </a:r>
            <a:r>
              <a:rPr spc="-35" dirty="0"/>
              <a:t>Science</a:t>
            </a:r>
          </a:p>
          <a:p>
            <a:pPr algn="ctr">
              <a:lnSpc>
                <a:spcPct val="100000"/>
              </a:lnSpc>
            </a:pPr>
            <a:r>
              <a:rPr spc="-25" dirty="0"/>
              <a:t>Engineering</a:t>
            </a:r>
          </a:p>
        </p:txBody>
      </p:sp>
      <p:sp>
        <p:nvSpPr>
          <p:cNvPr id="5" name="object 5"/>
          <p:cNvSpPr txBox="1">
            <a:spLocks noGrp="1"/>
          </p:cNvSpPr>
          <p:nvPr>
            <p:ph type="ftr" sz="quarter" idx="5"/>
          </p:nvPr>
        </p:nvSpPr>
        <p:spPr>
          <a:xfrm>
            <a:off x="911225" y="6612504"/>
            <a:ext cx="1035050" cy="179536"/>
          </a:xfrm>
          <a:prstGeom prst="rect">
            <a:avLst/>
          </a:prstGeom>
        </p:spPr>
        <p:txBody>
          <a:bodyPr vert="horz" wrap="square" lIns="0" tIns="0" rIns="0" bIns="0" rtlCol="0">
            <a:spAutoFit/>
          </a:bodyPr>
          <a:lstStyle/>
          <a:p>
            <a:pPr marL="12700">
              <a:lnSpc>
                <a:spcPts val="1360"/>
              </a:lnSpc>
            </a:pP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60"/>
              </a:lnSpc>
            </a:pPr>
            <a:fld id="{81D60167-4931-47E6-BA6A-407CBD079E47}" type="slidenum">
              <a:rPr spc="-90" dirty="0"/>
              <a:t>4</a:t>
            </a:fld>
            <a:endParaRPr spc="-90" dirty="0"/>
          </a:p>
        </p:txBody>
      </p:sp>
      <p:sp>
        <p:nvSpPr>
          <p:cNvPr id="3" name="object 3"/>
          <p:cNvSpPr txBox="1"/>
          <p:nvPr/>
        </p:nvSpPr>
        <p:spPr>
          <a:xfrm>
            <a:off x="227241" y="1463725"/>
            <a:ext cx="5672774" cy="4837222"/>
          </a:xfrm>
          <a:prstGeom prst="rect">
            <a:avLst/>
          </a:prstGeom>
        </p:spPr>
        <p:txBody>
          <a:bodyPr vert="horz" wrap="square" lIns="0" tIns="15240" rIns="0" bIns="0" rtlCol="0">
            <a:spAutoFit/>
          </a:bodyPr>
          <a:lstStyle/>
          <a:p>
            <a:pPr marL="368300" indent="-356235">
              <a:lnSpc>
                <a:spcPts val="3170"/>
              </a:lnSpc>
              <a:spcBef>
                <a:spcPts val="120"/>
              </a:spcBef>
              <a:buClr>
                <a:srgbClr val="0070C0"/>
              </a:buClr>
              <a:buFont typeface="Yu Gothic UI"/>
              <a:buChar char="❖"/>
              <a:tabLst>
                <a:tab pos="368935" algn="l"/>
              </a:tabLst>
            </a:pPr>
            <a:r>
              <a:rPr lang="en-US" sz="2700" dirty="0">
                <a:latin typeface="Calibri"/>
                <a:cs typeface="Calibri"/>
              </a:rPr>
              <a:t>Introduction</a:t>
            </a:r>
          </a:p>
          <a:p>
            <a:pPr marL="368300" indent="-356235">
              <a:lnSpc>
                <a:spcPts val="3100"/>
              </a:lnSpc>
              <a:buClr>
                <a:srgbClr val="0070C0"/>
              </a:buClr>
              <a:buFont typeface="Yu Gothic UI"/>
              <a:buChar char="❖"/>
              <a:tabLst>
                <a:tab pos="368935" algn="l"/>
              </a:tabLst>
            </a:pPr>
            <a:r>
              <a:rPr lang="en-US" sz="2700" spc="5" dirty="0">
                <a:latin typeface="Calibri"/>
                <a:cs typeface="Calibri"/>
              </a:rPr>
              <a:t>Problem</a:t>
            </a:r>
            <a:r>
              <a:rPr lang="en-US" sz="2700" spc="-25" dirty="0">
                <a:latin typeface="Calibri"/>
                <a:cs typeface="Calibri"/>
              </a:rPr>
              <a:t> </a:t>
            </a:r>
            <a:r>
              <a:rPr lang="en-US" sz="2700" dirty="0">
                <a:latin typeface="Calibri"/>
                <a:cs typeface="Calibri"/>
              </a:rPr>
              <a:t>Statement</a:t>
            </a:r>
          </a:p>
          <a:p>
            <a:pPr marL="368300" indent="-356235">
              <a:lnSpc>
                <a:spcPts val="3100"/>
              </a:lnSpc>
              <a:buClr>
                <a:srgbClr val="0070C0"/>
              </a:buClr>
              <a:buFont typeface="Yu Gothic UI"/>
              <a:buChar char="❖"/>
              <a:tabLst>
                <a:tab pos="368935" algn="l"/>
              </a:tabLst>
            </a:pPr>
            <a:r>
              <a:rPr lang="en-US" sz="2700" spc="5" dirty="0">
                <a:latin typeface="Calibri"/>
                <a:cs typeface="Calibri"/>
              </a:rPr>
              <a:t>Survey</a:t>
            </a:r>
            <a:r>
              <a:rPr lang="en-US" sz="2700" spc="-15" dirty="0">
                <a:latin typeface="Calibri"/>
                <a:cs typeface="Calibri"/>
              </a:rPr>
              <a:t> </a:t>
            </a:r>
            <a:r>
              <a:rPr lang="en-US" sz="2700" spc="5" dirty="0">
                <a:latin typeface="Calibri"/>
                <a:cs typeface="Calibri"/>
              </a:rPr>
              <a:t>of</a:t>
            </a:r>
            <a:r>
              <a:rPr lang="en-US" sz="2700" spc="-10" dirty="0">
                <a:latin typeface="Calibri"/>
                <a:cs typeface="Calibri"/>
              </a:rPr>
              <a:t> </a:t>
            </a:r>
            <a:r>
              <a:rPr lang="en-US" sz="2700" dirty="0">
                <a:latin typeface="Calibri"/>
                <a:cs typeface="Calibri"/>
              </a:rPr>
              <a:t>Existing</a:t>
            </a:r>
            <a:r>
              <a:rPr lang="en-US" sz="2700" spc="-15" dirty="0">
                <a:latin typeface="Calibri"/>
                <a:cs typeface="Calibri"/>
              </a:rPr>
              <a:t> </a:t>
            </a:r>
            <a:r>
              <a:rPr lang="en-US" sz="2700" dirty="0">
                <a:latin typeface="Calibri"/>
                <a:cs typeface="Calibri"/>
              </a:rPr>
              <a:t>Systems</a:t>
            </a:r>
          </a:p>
          <a:p>
            <a:pPr marL="368300" indent="-356235">
              <a:lnSpc>
                <a:spcPts val="3100"/>
              </a:lnSpc>
              <a:buClr>
                <a:srgbClr val="0070C0"/>
              </a:buClr>
              <a:buFont typeface="Yu Gothic UI"/>
              <a:buChar char="❖"/>
              <a:tabLst>
                <a:tab pos="368935" algn="l"/>
              </a:tabLst>
            </a:pPr>
            <a:r>
              <a:rPr lang="en-US" sz="2700" dirty="0">
                <a:latin typeface="Calibri"/>
                <a:cs typeface="Calibri"/>
              </a:rPr>
              <a:t>Project</a:t>
            </a:r>
            <a:r>
              <a:rPr lang="en-US" sz="2700" spc="-15" dirty="0">
                <a:latin typeface="Calibri"/>
                <a:cs typeface="Calibri"/>
              </a:rPr>
              <a:t> </a:t>
            </a:r>
            <a:r>
              <a:rPr lang="en-US" sz="2700" dirty="0">
                <a:latin typeface="Calibri"/>
                <a:cs typeface="Calibri"/>
              </a:rPr>
              <a:t>Objectives</a:t>
            </a:r>
          </a:p>
          <a:p>
            <a:pPr marL="368300" indent="-356235">
              <a:lnSpc>
                <a:spcPts val="3100"/>
              </a:lnSpc>
              <a:buClr>
                <a:srgbClr val="0070C0"/>
              </a:buClr>
              <a:buFont typeface="Yu Gothic UI"/>
              <a:buChar char="❖"/>
              <a:tabLst>
                <a:tab pos="368935" algn="l"/>
              </a:tabLst>
            </a:pPr>
            <a:r>
              <a:rPr lang="en-US" sz="2700" dirty="0">
                <a:latin typeface="Calibri"/>
                <a:cs typeface="Calibri"/>
              </a:rPr>
              <a:t>Requirement</a:t>
            </a:r>
            <a:r>
              <a:rPr lang="en-US" sz="2700" spc="-35" dirty="0">
                <a:latin typeface="Calibri"/>
                <a:cs typeface="Calibri"/>
              </a:rPr>
              <a:t> </a:t>
            </a:r>
            <a:r>
              <a:rPr lang="en-US" sz="2700" dirty="0">
                <a:latin typeface="Calibri"/>
                <a:cs typeface="Calibri"/>
              </a:rPr>
              <a:t>Analysis</a:t>
            </a:r>
          </a:p>
          <a:p>
            <a:pPr marL="368300" indent="-356235">
              <a:lnSpc>
                <a:spcPts val="3100"/>
              </a:lnSpc>
              <a:buClr>
                <a:srgbClr val="0070C0"/>
              </a:buClr>
              <a:buFont typeface="Yu Gothic UI"/>
              <a:buChar char="❖"/>
              <a:tabLst>
                <a:tab pos="368935" algn="l"/>
              </a:tabLst>
            </a:pPr>
            <a:r>
              <a:rPr lang="en-US" sz="2700" spc="5" dirty="0">
                <a:latin typeface="Calibri"/>
                <a:cs typeface="Calibri"/>
              </a:rPr>
              <a:t>System</a:t>
            </a:r>
            <a:r>
              <a:rPr lang="en-US" sz="2700" spc="-25" dirty="0">
                <a:latin typeface="Calibri"/>
                <a:cs typeface="Calibri"/>
              </a:rPr>
              <a:t> </a:t>
            </a:r>
            <a:r>
              <a:rPr lang="en-US" sz="2700" spc="5" dirty="0">
                <a:latin typeface="Calibri"/>
                <a:cs typeface="Calibri"/>
              </a:rPr>
              <a:t>architecture</a:t>
            </a:r>
          </a:p>
          <a:p>
            <a:pPr marL="368300" indent="-356235">
              <a:lnSpc>
                <a:spcPts val="3100"/>
              </a:lnSpc>
              <a:buClr>
                <a:srgbClr val="0070C0"/>
              </a:buClr>
              <a:buFont typeface="Yu Gothic UI"/>
              <a:buChar char="❖"/>
              <a:tabLst>
                <a:tab pos="368935" algn="l"/>
              </a:tabLst>
            </a:pPr>
            <a:r>
              <a:rPr lang="en-US" sz="2700" dirty="0"/>
              <a:t>System Designs/UML  Diagrams</a:t>
            </a:r>
            <a:endParaRPr lang="en-US" sz="2700" dirty="0">
              <a:latin typeface="Calibri"/>
              <a:cs typeface="Calibri"/>
            </a:endParaRPr>
          </a:p>
          <a:p>
            <a:pPr marL="368300" indent="-356235">
              <a:lnSpc>
                <a:spcPts val="3100"/>
              </a:lnSpc>
              <a:buClr>
                <a:srgbClr val="0070C0"/>
              </a:buClr>
              <a:buFont typeface="Yu Gothic UI"/>
              <a:buChar char="❖"/>
              <a:tabLst>
                <a:tab pos="368935" algn="l"/>
              </a:tabLst>
            </a:pPr>
            <a:r>
              <a:rPr lang="en-US" sz="2700" dirty="0"/>
              <a:t>Solution Proposed</a:t>
            </a:r>
          </a:p>
          <a:p>
            <a:pPr marL="368300" indent="-356235">
              <a:lnSpc>
                <a:spcPts val="3100"/>
              </a:lnSpc>
              <a:buClr>
                <a:srgbClr val="0070C0"/>
              </a:buClr>
              <a:buFont typeface="Yu Gothic UI"/>
              <a:buChar char="❖"/>
              <a:tabLst>
                <a:tab pos="368935" algn="l"/>
              </a:tabLst>
            </a:pPr>
            <a:r>
              <a:rPr lang="en-US" sz="2700" dirty="0"/>
              <a:t>The Outcome  Discussion</a:t>
            </a:r>
            <a:endParaRPr lang="en-US" sz="2700" dirty="0">
              <a:latin typeface="Calibri"/>
              <a:cs typeface="Calibri"/>
            </a:endParaRPr>
          </a:p>
          <a:p>
            <a:pPr marL="368300" indent="-356235">
              <a:lnSpc>
                <a:spcPts val="3170"/>
              </a:lnSpc>
              <a:buClr>
                <a:srgbClr val="0070C0"/>
              </a:buClr>
              <a:buFont typeface="Yu Gothic UI"/>
              <a:buChar char="❖"/>
              <a:tabLst>
                <a:tab pos="368935" algn="l"/>
              </a:tabLst>
            </a:pPr>
            <a:r>
              <a:rPr lang="en-US" sz="2700" dirty="0">
                <a:latin typeface="Calibri"/>
                <a:cs typeface="Calibri"/>
              </a:rPr>
              <a:t>Conclusions </a:t>
            </a:r>
            <a:r>
              <a:rPr lang="en-US" sz="2700" dirty="0"/>
              <a:t>and Limitations</a:t>
            </a:r>
          </a:p>
          <a:p>
            <a:pPr marL="368300" indent="-356235">
              <a:lnSpc>
                <a:spcPts val="3170"/>
              </a:lnSpc>
              <a:buClr>
                <a:srgbClr val="0070C0"/>
              </a:buClr>
              <a:buFont typeface="Yu Gothic UI"/>
              <a:buChar char="❖"/>
              <a:tabLst>
                <a:tab pos="368935" algn="l"/>
              </a:tabLst>
            </a:pPr>
            <a:endParaRPr lang="en-US" sz="2700" dirty="0">
              <a:latin typeface="Calibri"/>
              <a:cs typeface="Calibri"/>
            </a:endParaRPr>
          </a:p>
          <a:p>
            <a:pPr marL="12065">
              <a:lnSpc>
                <a:spcPts val="3170"/>
              </a:lnSpc>
              <a:buClr>
                <a:srgbClr val="0070C0"/>
              </a:buClr>
              <a:tabLst>
                <a:tab pos="368935" algn="l"/>
              </a:tabLst>
            </a:pPr>
            <a:endParaRPr lang="en-US" sz="27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505218"/>
            <a:ext cx="2924175" cy="695960"/>
          </a:xfrm>
          <a:prstGeom prst="rect">
            <a:avLst/>
          </a:prstGeom>
        </p:spPr>
        <p:txBody>
          <a:bodyPr vert="horz" wrap="square" lIns="0" tIns="12700" rIns="0" bIns="0" rtlCol="0">
            <a:spAutoFit/>
          </a:bodyPr>
          <a:lstStyle/>
          <a:p>
            <a:pPr marL="12700">
              <a:lnSpc>
                <a:spcPct val="100000"/>
              </a:lnSpc>
              <a:spcBef>
                <a:spcPts val="100"/>
              </a:spcBef>
            </a:pPr>
            <a:r>
              <a:rPr sz="4400" spc="-10" dirty="0">
                <a:solidFill>
                  <a:srgbClr val="FFFFFF"/>
                </a:solidFill>
                <a:latin typeface="Calibri"/>
                <a:cs typeface="Calibri"/>
              </a:rPr>
              <a:t>Introduction</a:t>
            </a:r>
            <a:endParaRPr sz="4400">
              <a:latin typeface="Calibri"/>
              <a:cs typeface="Calibri"/>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algn="ctr">
              <a:lnSpc>
                <a:spcPts val="1360"/>
              </a:lnSpc>
            </a:pPr>
            <a:r>
              <a:rPr spc="5" dirty="0"/>
              <a:t>Department</a:t>
            </a:r>
            <a:r>
              <a:rPr spc="-65" dirty="0"/>
              <a:t> </a:t>
            </a:r>
            <a:r>
              <a:rPr spc="15" dirty="0"/>
              <a:t>of</a:t>
            </a:r>
            <a:r>
              <a:rPr spc="-65" dirty="0"/>
              <a:t> </a:t>
            </a:r>
            <a:r>
              <a:rPr spc="-5" dirty="0"/>
              <a:t>Computer</a:t>
            </a:r>
            <a:r>
              <a:rPr spc="-60" dirty="0"/>
              <a:t> </a:t>
            </a:r>
            <a:r>
              <a:rPr spc="-35" dirty="0"/>
              <a:t>Science</a:t>
            </a:r>
          </a:p>
          <a:p>
            <a:pPr algn="ctr">
              <a:lnSpc>
                <a:spcPct val="100000"/>
              </a:lnSpc>
            </a:pPr>
            <a:r>
              <a:rPr spc="-25" dirty="0"/>
              <a:t>Engineering</a:t>
            </a:r>
          </a:p>
        </p:txBody>
      </p:sp>
      <p:sp>
        <p:nvSpPr>
          <p:cNvPr id="5" name="object 5"/>
          <p:cNvSpPr txBox="1">
            <a:spLocks noGrp="1"/>
          </p:cNvSpPr>
          <p:nvPr>
            <p:ph type="ftr" sz="quarter" idx="5"/>
          </p:nvPr>
        </p:nvSpPr>
        <p:spPr>
          <a:xfrm>
            <a:off x="911225" y="6612504"/>
            <a:ext cx="1035050" cy="179536"/>
          </a:xfrm>
          <a:prstGeom prst="rect">
            <a:avLst/>
          </a:prstGeom>
        </p:spPr>
        <p:txBody>
          <a:bodyPr vert="horz" wrap="square" lIns="0" tIns="0" rIns="0" bIns="0" rtlCol="0">
            <a:spAutoFit/>
          </a:bodyPr>
          <a:lstStyle/>
          <a:p>
            <a:pPr marL="12700">
              <a:lnSpc>
                <a:spcPts val="1360"/>
              </a:lnSpc>
            </a:pPr>
            <a:r>
              <a:rPr spc="-145" dirty="0"/>
              <a:t>1</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60"/>
              </a:lnSpc>
            </a:pPr>
            <a:fld id="{81D60167-4931-47E6-BA6A-407CBD079E47}" type="slidenum">
              <a:rPr spc="-90" dirty="0"/>
              <a:t>5</a:t>
            </a:fld>
            <a:endParaRPr spc="-90" dirty="0"/>
          </a:p>
        </p:txBody>
      </p:sp>
      <p:sp>
        <p:nvSpPr>
          <p:cNvPr id="3" name="object 3"/>
          <p:cNvSpPr txBox="1"/>
          <p:nvPr/>
        </p:nvSpPr>
        <p:spPr>
          <a:xfrm>
            <a:off x="76200" y="1447800"/>
            <a:ext cx="11333940" cy="4395434"/>
          </a:xfrm>
          <a:prstGeom prst="rect">
            <a:avLst/>
          </a:prstGeom>
        </p:spPr>
        <p:txBody>
          <a:bodyPr vert="horz" wrap="square" lIns="0" tIns="85725" rIns="0" bIns="0" rtlCol="0">
            <a:spAutoFit/>
          </a:bodyPr>
          <a:lstStyle/>
          <a:p>
            <a:pPr marL="457200" indent="-457200">
              <a:buFont typeface="Wingdings" panose="05000000000000000000" pitchFamily="2" charset="2"/>
              <a:buChar char="v"/>
            </a:pPr>
            <a:r>
              <a:rPr lang="en-US" sz="2800" dirty="0"/>
              <a:t>  </a:t>
            </a:r>
            <a:r>
              <a:rPr lang="en-US" sz="2800" dirty="0" smtClean="0"/>
              <a:t>Auto Valuator </a:t>
            </a:r>
            <a:r>
              <a:rPr lang="en-US" sz="2800" dirty="0"/>
              <a:t>is a smart and user-friendly website that predicts the price of a car</a:t>
            </a:r>
            <a:r>
              <a:rPr lang="en-US" sz="2800" dirty="0" smtClean="0"/>
              <a:t>.</a:t>
            </a:r>
          </a:p>
          <a:p>
            <a:pPr marL="457200" indent="-457200">
              <a:buFont typeface="Wingdings" panose="05000000000000000000" pitchFamily="2" charset="2"/>
              <a:buChar char="v"/>
            </a:pPr>
            <a:r>
              <a:rPr lang="en-US" sz="2800" dirty="0"/>
              <a:t>It uses car details like brand, model, year, fuel type, and kilometers driven to estimate the </a:t>
            </a:r>
            <a:r>
              <a:rPr lang="en-US" sz="2800" dirty="0" smtClean="0"/>
              <a:t>value</a:t>
            </a:r>
          </a:p>
          <a:p>
            <a:pPr marL="457200" indent="-457200">
              <a:buFont typeface="Wingdings" panose="05000000000000000000" pitchFamily="2" charset="2"/>
              <a:buChar char="v"/>
            </a:pPr>
            <a:r>
              <a:rPr lang="en-US" sz="2800" dirty="0"/>
              <a:t>Many people are confused about the correct price when buying or selling a car—this tool solves that problem</a:t>
            </a:r>
            <a:r>
              <a:rPr lang="en-US" sz="2800" dirty="0" smtClean="0"/>
              <a:t>.</a:t>
            </a:r>
          </a:p>
          <a:p>
            <a:pPr marL="457200" indent="-457200">
              <a:buFont typeface="Wingdings" panose="05000000000000000000" pitchFamily="2" charset="2"/>
              <a:buChar char="v"/>
            </a:pPr>
            <a:r>
              <a:rPr lang="en-US" sz="2800" dirty="0"/>
              <a:t>It uses machine learning to quickly give an accurate price estimate in just a few seconds</a:t>
            </a:r>
            <a:r>
              <a:rPr lang="en-US" sz="2800" dirty="0" smtClean="0"/>
              <a:t>.</a:t>
            </a:r>
          </a:p>
          <a:p>
            <a:pPr marL="457200" indent="-457200">
              <a:buFont typeface="Wingdings" panose="05000000000000000000" pitchFamily="2" charset="2"/>
              <a:buChar char="v"/>
            </a:pPr>
            <a:r>
              <a:rPr lang="en-US" sz="2800" dirty="0"/>
              <a:t>The goal is to make car buying and selling easier, faster, and more trustworthy for everyone</a:t>
            </a:r>
            <a:r>
              <a:rPr lang="en-US" sz="2800" dirty="0" smtClean="0"/>
              <a:t>.</a:t>
            </a: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571" y="557053"/>
            <a:ext cx="5538470" cy="695960"/>
          </a:xfrm>
          <a:prstGeom prst="rect">
            <a:avLst/>
          </a:prstGeom>
        </p:spPr>
        <p:txBody>
          <a:bodyPr vert="horz" wrap="square" lIns="0" tIns="12700" rIns="0" bIns="0" rtlCol="0">
            <a:spAutoFit/>
          </a:bodyPr>
          <a:lstStyle/>
          <a:p>
            <a:pPr marL="12700">
              <a:lnSpc>
                <a:spcPct val="100000"/>
              </a:lnSpc>
              <a:spcBef>
                <a:spcPts val="100"/>
              </a:spcBef>
            </a:pPr>
            <a:r>
              <a:rPr sz="4400" spc="-5" dirty="0">
                <a:solidFill>
                  <a:srgbClr val="FFFFFF"/>
                </a:solidFill>
                <a:latin typeface="Calibri"/>
                <a:cs typeface="Calibri"/>
              </a:rPr>
              <a:t>The</a:t>
            </a:r>
            <a:r>
              <a:rPr sz="4400" spc="-50" dirty="0">
                <a:solidFill>
                  <a:srgbClr val="FFFFFF"/>
                </a:solidFill>
                <a:latin typeface="Calibri"/>
                <a:cs typeface="Calibri"/>
              </a:rPr>
              <a:t> </a:t>
            </a:r>
            <a:r>
              <a:rPr sz="4400" spc="-5" dirty="0">
                <a:solidFill>
                  <a:srgbClr val="FFFFFF"/>
                </a:solidFill>
                <a:latin typeface="Calibri"/>
                <a:cs typeface="Calibri"/>
              </a:rPr>
              <a:t>Problem</a:t>
            </a:r>
            <a:r>
              <a:rPr sz="4400" spc="-45" dirty="0">
                <a:solidFill>
                  <a:srgbClr val="FFFFFF"/>
                </a:solidFill>
                <a:latin typeface="Calibri"/>
                <a:cs typeface="Calibri"/>
              </a:rPr>
              <a:t> </a:t>
            </a:r>
            <a:r>
              <a:rPr sz="4400" spc="-5" dirty="0">
                <a:solidFill>
                  <a:srgbClr val="FFFFFF"/>
                </a:solidFill>
                <a:latin typeface="Calibri"/>
                <a:cs typeface="Calibri"/>
              </a:rPr>
              <a:t>Statement</a:t>
            </a:r>
            <a:endParaRPr sz="4400" dirty="0">
              <a:latin typeface="Calibri"/>
              <a:cs typeface="Calibri"/>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algn="ctr">
              <a:lnSpc>
                <a:spcPts val="1360"/>
              </a:lnSpc>
            </a:pPr>
            <a:r>
              <a:rPr spc="5" dirty="0"/>
              <a:t>Department</a:t>
            </a:r>
            <a:r>
              <a:rPr spc="-65" dirty="0"/>
              <a:t> </a:t>
            </a:r>
            <a:r>
              <a:rPr spc="15" dirty="0"/>
              <a:t>of</a:t>
            </a:r>
            <a:r>
              <a:rPr spc="-65" dirty="0"/>
              <a:t> </a:t>
            </a:r>
            <a:r>
              <a:rPr spc="-5" dirty="0"/>
              <a:t>Computer</a:t>
            </a:r>
            <a:r>
              <a:rPr spc="-60" dirty="0"/>
              <a:t> </a:t>
            </a:r>
            <a:r>
              <a:rPr spc="-35" dirty="0"/>
              <a:t>Science</a:t>
            </a:r>
          </a:p>
          <a:p>
            <a:pPr algn="ctr">
              <a:lnSpc>
                <a:spcPct val="100000"/>
              </a:lnSpc>
            </a:pPr>
            <a:r>
              <a:rPr spc="-25" dirty="0"/>
              <a:t>Engineering</a:t>
            </a:r>
          </a:p>
        </p:txBody>
      </p:sp>
      <p:sp>
        <p:nvSpPr>
          <p:cNvPr id="5" name="object 5"/>
          <p:cNvSpPr txBox="1">
            <a:spLocks noGrp="1"/>
          </p:cNvSpPr>
          <p:nvPr>
            <p:ph type="ftr" sz="quarter" idx="5"/>
          </p:nvPr>
        </p:nvSpPr>
        <p:spPr>
          <a:xfrm>
            <a:off x="911225" y="6612504"/>
            <a:ext cx="1035050" cy="179536"/>
          </a:xfrm>
          <a:prstGeom prst="rect">
            <a:avLst/>
          </a:prstGeom>
        </p:spPr>
        <p:txBody>
          <a:bodyPr vert="horz" wrap="square" lIns="0" tIns="0" rIns="0" bIns="0" rtlCol="0">
            <a:spAutoFit/>
          </a:bodyPr>
          <a:lstStyle/>
          <a:p>
            <a:pPr marL="12700">
              <a:lnSpc>
                <a:spcPts val="1360"/>
              </a:lnSpc>
            </a:pP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60"/>
              </a:lnSpc>
            </a:pPr>
            <a:fld id="{81D60167-4931-47E6-BA6A-407CBD079E47}" type="slidenum">
              <a:rPr spc="-90" dirty="0"/>
              <a:t>6</a:t>
            </a:fld>
            <a:endParaRPr spc="-90" dirty="0"/>
          </a:p>
        </p:txBody>
      </p:sp>
      <p:sp>
        <p:nvSpPr>
          <p:cNvPr id="3" name="object 3"/>
          <p:cNvSpPr txBox="1"/>
          <p:nvPr/>
        </p:nvSpPr>
        <p:spPr>
          <a:xfrm>
            <a:off x="96060" y="1388576"/>
            <a:ext cx="11867340" cy="4499950"/>
          </a:xfrm>
          <a:prstGeom prst="rect">
            <a:avLst/>
          </a:prstGeom>
        </p:spPr>
        <p:txBody>
          <a:bodyPr vert="horz" wrap="square" lIns="0" tIns="67310" rIns="0" bIns="0" rtlCol="0">
            <a:spAutoFit/>
          </a:bodyPr>
          <a:lstStyle/>
          <a:p>
            <a:r>
              <a:rPr lang="en-US" sz="3200" b="1" dirty="0"/>
              <a:t>The Problem:</a:t>
            </a:r>
            <a:endParaRPr lang="en-US" sz="3200" dirty="0"/>
          </a:p>
          <a:p>
            <a:pPr marL="457200" indent="-457200">
              <a:buFont typeface="Wingdings" panose="05000000000000000000" pitchFamily="2" charset="2"/>
              <a:buChar char="v"/>
            </a:pPr>
            <a:r>
              <a:rPr lang="en-US" sz="2800" dirty="0"/>
              <a:t>Used car price estimation lacks standardization, leading to wide variation and </a:t>
            </a:r>
            <a:r>
              <a:rPr lang="en-US" sz="2800" dirty="0" smtClean="0"/>
              <a:t>subjectivity.</a:t>
            </a:r>
          </a:p>
          <a:p>
            <a:pPr marL="457200" indent="-457200">
              <a:buFont typeface="Wingdings" panose="05000000000000000000" pitchFamily="2" charset="2"/>
              <a:buChar char="v"/>
            </a:pPr>
            <a:r>
              <a:rPr lang="en-US" sz="2800" dirty="0"/>
              <a:t>Buyers fear overpaying and sellers fear underselling, causing trust issues and market inefficiency</a:t>
            </a:r>
            <a:r>
              <a:rPr lang="en-US" sz="2800" dirty="0" smtClean="0"/>
              <a:t>.</a:t>
            </a:r>
            <a:endParaRPr lang="en-US" sz="2800" dirty="0"/>
          </a:p>
          <a:p>
            <a:endParaRPr lang="en-US" sz="2800" dirty="0"/>
          </a:p>
          <a:p>
            <a:r>
              <a:rPr lang="en-US" sz="3200" b="1" dirty="0"/>
              <a:t>The Solution:</a:t>
            </a:r>
            <a:endParaRPr lang="en-US" sz="3200" dirty="0"/>
          </a:p>
          <a:p>
            <a:pPr marL="457200" indent="-457200">
              <a:buFont typeface="Wingdings" panose="05000000000000000000" pitchFamily="2" charset="2"/>
              <a:buChar char="v"/>
            </a:pPr>
            <a:r>
              <a:rPr lang="en-US" sz="2800" dirty="0"/>
              <a:t>Predict car resale value using machine learning</a:t>
            </a:r>
            <a:r>
              <a:rPr lang="en-US" sz="2800" dirty="0" smtClean="0"/>
              <a:t>.</a:t>
            </a:r>
          </a:p>
          <a:p>
            <a:pPr marL="457200" indent="-457200">
              <a:buFont typeface="Wingdings" panose="05000000000000000000" pitchFamily="2" charset="2"/>
              <a:buChar char="v"/>
            </a:pPr>
            <a:r>
              <a:rPr lang="en-US" sz="2800" dirty="0"/>
              <a:t>Help users make smart and fair pricing decisions</a:t>
            </a:r>
            <a:r>
              <a:rPr lang="en-US" sz="2800" dirty="0" smtClean="0"/>
              <a:t>.</a:t>
            </a:r>
          </a:p>
          <a:p>
            <a:pPr marL="457200" indent="-457200">
              <a:buFont typeface="Wingdings" panose="05000000000000000000" pitchFamily="2" charset="2"/>
              <a:buChar char="v"/>
            </a:pPr>
            <a:r>
              <a:rPr lang="en-US" sz="2800" dirty="0"/>
              <a:t>Reduce time, confusion, and negotiation in deals.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381000"/>
            <a:ext cx="12649200" cy="689932"/>
          </a:xfrm>
          <a:prstGeom prst="rect">
            <a:avLst/>
          </a:prstGeom>
        </p:spPr>
        <p:txBody>
          <a:bodyPr vert="horz" wrap="square" lIns="0" tIns="12700" rIns="0" bIns="0" rtlCol="0">
            <a:spAutoFit/>
          </a:bodyPr>
          <a:lstStyle/>
          <a:p>
            <a:pPr marL="12700">
              <a:lnSpc>
                <a:spcPct val="100000"/>
              </a:lnSpc>
              <a:spcBef>
                <a:spcPts val="100"/>
              </a:spcBef>
            </a:pPr>
            <a:r>
              <a:rPr lang="en-US" sz="4400" dirty="0">
                <a:solidFill>
                  <a:schemeClr val="bg1"/>
                </a:solidFill>
                <a:latin typeface="+mj-lt"/>
              </a:rPr>
              <a:t>Scope of the Project</a:t>
            </a:r>
            <a:endParaRPr sz="4400" dirty="0">
              <a:solidFill>
                <a:schemeClr val="bg1"/>
              </a:solidFill>
              <a:latin typeface="+mj-lt"/>
              <a:cs typeface="Calibri"/>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algn="ctr">
              <a:lnSpc>
                <a:spcPts val="1360"/>
              </a:lnSpc>
            </a:pPr>
            <a:r>
              <a:rPr spc="5" dirty="0"/>
              <a:t>Department</a:t>
            </a:r>
            <a:r>
              <a:rPr spc="-65" dirty="0"/>
              <a:t> </a:t>
            </a:r>
            <a:r>
              <a:rPr spc="15" dirty="0"/>
              <a:t>of</a:t>
            </a:r>
            <a:r>
              <a:rPr spc="-65" dirty="0"/>
              <a:t> </a:t>
            </a:r>
            <a:r>
              <a:rPr lang="en-IN" spc="-5" dirty="0"/>
              <a:t>C</a:t>
            </a:r>
            <a:r>
              <a:rPr spc="-5" dirty="0" err="1"/>
              <a:t>omputer</a:t>
            </a:r>
            <a:r>
              <a:rPr spc="-60" dirty="0"/>
              <a:t> </a:t>
            </a:r>
            <a:r>
              <a:rPr spc="-35" dirty="0"/>
              <a:t>Science</a:t>
            </a:r>
          </a:p>
          <a:p>
            <a:pPr algn="ctr">
              <a:lnSpc>
                <a:spcPct val="100000"/>
              </a:lnSpc>
            </a:pPr>
            <a:r>
              <a:rPr spc="-25" dirty="0"/>
              <a:t>Engineering</a:t>
            </a:r>
          </a:p>
        </p:txBody>
      </p:sp>
      <p:sp>
        <p:nvSpPr>
          <p:cNvPr id="5" name="object 5"/>
          <p:cNvSpPr txBox="1">
            <a:spLocks noGrp="1"/>
          </p:cNvSpPr>
          <p:nvPr>
            <p:ph type="ftr" sz="quarter" idx="5"/>
          </p:nvPr>
        </p:nvSpPr>
        <p:spPr>
          <a:xfrm>
            <a:off x="911225" y="6612504"/>
            <a:ext cx="1035050" cy="179536"/>
          </a:xfrm>
          <a:prstGeom prst="rect">
            <a:avLst/>
          </a:prstGeom>
        </p:spPr>
        <p:txBody>
          <a:bodyPr vert="horz" wrap="square" lIns="0" tIns="0" rIns="0" bIns="0" rtlCol="0">
            <a:spAutoFit/>
          </a:bodyPr>
          <a:lstStyle/>
          <a:p>
            <a:pPr marL="12700">
              <a:lnSpc>
                <a:spcPts val="1360"/>
              </a:lnSpc>
            </a:pP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60"/>
              </a:lnSpc>
            </a:pPr>
            <a:fld id="{81D60167-4931-47E6-BA6A-407CBD079E47}" type="slidenum">
              <a:rPr spc="-90" dirty="0"/>
              <a:t>7</a:t>
            </a:fld>
            <a:endParaRPr spc="-90" dirty="0"/>
          </a:p>
        </p:txBody>
      </p:sp>
      <p:sp>
        <p:nvSpPr>
          <p:cNvPr id="3" name="object 3"/>
          <p:cNvSpPr txBox="1"/>
          <p:nvPr/>
        </p:nvSpPr>
        <p:spPr>
          <a:xfrm>
            <a:off x="228601" y="1447800"/>
            <a:ext cx="9853294" cy="5977277"/>
          </a:xfrm>
          <a:prstGeom prst="rect">
            <a:avLst/>
          </a:prstGeom>
        </p:spPr>
        <p:txBody>
          <a:bodyPr vert="horz" wrap="square" lIns="0" tIns="67310" rIns="0" bIns="0" rtlCol="0">
            <a:spAutoFit/>
          </a:bodyPr>
          <a:lstStyle/>
          <a:p>
            <a:r>
              <a:rPr lang="en-IN" sz="2800" dirty="0"/>
              <a:t>The </a:t>
            </a:r>
            <a:r>
              <a:rPr lang="en-IN" sz="2800" dirty="0" err="1"/>
              <a:t>AutoValuator</a:t>
            </a:r>
            <a:r>
              <a:rPr lang="en-IN" sz="2800" dirty="0"/>
              <a:t> project focuses on predicting the prices of used cars based on specific input features like brand, year, fuel type, transmission, kilometres driven, and more. It is designed for users including individual buyers, sellers, and car dealers who want accurate price estimations</a:t>
            </a:r>
            <a:r>
              <a:rPr lang="en-IN" sz="2800" dirty="0" smtClean="0"/>
              <a:t>.</a:t>
            </a:r>
          </a:p>
          <a:p>
            <a:endParaRPr lang="en-US" sz="2800" dirty="0"/>
          </a:p>
          <a:p>
            <a:r>
              <a:rPr lang="en-IN" sz="3200" b="1" dirty="0"/>
              <a:t>The scope includes</a:t>
            </a:r>
            <a:r>
              <a:rPr lang="en-IN" sz="3200" b="1" dirty="0" smtClean="0"/>
              <a:t>:</a:t>
            </a:r>
            <a:endParaRPr lang="en-US" sz="3200" b="1" dirty="0"/>
          </a:p>
          <a:p>
            <a:pPr marL="342900" lvl="0" indent="-342900">
              <a:buFont typeface="Arial" panose="020B0604020202020204" pitchFamily="34" charset="0"/>
              <a:buChar char="•"/>
            </a:pPr>
            <a:r>
              <a:rPr lang="en-IN" sz="2800" dirty="0"/>
              <a:t>Collecting and </a:t>
            </a:r>
            <a:r>
              <a:rPr lang="en-IN" sz="2800" dirty="0" err="1"/>
              <a:t>preprocessing</a:t>
            </a:r>
            <a:r>
              <a:rPr lang="en-IN" sz="2800" dirty="0"/>
              <a:t> a relevant car dataset.</a:t>
            </a:r>
            <a:endParaRPr lang="en-US" sz="2800" dirty="0"/>
          </a:p>
          <a:p>
            <a:pPr marL="342900" lvl="0" indent="-342900">
              <a:buFont typeface="Arial" panose="020B0604020202020204" pitchFamily="34" charset="0"/>
              <a:buChar char="•"/>
            </a:pPr>
            <a:r>
              <a:rPr lang="en-IN" sz="2800" dirty="0"/>
              <a:t>Training a machine learning model to predict car prices.</a:t>
            </a:r>
            <a:endParaRPr lang="en-US" sz="2800" dirty="0"/>
          </a:p>
          <a:p>
            <a:pPr marL="342900" lvl="0" indent="-342900">
              <a:buFont typeface="Arial" panose="020B0604020202020204" pitchFamily="34" charset="0"/>
              <a:buChar char="•"/>
            </a:pPr>
            <a:r>
              <a:rPr lang="en-IN" sz="2800" dirty="0"/>
              <a:t>Evaluating the model for accuracy and reliability.</a:t>
            </a:r>
            <a:endParaRPr lang="en-US" sz="2800" dirty="0"/>
          </a:p>
          <a:p>
            <a:pPr marL="342900" lvl="0" indent="-342900">
              <a:buFont typeface="Arial" panose="020B0604020202020204" pitchFamily="34" charset="0"/>
              <a:buChar char="•"/>
            </a:pPr>
            <a:r>
              <a:rPr lang="en-IN" sz="2800" dirty="0"/>
              <a:t>Deploying the model through a simple user interface</a:t>
            </a:r>
            <a:r>
              <a:rPr lang="en-IN" sz="2800" dirty="0" smtClean="0"/>
              <a:t>.</a:t>
            </a:r>
          </a:p>
          <a:p>
            <a:pPr lvl="0"/>
            <a:endParaRPr lang="en-IN" sz="2400" dirty="0"/>
          </a:p>
          <a:p>
            <a:pPr lvl="0"/>
            <a:endParaRPr lang="en-IN" sz="2400" dirty="0" smtClean="0"/>
          </a:p>
          <a:p>
            <a:pPr lvl="0"/>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571" y="557053"/>
            <a:ext cx="2459355" cy="695960"/>
          </a:xfrm>
          <a:prstGeom prst="rect">
            <a:avLst/>
          </a:prstGeom>
        </p:spPr>
        <p:txBody>
          <a:bodyPr vert="horz" wrap="square" lIns="0" tIns="12700" rIns="0" bIns="0" rtlCol="0">
            <a:spAutoFit/>
          </a:bodyPr>
          <a:lstStyle/>
          <a:p>
            <a:pPr marL="12700">
              <a:lnSpc>
                <a:spcPct val="100000"/>
              </a:lnSpc>
              <a:spcBef>
                <a:spcPts val="100"/>
              </a:spcBef>
            </a:pPr>
            <a:r>
              <a:rPr sz="4400" spc="-5" dirty="0">
                <a:solidFill>
                  <a:srgbClr val="FFFFFF"/>
                </a:solidFill>
                <a:latin typeface="Calibri"/>
                <a:cs typeface="Calibri"/>
              </a:rPr>
              <a:t>Objectives</a:t>
            </a:r>
            <a:endParaRPr sz="4400">
              <a:latin typeface="Calibri"/>
              <a:cs typeface="Calibri"/>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algn="ctr">
              <a:lnSpc>
                <a:spcPts val="1360"/>
              </a:lnSpc>
            </a:pPr>
            <a:r>
              <a:rPr spc="5" dirty="0"/>
              <a:t>Department</a:t>
            </a:r>
            <a:r>
              <a:rPr spc="-65" dirty="0"/>
              <a:t> </a:t>
            </a:r>
            <a:r>
              <a:rPr spc="15" dirty="0"/>
              <a:t>of</a:t>
            </a:r>
            <a:r>
              <a:rPr spc="-65" dirty="0"/>
              <a:t> </a:t>
            </a:r>
            <a:r>
              <a:rPr spc="-5" dirty="0"/>
              <a:t>Computer</a:t>
            </a:r>
            <a:r>
              <a:rPr spc="-60" dirty="0"/>
              <a:t> </a:t>
            </a:r>
            <a:r>
              <a:rPr spc="-35" dirty="0"/>
              <a:t>Science</a:t>
            </a:r>
          </a:p>
          <a:p>
            <a:pPr algn="ctr">
              <a:lnSpc>
                <a:spcPct val="100000"/>
              </a:lnSpc>
            </a:pPr>
            <a:r>
              <a:rPr spc="-25" dirty="0"/>
              <a:t>Engineering</a:t>
            </a:r>
          </a:p>
        </p:txBody>
      </p:sp>
      <p:sp>
        <p:nvSpPr>
          <p:cNvPr id="5" name="object 5"/>
          <p:cNvSpPr txBox="1">
            <a:spLocks noGrp="1"/>
          </p:cNvSpPr>
          <p:nvPr>
            <p:ph type="ftr" sz="quarter" idx="5"/>
          </p:nvPr>
        </p:nvSpPr>
        <p:spPr>
          <a:xfrm>
            <a:off x="911225" y="6612504"/>
            <a:ext cx="1035050" cy="179536"/>
          </a:xfrm>
          <a:prstGeom prst="rect">
            <a:avLst/>
          </a:prstGeom>
        </p:spPr>
        <p:txBody>
          <a:bodyPr vert="horz" wrap="square" lIns="0" tIns="0" rIns="0" bIns="0" rtlCol="0">
            <a:spAutoFit/>
          </a:bodyPr>
          <a:lstStyle/>
          <a:p>
            <a:pPr marL="12700">
              <a:lnSpc>
                <a:spcPts val="1360"/>
              </a:lnSpc>
            </a:pP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60"/>
              </a:lnSpc>
            </a:pPr>
            <a:fld id="{81D60167-4931-47E6-BA6A-407CBD079E47}" type="slidenum">
              <a:rPr spc="-90" dirty="0"/>
              <a:t>8</a:t>
            </a:fld>
            <a:endParaRPr spc="-90" dirty="0"/>
          </a:p>
        </p:txBody>
      </p:sp>
      <p:sp>
        <p:nvSpPr>
          <p:cNvPr id="3" name="object 3"/>
          <p:cNvSpPr txBox="1"/>
          <p:nvPr/>
        </p:nvSpPr>
        <p:spPr>
          <a:xfrm>
            <a:off x="96060" y="1315424"/>
            <a:ext cx="11028045" cy="517449"/>
          </a:xfrm>
          <a:prstGeom prst="rect">
            <a:avLst/>
          </a:prstGeom>
        </p:spPr>
        <p:txBody>
          <a:bodyPr vert="horz" wrap="square" lIns="0" tIns="85725" rIns="0" bIns="0" rtlCol="0">
            <a:spAutoFit/>
          </a:bodyPr>
          <a:lstStyle/>
          <a:p>
            <a:pPr marL="12065">
              <a:lnSpc>
                <a:spcPct val="100000"/>
              </a:lnSpc>
              <a:spcBef>
                <a:spcPts val="675"/>
              </a:spcBef>
              <a:buClr>
                <a:srgbClr val="0070C0"/>
              </a:buClr>
              <a:tabLst>
                <a:tab pos="391160" algn="l"/>
              </a:tabLst>
            </a:pPr>
            <a:r>
              <a:rPr lang="en-US" sz="2800" dirty="0">
                <a:latin typeface="Calibri"/>
                <a:cs typeface="Calibri"/>
              </a:rPr>
              <a:t>  </a:t>
            </a:r>
            <a:endParaRPr sz="2800" dirty="0">
              <a:latin typeface="Calibri"/>
              <a:cs typeface="Calibri"/>
            </a:endParaRPr>
          </a:p>
        </p:txBody>
      </p:sp>
      <p:sp>
        <p:nvSpPr>
          <p:cNvPr id="10" name="TextBox 9">
            <a:extLst>
              <a:ext uri="{FF2B5EF4-FFF2-40B4-BE49-F238E27FC236}">
                <a16:creationId xmlns:a16="http://schemas.microsoft.com/office/drawing/2014/main" xmlns="" id="{8F7D38BA-1417-283A-73F9-2172367547F6}"/>
              </a:ext>
            </a:extLst>
          </p:cNvPr>
          <p:cNvSpPr txBox="1"/>
          <p:nvPr/>
        </p:nvSpPr>
        <p:spPr>
          <a:xfrm>
            <a:off x="932996" y="4267200"/>
            <a:ext cx="11791140" cy="369332"/>
          </a:xfrm>
          <a:prstGeom prst="rect">
            <a:avLst/>
          </a:prstGeom>
          <a:noFill/>
        </p:spPr>
        <p:txBody>
          <a:bodyPr wrap="square" rtlCol="0">
            <a:spAutoFit/>
          </a:bodyPr>
          <a:lstStyle/>
          <a:p>
            <a:endParaRPr lang="en-US" dirty="0"/>
          </a:p>
        </p:txBody>
      </p:sp>
      <p:sp>
        <p:nvSpPr>
          <p:cNvPr id="15" name="Rectangle 7"/>
          <p:cNvSpPr>
            <a:spLocks noChangeArrowheads="1"/>
          </p:cNvSpPr>
          <p:nvPr/>
        </p:nvSpPr>
        <p:spPr bwMode="auto">
          <a:xfrm>
            <a:off x="345262" y="1133356"/>
            <a:ext cx="8839200" cy="572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342900" lvl="0" indent="-342900" eaLnBrk="0" fontAlgn="base" hangingPunct="0">
              <a:lnSpc>
                <a:spcPct val="150000"/>
              </a:lnSpc>
              <a:spcBef>
                <a:spcPct val="0"/>
              </a:spcBef>
              <a:spcAft>
                <a:spcPct val="0"/>
              </a:spcAft>
              <a:buFont typeface="Wingdings" panose="05000000000000000000" pitchFamily="2" charset="2"/>
              <a:buChar char="q"/>
            </a:pPr>
            <a:r>
              <a:rPr lang="en-US" sz="2000" dirty="0">
                <a:latin typeface="Arial" panose="020B0604020202020204" pitchFamily="34" charset="0"/>
              </a:rPr>
              <a:t>Predict the resale value of a car using machine learning.</a:t>
            </a:r>
          </a:p>
          <a:p>
            <a:pPr marL="342900" lvl="0" indent="-342900" eaLnBrk="0" fontAlgn="base" hangingPunct="0">
              <a:lnSpc>
                <a:spcPct val="150000"/>
              </a:lnSpc>
              <a:spcBef>
                <a:spcPct val="0"/>
              </a:spcBef>
              <a:spcAft>
                <a:spcPct val="0"/>
              </a:spcAft>
              <a:buFont typeface="Wingdings" panose="05000000000000000000" pitchFamily="2" charset="2"/>
              <a:buChar char="q"/>
            </a:pPr>
            <a:r>
              <a:rPr lang="en-US" sz="2000" dirty="0">
                <a:latin typeface="Arial" panose="020B0604020202020204" pitchFamily="34" charset="0"/>
              </a:rPr>
              <a:t>Help users make data-driven pricing decisions.</a:t>
            </a:r>
          </a:p>
          <a:p>
            <a:pPr marL="342900" lvl="0" indent="-342900" eaLnBrk="0" fontAlgn="base" hangingPunct="0">
              <a:lnSpc>
                <a:spcPct val="150000"/>
              </a:lnSpc>
              <a:spcBef>
                <a:spcPct val="0"/>
              </a:spcBef>
              <a:spcAft>
                <a:spcPct val="0"/>
              </a:spcAft>
              <a:buFont typeface="Wingdings" panose="05000000000000000000" pitchFamily="2" charset="2"/>
              <a:buChar char="q"/>
            </a:pPr>
            <a:r>
              <a:rPr lang="en-US" sz="2000" dirty="0">
                <a:latin typeface="Arial" panose="020B0604020202020204" pitchFamily="34" charset="0"/>
              </a:rPr>
              <a:t>Ensure fair and accurate pricing for both buyers and sellers.</a:t>
            </a:r>
          </a:p>
          <a:p>
            <a:pPr marL="342900" lvl="0" indent="-342900" eaLnBrk="0" fontAlgn="base" hangingPunct="0">
              <a:lnSpc>
                <a:spcPct val="150000"/>
              </a:lnSpc>
              <a:spcBef>
                <a:spcPct val="0"/>
              </a:spcBef>
              <a:spcAft>
                <a:spcPct val="0"/>
              </a:spcAft>
              <a:buFont typeface="Wingdings" panose="05000000000000000000" pitchFamily="2" charset="2"/>
              <a:buChar char="q"/>
            </a:pPr>
            <a:r>
              <a:rPr lang="en-US" sz="2000" dirty="0">
                <a:latin typeface="Arial" panose="020B0604020202020204" pitchFamily="34" charset="0"/>
              </a:rPr>
              <a:t>Reduce time spent on price negotiations.</a:t>
            </a:r>
          </a:p>
          <a:p>
            <a:pPr marL="342900" lvl="0" indent="-342900" eaLnBrk="0" fontAlgn="base" hangingPunct="0">
              <a:lnSpc>
                <a:spcPct val="150000"/>
              </a:lnSpc>
              <a:spcBef>
                <a:spcPct val="0"/>
              </a:spcBef>
              <a:spcAft>
                <a:spcPct val="0"/>
              </a:spcAft>
              <a:buFont typeface="Wingdings" panose="05000000000000000000" pitchFamily="2" charset="2"/>
              <a:buChar char="q"/>
            </a:pPr>
            <a:r>
              <a:rPr lang="en-US" sz="2000" dirty="0">
                <a:latin typeface="Arial" panose="020B0604020202020204" pitchFamily="34" charset="0"/>
              </a:rPr>
              <a:t>Improve transparency in the car buying and selling process.</a:t>
            </a:r>
          </a:p>
          <a:p>
            <a:pPr marL="342900" lvl="0" indent="-342900" eaLnBrk="0" fontAlgn="base" hangingPunct="0">
              <a:lnSpc>
                <a:spcPct val="150000"/>
              </a:lnSpc>
              <a:spcBef>
                <a:spcPct val="0"/>
              </a:spcBef>
              <a:spcAft>
                <a:spcPct val="0"/>
              </a:spcAft>
              <a:buFont typeface="Wingdings" panose="05000000000000000000" pitchFamily="2" charset="2"/>
              <a:buChar char="q"/>
            </a:pPr>
            <a:r>
              <a:rPr lang="en-US" sz="2000" dirty="0">
                <a:latin typeface="Arial" panose="020B0604020202020204" pitchFamily="34" charset="0"/>
              </a:rPr>
              <a:t>Provide a user-friendly interface for easy input and results.</a:t>
            </a:r>
          </a:p>
          <a:p>
            <a:pPr marL="342900" lvl="0" indent="-342900" eaLnBrk="0" fontAlgn="base" hangingPunct="0">
              <a:lnSpc>
                <a:spcPct val="150000"/>
              </a:lnSpc>
              <a:spcBef>
                <a:spcPct val="0"/>
              </a:spcBef>
              <a:spcAft>
                <a:spcPct val="0"/>
              </a:spcAft>
              <a:buFont typeface="Wingdings" panose="05000000000000000000" pitchFamily="2" charset="2"/>
              <a:buChar char="q"/>
            </a:pPr>
            <a:r>
              <a:rPr lang="en-US" sz="2000" dirty="0">
                <a:latin typeface="Arial" panose="020B0604020202020204" pitchFamily="34" charset="0"/>
              </a:rPr>
              <a:t>Support better decision-making for car dealerships and individuals.</a:t>
            </a:r>
          </a:p>
          <a:p>
            <a:pPr marL="342900" lvl="0" indent="-342900" eaLnBrk="0" fontAlgn="base" hangingPunct="0">
              <a:lnSpc>
                <a:spcPct val="150000"/>
              </a:lnSpc>
              <a:spcBef>
                <a:spcPct val="0"/>
              </a:spcBef>
              <a:spcAft>
                <a:spcPct val="0"/>
              </a:spcAft>
              <a:buFont typeface="Wingdings" panose="05000000000000000000" pitchFamily="2" charset="2"/>
              <a:buChar char="q"/>
            </a:pPr>
            <a:r>
              <a:rPr lang="en-US" sz="2000" dirty="0">
                <a:latin typeface="Arial" panose="020B0604020202020204" pitchFamily="34" charset="0"/>
              </a:rPr>
              <a:t>Reduce human error in price estimation.</a:t>
            </a:r>
          </a:p>
          <a:p>
            <a:pPr marL="342900" lvl="0" indent="-342900" eaLnBrk="0" fontAlgn="base" hangingPunct="0">
              <a:lnSpc>
                <a:spcPct val="150000"/>
              </a:lnSpc>
              <a:spcBef>
                <a:spcPct val="0"/>
              </a:spcBef>
              <a:spcAft>
                <a:spcPct val="0"/>
              </a:spcAft>
              <a:buFont typeface="Wingdings" panose="05000000000000000000" pitchFamily="2" charset="2"/>
              <a:buChar char="q"/>
            </a:pPr>
            <a:r>
              <a:rPr lang="en-US" sz="2000" dirty="0">
                <a:latin typeface="Arial" panose="020B0604020202020204" pitchFamily="34" charset="0"/>
              </a:rPr>
              <a:t>Adapt pricing based on real-time data trends (if implemented).</a:t>
            </a:r>
          </a:p>
          <a:p>
            <a:pPr marL="342900" lvl="0" indent="-342900" eaLnBrk="0" fontAlgn="base" hangingPunct="0">
              <a:lnSpc>
                <a:spcPct val="150000"/>
              </a:lnSpc>
              <a:spcBef>
                <a:spcPct val="0"/>
              </a:spcBef>
              <a:spcAft>
                <a:spcPct val="0"/>
              </a:spcAft>
              <a:buFont typeface="Wingdings" panose="05000000000000000000" pitchFamily="2" charset="2"/>
              <a:buChar char="q"/>
            </a:pPr>
            <a:r>
              <a:rPr lang="en-US" sz="2000" dirty="0">
                <a:latin typeface="Arial" panose="020B0604020202020204" pitchFamily="34" charset="0"/>
              </a:rPr>
              <a:t>Promote digital transformation in the used car market.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571" y="557053"/>
            <a:ext cx="5077460" cy="695960"/>
          </a:xfrm>
          <a:prstGeom prst="rect">
            <a:avLst/>
          </a:prstGeom>
        </p:spPr>
        <p:txBody>
          <a:bodyPr vert="horz" wrap="square" lIns="0" tIns="12700" rIns="0" bIns="0" rtlCol="0">
            <a:spAutoFit/>
          </a:bodyPr>
          <a:lstStyle/>
          <a:p>
            <a:pPr marL="12700">
              <a:lnSpc>
                <a:spcPct val="100000"/>
              </a:lnSpc>
              <a:spcBef>
                <a:spcPts val="100"/>
              </a:spcBef>
            </a:pPr>
            <a:r>
              <a:rPr sz="4400" spc="-10" dirty="0">
                <a:solidFill>
                  <a:srgbClr val="FFFFFF"/>
                </a:solidFill>
                <a:latin typeface="Calibri"/>
                <a:cs typeface="Calibri"/>
              </a:rPr>
              <a:t>Requirement</a:t>
            </a:r>
            <a:r>
              <a:rPr sz="4400" spc="-90" dirty="0">
                <a:solidFill>
                  <a:srgbClr val="FFFFFF"/>
                </a:solidFill>
                <a:latin typeface="Calibri"/>
                <a:cs typeface="Calibri"/>
              </a:rPr>
              <a:t> </a:t>
            </a:r>
            <a:r>
              <a:rPr sz="4400" spc="-5" dirty="0">
                <a:solidFill>
                  <a:srgbClr val="FFFFFF"/>
                </a:solidFill>
                <a:latin typeface="Calibri"/>
                <a:cs typeface="Calibri"/>
              </a:rPr>
              <a:t>Analysis</a:t>
            </a:r>
            <a:endParaRPr sz="4400" dirty="0">
              <a:latin typeface="Calibri"/>
              <a:cs typeface="Calibri"/>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algn="ctr">
              <a:lnSpc>
                <a:spcPts val="1360"/>
              </a:lnSpc>
            </a:pPr>
            <a:r>
              <a:rPr spc="5" dirty="0"/>
              <a:t>Department</a:t>
            </a:r>
            <a:r>
              <a:rPr spc="-65" dirty="0"/>
              <a:t> </a:t>
            </a:r>
            <a:r>
              <a:rPr spc="15" dirty="0"/>
              <a:t>of</a:t>
            </a:r>
            <a:r>
              <a:rPr spc="-65" dirty="0"/>
              <a:t> </a:t>
            </a:r>
            <a:r>
              <a:rPr spc="-5" dirty="0"/>
              <a:t>Computer</a:t>
            </a:r>
            <a:r>
              <a:rPr spc="-60" dirty="0"/>
              <a:t> </a:t>
            </a:r>
            <a:r>
              <a:rPr spc="-35" dirty="0"/>
              <a:t>Science</a:t>
            </a:r>
          </a:p>
          <a:p>
            <a:pPr algn="ctr">
              <a:lnSpc>
                <a:spcPct val="100000"/>
              </a:lnSpc>
            </a:pPr>
            <a:r>
              <a:rPr spc="-25" dirty="0"/>
              <a:t>Engineering</a:t>
            </a:r>
          </a:p>
        </p:txBody>
      </p:sp>
      <p:sp>
        <p:nvSpPr>
          <p:cNvPr id="5" name="object 5"/>
          <p:cNvSpPr txBox="1">
            <a:spLocks noGrp="1"/>
          </p:cNvSpPr>
          <p:nvPr>
            <p:ph type="ftr" sz="quarter" idx="5"/>
          </p:nvPr>
        </p:nvSpPr>
        <p:spPr>
          <a:xfrm>
            <a:off x="911225" y="6612504"/>
            <a:ext cx="1035050" cy="179536"/>
          </a:xfrm>
          <a:prstGeom prst="rect">
            <a:avLst/>
          </a:prstGeom>
        </p:spPr>
        <p:txBody>
          <a:bodyPr vert="horz" wrap="square" lIns="0" tIns="0" rIns="0" bIns="0" rtlCol="0">
            <a:spAutoFit/>
          </a:bodyPr>
          <a:lstStyle/>
          <a:p>
            <a:pPr marL="12700">
              <a:lnSpc>
                <a:spcPts val="1360"/>
              </a:lnSpc>
            </a:pPr>
            <a:r>
              <a:rPr spc="-145" dirty="0"/>
              <a:t>1</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60"/>
              </a:lnSpc>
            </a:pPr>
            <a:fld id="{81D60167-4931-47E6-BA6A-407CBD079E47}" type="slidenum">
              <a:rPr spc="-90" dirty="0"/>
              <a:t>9</a:t>
            </a:fld>
            <a:endParaRPr spc="-90" dirty="0"/>
          </a:p>
        </p:txBody>
      </p:sp>
      <p:sp>
        <p:nvSpPr>
          <p:cNvPr id="3" name="object 3"/>
          <p:cNvSpPr txBox="1"/>
          <p:nvPr/>
        </p:nvSpPr>
        <p:spPr>
          <a:xfrm>
            <a:off x="227571" y="1560370"/>
            <a:ext cx="11812029" cy="4778231"/>
          </a:xfrm>
          <a:prstGeom prst="rect">
            <a:avLst/>
          </a:prstGeom>
        </p:spPr>
        <p:txBody>
          <a:bodyPr vert="horz" wrap="square" lIns="0" tIns="12700" rIns="0" bIns="0" rtlCol="0">
            <a:spAutoFit/>
          </a:bodyPr>
          <a:lstStyle/>
          <a:p>
            <a:r>
              <a:rPr lang="en-US" sz="3200" b="1" dirty="0"/>
              <a:t>Functional Specifications</a:t>
            </a:r>
            <a:r>
              <a:rPr lang="en-US" sz="3200" b="1" dirty="0" smtClean="0"/>
              <a:t>:</a:t>
            </a:r>
            <a:endParaRPr lang="en-US" sz="3200" b="1" dirty="0"/>
          </a:p>
          <a:p>
            <a:pPr marL="514350" lvl="0" indent="-514350">
              <a:lnSpc>
                <a:spcPct val="150000"/>
              </a:lnSpc>
              <a:buFont typeface="+mj-lt"/>
              <a:buAutoNum type="arabicPeriod"/>
            </a:pPr>
            <a:r>
              <a:rPr lang="en-IN" sz="2800" dirty="0"/>
              <a:t>Data Collection and </a:t>
            </a:r>
            <a:r>
              <a:rPr lang="en-IN" sz="2800" dirty="0" err="1" smtClean="0"/>
              <a:t>Preprocessing</a:t>
            </a:r>
            <a:r>
              <a:rPr lang="en-IN" sz="2800" dirty="0" smtClean="0"/>
              <a:t> </a:t>
            </a:r>
          </a:p>
          <a:p>
            <a:pPr marL="514350" lvl="0" indent="-514350">
              <a:lnSpc>
                <a:spcPct val="150000"/>
              </a:lnSpc>
              <a:buFont typeface="+mj-lt"/>
              <a:buAutoNum type="arabicPeriod"/>
            </a:pPr>
            <a:r>
              <a:rPr lang="en-IN" sz="2800" dirty="0" smtClean="0"/>
              <a:t>Model Development</a:t>
            </a:r>
            <a:endParaRPr lang="en-IN" sz="2800" dirty="0"/>
          </a:p>
          <a:p>
            <a:pPr marL="514350" lvl="0" indent="-514350">
              <a:lnSpc>
                <a:spcPct val="150000"/>
              </a:lnSpc>
              <a:buFont typeface="+mj-lt"/>
              <a:buAutoNum type="arabicPeriod"/>
            </a:pPr>
            <a:r>
              <a:rPr lang="en-IN" sz="2800" dirty="0"/>
              <a:t>Frontend </a:t>
            </a:r>
            <a:r>
              <a:rPr lang="en-IN" sz="2800" dirty="0" smtClean="0"/>
              <a:t>Interface</a:t>
            </a:r>
          </a:p>
          <a:p>
            <a:pPr marL="514350" lvl="0" indent="-514350">
              <a:lnSpc>
                <a:spcPct val="150000"/>
              </a:lnSpc>
              <a:buFont typeface="+mj-lt"/>
              <a:buAutoNum type="arabicPeriod"/>
            </a:pPr>
            <a:r>
              <a:rPr lang="en-IN" sz="2800" dirty="0"/>
              <a:t>Backend Integration</a:t>
            </a:r>
            <a:endParaRPr lang="en-US" sz="2800" dirty="0"/>
          </a:p>
          <a:p>
            <a:pPr>
              <a:buFont typeface="+mj-lt"/>
              <a:buAutoNum type="arabicPeriod"/>
            </a:pPr>
            <a:endParaRPr lang="en-US" sz="2800" b="1" dirty="0"/>
          </a:p>
          <a:p>
            <a:endParaRPr lang="en-US" sz="1600" dirty="0"/>
          </a:p>
          <a:p>
            <a:pPr marL="3669665" lvl="8">
              <a:spcBef>
                <a:spcPts val="100"/>
              </a:spcBef>
              <a:buClr>
                <a:srgbClr val="0070C0"/>
              </a:buClr>
              <a:tabLst>
                <a:tab pos="391160" algn="l"/>
              </a:tabLst>
            </a:pPr>
            <a:endParaRPr lang="en-US" sz="3200" b="1" dirty="0"/>
          </a:p>
          <a:p>
            <a:pPr marL="3669665" lvl="8">
              <a:spcBef>
                <a:spcPts val="100"/>
              </a:spcBef>
              <a:buClr>
                <a:srgbClr val="0070C0"/>
              </a:buClr>
              <a:tabLst>
                <a:tab pos="391160" algn="l"/>
              </a:tabLst>
            </a:pPr>
            <a:endParaRPr sz="3200" dirty="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4760</TotalTime>
  <Words>875</Words>
  <Application>Microsoft Office PowerPoint</Application>
  <PresentationFormat>Widescreen</PresentationFormat>
  <Paragraphs>213</Paragraphs>
  <Slides>29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Yu Gothic UI</vt:lpstr>
      <vt:lpstr>Arial</vt:lpstr>
      <vt:lpstr>Arial Black</vt:lpstr>
      <vt:lpstr>Calibri</vt:lpstr>
      <vt:lpstr>Cambria</vt:lpstr>
      <vt:lpstr>Times New Roman</vt:lpstr>
      <vt:lpstr>Wingdings</vt:lpstr>
      <vt:lpstr>Office Theme</vt:lpstr>
      <vt:lpstr>Acropolis Institute of Technology &amp;  Research, Indore</vt:lpstr>
      <vt:lpstr>PowerPoint Presentation</vt:lpstr>
      <vt:lpstr>Team Members   1. PRANAY JAIN (Leader) 2. RAHUL SHARMA      PRIYANSHI GOYAL        RACHIT SHIVHARE       </vt:lpstr>
      <vt:lpstr>Project Presentation Outline</vt:lpstr>
      <vt:lpstr>Introduction</vt:lpstr>
      <vt:lpstr>The Problem Statement</vt:lpstr>
      <vt:lpstr>Scope of the Project</vt:lpstr>
      <vt:lpstr>Objectives</vt:lpstr>
      <vt:lpstr>Requirement Analysis</vt:lpstr>
      <vt:lpstr>Non-Functional Specifications:  1. Performance   2. Scalability  3. Usability  4. Security  5. Accuracy</vt:lpstr>
      <vt:lpstr>System Architecture</vt:lpstr>
      <vt:lpstr>System Architecture</vt:lpstr>
      <vt:lpstr>  </vt:lpstr>
      <vt:lpstr>     </vt:lpstr>
      <vt:lpstr>     </vt:lpstr>
      <vt:lpstr>     </vt:lpstr>
      <vt:lpstr>Solution Proposed</vt:lpstr>
      <vt:lpstr>PowerPoint Presentation</vt:lpstr>
      <vt:lpstr>PowerPoint Presentation</vt:lpstr>
      <vt:lpstr>PowerPoint Presentation</vt:lpstr>
      <vt:lpstr>PowerPoint Presentation</vt:lpstr>
      <vt:lpstr>The Outcome Discussion</vt:lpstr>
      <vt:lpstr>Testing</vt:lpstr>
      <vt:lpstr>Testing</vt:lpstr>
      <vt:lpstr>Testing</vt:lpstr>
      <vt:lpstr>PowerPoint Presentation</vt:lpstr>
      <vt:lpstr>Conclusion</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Acropolis Institute of Technology &amp;  Research, Indore</dc:title>
  <cp:lastModifiedBy>HP</cp:lastModifiedBy>
  <cp:revision>51</cp:revision>
  <dcterms:created xsi:type="dcterms:W3CDTF">2024-09-30T04:41:48Z</dcterms:created>
  <dcterms:modified xsi:type="dcterms:W3CDTF">2025-05-16T04:05:37Z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2024-09-23T00:00:00Z</vt:filetime>
  </property>
  <property fmtid="{D5CDD505-2E9C-101B-9397-08002B2CF9AE}" pid="3" name="Creator">
    <vt:lpwstr>PDFium</vt:lpwstr>
  </property>
  <property fmtid="{D5CDD505-2E9C-101B-9397-08002B2CF9AE}" pid="4" name="LastSaved">
    <vt:filetime>2024-09-23T00:00:00Z</vt:filetime>
  </property>
</Properties>
</file>