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85" r:id="rId10"/>
    <p:sldId id="286" r:id="rId11"/>
    <p:sldId id="287" r:id="rId12"/>
    <p:sldId id="263" r:id="rId13"/>
    <p:sldId id="264" r:id="rId14"/>
    <p:sldId id="277" r:id="rId15"/>
    <p:sldId id="265" r:id="rId16"/>
    <p:sldId id="266" r:id="rId17"/>
    <p:sldId id="267" r:id="rId18"/>
    <p:sldId id="278" r:id="rId19"/>
    <p:sldId id="283" r:id="rId20"/>
    <p:sldId id="268" r:id="rId21"/>
    <p:sldId id="280" r:id="rId22"/>
    <p:sldId id="281" r:id="rId23"/>
    <p:sldId id="282" r:id="rId24"/>
    <p:sldId id="269" r:id="rId25"/>
    <p:sldId id="270" r:id="rId26"/>
    <p:sldId id="271" r:id="rId27"/>
    <p:sldId id="273" r:id="rId28"/>
    <p:sldId id="274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3203" autoAdjust="0"/>
  </p:normalViewPr>
  <p:slideViewPr>
    <p:cSldViewPr>
      <p:cViewPr varScale="1">
        <p:scale>
          <a:sx n="74" d="100"/>
          <a:sy n="74" d="100"/>
        </p:scale>
        <p:origin x="7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lsharma2311@gmail.com" userId="b1e2c6678e92a5dc" providerId="LiveId" clId="{B8E7B07F-F6F8-478D-9694-FC78DB31C77C}"/>
    <pc:docChg chg="undo custSel addSld modSld">
      <pc:chgData name="raghulsharma2311@gmail.com" userId="b1e2c6678e92a5dc" providerId="LiveId" clId="{B8E7B07F-F6F8-478D-9694-FC78DB31C77C}" dt="2025-03-28T14:24:26.071" v="265" actId="478"/>
      <pc:docMkLst>
        <pc:docMk/>
      </pc:docMkLst>
      <pc:sldChg chg="delSp modSp mod">
        <pc:chgData name="raghulsharma2311@gmail.com" userId="b1e2c6678e92a5dc" providerId="LiveId" clId="{B8E7B07F-F6F8-478D-9694-FC78DB31C77C}" dt="2025-03-28T13:35:37.606" v="245" actId="21"/>
        <pc:sldMkLst>
          <pc:docMk/>
          <pc:sldMk cId="0" sldId="264"/>
        </pc:sldMkLst>
        <pc:spChg chg="del mod">
          <ac:chgData name="raghulsharma2311@gmail.com" userId="b1e2c6678e92a5dc" providerId="LiveId" clId="{B8E7B07F-F6F8-478D-9694-FC78DB31C77C}" dt="2025-03-28T13:35:37.606" v="245" actId="21"/>
          <ac:spMkLst>
            <pc:docMk/>
            <pc:sldMk cId="0" sldId="264"/>
            <ac:spMk id="7" creationId="{CE6857E6-89BC-AF0B-FB27-04F82C222536}"/>
          </ac:spMkLst>
        </pc:spChg>
      </pc:sldChg>
      <pc:sldChg chg="modSp mod">
        <pc:chgData name="raghulsharma2311@gmail.com" userId="b1e2c6678e92a5dc" providerId="LiveId" clId="{B8E7B07F-F6F8-478D-9694-FC78DB31C77C}" dt="2025-03-28T13:38:32.635" v="261"/>
        <pc:sldMkLst>
          <pc:docMk/>
          <pc:sldMk cId="0" sldId="267"/>
        </pc:sldMkLst>
        <pc:spChg chg="mod">
          <ac:chgData name="raghulsharma2311@gmail.com" userId="b1e2c6678e92a5dc" providerId="LiveId" clId="{B8E7B07F-F6F8-478D-9694-FC78DB31C77C}" dt="2025-03-28T13:38:32.635" v="261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raghulsharma2311@gmail.com" userId="b1e2c6678e92a5dc" providerId="LiveId" clId="{B8E7B07F-F6F8-478D-9694-FC78DB31C77C}" dt="2025-03-28T13:41:11.251" v="263" actId="20577"/>
        <pc:sldMkLst>
          <pc:docMk/>
          <pc:sldMk cId="0" sldId="268"/>
        </pc:sldMkLst>
        <pc:spChg chg="mod">
          <ac:chgData name="raghulsharma2311@gmail.com" userId="b1e2c6678e92a5dc" providerId="LiveId" clId="{B8E7B07F-F6F8-478D-9694-FC78DB31C77C}" dt="2025-03-28T13:41:11.251" v="263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raghulsharma2311@gmail.com" userId="b1e2c6678e92a5dc" providerId="LiveId" clId="{B8E7B07F-F6F8-478D-9694-FC78DB31C77C}" dt="2025-03-28T12:52:32.047" v="93"/>
        <pc:sldMkLst>
          <pc:docMk/>
          <pc:sldMk cId="0" sldId="269"/>
        </pc:sldMkLst>
        <pc:spChg chg="mod">
          <ac:chgData name="raghulsharma2311@gmail.com" userId="b1e2c6678e92a5dc" providerId="LiveId" clId="{B8E7B07F-F6F8-478D-9694-FC78DB31C77C}" dt="2025-03-28T12:52:32.047" v="93"/>
          <ac:spMkLst>
            <pc:docMk/>
            <pc:sldMk cId="0" sldId="269"/>
            <ac:spMk id="7" creationId="{E9D32C64-AB46-9EBE-D9BC-8DE804EE8D77}"/>
          </ac:spMkLst>
        </pc:spChg>
      </pc:sldChg>
      <pc:sldChg chg="modSp mod">
        <pc:chgData name="raghulsharma2311@gmail.com" userId="b1e2c6678e92a5dc" providerId="LiveId" clId="{B8E7B07F-F6F8-478D-9694-FC78DB31C77C}" dt="2025-03-28T12:48:37.141" v="79" actId="20577"/>
        <pc:sldMkLst>
          <pc:docMk/>
          <pc:sldMk cId="0" sldId="270"/>
        </pc:sldMkLst>
        <pc:spChg chg="mod">
          <ac:chgData name="raghulsharma2311@gmail.com" userId="b1e2c6678e92a5dc" providerId="LiveId" clId="{B8E7B07F-F6F8-478D-9694-FC78DB31C77C}" dt="2025-03-28T12:48:37.141" v="79" actId="20577"/>
          <ac:spMkLst>
            <pc:docMk/>
            <pc:sldMk cId="0" sldId="270"/>
            <ac:spMk id="8" creationId="{A6617387-C966-E9C4-A84B-B5F7BFCF663B}"/>
          </ac:spMkLst>
        </pc:spChg>
      </pc:sldChg>
      <pc:sldChg chg="modSp mod">
        <pc:chgData name="raghulsharma2311@gmail.com" userId="b1e2c6678e92a5dc" providerId="LiveId" clId="{B8E7B07F-F6F8-478D-9694-FC78DB31C77C}" dt="2025-03-28T12:44:12.164" v="17" actId="1076"/>
        <pc:sldMkLst>
          <pc:docMk/>
          <pc:sldMk cId="0" sldId="271"/>
        </pc:sldMkLst>
        <pc:spChg chg="mod">
          <ac:chgData name="raghulsharma2311@gmail.com" userId="b1e2c6678e92a5dc" providerId="LiveId" clId="{B8E7B07F-F6F8-478D-9694-FC78DB31C77C}" dt="2025-03-28T12:44:12.164" v="17" actId="1076"/>
          <ac:spMkLst>
            <pc:docMk/>
            <pc:sldMk cId="0" sldId="271"/>
            <ac:spMk id="8" creationId="{9F9B0E2B-86C4-122B-3408-8CB55A027555}"/>
          </ac:spMkLst>
        </pc:spChg>
      </pc:sldChg>
      <pc:sldChg chg="addSp delSp modSp mod">
        <pc:chgData name="raghulsharma2311@gmail.com" userId="b1e2c6678e92a5dc" providerId="LiveId" clId="{B8E7B07F-F6F8-478D-9694-FC78DB31C77C}" dt="2025-03-28T13:34:04.855" v="212" actId="14100"/>
        <pc:sldMkLst>
          <pc:docMk/>
          <pc:sldMk cId="2768668901" sldId="278"/>
        </pc:sldMkLst>
        <pc:spChg chg="mod">
          <ac:chgData name="raghulsharma2311@gmail.com" userId="b1e2c6678e92a5dc" providerId="LiveId" clId="{B8E7B07F-F6F8-478D-9694-FC78DB31C77C}" dt="2025-03-28T13:28:34.028" v="205" actId="255"/>
          <ac:spMkLst>
            <pc:docMk/>
            <pc:sldMk cId="2768668901" sldId="278"/>
            <ac:spMk id="2" creationId="{E829A438-E8A5-00F1-2E45-C06E36374791}"/>
          </ac:spMkLst>
        </pc:spChg>
        <pc:spChg chg="add">
          <ac:chgData name="raghulsharma2311@gmail.com" userId="b1e2c6678e92a5dc" providerId="LiveId" clId="{B8E7B07F-F6F8-478D-9694-FC78DB31C77C}" dt="2025-03-28T13:22:45.142" v="166"/>
          <ac:spMkLst>
            <pc:docMk/>
            <pc:sldMk cId="2768668901" sldId="278"/>
            <ac:spMk id="5" creationId="{C27914AA-3AD0-8821-2BCE-96BB9FD297C1}"/>
          </ac:spMkLst>
        </pc:spChg>
        <pc:spChg chg="add del mod">
          <ac:chgData name="raghulsharma2311@gmail.com" userId="b1e2c6678e92a5dc" providerId="LiveId" clId="{B8E7B07F-F6F8-478D-9694-FC78DB31C77C}" dt="2025-03-28T13:23:35.595" v="175" actId="1076"/>
          <ac:spMkLst>
            <pc:docMk/>
            <pc:sldMk cId="2768668901" sldId="278"/>
            <ac:spMk id="6" creationId="{981EE4C2-B328-8572-4A78-2C6F3305A093}"/>
          </ac:spMkLst>
        </pc:spChg>
        <pc:spChg chg="add mod">
          <ac:chgData name="raghulsharma2311@gmail.com" userId="b1e2c6678e92a5dc" providerId="LiveId" clId="{B8E7B07F-F6F8-478D-9694-FC78DB31C77C}" dt="2025-03-28T13:23:30.871" v="172"/>
          <ac:spMkLst>
            <pc:docMk/>
            <pc:sldMk cId="2768668901" sldId="278"/>
            <ac:spMk id="7" creationId="{981EE4C2-B328-8572-4A78-2C6F3305A093}"/>
          </ac:spMkLst>
        </pc:spChg>
        <pc:picChg chg="add mod">
          <ac:chgData name="raghulsharma2311@gmail.com" userId="b1e2c6678e92a5dc" providerId="LiveId" clId="{B8E7B07F-F6F8-478D-9694-FC78DB31C77C}" dt="2025-03-28T13:34:04.855" v="212" actId="14100"/>
          <ac:picMkLst>
            <pc:docMk/>
            <pc:sldMk cId="2768668901" sldId="278"/>
            <ac:picMk id="9" creationId="{89EE4B49-207B-1278-C30D-7E4A7858D622}"/>
          </ac:picMkLst>
        </pc:picChg>
      </pc:sldChg>
      <pc:sldChg chg="modSp mod">
        <pc:chgData name="raghulsharma2311@gmail.com" userId="b1e2c6678e92a5dc" providerId="LiveId" clId="{B8E7B07F-F6F8-478D-9694-FC78DB31C77C}" dt="2025-03-28T13:05:15.591" v="150" actId="12"/>
        <pc:sldMkLst>
          <pc:docMk/>
          <pc:sldMk cId="3153847061" sldId="279"/>
        </pc:sldMkLst>
        <pc:spChg chg="mod">
          <ac:chgData name="raghulsharma2311@gmail.com" userId="b1e2c6678e92a5dc" providerId="LiveId" clId="{B8E7B07F-F6F8-478D-9694-FC78DB31C77C}" dt="2025-03-28T13:05:15.591" v="150" actId="12"/>
          <ac:spMkLst>
            <pc:docMk/>
            <pc:sldMk cId="3153847061" sldId="279"/>
            <ac:spMk id="2" creationId="{31CD5435-1B4E-C439-AC33-F29711D1CDF4}"/>
          </ac:spMkLst>
        </pc:spChg>
      </pc:sldChg>
      <pc:sldChg chg="delSp add mod">
        <pc:chgData name="raghulsharma2311@gmail.com" userId="b1e2c6678e92a5dc" providerId="LiveId" clId="{B8E7B07F-F6F8-478D-9694-FC78DB31C77C}" dt="2025-03-28T14:24:26.071" v="265" actId="478"/>
        <pc:sldMkLst>
          <pc:docMk/>
          <pc:sldMk cId="2528416229" sldId="281"/>
        </pc:sldMkLst>
        <pc:picChg chg="del">
          <ac:chgData name="raghulsharma2311@gmail.com" userId="b1e2c6678e92a5dc" providerId="LiveId" clId="{B8E7B07F-F6F8-478D-9694-FC78DB31C77C}" dt="2025-03-28T14:24:26.071" v="265" actId="478"/>
          <ac:picMkLst>
            <pc:docMk/>
            <pc:sldMk cId="2528416229" sldId="281"/>
            <ac:picMk id="5" creationId="{41CA397F-026A-ED18-10CC-427C75E30A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084C0-A45D-4EEB-8573-AFA90D35C18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B0D55-0B11-4E25-818D-AF43D9F7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8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3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7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B7DF-DEEB-4A8C-6D22-A76B702A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19CF9-5D8C-5C09-792D-53434FFF9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ACFFD-9C21-A4A8-94DB-F82622418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18DD5-829A-D429-813B-5537A3BD6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8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A08CE-2B91-F520-6C38-1AC530AC3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28149-F422-3811-24DE-C9E4B5A14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D24B0-B061-1169-7ECD-7A086E35E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9E589-76E4-A3CB-9432-E35FF41F9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44491-89E3-55AA-633B-0285276C2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AA579-7D1D-EC32-E239-842262BDB9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52F7B-374C-CF1D-5192-EA3DA9B80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2000-87EB-4283-F98D-FA21F4F5A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B0D55-0B11-4E25-818D-AF43D9F7DD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750" y="6460506"/>
            <a:ext cx="1828799" cy="3705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1332865"/>
          </a:xfrm>
          <a:custGeom>
            <a:avLst/>
            <a:gdLst/>
            <a:ahLst/>
            <a:cxnLst/>
            <a:rect l="l" t="t" r="r" b="b"/>
            <a:pathLst>
              <a:path w="12192000" h="1332865">
                <a:moveTo>
                  <a:pt x="12191999" y="1332853"/>
                </a:moveTo>
                <a:lnTo>
                  <a:pt x="0" y="133285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332853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67750" y="6460506"/>
            <a:ext cx="1828799" cy="370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5371" y="1767751"/>
            <a:ext cx="9581256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0" b="1" i="0">
                <a:solidFill>
                  <a:srgbClr val="6C9B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060" y="1315424"/>
            <a:ext cx="11999879" cy="163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60"/>
              </a:lnSpc>
            </a:pPr>
            <a:r>
              <a:rPr spc="-145" dirty="0"/>
              <a:t>18</a:t>
            </a:r>
            <a:r>
              <a:rPr spc="-40" dirty="0"/>
              <a:t> </a:t>
            </a:r>
            <a:r>
              <a:rPr spc="-15" dirty="0"/>
              <a:t>August</a:t>
            </a:r>
            <a:r>
              <a:rPr spc="-40" dirty="0"/>
              <a:t> </a:t>
            </a:r>
            <a:r>
              <a:rPr spc="-1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64862" y="6521064"/>
            <a:ext cx="2248534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57741" y="6612504"/>
            <a:ext cx="22415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0C0C0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ropolis.i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pijaca.b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35485"/>
            <a:ext cx="12192000" cy="2822575"/>
          </a:xfrm>
          <a:custGeom>
            <a:avLst/>
            <a:gdLst/>
            <a:ahLst/>
            <a:cxnLst/>
            <a:rect l="l" t="t" r="r" b="b"/>
            <a:pathLst>
              <a:path w="12192000" h="2822575">
                <a:moveTo>
                  <a:pt x="12191999" y="2822514"/>
                </a:moveTo>
                <a:lnTo>
                  <a:pt x="0" y="282251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2822514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479" y="1317808"/>
            <a:ext cx="7485042" cy="15168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520" y="4623342"/>
            <a:ext cx="1137031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0" marR="5080" indent="-2953385">
              <a:lnSpc>
                <a:spcPct val="100000"/>
              </a:lnSpc>
              <a:spcBef>
                <a:spcPts val="100"/>
              </a:spcBef>
            </a:pPr>
            <a:r>
              <a:rPr sz="4600" b="0" spc="-10" dirty="0">
                <a:solidFill>
                  <a:srgbClr val="FFFFFF"/>
                </a:solidFill>
                <a:latin typeface="Arial Black"/>
                <a:cs typeface="Arial Black"/>
              </a:rPr>
              <a:t>Acropolis </a:t>
            </a:r>
            <a:r>
              <a:rPr sz="4600" b="0" spc="-5" dirty="0">
                <a:solidFill>
                  <a:srgbClr val="FFFFFF"/>
                </a:solidFill>
                <a:latin typeface="Arial Black"/>
                <a:cs typeface="Arial Black"/>
              </a:rPr>
              <a:t>Institute of Technology </a:t>
            </a:r>
            <a:r>
              <a:rPr sz="4600" b="0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4600" b="0" spc="-15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600" b="0" spc="-10" dirty="0">
                <a:solidFill>
                  <a:srgbClr val="FFFFFF"/>
                </a:solidFill>
                <a:latin typeface="Arial Black"/>
                <a:cs typeface="Arial Black"/>
              </a:rPr>
              <a:t>Research,</a:t>
            </a:r>
            <a:r>
              <a:rPr sz="4600" b="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600" b="0" spc="-5" dirty="0">
                <a:solidFill>
                  <a:srgbClr val="FFFFFF"/>
                </a:solidFill>
                <a:latin typeface="Arial Black"/>
                <a:cs typeface="Arial Black"/>
              </a:rPr>
              <a:t>Indore</a:t>
            </a:r>
            <a:endParaRPr sz="4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8712" y="6470818"/>
            <a:ext cx="179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Arial"/>
                <a:cs typeface="Arial"/>
                <a:hlinkClick r:id="rId3"/>
              </a:rPr>
              <a:t>www.acropolis.in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95E2E-3C6A-41CC-CCAD-9A0E0A0D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3365F31-954C-09A8-9612-C5437970F8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6129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Survey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990AB78-FF72-8AC7-E498-EFEC1DC6D19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436A2C4-2883-75E7-468B-B00A7ABD685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10</a:t>
            </a:fld>
            <a:endParaRPr spc="-9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1CC5193-B9F9-FDA4-0D2D-3278F31E6AA5}"/>
              </a:ext>
            </a:extLst>
          </p:cNvPr>
          <p:cNvSpPr txBox="1"/>
          <p:nvPr/>
        </p:nvSpPr>
        <p:spPr>
          <a:xfrm>
            <a:off x="227571" y="1767135"/>
            <a:ext cx="11834495" cy="35766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90170" algn="just">
              <a:lnSpc>
                <a:spcPct val="115000"/>
              </a:lnSpc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 Prediction of Used Car Prices Using Machine Learning Techniques Based on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algn="just">
              <a:lnSpc>
                <a:spcPct val="115000"/>
              </a:lnSpc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Vehicle Characteristics and Details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Authors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Enis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Gegic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Becir Isakovic, Dino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Keco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Darko Kreso, Dijana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Asceric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Techniques Used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Support Vector Machine (SVM), Random Forest (RF), Artificial Neural Network (ANN)</a:t>
            </a: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Scraped from </a:t>
            </a:r>
            <a:r>
              <a:rPr lang="en-IN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www.autopijaca.ba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(Bosnian car marketplace)</a:t>
            </a: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SVM, Random Forest, and ANN for car price prediction.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was scraped and preprocessed for consistency.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performed best due to handling high-dimensional data.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showed potential but required high computational resources.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Random Forest as a reliable model for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934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B3A52-7072-4178-9EF3-38996094C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9AECE4-E7A5-ADCF-FDD9-2FD9EE20F4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6129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Survey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35327F3-7715-7F9E-3FC1-94D33FD6B9C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397421F-6FBA-8B94-DA04-D0B3D731833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11</a:t>
            </a:fld>
            <a:endParaRPr spc="-9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53CD911-83EE-0709-AA81-47242B4B9A83}"/>
              </a:ext>
            </a:extLst>
          </p:cNvPr>
          <p:cNvSpPr txBox="1"/>
          <p:nvPr/>
        </p:nvSpPr>
        <p:spPr>
          <a:xfrm>
            <a:off x="227571" y="1767135"/>
            <a:ext cx="11834495" cy="374743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0340" algn="just">
              <a:lnSpc>
                <a:spcPct val="115000"/>
              </a:lnSpc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Used Cars Price Prediction using Supervised Learning Techniques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Authors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V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Pattabiraman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 Ganesh</a:t>
            </a: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Techniques Used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Linear Regression, K-Nearest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Neighbors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(KNN), Support Vector Machine (SVM), Random Forest (RF)</a:t>
            </a:r>
          </a:p>
          <a:p>
            <a:pPr marL="742950" lvl="1" indent="-285750" algn="just">
              <a:lnSpc>
                <a:spcPct val="115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Kaggle dataset (strongly implied)</a:t>
            </a: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different supervised learning models for used car price prediction.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included handling missing values, scaling, and feature selection.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achieved the highest accuracy among tested models.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 performed well but required extensive fine-tuning.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was effective but computationally expensive.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emerged as the best-performing model for practical use.</a:t>
            </a:r>
          </a:p>
        </p:txBody>
      </p:sp>
    </p:spTree>
    <p:extLst>
      <p:ext uri="{BB962C8B-B14F-4D97-AF65-F5344CB8AC3E}">
        <p14:creationId xmlns:p14="http://schemas.microsoft.com/office/powerpoint/2010/main" val="102757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2459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12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96060" y="1315424"/>
            <a:ext cx="11028045" cy="51744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75"/>
              </a:spcBef>
              <a:buClr>
                <a:srgbClr val="0070C0"/>
              </a:buClr>
              <a:tabLst>
                <a:tab pos="391160" algn="l"/>
              </a:tabLst>
            </a:pPr>
            <a:r>
              <a:rPr lang="en-US" sz="2800" dirty="0">
                <a:latin typeface="Calibri"/>
                <a:cs typeface="Calibri"/>
              </a:rPr>
              <a:t> 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D38BA-1417-283A-73F9-2172367547F6}"/>
              </a:ext>
            </a:extLst>
          </p:cNvPr>
          <p:cNvSpPr txBox="1"/>
          <p:nvPr/>
        </p:nvSpPr>
        <p:spPr>
          <a:xfrm>
            <a:off x="200430" y="1720795"/>
            <a:ext cx="1153437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SzPts val="1400"/>
              <a:buFont typeface="Wingdings" panose="05000000000000000000" pitchFamily="2" charset="2"/>
              <a:buChar char=""/>
              <a:tabLst>
                <a:tab pos="59690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Build a smart platform that can predict the price of a car based on user input.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indent="-285750" algn="just">
              <a:lnSpc>
                <a:spcPct val="150000"/>
              </a:lnSpc>
              <a:buSzPts val="1400"/>
              <a:buFont typeface="Wingdings" panose="05000000000000000000" pitchFamily="2" charset="2"/>
              <a:buChar char=""/>
              <a:tabLst>
                <a:tab pos="59690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Help users know the estimated market value of used cars easily.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spcBef>
                <a:spcPts val="25"/>
              </a:spcBef>
              <a:buSzPts val="1400"/>
              <a:buFont typeface="Wingdings" panose="05000000000000000000" pitchFamily="2" charset="2"/>
              <a:buChar char=""/>
              <a:tabLst>
                <a:tab pos="59690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 machine learning to make accurate and quick predictions.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marR="93345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"/>
              <a:tabLst>
                <a:tab pos="59753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 users to input car details like brand, model, year, fuel type, and kilometers driven.</a:t>
            </a:r>
            <a:endParaRPr lang="en-IN" sz="240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SzPts val="1400"/>
              <a:buFont typeface="Wingdings" panose="05000000000000000000" pitchFamily="2" charset="2"/>
              <a:buChar char=""/>
              <a:tabLst>
                <a:tab pos="316230" algn="l"/>
              </a:tabLst>
            </a:pPr>
            <a:r>
              <a:rPr lang="en-US" sz="2400" b="0" kern="0" spc="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Make car buying and selling decisions easier and more informed.</a:t>
            </a:r>
            <a:endParaRPr lang="en-IN" sz="2400" b="1" kern="0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5077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13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27571" y="1371600"/>
            <a:ext cx="10821429" cy="5043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enter car details like brand, model, year, fuel type, etc.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checks if all required fields are filled correctly.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estimated car price using a trained ML model.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Display: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predicted price clearly on the screen.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Reports: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reports of estimated price and downloads it for user.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494E-4066-08AF-DBCD-8583EC58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50" y="1524000"/>
            <a:ext cx="11810998" cy="590418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Specifications:</a:t>
            </a:r>
            <a:b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Performance: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gives results within a few seconds.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Usability: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is clean, responsive, and easy to use.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Compatibility: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on both desktop and mobile browsers.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Accuracy: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reliable and accurate predictions.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Scalability: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handle larger datasets in future updates.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AB8A8-A947-862E-6A72-447A31AB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457201"/>
            <a:ext cx="5562600" cy="677108"/>
          </a:xfrm>
        </p:spPr>
        <p:txBody>
          <a:bodyPr/>
          <a:lstStyle/>
          <a:p>
            <a:r>
              <a:rPr lang="en-US" sz="4400" b="1" spc="-10" dirty="0">
                <a:solidFill>
                  <a:srgbClr val="FFFFFF"/>
                </a:solidFill>
                <a:latin typeface="Calibri"/>
                <a:cs typeface="Calibri"/>
              </a:rPr>
              <a:t>Requirement</a:t>
            </a:r>
            <a:r>
              <a:rPr lang="en-US" sz="4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5666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4278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1225" y="6612504"/>
            <a:ext cx="1035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0"/>
              </a:lnSpc>
            </a:pPr>
            <a:r>
              <a:rPr spc="-145" dirty="0"/>
              <a:t>1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15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29225" y="1518254"/>
            <a:ext cx="5638784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buFont typeface="Yu Gothic UI"/>
              <a:buChar char="❖"/>
              <a:tabLst>
                <a:tab pos="39116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AutoValuator acts as a Car Price Predictor which predicts the selling price of car.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0525" indent="-378460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buFont typeface="Yu Gothic UI"/>
              <a:buChar char="❖"/>
              <a:tabLst>
                <a:tab pos="39116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 includes:</a:t>
            </a: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755015" lvl="1" indent="-285750">
              <a:spcBef>
                <a:spcPts val="100"/>
              </a:spcBef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39116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D05B3-7CD2-6161-769D-7B76291C7AEC}"/>
              </a:ext>
            </a:extLst>
          </p:cNvPr>
          <p:cNvCxnSpPr>
            <a:cxnSpLocks/>
          </p:cNvCxnSpPr>
          <p:nvPr/>
        </p:nvCxnSpPr>
        <p:spPr>
          <a:xfrm>
            <a:off x="6291943" y="1375288"/>
            <a:ext cx="0" cy="523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D261BD-954C-A93D-E0E6-8AE3B6327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75288"/>
            <a:ext cx="6172183" cy="51017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20313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16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56359" y="1499011"/>
            <a:ext cx="11830050" cy="468461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Form-Based Car Data Entry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enter car details such as brand, model, year, fuel type, transmission, and kilometers driven through a simple and intuitive form.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ML-Based Price 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trained Machine Learning models like Linear Regression or Random Forest to predict the estimated resale value of the car accurately.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Instant Report Generation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submitting the car details, users receive a detailed evaluation report including estimated price, model info, and confidence range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Support: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helps users make informed decisions by evaluating current market trends, historical data, and similar car listings.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&amp; User-Friendly Interface: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a clean and intuitive layout, users can smoothly navigate through the evaluation process without any technical hassle.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4712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17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96060" y="1388576"/>
            <a:ext cx="11714940" cy="437683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architecture of this project is made up of two main parts that work together to make the platform run smoothly: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(User Interface):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users see and interact with. It allows them to enter car details such as brand, model, year, fuel , type, transmission, and kilometers driven through a clean and simple form.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built using ReactJS and CSS.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Backend (Processing Engine):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 takes the user input, runs it through a trained Machine Learning model, and returns the estimated price of the car.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Python, the backend receives car details, loads the trained ML model (like Decision Regression or Random Forest), performs the prediction, and sends the result back to the frontend.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A438-E8A5-00F1-2E45-C06E3637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00200"/>
            <a:ext cx="4876800" cy="523220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They Work Together:</a:t>
            </a:r>
            <a:b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User Input: 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submits car details via the frontend form. 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Backend Prediction: 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backend processes this input using the ML model and calculates the car’s estimated selling price. 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Response: </a:t>
            </a:r>
            <a:b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displays the predicted price instantly to the user in a report format</a:t>
            </a:r>
            <a:b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C5D9-C707-03E8-2245-142B009E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0" y="457201"/>
            <a:ext cx="11999879" cy="677108"/>
          </a:xfrm>
        </p:spPr>
        <p:txBody>
          <a:bodyPr/>
          <a:lstStyle/>
          <a:p>
            <a:r>
              <a:rPr lang="en-US" sz="4400" b="1" spc="-10" dirty="0">
                <a:solidFill>
                  <a:srgbClr val="FFFFFF"/>
                </a:solidFill>
                <a:latin typeface="Calibri"/>
                <a:cs typeface="Calibri"/>
              </a:rPr>
              <a:t> System</a:t>
            </a:r>
            <a:r>
              <a:rPr lang="en-US" sz="4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5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lang="en-US" sz="4400" b="1" dirty="0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377B4EC4-1AC1-AC28-EF9C-DC092F2A7367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1368056"/>
            <a:ext cx="5142246" cy="5032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EE4B49-207B-1278-C30D-7E4A7858D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"/>
          <a:stretch/>
        </p:blipFill>
        <p:spPr>
          <a:xfrm>
            <a:off x="5410200" y="1368056"/>
            <a:ext cx="6705600" cy="50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6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F613D-4A68-0B35-8C2C-345AFAA1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896F7-90FE-4A39-4E37-87A29D350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0" y="457201"/>
            <a:ext cx="11999879" cy="677108"/>
          </a:xfrm>
        </p:spPr>
        <p:txBody>
          <a:bodyPr/>
          <a:lstStyle/>
          <a:p>
            <a:r>
              <a:rPr lang="en-US" sz="4400" b="1" spc="-10" dirty="0">
                <a:solidFill>
                  <a:srgbClr val="FFFFFF"/>
                </a:solidFill>
                <a:latin typeface="Calibri"/>
                <a:cs typeface="Calibri"/>
              </a:rPr>
              <a:t> System</a:t>
            </a:r>
            <a:r>
              <a:rPr lang="en-US" sz="4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b="1" spc="-5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lang="en-US" sz="4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267B74-F186-49B0-3075-16FE13DB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1371599"/>
            <a:ext cx="6990538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82C32D-F906-3CE6-1F68-7B76FDFD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1600200"/>
            <a:ext cx="5078914" cy="1219200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32CBB-090A-4559-662D-491612FFB99E}"/>
              </a:ext>
            </a:extLst>
          </p:cNvPr>
          <p:cNvSpPr txBox="1"/>
          <p:nvPr/>
        </p:nvSpPr>
        <p:spPr>
          <a:xfrm>
            <a:off x="152400" y="1600200"/>
            <a:ext cx="449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Processing  involves following steps: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 Preprocessing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Feature Selection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 Splitting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Model Building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Model Evaluation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Visualization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7208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866640"/>
          </a:xfrm>
          <a:custGeom>
            <a:avLst/>
            <a:gdLst/>
            <a:ahLst/>
            <a:cxnLst/>
            <a:rect l="l" t="t" r="r" b="b"/>
            <a:pathLst>
              <a:path w="12192000" h="4866640">
                <a:moveTo>
                  <a:pt x="12191999" y="4866467"/>
                </a:moveTo>
                <a:lnTo>
                  <a:pt x="0" y="4866467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866467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71505" y="4948049"/>
            <a:ext cx="606933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06265">
              <a:lnSpc>
                <a:spcPct val="152700"/>
              </a:lnSpc>
              <a:spcBef>
                <a:spcPts val="100"/>
              </a:spcBef>
            </a:pPr>
            <a:r>
              <a:rPr sz="2200" b="1" spc="-5" dirty="0">
                <a:latin typeface="Times New Roman"/>
                <a:cs typeface="Times New Roman"/>
              </a:rPr>
              <a:t>Submitted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to: </a:t>
            </a:r>
            <a:r>
              <a:rPr sz="2200" b="1" spc="-5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Department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Computer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Science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Engineering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EED1B-EE7E-4408-0714-C7E07964A813}"/>
              </a:ext>
            </a:extLst>
          </p:cNvPr>
          <p:cNvSpPr txBox="1"/>
          <p:nvPr/>
        </p:nvSpPr>
        <p:spPr>
          <a:xfrm>
            <a:off x="32657" y="2400663"/>
            <a:ext cx="12008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AutoValuator: Car Price Prediction Model </a:t>
            </a:r>
          </a:p>
          <a:p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01" y="513167"/>
            <a:ext cx="3303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20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-37325" y="1305414"/>
            <a:ext cx="11947306" cy="547006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50215" indent="-228600" algn="just"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Interface (UI) of the AutoValuator platform is designed to be intuitive and beginner-friendly, ensuring users can easily predict their car’s price without any confusion or complexity.</a:t>
            </a:r>
          </a:p>
          <a:p>
            <a:pPr marL="742950" lvl="1" indent="-285750">
              <a:spcBef>
                <a:spcPts val="1195"/>
              </a:spcBef>
              <a:buSzPts val="1400"/>
              <a:buFont typeface="Times New Roman" panose="02020603050405020304" pitchFamily="18" charset="0"/>
              <a:buAutoNum type="arabicPeriod"/>
              <a:tabLst>
                <a:tab pos="596265" algn="l"/>
              </a:tabLst>
            </a:pP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r>
              <a:rPr lang="en-US" sz="1600" b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555" algn="just"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The homepage welcomes users with a clean, minimal layout.</a:t>
            </a:r>
          </a:p>
          <a:p>
            <a:pPr marL="630555" algn="just"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A prominent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"Estimate Now"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is placed at the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grab attention and guide users directly to the main feature.</a:t>
            </a:r>
          </a:p>
          <a:p>
            <a:pPr marL="630555" algn="just"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A simple top navigation bar allows users to navigate easily across the platform if needed.</a:t>
            </a:r>
          </a:p>
          <a:p>
            <a:pPr lvl="1">
              <a:spcBef>
                <a:spcPts val="1200"/>
              </a:spcBef>
              <a:buSzPts val="1400"/>
              <a:tabLst>
                <a:tab pos="596265" algn="l"/>
              </a:tabLst>
            </a:pPr>
            <a:r>
              <a:rPr lang="en-US" sz="1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 Predict Price </a:t>
            </a:r>
            <a:r>
              <a:rPr lang="en-US" sz="1600" b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SzPts val="1000"/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page includes a form-based interface where users can fill in essential car details like: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tabLst>
                <a:tab pos="90043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Brand, Model, Year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tabLst>
                <a:tab pos="90043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 Type, Transmission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  <a:tabLst>
                <a:tab pos="90043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KMs Driven, Ownership</a:t>
            </a:r>
          </a:p>
          <a:p>
            <a:pPr marL="800100" lvl="1" indent="-342900" algn="just"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IN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field has a dropdown or input box with hints, making it easier even for non-technical users.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IN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“Get Estimated Price” button is shown at the bottom to submit the form.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570" indent="-227965" algn="just">
              <a:buNone/>
              <a:tabLst>
                <a:tab pos="900430" algn="l"/>
              </a:tabLst>
            </a:pPr>
            <a:r>
              <a:rPr lang="en-IN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380"/>
              </a:spcBef>
              <a:buSzPts val="1400"/>
              <a:tabLst>
                <a:tab pos="596265" algn="l"/>
              </a:tabLst>
            </a:pPr>
            <a:r>
              <a:rPr lang="en-US" sz="1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 Report Page (After Prediction):</a:t>
            </a:r>
            <a:endParaRPr lang="en-IN" sz="1600" b="1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 the price is predicted using the ML model, users are taken to a new page showing the estimated car price.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neat, card-style layout displays: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User’s input summary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"Download Your Report" button allows users to save a PDF version of their car valuation.</a:t>
            </a:r>
            <a:endParaRPr lang="en-US" sz="1600" b="1" kern="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C9288-D747-F145-3873-AE3203CBE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0" y="457200"/>
            <a:ext cx="11999879" cy="677108"/>
          </a:xfrm>
        </p:spPr>
        <p:txBody>
          <a:bodyPr/>
          <a:lstStyle/>
          <a:p>
            <a:r>
              <a:rPr lang="en-US" sz="44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lang="en-US"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spc="-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14527F-6FB7-27A0-B5F6-B6463EDF8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12192000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3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314A0-1699-C8F1-A781-C58F8AD4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55B84-EBC6-C3B4-B460-CB02AB58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0" y="457200"/>
            <a:ext cx="11999879" cy="677108"/>
          </a:xfrm>
        </p:spPr>
        <p:txBody>
          <a:bodyPr/>
          <a:lstStyle/>
          <a:p>
            <a:r>
              <a:rPr lang="en-US" sz="44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lang="en-US"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spc="-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B51CC5-5900-73CA-7CA8-3281BD16A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781"/>
          <a:stretch/>
        </p:blipFill>
        <p:spPr bwMode="auto">
          <a:xfrm>
            <a:off x="0" y="1295400"/>
            <a:ext cx="12192000" cy="3086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94D988-DC77-90A5-6296-2DF137971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3400"/>
            <a:ext cx="12192000" cy="2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1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6B80D-289A-2B99-8734-D81F98A0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B614-E6E7-4415-36B8-173EB837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0" y="457200"/>
            <a:ext cx="11999879" cy="677108"/>
          </a:xfrm>
        </p:spPr>
        <p:txBody>
          <a:bodyPr/>
          <a:lstStyle/>
          <a:p>
            <a:r>
              <a:rPr lang="en-US" sz="4400" spc="-1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lang="en-US"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4400" spc="-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33799D-738A-18A1-B9AF-48A164A45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9" t="7267" r="15490" b="22222"/>
          <a:stretch/>
        </p:blipFill>
        <p:spPr>
          <a:xfrm>
            <a:off x="1219200" y="1371600"/>
            <a:ext cx="9448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7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3060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Plans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24</a:t>
            </a:fld>
            <a:endParaRPr spc="-9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2C64-AB46-9EBE-D9BC-8DE804EE8D77}"/>
              </a:ext>
            </a:extLst>
          </p:cNvPr>
          <p:cNvSpPr txBox="1"/>
          <p:nvPr/>
        </p:nvSpPr>
        <p:spPr>
          <a:xfrm>
            <a:off x="135514" y="1447800"/>
            <a:ext cx="11904086" cy="719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 Testing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test individual components of the project separately — such as the form input fields, price prediction logic, and    the ML model.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Integration Testing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indent="-342900" algn="just"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We’ll check how different parts of the system work together — for example, whether user inputs from the frontend are correctly</a:t>
            </a:r>
          </a:p>
          <a:p>
            <a:pPr marL="342900" indent="-342900" algn="just"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 to the backend and whether the predicted price is properly shown on the frontend.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User Testing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users will test the platform by entering car details and predicting prices to see if the UI is intuitive and the results are understandable.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Performance Testing:</a:t>
            </a:r>
          </a:p>
          <a:p>
            <a:pPr algn="just"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We’ll test the platform's speed and responsiveness when multiple users use it simultaneously or when complex data is entered.</a:t>
            </a:r>
          </a:p>
          <a:p>
            <a:pPr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 Testing:</a:t>
            </a:r>
            <a:b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We'll test for secure data handling — especially ensuring that the user inputs are protected from common threats like injection attacks or data breaches.</a:t>
            </a:r>
            <a:b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Bug Fixing and Retesting: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discovering any bugs, we’ll fix them and retest the full workflow — from user input to report download — to make sure everything works correctly.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SzPts val="1000"/>
              <a:tabLst>
                <a:tab pos="457200" algn="l"/>
              </a:tabLst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3150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25</a:t>
            </a:fld>
            <a:endParaRPr spc="-9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17387-C966-E9C4-A84B-B5F7BFCF663B}"/>
              </a:ext>
            </a:extLst>
          </p:cNvPr>
          <p:cNvSpPr txBox="1"/>
          <p:nvPr/>
        </p:nvSpPr>
        <p:spPr>
          <a:xfrm>
            <a:off x="227572" y="1469571"/>
            <a:ext cx="11583428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 Price Prediction Tool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Streamlined User Experience</a:t>
            </a:r>
            <a:endParaRPr lang="en-IN" sz="2400" spc="-1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 Decision-Making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 Web Interface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 &amp; Efficient Backend</a:t>
            </a:r>
            <a:endParaRPr lang="en-IN" sz="2400" kern="0" spc="-1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 Download Feature</a:t>
            </a:r>
            <a:endParaRPr lang="en-IN" sz="2400" kern="0" spc="-1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Privacy Focused</a:t>
            </a:r>
            <a:endParaRPr lang="en-IN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2551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26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 flipH="1">
            <a:off x="1" y="1388576"/>
            <a:ext cx="9606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tabLst>
                <a:tab pos="391160" algn="l"/>
              </a:tabLst>
            </a:pPr>
            <a:r>
              <a:rPr lang="en-US" sz="3200" dirty="0">
                <a:latin typeface="Calibri"/>
                <a:cs typeface="Calibri"/>
              </a:rPr>
              <a:t>     </a:t>
            </a:r>
          </a:p>
          <a:p>
            <a:pPr marL="390525" indent="-378460">
              <a:lnSpc>
                <a:spcPct val="100000"/>
              </a:lnSpc>
              <a:spcBef>
                <a:spcPts val="100"/>
              </a:spcBef>
              <a:buClr>
                <a:srgbClr val="0070C0"/>
              </a:buClr>
              <a:buFont typeface="Yu Gothic UI"/>
              <a:buChar char="❖"/>
              <a:tabLst>
                <a:tab pos="39116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2C49DF8-54AF-E261-39BB-3E16F3736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03" y="1676400"/>
            <a:ext cx="11599994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make car price prediction simple and effective.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price based on user inputs like brand, model, fuel type,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a clean and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machine learning on the backend.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estimated price in just a few steps.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User to make informed decisions.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the car-selling process faster , smarte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and more convenient.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6675C03-D99C-9B37-C2A4-1B2E1D9A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make informed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209800"/>
            <a:ext cx="530352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0" b="1" spc="-965" dirty="0">
                <a:solidFill>
                  <a:srgbClr val="6C9BC1"/>
                </a:solidFill>
                <a:latin typeface="Arial"/>
                <a:cs typeface="Arial"/>
              </a:rPr>
              <a:t>Q</a:t>
            </a:r>
            <a:r>
              <a:rPr lang="en-US" sz="20000" b="1" spc="-965" dirty="0">
                <a:solidFill>
                  <a:srgbClr val="6C9BC1"/>
                </a:solidFill>
                <a:latin typeface="Arial"/>
                <a:cs typeface="Arial"/>
              </a:rPr>
              <a:t>&amp;A</a:t>
            </a:r>
            <a:endParaRPr sz="20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27</a:t>
            </a:fld>
            <a:endParaRPr spc="-9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0" dirty="0"/>
              <a:t>THANKS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28</a:t>
            </a:fld>
            <a:endParaRPr spc="-9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7750" y="6460506"/>
            <a:ext cx="1828799" cy="3705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56881" y="1709738"/>
            <a:ext cx="6535420" cy="3575685"/>
          </a:xfrm>
          <a:custGeom>
            <a:avLst/>
            <a:gdLst/>
            <a:ahLst/>
            <a:cxnLst/>
            <a:rect l="l" t="t" r="r" b="b"/>
            <a:pathLst>
              <a:path w="6535420" h="3575685">
                <a:moveTo>
                  <a:pt x="6535118" y="3575183"/>
                </a:moveTo>
                <a:lnTo>
                  <a:pt x="0" y="3575183"/>
                </a:lnTo>
                <a:lnTo>
                  <a:pt x="0" y="0"/>
                </a:lnTo>
                <a:lnTo>
                  <a:pt x="6535118" y="0"/>
                </a:lnTo>
                <a:lnTo>
                  <a:pt x="6535118" y="3575183"/>
                </a:lnTo>
                <a:close/>
              </a:path>
            </a:pathLst>
          </a:custGeom>
          <a:solidFill>
            <a:srgbClr val="418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1" y="2411381"/>
            <a:ext cx="5338468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Supervised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by: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endParaRPr lang="en-US" sz="3200" b="1" spc="-78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Prof.</a:t>
            </a:r>
            <a:r>
              <a:rPr lang="en-US" sz="3200" b="1" spc="-5" dirty="0">
                <a:latin typeface="Times New Roman"/>
                <a:cs typeface="Times New Roman"/>
              </a:rPr>
              <a:t> Krupi Saraf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3</a:t>
            </a:fld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96332" y="2110318"/>
            <a:ext cx="3966867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3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Members </a:t>
            </a:r>
            <a:r>
              <a:rPr sz="3400" spc="-7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br>
              <a:rPr lang="en-US" sz="3400" spc="-75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PRIYANSHI GOYAL</a:t>
            </a:r>
            <a:endParaRPr sz="3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RACHIT SHIVHARE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   RAHUL SHARMA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   PRANAY JAIN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br>
              <a:rPr lang="en-US" sz="34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6333" y="3669370"/>
            <a:ext cx="360045" cy="1064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400" b="1" spc="-5" dirty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66300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4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Outline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4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27571" y="1447800"/>
            <a:ext cx="4877829" cy="48115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0" indent="-356235">
              <a:lnSpc>
                <a:spcPts val="3170"/>
              </a:lnSpc>
              <a:spcBef>
                <a:spcPts val="120"/>
              </a:spcBef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sz="2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2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368300" indent="-356235">
              <a:lnSpc>
                <a:spcPts val="310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  <a:tab pos="2425065" algn="l"/>
              </a:tabLst>
            </a:pPr>
            <a:r>
              <a:rPr sz="2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Outcome	</a:t>
            </a: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68300" indent="-356235">
              <a:lnSpc>
                <a:spcPts val="3170"/>
              </a:lnSpc>
              <a:buClr>
                <a:srgbClr val="0070C0"/>
              </a:buClr>
              <a:buFont typeface="Yu Gothic UI"/>
              <a:buChar char="❖"/>
              <a:tabLst>
                <a:tab pos="368935" algn="l"/>
              </a:tabLst>
            </a:pPr>
            <a:r>
              <a:rPr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2924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5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07859" y="1524000"/>
            <a:ext cx="11562540" cy="439543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AutoValuator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smart web platform that automates the evaluation process for cars using a simple form-based system.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collects user input (like car model, year, mileage, fuel type, etc.) and provides instant evaluation results.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simplifies decision-making by generating downloadable reports and performance summaries.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users time, removes guesswork, and improves accuracy by centralizing car evaluation in one place.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from any device, AutoValuator is built to assist car buyers, sellers, and evaluators with an easy-to-use, reliable system.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5538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4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6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27571" y="1541545"/>
            <a:ext cx="11486340" cy="406906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often struggle to determine the fair value of used cars manually.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to browse multiple car listing websites or consult experts to get an estimate.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AutoValuator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a one-stop platform for automatic car evaluation.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removes the need to switch between sites or rely on guesswork.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save time and avoid switching between websites.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6129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Survey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7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227571" y="1767135"/>
            <a:ext cx="11834495" cy="33237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065" marR="5080">
              <a:lnSpc>
                <a:spcPts val="3460"/>
              </a:lnSpc>
              <a:spcBef>
                <a:spcPts val="530"/>
              </a:spcBef>
              <a:buClr>
                <a:srgbClr val="0070C0"/>
              </a:buClr>
              <a:tabLst>
                <a:tab pos="391160" algn="l"/>
                <a:tab pos="2112645" algn="l"/>
                <a:tab pos="2658745" algn="l"/>
                <a:tab pos="3656965" algn="l"/>
                <a:tab pos="4077970" algn="l"/>
                <a:tab pos="5554345" algn="l"/>
                <a:tab pos="7249795" algn="l"/>
                <a:tab pos="8926830" algn="l"/>
                <a:tab pos="10505440" algn="l"/>
                <a:tab pos="11069320" algn="l"/>
              </a:tabLst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1.  Second-hand car price prediction based on Multiple Linear Regression and  </a:t>
            </a:r>
          </a:p>
          <a:p>
            <a:pPr marL="180340" algn="just">
              <a:lnSpc>
                <a:spcPct val="115000"/>
              </a:lnSpc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Random Forest</a:t>
            </a: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Jiaying Gao</a:t>
            </a: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Techniques Used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Multiple Linear Regression (MLR), Random Forest (RF)</a:t>
            </a: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Kaggle dataset (updated by Milan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Vaddoriya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Overview: 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Multiple Linear Regression and Random Forest for car price prediction.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MLR struggles with non-linearity, making it less effective for real-world applications.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Random Forest performs better due to its ability to handle complex relationships.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Highlights importance of feature selection and choosing the right model.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728DC-D46D-FC37-60D9-46E10DBF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2A13BA-BC3B-1E12-94FF-B6A8541F3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6129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Survey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30DBFCC-D672-1EBF-2922-2D1F1109241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176E516-8A94-FBB7-9549-B6DA28EE4BF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8</a:t>
            </a:fld>
            <a:endParaRPr spc="-9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21DD5F-E7F8-8336-0EAA-9A99BDB563DA}"/>
              </a:ext>
            </a:extLst>
          </p:cNvPr>
          <p:cNvSpPr txBox="1"/>
          <p:nvPr/>
        </p:nvSpPr>
        <p:spPr>
          <a:xfrm>
            <a:off x="227571" y="1767135"/>
            <a:ext cx="11834495" cy="329962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0340">
              <a:lnSpc>
                <a:spcPct val="115000"/>
              </a:lnSpc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  Predicting the price of used cars using machine learning-based regression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>
              <a:lnSpc>
                <a:spcPct val="115000"/>
              </a:lnSpc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models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Authors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G. SelvaKumar, S. Sruthi, M. Surya, A. Tamilselvi, R. Kavya</a:t>
            </a:r>
          </a:p>
          <a:p>
            <a:pPr marL="800100" lvl="1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Techniques Used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Linear Regression, Decision Tree, Random Forest,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Cardekho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Used Car dataset from Kaggle</a:t>
            </a:r>
          </a:p>
          <a:p>
            <a:pPr marL="800100" lvl="1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multiple regression models for used car price prediction.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steps include data cleaning, feature selection, and outlier removal.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other models due to its ability to handle non-linear relationships.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Emphasizes importance of selecting the right regression model for accuracy.</a:t>
            </a:r>
          </a:p>
        </p:txBody>
      </p:sp>
    </p:spTree>
    <p:extLst>
      <p:ext uri="{BB962C8B-B14F-4D97-AF65-F5344CB8AC3E}">
        <p14:creationId xmlns:p14="http://schemas.microsoft.com/office/powerpoint/2010/main" val="39212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12926-D36B-C26B-D4C4-F6EA8CE3E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1BC2F66-652D-3D34-7AF0-0B2954A20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571" y="557053"/>
            <a:ext cx="6129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Survey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FF75767-43A9-75CC-DBAA-351AD659828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60"/>
              </a:lnSpc>
            </a:pPr>
            <a:r>
              <a:rPr spc="5" dirty="0"/>
              <a:t>Department</a:t>
            </a:r>
            <a:r>
              <a:rPr spc="-65" dirty="0"/>
              <a:t> </a:t>
            </a:r>
            <a:r>
              <a:rPr spc="15" dirty="0"/>
              <a:t>of</a:t>
            </a:r>
            <a:r>
              <a:rPr spc="-65" dirty="0"/>
              <a:t> </a:t>
            </a:r>
            <a:r>
              <a:rPr spc="-5" dirty="0"/>
              <a:t>Computer</a:t>
            </a:r>
            <a:r>
              <a:rPr spc="-60" dirty="0"/>
              <a:t> </a:t>
            </a:r>
            <a:r>
              <a:rPr spc="-35" dirty="0"/>
              <a:t>Science</a:t>
            </a:r>
          </a:p>
          <a:p>
            <a:pPr algn="ctr">
              <a:lnSpc>
                <a:spcPct val="100000"/>
              </a:lnSpc>
            </a:pPr>
            <a:r>
              <a:rPr spc="-25" dirty="0"/>
              <a:t>Engineering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3644B25-806D-12CE-A5F6-4A574B2180C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60"/>
              </a:lnSpc>
            </a:pPr>
            <a:fld id="{81D60167-4931-47E6-BA6A-407CBD079E47}" type="slidenum">
              <a:rPr spc="-90" dirty="0"/>
              <a:t>9</a:t>
            </a:fld>
            <a:endParaRPr spc="-9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A3D290-63DE-E8C1-BCD4-738157BE218A}"/>
              </a:ext>
            </a:extLst>
          </p:cNvPr>
          <p:cNvSpPr txBox="1"/>
          <p:nvPr/>
        </p:nvSpPr>
        <p:spPr>
          <a:xfrm>
            <a:off x="227571" y="1767135"/>
            <a:ext cx="11834495" cy="28748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90170" algn="just">
              <a:lnSpc>
                <a:spcPct val="115000"/>
              </a:lnSpc>
              <a:buNone/>
            </a:pP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Vehicle Price Prediction System using Machine Learning Techniques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Authors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Kafeel Noor, Shahbaz Jan</a:t>
            </a: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 Techniques Used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Multiple Linear Regression</a:t>
            </a: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Data collected from PakWheels.com (Pakistan's largest used car website)</a:t>
            </a:r>
          </a:p>
          <a:p>
            <a:pPr marL="800100" lvl="1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Multiple Linear Regression to predict car prices with 98% accuracy.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 scraped from PakWheels.com and preprocessed to remove duplicates.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MLR performs well with a structured dataset but may not generalize across regions.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Highlights that MLR can be highly accurate in specific market conditions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47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3055</TotalTime>
  <Words>2163</Words>
  <Application>Microsoft Office PowerPoint</Application>
  <PresentationFormat>Widescreen</PresentationFormat>
  <Paragraphs>287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Yu Gothic UI</vt:lpstr>
      <vt:lpstr>Arial</vt:lpstr>
      <vt:lpstr>Arial Black</vt:lpstr>
      <vt:lpstr>Calibri</vt:lpstr>
      <vt:lpstr>Courier New</vt:lpstr>
      <vt:lpstr>Symbol</vt:lpstr>
      <vt:lpstr>Times New Roman</vt:lpstr>
      <vt:lpstr>Wingdings</vt:lpstr>
      <vt:lpstr>Office Theme</vt:lpstr>
      <vt:lpstr>Acropolis Institute of Technology &amp;  Research, Indore</vt:lpstr>
      <vt:lpstr>PowerPoint Presentation</vt:lpstr>
      <vt:lpstr>Team Members   1. PRIYANSHI GOYAL 2. RACHIT SHIVHARE     RAHUL SHARMA     PRANAY JAIN       </vt:lpstr>
      <vt:lpstr>Project Presentation Outline</vt:lpstr>
      <vt:lpstr>Introduction</vt:lpstr>
      <vt:lpstr>The Problem Statement</vt:lpstr>
      <vt:lpstr>Survey of Existing Systems</vt:lpstr>
      <vt:lpstr>Survey of Existing Systems</vt:lpstr>
      <vt:lpstr>Survey of Existing Systems</vt:lpstr>
      <vt:lpstr>Survey of Existing Systems</vt:lpstr>
      <vt:lpstr>Survey of Existing Systems</vt:lpstr>
      <vt:lpstr>Objectives</vt:lpstr>
      <vt:lpstr>Requirement Analysis</vt:lpstr>
      <vt:lpstr>Non-Functional Specifications: 1. Performance: System gives results within a few seconds. 2. Usability: Interface is clean, responsive, and easy to use. 3. Compatibility: Works on both desktop and mobile browsers. 4. Accuracy: Provides reliable and accurate predictions. 5. Scalability: Can handle larger datasets in future updates.   </vt:lpstr>
      <vt:lpstr>Solution Proposed</vt:lpstr>
      <vt:lpstr>Features</vt:lpstr>
      <vt:lpstr>System Architecture</vt:lpstr>
      <vt:lpstr>How They Work Together:  1. User Input:  The user submits car details via the frontend form.   2. Backend Prediction:  The backend processes this input using the ML model and calculates the car’s estimated selling price.   3. Response:  The frontend displays the predicted price instantly to the user in a report format      </vt:lpstr>
      <vt:lpstr>  </vt:lpstr>
      <vt:lpstr>User Interface</vt:lpstr>
      <vt:lpstr>PowerPoint Presentation</vt:lpstr>
      <vt:lpstr>PowerPoint Presentation</vt:lpstr>
      <vt:lpstr>PowerPoint Presentation</vt:lpstr>
      <vt:lpstr>Testing Plans</vt:lpstr>
      <vt:lpstr>The Outcome</vt:lpstr>
      <vt:lpstr>Conclusion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Priyanshi Goyal</cp:lastModifiedBy>
  <cp:revision>70</cp:revision>
  <dcterms:created xsi:type="dcterms:W3CDTF">2024-09-30T04:41:48Z</dcterms:created>
  <dcterms:modified xsi:type="dcterms:W3CDTF">2025-04-16T07:20:11Z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PDFium</vt:lpwstr>
  </property>
  <property fmtid="{D5CDD505-2E9C-101B-9397-08002B2CF9AE}" pid="4" name="LastSaved">
    <vt:filetime>2024-09-23T00:00:00Z</vt:filetime>
  </property>
</Properties>
</file>