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272" r:id="rId10"/>
  </p:sldIdLst>
  <p:sldSz cx="9144000" cy="5143500" type="screen16x9"/>
  <p:notesSz cx="6858000" cy="9144000"/>
  <p:embeddedFontLst>
    <p:embeddedFont>
      <p:font typeface="Proxima Nova" charset="0"/>
      <p:regular r:id="rId12"/>
      <p:bold r:id="rId13"/>
      <p:italic r:id="rId14"/>
      <p:boldItalic r:id="rId15"/>
    </p:embeddedFont>
    <p:embeddedFont>
      <p:font typeface="Roboto" charset="0"/>
      <p:regular r:id="rId16"/>
      <p:bold r:id="rId17"/>
      <p:italic r:id="rId18"/>
      <p:boldItalic r:id="rId19"/>
    </p:embeddedFont>
    <p:embeddedFont>
      <p:font typeface="Calibri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3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AECF6C13-89B5-4795-91FC-F9524EB7E818}">
  <a:tblStyle styleId="{AECF6C13-89B5-4795-91FC-F9524EB7E8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-546" y="-90"/>
      </p:cViewPr>
      <p:guideLst>
        <p:guide orient="horz" pos="1620"/>
        <p:guide pos="3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358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732c24b7c_3_1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732c24b7c_3_1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2055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732c24b7c_3_1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732c24b7c_3_1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2055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732c24b7c_3_1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732c24b7c_3_1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2055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732c24b7c_3_1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732c24b7c_3_1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2055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732c24b7c_3_1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732c24b7c_3_1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2055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732c24b7c_3_1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732c24b7c_3_1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2055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732c24b7c_3_1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732c24b7c_3_1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2055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5" name="Google Shape;5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l="20126" t="12456" r="9820"/>
          <a:stretch/>
        </p:blipFill>
        <p:spPr>
          <a:xfrm>
            <a:off x="4088600" y="150"/>
            <a:ext cx="50721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5725" y="11334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85725" y="21033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55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8" name="Google Shape;68;p1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10800000" flipH="1">
            <a:off x="0" y="746825"/>
            <a:ext cx="9144000" cy="440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0" y="625200"/>
            <a:ext cx="9144000" cy="197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58825" y="0"/>
            <a:ext cx="83148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35250" y="750100"/>
            <a:ext cx="8768700" cy="4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4" name="Google Shape;24;p3"/>
          <p:cNvSpPr/>
          <p:nvPr/>
        </p:nvSpPr>
        <p:spPr>
          <a:xfrm>
            <a:off x="6442725" y="0"/>
            <a:ext cx="2080800" cy="625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l="20126" t="12456" r="9820"/>
          <a:stretch/>
        </p:blipFill>
        <p:spPr>
          <a:xfrm>
            <a:off x="4088600" y="150"/>
            <a:ext cx="50721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228600" y="211140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s">
  <p:cSld name="Title and Two Col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 rot="10800000" flipH="1">
            <a:off x="0" y="822900"/>
            <a:ext cx="9144000" cy="4320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0" y="625200"/>
            <a:ext cx="9144000" cy="197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58825" y="0"/>
            <a:ext cx="82221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152400" y="838200"/>
            <a:ext cx="42999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691586" y="838200"/>
            <a:ext cx="42999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8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9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pic>
        <p:nvPicPr>
          <p:cNvPr id="9" name="Google Shape;9;p1" descr="flipkart-large-logo (may not be official).png"/>
          <p:cNvPicPr preferRelativeResize="0"/>
          <p:nvPr/>
        </p:nvPicPr>
        <p:blipFill rotWithShape="1">
          <a:blip r:embed="rId13">
            <a:alphaModFix/>
          </a:blip>
          <a:srcRect l="3127" t="30632" r="31035" b="17421"/>
          <a:stretch/>
        </p:blipFill>
        <p:spPr>
          <a:xfrm>
            <a:off x="6822375" y="58250"/>
            <a:ext cx="1665724" cy="495075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" name="Google Shape;10;p1" descr="flipkart-large-logo (may not be official).png"/>
          <p:cNvPicPr preferRelativeResize="0"/>
          <p:nvPr/>
        </p:nvPicPr>
        <p:blipFill rotWithShape="1">
          <a:blip r:embed="rId13">
            <a:alphaModFix/>
          </a:blip>
          <a:srcRect l="68574" t="14441" r="3092" b="12506"/>
          <a:stretch/>
        </p:blipFill>
        <p:spPr>
          <a:xfrm>
            <a:off x="8562500" y="58250"/>
            <a:ext cx="509746" cy="495075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4D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75925" y="1235525"/>
            <a:ext cx="68625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1" dirty="0" smtClean="0">
                <a:solidFill>
                  <a:srgbClr val="FFFF00"/>
                </a:solidFill>
                <a:latin typeface="Proxima Nova"/>
                <a:ea typeface="Proxima Nova"/>
                <a:cs typeface="Proxima Nova"/>
                <a:sym typeface="Proxima Nova"/>
              </a:rPr>
              <a:t>Boruta Algorithm | </a:t>
            </a:r>
          </a:p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1" dirty="0" smtClean="0">
                <a:solidFill>
                  <a:srgbClr val="FFFF00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 selection</a:t>
            </a:r>
            <a:endParaRPr lang="en-US" sz="3200" b="1" dirty="0">
              <a:solidFill>
                <a:srgbClr val="FFFF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58825" y="0"/>
            <a:ext cx="8314800" cy="634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Agenda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7259" y="1010767"/>
            <a:ext cx="45320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600" dirty="0" smtClean="0"/>
              <a:t>What is feature selection | Why is it required</a:t>
            </a:r>
          </a:p>
          <a:p>
            <a:pPr marL="342900" indent="-342900">
              <a:buAutoNum type="arabicPeriod"/>
            </a:pPr>
            <a:endParaRPr lang="en-IN" sz="1600" dirty="0"/>
          </a:p>
          <a:p>
            <a:pPr marL="342900" indent="-342900">
              <a:buAutoNum type="arabicPeriod"/>
            </a:pPr>
            <a:r>
              <a:rPr lang="en-IN" sz="1600" dirty="0" smtClean="0"/>
              <a:t>Boruta Algorithm | How does it work</a:t>
            </a:r>
          </a:p>
          <a:p>
            <a:pPr marL="342900" indent="-342900">
              <a:buAutoNum type="arabicPeriod"/>
            </a:pPr>
            <a:endParaRPr lang="en-IN" sz="1600" dirty="0"/>
          </a:p>
          <a:p>
            <a:pPr marL="342900" indent="-342900">
              <a:buAutoNum type="arabicPeriod"/>
            </a:pPr>
            <a:r>
              <a:rPr lang="en-IN" sz="1600" dirty="0" smtClean="0"/>
              <a:t>Other Algorithms for feature selection </a:t>
            </a:r>
          </a:p>
          <a:p>
            <a:pPr marL="342900" indent="-342900">
              <a:buAutoNum type="arabicPeriod"/>
            </a:pPr>
            <a:endParaRPr lang="en-IN" sz="1600" dirty="0"/>
          </a:p>
          <a:p>
            <a:pPr marL="342900" indent="-342900">
              <a:buAutoNum type="arabicPeriod"/>
            </a:pPr>
            <a:r>
              <a:rPr lang="en-IN" sz="1600" dirty="0" smtClean="0"/>
              <a:t>Pros and Cons of Boruta Algorithm 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5082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58825" y="0"/>
            <a:ext cx="8314800" cy="634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Feature selection 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8758" y="885524"/>
            <a:ext cx="82777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Feature selection is required as we have access </a:t>
            </a:r>
            <a:r>
              <a:rPr lang="en-US" dirty="0"/>
              <a:t>to too many predictors for a predictive </a:t>
            </a:r>
            <a:r>
              <a:rPr lang="en-US" dirty="0" smtClean="0"/>
              <a:t>model now a days. </a:t>
            </a:r>
          </a:p>
          <a:p>
            <a:r>
              <a:rPr lang="en-US" dirty="0" smtClean="0"/>
              <a:t>But </a:t>
            </a:r>
            <a:r>
              <a:rPr lang="en-US" dirty="0"/>
              <a:t>not every variable is important for </a:t>
            </a:r>
            <a:r>
              <a:rPr lang="en-US" dirty="0" smtClean="0"/>
              <a:t>prediction. </a:t>
            </a:r>
          </a:p>
          <a:p>
            <a:r>
              <a:rPr lang="en-US" dirty="0" smtClean="0"/>
              <a:t>Hence </a:t>
            </a:r>
            <a:r>
              <a:rPr lang="en-US" dirty="0"/>
              <a:t>it is essential to identify important variables and remove redundant variables. </a:t>
            </a:r>
            <a:endParaRPr lang="en-US" dirty="0" smtClean="0"/>
          </a:p>
          <a:p>
            <a:r>
              <a:rPr lang="en-US" dirty="0" smtClean="0"/>
              <a:t>Before </a:t>
            </a:r>
            <a:r>
              <a:rPr lang="en-US" dirty="0"/>
              <a:t>building a predictive model, it is generally not </a:t>
            </a:r>
            <a:r>
              <a:rPr lang="en-US" dirty="0" smtClean="0"/>
              <a:t>known </a:t>
            </a:r>
            <a:r>
              <a:rPr lang="en-US" dirty="0"/>
              <a:t>the exact list of important variable which returns accurate and robust model.</a:t>
            </a:r>
            <a:endParaRPr lang="en-IN" dirty="0"/>
          </a:p>
        </p:txBody>
      </p:sp>
      <p:pic>
        <p:nvPicPr>
          <p:cNvPr id="1026" name="Picture 2" descr="Methods of Feature Selection - Abhishek Kumar - Medi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3"/>
          <a:stretch/>
        </p:blipFill>
        <p:spPr bwMode="auto">
          <a:xfrm>
            <a:off x="288758" y="2608447"/>
            <a:ext cx="7940842" cy="202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0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58825" y="0"/>
            <a:ext cx="8314800" cy="634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Boruta Algorithm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8008" y="798897"/>
            <a:ext cx="8604985" cy="407148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rgbClr val="002060"/>
                </a:solidFill>
              </a:rPr>
              <a:t>Step 1: Create shadow features or random attributes for each actual feature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 </a:t>
            </a:r>
          </a:p>
          <a:p>
            <a:r>
              <a:rPr lang="en-IN" dirty="0">
                <a:solidFill>
                  <a:srgbClr val="002060"/>
                </a:solidFill>
              </a:rPr>
              <a:t>Step 2: Fit a random forest to the original and shadow </a:t>
            </a:r>
            <a:r>
              <a:rPr lang="en-IN" dirty="0" smtClean="0">
                <a:solidFill>
                  <a:srgbClr val="002060"/>
                </a:solidFill>
              </a:rPr>
              <a:t>features</a:t>
            </a:r>
          </a:p>
          <a:p>
            <a:endParaRPr lang="en-IN" dirty="0">
              <a:solidFill>
                <a:srgbClr val="002060"/>
              </a:solidFill>
            </a:endParaRPr>
          </a:p>
          <a:p>
            <a:r>
              <a:rPr lang="en-IN" dirty="0" smtClean="0">
                <a:solidFill>
                  <a:srgbClr val="002060"/>
                </a:solidFill>
              </a:rPr>
              <a:t>Step 3: Calculate the importance for all the features (actual and shadow)</a:t>
            </a:r>
          </a:p>
          <a:p>
            <a:endParaRPr lang="en-IN" dirty="0">
              <a:solidFill>
                <a:srgbClr val="002060"/>
              </a:solidFill>
            </a:endParaRPr>
          </a:p>
          <a:p>
            <a:r>
              <a:rPr lang="en-IN" dirty="0" smtClean="0">
                <a:solidFill>
                  <a:srgbClr val="002060"/>
                </a:solidFill>
              </a:rPr>
              <a:t>Step 4: A feature is importance in a single run if its importance is higher than </a:t>
            </a:r>
            <a:r>
              <a:rPr lang="en-IN" b="1" dirty="0" smtClean="0">
                <a:solidFill>
                  <a:srgbClr val="002060"/>
                </a:solidFill>
              </a:rPr>
              <a:t>maximum importance of all shadow features (MIRA)</a:t>
            </a:r>
          </a:p>
          <a:p>
            <a:endParaRPr lang="en-IN" dirty="0">
              <a:solidFill>
                <a:srgbClr val="002060"/>
              </a:solidFill>
            </a:endParaRPr>
          </a:p>
          <a:p>
            <a:r>
              <a:rPr lang="en-IN" dirty="0" smtClean="0">
                <a:solidFill>
                  <a:srgbClr val="002060"/>
                </a:solidFill>
              </a:rPr>
              <a:t>Step 5: Eliminate all features whose importance is low enough</a:t>
            </a:r>
          </a:p>
          <a:p>
            <a:endParaRPr lang="en-IN" dirty="0">
              <a:solidFill>
                <a:srgbClr val="002060"/>
              </a:solidFill>
            </a:endParaRPr>
          </a:p>
          <a:p>
            <a:r>
              <a:rPr lang="en-IN" dirty="0" smtClean="0">
                <a:solidFill>
                  <a:srgbClr val="002060"/>
                </a:solidFill>
              </a:rPr>
              <a:t>Step 6: Repeat all steps if features are tagged tentative </a:t>
            </a:r>
          </a:p>
          <a:p>
            <a:endParaRPr lang="en-IN" dirty="0">
              <a:solidFill>
                <a:srgbClr val="002060"/>
              </a:solidFill>
            </a:endParaRPr>
          </a:p>
          <a:p>
            <a:endParaRPr lang="en-IN" dirty="0">
              <a:solidFill>
                <a:srgbClr val="002060"/>
              </a:solidFill>
            </a:endParaRPr>
          </a:p>
          <a:p>
            <a:endParaRPr lang="en-IN" dirty="0" smtClean="0">
              <a:solidFill>
                <a:srgbClr val="002060"/>
              </a:solidFill>
            </a:endParaRPr>
          </a:p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4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58825" y="0"/>
            <a:ext cx="8314800" cy="634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Boruta Algorithm contd.. 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KDnuggets™ News 19:n41, Oct 30: Feature Selection: Beyond feature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14" y="943378"/>
            <a:ext cx="8027468" cy="382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95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58825" y="0"/>
            <a:ext cx="8314800" cy="634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Boruta Algorithm contd.. 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 descr="https://miro.medium.com/max/2110/0*IX0FKKneLELhNnI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0" t="4880" r="17116"/>
          <a:stretch/>
        </p:blipFill>
        <p:spPr bwMode="auto">
          <a:xfrm>
            <a:off x="342405" y="1460532"/>
            <a:ext cx="3562767" cy="275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miro.medium.com/max/2040/0*ix959IE3UddgMlgw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9" t="-2524" r="17042"/>
          <a:stretch/>
        </p:blipFill>
        <p:spPr bwMode="auto">
          <a:xfrm>
            <a:off x="5010658" y="1328286"/>
            <a:ext cx="3590223" cy="292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342405" y="819199"/>
            <a:ext cx="3562767" cy="339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Useful Variables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5024385" y="819199"/>
            <a:ext cx="3562767" cy="339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Useless Variables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42761" y="4649002"/>
            <a:ext cx="5591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Null Hypothesis : </a:t>
            </a:r>
            <a:r>
              <a:rPr lang="en-IN" sz="1100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There is no difference between shadow variable and actual variable</a:t>
            </a:r>
            <a:endParaRPr lang="en-IN" sz="1100" i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4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58825" y="0"/>
            <a:ext cx="8314800" cy="634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Other algorithms for feature selection 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4833" y="1071136"/>
            <a:ext cx="59532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dirty="0" smtClean="0"/>
              <a:t>Variable </a:t>
            </a:r>
            <a:r>
              <a:rPr lang="en-IN" dirty="0"/>
              <a:t>Importance from Machine Learning Algorithms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dirty="0" smtClean="0"/>
              <a:t>Lasso Regression (elastic net)</a:t>
            </a:r>
            <a:endParaRPr lang="en-I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dirty="0" smtClean="0"/>
              <a:t>Step </a:t>
            </a:r>
            <a:r>
              <a:rPr lang="en-IN" dirty="0"/>
              <a:t>wise Forward and Backward Selection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dirty="0" smtClean="0"/>
              <a:t>Relative </a:t>
            </a:r>
            <a:r>
              <a:rPr lang="en-IN" dirty="0"/>
              <a:t>Importance from Linear Regression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dirty="0" smtClean="0"/>
              <a:t>Recursive </a:t>
            </a:r>
            <a:r>
              <a:rPr lang="en-IN" dirty="0"/>
              <a:t>Feature Elimination (RFE)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dirty="0" smtClean="0"/>
              <a:t>Genetic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021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58825" y="0"/>
            <a:ext cx="8314800" cy="634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Pros – Cons 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6135" y="847023"/>
            <a:ext cx="7700210" cy="20116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PROS:</a:t>
            </a:r>
          </a:p>
          <a:p>
            <a:r>
              <a:rPr lang="en-IN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It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works well for both classification and regression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problem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It takes into account multi-variable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relationships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It is an improvement on random forest variable importance measure which is a very popular method for variable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selection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Roboto"/>
              </a:rPr>
              <a:t>It follows an all-relevant variable selection method in which it considers all features which are relevant to the outcome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Roboto"/>
              </a:rPr>
              <a:t>variable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IN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endParaRPr lang="en-IN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6135" y="3157086"/>
            <a:ext cx="7700210" cy="156290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CONS:</a:t>
            </a:r>
          </a:p>
          <a:p>
            <a:r>
              <a:rPr lang="en-IN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Very high computational time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If a variable is declared tentative there is no way on classifying it as important or un-important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Roboto"/>
              </a:rPr>
              <a:t>It is important to handle collinearity after getting important variables from boruta.</a:t>
            </a:r>
            <a:endParaRPr lang="en-US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 fontAlgn="base">
              <a:buFont typeface="+mj-lt"/>
              <a:buAutoNum type="arabicPeriod"/>
            </a:pP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9"/>
          <p:cNvSpPr txBox="1">
            <a:spLocks noGrp="1"/>
          </p:cNvSpPr>
          <p:nvPr>
            <p:ph type="title"/>
          </p:nvPr>
        </p:nvSpPr>
        <p:spPr>
          <a:xfrm>
            <a:off x="618050" y="2065350"/>
            <a:ext cx="29274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</a:pPr>
            <a:r>
              <a:rPr lang="en-US" dirty="0"/>
              <a:t>Thank You!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10390</TotalTime>
  <Words>310</Words>
  <Application>Microsoft Office PowerPoint</Application>
  <PresentationFormat>On-screen Show (16:9)</PresentationFormat>
  <Paragraphs>55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Proxima Nova</vt:lpstr>
      <vt:lpstr>Roboto</vt:lpstr>
      <vt:lpstr>Calibri</vt:lpstr>
      <vt:lpstr>Material</vt:lpstr>
      <vt:lpstr>PowerPoint Presentation</vt:lpstr>
      <vt:lpstr>Agenda</vt:lpstr>
      <vt:lpstr>Feature selection </vt:lpstr>
      <vt:lpstr>Boruta Algorithm</vt:lpstr>
      <vt:lpstr>Boruta Algorithm contd.. </vt:lpstr>
      <vt:lpstr>Boruta Algorithm contd.. </vt:lpstr>
      <vt:lpstr>Other algorithms for feature selection </vt:lpstr>
      <vt:lpstr>Pros – Cons 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Shivani Singh</dc:creator>
  <cp:lastModifiedBy>Shivani Singh</cp:lastModifiedBy>
  <cp:revision>338</cp:revision>
  <dcterms:modified xsi:type="dcterms:W3CDTF">2020-03-31T07:23:25Z</dcterms:modified>
</cp:coreProperties>
</file>