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329" r:id="rId3"/>
    <p:sldId id="330" r:id="rId4"/>
    <p:sldId id="336" r:id="rId5"/>
    <p:sldId id="337" r:id="rId6"/>
    <p:sldId id="338" r:id="rId7"/>
    <p:sldId id="339" r:id="rId8"/>
    <p:sldId id="340" r:id="rId9"/>
    <p:sldId id="341" r:id="rId10"/>
    <p:sldId id="342" r:id="rId11"/>
    <p:sldId id="344" r:id="rId12"/>
    <p:sldId id="343" r:id="rId13"/>
    <p:sldId id="345" r:id="rId14"/>
    <p:sldId id="27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Proxima Nova"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3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CF6C13-89B5-4795-91FC-F9524EB7E818}">
  <a:tblStyle styleId="{AECF6C13-89B5-4795-91FC-F9524EB7E81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guide orient="horz" pos="1620"/>
        <p:guide pos="3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97358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5" name="Google Shape;5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2c24b7c_3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2c24b7c_3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55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l="20126" t="12456" r="9820"/>
          <a:stretch/>
        </p:blipFill>
        <p:spPr>
          <a:xfrm>
            <a:off x="4088600" y="150"/>
            <a:ext cx="5072100" cy="5143500"/>
          </a:xfrm>
          <a:prstGeom prst="rect">
            <a:avLst/>
          </a:prstGeom>
          <a:noFill/>
          <a:ln>
            <a:noFill/>
          </a:ln>
        </p:spPr>
      </p:pic>
      <p:sp>
        <p:nvSpPr>
          <p:cNvPr id="13" name="Google Shape;13;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14;p2"/>
          <p:cNvSpPr/>
          <p:nvPr/>
        </p:nvSpPr>
        <p:spPr>
          <a:xfrm flipH="1">
            <a:off x="8246400" y="4245875"/>
            <a:ext cx="897600" cy="897600"/>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 name="Google Shape;15;p2"/>
          <p:cNvSpPr txBox="1">
            <a:spLocks noGrp="1"/>
          </p:cNvSpPr>
          <p:nvPr>
            <p:ph type="ctrTitle"/>
          </p:nvPr>
        </p:nvSpPr>
        <p:spPr>
          <a:xfrm>
            <a:off x="85725" y="1133475"/>
            <a:ext cx="8222100" cy="93360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lt1"/>
              </a:buClr>
              <a:buSzPts val="3600"/>
              <a:buFont typeface="Roboto"/>
              <a:buNone/>
              <a:defRPr sz="3600" b="1" i="0" u="none" strike="noStrike" cap="non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6" name="Google Shape;16;p2"/>
          <p:cNvSpPr txBox="1">
            <a:spLocks noGrp="1"/>
          </p:cNvSpPr>
          <p:nvPr>
            <p:ph type="subTitle" idx="1"/>
          </p:nvPr>
        </p:nvSpPr>
        <p:spPr>
          <a:xfrm>
            <a:off x="85725" y="2103330"/>
            <a:ext cx="8222100" cy="4329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7" name="Google Shape;17;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pic>
        <p:nvPicPr>
          <p:cNvPr id="64" name="Google Shape;64;p1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5" name="Google Shape;65;p12"/>
          <p:cNvSpPr txBox="1">
            <a:spLocks noGrp="1"/>
          </p:cNvSpPr>
          <p:nvPr>
            <p:ph type="title"/>
          </p:nvPr>
        </p:nvSpPr>
        <p:spPr>
          <a:xfrm>
            <a:off x="457200" y="205978"/>
            <a:ext cx="5562600" cy="8574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66" name="Google Shape;66;p1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342900" algn="l">
              <a:lnSpc>
                <a:spcPct val="115000"/>
              </a:lnSpc>
              <a:spcBef>
                <a:spcPts val="64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17500" algn="l">
              <a:lnSpc>
                <a:spcPct val="115000"/>
              </a:lnSpc>
              <a:spcBef>
                <a:spcPts val="1600"/>
              </a:spcBef>
              <a:spcAft>
                <a:spcPts val="0"/>
              </a:spcAft>
              <a:buClr>
                <a:schemeClr val="dk1"/>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a:lnSpc>
                <a:spcPct val="115000"/>
              </a:lnSpc>
              <a:spcBef>
                <a:spcPts val="1600"/>
              </a:spcBef>
              <a:spcAft>
                <a:spcPts val="0"/>
              </a:spcAft>
              <a:buClr>
                <a:schemeClr val="dk1"/>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a:lnSpc>
                <a:spcPct val="115000"/>
              </a:lnSpc>
              <a:spcBef>
                <a:spcPts val="1600"/>
              </a:spcBef>
              <a:spcAft>
                <a:spcPts val="0"/>
              </a:spcAft>
              <a:buClr>
                <a:schemeClr val="dk1"/>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a:lnSpc>
                <a:spcPct val="115000"/>
              </a:lnSpc>
              <a:spcBef>
                <a:spcPts val="1600"/>
              </a:spcBef>
              <a:spcAft>
                <a:spcPts val="0"/>
              </a:spcAft>
              <a:buClr>
                <a:schemeClr val="dk1"/>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a:lnSpc>
                <a:spcPct val="115000"/>
              </a:lnSpc>
              <a:spcBef>
                <a:spcPts val="1600"/>
              </a:spcBef>
              <a:spcAft>
                <a:spcPts val="0"/>
              </a:spcAft>
              <a:buClr>
                <a:schemeClr val="dk1"/>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a:lnSpc>
                <a:spcPct val="115000"/>
              </a:lnSpc>
              <a:spcBef>
                <a:spcPts val="1600"/>
              </a:spcBef>
              <a:spcAft>
                <a:spcPts val="0"/>
              </a:spcAft>
              <a:buClr>
                <a:schemeClr val="dk1"/>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a:lnSpc>
                <a:spcPct val="115000"/>
              </a:lnSpc>
              <a:spcBef>
                <a:spcPts val="1600"/>
              </a:spcBef>
              <a:spcAft>
                <a:spcPts val="0"/>
              </a:spcAft>
              <a:buClr>
                <a:schemeClr val="dk1"/>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a:lnSpc>
                <a:spcPct val="115000"/>
              </a:lnSpc>
              <a:spcBef>
                <a:spcPts val="1600"/>
              </a:spcBef>
              <a:spcAft>
                <a:spcPts val="1600"/>
              </a:spcAft>
              <a:buClr>
                <a:schemeClr val="dk1"/>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2"/>
          <p:cNvSpPr txBox="1">
            <a:spLocks noGrp="1"/>
          </p:cNvSpPr>
          <p:nvPr>
            <p:ph type="dt" idx="10"/>
          </p:nvPr>
        </p:nvSpPr>
        <p:spPr>
          <a:xfrm>
            <a:off x="457200" y="4767262"/>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Char char="●"/>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9pPr>
          </a:lstStyle>
          <a:p>
            <a:endParaRPr dirty="0"/>
          </a:p>
        </p:txBody>
      </p:sp>
      <p:sp>
        <p:nvSpPr>
          <p:cNvPr id="68" name="Google Shape;68;p12"/>
          <p:cNvSpPr txBox="1">
            <a:spLocks noGrp="1"/>
          </p:cNvSpPr>
          <p:nvPr>
            <p:ph type="ftr" idx="11"/>
          </p:nvPr>
        </p:nvSpPr>
        <p:spPr>
          <a:xfrm>
            <a:off x="3124200" y="4767262"/>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Char char="●"/>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Char char="■"/>
              <a:defRPr sz="1800" b="0" i="0" u="none" strike="noStrike" cap="none">
                <a:solidFill>
                  <a:schemeClr val="dk1"/>
                </a:solidFill>
                <a:latin typeface="Calibri"/>
                <a:ea typeface="Calibri"/>
                <a:cs typeface="Calibri"/>
                <a:sym typeface="Calibri"/>
              </a:defRPr>
            </a:lvl9pPr>
          </a:lstStyle>
          <a:p>
            <a:endParaRPr dirty="0"/>
          </a:p>
        </p:txBody>
      </p:sp>
      <p:sp>
        <p:nvSpPr>
          <p:cNvPr id="69" name="Google Shape;69;p12"/>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3"/>
          <p:cNvSpPr/>
          <p:nvPr/>
        </p:nvSpPr>
        <p:spPr>
          <a:xfrm rot="10800000" flipH="1">
            <a:off x="0" y="746825"/>
            <a:ext cx="9144000" cy="4409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 name="Google Shape;20;p3"/>
          <p:cNvSpPr/>
          <p:nvPr/>
        </p:nvSpPr>
        <p:spPr>
          <a:xfrm>
            <a:off x="0" y="625200"/>
            <a:ext cx="9144000" cy="197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 name="Google Shape;21;p3"/>
          <p:cNvSpPr txBox="1">
            <a:spLocks noGrp="1"/>
          </p:cNvSpPr>
          <p:nvPr>
            <p:ph type="title"/>
          </p:nvPr>
        </p:nvSpPr>
        <p:spPr>
          <a:xfrm>
            <a:off x="58825" y="0"/>
            <a:ext cx="8314800" cy="70140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22" name="Google Shape;22;p3"/>
          <p:cNvSpPr txBox="1">
            <a:spLocks noGrp="1"/>
          </p:cNvSpPr>
          <p:nvPr>
            <p:ph type="body" idx="1"/>
          </p:nvPr>
        </p:nvSpPr>
        <p:spPr>
          <a:xfrm>
            <a:off x="35250" y="750100"/>
            <a:ext cx="8768700" cy="4131600"/>
          </a:xfrm>
          <a:prstGeom prst="rect">
            <a:avLst/>
          </a:prstGeom>
          <a:noFill/>
          <a:ln>
            <a:noFill/>
          </a:ln>
        </p:spPr>
        <p:txBody>
          <a:bodyPr spcFirstLastPara="1" wrap="square" lIns="91425" tIns="91425" rIns="91425" bIns="91425" anchor="t" anchorCtr="0"/>
          <a:lstStyle>
            <a:lvl1pPr marL="457200" marR="0" lvl="0" indent="-342900" algn="l">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
        <p:nvSpPr>
          <p:cNvPr id="24" name="Google Shape;24;p3"/>
          <p:cNvSpPr/>
          <p:nvPr/>
        </p:nvSpPr>
        <p:spPr>
          <a:xfrm>
            <a:off x="6442725" y="0"/>
            <a:ext cx="2080800" cy="6252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l="20126" t="12456" r="9820"/>
          <a:stretch/>
        </p:blipFill>
        <p:spPr>
          <a:xfrm>
            <a:off x="4088600" y="150"/>
            <a:ext cx="5072100" cy="5143500"/>
          </a:xfrm>
          <a:prstGeom prst="rect">
            <a:avLst/>
          </a:prstGeom>
          <a:noFill/>
          <a:ln>
            <a:noFill/>
          </a:ln>
        </p:spPr>
      </p:pic>
      <p:sp>
        <p:nvSpPr>
          <p:cNvPr id="27" name="Google Shape;27;p4"/>
          <p:cNvSpPr txBox="1">
            <a:spLocks noGrp="1"/>
          </p:cNvSpPr>
          <p:nvPr>
            <p:ph type="title"/>
          </p:nvPr>
        </p:nvSpPr>
        <p:spPr>
          <a:xfrm>
            <a:off x="228600" y="2111400"/>
            <a:ext cx="8222100" cy="10128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lt1"/>
              </a:buClr>
              <a:buSzPts val="3600"/>
              <a:buFont typeface="Roboto"/>
              <a:buNone/>
              <a:defRPr sz="3600" b="0" i="0" u="none" strike="noStrike" cap="non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3600"/>
              <a:buFont typeface="Roboto"/>
              <a:buNone/>
              <a:defRPr sz="3600">
                <a:solidFill>
                  <a:schemeClr val="lt1"/>
                </a:solidFill>
                <a:latin typeface="Roboto"/>
                <a:ea typeface="Roboto"/>
                <a:cs typeface="Roboto"/>
                <a:sym typeface="Roboto"/>
              </a:defRPr>
            </a:lvl9pPr>
          </a:lstStyle>
          <a:p>
            <a:endParaRPr/>
          </a:p>
        </p:txBody>
      </p:sp>
      <p:sp>
        <p:nvSpPr>
          <p:cNvPr id="28" name="Google Shape;28;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5"/>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31;p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32;p5"/>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a:endParaRPr/>
          </a:p>
        </p:txBody>
      </p:sp>
      <p:sp>
        <p:nvSpPr>
          <p:cNvPr id="33" name="Google Shape;33;p5"/>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lstStyle>
            <a:lvl1pPr marL="457200" marR="0" lvl="0" indent="-304800" algn="l">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endParaRPr/>
          </a:p>
        </p:txBody>
      </p:sp>
      <p:sp>
        <p:nvSpPr>
          <p:cNvPr id="34" name="Google Shape;34;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s">
  <p:cSld name="Title and Two Cols">
    <p:spTree>
      <p:nvGrpSpPr>
        <p:cNvPr id="1" name="Shape 35"/>
        <p:cNvGrpSpPr/>
        <p:nvPr/>
      </p:nvGrpSpPr>
      <p:grpSpPr>
        <a:xfrm>
          <a:off x="0" y="0"/>
          <a:ext cx="0" cy="0"/>
          <a:chOff x="0" y="0"/>
          <a:chExt cx="0" cy="0"/>
        </a:xfrm>
      </p:grpSpPr>
      <p:sp>
        <p:nvSpPr>
          <p:cNvPr id="36" name="Google Shape;36;p6"/>
          <p:cNvSpPr/>
          <p:nvPr/>
        </p:nvSpPr>
        <p:spPr>
          <a:xfrm rot="10800000" flipH="1">
            <a:off x="0" y="822900"/>
            <a:ext cx="9144000" cy="4320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6"/>
          <p:cNvSpPr/>
          <p:nvPr/>
        </p:nvSpPr>
        <p:spPr>
          <a:xfrm>
            <a:off x="0" y="625200"/>
            <a:ext cx="9144000" cy="197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6"/>
          <p:cNvSpPr txBox="1">
            <a:spLocks noGrp="1"/>
          </p:cNvSpPr>
          <p:nvPr>
            <p:ph type="title"/>
          </p:nvPr>
        </p:nvSpPr>
        <p:spPr>
          <a:xfrm>
            <a:off x="58825" y="0"/>
            <a:ext cx="8222100" cy="70140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39" name="Google Shape;39;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
        <p:nvSpPr>
          <p:cNvPr id="40" name="Google Shape;40;p6"/>
          <p:cNvSpPr txBox="1">
            <a:spLocks noGrp="1"/>
          </p:cNvSpPr>
          <p:nvPr>
            <p:ph type="body" idx="1"/>
          </p:nvPr>
        </p:nvSpPr>
        <p:spPr>
          <a:xfrm>
            <a:off x="152400" y="838200"/>
            <a:ext cx="4299900" cy="38862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endParaRPr/>
          </a:p>
        </p:txBody>
      </p:sp>
      <p:sp>
        <p:nvSpPr>
          <p:cNvPr id="41" name="Google Shape;41;p6"/>
          <p:cNvSpPr txBox="1">
            <a:spLocks noGrp="1"/>
          </p:cNvSpPr>
          <p:nvPr>
            <p:ph type="body" idx="2"/>
          </p:nvPr>
        </p:nvSpPr>
        <p:spPr>
          <a:xfrm>
            <a:off x="4691586" y="838200"/>
            <a:ext cx="4299900" cy="38862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9pPr>
          </a:lstStyle>
          <a:p>
            <a:endParaRPr/>
          </a:p>
        </p:txBody>
      </p:sp>
      <p:sp>
        <p:nvSpPr>
          <p:cNvPr id="44" name="Google Shape;4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8"/>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 name="Google Shape;47;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 name="Google Shape;48;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49" name="Google Shape;49;p8"/>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50" name="Google Shape;50;p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a:lnSpc>
                <a:spcPct val="115000"/>
              </a:lnSpc>
              <a:spcBef>
                <a:spcPts val="0"/>
              </a:spcBef>
              <a:spcAft>
                <a:spcPts val="0"/>
              </a:spcAft>
              <a:buClr>
                <a:schemeClr val="lt1"/>
              </a:buClr>
              <a:buSzPts val="1800"/>
              <a:buFont typeface="Roboto"/>
              <a:buChar char="●"/>
              <a:defRPr sz="1800" b="0" i="0" u="none" strike="noStrike" cap="none">
                <a:solidFill>
                  <a:schemeClr val="lt1"/>
                </a:solidFill>
                <a:latin typeface="Roboto"/>
                <a:ea typeface="Roboto"/>
                <a:cs typeface="Roboto"/>
                <a:sym typeface="Roboto"/>
              </a:defRPr>
            </a:lvl1pPr>
            <a:lvl2pPr marL="914400" marR="0" lvl="1" indent="-317500" algn="l">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l">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l">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l">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l">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l">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l">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l">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endParaRPr/>
          </a:p>
        </p:txBody>
      </p:sp>
      <p:sp>
        <p:nvSpPr>
          <p:cNvPr id="51" name="Google Shape;5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4" name="Google Shape;54;p9"/>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9"/>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56" name="Google Shape;56;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59" name="Google Shape;59;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342900" algn="ctr">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ctr">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ctr">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ctr">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ctr">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ctr">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ctr">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ctr">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ctr">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0" name="Google Shape;60;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dirty="0"/>
          </a:p>
        </p:txBody>
      </p:sp>
      <p:pic>
        <p:nvPicPr>
          <p:cNvPr id="9" name="Google Shape;9;p1" descr="flipkart-large-logo (may not be official).png"/>
          <p:cNvPicPr preferRelativeResize="0"/>
          <p:nvPr/>
        </p:nvPicPr>
        <p:blipFill rotWithShape="1">
          <a:blip r:embed="rId13">
            <a:alphaModFix/>
          </a:blip>
          <a:srcRect l="3127" t="30632" r="31035" b="17421"/>
          <a:stretch/>
        </p:blipFill>
        <p:spPr>
          <a:xfrm>
            <a:off x="6822375" y="58250"/>
            <a:ext cx="1665724" cy="495075"/>
          </a:xfrm>
          <a:prstGeom prst="rect">
            <a:avLst/>
          </a:prstGeom>
          <a:noFill/>
          <a:ln w="9525" cap="flat" cmpd="sng">
            <a:solidFill>
              <a:srgbClr val="FFFFFF"/>
            </a:solidFill>
            <a:prstDash val="solid"/>
            <a:round/>
            <a:headEnd type="none" w="sm" len="sm"/>
            <a:tailEnd type="none" w="sm" len="sm"/>
          </a:ln>
        </p:spPr>
      </p:pic>
      <p:pic>
        <p:nvPicPr>
          <p:cNvPr id="10" name="Google Shape;10;p1" descr="flipkart-large-logo (may not be official).png"/>
          <p:cNvPicPr preferRelativeResize="0"/>
          <p:nvPr/>
        </p:nvPicPr>
        <p:blipFill rotWithShape="1">
          <a:blip r:embed="rId13">
            <a:alphaModFix/>
          </a:blip>
          <a:srcRect l="68574" t="14441" r="3092" b="12506"/>
          <a:stretch/>
        </p:blipFill>
        <p:spPr>
          <a:xfrm>
            <a:off x="8562500" y="58250"/>
            <a:ext cx="509746" cy="495075"/>
          </a:xfrm>
          <a:prstGeom prst="rect">
            <a:avLst/>
          </a:prstGeom>
          <a:noFill/>
          <a:ln w="9525" cap="flat" cmpd="sng">
            <a:solidFill>
              <a:srgbClr val="FFFFFF"/>
            </a:solidFill>
            <a:prstDash val="solid"/>
            <a:round/>
            <a:headEnd type="none" w="sm" len="sm"/>
            <a:tailEnd type="none" w="sm" len="sm"/>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4DA"/>
        </a:solidFill>
        <a:effectLst/>
      </p:bgPr>
    </p:bg>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75925" y="1235525"/>
            <a:ext cx="6862500" cy="987000"/>
          </a:xfrm>
          <a:prstGeom prst="rect">
            <a:avLst/>
          </a:prstGeom>
          <a:noFill/>
          <a:ln>
            <a:noFill/>
          </a:ln>
        </p:spPr>
        <p:txBody>
          <a:bodyPr spcFirstLastPara="1" wrap="square" lIns="91425" tIns="91425" rIns="91425" bIns="91425" anchor="ctr" anchorCtr="0">
            <a:noAutofit/>
          </a:bodyPr>
          <a:lstStyle/>
          <a:p>
            <a:pPr marL="457200" lvl="0" indent="-342900" algn="ctr" rtl="0">
              <a:lnSpc>
                <a:spcPct val="100000"/>
              </a:lnSpc>
              <a:spcBef>
                <a:spcPts val="0"/>
              </a:spcBef>
              <a:spcAft>
                <a:spcPts val="0"/>
              </a:spcAft>
              <a:buSzPts val="1800"/>
              <a:buNone/>
            </a:pPr>
            <a:r>
              <a:rPr lang="en-US" sz="3200" b="1" dirty="0">
                <a:solidFill>
                  <a:srgbClr val="FFFF00"/>
                </a:solidFill>
                <a:latin typeface="Proxima Nova"/>
                <a:ea typeface="Proxima Nova"/>
                <a:cs typeface="Proxima Nova"/>
                <a:sym typeface="Proxima Nova"/>
              </a:rPr>
              <a:t>Linear Regression | </a:t>
            </a:r>
          </a:p>
          <a:p>
            <a:pPr marL="457200" lvl="0" indent="-342900" algn="ctr" rtl="0">
              <a:lnSpc>
                <a:spcPct val="100000"/>
              </a:lnSpc>
              <a:spcBef>
                <a:spcPts val="0"/>
              </a:spcBef>
              <a:spcAft>
                <a:spcPts val="0"/>
              </a:spcAft>
              <a:buSzPts val="1800"/>
              <a:buNone/>
            </a:pPr>
            <a:r>
              <a:rPr lang="en-US" sz="3200" b="1" dirty="0">
                <a:solidFill>
                  <a:srgbClr val="FFFF00"/>
                </a:solidFill>
                <a:latin typeface="Proxima Nova"/>
                <a:ea typeface="Proxima Nova"/>
                <a:cs typeface="Proxima Nova"/>
                <a:sym typeface="Proxima Nova"/>
              </a:rPr>
              <a:t>Part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marL="342900" indent="-342900"/>
            <a:r>
              <a:rPr lang="en-IN" sz="2000" dirty="0"/>
              <a:t>Lasso Regression </a:t>
            </a:r>
          </a:p>
        </p:txBody>
      </p:sp>
      <p:sp>
        <p:nvSpPr>
          <p:cNvPr id="7" name="Rounded Rectangle 6"/>
          <p:cNvSpPr/>
          <p:nvPr/>
        </p:nvSpPr>
        <p:spPr>
          <a:xfrm>
            <a:off x="462003" y="860163"/>
            <a:ext cx="1405287" cy="282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Equation </a:t>
            </a:r>
          </a:p>
        </p:txBody>
      </p:sp>
      <p:sp>
        <p:nvSpPr>
          <p:cNvPr id="3" name="Rectangle 2"/>
          <p:cNvSpPr/>
          <p:nvPr/>
        </p:nvSpPr>
        <p:spPr>
          <a:xfrm>
            <a:off x="5220702" y="1142813"/>
            <a:ext cx="3528662" cy="88582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92554" y="1397309"/>
            <a:ext cx="2871936" cy="461665"/>
          </a:xfrm>
          <a:prstGeom prst="rect">
            <a:avLst/>
          </a:prstGeom>
          <a:noFill/>
        </p:spPr>
        <p:txBody>
          <a:bodyPr wrap="square" rtlCol="0">
            <a:spAutoFit/>
          </a:bodyPr>
          <a:lstStyle/>
          <a:p>
            <a:r>
              <a:rPr lang="el-GR" sz="1200" b="1" dirty="0"/>
              <a:t>λ</a:t>
            </a:r>
            <a:r>
              <a:rPr lang="el-GR" sz="1200" dirty="0"/>
              <a:t> </a:t>
            </a:r>
            <a:r>
              <a:rPr lang="en-IN" sz="1200" dirty="0"/>
              <a:t> is a tuning parameter </a:t>
            </a:r>
          </a:p>
          <a:p>
            <a:r>
              <a:rPr lang="el-GR" sz="1200" dirty="0"/>
              <a:t>λ ∑</a:t>
            </a:r>
            <a:r>
              <a:rPr lang="en-IN" sz="1200" dirty="0"/>
              <a:t>j </a:t>
            </a:r>
            <a:r>
              <a:rPr lang="el-GR" sz="1200" dirty="0"/>
              <a:t>β</a:t>
            </a:r>
            <a:r>
              <a:rPr lang="en-IN" sz="1200" dirty="0"/>
              <a:t> is called the lasso penalty.</a:t>
            </a:r>
          </a:p>
        </p:txBody>
      </p:sp>
      <p:sp>
        <p:nvSpPr>
          <p:cNvPr id="11" name="Rounded Rectangle 10"/>
          <p:cNvSpPr/>
          <p:nvPr/>
        </p:nvSpPr>
        <p:spPr>
          <a:xfrm>
            <a:off x="5220702" y="2271562"/>
            <a:ext cx="3519040" cy="270467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01" y="1158254"/>
            <a:ext cx="4762501" cy="87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03" y="2271562"/>
            <a:ext cx="4649012" cy="257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693474"/>
            <a:ext cx="855312" cy="618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346027" y="2406576"/>
            <a:ext cx="3268389" cy="2631490"/>
          </a:xfrm>
          <a:prstGeom prst="rect">
            <a:avLst/>
          </a:prstGeom>
          <a:noFill/>
        </p:spPr>
        <p:txBody>
          <a:bodyPr wrap="square" rtlCol="0">
            <a:spAutoFit/>
          </a:bodyPr>
          <a:lstStyle/>
          <a:p>
            <a:r>
              <a:rPr lang="en-US" sz="1100" dirty="0"/>
              <a:t>To overcome the disadvantage of Ridge regression, the lasso uses an  </a:t>
            </a:r>
            <a:r>
              <a:rPr lang="en-US" sz="1100" b="1" dirty="0"/>
              <a:t>l1</a:t>
            </a:r>
            <a:r>
              <a:rPr lang="en-US" sz="1100" dirty="0"/>
              <a:t> penalty instead of an </a:t>
            </a:r>
            <a:r>
              <a:rPr lang="en-US" sz="1100" b="1" dirty="0"/>
              <a:t>l2</a:t>
            </a:r>
            <a:r>
              <a:rPr lang="en-US" sz="1100" dirty="0"/>
              <a:t> penalty</a:t>
            </a:r>
          </a:p>
          <a:p>
            <a:endParaRPr lang="en-US" sz="1100" dirty="0"/>
          </a:p>
          <a:p>
            <a:r>
              <a:rPr lang="en-US" sz="1100" dirty="0"/>
              <a:t>Depending on the value of λ, the lasso can produce a model involving any number of variables. In contrast, ridge regression will always include all of the variables in the model, although the magnitude of the coefficient estimates will depend on λ.</a:t>
            </a:r>
          </a:p>
          <a:p>
            <a:endParaRPr lang="en-US" sz="1100" dirty="0"/>
          </a:p>
          <a:p>
            <a:r>
              <a:rPr lang="en-US" sz="1100" b="1" dirty="0"/>
              <a:t>Disadvantage</a:t>
            </a:r>
            <a:r>
              <a:rPr lang="en-US" sz="1100" dirty="0"/>
              <a:t> : It does not handle highly correlated variables very well, the coefficients can be erratic </a:t>
            </a:r>
          </a:p>
          <a:p>
            <a:endParaRPr lang="en-US" sz="1100" dirty="0"/>
          </a:p>
        </p:txBody>
      </p:sp>
    </p:spTree>
    <p:extLst>
      <p:ext uri="{BB962C8B-B14F-4D97-AF65-F5344CB8AC3E}">
        <p14:creationId xmlns:p14="http://schemas.microsoft.com/office/powerpoint/2010/main" val="256108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marL="342900" indent="-342900"/>
            <a:r>
              <a:rPr lang="en-IN" sz="2000" dirty="0"/>
              <a:t>Geometric Interpretation of Ridge and Lasso Regression </a:t>
            </a:r>
          </a:p>
        </p:txBody>
      </p:sp>
      <p:pic>
        <p:nvPicPr>
          <p:cNvPr id="9220" name="Picture 4" descr="https://i.stack.imgur.com/UaoPh.png"/>
          <p:cNvPicPr>
            <a:picLocks noChangeAspect="1" noChangeArrowheads="1"/>
          </p:cNvPicPr>
          <p:nvPr/>
        </p:nvPicPr>
        <p:blipFill rotWithShape="1">
          <a:blip r:embed="rId3">
            <a:extLst>
              <a:ext uri="{28A0092B-C50C-407E-A947-70E740481C1C}">
                <a14:useLocalDpi xmlns:a14="http://schemas.microsoft.com/office/drawing/2010/main" val="0"/>
              </a:ext>
            </a:extLst>
          </a:blip>
          <a:srcRect l="4734" t="6328" r="5036"/>
          <a:stretch/>
        </p:blipFill>
        <p:spPr bwMode="auto">
          <a:xfrm>
            <a:off x="385016" y="1155032"/>
            <a:ext cx="8104472" cy="3846981"/>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60386" y="1013707"/>
            <a:ext cx="1694056" cy="282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Lasso – L1 Norm</a:t>
            </a:r>
          </a:p>
        </p:txBody>
      </p:sp>
      <p:sp>
        <p:nvSpPr>
          <p:cNvPr id="15" name="Rounded Rectangle 14"/>
          <p:cNvSpPr/>
          <p:nvPr/>
        </p:nvSpPr>
        <p:spPr>
          <a:xfrm>
            <a:off x="4993896" y="1030824"/>
            <a:ext cx="1694056" cy="282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Ridge – L2 Norm</a:t>
            </a:r>
          </a:p>
        </p:txBody>
      </p:sp>
    </p:spTree>
    <p:extLst>
      <p:ext uri="{BB962C8B-B14F-4D97-AF65-F5344CB8AC3E}">
        <p14:creationId xmlns:p14="http://schemas.microsoft.com/office/powerpoint/2010/main" val="12529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marL="342900" indent="-342900"/>
            <a:r>
              <a:rPr lang="en-IN" sz="2000" dirty="0"/>
              <a:t>Elastic Net Regression – Combination of Ridge and Lasso</a:t>
            </a:r>
          </a:p>
        </p:txBody>
      </p:sp>
      <p:sp>
        <p:nvSpPr>
          <p:cNvPr id="7" name="Rounded Rectangle 6"/>
          <p:cNvSpPr/>
          <p:nvPr/>
        </p:nvSpPr>
        <p:spPr>
          <a:xfrm>
            <a:off x="462004" y="860163"/>
            <a:ext cx="2569954" cy="282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Equation (Ridge + Lasso ) </a:t>
            </a:r>
          </a:p>
        </p:txBody>
      </p:sp>
      <p:sp>
        <p:nvSpPr>
          <p:cNvPr id="3" name="Rectangle 2"/>
          <p:cNvSpPr/>
          <p:nvPr/>
        </p:nvSpPr>
        <p:spPr>
          <a:xfrm>
            <a:off x="5220702" y="1142813"/>
            <a:ext cx="3528662" cy="76607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92554" y="1262560"/>
            <a:ext cx="3077678" cy="646330"/>
          </a:xfrm>
          <a:prstGeom prst="rect">
            <a:avLst/>
          </a:prstGeom>
          <a:noFill/>
        </p:spPr>
        <p:txBody>
          <a:bodyPr wrap="square" rtlCol="0">
            <a:spAutoFit/>
          </a:bodyPr>
          <a:lstStyle/>
          <a:p>
            <a:r>
              <a:rPr lang="en-US" sz="1200" dirty="0"/>
              <a:t>Here </a:t>
            </a:r>
            <a:r>
              <a:rPr lang="en-US" sz="1200" i="1" dirty="0"/>
              <a:t>α</a:t>
            </a:r>
            <a:r>
              <a:rPr lang="en-US" sz="1200" dirty="0"/>
              <a:t> is the mixing parameter between ridge (</a:t>
            </a:r>
            <a:r>
              <a:rPr lang="en-US" sz="1200" i="1" dirty="0"/>
              <a:t>α</a:t>
            </a:r>
            <a:r>
              <a:rPr lang="en-US" sz="1200" dirty="0"/>
              <a:t> = 0) and lasso (</a:t>
            </a:r>
            <a:r>
              <a:rPr lang="en-US" sz="1200" i="1" dirty="0"/>
              <a:t>α</a:t>
            </a:r>
            <a:r>
              <a:rPr lang="en-US" sz="1200" dirty="0"/>
              <a:t> = 1).</a:t>
            </a:r>
          </a:p>
          <a:p>
            <a:endParaRPr lang="en-IN" sz="1200" dirty="0"/>
          </a:p>
        </p:txBody>
      </p:sp>
      <p:sp>
        <p:nvSpPr>
          <p:cNvPr id="11" name="Rounded Rectangle 10"/>
          <p:cNvSpPr/>
          <p:nvPr/>
        </p:nvSpPr>
        <p:spPr>
          <a:xfrm>
            <a:off x="385011" y="2028638"/>
            <a:ext cx="8354731" cy="2947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346027" y="2656833"/>
            <a:ext cx="3268389" cy="1954381"/>
          </a:xfrm>
          <a:prstGeom prst="rect">
            <a:avLst/>
          </a:prstGeom>
          <a:noFill/>
        </p:spPr>
        <p:txBody>
          <a:bodyPr wrap="square" rtlCol="0">
            <a:spAutoFit/>
          </a:bodyPr>
          <a:lstStyle/>
          <a:p>
            <a:r>
              <a:rPr lang="en-US" sz="1100" dirty="0"/>
              <a:t>To overcome the disadvantage of both Ridge and Lasso regression, elastic net is used.</a:t>
            </a:r>
          </a:p>
          <a:p>
            <a:endParaRPr lang="en-US" sz="1100" dirty="0"/>
          </a:p>
          <a:p>
            <a:r>
              <a:rPr lang="en-US" sz="1100" dirty="0"/>
              <a:t>Elastic Net reduces the impact of different features while not eliminating all of the features.</a:t>
            </a:r>
          </a:p>
          <a:p>
            <a:endParaRPr lang="en-US" sz="1100" dirty="0"/>
          </a:p>
          <a:p>
            <a:r>
              <a:rPr lang="en-US" sz="1100" dirty="0"/>
              <a:t>We can tune the value of alpha between 0 and 1 to optimize the elastic net equation </a:t>
            </a:r>
          </a:p>
          <a:p>
            <a:endParaRPr lang="en-US" sz="1100" dirty="0"/>
          </a:p>
          <a:p>
            <a:br>
              <a:rPr lang="en-US" sz="1100" dirty="0"/>
            </a:br>
            <a:endParaRPr lang="en-US" sz="1100" dirty="0"/>
          </a:p>
        </p:txBody>
      </p:sp>
      <p:pic>
        <p:nvPicPr>
          <p:cNvPr id="8196" name="Picture 4" descr="CH09 FIG 9 ML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20" y="2028637"/>
            <a:ext cx="3828085" cy="294759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res.cloudinary.com/dyd911kmh/image/upload/f_auto,q_auto:best/v1543418448/eq12_vh6i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4" y="1142812"/>
            <a:ext cx="4777948" cy="766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35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493-678A-4348-899A-A1AE6E884EB8}"/>
              </a:ext>
            </a:extLst>
          </p:cNvPr>
          <p:cNvSpPr>
            <a:spLocks noGrp="1"/>
          </p:cNvSpPr>
          <p:nvPr>
            <p:ph type="title"/>
          </p:nvPr>
        </p:nvSpPr>
        <p:spPr/>
        <p:txBody>
          <a:bodyPr/>
          <a:lstStyle/>
          <a:p>
            <a:r>
              <a:rPr lang="en-IN" dirty="0"/>
              <a:t>Reading material </a:t>
            </a:r>
          </a:p>
        </p:txBody>
      </p:sp>
    </p:spTree>
    <p:extLst>
      <p:ext uri="{BB962C8B-B14F-4D97-AF65-F5344CB8AC3E}">
        <p14:creationId xmlns:p14="http://schemas.microsoft.com/office/powerpoint/2010/main" val="257480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9"/>
          <p:cNvSpPr txBox="1">
            <a:spLocks noGrp="1"/>
          </p:cNvSpPr>
          <p:nvPr>
            <p:ph type="title"/>
          </p:nvPr>
        </p:nvSpPr>
        <p:spPr>
          <a:xfrm>
            <a:off x="618050" y="2065350"/>
            <a:ext cx="2927400" cy="101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Roboto"/>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lvl="0"/>
            <a:r>
              <a:rPr lang="en-US" sz="2000" dirty="0">
                <a:latin typeface="Arial"/>
                <a:ea typeface="Arial"/>
                <a:cs typeface="Arial"/>
                <a:sym typeface="Arial"/>
              </a:rPr>
              <a:t>Agenda</a:t>
            </a:r>
            <a:endParaRPr sz="2000" dirty="0">
              <a:latin typeface="Arial"/>
              <a:ea typeface="Arial"/>
              <a:cs typeface="Arial"/>
              <a:sym typeface="Arial"/>
            </a:endParaRPr>
          </a:p>
        </p:txBody>
      </p:sp>
      <p:sp>
        <p:nvSpPr>
          <p:cNvPr id="2" name="TextBox 1"/>
          <p:cNvSpPr txBox="1"/>
          <p:nvPr/>
        </p:nvSpPr>
        <p:spPr>
          <a:xfrm>
            <a:off x="327259" y="1010767"/>
            <a:ext cx="5647700" cy="1569660"/>
          </a:xfrm>
          <a:prstGeom prst="rect">
            <a:avLst/>
          </a:prstGeom>
          <a:noFill/>
        </p:spPr>
        <p:txBody>
          <a:bodyPr wrap="none" rtlCol="0">
            <a:spAutoFit/>
          </a:bodyPr>
          <a:lstStyle/>
          <a:p>
            <a:pPr marL="342900" indent="-342900">
              <a:buAutoNum type="arabicPeriod"/>
            </a:pPr>
            <a:r>
              <a:rPr lang="en-IN" sz="1600" dirty="0"/>
              <a:t>Linear regression Assumptions </a:t>
            </a:r>
          </a:p>
          <a:p>
            <a:pPr marL="342900" indent="-342900">
              <a:buAutoNum type="arabicPeriod"/>
            </a:pPr>
            <a:endParaRPr lang="en-IN" sz="1600" dirty="0"/>
          </a:p>
          <a:p>
            <a:pPr marL="342900" indent="-342900">
              <a:buAutoNum type="arabicPeriod"/>
            </a:pPr>
            <a:r>
              <a:rPr lang="en-IN" sz="1600" dirty="0"/>
              <a:t>Popular regularization techniques for linear Regression</a:t>
            </a:r>
          </a:p>
          <a:p>
            <a:pPr marL="400050" lvl="2" indent="-400050">
              <a:buFont typeface="+mj-lt"/>
              <a:buAutoNum type="romanUcPeriod"/>
            </a:pPr>
            <a:r>
              <a:rPr lang="en-IN" sz="1600" dirty="0"/>
              <a:t>Ridge</a:t>
            </a:r>
          </a:p>
          <a:p>
            <a:pPr marL="400050" lvl="2" indent="-400050">
              <a:buFont typeface="+mj-lt"/>
              <a:buAutoNum type="romanUcPeriod"/>
            </a:pPr>
            <a:r>
              <a:rPr lang="en-IN" sz="1600" dirty="0"/>
              <a:t>Lasso</a:t>
            </a:r>
          </a:p>
          <a:p>
            <a:pPr marL="400050" lvl="2" indent="-400050">
              <a:buFont typeface="+mj-lt"/>
              <a:buAutoNum type="romanUcPeriod"/>
            </a:pPr>
            <a:r>
              <a:rPr lang="en-IN" sz="1600" dirty="0"/>
              <a:t>Elastic Net</a:t>
            </a:r>
          </a:p>
        </p:txBody>
      </p:sp>
    </p:spTree>
    <p:extLst>
      <p:ext uri="{BB962C8B-B14F-4D97-AF65-F5344CB8AC3E}">
        <p14:creationId xmlns:p14="http://schemas.microsoft.com/office/powerpoint/2010/main" val="45082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lvl="0"/>
            <a:r>
              <a:rPr lang="en-IN" sz="2000" dirty="0">
                <a:latin typeface="Arial"/>
                <a:ea typeface="Arial"/>
                <a:cs typeface="Arial"/>
                <a:sym typeface="Arial"/>
              </a:rPr>
              <a:t>Assumptions of Linear Regression </a:t>
            </a:r>
            <a:endParaRPr sz="2000" dirty="0">
              <a:latin typeface="Arial"/>
              <a:ea typeface="Arial"/>
              <a:cs typeface="Arial"/>
              <a:sym typeface="Arial"/>
            </a:endParaRPr>
          </a:p>
        </p:txBody>
      </p:sp>
      <p:sp>
        <p:nvSpPr>
          <p:cNvPr id="2" name="Rectangle 1"/>
          <p:cNvSpPr/>
          <p:nvPr/>
        </p:nvSpPr>
        <p:spPr>
          <a:xfrm>
            <a:off x="154004" y="952902"/>
            <a:ext cx="8489482" cy="2923877"/>
          </a:xfrm>
          <a:prstGeom prst="rect">
            <a:avLst/>
          </a:prstGeom>
        </p:spPr>
        <p:txBody>
          <a:bodyPr wrap="square">
            <a:spAutoFit/>
          </a:bodyPr>
          <a:lstStyle/>
          <a:p>
            <a:r>
              <a:rPr lang="en-US" dirty="0">
                <a:solidFill>
                  <a:schemeClr val="bg2"/>
                </a:solidFill>
              </a:rPr>
              <a:t>There are </a:t>
            </a:r>
            <a:r>
              <a:rPr lang="en-US" b="1" dirty="0">
                <a:solidFill>
                  <a:schemeClr val="bg2"/>
                </a:solidFill>
              </a:rPr>
              <a:t>four</a:t>
            </a:r>
            <a:r>
              <a:rPr lang="en-US" dirty="0">
                <a:solidFill>
                  <a:schemeClr val="bg2"/>
                </a:solidFill>
              </a:rPr>
              <a:t> assumptions associated with a linear regression model:</a:t>
            </a:r>
          </a:p>
          <a:p>
            <a:endParaRPr lang="en-US" b="1" dirty="0">
              <a:solidFill>
                <a:schemeClr val="bg2"/>
              </a:solidFill>
            </a:endParaRPr>
          </a:p>
          <a:p>
            <a:endParaRPr lang="en-IN" sz="1200" b="1" dirty="0">
              <a:solidFill>
                <a:schemeClr val="bg2"/>
              </a:solidFill>
            </a:endParaRPr>
          </a:p>
          <a:p>
            <a:r>
              <a:rPr lang="en-IN" sz="1200" b="1" dirty="0">
                <a:solidFill>
                  <a:schemeClr val="bg2"/>
                </a:solidFill>
              </a:rPr>
              <a:t>Linear and Additive</a:t>
            </a:r>
            <a:r>
              <a:rPr lang="en-US" sz="1200" dirty="0">
                <a:solidFill>
                  <a:schemeClr val="bg2"/>
                </a:solidFill>
              </a:rPr>
              <a:t>: The relationship between X( independent ) and the mean of Y( dependent variable) is linear. An 	     	              additive relationship suggests that the effect of X on Y is independent of other variables</a:t>
            </a:r>
          </a:p>
          <a:p>
            <a:endParaRPr lang="en-US" sz="1200" b="1" dirty="0">
              <a:solidFill>
                <a:schemeClr val="bg2"/>
              </a:solidFill>
            </a:endParaRPr>
          </a:p>
          <a:p>
            <a:endParaRPr lang="en-US" sz="1200" b="1" dirty="0">
              <a:solidFill>
                <a:schemeClr val="bg2"/>
              </a:solidFill>
            </a:endParaRPr>
          </a:p>
          <a:p>
            <a:r>
              <a:rPr lang="en-US" sz="1200" b="1" dirty="0">
                <a:solidFill>
                  <a:schemeClr val="bg2"/>
                </a:solidFill>
              </a:rPr>
              <a:t>Homoscedasticity</a:t>
            </a:r>
            <a:r>
              <a:rPr lang="en-US" sz="1200" dirty="0">
                <a:solidFill>
                  <a:schemeClr val="bg2"/>
                </a:solidFill>
              </a:rPr>
              <a:t>: The variance of residual is the same for any value of X</a:t>
            </a:r>
          </a:p>
          <a:p>
            <a:endParaRPr lang="en-US" sz="1200" b="1" dirty="0">
              <a:solidFill>
                <a:schemeClr val="bg2"/>
              </a:solidFill>
            </a:endParaRPr>
          </a:p>
          <a:p>
            <a:endParaRPr lang="en-IN" sz="1200" b="1" dirty="0">
              <a:solidFill>
                <a:schemeClr val="bg2"/>
              </a:solidFill>
            </a:endParaRPr>
          </a:p>
          <a:p>
            <a:r>
              <a:rPr lang="en-IN" sz="1200" b="1" dirty="0">
                <a:solidFill>
                  <a:schemeClr val="bg2"/>
                </a:solidFill>
              </a:rPr>
              <a:t>Autocorrelation</a:t>
            </a:r>
            <a:r>
              <a:rPr lang="en-US" sz="1200" dirty="0">
                <a:solidFill>
                  <a:schemeClr val="bg2"/>
                </a:solidFill>
              </a:rPr>
              <a:t>: There should be no correlation between the residual (error) terms. Absence of this phenomenon is known 	       as Autocorrelation</a:t>
            </a:r>
          </a:p>
          <a:p>
            <a:endParaRPr lang="en-US" sz="1200" b="1" dirty="0">
              <a:solidFill>
                <a:schemeClr val="bg2"/>
              </a:solidFill>
            </a:endParaRPr>
          </a:p>
          <a:p>
            <a:endParaRPr lang="en-US" sz="1200" b="1" dirty="0">
              <a:solidFill>
                <a:schemeClr val="bg2"/>
              </a:solidFill>
            </a:endParaRPr>
          </a:p>
          <a:p>
            <a:r>
              <a:rPr lang="en-IN" sz="1200" b="1" dirty="0">
                <a:solidFill>
                  <a:schemeClr val="bg2"/>
                </a:solidFill>
              </a:rPr>
              <a:t>Multicollinearity</a:t>
            </a:r>
            <a:r>
              <a:rPr lang="en-US" sz="1200" dirty="0">
                <a:solidFill>
                  <a:schemeClr val="bg2"/>
                </a:solidFill>
              </a:rPr>
              <a:t>: The independent variables should not be correlated</a:t>
            </a:r>
          </a:p>
        </p:txBody>
      </p:sp>
    </p:spTree>
    <p:extLst>
      <p:ext uri="{BB962C8B-B14F-4D97-AF65-F5344CB8AC3E}">
        <p14:creationId xmlns:p14="http://schemas.microsoft.com/office/powerpoint/2010/main" val="12600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lvl="0"/>
            <a:r>
              <a:rPr lang="en-IN" sz="2000" dirty="0">
                <a:latin typeface="Arial"/>
                <a:ea typeface="Arial"/>
                <a:cs typeface="Arial"/>
                <a:sym typeface="Arial"/>
              </a:rPr>
              <a:t>Assumptions of Linear Regression – How to check</a:t>
            </a:r>
            <a:endParaRPr sz="2000" dirty="0">
              <a:latin typeface="Arial"/>
              <a:ea typeface="Arial"/>
              <a:cs typeface="Arial"/>
              <a:sym typeface="Arial"/>
            </a:endParaRPr>
          </a:p>
        </p:txBody>
      </p:sp>
      <p:sp>
        <p:nvSpPr>
          <p:cNvPr id="4" name="Rectangle 3"/>
          <p:cNvSpPr/>
          <p:nvPr/>
        </p:nvSpPr>
        <p:spPr>
          <a:xfrm>
            <a:off x="154004" y="952902"/>
            <a:ext cx="8489482" cy="830997"/>
          </a:xfrm>
          <a:prstGeom prst="rect">
            <a:avLst/>
          </a:prstGeom>
        </p:spPr>
        <p:txBody>
          <a:bodyPr wrap="square">
            <a:spAutoFit/>
          </a:bodyPr>
          <a:lstStyle/>
          <a:p>
            <a:r>
              <a:rPr lang="en-IN" sz="1200" b="1" dirty="0">
                <a:solidFill>
                  <a:schemeClr val="bg2"/>
                </a:solidFill>
              </a:rPr>
              <a:t>Linear and Additive</a:t>
            </a:r>
            <a:r>
              <a:rPr lang="en-US" sz="1200" dirty="0">
                <a:solidFill>
                  <a:schemeClr val="bg2"/>
                </a:solidFill>
              </a:rPr>
              <a:t>: </a:t>
            </a:r>
            <a:r>
              <a:rPr lang="en-US" sz="1200" dirty="0"/>
              <a:t>Look for residual vs. fitted value plot</a:t>
            </a:r>
          </a:p>
          <a:p>
            <a:endParaRPr lang="en-US" sz="1200" b="1" dirty="0">
              <a:solidFill>
                <a:schemeClr val="bg2"/>
              </a:solidFill>
            </a:endParaRPr>
          </a:p>
          <a:p>
            <a:endParaRPr lang="en-US" sz="1200" b="1" dirty="0">
              <a:solidFill>
                <a:schemeClr val="bg2"/>
              </a:solidFill>
            </a:endParaRPr>
          </a:p>
          <a:p>
            <a:endParaRPr lang="en-US" sz="1200" b="1" dirty="0">
              <a:solidFill>
                <a:schemeClr val="bg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64" y="1385946"/>
            <a:ext cx="6057900" cy="270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6569" y="4348850"/>
            <a:ext cx="8580922" cy="461665"/>
          </a:xfrm>
          <a:prstGeom prst="rect">
            <a:avLst/>
          </a:prstGeom>
        </p:spPr>
        <p:txBody>
          <a:bodyPr wrap="square">
            <a:spAutoFit/>
          </a:bodyPr>
          <a:lstStyle/>
          <a:p>
            <a:r>
              <a:rPr lang="en-US" sz="1200" b="1" dirty="0"/>
              <a:t>Solution:</a:t>
            </a:r>
            <a:r>
              <a:rPr lang="en-US" sz="1200" dirty="0"/>
              <a:t> To overcome the issue of non-linearity, you can do a non linear transformation of predictors such as log (X), √X or X² transform the dependent variable</a:t>
            </a:r>
            <a:endParaRPr lang="en-IN" sz="1200" dirty="0"/>
          </a:p>
        </p:txBody>
      </p:sp>
    </p:spTree>
    <p:extLst>
      <p:ext uri="{BB962C8B-B14F-4D97-AF65-F5344CB8AC3E}">
        <p14:creationId xmlns:p14="http://schemas.microsoft.com/office/powerpoint/2010/main" val="309089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6" name="Rounded Rectangle 5"/>
          <p:cNvSpPr/>
          <p:nvPr/>
        </p:nvSpPr>
        <p:spPr>
          <a:xfrm>
            <a:off x="308008" y="3489290"/>
            <a:ext cx="8489483" cy="914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lvl="0"/>
            <a:r>
              <a:rPr lang="en-IN" sz="2000" dirty="0">
                <a:latin typeface="Arial"/>
                <a:ea typeface="Arial"/>
                <a:cs typeface="Arial"/>
                <a:sym typeface="Arial"/>
              </a:rPr>
              <a:t>Assumptions of Linear Regression – How to check</a:t>
            </a:r>
            <a:endParaRPr sz="2000" dirty="0">
              <a:latin typeface="Arial"/>
              <a:ea typeface="Arial"/>
              <a:cs typeface="Arial"/>
              <a:sym typeface="Arial"/>
            </a:endParaRPr>
          </a:p>
        </p:txBody>
      </p:sp>
      <p:sp>
        <p:nvSpPr>
          <p:cNvPr id="4" name="Rectangle 3"/>
          <p:cNvSpPr/>
          <p:nvPr/>
        </p:nvSpPr>
        <p:spPr>
          <a:xfrm>
            <a:off x="154003" y="856652"/>
            <a:ext cx="8903370" cy="461665"/>
          </a:xfrm>
          <a:prstGeom prst="rect">
            <a:avLst/>
          </a:prstGeom>
        </p:spPr>
        <p:txBody>
          <a:bodyPr wrap="square">
            <a:spAutoFit/>
          </a:bodyPr>
          <a:lstStyle/>
          <a:p>
            <a:r>
              <a:rPr lang="en-US" sz="1200" b="1" dirty="0">
                <a:solidFill>
                  <a:schemeClr val="bg2"/>
                </a:solidFill>
              </a:rPr>
              <a:t>Homoscedasticity </a:t>
            </a:r>
            <a:r>
              <a:rPr lang="en-US" sz="1200" dirty="0">
                <a:solidFill>
                  <a:schemeClr val="bg2"/>
                </a:solidFill>
              </a:rPr>
              <a:t>:</a:t>
            </a:r>
            <a:r>
              <a:rPr lang="en-US" sz="1200" dirty="0"/>
              <a:t> The residual vs. fitted values plot, if heteroskedasticity exists, would exhibit a funnel shape pattern. We can also use Breusch-Pagan / Cook – Weisberg test or White general test to detect this phenomenon</a:t>
            </a:r>
            <a:endParaRPr lang="en-US" sz="1200" b="1" dirty="0">
              <a:solidFill>
                <a:schemeClr val="bg2"/>
              </a:solidFill>
            </a:endParaRPr>
          </a:p>
        </p:txBody>
      </p:sp>
      <p:sp>
        <p:nvSpPr>
          <p:cNvPr id="3" name="Rectangle 2"/>
          <p:cNvSpPr/>
          <p:nvPr/>
        </p:nvSpPr>
        <p:spPr>
          <a:xfrm>
            <a:off x="216569" y="4512475"/>
            <a:ext cx="8580922" cy="461665"/>
          </a:xfrm>
          <a:prstGeom prst="rect">
            <a:avLst/>
          </a:prstGeom>
        </p:spPr>
        <p:txBody>
          <a:bodyPr wrap="square">
            <a:spAutoFit/>
          </a:bodyPr>
          <a:lstStyle/>
          <a:p>
            <a:r>
              <a:rPr lang="en-US" sz="1200" b="1" dirty="0"/>
              <a:t>Solution:</a:t>
            </a:r>
            <a:r>
              <a:rPr lang="en-US" sz="1200" dirty="0"/>
              <a:t> To overcome this, one way is to transform the response variable such as log(Y) or √Y or weighted least square method</a:t>
            </a:r>
            <a:endParaRPr lang="en-IN"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09" y="3669782"/>
            <a:ext cx="5437318" cy="58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823284" y="3669782"/>
            <a:ext cx="2993457" cy="600164"/>
          </a:xfrm>
          <a:prstGeom prst="rect">
            <a:avLst/>
          </a:prstGeom>
          <a:noFill/>
        </p:spPr>
        <p:txBody>
          <a:bodyPr wrap="square" rtlCol="0">
            <a:spAutoFit/>
          </a:bodyPr>
          <a:lstStyle/>
          <a:p>
            <a:r>
              <a:rPr lang="en-IN" sz="1100" dirty="0"/>
              <a:t>The calculated p-value is 0.0065 which implies rejection of the null hypothesis of homoskedasticity</a:t>
            </a:r>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69" y="1530417"/>
            <a:ext cx="3607508" cy="170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850" y="1530417"/>
            <a:ext cx="3747122" cy="170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59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1" name="Rounded Rectangle 10"/>
          <p:cNvSpPr/>
          <p:nvPr/>
        </p:nvSpPr>
        <p:spPr>
          <a:xfrm>
            <a:off x="875899" y="1666609"/>
            <a:ext cx="7064943" cy="247454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lvl="0"/>
            <a:r>
              <a:rPr lang="en-IN" sz="2000" dirty="0">
                <a:latin typeface="Arial"/>
                <a:ea typeface="Arial"/>
                <a:cs typeface="Arial"/>
                <a:sym typeface="Arial"/>
              </a:rPr>
              <a:t>Assumptions of Linear Regression – How to check</a:t>
            </a:r>
            <a:endParaRPr sz="2000" dirty="0">
              <a:latin typeface="Arial"/>
              <a:ea typeface="Arial"/>
              <a:cs typeface="Arial"/>
              <a:sym typeface="Arial"/>
            </a:endParaRPr>
          </a:p>
        </p:txBody>
      </p:sp>
      <p:sp>
        <p:nvSpPr>
          <p:cNvPr id="4" name="Rectangle 3"/>
          <p:cNvSpPr/>
          <p:nvPr/>
        </p:nvSpPr>
        <p:spPr>
          <a:xfrm>
            <a:off x="154003" y="856652"/>
            <a:ext cx="8903370" cy="615553"/>
          </a:xfrm>
          <a:prstGeom prst="rect">
            <a:avLst/>
          </a:prstGeom>
        </p:spPr>
        <p:txBody>
          <a:bodyPr wrap="square">
            <a:spAutoFit/>
          </a:bodyPr>
          <a:lstStyle/>
          <a:p>
            <a:r>
              <a:rPr lang="en-IN" sz="1200" b="1" dirty="0">
                <a:solidFill>
                  <a:schemeClr val="bg2"/>
                </a:solidFill>
              </a:rPr>
              <a:t>Autocorrelation </a:t>
            </a:r>
            <a:r>
              <a:rPr lang="en-US" sz="1200" dirty="0">
                <a:solidFill>
                  <a:schemeClr val="bg2"/>
                </a:solidFill>
              </a:rPr>
              <a:t>:</a:t>
            </a:r>
            <a:r>
              <a:rPr lang="en-US" sz="1200" dirty="0"/>
              <a:t> </a:t>
            </a:r>
            <a:r>
              <a:rPr lang="en-US" sz="1100" dirty="0"/>
              <a:t>We can use Durbin – Watson (DW) statistic. It must lie between 0 and 4. </a:t>
            </a:r>
            <a:r>
              <a:rPr lang="en-US" sz="1100" b="1" dirty="0"/>
              <a:t>If DW = 2, implies no autocorrelation</a:t>
            </a:r>
            <a:r>
              <a:rPr lang="en-US" sz="1100" dirty="0"/>
              <a:t>, 0 &lt; DW &lt; 2 implies positive autocorrelation while 2 &lt; DW &lt; 4 indicates negative autocorrelation. We can see residual vs. time plot and look for the seasonal or correlated pattern in residual values</a:t>
            </a:r>
            <a:endParaRPr lang="en-US" sz="1100" b="1" dirty="0">
              <a:solidFill>
                <a:schemeClr val="bg2"/>
              </a:solidFill>
            </a:endParaRPr>
          </a:p>
        </p:txBody>
      </p:sp>
      <p:sp>
        <p:nvSpPr>
          <p:cNvPr id="3" name="Rectangle 2"/>
          <p:cNvSpPr/>
          <p:nvPr/>
        </p:nvSpPr>
        <p:spPr>
          <a:xfrm>
            <a:off x="216569" y="4348850"/>
            <a:ext cx="8580922" cy="615553"/>
          </a:xfrm>
          <a:prstGeom prst="rect">
            <a:avLst/>
          </a:prstGeom>
        </p:spPr>
        <p:txBody>
          <a:bodyPr wrap="square">
            <a:spAutoFit/>
          </a:bodyPr>
          <a:lstStyle/>
          <a:p>
            <a:r>
              <a:rPr lang="en-US" sz="1200" b="1" dirty="0"/>
              <a:t>Solution:</a:t>
            </a:r>
            <a:r>
              <a:rPr lang="en-US" sz="1200" dirty="0"/>
              <a:t> </a:t>
            </a:r>
            <a:r>
              <a:rPr lang="en-US" sz="1100" dirty="0"/>
              <a:t>Change the model specification to obtain non-auto correlated errors. For example, run a regression with ARMA errors (easy to implement by arima or auto.arima functions in R including the regressors via the parameter xreg) or include lags of dependent variable as regressors</a:t>
            </a:r>
            <a:endParaRPr lang="en-IN" sz="11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555" y="1937731"/>
            <a:ext cx="5742890" cy="132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513573" y="3369700"/>
            <a:ext cx="5743872" cy="646331"/>
          </a:xfrm>
          <a:prstGeom prst="rect">
            <a:avLst/>
          </a:prstGeom>
          <a:noFill/>
        </p:spPr>
        <p:txBody>
          <a:bodyPr wrap="square" rtlCol="0">
            <a:spAutoFit/>
          </a:bodyPr>
          <a:lstStyle/>
          <a:p>
            <a:r>
              <a:rPr lang="en-IN" sz="1200" dirty="0"/>
              <a:t>The calculated DW value is not close to 2, also the p value is much grater than 0.05, hence we can conclude that autocorrelation exists and is a positive autocorrelation  </a:t>
            </a:r>
          </a:p>
        </p:txBody>
      </p:sp>
    </p:spTree>
    <p:extLst>
      <p:ext uri="{BB962C8B-B14F-4D97-AF65-F5344CB8AC3E}">
        <p14:creationId xmlns:p14="http://schemas.microsoft.com/office/powerpoint/2010/main" val="173524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9" name="Rounded Rectangle 8"/>
          <p:cNvSpPr/>
          <p:nvPr/>
        </p:nvSpPr>
        <p:spPr>
          <a:xfrm>
            <a:off x="216569" y="1666608"/>
            <a:ext cx="8580922" cy="232787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lvl="0"/>
            <a:r>
              <a:rPr lang="en-IN" sz="2000" dirty="0">
                <a:latin typeface="Arial"/>
                <a:ea typeface="Arial"/>
                <a:cs typeface="Arial"/>
                <a:sym typeface="Arial"/>
              </a:rPr>
              <a:t>Assumptions of Linear Regression – How to check</a:t>
            </a:r>
            <a:endParaRPr sz="2000" dirty="0">
              <a:latin typeface="Arial"/>
              <a:ea typeface="Arial"/>
              <a:cs typeface="Arial"/>
              <a:sym typeface="Arial"/>
            </a:endParaRPr>
          </a:p>
        </p:txBody>
      </p:sp>
      <p:sp>
        <p:nvSpPr>
          <p:cNvPr id="4" name="Rectangle 3"/>
          <p:cNvSpPr/>
          <p:nvPr/>
        </p:nvSpPr>
        <p:spPr>
          <a:xfrm>
            <a:off x="154003" y="856652"/>
            <a:ext cx="8903370" cy="446276"/>
          </a:xfrm>
          <a:prstGeom prst="rect">
            <a:avLst/>
          </a:prstGeom>
        </p:spPr>
        <p:txBody>
          <a:bodyPr wrap="square">
            <a:spAutoFit/>
          </a:bodyPr>
          <a:lstStyle/>
          <a:p>
            <a:r>
              <a:rPr lang="en-IN" sz="1200" b="1" dirty="0">
                <a:solidFill>
                  <a:schemeClr val="bg2"/>
                </a:solidFill>
              </a:rPr>
              <a:t>Multicollinearity </a:t>
            </a:r>
            <a:r>
              <a:rPr lang="en-US" sz="1200" dirty="0">
                <a:solidFill>
                  <a:schemeClr val="bg2"/>
                </a:solidFill>
              </a:rPr>
              <a:t>:</a:t>
            </a:r>
            <a:r>
              <a:rPr lang="en-US" sz="1200" dirty="0"/>
              <a:t> </a:t>
            </a:r>
            <a:r>
              <a:rPr lang="en-US" sz="1100" dirty="0"/>
              <a:t>We can use scatter plot to visualize correlation effect among variables. We can also use VIF factor. VIF value &lt;= 4 suggests no Multicollinearity whereas a value of &gt;= 10 implies serious Multicollinearity.</a:t>
            </a:r>
            <a:endParaRPr lang="en-US" sz="1100" b="1" dirty="0">
              <a:solidFill>
                <a:schemeClr val="bg2"/>
              </a:solidFill>
            </a:endParaRPr>
          </a:p>
        </p:txBody>
      </p:sp>
      <p:sp>
        <p:nvSpPr>
          <p:cNvPr id="3" name="Rectangle 2"/>
          <p:cNvSpPr/>
          <p:nvPr/>
        </p:nvSpPr>
        <p:spPr>
          <a:xfrm>
            <a:off x="216569" y="4348850"/>
            <a:ext cx="8580922" cy="461665"/>
          </a:xfrm>
          <a:prstGeom prst="rect">
            <a:avLst/>
          </a:prstGeom>
        </p:spPr>
        <p:txBody>
          <a:bodyPr wrap="square">
            <a:spAutoFit/>
          </a:bodyPr>
          <a:lstStyle/>
          <a:p>
            <a:r>
              <a:rPr lang="en-US" sz="1200" b="1" dirty="0"/>
              <a:t>Solution:</a:t>
            </a:r>
            <a:r>
              <a:rPr lang="en-US" sz="1200" dirty="0"/>
              <a:t> </a:t>
            </a:r>
            <a:r>
              <a:rPr lang="en-US" sz="1100" dirty="0"/>
              <a:t>We can remove the variables with high VIF values or create interaction variables and use those instead of the actual variables </a:t>
            </a:r>
            <a:endParaRPr lang="en-IN" sz="105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623"/>
          <a:stretch/>
        </p:blipFill>
        <p:spPr bwMode="auto">
          <a:xfrm>
            <a:off x="645991" y="2007165"/>
            <a:ext cx="7699107" cy="82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45991" y="3080804"/>
            <a:ext cx="7699107" cy="646331"/>
          </a:xfrm>
          <a:prstGeom prst="rect">
            <a:avLst/>
          </a:prstGeom>
          <a:noFill/>
        </p:spPr>
        <p:txBody>
          <a:bodyPr wrap="square" rtlCol="0">
            <a:spAutoFit/>
          </a:bodyPr>
          <a:lstStyle/>
          <a:p>
            <a:r>
              <a:rPr lang="en-IN" sz="1200" dirty="0"/>
              <a:t>VIF = 1 / (1 - R^2)</a:t>
            </a:r>
          </a:p>
          <a:p>
            <a:r>
              <a:rPr lang="en-US" sz="1200" dirty="0"/>
              <a:t>It is a measure of </a:t>
            </a:r>
            <a:r>
              <a:rPr lang="en-US" sz="1200" dirty="0" err="1"/>
              <a:t>colinearity</a:t>
            </a:r>
            <a:r>
              <a:rPr lang="en-US" sz="1200" dirty="0"/>
              <a:t> among predictor variables within a multiple regression. It is calculated by taking the </a:t>
            </a:r>
            <a:r>
              <a:rPr lang="en-US" sz="1200" dirty="0" err="1"/>
              <a:t>the</a:t>
            </a:r>
            <a:r>
              <a:rPr lang="en-US" sz="1200" dirty="0"/>
              <a:t> ratio of the variance of all a given model's betas divide by the </a:t>
            </a:r>
            <a:r>
              <a:rPr lang="en-US" sz="1200" dirty="0" err="1"/>
              <a:t>variane</a:t>
            </a:r>
            <a:r>
              <a:rPr lang="en-US" sz="1200" dirty="0"/>
              <a:t> of a single beta if it were fit alone.</a:t>
            </a:r>
            <a:endParaRPr lang="en-IN" sz="1200" dirty="0"/>
          </a:p>
        </p:txBody>
      </p:sp>
    </p:spTree>
    <p:extLst>
      <p:ext uri="{BB962C8B-B14F-4D97-AF65-F5344CB8AC3E}">
        <p14:creationId xmlns:p14="http://schemas.microsoft.com/office/powerpoint/2010/main" val="39419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marL="342900" indent="-342900"/>
            <a:r>
              <a:rPr lang="en-IN" sz="2000" dirty="0"/>
              <a:t>Why is there a need for Ridge/Lasso ?</a:t>
            </a:r>
          </a:p>
        </p:txBody>
      </p:sp>
      <p:pic>
        <p:nvPicPr>
          <p:cNvPr id="5122" name="Picture 2" descr="https://miro.medium.com/max/481/1*cB0ESE9z3rB3-rpXPhwgW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888" y="1722921"/>
            <a:ext cx="3667225" cy="26276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678"/>
          <a:stretch/>
        </p:blipFill>
        <p:spPr bwMode="auto">
          <a:xfrm>
            <a:off x="513853" y="1734969"/>
            <a:ext cx="4038901" cy="261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1280161" y="1399178"/>
            <a:ext cx="2733575" cy="282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To increase interpretability</a:t>
            </a:r>
          </a:p>
        </p:txBody>
      </p:sp>
      <p:sp>
        <p:nvSpPr>
          <p:cNvPr id="14" name="Rounded Rectangle 13"/>
          <p:cNvSpPr/>
          <p:nvPr/>
        </p:nvSpPr>
        <p:spPr>
          <a:xfrm>
            <a:off x="5529712" y="1389553"/>
            <a:ext cx="2733575" cy="282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To reduce model complexity</a:t>
            </a:r>
          </a:p>
        </p:txBody>
      </p:sp>
    </p:spTree>
    <p:extLst>
      <p:ext uri="{BB962C8B-B14F-4D97-AF65-F5344CB8AC3E}">
        <p14:creationId xmlns:p14="http://schemas.microsoft.com/office/powerpoint/2010/main" val="216222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16"/>
          <p:cNvSpPr txBox="1">
            <a:spLocks noGrp="1"/>
          </p:cNvSpPr>
          <p:nvPr>
            <p:ph type="title"/>
          </p:nvPr>
        </p:nvSpPr>
        <p:spPr>
          <a:xfrm>
            <a:off x="58825" y="0"/>
            <a:ext cx="8314800" cy="634115"/>
          </a:xfrm>
          <a:prstGeom prst="rect">
            <a:avLst/>
          </a:prstGeom>
          <a:noFill/>
          <a:ln>
            <a:noFill/>
          </a:ln>
        </p:spPr>
        <p:txBody>
          <a:bodyPr spcFirstLastPara="1" wrap="square" lIns="91425" tIns="91425" rIns="91425" bIns="91425" anchor="ctr" anchorCtr="0">
            <a:noAutofit/>
          </a:bodyPr>
          <a:lstStyle/>
          <a:p>
            <a:pPr marL="342900" indent="-342900"/>
            <a:r>
              <a:rPr lang="en-IN" sz="2000" dirty="0"/>
              <a:t>Ridge Regression </a:t>
            </a:r>
          </a:p>
        </p:txBody>
      </p:sp>
      <p:sp>
        <p:nvSpPr>
          <p:cNvPr id="7" name="Rounded Rectangle 6"/>
          <p:cNvSpPr/>
          <p:nvPr/>
        </p:nvSpPr>
        <p:spPr>
          <a:xfrm>
            <a:off x="462003" y="860163"/>
            <a:ext cx="1405287" cy="2826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Equation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02" y="1142813"/>
            <a:ext cx="47625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20702" y="1142813"/>
            <a:ext cx="3528662" cy="88582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92554" y="1397309"/>
            <a:ext cx="2871936" cy="461665"/>
          </a:xfrm>
          <a:prstGeom prst="rect">
            <a:avLst/>
          </a:prstGeom>
          <a:noFill/>
        </p:spPr>
        <p:txBody>
          <a:bodyPr wrap="square" rtlCol="0">
            <a:spAutoFit/>
          </a:bodyPr>
          <a:lstStyle/>
          <a:p>
            <a:r>
              <a:rPr lang="el-GR" sz="1200" b="1" dirty="0"/>
              <a:t>λ</a:t>
            </a:r>
            <a:r>
              <a:rPr lang="el-GR" sz="1200" dirty="0"/>
              <a:t> </a:t>
            </a:r>
            <a:r>
              <a:rPr lang="en-IN" sz="1200" dirty="0"/>
              <a:t> is a tuning parameter </a:t>
            </a:r>
          </a:p>
          <a:p>
            <a:r>
              <a:rPr lang="el-GR" sz="1200" dirty="0"/>
              <a:t>λ ∑</a:t>
            </a:r>
            <a:r>
              <a:rPr lang="en-IN" sz="1200" dirty="0"/>
              <a:t>j </a:t>
            </a:r>
            <a:r>
              <a:rPr lang="el-GR" sz="1200" dirty="0"/>
              <a:t>β2</a:t>
            </a:r>
            <a:r>
              <a:rPr lang="en-IN" sz="1200" dirty="0"/>
              <a:t> is called the shrinkage penalty.</a:t>
            </a:r>
          </a:p>
        </p:txBody>
      </p:sp>
      <p:sp>
        <p:nvSpPr>
          <p:cNvPr id="11" name="Rounded Rectangle 10"/>
          <p:cNvSpPr/>
          <p:nvPr/>
        </p:nvSpPr>
        <p:spPr>
          <a:xfrm>
            <a:off x="5220702" y="2271562"/>
            <a:ext cx="3519040" cy="270467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346027" y="2416201"/>
            <a:ext cx="3268389" cy="2123658"/>
          </a:xfrm>
          <a:prstGeom prst="rect">
            <a:avLst/>
          </a:prstGeom>
          <a:noFill/>
        </p:spPr>
        <p:txBody>
          <a:bodyPr wrap="square" rtlCol="0">
            <a:spAutoFit/>
          </a:bodyPr>
          <a:lstStyle/>
          <a:p>
            <a:r>
              <a:rPr lang="en-US" sz="1100" dirty="0"/>
              <a:t>When λ = 0, the penalty term has no effect, and ridge regression will produce the least squares estimates. However, as λ → ∞, the impact of the shrinkage penalty grows, and the ridge regression coefficient estimates will approach zero.</a:t>
            </a:r>
          </a:p>
          <a:p>
            <a:endParaRPr lang="en-US" sz="1100" dirty="0"/>
          </a:p>
          <a:p>
            <a:r>
              <a:rPr lang="en-US" sz="1100" dirty="0"/>
              <a:t>Selecting a good value for λ is critical; where we use cross-validation</a:t>
            </a:r>
          </a:p>
          <a:p>
            <a:endParaRPr lang="en-US" sz="1100" dirty="0"/>
          </a:p>
          <a:p>
            <a:r>
              <a:rPr lang="en-US" sz="1100" b="1" dirty="0"/>
              <a:t>Disadvantage</a:t>
            </a:r>
            <a:r>
              <a:rPr lang="en-US" sz="1100" dirty="0"/>
              <a:t> : It shrinks the unimportant betas but at the end will select all feature variables </a:t>
            </a:r>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202" y="2299924"/>
            <a:ext cx="4604686"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29825"/>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14226</TotalTime>
  <Words>603</Words>
  <Application>Microsoft Office PowerPoint</Application>
  <PresentationFormat>On-screen Show (16:9)</PresentationFormat>
  <Paragraphs>76</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Proxima Nova</vt:lpstr>
      <vt:lpstr>Roboto</vt:lpstr>
      <vt:lpstr>Calibri</vt:lpstr>
      <vt:lpstr>Arial</vt:lpstr>
      <vt:lpstr>Material</vt:lpstr>
      <vt:lpstr>PowerPoint Presentation</vt:lpstr>
      <vt:lpstr>Agenda</vt:lpstr>
      <vt:lpstr>Assumptions of Linear Regression </vt:lpstr>
      <vt:lpstr>Assumptions of Linear Regression – How to check</vt:lpstr>
      <vt:lpstr>Assumptions of Linear Regression – How to check</vt:lpstr>
      <vt:lpstr>Assumptions of Linear Regression – How to check</vt:lpstr>
      <vt:lpstr>Assumptions of Linear Regression – How to check</vt:lpstr>
      <vt:lpstr>Why is there a need for Ridge/Lasso ?</vt:lpstr>
      <vt:lpstr>Ridge Regression </vt:lpstr>
      <vt:lpstr>Lasso Regression </vt:lpstr>
      <vt:lpstr>Geometric Interpretation of Ridge and Lasso Regression </vt:lpstr>
      <vt:lpstr>Elastic Net Regression – Combination of Ridge and Lasso</vt:lpstr>
      <vt:lpstr>Reading material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Singh</dc:creator>
  <cp:lastModifiedBy>Shivani Singh</cp:lastModifiedBy>
  <cp:revision>364</cp:revision>
  <dcterms:modified xsi:type="dcterms:W3CDTF">2020-05-11T07:25:02Z</dcterms:modified>
</cp:coreProperties>
</file>