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65" r:id="rId5"/>
    <p:sldId id="262" r:id="rId6"/>
    <p:sldId id="267" r:id="rId7"/>
    <p:sldId id="260" r:id="rId8"/>
    <p:sldId id="268" r:id="rId9"/>
    <p:sldId id="259" r:id="rId10"/>
    <p:sldId id="261" r:id="rId11"/>
    <p:sldId id="263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C3F8A-9862-473F-9756-D7CE942B5AC9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C6578-E07B-4B76-A9E1-023C5B57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C6578-E07B-4B76-A9E1-023C5B57C5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AD6AF6-8238-486E-956D-DF75148A379D}" type="datetimeFigureOut">
              <a:rPr lang="en-US" smtClean="0"/>
              <a:t>10-Nov-19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anperformancedata.fanniemae.com/lppub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1829761"/>
          </a:xfrm>
        </p:spPr>
        <p:txBody>
          <a:bodyPr/>
          <a:lstStyle/>
          <a:p>
            <a:r>
              <a:rPr lang="en-IN" sz="4000" dirty="0"/>
              <a:t>The Fate of the Housing Loan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000372"/>
            <a:ext cx="7772400" cy="1199704"/>
          </a:xfrm>
        </p:spPr>
        <p:txBody>
          <a:bodyPr>
            <a:noAutofit/>
          </a:bodyPr>
          <a:lstStyle/>
          <a:p>
            <a:r>
              <a:rPr lang="en-IN" sz="1800" dirty="0"/>
              <a:t>A hack presented by:</a:t>
            </a:r>
          </a:p>
          <a:p>
            <a:r>
              <a:rPr lang="en-IN" sz="1800" dirty="0" err="1"/>
              <a:t>Shivangi</a:t>
            </a:r>
            <a:r>
              <a:rPr lang="en-IN" sz="1800" dirty="0"/>
              <a:t> Gupta</a:t>
            </a:r>
          </a:p>
          <a:p>
            <a:r>
              <a:rPr lang="en-IN" sz="1800" dirty="0" err="1"/>
              <a:t>Kaveesha</a:t>
            </a:r>
            <a:r>
              <a:rPr lang="en-IN" sz="1800" dirty="0"/>
              <a:t> Shah</a:t>
            </a:r>
          </a:p>
          <a:p>
            <a:r>
              <a:rPr lang="en-IN" sz="1800" dirty="0"/>
              <a:t>Monica </a:t>
            </a:r>
            <a:r>
              <a:rPr lang="en-IN" sz="1800" dirty="0" err="1"/>
              <a:t>Kanasani</a:t>
            </a:r>
            <a:endParaRPr lang="en-IN" sz="1800" dirty="0"/>
          </a:p>
          <a:p>
            <a:r>
              <a:rPr lang="en-IN" sz="1800" dirty="0" err="1"/>
              <a:t>Manvitha</a:t>
            </a:r>
            <a:r>
              <a:rPr lang="en-IN" sz="1800" dirty="0"/>
              <a:t> </a:t>
            </a:r>
            <a:r>
              <a:rPr lang="en-IN" sz="1800" dirty="0" err="1"/>
              <a:t>Vajrala</a:t>
            </a: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6" name="Picture 4" descr="C:\Users\hp\Desktop\plot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4671351" cy="3114684"/>
          </a:xfrm>
          <a:prstGeom prst="rect">
            <a:avLst/>
          </a:prstGeom>
          <a:noFill/>
        </p:spPr>
      </p:pic>
      <p:pic>
        <p:nvPicPr>
          <p:cNvPr id="18437" name="Picture 5" descr="C:\Users\hp\Desktop\plot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3145" y="3429000"/>
            <a:ext cx="4630855" cy="3087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Interest_Rate</a:t>
            </a:r>
            <a:endParaRPr lang="en-IN" dirty="0"/>
          </a:p>
          <a:p>
            <a:r>
              <a:rPr lang="en-IN" dirty="0"/>
              <a:t>UPB</a:t>
            </a:r>
          </a:p>
          <a:p>
            <a:r>
              <a:rPr lang="en-IN" dirty="0" err="1"/>
              <a:t>Loan_Term</a:t>
            </a:r>
            <a:endParaRPr lang="en-IN" dirty="0"/>
          </a:p>
          <a:p>
            <a:r>
              <a:rPr lang="en-IN" dirty="0"/>
              <a:t>LTV</a:t>
            </a:r>
          </a:p>
          <a:p>
            <a:r>
              <a:rPr lang="en-IN" dirty="0" err="1"/>
              <a:t>Num_Borrowers</a:t>
            </a:r>
            <a:endParaRPr lang="en-IN" dirty="0"/>
          </a:p>
          <a:p>
            <a:r>
              <a:rPr lang="en-IN" dirty="0" err="1"/>
              <a:t>Borrower_FICO</a:t>
            </a:r>
            <a:endParaRPr lang="en-IN" dirty="0"/>
          </a:p>
          <a:p>
            <a:r>
              <a:rPr lang="en-IN" dirty="0"/>
              <a:t>DTI</a:t>
            </a:r>
          </a:p>
          <a:p>
            <a:r>
              <a:rPr lang="en-IN" dirty="0"/>
              <a:t>Insurance%</a:t>
            </a:r>
          </a:p>
          <a:p>
            <a:r>
              <a:rPr lang="en-IN" dirty="0"/>
              <a:t>Period</a:t>
            </a:r>
          </a:p>
          <a:p>
            <a:r>
              <a:rPr lang="en-IN" dirty="0" err="1"/>
              <a:t>Current_Status</a:t>
            </a:r>
            <a:endParaRPr lang="en-IN" dirty="0"/>
          </a:p>
          <a:p>
            <a:r>
              <a:rPr lang="en-IN" dirty="0" err="1"/>
              <a:t>Current_UPB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used for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8B256-3366-4778-B236-57FB7DAED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1400"/>
            <a:ext cx="6696744" cy="381791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C77BD9-A52E-4B9D-A863-7AB501BA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6B16C-71B6-4367-8A4D-0FB47034A99A}"/>
              </a:ext>
            </a:extLst>
          </p:cNvPr>
          <p:cNvSpPr txBox="1"/>
          <p:nvPr/>
        </p:nvSpPr>
        <p:spPr>
          <a:xfrm>
            <a:off x="755576" y="1417638"/>
            <a:ext cx="793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features are selected using the random forest and used for the prediction model to reduce the redundancy.</a:t>
            </a:r>
          </a:p>
        </p:txBody>
      </p:sp>
    </p:spTree>
    <p:extLst>
      <p:ext uri="{BB962C8B-B14F-4D97-AF65-F5344CB8AC3E}">
        <p14:creationId xmlns:p14="http://schemas.microsoft.com/office/powerpoint/2010/main" val="158387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Experimented with 3 classification models:</a:t>
            </a:r>
          </a:p>
          <a:p>
            <a:pPr lvl="1"/>
            <a:r>
              <a:rPr lang="en-IN" dirty="0"/>
              <a:t>Random Forest</a:t>
            </a:r>
          </a:p>
          <a:p>
            <a:pPr lvl="2"/>
            <a:r>
              <a:rPr lang="en-IN" dirty="0"/>
              <a:t>Accuracy for Random Forest on test data: 98.83%</a:t>
            </a:r>
          </a:p>
          <a:p>
            <a:pPr lvl="1"/>
            <a:r>
              <a:rPr lang="en-IN" dirty="0" err="1"/>
              <a:t>XgBoost</a:t>
            </a:r>
            <a:endParaRPr lang="en-IN" dirty="0"/>
          </a:p>
          <a:p>
            <a:pPr lvl="2"/>
            <a:r>
              <a:rPr lang="en-IN" dirty="0"/>
              <a:t>Accuracy for </a:t>
            </a:r>
            <a:r>
              <a:rPr lang="en-IN" dirty="0" err="1"/>
              <a:t>XgBoost</a:t>
            </a:r>
            <a:r>
              <a:rPr lang="en-IN" dirty="0"/>
              <a:t> on test data: 99%</a:t>
            </a:r>
          </a:p>
          <a:p>
            <a:pPr lvl="1"/>
            <a:r>
              <a:rPr lang="en-IN" dirty="0"/>
              <a:t>Logistic Regression </a:t>
            </a:r>
          </a:p>
          <a:p>
            <a:pPr lvl="1"/>
            <a:r>
              <a:rPr lang="en-IN" dirty="0"/>
              <a:t>Prediction model </a:t>
            </a:r>
            <a:r>
              <a:rPr lang="en-IN"/>
              <a:t>is developed.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Creation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Analyze and visualize data to study the effect of various risk factors involved in predicting the status of the loan.</a:t>
            </a:r>
          </a:p>
          <a:p>
            <a:r>
              <a:rPr lang="en-IN" dirty="0"/>
              <a:t>Develop a classification model to predict the category of loan status.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sourced from :</a:t>
            </a:r>
          </a:p>
          <a:p>
            <a:pPr lvl="1"/>
            <a:r>
              <a:rPr lang="en-IN" dirty="0">
                <a:hlinkClick r:id="rId2"/>
              </a:rPr>
              <a:t>https://loanperformancedata.fanniemae.com/lppub/index.html#Portfolio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2 tables:</a:t>
            </a:r>
          </a:p>
          <a:p>
            <a:pPr lvl="1"/>
            <a:r>
              <a:rPr lang="en-IN" dirty="0"/>
              <a:t>Acquisition: Fannie Mae acquisitions between January 1, 2000 and March 31, 2012</a:t>
            </a:r>
          </a:p>
          <a:p>
            <a:pPr lvl="1"/>
            <a:r>
              <a:rPr lang="en-IN" dirty="0"/>
              <a:t>Performance: corresponding monthly performance data as of December 31, 2012.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and Tech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138B8-557B-4E51-80DC-02A5EB9C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the data to understand the type of factors involved in the data sets.</a:t>
            </a:r>
          </a:p>
          <a:p>
            <a:r>
              <a:rPr lang="en-US" dirty="0"/>
              <a:t>Correlation matrix is plotted to determine the relationship between the variables.</a:t>
            </a:r>
          </a:p>
          <a:p>
            <a:r>
              <a:rPr lang="en-US" dirty="0"/>
              <a:t>Interesting finds:</a:t>
            </a:r>
          </a:p>
          <a:p>
            <a:r>
              <a:rPr lang="en-US" dirty="0"/>
              <a:t>Higher the interest rate, higher will be the risk of bank recovering the loan.</a:t>
            </a:r>
          </a:p>
          <a:p>
            <a:r>
              <a:rPr lang="en-US" dirty="0"/>
              <a:t>The increase in change in interest </a:t>
            </a:r>
            <a:r>
              <a:rPr lang="en-US" dirty="0" err="1"/>
              <a:t>rateis</a:t>
            </a:r>
            <a:r>
              <a:rPr lang="en-US" dirty="0"/>
              <a:t> found out to b inversely proportional to the risk factor.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4D2C31-FB08-402E-BE4C-E179E6A1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8270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\Desktop\corr_matri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685" y="508656"/>
            <a:ext cx="7922842" cy="635120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Correlation matrix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2DF14F-FFD5-4D41-BDF3-C8A18F7C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the interest rate, higher will be the risk of bank recovering the loan.</a:t>
            </a:r>
          </a:p>
          <a:p>
            <a:r>
              <a:rPr lang="en-US" dirty="0"/>
              <a:t>The increase in change in interest rates found out to be inversely proportional to the risk factor.  </a:t>
            </a:r>
          </a:p>
          <a:p>
            <a:r>
              <a:rPr lang="en-US" dirty="0"/>
              <a:t>Change in Mod Index states shows the difference in interest rates which in turn relates to risk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3D2B3-50C1-493D-A34E-B15907E1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Interesting finds:</a:t>
            </a:r>
          </a:p>
        </p:txBody>
      </p:sp>
    </p:spTree>
    <p:extLst>
      <p:ext uri="{BB962C8B-B14F-4D97-AF65-F5344CB8AC3E}">
        <p14:creationId xmlns:p14="http://schemas.microsoft.com/office/powerpoint/2010/main" val="140193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Bar graph for credit score </a:t>
            </a:r>
            <a:r>
              <a:rPr lang="en-IN" dirty="0" err="1"/>
              <a:t>vs</a:t>
            </a:r>
            <a:r>
              <a:rPr lang="en-IN" dirty="0"/>
              <a:t> loan status for 4 years.</a:t>
            </a:r>
          </a:p>
        </p:txBody>
      </p:sp>
      <p:sp>
        <p:nvSpPr>
          <p:cNvPr id="17410" name="AutoShape 2" descr="https://files.slack.com/files-pri/TPVU6N91P-FPZQZ1MQS/plot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411" name="Picture 3" descr="C:\Users\hp\Desktop\plot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4285661" cy="2857520"/>
          </a:xfrm>
          <a:prstGeom prst="rect">
            <a:avLst/>
          </a:prstGeom>
          <a:noFill/>
        </p:spPr>
      </p:pic>
      <p:pic>
        <p:nvPicPr>
          <p:cNvPr id="17412" name="Picture 4" descr="C:\Users\hp\Desktop\plot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285860"/>
            <a:ext cx="4392802" cy="2928958"/>
          </a:xfrm>
          <a:prstGeom prst="rect">
            <a:avLst/>
          </a:prstGeom>
          <a:noFill/>
        </p:spPr>
      </p:pic>
      <p:pic>
        <p:nvPicPr>
          <p:cNvPr id="17413" name="Picture 5" descr="C:\Users\hp\Desktop\plot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333492"/>
            <a:ext cx="3786214" cy="2524508"/>
          </a:xfrm>
          <a:prstGeom prst="rect">
            <a:avLst/>
          </a:prstGeom>
          <a:noFill/>
        </p:spPr>
      </p:pic>
      <p:pic>
        <p:nvPicPr>
          <p:cNvPr id="17414" name="Picture 6" descr="C:\Users\hp\Desktop\plot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6522" y="4272639"/>
            <a:ext cx="4066865" cy="2711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5EAA0-B213-44F2-BE6C-C753F015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4 taken years, there were more number of prepaid loans in 2003,08,12. </a:t>
            </a:r>
          </a:p>
          <a:p>
            <a:r>
              <a:rPr lang="en-US" dirty="0"/>
              <a:t>Current Loans are more present in 2012 and 16.</a:t>
            </a:r>
          </a:p>
          <a:p>
            <a:r>
              <a:rPr lang="en-US" dirty="0"/>
              <a:t>Also, the credit score played a role in determining the payoff of the loan.</a:t>
            </a:r>
          </a:p>
          <a:p>
            <a:r>
              <a:rPr lang="en-US" dirty="0"/>
              <a:t>Higher the credit score, lower the underperforming loans.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6D75B-F91B-4C82-94E6-2B4E08BD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Bar graph for credit score vs loan status for 4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5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Interest rate analysis for 4 years</a:t>
            </a:r>
          </a:p>
        </p:txBody>
      </p:sp>
      <p:sp>
        <p:nvSpPr>
          <p:cNvPr id="1026" name="AutoShape 2" descr="https://files.slack.com/files-pri/TPVU6N91P-FQCLB2FPX/screen_shot_2019-11-10_at_4.54.28_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files.slack.com/files-pri/TPVU6N91P-FQCLB2FPX/screen_shot_2019-11-10_at_4.54.28_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Users\hp\Desktop\screen_shot_2019-11-10_at_4.54.28_a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4625576" cy="2928958"/>
          </a:xfrm>
          <a:prstGeom prst="rect">
            <a:avLst/>
          </a:prstGeom>
          <a:noFill/>
        </p:spPr>
      </p:pic>
      <p:pic>
        <p:nvPicPr>
          <p:cNvPr id="1034" name="Picture 10" descr="C:\Users\hp\Desktop\screen_shot_2019-11-10_at_4.54.42_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2554" y="1142984"/>
            <a:ext cx="4361446" cy="2959552"/>
          </a:xfrm>
          <a:prstGeom prst="rect">
            <a:avLst/>
          </a:prstGeom>
          <a:noFill/>
        </p:spPr>
      </p:pic>
      <p:pic>
        <p:nvPicPr>
          <p:cNvPr id="1035" name="Picture 11" descr="C:\Users\hp\Desktop\screen_shot_2019-11-10_at_4.55.01_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410946"/>
            <a:ext cx="4541741" cy="2447054"/>
          </a:xfrm>
          <a:prstGeom prst="rect">
            <a:avLst/>
          </a:prstGeom>
          <a:noFill/>
        </p:spPr>
      </p:pic>
      <p:pic>
        <p:nvPicPr>
          <p:cNvPr id="1036" name="Picture 12" descr="C:\Users\hp\Desktop\screen_shot_2019-11-10_at_4.55.29_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4271289"/>
            <a:ext cx="4071966" cy="258671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285984" y="414338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3702" y="114298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4546" y="107154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43702" y="40719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2016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211</TotalTime>
  <Words>403</Words>
  <Application>Microsoft Office PowerPoint</Application>
  <PresentationFormat>On-screen Show (4:3)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Concourse</vt:lpstr>
      <vt:lpstr>The Fate of the Housing Loan</vt:lpstr>
      <vt:lpstr>Problem Statement</vt:lpstr>
      <vt:lpstr>Data and Tech Stack</vt:lpstr>
      <vt:lpstr>Approach</vt:lpstr>
      <vt:lpstr>Correlation matrix</vt:lpstr>
      <vt:lpstr>Interesting finds:</vt:lpstr>
      <vt:lpstr>Bar graph for credit score vs loan status for 4 years.</vt:lpstr>
      <vt:lpstr>Bar graph for credit score vs loan status for 4 years.</vt:lpstr>
      <vt:lpstr>Interest rate analysis for 4 years</vt:lpstr>
      <vt:lpstr>PowerPoint Presentation</vt:lpstr>
      <vt:lpstr>Feature used for model</vt:lpstr>
      <vt:lpstr>Importance of Features</vt:lpstr>
      <vt:lpstr>Model Creation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Fate of the Loan</dc:title>
  <dc:creator>Kaveesha Shah</dc:creator>
  <cp:lastModifiedBy>manvitha vajrala</cp:lastModifiedBy>
  <cp:revision>31</cp:revision>
  <dcterms:created xsi:type="dcterms:W3CDTF">2019-11-10T11:48:40Z</dcterms:created>
  <dcterms:modified xsi:type="dcterms:W3CDTF">2019-11-10T15:58:30Z</dcterms:modified>
</cp:coreProperties>
</file>