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AD6AF6-8238-486E-956D-DF75148A379D}" type="datetimeFigureOut">
              <a:rPr lang="en-US" smtClean="0"/>
              <a:t>11/10/2019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B3FFA3-3DD2-47AD-BB6A-CEB54760D3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anperformancedata.fanniemae.com/lppub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829761"/>
          </a:xfrm>
        </p:spPr>
        <p:txBody>
          <a:bodyPr/>
          <a:lstStyle/>
          <a:p>
            <a:r>
              <a:rPr lang="en-IN" sz="4000" dirty="0" smtClean="0"/>
              <a:t>The Fate of the Housing Loan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7772400" cy="1199704"/>
          </a:xfrm>
        </p:spPr>
        <p:txBody>
          <a:bodyPr>
            <a:noAutofit/>
          </a:bodyPr>
          <a:lstStyle/>
          <a:p>
            <a:r>
              <a:rPr lang="en-IN" sz="1800" dirty="0" smtClean="0"/>
              <a:t>A hack presented by:</a:t>
            </a:r>
            <a:endParaRPr lang="en-IN" sz="1800" dirty="0" smtClean="0"/>
          </a:p>
          <a:p>
            <a:r>
              <a:rPr lang="en-IN" sz="1800" dirty="0" err="1" smtClean="0"/>
              <a:t>Shivangi</a:t>
            </a:r>
            <a:r>
              <a:rPr lang="en-IN" sz="1800" dirty="0" smtClean="0"/>
              <a:t> Gupta</a:t>
            </a:r>
          </a:p>
          <a:p>
            <a:r>
              <a:rPr lang="en-IN" sz="1800" dirty="0" err="1" smtClean="0"/>
              <a:t>Kaveesha</a:t>
            </a:r>
            <a:r>
              <a:rPr lang="en-IN" sz="1800" dirty="0" smtClean="0"/>
              <a:t> Shah</a:t>
            </a:r>
          </a:p>
          <a:p>
            <a:r>
              <a:rPr lang="en-IN" sz="1800" dirty="0" smtClean="0"/>
              <a:t>Monica </a:t>
            </a:r>
            <a:r>
              <a:rPr lang="en-IN" sz="1800" dirty="0" err="1" smtClean="0"/>
              <a:t>Kanasani</a:t>
            </a:r>
            <a:endParaRPr lang="en-IN" sz="1800" dirty="0" smtClean="0"/>
          </a:p>
          <a:p>
            <a:r>
              <a:rPr lang="en-IN" sz="1800" dirty="0" err="1" smtClean="0"/>
              <a:t>Manvitha</a:t>
            </a:r>
            <a:r>
              <a:rPr lang="en-IN" sz="1800" dirty="0" smtClean="0"/>
              <a:t> </a:t>
            </a:r>
            <a:r>
              <a:rPr lang="en-IN" sz="1800" dirty="0" err="1" smtClean="0"/>
              <a:t>Vajrala</a:t>
            </a:r>
            <a:endParaRPr lang="en-IN" sz="1800" dirty="0" smtClean="0"/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Analyze and visualize data to study the effect of various risk factors involved in predicting the status of the loan.</a:t>
            </a:r>
          </a:p>
          <a:p>
            <a:r>
              <a:rPr lang="en-IN" dirty="0" smtClean="0"/>
              <a:t>Develop a classification model to predict the category of loan status.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sourced from :</a:t>
            </a:r>
          </a:p>
          <a:p>
            <a:pPr lvl="1"/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loanperformancedata.fanniemae.com/lppub/index.html#Portfolio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2 tables:</a:t>
            </a:r>
          </a:p>
          <a:p>
            <a:pPr lvl="1"/>
            <a:r>
              <a:rPr lang="en-IN" dirty="0" smtClean="0"/>
              <a:t>Acquisition: Fannie </a:t>
            </a:r>
            <a:r>
              <a:rPr lang="en-IN" dirty="0" smtClean="0"/>
              <a:t>Mae acquisitions between January 1, 2000 and March 31, </a:t>
            </a:r>
            <a:r>
              <a:rPr lang="en-IN" dirty="0" smtClean="0"/>
              <a:t>2012</a:t>
            </a:r>
          </a:p>
          <a:p>
            <a:pPr lvl="1"/>
            <a:r>
              <a:rPr lang="en-IN" dirty="0" smtClean="0"/>
              <a:t>Performance: </a:t>
            </a:r>
            <a:r>
              <a:rPr lang="en-IN" dirty="0" smtClean="0"/>
              <a:t>corresponding monthly performance data as of December 31, 2012.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and Tech Stack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Interest rate analysis for 4 years</a:t>
            </a:r>
            <a:endParaRPr lang="en-IN" dirty="0"/>
          </a:p>
        </p:txBody>
      </p:sp>
      <p:sp>
        <p:nvSpPr>
          <p:cNvPr id="1026" name="AutoShape 2" descr="https://files.slack.com/files-pri/TPVU6N91P-FQCLB2FPX/screen_shot_2019-11-10_at_4.54.28_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files.slack.com/files-pri/TPVU6N91P-FQCLB2FPX/screen_shot_2019-11-10_at_4.54.28_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Users\hp\Desktop\screen_shot_2019-11-10_at_4.54.28_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625576" cy="2928958"/>
          </a:xfrm>
          <a:prstGeom prst="rect">
            <a:avLst/>
          </a:prstGeom>
          <a:noFill/>
        </p:spPr>
      </p:pic>
      <p:pic>
        <p:nvPicPr>
          <p:cNvPr id="1034" name="Picture 10" descr="C:\Users\hp\Desktop\screen_shot_2019-11-10_at_4.54.42_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2554" y="1142984"/>
            <a:ext cx="4361446" cy="2959552"/>
          </a:xfrm>
          <a:prstGeom prst="rect">
            <a:avLst/>
          </a:prstGeom>
          <a:noFill/>
        </p:spPr>
      </p:pic>
      <p:pic>
        <p:nvPicPr>
          <p:cNvPr id="1035" name="Picture 11" descr="C:\Users\hp\Desktop\screen_shot_2019-11-10_at_4.55.01_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410946"/>
            <a:ext cx="4541741" cy="2447054"/>
          </a:xfrm>
          <a:prstGeom prst="rect">
            <a:avLst/>
          </a:prstGeom>
          <a:noFill/>
        </p:spPr>
      </p:pic>
      <p:pic>
        <p:nvPicPr>
          <p:cNvPr id="1036" name="Picture 12" descr="C:\Users\hp\Desktop\screen_shot_2019-11-10_at_4.55.29_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271289"/>
            <a:ext cx="4071966" cy="25867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5984" y="41433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2012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643702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2008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14546" y="107154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2003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40719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Bar graph for credit score </a:t>
            </a:r>
            <a:r>
              <a:rPr lang="en-IN" dirty="0" err="1" smtClean="0"/>
              <a:t>vs</a:t>
            </a:r>
            <a:r>
              <a:rPr lang="en-IN" dirty="0" smtClean="0"/>
              <a:t> loan status for 4 years.</a:t>
            </a:r>
            <a:endParaRPr lang="en-IN" dirty="0"/>
          </a:p>
        </p:txBody>
      </p:sp>
      <p:sp>
        <p:nvSpPr>
          <p:cNvPr id="17410" name="AutoShape 2" descr="https://files.slack.com/files-pri/TPVU6N91P-FPZQZ1MQS/plot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1" name="Picture 3" descr="C:\Users\hp\Desktop\plo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285661" cy="2857520"/>
          </a:xfrm>
          <a:prstGeom prst="rect">
            <a:avLst/>
          </a:prstGeom>
          <a:noFill/>
        </p:spPr>
      </p:pic>
      <p:pic>
        <p:nvPicPr>
          <p:cNvPr id="17412" name="Picture 4" descr="C:\Users\hp\Desktop\plo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4392802" cy="2928958"/>
          </a:xfrm>
          <a:prstGeom prst="rect">
            <a:avLst/>
          </a:prstGeom>
          <a:noFill/>
        </p:spPr>
      </p:pic>
      <p:pic>
        <p:nvPicPr>
          <p:cNvPr id="17413" name="Picture 5" descr="C:\Users\hp\Desktop\plot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333492"/>
            <a:ext cx="3786214" cy="2524508"/>
          </a:xfrm>
          <a:prstGeom prst="rect">
            <a:avLst/>
          </a:prstGeom>
          <a:noFill/>
        </p:spPr>
      </p:pic>
      <p:pic>
        <p:nvPicPr>
          <p:cNvPr id="17414" name="Picture 6" descr="C:\Users\hp\Desktop\plot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000504"/>
            <a:ext cx="4173547" cy="2782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6" name="Picture 4" descr="C:\Users\hp\Desktop\plot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4671351" cy="3114684"/>
          </a:xfrm>
          <a:prstGeom prst="rect">
            <a:avLst/>
          </a:prstGeom>
          <a:noFill/>
        </p:spPr>
      </p:pic>
      <p:pic>
        <p:nvPicPr>
          <p:cNvPr id="18437" name="Picture 5" descr="C:\Users\hp\Desktop\plot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145" y="3429000"/>
            <a:ext cx="4630855" cy="30876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corr_matri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6794"/>
            <a:ext cx="7922842" cy="635120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Correlation matrix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Interest_Rate</a:t>
            </a:r>
            <a:endParaRPr lang="en-IN" dirty="0" smtClean="0"/>
          </a:p>
          <a:p>
            <a:r>
              <a:rPr lang="en-IN" dirty="0" smtClean="0"/>
              <a:t>UPB</a:t>
            </a:r>
          </a:p>
          <a:p>
            <a:r>
              <a:rPr lang="en-IN" dirty="0" err="1" smtClean="0"/>
              <a:t>Loan_Term</a:t>
            </a:r>
            <a:endParaRPr lang="en-IN" dirty="0" smtClean="0"/>
          </a:p>
          <a:p>
            <a:r>
              <a:rPr lang="en-IN" dirty="0" smtClean="0"/>
              <a:t>LTV</a:t>
            </a:r>
          </a:p>
          <a:p>
            <a:r>
              <a:rPr lang="en-IN" dirty="0" err="1" smtClean="0"/>
              <a:t>Num_Borrowers</a:t>
            </a:r>
            <a:endParaRPr lang="en-IN" dirty="0" smtClean="0"/>
          </a:p>
          <a:p>
            <a:r>
              <a:rPr lang="en-IN" dirty="0" err="1" smtClean="0"/>
              <a:t>Borrower_FICO</a:t>
            </a:r>
            <a:endParaRPr lang="en-IN" dirty="0" smtClean="0"/>
          </a:p>
          <a:p>
            <a:r>
              <a:rPr lang="en-IN" dirty="0" smtClean="0"/>
              <a:t>DTI</a:t>
            </a:r>
          </a:p>
          <a:p>
            <a:r>
              <a:rPr lang="en-IN" dirty="0" smtClean="0"/>
              <a:t>Insurance%</a:t>
            </a:r>
          </a:p>
          <a:p>
            <a:r>
              <a:rPr lang="en-IN" dirty="0" smtClean="0"/>
              <a:t>Period</a:t>
            </a:r>
          </a:p>
          <a:p>
            <a:r>
              <a:rPr lang="en-IN" dirty="0" err="1" smtClean="0"/>
              <a:t>Current_Status</a:t>
            </a:r>
            <a:endParaRPr lang="en-IN" dirty="0" smtClean="0"/>
          </a:p>
          <a:p>
            <a:r>
              <a:rPr lang="en-IN" dirty="0" err="1" smtClean="0"/>
              <a:t>Current_UPB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used for model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Experimented with 3 classification models:</a:t>
            </a:r>
          </a:p>
          <a:p>
            <a:pPr lvl="1"/>
            <a:r>
              <a:rPr lang="en-IN" dirty="0" smtClean="0"/>
              <a:t>Random Forest</a:t>
            </a:r>
          </a:p>
          <a:p>
            <a:pPr lvl="2"/>
            <a:r>
              <a:rPr lang="en-IN" dirty="0" smtClean="0"/>
              <a:t>Accuracy for Random Forest on </a:t>
            </a:r>
            <a:r>
              <a:rPr lang="en-IN" dirty="0" err="1" smtClean="0"/>
              <a:t>testdata</a:t>
            </a:r>
            <a:r>
              <a:rPr lang="en-IN" dirty="0" smtClean="0"/>
              <a:t>: 98.83%</a:t>
            </a:r>
          </a:p>
          <a:p>
            <a:pPr lvl="1"/>
            <a:r>
              <a:rPr lang="en-IN" dirty="0" err="1" smtClean="0"/>
              <a:t>XgBoost</a:t>
            </a:r>
            <a:endParaRPr lang="en-IN" dirty="0" smtClean="0"/>
          </a:p>
          <a:p>
            <a:pPr lvl="2"/>
            <a:r>
              <a:rPr lang="en-IN" dirty="0" smtClean="0"/>
              <a:t>Accuracy for </a:t>
            </a:r>
            <a:r>
              <a:rPr lang="en-IN" dirty="0" err="1" smtClean="0"/>
              <a:t>XgBoost</a:t>
            </a:r>
            <a:r>
              <a:rPr lang="en-IN" dirty="0" smtClean="0"/>
              <a:t> on test data: 99%</a:t>
            </a:r>
          </a:p>
          <a:p>
            <a:pPr lvl="1"/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Creation	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167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The Fate of the Housing Loan</vt:lpstr>
      <vt:lpstr>Problem Statement</vt:lpstr>
      <vt:lpstr>Data and Tech Stack</vt:lpstr>
      <vt:lpstr>Interest rate analysis for 4 years</vt:lpstr>
      <vt:lpstr>Bar graph for credit score vs loan status for 4 years.</vt:lpstr>
      <vt:lpstr>Slide 6</vt:lpstr>
      <vt:lpstr>Correlation matrix</vt:lpstr>
      <vt:lpstr>Feature used for model</vt:lpstr>
      <vt:lpstr>Model Creation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Fate of the Loan</dc:title>
  <dc:creator>Kaveesha Shah</dc:creator>
  <cp:lastModifiedBy>Kaveesha Shah</cp:lastModifiedBy>
  <cp:revision>21</cp:revision>
  <dcterms:created xsi:type="dcterms:W3CDTF">2019-11-10T11:48:40Z</dcterms:created>
  <dcterms:modified xsi:type="dcterms:W3CDTF">2019-11-10T14:42:20Z</dcterms:modified>
</cp:coreProperties>
</file>