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82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8288000" cy="10287000"/>
  <p:notesSz cx="6858000" cy="9144000"/>
  <p:embeddedFontLst>
    <p:embeddedFont>
      <p:font typeface="Aptos ExtraBold" panose="020B0004020202020204" pitchFamily="34" charset="0"/>
      <p:bold r:id="rId21"/>
    </p:embeddedFont>
    <p:embeddedFont>
      <p:font typeface="Arimo" panose="020B0604020202020204" charset="0"/>
      <p:regular r:id="rId22"/>
    </p:embeddedFont>
    <p:embeddedFont>
      <p:font typeface="Gill Sans MT" panose="020B0502020104020203" pitchFamily="34" charset="0"/>
      <p:regular r:id="rId23"/>
      <p:bold r:id="rId24"/>
      <p:italic r:id="rId25"/>
      <p:boldItalic r:id="rId26"/>
    </p:embeddedFont>
    <p:embeddedFont>
      <p:font typeface="Libre Baskerville Bold" panose="020B0604020202020204" charset="0"/>
      <p:regular r:id="rId27"/>
    </p:embeddedFont>
    <p:embeddedFont>
      <p:font typeface="Now" panose="020B0604020202020204" charset="0"/>
      <p:regular r:id="rId2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0" d="100"/>
          <a:sy n="50" d="100"/>
        </p:scale>
        <p:origin x="874"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626669" y="1203448"/>
            <a:ext cx="12955610" cy="3812147"/>
          </a:xfrm>
        </p:spPr>
        <p:txBody>
          <a:bodyPr bIns="0" anchor="b">
            <a:normAutofit/>
          </a:bodyPr>
          <a:lstStyle>
            <a:lvl1pPr algn="l">
              <a:defRPr sz="9900"/>
            </a:lvl1pPr>
          </a:lstStyle>
          <a:p>
            <a:r>
              <a:rPr lang="en-US"/>
              <a:t>Click to edit Master title style</a:t>
            </a:r>
            <a:endParaRPr lang="en-US" dirty="0"/>
          </a:p>
        </p:txBody>
      </p:sp>
      <p:sp>
        <p:nvSpPr>
          <p:cNvPr id="3" name="Subtitle 2"/>
          <p:cNvSpPr>
            <a:spLocks noGrp="1"/>
          </p:cNvSpPr>
          <p:nvPr>
            <p:ph type="subTitle" idx="1"/>
          </p:nvPr>
        </p:nvSpPr>
        <p:spPr>
          <a:xfrm>
            <a:off x="3626670" y="5296807"/>
            <a:ext cx="12955608" cy="1466432"/>
          </a:xfrm>
        </p:spPr>
        <p:txBody>
          <a:bodyPr tIns="91440" bIns="91440">
            <a:normAutofit/>
          </a:bodyPr>
          <a:lstStyle>
            <a:lvl1pPr marL="0" indent="0" algn="l">
              <a:buNone/>
              <a:defRPr sz="2700" b="0" cap="all" baseline="0">
                <a:solidFill>
                  <a:schemeClr val="tx1"/>
                </a:solidFill>
              </a:defRPr>
            </a:lvl1pPr>
            <a:lvl2pPr marL="685800" indent="0" algn="ctr">
              <a:buNone/>
              <a:defRPr sz="27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3/18/2024</a:t>
            </a:fld>
            <a:endParaRPr lang="en-US"/>
          </a:p>
        </p:txBody>
      </p:sp>
      <p:sp>
        <p:nvSpPr>
          <p:cNvPr id="5" name="Footer Placeholder 4"/>
          <p:cNvSpPr>
            <a:spLocks noGrp="1"/>
          </p:cNvSpPr>
          <p:nvPr>
            <p:ph type="ftr" sz="quarter" idx="11"/>
          </p:nvPr>
        </p:nvSpPr>
        <p:spPr>
          <a:xfrm>
            <a:off x="3624751" y="493961"/>
            <a:ext cx="7460873" cy="463802"/>
          </a:xfrm>
        </p:spPr>
        <p:txBody>
          <a:bodyPr/>
          <a:lstStyle/>
          <a:p>
            <a:endParaRPr lang="en-US"/>
          </a:p>
        </p:txBody>
      </p:sp>
      <p:sp>
        <p:nvSpPr>
          <p:cNvPr id="6" name="Slide Number Placeholder 5"/>
          <p:cNvSpPr>
            <a:spLocks noGrp="1"/>
          </p:cNvSpPr>
          <p:nvPr>
            <p:ph type="sldNum" sz="quarter" idx="12"/>
          </p:nvPr>
        </p:nvSpPr>
        <p:spPr>
          <a:xfrm>
            <a:off x="2156497" y="1198460"/>
            <a:ext cx="1216529" cy="755367"/>
          </a:xfrm>
        </p:spPr>
        <p:txBody>
          <a:bodyPr/>
          <a:lstStyle/>
          <a:p>
            <a:fld id="{B6F15528-21DE-4FAA-801E-634DDDAF4B2B}" type="slidenum">
              <a:rPr lang="en-US" smtClean="0"/>
              <a:pPr/>
              <a:t>‹#›</a:t>
            </a:fld>
            <a:endParaRPr lang="en-US"/>
          </a:p>
        </p:txBody>
      </p:sp>
      <p:cxnSp>
        <p:nvCxnSpPr>
          <p:cNvPr id="15" name="Straight Connector 14"/>
          <p:cNvCxnSpPr/>
          <p:nvPr/>
        </p:nvCxnSpPr>
        <p:spPr>
          <a:xfrm>
            <a:off x="3626670" y="5292813"/>
            <a:ext cx="1295560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90261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26" name="Straight Connector 25"/>
          <p:cNvCxnSpPr/>
          <p:nvPr/>
        </p:nvCxnSpPr>
        <p:spPr>
          <a:xfrm>
            <a:off x="2180844" y="2770632"/>
            <a:ext cx="1441128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17412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4158667" y="1198460"/>
            <a:ext cx="2423613" cy="6989834"/>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167008" y="1198460"/>
            <a:ext cx="11743245" cy="69898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5" name="Straight Connector 14"/>
          <p:cNvCxnSpPr/>
          <p:nvPr/>
        </p:nvCxnSpPr>
        <p:spPr>
          <a:xfrm>
            <a:off x="14158667" y="1198460"/>
            <a:ext cx="0" cy="6989834"/>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87293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33" name="Straight Connector 32"/>
          <p:cNvCxnSpPr/>
          <p:nvPr/>
        </p:nvCxnSpPr>
        <p:spPr>
          <a:xfrm>
            <a:off x="2180844" y="2770632"/>
            <a:ext cx="1441128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96646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81359" y="2634195"/>
            <a:ext cx="12964731" cy="2831925"/>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2181359" y="5709293"/>
            <a:ext cx="12945669" cy="1519394"/>
          </a:xfrm>
        </p:spPr>
        <p:txBody>
          <a:bodyPr tIns="91440">
            <a:normAutofit/>
          </a:bodyPr>
          <a:lstStyle>
            <a:lvl1pPr marL="0" indent="0" algn="l">
              <a:buNone/>
              <a:defRPr sz="2700">
                <a:solidFill>
                  <a:schemeClr val="tx1"/>
                </a:solidFill>
              </a:defRPr>
            </a:lvl1pPr>
            <a:lvl2pPr marL="685800" indent="0">
              <a:buNone/>
              <a:defRPr sz="27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5" name="Straight Connector 14"/>
          <p:cNvCxnSpPr/>
          <p:nvPr/>
        </p:nvCxnSpPr>
        <p:spPr>
          <a:xfrm>
            <a:off x="2181359" y="5707478"/>
            <a:ext cx="12945669"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03203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73826" y="1207334"/>
            <a:ext cx="14408453" cy="158895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170997" y="3016318"/>
            <a:ext cx="6967728" cy="51728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620657" y="3026015"/>
            <a:ext cx="6967728" cy="5162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3/18/2024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35" name="Straight Connector 34"/>
          <p:cNvCxnSpPr/>
          <p:nvPr/>
        </p:nvCxnSpPr>
        <p:spPr>
          <a:xfrm>
            <a:off x="2180844" y="2770632"/>
            <a:ext cx="1441128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89786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70787" y="1206245"/>
            <a:ext cx="14411492" cy="15844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2170787" y="3029324"/>
            <a:ext cx="6967728" cy="1202915"/>
          </a:xfrm>
        </p:spPr>
        <p:txBody>
          <a:bodyPr anchor="b">
            <a:normAutofit/>
          </a:bodyPr>
          <a:lstStyle>
            <a:lvl1pPr marL="0" indent="0">
              <a:lnSpc>
                <a:spcPct val="100000"/>
              </a:lnSpc>
              <a:buNone/>
              <a:defRPr sz="3300" b="0" cap="all" baseline="0">
                <a:solidFill>
                  <a:schemeClr val="accent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2170787" y="4236404"/>
            <a:ext cx="6967728" cy="39666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618543" y="3034505"/>
            <a:ext cx="6967728" cy="1203356"/>
          </a:xfrm>
        </p:spPr>
        <p:txBody>
          <a:bodyPr anchor="b">
            <a:normAutofit/>
          </a:bodyPr>
          <a:lstStyle>
            <a:lvl1pPr marL="0" indent="0">
              <a:lnSpc>
                <a:spcPct val="100000"/>
              </a:lnSpc>
              <a:buNone/>
              <a:defRPr sz="3300" b="0" cap="all" baseline="0">
                <a:solidFill>
                  <a:schemeClr val="accent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9618543" y="4232237"/>
            <a:ext cx="6967728" cy="39560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3/18/2024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cxnSp>
        <p:nvCxnSpPr>
          <p:cNvPr id="29" name="Straight Connector 28"/>
          <p:cNvCxnSpPr/>
          <p:nvPr/>
        </p:nvCxnSpPr>
        <p:spPr>
          <a:xfrm>
            <a:off x="2180844" y="2770632"/>
            <a:ext cx="1441128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74469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3/18/2024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cxnSp>
        <p:nvCxnSpPr>
          <p:cNvPr id="25" name="Straight Connector 24"/>
          <p:cNvCxnSpPr/>
          <p:nvPr/>
        </p:nvCxnSpPr>
        <p:spPr>
          <a:xfrm>
            <a:off x="2180844" y="2770632"/>
            <a:ext cx="1441128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62079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56820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67007" y="1198460"/>
            <a:ext cx="4909649" cy="3370676"/>
          </a:xfrm>
        </p:spPr>
        <p:txBody>
          <a:bodyPr anchor="b">
            <a:normAutofit/>
          </a:bodyPr>
          <a:lstStyle>
            <a:lvl1pPr algn="l">
              <a:defRPr sz="3600"/>
            </a:lvl1pPr>
          </a:lstStyle>
          <a:p>
            <a:r>
              <a:rPr lang="en-US"/>
              <a:t>Click to edit Master title style</a:t>
            </a:r>
            <a:endParaRPr lang="en-US" dirty="0"/>
          </a:p>
        </p:txBody>
      </p:sp>
      <p:sp>
        <p:nvSpPr>
          <p:cNvPr id="3" name="Content Placeholder 2"/>
          <p:cNvSpPr>
            <a:spLocks noGrp="1"/>
          </p:cNvSpPr>
          <p:nvPr>
            <p:ph idx="1"/>
          </p:nvPr>
        </p:nvSpPr>
        <p:spPr>
          <a:xfrm>
            <a:off x="7565571" y="1198461"/>
            <a:ext cx="9018705" cy="6988239"/>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167007" y="4808237"/>
            <a:ext cx="4912520" cy="3372272"/>
          </a:xfrm>
        </p:spPr>
        <p:txBody>
          <a:bodyPr/>
          <a:lstStyle>
            <a:lvl1pPr marL="0" indent="0" algn="l">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17" name="Straight Connector 16"/>
          <p:cNvCxnSpPr/>
          <p:nvPr/>
        </p:nvCxnSpPr>
        <p:spPr>
          <a:xfrm>
            <a:off x="2172420" y="4808237"/>
            <a:ext cx="490423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44904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11216081" y="723256"/>
            <a:ext cx="6111800" cy="7723652"/>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2176809" y="1694270"/>
            <a:ext cx="8298492" cy="2745876"/>
          </a:xfrm>
        </p:spPr>
        <p:txBody>
          <a:bodyPr anchor="b">
            <a:normAutofit/>
          </a:bodyPr>
          <a:lstStyle>
            <a:lvl1pPr>
              <a:defRPr sz="4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2186584" y="1683814"/>
            <a:ext cx="4186757" cy="5799491"/>
          </a:xfrm>
          <a:solidFill>
            <a:schemeClr val="bg1">
              <a:lumMod val="85000"/>
            </a:schemeClr>
          </a:solidFill>
          <a:ln w="9525" cap="sq">
            <a:noFill/>
            <a:miter lim="800000"/>
          </a:ln>
          <a:effectLst/>
        </p:spPr>
        <p:txBody>
          <a:bodyPr anchor="t"/>
          <a:lstStyle>
            <a:lvl1pPr marL="0" indent="0" algn="ctr">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2175494" y="4718988"/>
            <a:ext cx="8286606" cy="3005613"/>
          </a:xfrm>
        </p:spPr>
        <p:txBody>
          <a:bodyPr>
            <a:normAutofit/>
          </a:bodyPr>
          <a:lstStyle>
            <a:lvl1pPr marL="0" indent="0" algn="l">
              <a:buNone/>
              <a:defRPr sz="27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a:xfrm>
            <a:off x="2171074" y="8204785"/>
            <a:ext cx="8291027" cy="480185"/>
          </a:xfrm>
        </p:spPr>
        <p:txBody>
          <a:bodyPr/>
          <a:lstStyle>
            <a:lvl1pPr algn="l">
              <a:defRPr/>
            </a:lvl1pPr>
          </a:lstStyle>
          <a:p>
            <a:fld id="{1D8BD707-D9CF-40AE-B4C6-C98DA3205C09}" type="datetimeFigureOut">
              <a:rPr lang="en-US" smtClean="0"/>
              <a:pPr/>
              <a:t>3/18/2024</a:t>
            </a:fld>
            <a:endParaRPr lang="en-US"/>
          </a:p>
        </p:txBody>
      </p:sp>
      <p:sp>
        <p:nvSpPr>
          <p:cNvPr id="6" name="Footer Placeholder 5"/>
          <p:cNvSpPr>
            <a:spLocks noGrp="1"/>
          </p:cNvSpPr>
          <p:nvPr>
            <p:ph type="ftr" sz="quarter" idx="11"/>
          </p:nvPr>
        </p:nvSpPr>
        <p:spPr>
          <a:xfrm>
            <a:off x="2171073" y="477961"/>
            <a:ext cx="8311506" cy="481397"/>
          </a:xfr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31" name="Straight Connector 30"/>
          <p:cNvCxnSpPr/>
          <p:nvPr/>
        </p:nvCxnSpPr>
        <p:spPr>
          <a:xfrm>
            <a:off x="2171074" y="4715408"/>
            <a:ext cx="8291027"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83543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3029215"/>
            <a:ext cx="18288000" cy="6158912"/>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9189720"/>
            <a:ext cx="18288000" cy="1114425"/>
          </a:xfrm>
          <a:prstGeom prst="rect">
            <a:avLst/>
          </a:prstGeom>
        </p:spPr>
      </p:pic>
      <p:sp>
        <p:nvSpPr>
          <p:cNvPr id="2" name="Title Placeholder 1"/>
          <p:cNvSpPr>
            <a:spLocks noGrp="1"/>
          </p:cNvSpPr>
          <p:nvPr>
            <p:ph type="title"/>
          </p:nvPr>
        </p:nvSpPr>
        <p:spPr>
          <a:xfrm>
            <a:off x="2177369" y="1206779"/>
            <a:ext cx="14404913" cy="1573853"/>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177369" y="3023599"/>
            <a:ext cx="14404913" cy="5175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331208" y="495555"/>
            <a:ext cx="5251073" cy="463802"/>
          </a:xfrm>
          <a:prstGeom prst="rect">
            <a:avLst/>
          </a:prstGeom>
        </p:spPr>
        <p:txBody>
          <a:bodyPr vert="horz" lIns="91440" tIns="45720" rIns="91440" bIns="45720" rtlCol="0" anchor="ctr"/>
          <a:lstStyle>
            <a:lvl1pPr algn="r">
              <a:defRPr sz="1500">
                <a:solidFill>
                  <a:schemeClr val="tx1">
                    <a:tint val="75000"/>
                  </a:schemeClr>
                </a:solidFill>
              </a:defRPr>
            </a:lvl1pPr>
          </a:lstStyle>
          <a:p>
            <a:fld id="{1D8BD707-D9CF-40AE-B4C6-C98DA3205C09}" type="datetimeFigureOut">
              <a:rPr lang="en-US" smtClean="0"/>
              <a:pPr/>
              <a:t>3/18/2024</a:t>
            </a:fld>
            <a:endParaRPr lang="en-US"/>
          </a:p>
        </p:txBody>
      </p:sp>
      <p:sp>
        <p:nvSpPr>
          <p:cNvPr id="5" name="Footer Placeholder 4"/>
          <p:cNvSpPr>
            <a:spLocks noGrp="1"/>
          </p:cNvSpPr>
          <p:nvPr>
            <p:ph type="ftr" sz="quarter" idx="3"/>
          </p:nvPr>
        </p:nvSpPr>
        <p:spPr>
          <a:xfrm>
            <a:off x="2177369" y="493961"/>
            <a:ext cx="8908254" cy="463802"/>
          </a:xfrm>
          <a:prstGeom prst="rect">
            <a:avLst/>
          </a:prstGeom>
        </p:spPr>
        <p:txBody>
          <a:bodyPr vert="horz" lIns="91440" tIns="45720" rIns="91440" bIns="45720" rtlCol="0" anchor="ctr"/>
          <a:lstStyle>
            <a:lvl1pPr algn="l">
              <a:defRPr sz="15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20091" y="1198460"/>
            <a:ext cx="1216529" cy="755367"/>
          </a:xfrm>
          <a:prstGeom prst="rect">
            <a:avLst/>
          </a:prstGeom>
        </p:spPr>
        <p:txBody>
          <a:bodyPr vert="horz" lIns="91440" tIns="45720" rIns="91440" bIns="45720" rtlCol="0" anchor="t"/>
          <a:lstStyle>
            <a:lvl1pPr algn="r">
              <a:defRPr sz="4200">
                <a:solidFill>
                  <a:schemeClr val="accent1"/>
                </a:solidFill>
              </a:defRPr>
            </a:lvl1pPr>
          </a:lstStyle>
          <a:p>
            <a:fld id="{B6F15528-21DE-4FAA-801E-634DDDAF4B2B}" type="slidenum">
              <a:rPr lang="en-US" smtClean="0"/>
              <a:pPr/>
              <a:t>‹#›</a:t>
            </a:fld>
            <a:endParaRPr lang="en-US"/>
          </a:p>
        </p:txBody>
      </p:sp>
      <p:cxnSp>
        <p:nvCxnSpPr>
          <p:cNvPr id="10" name="Straight Connector 9"/>
          <p:cNvCxnSpPr/>
          <p:nvPr/>
        </p:nvCxnSpPr>
        <p:spPr>
          <a:xfrm>
            <a:off x="0" y="9192620"/>
            <a:ext cx="18288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9393416"/>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defTabSz="1371600" rtl="0" eaLnBrk="1" latinLnBrk="0" hangingPunct="1">
        <a:lnSpc>
          <a:spcPct val="90000"/>
        </a:lnSpc>
        <a:spcBef>
          <a:spcPct val="0"/>
        </a:spcBef>
        <a:buNone/>
        <a:defRPr sz="4800" b="0" i="0" kern="1200" cap="all">
          <a:solidFill>
            <a:schemeClr val="tx1"/>
          </a:solidFill>
          <a:effectLst/>
          <a:latin typeface="+mj-lt"/>
          <a:ea typeface="+mj-ea"/>
          <a:cs typeface="+mj-cs"/>
        </a:defRPr>
      </a:lvl1pPr>
    </p:titleStyle>
    <p:bodyStyle>
      <a:lvl1pPr marL="342900" indent="-342900" algn="l" defTabSz="1371600" rtl="0" eaLnBrk="1" latinLnBrk="0" hangingPunct="1">
        <a:lnSpc>
          <a:spcPct val="120000"/>
        </a:lnSpc>
        <a:spcBef>
          <a:spcPts val="1500"/>
        </a:spcBef>
        <a:buClr>
          <a:schemeClr val="accent1"/>
        </a:buClr>
        <a:buSzPct val="100000"/>
        <a:buFont typeface="Arial" panose="020B0604020202020204" pitchFamily="34" charset="0"/>
        <a:buChar char="•"/>
        <a:defRPr sz="3000" kern="1200">
          <a:solidFill>
            <a:schemeClr val="tx1"/>
          </a:solidFill>
          <a:effectLst/>
          <a:latin typeface="+mn-lt"/>
          <a:ea typeface="+mn-ea"/>
          <a:cs typeface="+mn-cs"/>
        </a:defRPr>
      </a:lvl1pPr>
      <a:lvl2pPr marL="1028700" indent="-342900" algn="l" defTabSz="1371600" rtl="0" eaLnBrk="1" latinLnBrk="0" hangingPunct="1">
        <a:lnSpc>
          <a:spcPct val="120000"/>
        </a:lnSpc>
        <a:spcBef>
          <a:spcPts val="750"/>
        </a:spcBef>
        <a:buClr>
          <a:schemeClr val="accent1"/>
        </a:buClr>
        <a:buSzPct val="100000"/>
        <a:buFont typeface="Arial" panose="020B0604020202020204" pitchFamily="34" charset="0"/>
        <a:buChar char="•"/>
        <a:defRPr sz="2700" kern="1200" cap="none" baseline="0">
          <a:solidFill>
            <a:schemeClr val="tx1"/>
          </a:solidFill>
          <a:effectLst/>
          <a:latin typeface="+mn-lt"/>
          <a:ea typeface="+mn-ea"/>
          <a:cs typeface="+mn-cs"/>
        </a:defRPr>
      </a:lvl2pPr>
      <a:lvl3pPr marL="1714500" indent="-342900" algn="l" defTabSz="1371600" rtl="0" eaLnBrk="1" latinLnBrk="0" hangingPunct="1">
        <a:lnSpc>
          <a:spcPct val="120000"/>
        </a:lnSpc>
        <a:spcBef>
          <a:spcPts val="750"/>
        </a:spcBef>
        <a:buClr>
          <a:schemeClr val="accent1"/>
        </a:buClr>
        <a:buSzPct val="100000"/>
        <a:buFont typeface="Arial" panose="020B0604020202020204" pitchFamily="34" charset="0"/>
        <a:buChar char="•"/>
        <a:defRPr sz="2400" kern="1200">
          <a:solidFill>
            <a:schemeClr val="tx1"/>
          </a:solidFill>
          <a:effectLst/>
          <a:latin typeface="+mn-lt"/>
          <a:ea typeface="+mn-ea"/>
          <a:cs typeface="+mn-cs"/>
        </a:defRPr>
      </a:lvl3pPr>
      <a:lvl4pPr marL="2400300" indent="-342900" algn="l" defTabSz="1371600" rtl="0" eaLnBrk="1" latinLnBrk="0" hangingPunct="1">
        <a:lnSpc>
          <a:spcPct val="120000"/>
        </a:lnSpc>
        <a:spcBef>
          <a:spcPts val="750"/>
        </a:spcBef>
        <a:buClr>
          <a:schemeClr val="accent1"/>
        </a:buClr>
        <a:buSzPct val="100000"/>
        <a:buFont typeface="Arial" panose="020B0604020202020204" pitchFamily="34" charset="0"/>
        <a:buChar char="•"/>
        <a:defRPr sz="2100" kern="1200" cap="none" baseline="0">
          <a:solidFill>
            <a:schemeClr val="tx1"/>
          </a:solidFill>
          <a:effectLst/>
          <a:latin typeface="+mn-lt"/>
          <a:ea typeface="+mn-ea"/>
          <a:cs typeface="+mn-cs"/>
        </a:defRPr>
      </a:lvl4pPr>
      <a:lvl5pPr marL="3086100" indent="-342900" algn="l" defTabSz="1371600" rtl="0" eaLnBrk="1" latinLnBrk="0" hangingPunct="1">
        <a:lnSpc>
          <a:spcPct val="120000"/>
        </a:lnSpc>
        <a:spcBef>
          <a:spcPts val="750"/>
        </a:spcBef>
        <a:buClr>
          <a:schemeClr val="accent1"/>
        </a:buClr>
        <a:buSzPct val="100000"/>
        <a:buFont typeface="Arial" panose="020B0604020202020204" pitchFamily="34" charset="0"/>
        <a:buChar char="•"/>
        <a:defRPr sz="1800" kern="1200">
          <a:solidFill>
            <a:schemeClr val="tx1"/>
          </a:solidFill>
          <a:effectLst/>
          <a:latin typeface="+mn-lt"/>
          <a:ea typeface="+mn-ea"/>
          <a:cs typeface="+mn-cs"/>
        </a:defRPr>
      </a:lvl5pPr>
      <a:lvl6pPr marL="3771900" indent="-342900" algn="l" defTabSz="1371600" rtl="0" eaLnBrk="1" latinLnBrk="0" hangingPunct="1">
        <a:lnSpc>
          <a:spcPct val="120000"/>
        </a:lnSpc>
        <a:spcBef>
          <a:spcPts val="750"/>
        </a:spcBef>
        <a:buClr>
          <a:schemeClr val="accent1"/>
        </a:buClr>
        <a:buSzPct val="100000"/>
        <a:buFont typeface="Arial" panose="020B0604020202020204" pitchFamily="34" charset="0"/>
        <a:buChar char="•"/>
        <a:defRPr sz="1800" kern="1200">
          <a:solidFill>
            <a:schemeClr val="tx1"/>
          </a:solidFill>
          <a:effectLst/>
          <a:latin typeface="+mn-lt"/>
          <a:ea typeface="+mn-ea"/>
          <a:cs typeface="+mn-cs"/>
        </a:defRPr>
      </a:lvl6pPr>
      <a:lvl7pPr marL="4457700" indent="-342900" algn="l" defTabSz="1371600" rtl="0" eaLnBrk="1" latinLnBrk="0" hangingPunct="1">
        <a:lnSpc>
          <a:spcPct val="120000"/>
        </a:lnSpc>
        <a:spcBef>
          <a:spcPts val="750"/>
        </a:spcBef>
        <a:buClr>
          <a:schemeClr val="accent1"/>
        </a:buClr>
        <a:buSzPct val="100000"/>
        <a:buFont typeface="Arial" panose="020B0604020202020204" pitchFamily="34" charset="0"/>
        <a:buChar char="•"/>
        <a:defRPr sz="1800" kern="1200">
          <a:solidFill>
            <a:schemeClr val="tx1"/>
          </a:solidFill>
          <a:effectLst/>
          <a:latin typeface="+mn-lt"/>
          <a:ea typeface="+mn-ea"/>
          <a:cs typeface="+mn-cs"/>
        </a:defRPr>
      </a:lvl7pPr>
      <a:lvl8pPr marL="5143500" indent="-342900" algn="l" defTabSz="1371600" rtl="0" eaLnBrk="1" latinLnBrk="0" hangingPunct="1">
        <a:lnSpc>
          <a:spcPct val="120000"/>
        </a:lnSpc>
        <a:spcBef>
          <a:spcPts val="750"/>
        </a:spcBef>
        <a:buClr>
          <a:schemeClr val="accent1"/>
        </a:buClr>
        <a:buSzPct val="100000"/>
        <a:buFont typeface="Arial" panose="020B0604020202020204" pitchFamily="34" charset="0"/>
        <a:buChar char="•"/>
        <a:defRPr sz="1800" kern="1200" baseline="0">
          <a:solidFill>
            <a:schemeClr val="tx1"/>
          </a:solidFill>
          <a:effectLst/>
          <a:latin typeface="+mn-lt"/>
          <a:ea typeface="+mn-ea"/>
          <a:cs typeface="+mn-cs"/>
        </a:defRPr>
      </a:lvl8pPr>
      <a:lvl9pPr marL="5829300" indent="-342900" algn="l" defTabSz="1371600" rtl="0" eaLnBrk="1" latinLnBrk="0" hangingPunct="1">
        <a:lnSpc>
          <a:spcPct val="120000"/>
        </a:lnSpc>
        <a:spcBef>
          <a:spcPts val="750"/>
        </a:spcBef>
        <a:buClr>
          <a:schemeClr val="accent1"/>
        </a:buClr>
        <a:buSzPct val="100000"/>
        <a:buFont typeface="Arial" panose="020B0604020202020204" pitchFamily="34" charset="0"/>
        <a:buChar char="•"/>
        <a:defRPr sz="1800" kern="1200" baseline="0">
          <a:solidFill>
            <a:schemeClr val="tx1"/>
          </a:solidFill>
          <a:effectLst/>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7"/>
          <p:cNvSpPr/>
          <p:nvPr/>
        </p:nvSpPr>
        <p:spPr>
          <a:xfrm>
            <a:off x="15163800" y="0"/>
            <a:ext cx="2680672" cy="2590800"/>
          </a:xfrm>
          <a:custGeom>
            <a:avLst/>
            <a:gdLst/>
            <a:ahLst/>
            <a:cxnLst/>
            <a:rect l="l" t="t" r="r" b="b"/>
            <a:pathLst>
              <a:path w="1842472" h="1842472">
                <a:moveTo>
                  <a:pt x="0" y="0"/>
                </a:moveTo>
                <a:lnTo>
                  <a:pt x="1842472" y="0"/>
                </a:lnTo>
                <a:lnTo>
                  <a:pt x="1842472" y="1842472"/>
                </a:lnTo>
                <a:lnTo>
                  <a:pt x="0" y="1842472"/>
                </a:lnTo>
                <a:lnTo>
                  <a:pt x="0" y="0"/>
                </a:lnTo>
                <a:close/>
              </a:path>
            </a:pathLst>
          </a:custGeom>
          <a:blipFill>
            <a:blip r:embed="rId2"/>
            <a:stretch>
              <a:fillRect/>
            </a:stretch>
          </a:blipFill>
          <a:effectLst>
            <a:glow>
              <a:schemeClr val="accent1"/>
            </a:glow>
          </a:effectLst>
        </p:spPr>
        <p:txBody>
          <a:bodyPr/>
          <a:lstStyle/>
          <a:p>
            <a:endParaRPr lang="en-GB" dirty="0"/>
          </a:p>
        </p:txBody>
      </p:sp>
      <p:sp>
        <p:nvSpPr>
          <p:cNvPr id="8" name="TextBox 8"/>
          <p:cNvSpPr txBox="1"/>
          <p:nvPr/>
        </p:nvSpPr>
        <p:spPr>
          <a:xfrm>
            <a:off x="2057399" y="3009900"/>
            <a:ext cx="14173201" cy="1077218"/>
          </a:xfrm>
          <a:prstGeom prst="rect">
            <a:avLst/>
          </a:prstGeom>
        </p:spPr>
        <p:txBody>
          <a:bodyPr wrap="square" lIns="0" tIns="0" rIns="0" bIns="0" rtlCol="0" anchor="t">
            <a:spAutoFit/>
          </a:bodyPr>
          <a:lstStyle/>
          <a:p>
            <a:pPr>
              <a:lnSpc>
                <a:spcPts val="8355"/>
              </a:lnSpc>
            </a:pPr>
            <a:r>
              <a:rPr lang="en-US" sz="7736" dirty="0">
                <a:solidFill>
                  <a:srgbClr val="6B4931"/>
                </a:solidFill>
                <a:latin typeface="Libre Baskerville Bold"/>
              </a:rPr>
              <a:t>Hotel Reservation Analysis </a:t>
            </a:r>
          </a:p>
        </p:txBody>
      </p:sp>
      <p:sp>
        <p:nvSpPr>
          <p:cNvPr id="9" name="TextBox 9"/>
          <p:cNvSpPr txBox="1"/>
          <p:nvPr/>
        </p:nvSpPr>
        <p:spPr>
          <a:xfrm>
            <a:off x="13643759" y="4229229"/>
            <a:ext cx="4716481" cy="603691"/>
          </a:xfrm>
          <a:prstGeom prst="rect">
            <a:avLst/>
          </a:prstGeom>
        </p:spPr>
        <p:txBody>
          <a:bodyPr lIns="0" tIns="0" rIns="0" bIns="0" rtlCol="0" anchor="t">
            <a:spAutoFit/>
          </a:bodyPr>
          <a:lstStyle/>
          <a:p>
            <a:pPr algn="just">
              <a:lnSpc>
                <a:spcPts val="4899"/>
              </a:lnSpc>
            </a:pPr>
            <a:r>
              <a:rPr lang="en-US" sz="3499" dirty="0">
                <a:solidFill>
                  <a:srgbClr val="6B4931"/>
                </a:solidFill>
                <a:latin typeface="Now"/>
              </a:rPr>
              <a:t> - using SQL</a:t>
            </a:r>
          </a:p>
        </p:txBody>
      </p:sp>
      <p:sp>
        <p:nvSpPr>
          <p:cNvPr id="10" name="TextBox 10"/>
          <p:cNvSpPr txBox="1"/>
          <p:nvPr/>
        </p:nvSpPr>
        <p:spPr>
          <a:xfrm>
            <a:off x="13106400" y="7658100"/>
            <a:ext cx="6553200" cy="1107996"/>
          </a:xfrm>
          <a:prstGeom prst="rect">
            <a:avLst/>
          </a:prstGeom>
        </p:spPr>
        <p:txBody>
          <a:bodyPr wrap="square" lIns="0" tIns="0" rIns="0" bIns="0" rtlCol="0" anchor="t">
            <a:spAutoFit/>
          </a:bodyPr>
          <a:lstStyle/>
          <a:p>
            <a:r>
              <a:rPr lang="en-US" sz="3600" dirty="0">
                <a:solidFill>
                  <a:srgbClr val="6B4931"/>
                </a:solidFill>
                <a:latin typeface="Arimo"/>
              </a:rPr>
              <a:t>Presented By:- </a:t>
            </a:r>
          </a:p>
          <a:p>
            <a:r>
              <a:rPr lang="en-US" sz="3600" dirty="0">
                <a:solidFill>
                  <a:srgbClr val="6B4931"/>
                </a:solidFill>
                <a:latin typeface="Arimo"/>
              </a:rPr>
              <a:t>           Shivam Shivhare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746760" y="3075692"/>
            <a:ext cx="6781800" cy="1248874"/>
          </a:xfrm>
          <a:custGeom>
            <a:avLst/>
            <a:gdLst/>
            <a:ahLst/>
            <a:cxnLst/>
            <a:rect l="l" t="t" r="r" b="b"/>
            <a:pathLst>
              <a:path w="11449314" h="2348004">
                <a:moveTo>
                  <a:pt x="0" y="0"/>
                </a:moveTo>
                <a:lnTo>
                  <a:pt x="11449314" y="0"/>
                </a:lnTo>
                <a:lnTo>
                  <a:pt x="11449314" y="2348004"/>
                </a:lnTo>
                <a:lnTo>
                  <a:pt x="0" y="2348004"/>
                </a:lnTo>
                <a:lnTo>
                  <a:pt x="0" y="0"/>
                </a:lnTo>
                <a:close/>
              </a:path>
            </a:pathLst>
          </a:custGeom>
          <a:blipFill>
            <a:blip r:embed="rId2"/>
            <a:stretch>
              <a:fillRect/>
            </a:stretch>
          </a:blipFill>
          <a:ln w="9525" cap="sq">
            <a:solidFill>
              <a:srgbClr val="6B4931"/>
            </a:solidFill>
            <a:prstDash val="solid"/>
            <a:miter/>
          </a:ln>
        </p:spPr>
        <p:txBody>
          <a:bodyPr/>
          <a:lstStyle/>
          <a:p>
            <a:endParaRPr lang="en-GB" dirty="0"/>
          </a:p>
        </p:txBody>
      </p:sp>
      <p:sp>
        <p:nvSpPr>
          <p:cNvPr id="4" name="Freeform 4"/>
          <p:cNvSpPr/>
          <p:nvPr/>
        </p:nvSpPr>
        <p:spPr>
          <a:xfrm>
            <a:off x="762001" y="4519063"/>
            <a:ext cx="4800600" cy="998231"/>
          </a:xfrm>
          <a:custGeom>
            <a:avLst/>
            <a:gdLst/>
            <a:ahLst/>
            <a:cxnLst/>
            <a:rect l="l" t="t" r="r" b="b"/>
            <a:pathLst>
              <a:path w="10071706" h="2134764">
                <a:moveTo>
                  <a:pt x="0" y="0"/>
                </a:moveTo>
                <a:lnTo>
                  <a:pt x="10071705" y="0"/>
                </a:lnTo>
                <a:lnTo>
                  <a:pt x="10071705" y="2134764"/>
                </a:lnTo>
                <a:lnTo>
                  <a:pt x="0" y="2134764"/>
                </a:lnTo>
                <a:lnTo>
                  <a:pt x="0" y="0"/>
                </a:lnTo>
                <a:close/>
              </a:path>
            </a:pathLst>
          </a:custGeom>
          <a:blipFill>
            <a:blip r:embed="rId3"/>
            <a:stretch>
              <a:fillRect/>
            </a:stretch>
          </a:blipFill>
          <a:ln w="9525" cap="sq">
            <a:solidFill>
              <a:srgbClr val="6B4931"/>
            </a:solidFill>
            <a:prstDash val="solid"/>
            <a:miter/>
          </a:ln>
        </p:spPr>
        <p:txBody>
          <a:bodyPr/>
          <a:lstStyle/>
          <a:p>
            <a:endParaRPr lang="en-GB" dirty="0"/>
          </a:p>
        </p:txBody>
      </p:sp>
      <p:sp>
        <p:nvSpPr>
          <p:cNvPr id="5" name="TextBox 5"/>
          <p:cNvSpPr txBox="1"/>
          <p:nvPr/>
        </p:nvSpPr>
        <p:spPr>
          <a:xfrm>
            <a:off x="544700" y="1970991"/>
            <a:ext cx="17198600" cy="693908"/>
          </a:xfrm>
          <a:prstGeom prst="rect">
            <a:avLst/>
          </a:prstGeom>
        </p:spPr>
        <p:txBody>
          <a:bodyPr lIns="0" tIns="0" rIns="0" bIns="0" rtlCol="0" anchor="t">
            <a:spAutoFit/>
          </a:bodyPr>
          <a:lstStyle/>
          <a:p>
            <a:pPr>
              <a:lnSpc>
                <a:spcPts val="6079"/>
              </a:lnSpc>
            </a:pPr>
            <a:r>
              <a:rPr lang="en-US" sz="3200" dirty="0">
                <a:solidFill>
                  <a:srgbClr val="000000"/>
                </a:solidFill>
                <a:latin typeface="Libre Baskerville Bold" panose="020B0604020202020204" charset="0"/>
              </a:rPr>
              <a:t>7. What is the highest and lowest lead time for reservations?</a:t>
            </a:r>
          </a:p>
        </p:txBody>
      </p:sp>
      <p:sp>
        <p:nvSpPr>
          <p:cNvPr id="6" name="TextBox 9">
            <a:extLst>
              <a:ext uri="{FF2B5EF4-FFF2-40B4-BE49-F238E27FC236}">
                <a16:creationId xmlns:a16="http://schemas.microsoft.com/office/drawing/2014/main" id="{4223052D-4AD9-6F09-1046-3257FF76EEA3}"/>
              </a:ext>
            </a:extLst>
          </p:cNvPr>
          <p:cNvSpPr txBox="1"/>
          <p:nvPr/>
        </p:nvSpPr>
        <p:spPr>
          <a:xfrm>
            <a:off x="6006267" y="933516"/>
            <a:ext cx="7738181" cy="1008096"/>
          </a:xfrm>
          <a:prstGeom prst="rect">
            <a:avLst/>
          </a:prstGeom>
        </p:spPr>
        <p:txBody>
          <a:bodyPr wrap="square" lIns="0" tIns="0" rIns="0" bIns="0" rtlCol="0" anchor="t">
            <a:spAutoFit/>
          </a:bodyPr>
          <a:lstStyle/>
          <a:p>
            <a:pPr>
              <a:lnSpc>
                <a:spcPts val="8580"/>
              </a:lnSpc>
            </a:pPr>
            <a:r>
              <a:rPr lang="en-US" sz="5400" dirty="0">
                <a:latin typeface="Libre Baskerville Bold"/>
              </a:rPr>
              <a:t>Data Analysis Tasks</a:t>
            </a:r>
          </a:p>
        </p:txBody>
      </p:sp>
      <p:pic>
        <p:nvPicPr>
          <p:cNvPr id="7" name="Picture 6" descr="A screenshot of a computer&#10;&#10;Description automatically generated">
            <a:extLst>
              <a:ext uri="{FF2B5EF4-FFF2-40B4-BE49-F238E27FC236}">
                <a16:creationId xmlns:a16="http://schemas.microsoft.com/office/drawing/2014/main" id="{F3C04360-31E3-BA75-8A23-5E43506E3859}"/>
              </a:ext>
            </a:extLst>
          </p:cNvPr>
          <p:cNvPicPr>
            <a:picLocks noChangeAspect="1"/>
          </p:cNvPicPr>
          <p:nvPr/>
        </p:nvPicPr>
        <p:blipFill rotWithShape="1">
          <a:blip r:embed="rId4">
            <a:extLst>
              <a:ext uri="{28A0092B-C50C-407E-A947-70E740481C1C}">
                <a14:useLocalDpi xmlns:a14="http://schemas.microsoft.com/office/drawing/2010/main" val="0"/>
              </a:ext>
            </a:extLst>
          </a:blip>
          <a:srcRect l="20281" t="45331" r="54540" b="47945"/>
          <a:stretch/>
        </p:blipFill>
        <p:spPr>
          <a:xfrm>
            <a:off x="746760" y="6134100"/>
            <a:ext cx="6644640" cy="998231"/>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F1A08DC3-C646-D621-238D-B3E7C70FE21C}"/>
              </a:ext>
            </a:extLst>
          </p:cNvPr>
          <p:cNvPicPr>
            <a:picLocks noChangeAspect="1"/>
          </p:cNvPicPr>
          <p:nvPr/>
        </p:nvPicPr>
        <p:blipFill rotWithShape="1">
          <a:blip r:embed="rId4">
            <a:extLst>
              <a:ext uri="{28A0092B-C50C-407E-A947-70E740481C1C}">
                <a14:useLocalDpi xmlns:a14="http://schemas.microsoft.com/office/drawing/2010/main" val="0"/>
              </a:ext>
            </a:extLst>
          </a:blip>
          <a:srcRect l="17602" t="64898" r="71607" b="26803"/>
          <a:stretch/>
        </p:blipFill>
        <p:spPr>
          <a:xfrm>
            <a:off x="762000" y="7255056"/>
            <a:ext cx="2895600" cy="1054909"/>
          </a:xfrm>
          <a:prstGeom prst="rect">
            <a:avLst/>
          </a:prstGeom>
        </p:spPr>
      </p:pic>
      <p:sp>
        <p:nvSpPr>
          <p:cNvPr id="9" name="TextBox 8">
            <a:extLst>
              <a:ext uri="{FF2B5EF4-FFF2-40B4-BE49-F238E27FC236}">
                <a16:creationId xmlns:a16="http://schemas.microsoft.com/office/drawing/2014/main" id="{7182AC27-D6CB-1FBF-30DC-101876912E07}"/>
              </a:ext>
            </a:extLst>
          </p:cNvPr>
          <p:cNvSpPr txBox="1"/>
          <p:nvPr/>
        </p:nvSpPr>
        <p:spPr>
          <a:xfrm>
            <a:off x="12344400" y="3240768"/>
            <a:ext cx="5029200" cy="3554819"/>
          </a:xfrm>
          <a:prstGeom prst="rect">
            <a:avLst/>
          </a:prstGeom>
          <a:noFill/>
        </p:spPr>
        <p:txBody>
          <a:bodyPr wrap="square" rtlCol="0">
            <a:spAutoFit/>
          </a:bodyPr>
          <a:lstStyle/>
          <a:p>
            <a:r>
              <a:rPr lang="en-IN" sz="2500" b="1" dirty="0">
                <a:latin typeface="Aptos" panose="020B0004020202020204" pitchFamily="34" charset="0"/>
              </a:rPr>
              <a:t>Overview:</a:t>
            </a:r>
          </a:p>
          <a:p>
            <a:pPr algn="just"/>
            <a:r>
              <a:rPr lang="en-IN" sz="2500" dirty="0">
                <a:latin typeface="Aptos" panose="020B0004020202020204" pitchFamily="34" charset="0"/>
              </a:rPr>
              <a:t>The lead time range of 0 to 443 days reflects a wide diversity of visitor booking behaviours. Some people prefer to make last-minute bookings, while others prepare ahead of time. Reservations are typically made 83.30 days in advance.</a:t>
            </a:r>
            <a:endParaRPr lang="en-GB" sz="2500" dirty="0">
              <a:latin typeface="Aptos" panose="020B00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762000" y="3467100"/>
            <a:ext cx="5627500" cy="2223987"/>
          </a:xfrm>
          <a:custGeom>
            <a:avLst/>
            <a:gdLst/>
            <a:ahLst/>
            <a:cxnLst/>
            <a:rect l="l" t="t" r="r" b="b"/>
            <a:pathLst>
              <a:path w="8317615" h="3915365">
                <a:moveTo>
                  <a:pt x="0" y="0"/>
                </a:moveTo>
                <a:lnTo>
                  <a:pt x="8317615" y="0"/>
                </a:lnTo>
                <a:lnTo>
                  <a:pt x="8317615" y="3915365"/>
                </a:lnTo>
                <a:lnTo>
                  <a:pt x="0" y="3915365"/>
                </a:lnTo>
                <a:lnTo>
                  <a:pt x="0" y="0"/>
                </a:lnTo>
                <a:close/>
              </a:path>
            </a:pathLst>
          </a:custGeom>
          <a:blipFill>
            <a:blip r:embed="rId2"/>
            <a:stretch>
              <a:fillRect/>
            </a:stretch>
          </a:blipFill>
          <a:ln w="9525" cap="sq">
            <a:solidFill>
              <a:srgbClr val="6B4931"/>
            </a:solidFill>
            <a:prstDash val="solid"/>
            <a:miter/>
          </a:ln>
        </p:spPr>
        <p:txBody>
          <a:bodyPr/>
          <a:lstStyle/>
          <a:p>
            <a:endParaRPr lang="en-GB"/>
          </a:p>
        </p:txBody>
      </p:sp>
      <p:sp>
        <p:nvSpPr>
          <p:cNvPr id="4" name="Freeform 4"/>
          <p:cNvSpPr/>
          <p:nvPr/>
        </p:nvSpPr>
        <p:spPr>
          <a:xfrm>
            <a:off x="627221" y="6134100"/>
            <a:ext cx="5544979" cy="2681187"/>
          </a:xfrm>
          <a:custGeom>
            <a:avLst/>
            <a:gdLst/>
            <a:ahLst/>
            <a:cxnLst/>
            <a:rect l="l" t="t" r="r" b="b"/>
            <a:pathLst>
              <a:path w="8218306" h="3915365">
                <a:moveTo>
                  <a:pt x="0" y="0"/>
                </a:moveTo>
                <a:lnTo>
                  <a:pt x="8218306" y="0"/>
                </a:lnTo>
                <a:lnTo>
                  <a:pt x="8218306" y="3915365"/>
                </a:lnTo>
                <a:lnTo>
                  <a:pt x="0" y="3915365"/>
                </a:lnTo>
                <a:lnTo>
                  <a:pt x="0" y="0"/>
                </a:lnTo>
                <a:close/>
              </a:path>
            </a:pathLst>
          </a:custGeom>
          <a:blipFill>
            <a:blip r:embed="rId3"/>
            <a:stretch>
              <a:fillRect l="-1845" r="-1845"/>
            </a:stretch>
          </a:blipFill>
          <a:ln w="9525" cap="sq">
            <a:solidFill>
              <a:srgbClr val="6B4931"/>
            </a:solidFill>
            <a:prstDash val="solid"/>
            <a:miter/>
          </a:ln>
        </p:spPr>
        <p:txBody>
          <a:bodyPr/>
          <a:lstStyle/>
          <a:p>
            <a:endParaRPr lang="en-GB"/>
          </a:p>
        </p:txBody>
      </p:sp>
      <p:sp>
        <p:nvSpPr>
          <p:cNvPr id="5" name="TextBox 5"/>
          <p:cNvSpPr txBox="1"/>
          <p:nvPr/>
        </p:nvSpPr>
        <p:spPr>
          <a:xfrm>
            <a:off x="627221" y="2019300"/>
            <a:ext cx="17198600" cy="693908"/>
          </a:xfrm>
          <a:prstGeom prst="rect">
            <a:avLst/>
          </a:prstGeom>
        </p:spPr>
        <p:txBody>
          <a:bodyPr lIns="0" tIns="0" rIns="0" bIns="0" rtlCol="0" anchor="t">
            <a:spAutoFit/>
          </a:bodyPr>
          <a:lstStyle/>
          <a:p>
            <a:pPr>
              <a:lnSpc>
                <a:spcPts val="6079"/>
              </a:lnSpc>
            </a:pPr>
            <a:r>
              <a:rPr lang="en-US" sz="3200" dirty="0">
                <a:solidFill>
                  <a:srgbClr val="000000"/>
                </a:solidFill>
                <a:latin typeface="Libre Baskerville Bold" panose="020B0604020202020204" charset="0"/>
              </a:rPr>
              <a:t>8. What is the most common market segment type for reservations?</a:t>
            </a:r>
          </a:p>
        </p:txBody>
      </p:sp>
      <p:sp>
        <p:nvSpPr>
          <p:cNvPr id="6" name="TextBox 9">
            <a:extLst>
              <a:ext uri="{FF2B5EF4-FFF2-40B4-BE49-F238E27FC236}">
                <a16:creationId xmlns:a16="http://schemas.microsoft.com/office/drawing/2014/main" id="{0D1DB3CE-AD17-2F67-24D2-E53E7F728B1D}"/>
              </a:ext>
            </a:extLst>
          </p:cNvPr>
          <p:cNvSpPr txBox="1"/>
          <p:nvPr/>
        </p:nvSpPr>
        <p:spPr>
          <a:xfrm>
            <a:off x="6006267" y="933516"/>
            <a:ext cx="7738181" cy="1008096"/>
          </a:xfrm>
          <a:prstGeom prst="rect">
            <a:avLst/>
          </a:prstGeom>
        </p:spPr>
        <p:txBody>
          <a:bodyPr wrap="square" lIns="0" tIns="0" rIns="0" bIns="0" rtlCol="0" anchor="t">
            <a:spAutoFit/>
          </a:bodyPr>
          <a:lstStyle/>
          <a:p>
            <a:pPr>
              <a:lnSpc>
                <a:spcPts val="8580"/>
              </a:lnSpc>
            </a:pPr>
            <a:r>
              <a:rPr lang="en-US" sz="5400" dirty="0">
                <a:latin typeface="Libre Baskerville Bold"/>
              </a:rPr>
              <a:t>Data Analysis Tasks</a:t>
            </a:r>
          </a:p>
        </p:txBody>
      </p:sp>
      <p:sp>
        <p:nvSpPr>
          <p:cNvPr id="7" name="TextBox 6">
            <a:extLst>
              <a:ext uri="{FF2B5EF4-FFF2-40B4-BE49-F238E27FC236}">
                <a16:creationId xmlns:a16="http://schemas.microsoft.com/office/drawing/2014/main" id="{106ED57E-EE8A-A786-0B46-8136673DA31D}"/>
              </a:ext>
            </a:extLst>
          </p:cNvPr>
          <p:cNvSpPr txBox="1"/>
          <p:nvPr/>
        </p:nvSpPr>
        <p:spPr>
          <a:xfrm>
            <a:off x="12954000" y="3267408"/>
            <a:ext cx="3505200" cy="3493264"/>
          </a:xfrm>
          <a:prstGeom prst="rect">
            <a:avLst/>
          </a:prstGeom>
          <a:noFill/>
        </p:spPr>
        <p:txBody>
          <a:bodyPr wrap="square" rtlCol="0">
            <a:spAutoFit/>
          </a:bodyPr>
          <a:lstStyle/>
          <a:p>
            <a:r>
              <a:rPr lang="en-IN" sz="2500" b="1" dirty="0">
                <a:latin typeface="Aptos" panose="020B0004020202020204" pitchFamily="34" charset="0"/>
              </a:rPr>
              <a:t>Overview:</a:t>
            </a:r>
          </a:p>
          <a:p>
            <a:pPr algn="just"/>
            <a:r>
              <a:rPr lang="en-US" sz="2800" b="0" i="0" dirty="0">
                <a:effectLst/>
                <a:latin typeface="Aptos" panose="020B0004020202020204" pitchFamily="34" charset="0"/>
              </a:rPr>
              <a:t>The online market segment is the most popular choice among guests , showcasing a clear preference for online reservations.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1168400" y="3739490"/>
            <a:ext cx="7151500" cy="1732790"/>
          </a:xfrm>
          <a:custGeom>
            <a:avLst/>
            <a:gdLst/>
            <a:ahLst/>
            <a:cxnLst/>
            <a:rect l="l" t="t" r="r" b="b"/>
            <a:pathLst>
              <a:path w="10846515" h="2358897">
                <a:moveTo>
                  <a:pt x="0" y="0"/>
                </a:moveTo>
                <a:lnTo>
                  <a:pt x="10846515" y="0"/>
                </a:lnTo>
                <a:lnTo>
                  <a:pt x="10846515" y="2358897"/>
                </a:lnTo>
                <a:lnTo>
                  <a:pt x="0" y="2358897"/>
                </a:lnTo>
                <a:lnTo>
                  <a:pt x="0" y="0"/>
                </a:lnTo>
                <a:close/>
              </a:path>
            </a:pathLst>
          </a:custGeom>
          <a:blipFill>
            <a:blip r:embed="rId2"/>
            <a:stretch>
              <a:fillRect/>
            </a:stretch>
          </a:blipFill>
          <a:ln w="19050" cap="sq">
            <a:solidFill>
              <a:srgbClr val="6B4931"/>
            </a:solidFill>
            <a:prstDash val="solid"/>
            <a:miter/>
          </a:ln>
        </p:spPr>
        <p:txBody>
          <a:bodyPr/>
          <a:lstStyle/>
          <a:p>
            <a:endParaRPr lang="en-GB"/>
          </a:p>
        </p:txBody>
      </p:sp>
      <p:sp>
        <p:nvSpPr>
          <p:cNvPr id="4" name="Freeform 4"/>
          <p:cNvSpPr/>
          <p:nvPr/>
        </p:nvSpPr>
        <p:spPr>
          <a:xfrm>
            <a:off x="1168400" y="6017915"/>
            <a:ext cx="4837867" cy="1106785"/>
          </a:xfrm>
          <a:custGeom>
            <a:avLst/>
            <a:gdLst/>
            <a:ahLst/>
            <a:cxnLst/>
            <a:rect l="l" t="t" r="r" b="b"/>
            <a:pathLst>
              <a:path w="8099980" h="2184264">
                <a:moveTo>
                  <a:pt x="0" y="0"/>
                </a:moveTo>
                <a:lnTo>
                  <a:pt x="8099980" y="0"/>
                </a:lnTo>
                <a:lnTo>
                  <a:pt x="8099980" y="2184264"/>
                </a:lnTo>
                <a:lnTo>
                  <a:pt x="0" y="2184264"/>
                </a:lnTo>
                <a:lnTo>
                  <a:pt x="0" y="0"/>
                </a:lnTo>
                <a:close/>
              </a:path>
            </a:pathLst>
          </a:custGeom>
          <a:blipFill>
            <a:blip r:embed="rId3"/>
            <a:stretch>
              <a:fillRect/>
            </a:stretch>
          </a:blipFill>
          <a:ln w="9525" cap="sq">
            <a:solidFill>
              <a:srgbClr val="6B4931"/>
            </a:solidFill>
            <a:prstDash val="solid"/>
            <a:miter/>
          </a:ln>
        </p:spPr>
        <p:txBody>
          <a:bodyPr/>
          <a:lstStyle/>
          <a:p>
            <a:endParaRPr lang="en-GB"/>
          </a:p>
        </p:txBody>
      </p:sp>
      <p:sp>
        <p:nvSpPr>
          <p:cNvPr id="5" name="TextBox 5"/>
          <p:cNvSpPr txBox="1"/>
          <p:nvPr/>
        </p:nvSpPr>
        <p:spPr>
          <a:xfrm>
            <a:off x="685800" y="2512647"/>
            <a:ext cx="17198600" cy="693908"/>
          </a:xfrm>
          <a:prstGeom prst="rect">
            <a:avLst/>
          </a:prstGeom>
        </p:spPr>
        <p:txBody>
          <a:bodyPr lIns="0" tIns="0" rIns="0" bIns="0" rtlCol="0" anchor="t">
            <a:spAutoFit/>
          </a:bodyPr>
          <a:lstStyle/>
          <a:p>
            <a:pPr>
              <a:lnSpc>
                <a:spcPts val="6079"/>
              </a:lnSpc>
            </a:pPr>
            <a:r>
              <a:rPr lang="en-US" sz="3200" dirty="0">
                <a:solidFill>
                  <a:srgbClr val="000000"/>
                </a:solidFill>
                <a:latin typeface="Libre Baskerville Bold" panose="020B0604020202020204" charset="0"/>
              </a:rPr>
              <a:t>9. How many reservations have a booking status of "Confirmed"?</a:t>
            </a:r>
          </a:p>
        </p:txBody>
      </p:sp>
      <p:sp>
        <p:nvSpPr>
          <p:cNvPr id="6" name="TextBox 9">
            <a:extLst>
              <a:ext uri="{FF2B5EF4-FFF2-40B4-BE49-F238E27FC236}">
                <a16:creationId xmlns:a16="http://schemas.microsoft.com/office/drawing/2014/main" id="{32342120-4802-586B-76B8-AAB62ADAE45E}"/>
              </a:ext>
            </a:extLst>
          </p:cNvPr>
          <p:cNvSpPr txBox="1"/>
          <p:nvPr/>
        </p:nvSpPr>
        <p:spPr>
          <a:xfrm>
            <a:off x="6006267" y="933516"/>
            <a:ext cx="7738181" cy="1008096"/>
          </a:xfrm>
          <a:prstGeom prst="rect">
            <a:avLst/>
          </a:prstGeom>
        </p:spPr>
        <p:txBody>
          <a:bodyPr wrap="square" lIns="0" tIns="0" rIns="0" bIns="0" rtlCol="0" anchor="t">
            <a:spAutoFit/>
          </a:bodyPr>
          <a:lstStyle/>
          <a:p>
            <a:pPr>
              <a:lnSpc>
                <a:spcPts val="8580"/>
              </a:lnSpc>
            </a:pPr>
            <a:r>
              <a:rPr lang="en-US" sz="5400" dirty="0">
                <a:latin typeface="Libre Baskerville Bold"/>
              </a:rPr>
              <a:t>Data Analysis Tasks</a:t>
            </a:r>
          </a:p>
        </p:txBody>
      </p:sp>
      <p:sp>
        <p:nvSpPr>
          <p:cNvPr id="9" name="TextBox 8">
            <a:extLst>
              <a:ext uri="{FF2B5EF4-FFF2-40B4-BE49-F238E27FC236}">
                <a16:creationId xmlns:a16="http://schemas.microsoft.com/office/drawing/2014/main" id="{65FA66AE-4452-A7D7-1A6F-5E1CBBE04DF5}"/>
              </a:ext>
            </a:extLst>
          </p:cNvPr>
          <p:cNvSpPr txBox="1"/>
          <p:nvPr/>
        </p:nvSpPr>
        <p:spPr>
          <a:xfrm>
            <a:off x="12954000" y="3988987"/>
            <a:ext cx="3505200" cy="1631216"/>
          </a:xfrm>
          <a:prstGeom prst="rect">
            <a:avLst/>
          </a:prstGeom>
          <a:noFill/>
        </p:spPr>
        <p:txBody>
          <a:bodyPr wrap="square" rtlCol="0">
            <a:spAutoFit/>
          </a:bodyPr>
          <a:lstStyle/>
          <a:p>
            <a:r>
              <a:rPr lang="en-IN" sz="2500" b="1" dirty="0">
                <a:latin typeface="Aptos" panose="020B0004020202020204" pitchFamily="34" charset="0"/>
              </a:rPr>
              <a:t>Overview:</a:t>
            </a:r>
          </a:p>
          <a:p>
            <a:pPr algn="just"/>
            <a:r>
              <a:rPr lang="en-GB" sz="2500" dirty="0">
                <a:latin typeface="Aptos" panose="020B0004020202020204" pitchFamily="34" charset="0"/>
              </a:rPr>
              <a:t>It have 493 reservations that has a booking status of “Confirmed”.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1093340" y="3462515"/>
            <a:ext cx="6831460" cy="2061985"/>
          </a:xfrm>
          <a:custGeom>
            <a:avLst/>
            <a:gdLst/>
            <a:ahLst/>
            <a:cxnLst/>
            <a:rect l="l" t="t" r="r" b="b"/>
            <a:pathLst>
              <a:path w="11096063" h="2940349">
                <a:moveTo>
                  <a:pt x="0" y="0"/>
                </a:moveTo>
                <a:lnTo>
                  <a:pt x="11096063" y="0"/>
                </a:lnTo>
                <a:lnTo>
                  <a:pt x="11096063" y="2940349"/>
                </a:lnTo>
                <a:lnTo>
                  <a:pt x="0" y="2940349"/>
                </a:lnTo>
                <a:lnTo>
                  <a:pt x="0" y="0"/>
                </a:lnTo>
                <a:close/>
              </a:path>
            </a:pathLst>
          </a:custGeom>
          <a:blipFill>
            <a:blip r:embed="rId2"/>
            <a:stretch>
              <a:fillRect/>
            </a:stretch>
          </a:blipFill>
          <a:ln w="9525" cap="sq">
            <a:solidFill>
              <a:srgbClr val="6B4931"/>
            </a:solidFill>
            <a:prstDash val="solid"/>
            <a:miter/>
          </a:ln>
        </p:spPr>
        <p:txBody>
          <a:bodyPr/>
          <a:lstStyle/>
          <a:p>
            <a:endParaRPr lang="en-GB" dirty="0"/>
          </a:p>
        </p:txBody>
      </p:sp>
      <p:sp>
        <p:nvSpPr>
          <p:cNvPr id="4" name="Freeform 4"/>
          <p:cNvSpPr/>
          <p:nvPr/>
        </p:nvSpPr>
        <p:spPr>
          <a:xfrm>
            <a:off x="1078100" y="6315037"/>
            <a:ext cx="5475100" cy="1038263"/>
          </a:xfrm>
          <a:custGeom>
            <a:avLst/>
            <a:gdLst/>
            <a:ahLst/>
            <a:cxnLst/>
            <a:rect l="l" t="t" r="r" b="b"/>
            <a:pathLst>
              <a:path w="9408228" h="2314958">
                <a:moveTo>
                  <a:pt x="0" y="0"/>
                </a:moveTo>
                <a:lnTo>
                  <a:pt x="9408228" y="0"/>
                </a:lnTo>
                <a:lnTo>
                  <a:pt x="9408228" y="2314958"/>
                </a:lnTo>
                <a:lnTo>
                  <a:pt x="0" y="2314958"/>
                </a:lnTo>
                <a:lnTo>
                  <a:pt x="0" y="0"/>
                </a:lnTo>
                <a:close/>
              </a:path>
            </a:pathLst>
          </a:custGeom>
          <a:blipFill>
            <a:blip r:embed="rId3"/>
            <a:stretch>
              <a:fillRect/>
            </a:stretch>
          </a:blipFill>
          <a:ln w="9525" cap="sq">
            <a:solidFill>
              <a:srgbClr val="6B4931"/>
            </a:solidFill>
            <a:prstDash val="solid"/>
            <a:miter/>
          </a:ln>
        </p:spPr>
        <p:txBody>
          <a:bodyPr/>
          <a:lstStyle/>
          <a:p>
            <a:endParaRPr lang="en-GB" dirty="0"/>
          </a:p>
        </p:txBody>
      </p:sp>
      <p:sp>
        <p:nvSpPr>
          <p:cNvPr id="5" name="TextBox 5"/>
          <p:cNvSpPr txBox="1"/>
          <p:nvPr/>
        </p:nvSpPr>
        <p:spPr>
          <a:xfrm>
            <a:off x="559940" y="2231044"/>
            <a:ext cx="17198600" cy="693908"/>
          </a:xfrm>
          <a:prstGeom prst="rect">
            <a:avLst/>
          </a:prstGeom>
        </p:spPr>
        <p:txBody>
          <a:bodyPr lIns="0" tIns="0" rIns="0" bIns="0" rtlCol="0" anchor="t">
            <a:spAutoFit/>
          </a:bodyPr>
          <a:lstStyle/>
          <a:p>
            <a:pPr>
              <a:lnSpc>
                <a:spcPts val="6079"/>
              </a:lnSpc>
            </a:pPr>
            <a:r>
              <a:rPr lang="en-US" sz="3200" dirty="0">
                <a:solidFill>
                  <a:srgbClr val="000000"/>
                </a:solidFill>
                <a:latin typeface="Libre Baskerville Bold" panose="020B0604020202020204" charset="0"/>
              </a:rPr>
              <a:t>10. What is the total number of adults and children across all reservations?</a:t>
            </a:r>
          </a:p>
        </p:txBody>
      </p:sp>
      <p:sp>
        <p:nvSpPr>
          <p:cNvPr id="6" name="TextBox 9">
            <a:extLst>
              <a:ext uri="{FF2B5EF4-FFF2-40B4-BE49-F238E27FC236}">
                <a16:creationId xmlns:a16="http://schemas.microsoft.com/office/drawing/2014/main" id="{A7C4764D-1C99-C926-C361-D3801E751F47}"/>
              </a:ext>
            </a:extLst>
          </p:cNvPr>
          <p:cNvSpPr txBox="1"/>
          <p:nvPr/>
        </p:nvSpPr>
        <p:spPr>
          <a:xfrm>
            <a:off x="6006267" y="933516"/>
            <a:ext cx="7738181" cy="1008096"/>
          </a:xfrm>
          <a:prstGeom prst="rect">
            <a:avLst/>
          </a:prstGeom>
        </p:spPr>
        <p:txBody>
          <a:bodyPr wrap="square" lIns="0" tIns="0" rIns="0" bIns="0" rtlCol="0" anchor="t">
            <a:spAutoFit/>
          </a:bodyPr>
          <a:lstStyle/>
          <a:p>
            <a:pPr>
              <a:lnSpc>
                <a:spcPts val="8580"/>
              </a:lnSpc>
            </a:pPr>
            <a:r>
              <a:rPr lang="en-US" sz="5400" dirty="0">
                <a:latin typeface="Libre Baskerville Bold"/>
              </a:rPr>
              <a:t>Data Analysis Tasks</a:t>
            </a:r>
          </a:p>
        </p:txBody>
      </p:sp>
      <p:sp>
        <p:nvSpPr>
          <p:cNvPr id="7" name="TextBox 6">
            <a:extLst>
              <a:ext uri="{FF2B5EF4-FFF2-40B4-BE49-F238E27FC236}">
                <a16:creationId xmlns:a16="http://schemas.microsoft.com/office/drawing/2014/main" id="{4EEF4EEB-65BB-4E09-E630-0F0FC7937073}"/>
              </a:ext>
            </a:extLst>
          </p:cNvPr>
          <p:cNvSpPr txBox="1"/>
          <p:nvPr/>
        </p:nvSpPr>
        <p:spPr>
          <a:xfrm>
            <a:off x="12954000" y="3267408"/>
            <a:ext cx="3505200" cy="3170099"/>
          </a:xfrm>
          <a:prstGeom prst="rect">
            <a:avLst/>
          </a:prstGeom>
          <a:noFill/>
        </p:spPr>
        <p:txBody>
          <a:bodyPr wrap="square" rtlCol="0">
            <a:spAutoFit/>
          </a:bodyPr>
          <a:lstStyle/>
          <a:p>
            <a:r>
              <a:rPr lang="en-IN" sz="2500" b="1" dirty="0">
                <a:latin typeface="Aptos" panose="020B0004020202020204" pitchFamily="34" charset="0"/>
              </a:rPr>
              <a:t>Overview:</a:t>
            </a:r>
          </a:p>
          <a:p>
            <a:pPr algn="just"/>
            <a:r>
              <a:rPr lang="en-IN" sz="2500" dirty="0">
                <a:latin typeface="Aptos" panose="020B0004020202020204" pitchFamily="34" charset="0"/>
              </a:rPr>
              <a:t>The bulk of reservations (1,316) are for adult visitors, with only 69 for children. This demonstrates the hotel's core attraction to adults.</a:t>
            </a:r>
            <a:endParaRPr lang="en-GB" sz="2500" dirty="0">
              <a:latin typeface="Aptos" panose="020B00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762000" y="4377768"/>
            <a:ext cx="8305800" cy="2059740"/>
          </a:xfrm>
          <a:custGeom>
            <a:avLst/>
            <a:gdLst/>
            <a:ahLst/>
            <a:cxnLst/>
            <a:rect l="l" t="t" r="r" b="b"/>
            <a:pathLst>
              <a:path w="14476626" h="2284015">
                <a:moveTo>
                  <a:pt x="0" y="0"/>
                </a:moveTo>
                <a:lnTo>
                  <a:pt x="14476626" y="0"/>
                </a:lnTo>
                <a:lnTo>
                  <a:pt x="14476626" y="2284015"/>
                </a:lnTo>
                <a:lnTo>
                  <a:pt x="0" y="2284015"/>
                </a:lnTo>
                <a:lnTo>
                  <a:pt x="0" y="0"/>
                </a:lnTo>
                <a:close/>
              </a:path>
            </a:pathLst>
          </a:custGeom>
          <a:blipFill>
            <a:blip r:embed="rId2"/>
            <a:stretch>
              <a:fillRect/>
            </a:stretch>
          </a:blipFill>
          <a:ln w="9525" cap="sq">
            <a:solidFill>
              <a:srgbClr val="6B4931"/>
            </a:solidFill>
            <a:prstDash val="solid"/>
            <a:miter/>
          </a:ln>
        </p:spPr>
        <p:txBody>
          <a:bodyPr/>
          <a:lstStyle/>
          <a:p>
            <a:endParaRPr lang="en-GB"/>
          </a:p>
        </p:txBody>
      </p:sp>
      <p:sp>
        <p:nvSpPr>
          <p:cNvPr id="4" name="Freeform 4"/>
          <p:cNvSpPr/>
          <p:nvPr/>
        </p:nvSpPr>
        <p:spPr>
          <a:xfrm>
            <a:off x="762000" y="7124700"/>
            <a:ext cx="4495800" cy="1063521"/>
          </a:xfrm>
          <a:custGeom>
            <a:avLst/>
            <a:gdLst/>
            <a:ahLst/>
            <a:cxnLst/>
            <a:rect l="l" t="t" r="r" b="b"/>
            <a:pathLst>
              <a:path w="9565756" h="2514427">
                <a:moveTo>
                  <a:pt x="0" y="0"/>
                </a:moveTo>
                <a:lnTo>
                  <a:pt x="9565756" y="0"/>
                </a:lnTo>
                <a:lnTo>
                  <a:pt x="9565756" y="2514427"/>
                </a:lnTo>
                <a:lnTo>
                  <a:pt x="0" y="2514427"/>
                </a:lnTo>
                <a:lnTo>
                  <a:pt x="0" y="0"/>
                </a:lnTo>
                <a:close/>
              </a:path>
            </a:pathLst>
          </a:custGeom>
          <a:blipFill>
            <a:blip r:embed="rId3"/>
            <a:stretch>
              <a:fillRect/>
            </a:stretch>
          </a:blipFill>
          <a:ln w="9525" cap="sq">
            <a:solidFill>
              <a:srgbClr val="6B4931"/>
            </a:solidFill>
            <a:prstDash val="solid"/>
            <a:miter/>
          </a:ln>
        </p:spPr>
        <p:txBody>
          <a:bodyPr/>
          <a:lstStyle/>
          <a:p>
            <a:endParaRPr lang="en-GB" dirty="0"/>
          </a:p>
        </p:txBody>
      </p:sp>
      <p:sp>
        <p:nvSpPr>
          <p:cNvPr id="5" name="TextBox 5"/>
          <p:cNvSpPr txBox="1"/>
          <p:nvPr/>
        </p:nvSpPr>
        <p:spPr>
          <a:xfrm>
            <a:off x="544700" y="2098779"/>
            <a:ext cx="17198600" cy="1518475"/>
          </a:xfrm>
          <a:prstGeom prst="rect">
            <a:avLst/>
          </a:prstGeom>
        </p:spPr>
        <p:txBody>
          <a:bodyPr lIns="0" tIns="0" rIns="0" bIns="0" rtlCol="0" anchor="t">
            <a:spAutoFit/>
          </a:bodyPr>
          <a:lstStyle/>
          <a:p>
            <a:pPr>
              <a:lnSpc>
                <a:spcPts val="6079"/>
              </a:lnSpc>
            </a:pPr>
            <a:r>
              <a:rPr lang="en-US" sz="3200" dirty="0">
                <a:solidFill>
                  <a:srgbClr val="000000"/>
                </a:solidFill>
                <a:latin typeface="Libre Baskerville Bold" panose="020B0604020202020204" charset="0"/>
              </a:rPr>
              <a:t>11. What is the average number of weekend nights for reservations involving children?</a:t>
            </a:r>
          </a:p>
        </p:txBody>
      </p:sp>
      <p:sp>
        <p:nvSpPr>
          <p:cNvPr id="6" name="TextBox 9">
            <a:extLst>
              <a:ext uri="{FF2B5EF4-FFF2-40B4-BE49-F238E27FC236}">
                <a16:creationId xmlns:a16="http://schemas.microsoft.com/office/drawing/2014/main" id="{4D1C8BE0-C1FC-39B1-A275-6F6904D4AECC}"/>
              </a:ext>
            </a:extLst>
          </p:cNvPr>
          <p:cNvSpPr txBox="1"/>
          <p:nvPr/>
        </p:nvSpPr>
        <p:spPr>
          <a:xfrm>
            <a:off x="6006267" y="933516"/>
            <a:ext cx="7738181" cy="1008096"/>
          </a:xfrm>
          <a:prstGeom prst="rect">
            <a:avLst/>
          </a:prstGeom>
        </p:spPr>
        <p:txBody>
          <a:bodyPr wrap="square" lIns="0" tIns="0" rIns="0" bIns="0" rtlCol="0" anchor="t">
            <a:spAutoFit/>
          </a:bodyPr>
          <a:lstStyle/>
          <a:p>
            <a:pPr>
              <a:lnSpc>
                <a:spcPts val="8580"/>
              </a:lnSpc>
            </a:pPr>
            <a:r>
              <a:rPr lang="en-US" sz="5400" dirty="0">
                <a:latin typeface="Libre Baskerville Bold"/>
              </a:rPr>
              <a:t>Data Analysis Tasks</a:t>
            </a:r>
          </a:p>
        </p:txBody>
      </p:sp>
      <p:sp>
        <p:nvSpPr>
          <p:cNvPr id="7" name="TextBox 6">
            <a:extLst>
              <a:ext uri="{FF2B5EF4-FFF2-40B4-BE49-F238E27FC236}">
                <a16:creationId xmlns:a16="http://schemas.microsoft.com/office/drawing/2014/main" id="{14107353-A24B-C592-DA04-02F1273A9CE3}"/>
              </a:ext>
            </a:extLst>
          </p:cNvPr>
          <p:cNvSpPr txBox="1"/>
          <p:nvPr/>
        </p:nvSpPr>
        <p:spPr>
          <a:xfrm>
            <a:off x="12954000" y="3267408"/>
            <a:ext cx="3505200" cy="3170099"/>
          </a:xfrm>
          <a:prstGeom prst="rect">
            <a:avLst/>
          </a:prstGeom>
          <a:noFill/>
        </p:spPr>
        <p:txBody>
          <a:bodyPr wrap="square" rtlCol="0">
            <a:spAutoFit/>
          </a:bodyPr>
          <a:lstStyle/>
          <a:p>
            <a:r>
              <a:rPr lang="en-IN" sz="2500" b="1" dirty="0">
                <a:latin typeface="Aptos" panose="020B0004020202020204" pitchFamily="34" charset="0"/>
              </a:rPr>
              <a:t>Overview:</a:t>
            </a:r>
          </a:p>
          <a:p>
            <a:pPr algn="just"/>
            <a:r>
              <a:rPr lang="en-GB" sz="2500" dirty="0">
                <a:latin typeface="Aptos" panose="020B0004020202020204" pitchFamily="34" charset="0"/>
              </a:rPr>
              <a:t>The average number of weekend nights for reservation involving children is 1, </a:t>
            </a:r>
            <a:r>
              <a:rPr lang="en-IN" sz="2500" dirty="0">
                <a:latin typeface="Aptos" panose="020B0004020202020204" pitchFamily="34" charset="0"/>
              </a:rPr>
              <a:t>showing a preference for weekend stays, especially for families.</a:t>
            </a:r>
            <a:endParaRPr lang="en-GB" sz="2500" dirty="0">
              <a:latin typeface="Aptos" panose="020B00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996251" y="3092718"/>
            <a:ext cx="9132700" cy="2362200"/>
          </a:xfrm>
          <a:custGeom>
            <a:avLst/>
            <a:gdLst/>
            <a:ahLst/>
            <a:cxnLst/>
            <a:rect l="l" t="t" r="r" b="b"/>
            <a:pathLst>
              <a:path w="11482946" h="3179163">
                <a:moveTo>
                  <a:pt x="0" y="0"/>
                </a:moveTo>
                <a:lnTo>
                  <a:pt x="11482946" y="0"/>
                </a:lnTo>
                <a:lnTo>
                  <a:pt x="11482946" y="3179163"/>
                </a:lnTo>
                <a:lnTo>
                  <a:pt x="0" y="3179163"/>
                </a:lnTo>
                <a:lnTo>
                  <a:pt x="0" y="0"/>
                </a:lnTo>
                <a:close/>
              </a:path>
            </a:pathLst>
          </a:custGeom>
          <a:blipFill>
            <a:blip r:embed="rId2"/>
            <a:stretch>
              <a:fillRect/>
            </a:stretch>
          </a:blipFill>
          <a:ln w="9525" cap="sq">
            <a:solidFill>
              <a:srgbClr val="6B4931"/>
            </a:solidFill>
            <a:prstDash val="solid"/>
            <a:miter/>
          </a:ln>
        </p:spPr>
        <p:txBody>
          <a:bodyPr/>
          <a:lstStyle/>
          <a:p>
            <a:endParaRPr lang="en-GB" dirty="0"/>
          </a:p>
        </p:txBody>
      </p:sp>
      <p:sp>
        <p:nvSpPr>
          <p:cNvPr id="4" name="Freeform 4"/>
          <p:cNvSpPr/>
          <p:nvPr/>
        </p:nvSpPr>
        <p:spPr>
          <a:xfrm>
            <a:off x="996251" y="5683517"/>
            <a:ext cx="3246559" cy="3522382"/>
          </a:xfrm>
          <a:custGeom>
            <a:avLst/>
            <a:gdLst/>
            <a:ahLst/>
            <a:cxnLst/>
            <a:rect l="l" t="t" r="r" b="b"/>
            <a:pathLst>
              <a:path w="4351459" h="5356850">
                <a:moveTo>
                  <a:pt x="0" y="0"/>
                </a:moveTo>
                <a:lnTo>
                  <a:pt x="4351459" y="0"/>
                </a:lnTo>
                <a:lnTo>
                  <a:pt x="4351459" y="5356850"/>
                </a:lnTo>
                <a:lnTo>
                  <a:pt x="0" y="5356850"/>
                </a:lnTo>
                <a:lnTo>
                  <a:pt x="0" y="0"/>
                </a:lnTo>
                <a:close/>
              </a:path>
            </a:pathLst>
          </a:custGeom>
          <a:blipFill>
            <a:blip r:embed="rId3"/>
            <a:stretch>
              <a:fillRect/>
            </a:stretch>
          </a:blipFill>
          <a:ln w="9525" cap="sq">
            <a:solidFill>
              <a:srgbClr val="6B4931"/>
            </a:solidFill>
            <a:prstDash val="solid"/>
            <a:miter/>
          </a:ln>
        </p:spPr>
        <p:txBody>
          <a:bodyPr/>
          <a:lstStyle/>
          <a:p>
            <a:endParaRPr lang="en-GB" dirty="0"/>
          </a:p>
        </p:txBody>
      </p:sp>
      <p:sp>
        <p:nvSpPr>
          <p:cNvPr id="5" name="TextBox 5"/>
          <p:cNvSpPr txBox="1"/>
          <p:nvPr/>
        </p:nvSpPr>
        <p:spPr>
          <a:xfrm>
            <a:off x="544700" y="2170211"/>
            <a:ext cx="17198600" cy="693908"/>
          </a:xfrm>
          <a:prstGeom prst="rect">
            <a:avLst/>
          </a:prstGeom>
        </p:spPr>
        <p:txBody>
          <a:bodyPr lIns="0" tIns="0" rIns="0" bIns="0" rtlCol="0" anchor="t">
            <a:spAutoFit/>
          </a:bodyPr>
          <a:lstStyle/>
          <a:p>
            <a:pPr>
              <a:lnSpc>
                <a:spcPts val="6079"/>
              </a:lnSpc>
            </a:pPr>
            <a:r>
              <a:rPr lang="en-US" sz="3200" dirty="0">
                <a:solidFill>
                  <a:srgbClr val="000000"/>
                </a:solidFill>
                <a:latin typeface="Libre Baskerville Bold" panose="020B0604020202020204" charset="0"/>
              </a:rPr>
              <a:t>12. How many reservations were made in each month of the year?</a:t>
            </a:r>
          </a:p>
        </p:txBody>
      </p:sp>
      <p:sp>
        <p:nvSpPr>
          <p:cNvPr id="6" name="TextBox 9">
            <a:extLst>
              <a:ext uri="{FF2B5EF4-FFF2-40B4-BE49-F238E27FC236}">
                <a16:creationId xmlns:a16="http://schemas.microsoft.com/office/drawing/2014/main" id="{71E98FE1-C09A-7291-61E9-C81E56335183}"/>
              </a:ext>
            </a:extLst>
          </p:cNvPr>
          <p:cNvSpPr txBox="1"/>
          <p:nvPr/>
        </p:nvSpPr>
        <p:spPr>
          <a:xfrm>
            <a:off x="6006267" y="933516"/>
            <a:ext cx="7738181" cy="1008096"/>
          </a:xfrm>
          <a:prstGeom prst="rect">
            <a:avLst/>
          </a:prstGeom>
        </p:spPr>
        <p:txBody>
          <a:bodyPr wrap="square" lIns="0" tIns="0" rIns="0" bIns="0" rtlCol="0" anchor="t">
            <a:spAutoFit/>
          </a:bodyPr>
          <a:lstStyle/>
          <a:p>
            <a:pPr>
              <a:lnSpc>
                <a:spcPts val="8580"/>
              </a:lnSpc>
            </a:pPr>
            <a:r>
              <a:rPr lang="en-US" sz="5400" dirty="0">
                <a:latin typeface="Libre Baskerville Bold"/>
              </a:rPr>
              <a:t>Data Analysis Tasks</a:t>
            </a:r>
          </a:p>
        </p:txBody>
      </p:sp>
      <p:sp>
        <p:nvSpPr>
          <p:cNvPr id="7" name="TextBox 6">
            <a:extLst>
              <a:ext uri="{FF2B5EF4-FFF2-40B4-BE49-F238E27FC236}">
                <a16:creationId xmlns:a16="http://schemas.microsoft.com/office/drawing/2014/main" id="{7BAB02A4-FAE2-B4E9-6EA3-B7A3D5AD4543}"/>
              </a:ext>
            </a:extLst>
          </p:cNvPr>
          <p:cNvSpPr txBox="1"/>
          <p:nvPr/>
        </p:nvSpPr>
        <p:spPr>
          <a:xfrm>
            <a:off x="12725400" y="3483342"/>
            <a:ext cx="3505200" cy="4324261"/>
          </a:xfrm>
          <a:prstGeom prst="rect">
            <a:avLst/>
          </a:prstGeom>
          <a:noFill/>
        </p:spPr>
        <p:txBody>
          <a:bodyPr wrap="square" rtlCol="0">
            <a:spAutoFit/>
          </a:bodyPr>
          <a:lstStyle/>
          <a:p>
            <a:r>
              <a:rPr lang="en-IN" sz="2500" b="1" dirty="0">
                <a:latin typeface="Aptos" panose="020B0004020202020204" pitchFamily="34" charset="0"/>
              </a:rPr>
              <a:t>Overview:</a:t>
            </a:r>
          </a:p>
          <a:p>
            <a:pPr algn="just"/>
            <a:r>
              <a:rPr lang="en-US" sz="2500" dirty="0">
                <a:latin typeface="Aptos" panose="020B0004020202020204" pitchFamily="34" charset="0"/>
              </a:rPr>
              <a:t>October stands out as the peak reservation month followed by June and September .   In contrast, January records the lowest number of reservations, indicating a quieter period.</a:t>
            </a:r>
          </a:p>
          <a:p>
            <a:endParaRPr lang="en-GB" sz="2500" dirty="0">
              <a:latin typeface="Aptos" panose="020B00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762000" y="4087468"/>
            <a:ext cx="10047100" cy="1932176"/>
          </a:xfrm>
          <a:custGeom>
            <a:avLst/>
            <a:gdLst/>
            <a:ahLst/>
            <a:cxnLst/>
            <a:rect l="l" t="t" r="r" b="b"/>
            <a:pathLst>
              <a:path w="13554111" h="2266676">
                <a:moveTo>
                  <a:pt x="0" y="0"/>
                </a:moveTo>
                <a:lnTo>
                  <a:pt x="13554111" y="0"/>
                </a:lnTo>
                <a:lnTo>
                  <a:pt x="13554111" y="2266676"/>
                </a:lnTo>
                <a:lnTo>
                  <a:pt x="0" y="2266676"/>
                </a:lnTo>
                <a:lnTo>
                  <a:pt x="0" y="0"/>
                </a:lnTo>
                <a:close/>
              </a:path>
            </a:pathLst>
          </a:custGeom>
          <a:blipFill>
            <a:blip r:embed="rId2"/>
            <a:stretch>
              <a:fillRect/>
            </a:stretch>
          </a:blipFill>
          <a:ln w="9525" cap="sq">
            <a:solidFill>
              <a:srgbClr val="6B4931"/>
            </a:solidFill>
            <a:prstDash val="solid"/>
            <a:miter/>
          </a:ln>
        </p:spPr>
        <p:txBody>
          <a:bodyPr/>
          <a:lstStyle/>
          <a:p>
            <a:endParaRPr lang="en-GB" dirty="0"/>
          </a:p>
        </p:txBody>
      </p:sp>
      <p:sp>
        <p:nvSpPr>
          <p:cNvPr id="4" name="Freeform 4"/>
          <p:cNvSpPr/>
          <p:nvPr/>
        </p:nvSpPr>
        <p:spPr>
          <a:xfrm>
            <a:off x="762000" y="6330576"/>
            <a:ext cx="4179700" cy="2266676"/>
          </a:xfrm>
          <a:custGeom>
            <a:avLst/>
            <a:gdLst/>
            <a:ahLst/>
            <a:cxnLst/>
            <a:rect l="l" t="t" r="r" b="b"/>
            <a:pathLst>
              <a:path w="5645202" h="3448942">
                <a:moveTo>
                  <a:pt x="0" y="0"/>
                </a:moveTo>
                <a:lnTo>
                  <a:pt x="5645202" y="0"/>
                </a:lnTo>
                <a:lnTo>
                  <a:pt x="5645202" y="3448942"/>
                </a:lnTo>
                <a:lnTo>
                  <a:pt x="0" y="3448942"/>
                </a:lnTo>
                <a:lnTo>
                  <a:pt x="0" y="0"/>
                </a:lnTo>
                <a:close/>
              </a:path>
            </a:pathLst>
          </a:custGeom>
          <a:blipFill>
            <a:blip r:embed="rId3"/>
            <a:stretch>
              <a:fillRect/>
            </a:stretch>
          </a:blipFill>
          <a:ln w="9525" cap="sq">
            <a:solidFill>
              <a:srgbClr val="6B4931"/>
            </a:solidFill>
            <a:prstDash val="solid"/>
            <a:miter/>
          </a:ln>
        </p:spPr>
        <p:txBody>
          <a:bodyPr/>
          <a:lstStyle/>
          <a:p>
            <a:endParaRPr lang="en-GB" dirty="0"/>
          </a:p>
        </p:txBody>
      </p:sp>
      <p:sp>
        <p:nvSpPr>
          <p:cNvPr id="5" name="TextBox 5"/>
          <p:cNvSpPr txBox="1"/>
          <p:nvPr/>
        </p:nvSpPr>
        <p:spPr>
          <a:xfrm>
            <a:off x="544700" y="2265681"/>
            <a:ext cx="17198600" cy="1518475"/>
          </a:xfrm>
          <a:prstGeom prst="rect">
            <a:avLst/>
          </a:prstGeom>
        </p:spPr>
        <p:txBody>
          <a:bodyPr lIns="0" tIns="0" rIns="0" bIns="0" rtlCol="0" anchor="t">
            <a:spAutoFit/>
          </a:bodyPr>
          <a:lstStyle/>
          <a:p>
            <a:pPr>
              <a:lnSpc>
                <a:spcPts val="6079"/>
              </a:lnSpc>
            </a:pPr>
            <a:r>
              <a:rPr lang="en-US" sz="3200" dirty="0">
                <a:solidFill>
                  <a:srgbClr val="000000"/>
                </a:solidFill>
                <a:latin typeface="Libre Baskerville Bold" panose="020B0604020202020204" charset="0"/>
              </a:rPr>
              <a:t>13. What is the average number of nights (both weekend and weekday) spent by guests for each room type?</a:t>
            </a:r>
          </a:p>
        </p:txBody>
      </p:sp>
      <p:sp>
        <p:nvSpPr>
          <p:cNvPr id="6" name="TextBox 9">
            <a:extLst>
              <a:ext uri="{FF2B5EF4-FFF2-40B4-BE49-F238E27FC236}">
                <a16:creationId xmlns:a16="http://schemas.microsoft.com/office/drawing/2014/main" id="{0B44E23E-304F-399E-DA38-672DAC6DE562}"/>
              </a:ext>
            </a:extLst>
          </p:cNvPr>
          <p:cNvSpPr txBox="1"/>
          <p:nvPr/>
        </p:nvSpPr>
        <p:spPr>
          <a:xfrm>
            <a:off x="6006267" y="933516"/>
            <a:ext cx="7738181" cy="1008096"/>
          </a:xfrm>
          <a:prstGeom prst="rect">
            <a:avLst/>
          </a:prstGeom>
        </p:spPr>
        <p:txBody>
          <a:bodyPr wrap="square" lIns="0" tIns="0" rIns="0" bIns="0" rtlCol="0" anchor="t">
            <a:spAutoFit/>
          </a:bodyPr>
          <a:lstStyle/>
          <a:p>
            <a:pPr>
              <a:lnSpc>
                <a:spcPts val="8580"/>
              </a:lnSpc>
            </a:pPr>
            <a:r>
              <a:rPr lang="en-US" sz="5400" dirty="0">
                <a:latin typeface="Libre Baskerville Bold"/>
              </a:rPr>
              <a:t>Data Analysis Tasks</a:t>
            </a:r>
          </a:p>
        </p:txBody>
      </p:sp>
      <p:sp>
        <p:nvSpPr>
          <p:cNvPr id="7" name="TextBox 6">
            <a:extLst>
              <a:ext uri="{FF2B5EF4-FFF2-40B4-BE49-F238E27FC236}">
                <a16:creationId xmlns:a16="http://schemas.microsoft.com/office/drawing/2014/main" id="{6739D0EE-D7A7-1C84-05DB-5CD931348399}"/>
              </a:ext>
            </a:extLst>
          </p:cNvPr>
          <p:cNvSpPr txBox="1"/>
          <p:nvPr/>
        </p:nvSpPr>
        <p:spPr>
          <a:xfrm>
            <a:off x="12877800" y="3882122"/>
            <a:ext cx="3505200" cy="2785378"/>
          </a:xfrm>
          <a:prstGeom prst="rect">
            <a:avLst/>
          </a:prstGeom>
          <a:noFill/>
        </p:spPr>
        <p:txBody>
          <a:bodyPr wrap="square" rtlCol="0">
            <a:spAutoFit/>
          </a:bodyPr>
          <a:lstStyle/>
          <a:p>
            <a:r>
              <a:rPr lang="en-IN" sz="2500" b="1" dirty="0">
                <a:latin typeface="Aptos" panose="020B0004020202020204" pitchFamily="34" charset="0"/>
              </a:rPr>
              <a:t>Overview:</a:t>
            </a:r>
          </a:p>
          <a:p>
            <a:pPr algn="just"/>
            <a:r>
              <a:rPr lang="en-IN" sz="2500" dirty="0">
                <a:latin typeface="Aptos" panose="020B0004020202020204" pitchFamily="34" charset="0"/>
              </a:rPr>
              <a:t>Guests in Room Type 4 spend the most nights (3.80 on average), while those in Room Type 5 have the shortest average stay (2.50).</a:t>
            </a:r>
            <a:endParaRPr lang="en-GB" sz="2500" dirty="0">
              <a:latin typeface="Aptos" panose="020B00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
          <p:cNvSpPr txBox="1"/>
          <p:nvPr/>
        </p:nvSpPr>
        <p:spPr>
          <a:xfrm>
            <a:off x="605661" y="2018977"/>
            <a:ext cx="17198600" cy="1431289"/>
          </a:xfrm>
          <a:prstGeom prst="rect">
            <a:avLst/>
          </a:prstGeom>
        </p:spPr>
        <p:txBody>
          <a:bodyPr lIns="0" tIns="0" rIns="0" bIns="0" rtlCol="0" anchor="t">
            <a:spAutoFit/>
          </a:bodyPr>
          <a:lstStyle/>
          <a:p>
            <a:pPr>
              <a:lnSpc>
                <a:spcPts val="5939"/>
              </a:lnSpc>
            </a:pPr>
            <a:r>
              <a:rPr lang="en-US" sz="3200" dirty="0">
                <a:solidFill>
                  <a:srgbClr val="000000"/>
                </a:solidFill>
                <a:latin typeface="Libre Baskerville Bold" panose="020B0604020202020204" charset="0"/>
              </a:rPr>
              <a:t>14. For reservations involving children, what is the most common room type, and what is the average price for that room type?</a:t>
            </a:r>
          </a:p>
        </p:txBody>
      </p:sp>
      <p:sp>
        <p:nvSpPr>
          <p:cNvPr id="6" name="TextBox 9">
            <a:extLst>
              <a:ext uri="{FF2B5EF4-FFF2-40B4-BE49-F238E27FC236}">
                <a16:creationId xmlns:a16="http://schemas.microsoft.com/office/drawing/2014/main" id="{61332A0B-0EDF-D20E-9F3F-2CD60026BEE2}"/>
              </a:ext>
            </a:extLst>
          </p:cNvPr>
          <p:cNvSpPr txBox="1"/>
          <p:nvPr/>
        </p:nvSpPr>
        <p:spPr>
          <a:xfrm>
            <a:off x="6006267" y="933516"/>
            <a:ext cx="7738181" cy="1008096"/>
          </a:xfrm>
          <a:prstGeom prst="rect">
            <a:avLst/>
          </a:prstGeom>
        </p:spPr>
        <p:txBody>
          <a:bodyPr wrap="square" lIns="0" tIns="0" rIns="0" bIns="0" rtlCol="0" anchor="t">
            <a:spAutoFit/>
          </a:bodyPr>
          <a:lstStyle/>
          <a:p>
            <a:pPr>
              <a:lnSpc>
                <a:spcPts val="8580"/>
              </a:lnSpc>
            </a:pPr>
            <a:r>
              <a:rPr lang="en-US" sz="5400" dirty="0">
                <a:latin typeface="Libre Baskerville Bold"/>
              </a:rPr>
              <a:t>Data Analysis Tasks</a:t>
            </a:r>
          </a:p>
        </p:txBody>
      </p:sp>
      <p:sp>
        <p:nvSpPr>
          <p:cNvPr id="7" name="TextBox 6">
            <a:extLst>
              <a:ext uri="{FF2B5EF4-FFF2-40B4-BE49-F238E27FC236}">
                <a16:creationId xmlns:a16="http://schemas.microsoft.com/office/drawing/2014/main" id="{648ECF21-816B-96F9-B4E5-933B2EA50E35}"/>
              </a:ext>
            </a:extLst>
          </p:cNvPr>
          <p:cNvSpPr txBox="1"/>
          <p:nvPr/>
        </p:nvSpPr>
        <p:spPr>
          <a:xfrm>
            <a:off x="13106400" y="3560312"/>
            <a:ext cx="3505200" cy="2785378"/>
          </a:xfrm>
          <a:prstGeom prst="rect">
            <a:avLst/>
          </a:prstGeom>
          <a:noFill/>
        </p:spPr>
        <p:txBody>
          <a:bodyPr wrap="square" rtlCol="0">
            <a:spAutoFit/>
          </a:bodyPr>
          <a:lstStyle/>
          <a:p>
            <a:r>
              <a:rPr lang="en-IN" sz="2500" b="1" dirty="0">
                <a:latin typeface="Aptos" panose="020B0004020202020204" pitchFamily="34" charset="0"/>
              </a:rPr>
              <a:t>Overview:</a:t>
            </a:r>
          </a:p>
          <a:p>
            <a:pPr algn="just"/>
            <a:r>
              <a:rPr lang="en-IN" sz="2500" dirty="0">
                <a:latin typeface="Aptos" panose="020B0004020202020204" pitchFamily="34" charset="0"/>
              </a:rPr>
              <a:t>Room_Type 1 is the popular choice for reservations involving children, with an average room price of 123.12.</a:t>
            </a:r>
            <a:endParaRPr lang="en-GB" sz="2500" dirty="0">
              <a:latin typeface="Aptos" panose="020B0004020202020204" pitchFamily="34" charset="0"/>
            </a:endParaRPr>
          </a:p>
        </p:txBody>
      </p:sp>
      <p:pic>
        <p:nvPicPr>
          <p:cNvPr id="9" name="Picture 8" descr="A screenshot of a computer&#10;&#10;Description automatically generated">
            <a:extLst>
              <a:ext uri="{FF2B5EF4-FFF2-40B4-BE49-F238E27FC236}">
                <a16:creationId xmlns:a16="http://schemas.microsoft.com/office/drawing/2014/main" id="{FDE91D08-1295-7F4A-BB9B-00471D458A91}"/>
              </a:ext>
            </a:extLst>
          </p:cNvPr>
          <p:cNvPicPr>
            <a:picLocks noChangeAspect="1"/>
          </p:cNvPicPr>
          <p:nvPr/>
        </p:nvPicPr>
        <p:blipFill rotWithShape="1">
          <a:blip r:embed="rId2">
            <a:extLst>
              <a:ext uri="{28A0092B-C50C-407E-A947-70E740481C1C}">
                <a14:useLocalDpi xmlns:a14="http://schemas.microsoft.com/office/drawing/2010/main" val="0"/>
              </a:ext>
            </a:extLst>
          </a:blip>
          <a:srcRect l="20714" t="26667" r="10638" b="53922"/>
          <a:stretch/>
        </p:blipFill>
        <p:spPr>
          <a:xfrm>
            <a:off x="605661" y="3924301"/>
            <a:ext cx="10668566" cy="2057400"/>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832D6EFA-2470-F646-AB06-6E81A0F36E98}"/>
              </a:ext>
            </a:extLst>
          </p:cNvPr>
          <p:cNvPicPr>
            <a:picLocks noChangeAspect="1"/>
          </p:cNvPicPr>
          <p:nvPr/>
        </p:nvPicPr>
        <p:blipFill rotWithShape="1">
          <a:blip r:embed="rId2">
            <a:extLst>
              <a:ext uri="{28A0092B-C50C-407E-A947-70E740481C1C}">
                <a14:useLocalDpi xmlns:a14="http://schemas.microsoft.com/office/drawing/2010/main" val="0"/>
              </a:ext>
            </a:extLst>
          </a:blip>
          <a:srcRect l="17679" t="53606" r="46045" b="37551"/>
          <a:stretch/>
        </p:blipFill>
        <p:spPr>
          <a:xfrm>
            <a:off x="605661" y="6591300"/>
            <a:ext cx="6112411" cy="8382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914400" y="3691185"/>
            <a:ext cx="7380100" cy="2671102"/>
          </a:xfrm>
          <a:custGeom>
            <a:avLst/>
            <a:gdLst/>
            <a:ahLst/>
            <a:cxnLst/>
            <a:rect l="l" t="t" r="r" b="b"/>
            <a:pathLst>
              <a:path w="11726081" h="3164460">
                <a:moveTo>
                  <a:pt x="0" y="0"/>
                </a:moveTo>
                <a:lnTo>
                  <a:pt x="11726081" y="0"/>
                </a:lnTo>
                <a:lnTo>
                  <a:pt x="11726081" y="3164460"/>
                </a:lnTo>
                <a:lnTo>
                  <a:pt x="0" y="3164460"/>
                </a:lnTo>
                <a:lnTo>
                  <a:pt x="0" y="0"/>
                </a:lnTo>
                <a:close/>
              </a:path>
            </a:pathLst>
          </a:custGeom>
          <a:blipFill>
            <a:blip r:embed="rId2"/>
            <a:stretch>
              <a:fillRect/>
            </a:stretch>
          </a:blipFill>
          <a:ln w="9525" cap="sq">
            <a:solidFill>
              <a:srgbClr val="6B4931"/>
            </a:solidFill>
            <a:prstDash val="solid"/>
            <a:miter/>
          </a:ln>
        </p:spPr>
        <p:txBody>
          <a:bodyPr/>
          <a:lstStyle/>
          <a:p>
            <a:endParaRPr lang="en-GB" dirty="0"/>
          </a:p>
        </p:txBody>
      </p:sp>
      <p:sp>
        <p:nvSpPr>
          <p:cNvPr id="4" name="Freeform 4"/>
          <p:cNvSpPr/>
          <p:nvPr/>
        </p:nvSpPr>
        <p:spPr>
          <a:xfrm>
            <a:off x="914400" y="6676163"/>
            <a:ext cx="5627500" cy="2292359"/>
          </a:xfrm>
          <a:custGeom>
            <a:avLst/>
            <a:gdLst/>
            <a:ahLst/>
            <a:cxnLst/>
            <a:rect l="l" t="t" r="r" b="b"/>
            <a:pathLst>
              <a:path w="6831024" h="3079878">
                <a:moveTo>
                  <a:pt x="0" y="0"/>
                </a:moveTo>
                <a:lnTo>
                  <a:pt x="6831024" y="0"/>
                </a:lnTo>
                <a:lnTo>
                  <a:pt x="6831024" y="3079878"/>
                </a:lnTo>
                <a:lnTo>
                  <a:pt x="0" y="3079878"/>
                </a:lnTo>
                <a:lnTo>
                  <a:pt x="0" y="0"/>
                </a:lnTo>
                <a:close/>
              </a:path>
            </a:pathLst>
          </a:custGeom>
          <a:blipFill>
            <a:blip r:embed="rId3"/>
            <a:stretch>
              <a:fillRect b="-9426"/>
            </a:stretch>
          </a:blipFill>
          <a:ln w="9525" cap="sq">
            <a:solidFill>
              <a:srgbClr val="6B4931"/>
            </a:solidFill>
            <a:prstDash val="solid"/>
            <a:miter/>
          </a:ln>
        </p:spPr>
        <p:txBody>
          <a:bodyPr/>
          <a:lstStyle/>
          <a:p>
            <a:endParaRPr lang="en-GB" dirty="0"/>
          </a:p>
        </p:txBody>
      </p:sp>
      <p:sp>
        <p:nvSpPr>
          <p:cNvPr id="5" name="TextBox 5"/>
          <p:cNvSpPr txBox="1"/>
          <p:nvPr/>
        </p:nvSpPr>
        <p:spPr>
          <a:xfrm>
            <a:off x="575180" y="1943100"/>
            <a:ext cx="17198600" cy="1482915"/>
          </a:xfrm>
          <a:prstGeom prst="rect">
            <a:avLst/>
          </a:prstGeom>
        </p:spPr>
        <p:txBody>
          <a:bodyPr lIns="0" tIns="0" rIns="0" bIns="0" rtlCol="0" anchor="t">
            <a:spAutoFit/>
          </a:bodyPr>
          <a:lstStyle/>
          <a:p>
            <a:pPr>
              <a:lnSpc>
                <a:spcPts val="5939"/>
              </a:lnSpc>
            </a:pPr>
            <a:r>
              <a:rPr lang="en-US" sz="3200" dirty="0">
                <a:solidFill>
                  <a:srgbClr val="000000"/>
                </a:solidFill>
                <a:latin typeface="Libre Baskerville Bold" panose="020B0604020202020204" charset="0"/>
              </a:rPr>
              <a:t>15. Find the market segment type that generates the highest average price per room.</a:t>
            </a:r>
          </a:p>
        </p:txBody>
      </p:sp>
      <p:sp>
        <p:nvSpPr>
          <p:cNvPr id="6" name="TextBox 9">
            <a:extLst>
              <a:ext uri="{FF2B5EF4-FFF2-40B4-BE49-F238E27FC236}">
                <a16:creationId xmlns:a16="http://schemas.microsoft.com/office/drawing/2014/main" id="{A9CEC100-CB3B-A321-BEE1-2A667D3C90B7}"/>
              </a:ext>
            </a:extLst>
          </p:cNvPr>
          <p:cNvSpPr txBox="1"/>
          <p:nvPr/>
        </p:nvSpPr>
        <p:spPr>
          <a:xfrm>
            <a:off x="5274909" y="935004"/>
            <a:ext cx="7738181" cy="1008096"/>
          </a:xfrm>
          <a:prstGeom prst="rect">
            <a:avLst/>
          </a:prstGeom>
        </p:spPr>
        <p:txBody>
          <a:bodyPr wrap="square" lIns="0" tIns="0" rIns="0" bIns="0" rtlCol="0" anchor="t">
            <a:spAutoFit/>
          </a:bodyPr>
          <a:lstStyle/>
          <a:p>
            <a:pPr>
              <a:lnSpc>
                <a:spcPts val="8580"/>
              </a:lnSpc>
            </a:pPr>
            <a:r>
              <a:rPr lang="en-US" sz="5400" dirty="0">
                <a:latin typeface="Libre Baskerville Bold"/>
              </a:rPr>
              <a:t>Data Analysis Tasks</a:t>
            </a:r>
          </a:p>
        </p:txBody>
      </p:sp>
      <p:sp>
        <p:nvSpPr>
          <p:cNvPr id="7" name="TextBox 6">
            <a:extLst>
              <a:ext uri="{FF2B5EF4-FFF2-40B4-BE49-F238E27FC236}">
                <a16:creationId xmlns:a16="http://schemas.microsoft.com/office/drawing/2014/main" id="{7C9A74F0-E817-C181-5C19-0301A5772CE7}"/>
              </a:ext>
            </a:extLst>
          </p:cNvPr>
          <p:cNvSpPr txBox="1"/>
          <p:nvPr/>
        </p:nvSpPr>
        <p:spPr>
          <a:xfrm>
            <a:off x="12725400" y="3483342"/>
            <a:ext cx="3505200" cy="2400657"/>
          </a:xfrm>
          <a:prstGeom prst="rect">
            <a:avLst/>
          </a:prstGeom>
          <a:noFill/>
        </p:spPr>
        <p:txBody>
          <a:bodyPr wrap="square" rtlCol="0">
            <a:spAutoFit/>
          </a:bodyPr>
          <a:lstStyle/>
          <a:p>
            <a:r>
              <a:rPr lang="en-IN" sz="2500" b="1" dirty="0">
                <a:latin typeface="Aptos" panose="020B0004020202020204" pitchFamily="34" charset="0"/>
              </a:rPr>
              <a:t>Overview:</a:t>
            </a:r>
          </a:p>
          <a:p>
            <a:pPr algn="just"/>
            <a:r>
              <a:rPr lang="en-IN" sz="2500" dirty="0">
                <a:latin typeface="Aptos" panose="020B0004020202020204" pitchFamily="34" charset="0"/>
              </a:rPr>
              <a:t>As compared to other segment types, online bookings generate the highest average room price that is of 112.46.</a:t>
            </a:r>
            <a:endParaRPr lang="en-GB" sz="2500" dirty="0">
              <a:latin typeface="Aptos" panose="020B00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7"/>
          <p:cNvSpPr txBox="1"/>
          <p:nvPr/>
        </p:nvSpPr>
        <p:spPr>
          <a:xfrm>
            <a:off x="6705600" y="3238500"/>
            <a:ext cx="4595383" cy="2197526"/>
          </a:xfrm>
          <a:prstGeom prst="rect">
            <a:avLst/>
          </a:prstGeom>
        </p:spPr>
        <p:txBody>
          <a:bodyPr lIns="0" tIns="0" rIns="0" bIns="0" rtlCol="0" anchor="t">
            <a:spAutoFit/>
          </a:bodyPr>
          <a:lstStyle/>
          <a:p>
            <a:pPr algn="ctr">
              <a:lnSpc>
                <a:spcPts val="8580"/>
              </a:lnSpc>
            </a:pPr>
            <a:r>
              <a:rPr lang="en-US" sz="7944" dirty="0">
                <a:solidFill>
                  <a:srgbClr val="000000"/>
                </a:solidFill>
                <a:latin typeface="Aptos ExtraBold" panose="020B0004020202020204" pitchFamily="34" charset="0"/>
              </a:rPr>
              <a:t>Thank</a:t>
            </a:r>
          </a:p>
          <a:p>
            <a:pPr algn="ctr">
              <a:lnSpc>
                <a:spcPts val="8580"/>
              </a:lnSpc>
            </a:pPr>
            <a:r>
              <a:rPr lang="en-US" sz="7944" dirty="0">
                <a:solidFill>
                  <a:srgbClr val="000000"/>
                </a:solidFill>
                <a:latin typeface="Aptos ExtraBold" panose="020B0004020202020204" pitchFamily="34" charset="0"/>
              </a:rPr>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9"/>
          <p:cNvSpPr txBox="1"/>
          <p:nvPr/>
        </p:nvSpPr>
        <p:spPr>
          <a:xfrm>
            <a:off x="1028700" y="952500"/>
            <a:ext cx="6275464" cy="1008096"/>
          </a:xfrm>
          <a:prstGeom prst="rect">
            <a:avLst/>
          </a:prstGeom>
        </p:spPr>
        <p:txBody>
          <a:bodyPr wrap="square" lIns="0" tIns="0" rIns="0" bIns="0" rtlCol="0" anchor="t">
            <a:spAutoFit/>
          </a:bodyPr>
          <a:lstStyle/>
          <a:p>
            <a:pPr>
              <a:lnSpc>
                <a:spcPts val="8580"/>
              </a:lnSpc>
            </a:pPr>
            <a:r>
              <a:rPr lang="en-US" sz="5400" dirty="0">
                <a:latin typeface="Libre Baskerville Bold"/>
              </a:rPr>
              <a:t>Project Overview</a:t>
            </a:r>
          </a:p>
        </p:txBody>
      </p:sp>
      <p:sp>
        <p:nvSpPr>
          <p:cNvPr id="10" name="TextBox 10"/>
          <p:cNvSpPr txBox="1"/>
          <p:nvPr/>
        </p:nvSpPr>
        <p:spPr>
          <a:xfrm>
            <a:off x="1028700" y="2781300"/>
            <a:ext cx="6275464" cy="5199372"/>
          </a:xfrm>
          <a:prstGeom prst="rect">
            <a:avLst/>
          </a:prstGeom>
        </p:spPr>
        <p:txBody>
          <a:bodyPr wrap="square" lIns="0" tIns="0" rIns="0" bIns="0" rtlCol="0" anchor="t">
            <a:spAutoFit/>
          </a:bodyPr>
          <a:lstStyle/>
          <a:p>
            <a:pPr algn="just">
              <a:lnSpc>
                <a:spcPts val="3650"/>
              </a:lnSpc>
            </a:pPr>
            <a:r>
              <a:rPr lang="en-US" sz="2607" dirty="0">
                <a:latin typeface="Now"/>
              </a:rPr>
              <a:t>The hotel industry relies on data to make informed decisions and provide a better guest experience. In this project, I worked with a hotel reservation dataset to gain insights into guest preferences, booking trends, and other key factors that impact the hotel's operations. Used SQL to query and analyze the data, as well as answer specific questions about the dataset.</a:t>
            </a:r>
          </a:p>
        </p:txBody>
      </p:sp>
      <p:pic>
        <p:nvPicPr>
          <p:cNvPr id="14" name="Picture 13">
            <a:extLst>
              <a:ext uri="{FF2B5EF4-FFF2-40B4-BE49-F238E27FC236}">
                <a16:creationId xmlns:a16="http://schemas.microsoft.com/office/drawing/2014/main" id="{D40F3F0F-8321-9BAE-B3CB-9FDF77C006C1}"/>
              </a:ext>
            </a:extLst>
          </p:cNvPr>
          <p:cNvPicPr>
            <a:picLocks noChangeAspect="1"/>
          </p:cNvPicPr>
          <p:nvPr/>
        </p:nvPicPr>
        <p:blipFill>
          <a:blip r:embed="rId2"/>
          <a:stretch>
            <a:fillRect/>
          </a:stretch>
        </p:blipFill>
        <p:spPr>
          <a:xfrm>
            <a:off x="7848601" y="952500"/>
            <a:ext cx="10439400" cy="82296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40E1974-B78C-5CB0-B892-512C08711760}"/>
              </a:ext>
            </a:extLst>
          </p:cNvPr>
          <p:cNvSpPr txBox="1"/>
          <p:nvPr/>
        </p:nvSpPr>
        <p:spPr>
          <a:xfrm>
            <a:off x="6006268" y="342900"/>
            <a:ext cx="5499932" cy="1008096"/>
          </a:xfrm>
          <a:prstGeom prst="rect">
            <a:avLst/>
          </a:prstGeom>
        </p:spPr>
        <p:txBody>
          <a:bodyPr wrap="square" lIns="0" tIns="0" rIns="0" bIns="0" rtlCol="0" anchor="t">
            <a:spAutoFit/>
          </a:bodyPr>
          <a:lstStyle/>
          <a:p>
            <a:pPr>
              <a:lnSpc>
                <a:spcPts val="8580"/>
              </a:lnSpc>
            </a:pPr>
            <a:r>
              <a:rPr lang="en-US" sz="5400" dirty="0">
                <a:latin typeface="Libre Baskerville Bold"/>
              </a:rPr>
              <a:t>Dataset Details</a:t>
            </a:r>
          </a:p>
        </p:txBody>
      </p:sp>
      <p:pic>
        <p:nvPicPr>
          <p:cNvPr id="12" name="Picture 11">
            <a:extLst>
              <a:ext uri="{FF2B5EF4-FFF2-40B4-BE49-F238E27FC236}">
                <a16:creationId xmlns:a16="http://schemas.microsoft.com/office/drawing/2014/main" id="{4A608FBE-B992-B058-D42E-90A04225F64B}"/>
              </a:ext>
            </a:extLst>
          </p:cNvPr>
          <p:cNvPicPr>
            <a:picLocks noChangeAspect="1"/>
          </p:cNvPicPr>
          <p:nvPr/>
        </p:nvPicPr>
        <p:blipFill>
          <a:blip r:embed="rId2"/>
          <a:stretch>
            <a:fillRect/>
          </a:stretch>
        </p:blipFill>
        <p:spPr>
          <a:xfrm>
            <a:off x="1445545" y="1714500"/>
            <a:ext cx="15396910" cy="745581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904581" y="3600829"/>
            <a:ext cx="8239418" cy="1826147"/>
          </a:xfrm>
          <a:custGeom>
            <a:avLst/>
            <a:gdLst/>
            <a:ahLst/>
            <a:cxnLst/>
            <a:rect l="l" t="t" r="r" b="b"/>
            <a:pathLst>
              <a:path w="10103147" h="2724203">
                <a:moveTo>
                  <a:pt x="0" y="0"/>
                </a:moveTo>
                <a:lnTo>
                  <a:pt x="10103146" y="0"/>
                </a:lnTo>
                <a:lnTo>
                  <a:pt x="10103146" y="2724203"/>
                </a:lnTo>
                <a:lnTo>
                  <a:pt x="0" y="2724203"/>
                </a:lnTo>
                <a:lnTo>
                  <a:pt x="0" y="0"/>
                </a:lnTo>
                <a:close/>
              </a:path>
            </a:pathLst>
          </a:custGeom>
          <a:blipFill>
            <a:blip r:embed="rId2"/>
            <a:stretch>
              <a:fillRect/>
            </a:stretch>
          </a:blipFill>
          <a:ln w="9525" cap="sq">
            <a:solidFill>
              <a:srgbClr val="6B4931"/>
            </a:solidFill>
            <a:prstDash val="solid"/>
            <a:miter/>
          </a:ln>
        </p:spPr>
        <p:txBody>
          <a:bodyPr/>
          <a:lstStyle/>
          <a:p>
            <a:endParaRPr lang="en-GB" dirty="0"/>
          </a:p>
        </p:txBody>
      </p:sp>
      <p:sp>
        <p:nvSpPr>
          <p:cNvPr id="4" name="Freeform 4"/>
          <p:cNvSpPr/>
          <p:nvPr/>
        </p:nvSpPr>
        <p:spPr>
          <a:xfrm>
            <a:off x="904581" y="6134100"/>
            <a:ext cx="4903726" cy="1292746"/>
          </a:xfrm>
          <a:custGeom>
            <a:avLst/>
            <a:gdLst/>
            <a:ahLst/>
            <a:cxnLst/>
            <a:rect l="l" t="t" r="r" b="b"/>
            <a:pathLst>
              <a:path w="10103147" h="3285110">
                <a:moveTo>
                  <a:pt x="0" y="0"/>
                </a:moveTo>
                <a:lnTo>
                  <a:pt x="10103146" y="0"/>
                </a:lnTo>
                <a:lnTo>
                  <a:pt x="10103146" y="3285110"/>
                </a:lnTo>
                <a:lnTo>
                  <a:pt x="0" y="3285110"/>
                </a:lnTo>
                <a:lnTo>
                  <a:pt x="0" y="0"/>
                </a:lnTo>
                <a:close/>
              </a:path>
            </a:pathLst>
          </a:custGeom>
          <a:blipFill>
            <a:blip r:embed="rId3"/>
            <a:stretch>
              <a:fillRect b="-40551"/>
            </a:stretch>
          </a:blipFill>
          <a:ln w="9525" cap="sq">
            <a:solidFill>
              <a:srgbClr val="6B4931"/>
            </a:solidFill>
            <a:prstDash val="solid"/>
            <a:miter/>
          </a:ln>
        </p:spPr>
        <p:txBody>
          <a:bodyPr/>
          <a:lstStyle/>
          <a:p>
            <a:endParaRPr lang="en-GB" dirty="0"/>
          </a:p>
        </p:txBody>
      </p:sp>
      <p:sp>
        <p:nvSpPr>
          <p:cNvPr id="5" name="TextBox 5"/>
          <p:cNvSpPr txBox="1"/>
          <p:nvPr/>
        </p:nvSpPr>
        <p:spPr>
          <a:xfrm>
            <a:off x="381000" y="2174858"/>
            <a:ext cx="15630818" cy="770852"/>
          </a:xfrm>
          <a:prstGeom prst="rect">
            <a:avLst/>
          </a:prstGeom>
        </p:spPr>
        <p:txBody>
          <a:bodyPr wrap="square" lIns="0" tIns="0" rIns="0" bIns="0" rtlCol="0" anchor="t">
            <a:spAutoFit/>
          </a:bodyPr>
          <a:lstStyle/>
          <a:p>
            <a:pPr>
              <a:lnSpc>
                <a:spcPts val="6860"/>
              </a:lnSpc>
            </a:pPr>
            <a:r>
              <a:rPr lang="en-US" sz="3200" dirty="0">
                <a:solidFill>
                  <a:srgbClr val="000000"/>
                </a:solidFill>
                <a:latin typeface="Libre Baskerville Bold" panose="020B0604020202020204" charset="0"/>
              </a:rPr>
              <a:t>1. What is the total number of reservations in the dataset?</a:t>
            </a:r>
          </a:p>
        </p:txBody>
      </p:sp>
      <p:sp>
        <p:nvSpPr>
          <p:cNvPr id="6" name="TextBox 9">
            <a:extLst>
              <a:ext uri="{FF2B5EF4-FFF2-40B4-BE49-F238E27FC236}">
                <a16:creationId xmlns:a16="http://schemas.microsoft.com/office/drawing/2014/main" id="{CB689054-1C25-3D94-F254-D9F23DB4F87C}"/>
              </a:ext>
            </a:extLst>
          </p:cNvPr>
          <p:cNvSpPr txBox="1"/>
          <p:nvPr/>
        </p:nvSpPr>
        <p:spPr>
          <a:xfrm>
            <a:off x="5274909" y="895416"/>
            <a:ext cx="7738181" cy="1008096"/>
          </a:xfrm>
          <a:prstGeom prst="rect">
            <a:avLst/>
          </a:prstGeom>
        </p:spPr>
        <p:txBody>
          <a:bodyPr wrap="square" lIns="0" tIns="0" rIns="0" bIns="0" rtlCol="0" anchor="t">
            <a:spAutoFit/>
          </a:bodyPr>
          <a:lstStyle/>
          <a:p>
            <a:pPr>
              <a:lnSpc>
                <a:spcPts val="8580"/>
              </a:lnSpc>
            </a:pPr>
            <a:r>
              <a:rPr lang="en-US" sz="5400" dirty="0">
                <a:latin typeface="Libre Baskerville Bold"/>
              </a:rPr>
              <a:t>Data Analysis Tasks</a:t>
            </a:r>
          </a:p>
        </p:txBody>
      </p:sp>
      <p:sp>
        <p:nvSpPr>
          <p:cNvPr id="13" name="TextBox 12">
            <a:extLst>
              <a:ext uri="{FF2B5EF4-FFF2-40B4-BE49-F238E27FC236}">
                <a16:creationId xmlns:a16="http://schemas.microsoft.com/office/drawing/2014/main" id="{667EED88-5BC4-8D36-EEA1-3F06526FA04E}"/>
              </a:ext>
            </a:extLst>
          </p:cNvPr>
          <p:cNvSpPr txBox="1"/>
          <p:nvPr/>
        </p:nvSpPr>
        <p:spPr>
          <a:xfrm>
            <a:off x="12506618" y="3916657"/>
            <a:ext cx="3505200" cy="1246495"/>
          </a:xfrm>
          <a:prstGeom prst="rect">
            <a:avLst/>
          </a:prstGeom>
          <a:noFill/>
        </p:spPr>
        <p:txBody>
          <a:bodyPr wrap="square" rtlCol="0">
            <a:spAutoFit/>
          </a:bodyPr>
          <a:lstStyle/>
          <a:p>
            <a:r>
              <a:rPr lang="en-IN" sz="2500" b="1" dirty="0">
                <a:latin typeface="Aptos" panose="020B0004020202020204" pitchFamily="34" charset="0"/>
              </a:rPr>
              <a:t>Overview:</a:t>
            </a:r>
          </a:p>
          <a:p>
            <a:pPr algn="just"/>
            <a:r>
              <a:rPr lang="en-GB" sz="2500" dirty="0">
                <a:latin typeface="Aptos" panose="020B0004020202020204" pitchFamily="34" charset="0"/>
              </a:rPr>
              <a:t>The dataset includes 700 reservations.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782662" y="3454218"/>
            <a:ext cx="6456338" cy="2569265"/>
          </a:xfrm>
          <a:custGeom>
            <a:avLst/>
            <a:gdLst/>
            <a:ahLst/>
            <a:cxnLst/>
            <a:rect l="l" t="t" r="r" b="b"/>
            <a:pathLst>
              <a:path w="10235554" h="4537830">
                <a:moveTo>
                  <a:pt x="0" y="0"/>
                </a:moveTo>
                <a:lnTo>
                  <a:pt x="10235554" y="0"/>
                </a:lnTo>
                <a:lnTo>
                  <a:pt x="10235554" y="4537830"/>
                </a:lnTo>
                <a:lnTo>
                  <a:pt x="0" y="4537830"/>
                </a:lnTo>
                <a:lnTo>
                  <a:pt x="0" y="0"/>
                </a:lnTo>
                <a:close/>
              </a:path>
            </a:pathLst>
          </a:custGeom>
          <a:blipFill>
            <a:blip r:embed="rId2"/>
            <a:stretch>
              <a:fillRect/>
            </a:stretch>
          </a:blipFill>
          <a:ln w="9525" cap="sq">
            <a:solidFill>
              <a:srgbClr val="6B4931"/>
            </a:solidFill>
            <a:prstDash val="solid"/>
            <a:miter/>
          </a:ln>
        </p:spPr>
        <p:txBody>
          <a:bodyPr/>
          <a:lstStyle/>
          <a:p>
            <a:endParaRPr lang="en-GB" dirty="0"/>
          </a:p>
        </p:txBody>
      </p:sp>
      <p:sp>
        <p:nvSpPr>
          <p:cNvPr id="4" name="Freeform 4"/>
          <p:cNvSpPr/>
          <p:nvPr/>
        </p:nvSpPr>
        <p:spPr>
          <a:xfrm>
            <a:off x="782662" y="6438901"/>
            <a:ext cx="6075338" cy="1219200"/>
          </a:xfrm>
          <a:custGeom>
            <a:avLst/>
            <a:gdLst/>
            <a:ahLst/>
            <a:cxnLst/>
            <a:rect l="l" t="t" r="r" b="b"/>
            <a:pathLst>
              <a:path w="9732030" h="2193489">
                <a:moveTo>
                  <a:pt x="0" y="0"/>
                </a:moveTo>
                <a:lnTo>
                  <a:pt x="9732030" y="0"/>
                </a:lnTo>
                <a:lnTo>
                  <a:pt x="9732030" y="2193488"/>
                </a:lnTo>
                <a:lnTo>
                  <a:pt x="0" y="2193488"/>
                </a:lnTo>
                <a:lnTo>
                  <a:pt x="0" y="0"/>
                </a:lnTo>
                <a:close/>
              </a:path>
            </a:pathLst>
          </a:custGeom>
          <a:blipFill>
            <a:blip r:embed="rId3"/>
            <a:stretch>
              <a:fillRect/>
            </a:stretch>
          </a:blipFill>
          <a:ln w="9525" cap="sq">
            <a:solidFill>
              <a:srgbClr val="6B4931"/>
            </a:solidFill>
            <a:prstDash val="solid"/>
            <a:miter/>
          </a:ln>
        </p:spPr>
        <p:txBody>
          <a:bodyPr/>
          <a:lstStyle/>
          <a:p>
            <a:endParaRPr lang="en-GB" dirty="0"/>
          </a:p>
        </p:txBody>
      </p:sp>
      <p:sp>
        <p:nvSpPr>
          <p:cNvPr id="5" name="TextBox 5"/>
          <p:cNvSpPr txBox="1"/>
          <p:nvPr/>
        </p:nvSpPr>
        <p:spPr>
          <a:xfrm>
            <a:off x="147491" y="2083136"/>
            <a:ext cx="13421018" cy="761234"/>
          </a:xfrm>
          <a:prstGeom prst="rect">
            <a:avLst/>
          </a:prstGeom>
        </p:spPr>
        <p:txBody>
          <a:bodyPr wrap="square" lIns="0" tIns="0" rIns="0" bIns="0" rtlCol="0" anchor="t">
            <a:spAutoFit/>
          </a:bodyPr>
          <a:lstStyle/>
          <a:p>
            <a:pPr>
              <a:lnSpc>
                <a:spcPts val="6779"/>
              </a:lnSpc>
            </a:pPr>
            <a:r>
              <a:rPr lang="en-US" sz="3200" dirty="0">
                <a:solidFill>
                  <a:srgbClr val="000000"/>
                </a:solidFill>
                <a:latin typeface="Libre Baskerville Bold" panose="020B0604020202020204" charset="0"/>
              </a:rPr>
              <a:t>2. Which meal plan is the most popular among guests?</a:t>
            </a:r>
          </a:p>
        </p:txBody>
      </p:sp>
      <p:sp>
        <p:nvSpPr>
          <p:cNvPr id="6" name="TextBox 9">
            <a:extLst>
              <a:ext uri="{FF2B5EF4-FFF2-40B4-BE49-F238E27FC236}">
                <a16:creationId xmlns:a16="http://schemas.microsoft.com/office/drawing/2014/main" id="{D0662464-71AA-194C-A240-411D8A47DB4B}"/>
              </a:ext>
            </a:extLst>
          </p:cNvPr>
          <p:cNvSpPr txBox="1"/>
          <p:nvPr/>
        </p:nvSpPr>
        <p:spPr>
          <a:xfrm>
            <a:off x="6006267" y="933516"/>
            <a:ext cx="7738181" cy="1008096"/>
          </a:xfrm>
          <a:prstGeom prst="rect">
            <a:avLst/>
          </a:prstGeom>
        </p:spPr>
        <p:txBody>
          <a:bodyPr wrap="square" lIns="0" tIns="0" rIns="0" bIns="0" rtlCol="0" anchor="t">
            <a:spAutoFit/>
          </a:bodyPr>
          <a:lstStyle/>
          <a:p>
            <a:pPr>
              <a:lnSpc>
                <a:spcPts val="8580"/>
              </a:lnSpc>
            </a:pPr>
            <a:r>
              <a:rPr lang="en-US" sz="5400" dirty="0">
                <a:latin typeface="Libre Baskerville Bold"/>
              </a:rPr>
              <a:t>Data Analysis Tasks</a:t>
            </a:r>
          </a:p>
        </p:txBody>
      </p:sp>
      <p:sp>
        <p:nvSpPr>
          <p:cNvPr id="7" name="TextBox 6">
            <a:extLst>
              <a:ext uri="{FF2B5EF4-FFF2-40B4-BE49-F238E27FC236}">
                <a16:creationId xmlns:a16="http://schemas.microsoft.com/office/drawing/2014/main" id="{8D1A6AA0-C791-F586-2063-94924FDA9FBE}"/>
              </a:ext>
            </a:extLst>
          </p:cNvPr>
          <p:cNvSpPr txBox="1"/>
          <p:nvPr/>
        </p:nvSpPr>
        <p:spPr>
          <a:xfrm>
            <a:off x="11815909" y="3923242"/>
            <a:ext cx="3505200" cy="1631216"/>
          </a:xfrm>
          <a:prstGeom prst="rect">
            <a:avLst/>
          </a:prstGeom>
          <a:noFill/>
        </p:spPr>
        <p:txBody>
          <a:bodyPr wrap="square" rtlCol="0">
            <a:spAutoFit/>
          </a:bodyPr>
          <a:lstStyle/>
          <a:p>
            <a:r>
              <a:rPr lang="en-IN" sz="2500" b="1" dirty="0">
                <a:latin typeface="Aptos" panose="020B0004020202020204" pitchFamily="34" charset="0"/>
              </a:rPr>
              <a:t>Overview:</a:t>
            </a:r>
          </a:p>
          <a:p>
            <a:pPr algn="just"/>
            <a:r>
              <a:rPr lang="en-GB" sz="2500" dirty="0">
                <a:latin typeface="Aptos" panose="020B0004020202020204" pitchFamily="34" charset="0"/>
              </a:rPr>
              <a:t>The most popular meal plan among guests is Meal Plan 1.</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925700" y="3397754"/>
            <a:ext cx="9240544" cy="1789983"/>
          </a:xfrm>
          <a:custGeom>
            <a:avLst/>
            <a:gdLst/>
            <a:ahLst/>
            <a:cxnLst/>
            <a:rect l="l" t="t" r="r" b="b"/>
            <a:pathLst>
              <a:path w="12314738" h="2252515">
                <a:moveTo>
                  <a:pt x="0" y="0"/>
                </a:moveTo>
                <a:lnTo>
                  <a:pt x="12314737" y="0"/>
                </a:lnTo>
                <a:lnTo>
                  <a:pt x="12314737" y="2252515"/>
                </a:lnTo>
                <a:lnTo>
                  <a:pt x="0" y="2252515"/>
                </a:lnTo>
                <a:lnTo>
                  <a:pt x="0" y="0"/>
                </a:lnTo>
                <a:close/>
              </a:path>
            </a:pathLst>
          </a:custGeom>
          <a:blipFill>
            <a:blip r:embed="rId2"/>
            <a:stretch>
              <a:fillRect/>
            </a:stretch>
          </a:blipFill>
          <a:ln w="9525" cap="sq">
            <a:solidFill>
              <a:srgbClr val="6B4931"/>
            </a:solidFill>
            <a:prstDash val="solid"/>
            <a:miter/>
          </a:ln>
        </p:spPr>
        <p:txBody>
          <a:bodyPr/>
          <a:lstStyle/>
          <a:p>
            <a:endParaRPr lang="en-GB" dirty="0"/>
          </a:p>
        </p:txBody>
      </p:sp>
      <p:sp>
        <p:nvSpPr>
          <p:cNvPr id="4" name="Freeform 4"/>
          <p:cNvSpPr/>
          <p:nvPr/>
        </p:nvSpPr>
        <p:spPr>
          <a:xfrm>
            <a:off x="925700" y="5716483"/>
            <a:ext cx="4865500" cy="1103417"/>
          </a:xfrm>
          <a:custGeom>
            <a:avLst/>
            <a:gdLst/>
            <a:ahLst/>
            <a:cxnLst/>
            <a:rect l="l" t="t" r="r" b="b"/>
            <a:pathLst>
              <a:path w="9240544" h="2514212">
                <a:moveTo>
                  <a:pt x="0" y="0"/>
                </a:moveTo>
                <a:lnTo>
                  <a:pt x="9240543" y="0"/>
                </a:lnTo>
                <a:lnTo>
                  <a:pt x="9240543" y="2514211"/>
                </a:lnTo>
                <a:lnTo>
                  <a:pt x="0" y="2514211"/>
                </a:lnTo>
                <a:lnTo>
                  <a:pt x="0" y="0"/>
                </a:lnTo>
                <a:close/>
              </a:path>
            </a:pathLst>
          </a:custGeom>
          <a:blipFill>
            <a:blip r:embed="rId3"/>
            <a:stretch>
              <a:fillRect/>
            </a:stretch>
          </a:blipFill>
          <a:ln w="9525" cap="sq">
            <a:solidFill>
              <a:srgbClr val="6B4931"/>
            </a:solidFill>
            <a:prstDash val="solid"/>
            <a:miter/>
          </a:ln>
        </p:spPr>
        <p:txBody>
          <a:bodyPr/>
          <a:lstStyle/>
          <a:p>
            <a:endParaRPr lang="en-GB"/>
          </a:p>
        </p:txBody>
      </p:sp>
      <p:sp>
        <p:nvSpPr>
          <p:cNvPr id="5" name="TextBox 5"/>
          <p:cNvSpPr txBox="1"/>
          <p:nvPr/>
        </p:nvSpPr>
        <p:spPr>
          <a:xfrm>
            <a:off x="544700" y="2019300"/>
            <a:ext cx="17198600" cy="761234"/>
          </a:xfrm>
          <a:prstGeom prst="rect">
            <a:avLst/>
          </a:prstGeom>
        </p:spPr>
        <p:txBody>
          <a:bodyPr lIns="0" tIns="0" rIns="0" bIns="0" rtlCol="0" anchor="t">
            <a:spAutoFit/>
          </a:bodyPr>
          <a:lstStyle/>
          <a:p>
            <a:pPr>
              <a:lnSpc>
                <a:spcPts val="6779"/>
              </a:lnSpc>
            </a:pPr>
            <a:r>
              <a:rPr lang="en-US" sz="3200" dirty="0">
                <a:solidFill>
                  <a:srgbClr val="000000"/>
                </a:solidFill>
                <a:latin typeface="Libre Baskerville Bold" panose="020B0604020202020204" charset="0"/>
              </a:rPr>
              <a:t>3. What is the average price per room for reservations involving children?</a:t>
            </a:r>
          </a:p>
        </p:txBody>
      </p:sp>
      <p:sp>
        <p:nvSpPr>
          <p:cNvPr id="6" name="TextBox 9">
            <a:extLst>
              <a:ext uri="{FF2B5EF4-FFF2-40B4-BE49-F238E27FC236}">
                <a16:creationId xmlns:a16="http://schemas.microsoft.com/office/drawing/2014/main" id="{4CC0ACD5-627D-B41C-C094-5AEB39D10337}"/>
              </a:ext>
            </a:extLst>
          </p:cNvPr>
          <p:cNvSpPr txBox="1"/>
          <p:nvPr/>
        </p:nvSpPr>
        <p:spPr>
          <a:xfrm>
            <a:off x="6006267" y="933516"/>
            <a:ext cx="7738181" cy="1008096"/>
          </a:xfrm>
          <a:prstGeom prst="rect">
            <a:avLst/>
          </a:prstGeom>
        </p:spPr>
        <p:txBody>
          <a:bodyPr wrap="square" lIns="0" tIns="0" rIns="0" bIns="0" rtlCol="0" anchor="t">
            <a:spAutoFit/>
          </a:bodyPr>
          <a:lstStyle/>
          <a:p>
            <a:pPr>
              <a:lnSpc>
                <a:spcPts val="8580"/>
              </a:lnSpc>
            </a:pPr>
            <a:r>
              <a:rPr lang="en-US" sz="5400" dirty="0">
                <a:latin typeface="Libre Baskerville Bold"/>
              </a:rPr>
              <a:t>Data Analysis Tasks</a:t>
            </a:r>
          </a:p>
        </p:txBody>
      </p:sp>
      <p:sp>
        <p:nvSpPr>
          <p:cNvPr id="9" name="TextBox 8">
            <a:extLst>
              <a:ext uri="{FF2B5EF4-FFF2-40B4-BE49-F238E27FC236}">
                <a16:creationId xmlns:a16="http://schemas.microsoft.com/office/drawing/2014/main" id="{40E2BA33-819B-A9B9-E025-2A3D05E13A65}"/>
              </a:ext>
            </a:extLst>
          </p:cNvPr>
          <p:cNvSpPr txBox="1"/>
          <p:nvPr/>
        </p:nvSpPr>
        <p:spPr>
          <a:xfrm>
            <a:off x="12954000" y="3267408"/>
            <a:ext cx="3505200" cy="1631216"/>
          </a:xfrm>
          <a:prstGeom prst="rect">
            <a:avLst/>
          </a:prstGeom>
          <a:noFill/>
        </p:spPr>
        <p:txBody>
          <a:bodyPr wrap="square" rtlCol="0">
            <a:spAutoFit/>
          </a:bodyPr>
          <a:lstStyle/>
          <a:p>
            <a:r>
              <a:rPr lang="en-IN" sz="2500" b="1" dirty="0">
                <a:latin typeface="Aptos" panose="020B0004020202020204" pitchFamily="34" charset="0"/>
              </a:rPr>
              <a:t>Overview:</a:t>
            </a:r>
          </a:p>
          <a:p>
            <a:pPr algn="just"/>
            <a:r>
              <a:rPr lang="en-IN" sz="2500" dirty="0">
                <a:latin typeface="Aptos" panose="020B0004020202020204" pitchFamily="34" charset="0"/>
              </a:rPr>
              <a:t>Children’s reservations have an average room price of 144.57.</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990600" y="4492365"/>
            <a:ext cx="6846700" cy="2043824"/>
          </a:xfrm>
          <a:custGeom>
            <a:avLst/>
            <a:gdLst/>
            <a:ahLst/>
            <a:cxnLst/>
            <a:rect l="l" t="t" r="r" b="b"/>
            <a:pathLst>
              <a:path w="11017507" h="2920514">
                <a:moveTo>
                  <a:pt x="0" y="0"/>
                </a:moveTo>
                <a:lnTo>
                  <a:pt x="11017507" y="0"/>
                </a:lnTo>
                <a:lnTo>
                  <a:pt x="11017507" y="2920514"/>
                </a:lnTo>
                <a:lnTo>
                  <a:pt x="0" y="2920514"/>
                </a:lnTo>
                <a:lnTo>
                  <a:pt x="0" y="0"/>
                </a:lnTo>
                <a:close/>
              </a:path>
            </a:pathLst>
          </a:custGeom>
          <a:blipFill>
            <a:blip r:embed="rId2"/>
            <a:stretch>
              <a:fillRect/>
            </a:stretch>
          </a:blipFill>
          <a:ln w="9525" cap="sq">
            <a:solidFill>
              <a:srgbClr val="6B4931"/>
            </a:solidFill>
            <a:prstDash val="solid"/>
            <a:miter/>
          </a:ln>
        </p:spPr>
        <p:txBody>
          <a:bodyPr/>
          <a:lstStyle/>
          <a:p>
            <a:endParaRPr lang="en-GB" dirty="0"/>
          </a:p>
        </p:txBody>
      </p:sp>
      <p:sp>
        <p:nvSpPr>
          <p:cNvPr id="4" name="Freeform 4"/>
          <p:cNvSpPr/>
          <p:nvPr/>
        </p:nvSpPr>
        <p:spPr>
          <a:xfrm>
            <a:off x="990600" y="6977098"/>
            <a:ext cx="4038599" cy="1185745"/>
          </a:xfrm>
          <a:custGeom>
            <a:avLst/>
            <a:gdLst/>
            <a:ahLst/>
            <a:cxnLst/>
            <a:rect l="l" t="t" r="r" b="b"/>
            <a:pathLst>
              <a:path w="9285479" h="3116359">
                <a:moveTo>
                  <a:pt x="0" y="0"/>
                </a:moveTo>
                <a:lnTo>
                  <a:pt x="9285479" y="0"/>
                </a:lnTo>
                <a:lnTo>
                  <a:pt x="9285479" y="3116359"/>
                </a:lnTo>
                <a:lnTo>
                  <a:pt x="0" y="3116359"/>
                </a:lnTo>
                <a:lnTo>
                  <a:pt x="0" y="0"/>
                </a:lnTo>
                <a:close/>
              </a:path>
            </a:pathLst>
          </a:custGeom>
          <a:blipFill>
            <a:blip r:embed="rId3"/>
            <a:stretch>
              <a:fillRect/>
            </a:stretch>
          </a:blipFill>
          <a:ln w="9525" cap="sq">
            <a:solidFill>
              <a:srgbClr val="6B4931"/>
            </a:solidFill>
            <a:prstDash val="solid"/>
            <a:miter/>
          </a:ln>
        </p:spPr>
        <p:txBody>
          <a:bodyPr/>
          <a:lstStyle/>
          <a:p>
            <a:endParaRPr lang="en-GB" dirty="0"/>
          </a:p>
        </p:txBody>
      </p:sp>
      <p:sp>
        <p:nvSpPr>
          <p:cNvPr id="5" name="TextBox 5"/>
          <p:cNvSpPr txBox="1"/>
          <p:nvPr/>
        </p:nvSpPr>
        <p:spPr>
          <a:xfrm>
            <a:off x="381000" y="2142655"/>
            <a:ext cx="17198600" cy="1614288"/>
          </a:xfrm>
          <a:prstGeom prst="rect">
            <a:avLst/>
          </a:prstGeom>
        </p:spPr>
        <p:txBody>
          <a:bodyPr lIns="0" tIns="0" rIns="0" bIns="0" rtlCol="0" anchor="t">
            <a:spAutoFit/>
          </a:bodyPr>
          <a:lstStyle/>
          <a:p>
            <a:pPr>
              <a:lnSpc>
                <a:spcPts val="6499"/>
              </a:lnSpc>
            </a:pPr>
            <a:r>
              <a:rPr lang="en-US" sz="3200" dirty="0">
                <a:solidFill>
                  <a:srgbClr val="000000"/>
                </a:solidFill>
                <a:latin typeface="Libre Baskerville Bold" panose="020B0604020202020204" charset="0"/>
              </a:rPr>
              <a:t>4. How many reservations were made for the year 20XX (replace XX with the desired year)?</a:t>
            </a:r>
          </a:p>
        </p:txBody>
      </p:sp>
      <p:sp>
        <p:nvSpPr>
          <p:cNvPr id="6" name="TextBox 9">
            <a:extLst>
              <a:ext uri="{FF2B5EF4-FFF2-40B4-BE49-F238E27FC236}">
                <a16:creationId xmlns:a16="http://schemas.microsoft.com/office/drawing/2014/main" id="{38F4C3EF-8A47-C7A6-9472-1625AAD61052}"/>
              </a:ext>
            </a:extLst>
          </p:cNvPr>
          <p:cNvSpPr txBox="1"/>
          <p:nvPr/>
        </p:nvSpPr>
        <p:spPr>
          <a:xfrm>
            <a:off x="6006267" y="933516"/>
            <a:ext cx="7738181" cy="1008096"/>
          </a:xfrm>
          <a:prstGeom prst="rect">
            <a:avLst/>
          </a:prstGeom>
        </p:spPr>
        <p:txBody>
          <a:bodyPr wrap="square" lIns="0" tIns="0" rIns="0" bIns="0" rtlCol="0" anchor="t">
            <a:spAutoFit/>
          </a:bodyPr>
          <a:lstStyle/>
          <a:p>
            <a:pPr>
              <a:lnSpc>
                <a:spcPts val="8580"/>
              </a:lnSpc>
            </a:pPr>
            <a:r>
              <a:rPr lang="en-US" sz="5400" dirty="0">
                <a:latin typeface="Libre Baskerville Bold"/>
              </a:rPr>
              <a:t>Data Analysis Tasks</a:t>
            </a:r>
          </a:p>
        </p:txBody>
      </p:sp>
      <p:sp>
        <p:nvSpPr>
          <p:cNvPr id="8" name="TextBox 7">
            <a:extLst>
              <a:ext uri="{FF2B5EF4-FFF2-40B4-BE49-F238E27FC236}">
                <a16:creationId xmlns:a16="http://schemas.microsoft.com/office/drawing/2014/main" id="{B3827E26-67E1-87F3-8BA9-1939D8AE03B2}"/>
              </a:ext>
            </a:extLst>
          </p:cNvPr>
          <p:cNvSpPr txBox="1"/>
          <p:nvPr/>
        </p:nvSpPr>
        <p:spPr>
          <a:xfrm>
            <a:off x="13258800" y="3750811"/>
            <a:ext cx="3505200" cy="2785378"/>
          </a:xfrm>
          <a:prstGeom prst="rect">
            <a:avLst/>
          </a:prstGeom>
          <a:noFill/>
        </p:spPr>
        <p:txBody>
          <a:bodyPr wrap="square" rtlCol="0">
            <a:spAutoFit/>
          </a:bodyPr>
          <a:lstStyle/>
          <a:p>
            <a:r>
              <a:rPr lang="en-IN" sz="2500" b="1" dirty="0">
                <a:latin typeface="Aptos" panose="020B0004020202020204" pitchFamily="34" charset="0"/>
              </a:rPr>
              <a:t>Overview:</a:t>
            </a:r>
          </a:p>
          <a:p>
            <a:pPr algn="just"/>
            <a:r>
              <a:rPr lang="en-GB" sz="2500" dirty="0">
                <a:latin typeface="Aptos" panose="020B0004020202020204" pitchFamily="34" charset="0"/>
              </a:rPr>
              <a:t>A total of 123 bookings were made in 2017. As in 2018, the number of bookings increased significantly, and it is showing healthy growth.</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762000" y="3898282"/>
            <a:ext cx="6846700" cy="2546581"/>
          </a:xfrm>
          <a:custGeom>
            <a:avLst/>
            <a:gdLst/>
            <a:ahLst/>
            <a:cxnLst/>
            <a:rect l="l" t="t" r="r" b="b"/>
            <a:pathLst>
              <a:path w="10469936" h="3576918">
                <a:moveTo>
                  <a:pt x="0" y="0"/>
                </a:moveTo>
                <a:lnTo>
                  <a:pt x="10469936" y="0"/>
                </a:lnTo>
                <a:lnTo>
                  <a:pt x="10469936" y="3576917"/>
                </a:lnTo>
                <a:lnTo>
                  <a:pt x="0" y="3576917"/>
                </a:lnTo>
                <a:lnTo>
                  <a:pt x="0" y="0"/>
                </a:lnTo>
                <a:close/>
              </a:path>
            </a:pathLst>
          </a:custGeom>
          <a:blipFill>
            <a:blip r:embed="rId2"/>
            <a:stretch>
              <a:fillRect/>
            </a:stretch>
          </a:blipFill>
          <a:ln w="9525" cap="sq">
            <a:solidFill>
              <a:srgbClr val="6B4931"/>
            </a:solidFill>
            <a:prstDash val="solid"/>
            <a:miter/>
          </a:ln>
        </p:spPr>
        <p:txBody>
          <a:bodyPr/>
          <a:lstStyle/>
          <a:p>
            <a:endParaRPr lang="en-GB"/>
          </a:p>
        </p:txBody>
      </p:sp>
      <p:sp>
        <p:nvSpPr>
          <p:cNvPr id="4" name="Freeform 4"/>
          <p:cNvSpPr/>
          <p:nvPr/>
        </p:nvSpPr>
        <p:spPr>
          <a:xfrm>
            <a:off x="762000" y="6896100"/>
            <a:ext cx="4713100" cy="1869879"/>
          </a:xfrm>
          <a:custGeom>
            <a:avLst/>
            <a:gdLst/>
            <a:ahLst/>
            <a:cxnLst/>
            <a:rect l="l" t="t" r="r" b="b"/>
            <a:pathLst>
              <a:path w="7843925" h="3952683">
                <a:moveTo>
                  <a:pt x="0" y="0"/>
                </a:moveTo>
                <a:lnTo>
                  <a:pt x="7843925" y="0"/>
                </a:lnTo>
                <a:lnTo>
                  <a:pt x="7843925" y="3952683"/>
                </a:lnTo>
                <a:lnTo>
                  <a:pt x="0" y="3952683"/>
                </a:lnTo>
                <a:lnTo>
                  <a:pt x="0" y="0"/>
                </a:lnTo>
                <a:close/>
              </a:path>
            </a:pathLst>
          </a:custGeom>
          <a:blipFill>
            <a:blip r:embed="rId3"/>
            <a:stretch>
              <a:fillRect/>
            </a:stretch>
          </a:blipFill>
          <a:ln w="9525" cap="sq">
            <a:solidFill>
              <a:srgbClr val="6B4931"/>
            </a:solidFill>
            <a:prstDash val="solid"/>
            <a:miter/>
          </a:ln>
        </p:spPr>
        <p:txBody>
          <a:bodyPr/>
          <a:lstStyle/>
          <a:p>
            <a:endParaRPr lang="en-GB"/>
          </a:p>
        </p:txBody>
      </p:sp>
      <p:sp>
        <p:nvSpPr>
          <p:cNvPr id="5" name="TextBox 5"/>
          <p:cNvSpPr txBox="1"/>
          <p:nvPr/>
        </p:nvSpPr>
        <p:spPr>
          <a:xfrm>
            <a:off x="736600" y="2430949"/>
            <a:ext cx="17198600" cy="761234"/>
          </a:xfrm>
          <a:prstGeom prst="rect">
            <a:avLst/>
          </a:prstGeom>
        </p:spPr>
        <p:txBody>
          <a:bodyPr lIns="0" tIns="0" rIns="0" bIns="0" rtlCol="0" anchor="t">
            <a:spAutoFit/>
          </a:bodyPr>
          <a:lstStyle/>
          <a:p>
            <a:pPr>
              <a:lnSpc>
                <a:spcPts val="6779"/>
              </a:lnSpc>
            </a:pPr>
            <a:r>
              <a:rPr lang="en-US" sz="3200" dirty="0">
                <a:solidFill>
                  <a:srgbClr val="000000"/>
                </a:solidFill>
                <a:latin typeface="Libre Baskerville Bold" panose="020B0604020202020204" charset="0"/>
              </a:rPr>
              <a:t>5. What is the most commonly booked room type?</a:t>
            </a:r>
          </a:p>
        </p:txBody>
      </p:sp>
      <p:sp>
        <p:nvSpPr>
          <p:cNvPr id="6" name="TextBox 9">
            <a:extLst>
              <a:ext uri="{FF2B5EF4-FFF2-40B4-BE49-F238E27FC236}">
                <a16:creationId xmlns:a16="http://schemas.microsoft.com/office/drawing/2014/main" id="{C6233FFD-6453-67BE-D904-057B1D253FD9}"/>
              </a:ext>
            </a:extLst>
          </p:cNvPr>
          <p:cNvSpPr txBox="1"/>
          <p:nvPr/>
        </p:nvSpPr>
        <p:spPr>
          <a:xfrm>
            <a:off x="6006267" y="933516"/>
            <a:ext cx="7738181" cy="1008096"/>
          </a:xfrm>
          <a:prstGeom prst="rect">
            <a:avLst/>
          </a:prstGeom>
        </p:spPr>
        <p:txBody>
          <a:bodyPr wrap="square" lIns="0" tIns="0" rIns="0" bIns="0" rtlCol="0" anchor="t">
            <a:spAutoFit/>
          </a:bodyPr>
          <a:lstStyle/>
          <a:p>
            <a:pPr>
              <a:lnSpc>
                <a:spcPts val="8580"/>
              </a:lnSpc>
            </a:pPr>
            <a:r>
              <a:rPr lang="en-US" sz="5400" dirty="0">
                <a:latin typeface="Libre Baskerville Bold"/>
              </a:rPr>
              <a:t>Data Analysis Tasks</a:t>
            </a:r>
          </a:p>
        </p:txBody>
      </p:sp>
      <p:sp>
        <p:nvSpPr>
          <p:cNvPr id="9" name="TextBox 8">
            <a:extLst>
              <a:ext uri="{FF2B5EF4-FFF2-40B4-BE49-F238E27FC236}">
                <a16:creationId xmlns:a16="http://schemas.microsoft.com/office/drawing/2014/main" id="{344F8BA3-D067-D930-9194-ECBC02B4C1D2}"/>
              </a:ext>
            </a:extLst>
          </p:cNvPr>
          <p:cNvSpPr txBox="1"/>
          <p:nvPr/>
        </p:nvSpPr>
        <p:spPr>
          <a:xfrm>
            <a:off x="12192000" y="4002556"/>
            <a:ext cx="3505200" cy="2015936"/>
          </a:xfrm>
          <a:prstGeom prst="rect">
            <a:avLst/>
          </a:prstGeom>
          <a:noFill/>
        </p:spPr>
        <p:txBody>
          <a:bodyPr wrap="square" rtlCol="0">
            <a:spAutoFit/>
          </a:bodyPr>
          <a:lstStyle/>
          <a:p>
            <a:r>
              <a:rPr lang="en-IN" sz="2500" b="1" dirty="0">
                <a:latin typeface="Aptos" panose="020B0004020202020204" pitchFamily="34" charset="0"/>
              </a:rPr>
              <a:t>Overview:</a:t>
            </a:r>
          </a:p>
          <a:p>
            <a:pPr algn="just"/>
            <a:r>
              <a:rPr lang="en-GB" sz="2500" dirty="0">
                <a:latin typeface="Aptos" panose="020B0004020202020204" pitchFamily="34" charset="0"/>
              </a:rPr>
              <a:t>The most booked room by the guests is of Room_Type 1 with total bookings of 534.</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925700" y="3807853"/>
            <a:ext cx="7303900" cy="1770104"/>
          </a:xfrm>
          <a:custGeom>
            <a:avLst/>
            <a:gdLst/>
            <a:ahLst/>
            <a:cxnLst/>
            <a:rect l="l" t="t" r="r" b="b"/>
            <a:pathLst>
              <a:path w="11291902" h="2322125">
                <a:moveTo>
                  <a:pt x="0" y="0"/>
                </a:moveTo>
                <a:lnTo>
                  <a:pt x="11291902" y="0"/>
                </a:lnTo>
                <a:lnTo>
                  <a:pt x="11291902" y="2322125"/>
                </a:lnTo>
                <a:lnTo>
                  <a:pt x="0" y="2322125"/>
                </a:lnTo>
                <a:lnTo>
                  <a:pt x="0" y="0"/>
                </a:lnTo>
                <a:close/>
              </a:path>
            </a:pathLst>
          </a:custGeom>
          <a:blipFill>
            <a:blip r:embed="rId2"/>
            <a:stretch>
              <a:fillRect/>
            </a:stretch>
          </a:blipFill>
          <a:ln w="9525" cap="sq">
            <a:solidFill>
              <a:srgbClr val="6B4931"/>
            </a:solidFill>
            <a:prstDash val="solid"/>
            <a:miter/>
          </a:ln>
        </p:spPr>
        <p:txBody>
          <a:bodyPr/>
          <a:lstStyle/>
          <a:p>
            <a:endParaRPr lang="en-GB" dirty="0"/>
          </a:p>
        </p:txBody>
      </p:sp>
      <p:sp>
        <p:nvSpPr>
          <p:cNvPr id="4" name="Freeform 4"/>
          <p:cNvSpPr/>
          <p:nvPr/>
        </p:nvSpPr>
        <p:spPr>
          <a:xfrm>
            <a:off x="925700" y="6052786"/>
            <a:ext cx="4865500" cy="1376714"/>
          </a:xfrm>
          <a:custGeom>
            <a:avLst/>
            <a:gdLst/>
            <a:ahLst/>
            <a:cxnLst/>
            <a:rect l="l" t="t" r="r" b="b"/>
            <a:pathLst>
              <a:path w="9103292" h="2915898">
                <a:moveTo>
                  <a:pt x="0" y="0"/>
                </a:moveTo>
                <a:lnTo>
                  <a:pt x="9103292" y="0"/>
                </a:lnTo>
                <a:lnTo>
                  <a:pt x="9103292" y="2915898"/>
                </a:lnTo>
                <a:lnTo>
                  <a:pt x="0" y="2915898"/>
                </a:lnTo>
                <a:lnTo>
                  <a:pt x="0" y="0"/>
                </a:lnTo>
                <a:close/>
              </a:path>
            </a:pathLst>
          </a:custGeom>
          <a:blipFill>
            <a:blip r:embed="rId3"/>
            <a:stretch>
              <a:fillRect/>
            </a:stretch>
          </a:blipFill>
          <a:ln w="9525" cap="sq">
            <a:solidFill>
              <a:srgbClr val="6B4931"/>
            </a:solidFill>
            <a:prstDash val="solid"/>
            <a:miter/>
          </a:ln>
        </p:spPr>
        <p:txBody>
          <a:bodyPr/>
          <a:lstStyle/>
          <a:p>
            <a:endParaRPr lang="en-GB" dirty="0"/>
          </a:p>
        </p:txBody>
      </p:sp>
      <p:sp>
        <p:nvSpPr>
          <p:cNvPr id="5" name="TextBox 5"/>
          <p:cNvSpPr txBox="1"/>
          <p:nvPr/>
        </p:nvSpPr>
        <p:spPr>
          <a:xfrm>
            <a:off x="544700" y="2276792"/>
            <a:ext cx="17198600" cy="655436"/>
          </a:xfrm>
          <a:prstGeom prst="rect">
            <a:avLst/>
          </a:prstGeom>
        </p:spPr>
        <p:txBody>
          <a:bodyPr lIns="0" tIns="0" rIns="0" bIns="0" rtlCol="0" anchor="t">
            <a:spAutoFit/>
          </a:bodyPr>
          <a:lstStyle/>
          <a:p>
            <a:pPr>
              <a:lnSpc>
                <a:spcPts val="5659"/>
              </a:lnSpc>
            </a:pPr>
            <a:r>
              <a:rPr lang="en-US" sz="3200" dirty="0">
                <a:solidFill>
                  <a:srgbClr val="000000"/>
                </a:solidFill>
                <a:latin typeface="Libre Baskerville Bold" panose="020B0604020202020204" charset="0"/>
              </a:rPr>
              <a:t>6. How many reservations fall on a weekend (no_of_weekend_nights &gt; 0)?</a:t>
            </a:r>
          </a:p>
        </p:txBody>
      </p:sp>
      <p:sp>
        <p:nvSpPr>
          <p:cNvPr id="6" name="TextBox 9">
            <a:extLst>
              <a:ext uri="{FF2B5EF4-FFF2-40B4-BE49-F238E27FC236}">
                <a16:creationId xmlns:a16="http://schemas.microsoft.com/office/drawing/2014/main" id="{C3C7CB33-F7E9-35E3-A2DC-D5ABC8BAA72F}"/>
              </a:ext>
            </a:extLst>
          </p:cNvPr>
          <p:cNvSpPr txBox="1"/>
          <p:nvPr/>
        </p:nvSpPr>
        <p:spPr>
          <a:xfrm>
            <a:off x="6006267" y="933516"/>
            <a:ext cx="7738181" cy="1008096"/>
          </a:xfrm>
          <a:prstGeom prst="rect">
            <a:avLst/>
          </a:prstGeom>
        </p:spPr>
        <p:txBody>
          <a:bodyPr wrap="square" lIns="0" tIns="0" rIns="0" bIns="0" rtlCol="0" anchor="t">
            <a:spAutoFit/>
          </a:bodyPr>
          <a:lstStyle/>
          <a:p>
            <a:pPr>
              <a:lnSpc>
                <a:spcPts val="8580"/>
              </a:lnSpc>
            </a:pPr>
            <a:r>
              <a:rPr lang="en-US" sz="5400" dirty="0">
                <a:latin typeface="Libre Baskerville Bold"/>
              </a:rPr>
              <a:t>Data Analysis Tasks</a:t>
            </a:r>
          </a:p>
        </p:txBody>
      </p:sp>
      <p:sp>
        <p:nvSpPr>
          <p:cNvPr id="7" name="TextBox 6">
            <a:extLst>
              <a:ext uri="{FF2B5EF4-FFF2-40B4-BE49-F238E27FC236}">
                <a16:creationId xmlns:a16="http://schemas.microsoft.com/office/drawing/2014/main" id="{483F38A0-E309-0FA2-CB67-4A78ED29BE50}"/>
              </a:ext>
            </a:extLst>
          </p:cNvPr>
          <p:cNvSpPr txBox="1"/>
          <p:nvPr/>
        </p:nvSpPr>
        <p:spPr>
          <a:xfrm>
            <a:off x="12801600" y="3543300"/>
            <a:ext cx="3505200" cy="2785378"/>
          </a:xfrm>
          <a:prstGeom prst="rect">
            <a:avLst/>
          </a:prstGeom>
          <a:noFill/>
        </p:spPr>
        <p:txBody>
          <a:bodyPr wrap="square" rtlCol="0">
            <a:spAutoFit/>
          </a:bodyPr>
          <a:lstStyle/>
          <a:p>
            <a:r>
              <a:rPr lang="en-IN" sz="2500" b="1" dirty="0">
                <a:latin typeface="Aptos" panose="020B0004020202020204" pitchFamily="34" charset="0"/>
              </a:rPr>
              <a:t>Overview:</a:t>
            </a:r>
          </a:p>
          <a:p>
            <a:pPr algn="just"/>
            <a:r>
              <a:rPr lang="en-GB" sz="2500" dirty="0">
                <a:latin typeface="Aptos" panose="020B0004020202020204" pitchFamily="34" charset="0"/>
              </a:rPr>
              <a:t>Number of reservations on a weekend is 383, it shows that on weekend the numbers of bookings is less as compared to weekdays.</a:t>
            </a:r>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171</TotalTime>
  <Words>724</Words>
  <Application>Microsoft Office PowerPoint</Application>
  <PresentationFormat>Custom</PresentationFormat>
  <Paragraphs>69</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Aptos ExtraBold</vt:lpstr>
      <vt:lpstr>Aptos</vt:lpstr>
      <vt:lpstr>Libre Baskerville Bold</vt:lpstr>
      <vt:lpstr>Now</vt:lpstr>
      <vt:lpstr>Gill Sans MT</vt:lpstr>
      <vt:lpstr>Arial</vt:lpstr>
      <vt:lpstr>Arimo</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Reservation Analysis</dc:title>
  <cp:lastModifiedBy>Shivam Shivare</cp:lastModifiedBy>
  <cp:revision>2</cp:revision>
  <dcterms:created xsi:type="dcterms:W3CDTF">2006-08-16T00:00:00Z</dcterms:created>
  <dcterms:modified xsi:type="dcterms:W3CDTF">2024-03-18T07:18:50Z</dcterms:modified>
  <dc:identifier>DAF_WDcHynY</dc:identifier>
</cp:coreProperties>
</file>