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66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1150E9-BA9F-4EA2-9372-AD5EDEE04CB8}" type="datetimeFigureOut">
              <a:rPr lang="en-IN" smtClean="0"/>
              <a:t>27-01-2025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898893-0D30-448B-9D62-8216F422D5A4}" type="slidenum">
              <a:rPr lang="en-IN" smtClean="0"/>
              <a:t>‹#›</a:t>
            </a:fld>
            <a:endParaRPr lang="en-IN"/>
          </a:p>
        </p:txBody>
      </p:sp>
    </p:spTree>
    <p:extLst>
      <p:ext uri="{BB962C8B-B14F-4D97-AF65-F5344CB8AC3E}">
        <p14:creationId xmlns:p14="http://schemas.microsoft.com/office/powerpoint/2010/main" val="500328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898893-0D30-448B-9D62-8216F422D5A4}" type="slidenum">
              <a:rPr lang="en-IN" smtClean="0"/>
              <a:t>15</a:t>
            </a:fld>
            <a:endParaRPr lang="en-IN"/>
          </a:p>
        </p:txBody>
      </p:sp>
    </p:spTree>
    <p:extLst>
      <p:ext uri="{BB962C8B-B14F-4D97-AF65-F5344CB8AC3E}">
        <p14:creationId xmlns:p14="http://schemas.microsoft.com/office/powerpoint/2010/main" val="4228551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898893-0D30-448B-9D62-8216F422D5A4}" type="slidenum">
              <a:rPr lang="en-IN" smtClean="0"/>
              <a:t>74</a:t>
            </a:fld>
            <a:endParaRPr lang="en-IN"/>
          </a:p>
        </p:txBody>
      </p:sp>
    </p:spTree>
    <p:extLst>
      <p:ext uri="{BB962C8B-B14F-4D97-AF65-F5344CB8AC3E}">
        <p14:creationId xmlns:p14="http://schemas.microsoft.com/office/powerpoint/2010/main" val="3555529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E13F-83CF-A41B-C727-1CC4FFAE12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79BC1B-AA52-79DC-8BBB-3AF308AEFA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78F107-BDCA-B237-043F-DEE6CE9594CB}"/>
              </a:ext>
            </a:extLst>
          </p:cNvPr>
          <p:cNvSpPr>
            <a:spLocks noGrp="1"/>
          </p:cNvSpPr>
          <p:nvPr>
            <p:ph type="dt" sz="half" idx="10"/>
          </p:nvPr>
        </p:nvSpPr>
        <p:spPr/>
        <p:txBody>
          <a:bodyPr/>
          <a:lstStyle/>
          <a:p>
            <a:fld id="{9B2B9C42-087E-4D75-B8F0-9F122AFFDF62}" type="datetimeFigureOut">
              <a:rPr lang="en-IN" smtClean="0"/>
              <a:t>27-01-2025</a:t>
            </a:fld>
            <a:endParaRPr lang="en-IN"/>
          </a:p>
        </p:txBody>
      </p:sp>
      <p:sp>
        <p:nvSpPr>
          <p:cNvPr id="5" name="Footer Placeholder 4">
            <a:extLst>
              <a:ext uri="{FF2B5EF4-FFF2-40B4-BE49-F238E27FC236}">
                <a16:creationId xmlns:a16="http://schemas.microsoft.com/office/drawing/2014/main" id="{3B4607D4-D77B-2747-B5DE-F0E8264B85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A8285E-4691-F018-9BD2-EB2C6E42D68C}"/>
              </a:ext>
            </a:extLst>
          </p:cNvPr>
          <p:cNvSpPr>
            <a:spLocks noGrp="1"/>
          </p:cNvSpPr>
          <p:nvPr>
            <p:ph type="sldNum" sz="quarter" idx="12"/>
          </p:nvPr>
        </p:nvSpPr>
        <p:spPr/>
        <p:txBody>
          <a:bodyPr/>
          <a:lstStyle/>
          <a:p>
            <a:fld id="{CD3934AA-D6B1-44FF-BE0B-AB1A33010559}" type="slidenum">
              <a:rPr lang="en-IN" smtClean="0"/>
              <a:t>‹#›</a:t>
            </a:fld>
            <a:endParaRPr lang="en-IN"/>
          </a:p>
        </p:txBody>
      </p:sp>
    </p:spTree>
    <p:extLst>
      <p:ext uri="{BB962C8B-B14F-4D97-AF65-F5344CB8AC3E}">
        <p14:creationId xmlns:p14="http://schemas.microsoft.com/office/powerpoint/2010/main" val="138111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70BDE-802B-D92B-A087-A8BB5F66D9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254E21-DA55-0F56-9A77-8DE574D31A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553D8B-EDDB-E031-C174-15B217724687}"/>
              </a:ext>
            </a:extLst>
          </p:cNvPr>
          <p:cNvSpPr>
            <a:spLocks noGrp="1"/>
          </p:cNvSpPr>
          <p:nvPr>
            <p:ph type="dt" sz="half" idx="10"/>
          </p:nvPr>
        </p:nvSpPr>
        <p:spPr/>
        <p:txBody>
          <a:bodyPr/>
          <a:lstStyle/>
          <a:p>
            <a:fld id="{9B2B9C42-087E-4D75-B8F0-9F122AFFDF62}" type="datetimeFigureOut">
              <a:rPr lang="en-IN" smtClean="0"/>
              <a:t>27-01-2025</a:t>
            </a:fld>
            <a:endParaRPr lang="en-IN"/>
          </a:p>
        </p:txBody>
      </p:sp>
      <p:sp>
        <p:nvSpPr>
          <p:cNvPr id="5" name="Footer Placeholder 4">
            <a:extLst>
              <a:ext uri="{FF2B5EF4-FFF2-40B4-BE49-F238E27FC236}">
                <a16:creationId xmlns:a16="http://schemas.microsoft.com/office/drawing/2014/main" id="{A0A501FB-AEC6-6703-FB6A-B40E97A1C4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9F3D48-A5C0-66B8-A5CC-6BBBA7B0F599}"/>
              </a:ext>
            </a:extLst>
          </p:cNvPr>
          <p:cNvSpPr>
            <a:spLocks noGrp="1"/>
          </p:cNvSpPr>
          <p:nvPr>
            <p:ph type="sldNum" sz="quarter" idx="12"/>
          </p:nvPr>
        </p:nvSpPr>
        <p:spPr/>
        <p:txBody>
          <a:bodyPr/>
          <a:lstStyle/>
          <a:p>
            <a:fld id="{CD3934AA-D6B1-44FF-BE0B-AB1A33010559}" type="slidenum">
              <a:rPr lang="en-IN" smtClean="0"/>
              <a:t>‹#›</a:t>
            </a:fld>
            <a:endParaRPr lang="en-IN"/>
          </a:p>
        </p:txBody>
      </p:sp>
    </p:spTree>
    <p:extLst>
      <p:ext uri="{BB962C8B-B14F-4D97-AF65-F5344CB8AC3E}">
        <p14:creationId xmlns:p14="http://schemas.microsoft.com/office/powerpoint/2010/main" val="4140864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4823C8-C77B-923C-1A84-539C9DF91F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F1046B-BADF-347A-DC3D-E6F7D670F6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3D04A8-ACC8-9B13-85A8-4C9380E19AB9}"/>
              </a:ext>
            </a:extLst>
          </p:cNvPr>
          <p:cNvSpPr>
            <a:spLocks noGrp="1"/>
          </p:cNvSpPr>
          <p:nvPr>
            <p:ph type="dt" sz="half" idx="10"/>
          </p:nvPr>
        </p:nvSpPr>
        <p:spPr/>
        <p:txBody>
          <a:bodyPr/>
          <a:lstStyle/>
          <a:p>
            <a:fld id="{9B2B9C42-087E-4D75-B8F0-9F122AFFDF62}" type="datetimeFigureOut">
              <a:rPr lang="en-IN" smtClean="0"/>
              <a:t>27-01-2025</a:t>
            </a:fld>
            <a:endParaRPr lang="en-IN"/>
          </a:p>
        </p:txBody>
      </p:sp>
      <p:sp>
        <p:nvSpPr>
          <p:cNvPr id="5" name="Footer Placeholder 4">
            <a:extLst>
              <a:ext uri="{FF2B5EF4-FFF2-40B4-BE49-F238E27FC236}">
                <a16:creationId xmlns:a16="http://schemas.microsoft.com/office/drawing/2014/main" id="{B7636482-DFD4-68EC-AE6C-8683E5869F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BA5751-18E0-908A-18CF-07D44810230E}"/>
              </a:ext>
            </a:extLst>
          </p:cNvPr>
          <p:cNvSpPr>
            <a:spLocks noGrp="1"/>
          </p:cNvSpPr>
          <p:nvPr>
            <p:ph type="sldNum" sz="quarter" idx="12"/>
          </p:nvPr>
        </p:nvSpPr>
        <p:spPr/>
        <p:txBody>
          <a:bodyPr/>
          <a:lstStyle/>
          <a:p>
            <a:fld id="{CD3934AA-D6B1-44FF-BE0B-AB1A33010559}" type="slidenum">
              <a:rPr lang="en-IN" smtClean="0"/>
              <a:t>‹#›</a:t>
            </a:fld>
            <a:endParaRPr lang="en-IN"/>
          </a:p>
        </p:txBody>
      </p:sp>
    </p:spTree>
    <p:extLst>
      <p:ext uri="{BB962C8B-B14F-4D97-AF65-F5344CB8AC3E}">
        <p14:creationId xmlns:p14="http://schemas.microsoft.com/office/powerpoint/2010/main" val="2831553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B9022-1A9B-38AF-CD6C-CE431DC39F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780113-BB90-C69D-67BA-92350C383D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41C88C-8D3C-414D-3F6C-6660281939CE}"/>
              </a:ext>
            </a:extLst>
          </p:cNvPr>
          <p:cNvSpPr>
            <a:spLocks noGrp="1"/>
          </p:cNvSpPr>
          <p:nvPr>
            <p:ph type="dt" sz="half" idx="10"/>
          </p:nvPr>
        </p:nvSpPr>
        <p:spPr/>
        <p:txBody>
          <a:bodyPr/>
          <a:lstStyle/>
          <a:p>
            <a:fld id="{9B2B9C42-087E-4D75-B8F0-9F122AFFDF62}" type="datetimeFigureOut">
              <a:rPr lang="en-IN" smtClean="0"/>
              <a:t>27-01-2025</a:t>
            </a:fld>
            <a:endParaRPr lang="en-IN"/>
          </a:p>
        </p:txBody>
      </p:sp>
      <p:sp>
        <p:nvSpPr>
          <p:cNvPr id="5" name="Footer Placeholder 4">
            <a:extLst>
              <a:ext uri="{FF2B5EF4-FFF2-40B4-BE49-F238E27FC236}">
                <a16:creationId xmlns:a16="http://schemas.microsoft.com/office/drawing/2014/main" id="{BE00933C-617E-AE58-D9D4-0C75EA8749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93EA69-4E25-2DFA-F641-DA13CA0DF2BF}"/>
              </a:ext>
            </a:extLst>
          </p:cNvPr>
          <p:cNvSpPr>
            <a:spLocks noGrp="1"/>
          </p:cNvSpPr>
          <p:nvPr>
            <p:ph type="sldNum" sz="quarter" idx="12"/>
          </p:nvPr>
        </p:nvSpPr>
        <p:spPr/>
        <p:txBody>
          <a:bodyPr/>
          <a:lstStyle/>
          <a:p>
            <a:fld id="{CD3934AA-D6B1-44FF-BE0B-AB1A33010559}" type="slidenum">
              <a:rPr lang="en-IN" smtClean="0"/>
              <a:t>‹#›</a:t>
            </a:fld>
            <a:endParaRPr lang="en-IN"/>
          </a:p>
        </p:txBody>
      </p:sp>
    </p:spTree>
    <p:extLst>
      <p:ext uri="{BB962C8B-B14F-4D97-AF65-F5344CB8AC3E}">
        <p14:creationId xmlns:p14="http://schemas.microsoft.com/office/powerpoint/2010/main" val="1518030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7DC7C-5195-FCB2-1C67-FC022BEF73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B4856F-74AF-0E42-DAFA-E86F886A5F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7009CB-FCAB-98F1-B672-9EBC0DB8CEB3}"/>
              </a:ext>
            </a:extLst>
          </p:cNvPr>
          <p:cNvSpPr>
            <a:spLocks noGrp="1"/>
          </p:cNvSpPr>
          <p:nvPr>
            <p:ph type="dt" sz="half" idx="10"/>
          </p:nvPr>
        </p:nvSpPr>
        <p:spPr/>
        <p:txBody>
          <a:bodyPr/>
          <a:lstStyle/>
          <a:p>
            <a:fld id="{9B2B9C42-087E-4D75-B8F0-9F122AFFDF62}" type="datetimeFigureOut">
              <a:rPr lang="en-IN" smtClean="0"/>
              <a:t>27-01-2025</a:t>
            </a:fld>
            <a:endParaRPr lang="en-IN"/>
          </a:p>
        </p:txBody>
      </p:sp>
      <p:sp>
        <p:nvSpPr>
          <p:cNvPr id="5" name="Footer Placeholder 4">
            <a:extLst>
              <a:ext uri="{FF2B5EF4-FFF2-40B4-BE49-F238E27FC236}">
                <a16:creationId xmlns:a16="http://schemas.microsoft.com/office/drawing/2014/main" id="{D1A0026E-1656-8AEB-F089-0295628967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0D1B47-4F96-C444-6585-EA0D5D7F7B7A}"/>
              </a:ext>
            </a:extLst>
          </p:cNvPr>
          <p:cNvSpPr>
            <a:spLocks noGrp="1"/>
          </p:cNvSpPr>
          <p:nvPr>
            <p:ph type="sldNum" sz="quarter" idx="12"/>
          </p:nvPr>
        </p:nvSpPr>
        <p:spPr/>
        <p:txBody>
          <a:bodyPr/>
          <a:lstStyle/>
          <a:p>
            <a:fld id="{CD3934AA-D6B1-44FF-BE0B-AB1A33010559}" type="slidenum">
              <a:rPr lang="en-IN" smtClean="0"/>
              <a:t>‹#›</a:t>
            </a:fld>
            <a:endParaRPr lang="en-IN"/>
          </a:p>
        </p:txBody>
      </p:sp>
    </p:spTree>
    <p:extLst>
      <p:ext uri="{BB962C8B-B14F-4D97-AF65-F5344CB8AC3E}">
        <p14:creationId xmlns:p14="http://schemas.microsoft.com/office/powerpoint/2010/main" val="492828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A17C-E5AC-8618-F81A-1BBC426FFC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0B3972-C320-6028-8FA0-28D9AE1EC7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0D8FE4-470D-AF4B-BF16-B24B45F978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63EA85-2B94-6BE9-23AC-84F37233DA2E}"/>
              </a:ext>
            </a:extLst>
          </p:cNvPr>
          <p:cNvSpPr>
            <a:spLocks noGrp="1"/>
          </p:cNvSpPr>
          <p:nvPr>
            <p:ph type="dt" sz="half" idx="10"/>
          </p:nvPr>
        </p:nvSpPr>
        <p:spPr/>
        <p:txBody>
          <a:bodyPr/>
          <a:lstStyle/>
          <a:p>
            <a:fld id="{9B2B9C42-087E-4D75-B8F0-9F122AFFDF62}" type="datetimeFigureOut">
              <a:rPr lang="en-IN" smtClean="0"/>
              <a:t>27-01-2025</a:t>
            </a:fld>
            <a:endParaRPr lang="en-IN"/>
          </a:p>
        </p:txBody>
      </p:sp>
      <p:sp>
        <p:nvSpPr>
          <p:cNvPr id="6" name="Footer Placeholder 5">
            <a:extLst>
              <a:ext uri="{FF2B5EF4-FFF2-40B4-BE49-F238E27FC236}">
                <a16:creationId xmlns:a16="http://schemas.microsoft.com/office/drawing/2014/main" id="{3F86D318-37AE-7729-6782-013CC3CAFF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823637-DD9C-8D6C-C4A7-595FF98C425E}"/>
              </a:ext>
            </a:extLst>
          </p:cNvPr>
          <p:cNvSpPr>
            <a:spLocks noGrp="1"/>
          </p:cNvSpPr>
          <p:nvPr>
            <p:ph type="sldNum" sz="quarter" idx="12"/>
          </p:nvPr>
        </p:nvSpPr>
        <p:spPr/>
        <p:txBody>
          <a:bodyPr/>
          <a:lstStyle/>
          <a:p>
            <a:fld id="{CD3934AA-D6B1-44FF-BE0B-AB1A33010559}" type="slidenum">
              <a:rPr lang="en-IN" smtClean="0"/>
              <a:t>‹#›</a:t>
            </a:fld>
            <a:endParaRPr lang="en-IN"/>
          </a:p>
        </p:txBody>
      </p:sp>
    </p:spTree>
    <p:extLst>
      <p:ext uri="{BB962C8B-B14F-4D97-AF65-F5344CB8AC3E}">
        <p14:creationId xmlns:p14="http://schemas.microsoft.com/office/powerpoint/2010/main" val="2747565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B2388-4DCB-EE67-EE84-D82A7121C6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E9EA1D-BDD2-88E5-F806-3E2D8B2C7F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02EE51-3F61-10BF-4BB7-12865AEF1F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64BC44-891F-786C-26CD-0574440B86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0C23A4-7B71-CC61-B193-878477D9C2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563679-6AEC-FEF4-D3D4-6D4A71C8A274}"/>
              </a:ext>
            </a:extLst>
          </p:cNvPr>
          <p:cNvSpPr>
            <a:spLocks noGrp="1"/>
          </p:cNvSpPr>
          <p:nvPr>
            <p:ph type="dt" sz="half" idx="10"/>
          </p:nvPr>
        </p:nvSpPr>
        <p:spPr/>
        <p:txBody>
          <a:bodyPr/>
          <a:lstStyle/>
          <a:p>
            <a:fld id="{9B2B9C42-087E-4D75-B8F0-9F122AFFDF62}" type="datetimeFigureOut">
              <a:rPr lang="en-IN" smtClean="0"/>
              <a:t>27-01-2025</a:t>
            </a:fld>
            <a:endParaRPr lang="en-IN"/>
          </a:p>
        </p:txBody>
      </p:sp>
      <p:sp>
        <p:nvSpPr>
          <p:cNvPr id="8" name="Footer Placeholder 7">
            <a:extLst>
              <a:ext uri="{FF2B5EF4-FFF2-40B4-BE49-F238E27FC236}">
                <a16:creationId xmlns:a16="http://schemas.microsoft.com/office/drawing/2014/main" id="{03CBFB6E-25A2-770A-ADAE-D00022E6AC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D84AD4-1979-4AB2-7161-F03E8A2C94A0}"/>
              </a:ext>
            </a:extLst>
          </p:cNvPr>
          <p:cNvSpPr>
            <a:spLocks noGrp="1"/>
          </p:cNvSpPr>
          <p:nvPr>
            <p:ph type="sldNum" sz="quarter" idx="12"/>
          </p:nvPr>
        </p:nvSpPr>
        <p:spPr/>
        <p:txBody>
          <a:bodyPr/>
          <a:lstStyle/>
          <a:p>
            <a:fld id="{CD3934AA-D6B1-44FF-BE0B-AB1A33010559}" type="slidenum">
              <a:rPr lang="en-IN" smtClean="0"/>
              <a:t>‹#›</a:t>
            </a:fld>
            <a:endParaRPr lang="en-IN"/>
          </a:p>
        </p:txBody>
      </p:sp>
    </p:spTree>
    <p:extLst>
      <p:ext uri="{BB962C8B-B14F-4D97-AF65-F5344CB8AC3E}">
        <p14:creationId xmlns:p14="http://schemas.microsoft.com/office/powerpoint/2010/main" val="4242292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7731-C3F3-4E02-9290-3C419508E1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2FA49B9-D9B2-9444-1947-A50F9AD138AA}"/>
              </a:ext>
            </a:extLst>
          </p:cNvPr>
          <p:cNvSpPr>
            <a:spLocks noGrp="1"/>
          </p:cNvSpPr>
          <p:nvPr>
            <p:ph type="dt" sz="half" idx="10"/>
          </p:nvPr>
        </p:nvSpPr>
        <p:spPr/>
        <p:txBody>
          <a:bodyPr/>
          <a:lstStyle/>
          <a:p>
            <a:fld id="{9B2B9C42-087E-4D75-B8F0-9F122AFFDF62}" type="datetimeFigureOut">
              <a:rPr lang="en-IN" smtClean="0"/>
              <a:t>27-01-2025</a:t>
            </a:fld>
            <a:endParaRPr lang="en-IN"/>
          </a:p>
        </p:txBody>
      </p:sp>
      <p:sp>
        <p:nvSpPr>
          <p:cNvPr id="4" name="Footer Placeholder 3">
            <a:extLst>
              <a:ext uri="{FF2B5EF4-FFF2-40B4-BE49-F238E27FC236}">
                <a16:creationId xmlns:a16="http://schemas.microsoft.com/office/drawing/2014/main" id="{17F85320-9672-1A9A-68B9-94299D9AED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722153-5E42-7B2F-BE3E-DF1A1BA25D90}"/>
              </a:ext>
            </a:extLst>
          </p:cNvPr>
          <p:cNvSpPr>
            <a:spLocks noGrp="1"/>
          </p:cNvSpPr>
          <p:nvPr>
            <p:ph type="sldNum" sz="quarter" idx="12"/>
          </p:nvPr>
        </p:nvSpPr>
        <p:spPr/>
        <p:txBody>
          <a:bodyPr/>
          <a:lstStyle/>
          <a:p>
            <a:fld id="{CD3934AA-D6B1-44FF-BE0B-AB1A33010559}" type="slidenum">
              <a:rPr lang="en-IN" smtClean="0"/>
              <a:t>‹#›</a:t>
            </a:fld>
            <a:endParaRPr lang="en-IN"/>
          </a:p>
        </p:txBody>
      </p:sp>
    </p:spTree>
    <p:extLst>
      <p:ext uri="{BB962C8B-B14F-4D97-AF65-F5344CB8AC3E}">
        <p14:creationId xmlns:p14="http://schemas.microsoft.com/office/powerpoint/2010/main" val="228155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721F8F-A01B-5F3E-378D-8505824D774F}"/>
              </a:ext>
            </a:extLst>
          </p:cNvPr>
          <p:cNvSpPr>
            <a:spLocks noGrp="1"/>
          </p:cNvSpPr>
          <p:nvPr>
            <p:ph type="dt" sz="half" idx="10"/>
          </p:nvPr>
        </p:nvSpPr>
        <p:spPr/>
        <p:txBody>
          <a:bodyPr/>
          <a:lstStyle/>
          <a:p>
            <a:fld id="{9B2B9C42-087E-4D75-B8F0-9F122AFFDF62}" type="datetimeFigureOut">
              <a:rPr lang="en-IN" smtClean="0"/>
              <a:t>27-01-2025</a:t>
            </a:fld>
            <a:endParaRPr lang="en-IN"/>
          </a:p>
        </p:txBody>
      </p:sp>
      <p:sp>
        <p:nvSpPr>
          <p:cNvPr id="3" name="Footer Placeholder 2">
            <a:extLst>
              <a:ext uri="{FF2B5EF4-FFF2-40B4-BE49-F238E27FC236}">
                <a16:creationId xmlns:a16="http://schemas.microsoft.com/office/drawing/2014/main" id="{38EE7C0E-1A01-E4CD-980D-602B374DED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5965F8E-B011-FC5E-9B4B-4F652AB3D6C8}"/>
              </a:ext>
            </a:extLst>
          </p:cNvPr>
          <p:cNvSpPr>
            <a:spLocks noGrp="1"/>
          </p:cNvSpPr>
          <p:nvPr>
            <p:ph type="sldNum" sz="quarter" idx="12"/>
          </p:nvPr>
        </p:nvSpPr>
        <p:spPr/>
        <p:txBody>
          <a:bodyPr/>
          <a:lstStyle/>
          <a:p>
            <a:fld id="{CD3934AA-D6B1-44FF-BE0B-AB1A33010559}" type="slidenum">
              <a:rPr lang="en-IN" smtClean="0"/>
              <a:t>‹#›</a:t>
            </a:fld>
            <a:endParaRPr lang="en-IN"/>
          </a:p>
        </p:txBody>
      </p:sp>
    </p:spTree>
    <p:extLst>
      <p:ext uri="{BB962C8B-B14F-4D97-AF65-F5344CB8AC3E}">
        <p14:creationId xmlns:p14="http://schemas.microsoft.com/office/powerpoint/2010/main" val="854348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EEBC-2C4F-C305-ED07-BF91E0544F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9DECC1-5FE5-D780-5D33-E775D965AB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07D40F-BF2F-C501-E6B7-1815D6D241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92D987-0FCE-1F76-AE5B-EEF2A95D123E}"/>
              </a:ext>
            </a:extLst>
          </p:cNvPr>
          <p:cNvSpPr>
            <a:spLocks noGrp="1"/>
          </p:cNvSpPr>
          <p:nvPr>
            <p:ph type="dt" sz="half" idx="10"/>
          </p:nvPr>
        </p:nvSpPr>
        <p:spPr/>
        <p:txBody>
          <a:bodyPr/>
          <a:lstStyle/>
          <a:p>
            <a:fld id="{9B2B9C42-087E-4D75-B8F0-9F122AFFDF62}" type="datetimeFigureOut">
              <a:rPr lang="en-IN" smtClean="0"/>
              <a:t>27-01-2025</a:t>
            </a:fld>
            <a:endParaRPr lang="en-IN"/>
          </a:p>
        </p:txBody>
      </p:sp>
      <p:sp>
        <p:nvSpPr>
          <p:cNvPr id="6" name="Footer Placeholder 5">
            <a:extLst>
              <a:ext uri="{FF2B5EF4-FFF2-40B4-BE49-F238E27FC236}">
                <a16:creationId xmlns:a16="http://schemas.microsoft.com/office/drawing/2014/main" id="{64F87E11-F4C9-41C8-0579-2458E0A085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9554FC-36A2-278D-913E-8CD2DA600C90}"/>
              </a:ext>
            </a:extLst>
          </p:cNvPr>
          <p:cNvSpPr>
            <a:spLocks noGrp="1"/>
          </p:cNvSpPr>
          <p:nvPr>
            <p:ph type="sldNum" sz="quarter" idx="12"/>
          </p:nvPr>
        </p:nvSpPr>
        <p:spPr/>
        <p:txBody>
          <a:bodyPr/>
          <a:lstStyle/>
          <a:p>
            <a:fld id="{CD3934AA-D6B1-44FF-BE0B-AB1A33010559}" type="slidenum">
              <a:rPr lang="en-IN" smtClean="0"/>
              <a:t>‹#›</a:t>
            </a:fld>
            <a:endParaRPr lang="en-IN"/>
          </a:p>
        </p:txBody>
      </p:sp>
    </p:spTree>
    <p:extLst>
      <p:ext uri="{BB962C8B-B14F-4D97-AF65-F5344CB8AC3E}">
        <p14:creationId xmlns:p14="http://schemas.microsoft.com/office/powerpoint/2010/main" val="2556427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14BF-AF4B-E1E5-76E7-7620ABDDCC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FD628D-3ECB-0DBE-2C65-520131E7DD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76D415-1032-5E5C-5E98-89CE027D2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5301BC-2E68-7904-2CFE-A4E1D6131B95}"/>
              </a:ext>
            </a:extLst>
          </p:cNvPr>
          <p:cNvSpPr>
            <a:spLocks noGrp="1"/>
          </p:cNvSpPr>
          <p:nvPr>
            <p:ph type="dt" sz="half" idx="10"/>
          </p:nvPr>
        </p:nvSpPr>
        <p:spPr/>
        <p:txBody>
          <a:bodyPr/>
          <a:lstStyle/>
          <a:p>
            <a:fld id="{9B2B9C42-087E-4D75-B8F0-9F122AFFDF62}" type="datetimeFigureOut">
              <a:rPr lang="en-IN" smtClean="0"/>
              <a:t>27-01-2025</a:t>
            </a:fld>
            <a:endParaRPr lang="en-IN"/>
          </a:p>
        </p:txBody>
      </p:sp>
      <p:sp>
        <p:nvSpPr>
          <p:cNvPr id="6" name="Footer Placeholder 5">
            <a:extLst>
              <a:ext uri="{FF2B5EF4-FFF2-40B4-BE49-F238E27FC236}">
                <a16:creationId xmlns:a16="http://schemas.microsoft.com/office/drawing/2014/main" id="{8F0D394C-098F-38DD-B88A-F5E59788C1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674DBC-6AAC-710F-0048-B98A4EAC14AF}"/>
              </a:ext>
            </a:extLst>
          </p:cNvPr>
          <p:cNvSpPr>
            <a:spLocks noGrp="1"/>
          </p:cNvSpPr>
          <p:nvPr>
            <p:ph type="sldNum" sz="quarter" idx="12"/>
          </p:nvPr>
        </p:nvSpPr>
        <p:spPr/>
        <p:txBody>
          <a:bodyPr/>
          <a:lstStyle/>
          <a:p>
            <a:fld id="{CD3934AA-D6B1-44FF-BE0B-AB1A33010559}" type="slidenum">
              <a:rPr lang="en-IN" smtClean="0"/>
              <a:t>‹#›</a:t>
            </a:fld>
            <a:endParaRPr lang="en-IN"/>
          </a:p>
        </p:txBody>
      </p:sp>
    </p:spTree>
    <p:extLst>
      <p:ext uri="{BB962C8B-B14F-4D97-AF65-F5344CB8AC3E}">
        <p14:creationId xmlns:p14="http://schemas.microsoft.com/office/powerpoint/2010/main" val="1050720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96EDA2-06BB-CD7F-3313-B60C505AB8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A64831-D87C-A7DD-9B96-35074DC160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83928D-FA06-D639-F850-E62E999AA2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2B9C42-087E-4D75-B8F0-9F122AFFDF62}" type="datetimeFigureOut">
              <a:rPr lang="en-IN" smtClean="0"/>
              <a:t>27-01-2025</a:t>
            </a:fld>
            <a:endParaRPr lang="en-IN"/>
          </a:p>
        </p:txBody>
      </p:sp>
      <p:sp>
        <p:nvSpPr>
          <p:cNvPr id="5" name="Footer Placeholder 4">
            <a:extLst>
              <a:ext uri="{FF2B5EF4-FFF2-40B4-BE49-F238E27FC236}">
                <a16:creationId xmlns:a16="http://schemas.microsoft.com/office/drawing/2014/main" id="{021A2423-5CD0-38D9-0CED-212C185261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28FABE-7988-7FAC-527E-641661A7B5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934AA-D6B1-44FF-BE0B-AB1A33010559}" type="slidenum">
              <a:rPr lang="en-IN" smtClean="0"/>
              <a:t>‹#›</a:t>
            </a:fld>
            <a:endParaRPr lang="en-IN"/>
          </a:p>
        </p:txBody>
      </p:sp>
    </p:spTree>
    <p:extLst>
      <p:ext uri="{BB962C8B-B14F-4D97-AF65-F5344CB8AC3E}">
        <p14:creationId xmlns:p14="http://schemas.microsoft.com/office/powerpoint/2010/main" val="2679405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AD2A-351D-7BC8-82EF-09527D196CC1}"/>
              </a:ext>
            </a:extLst>
          </p:cNvPr>
          <p:cNvSpPr>
            <a:spLocks noGrp="1"/>
          </p:cNvSpPr>
          <p:nvPr>
            <p:ph type="ctrTitle"/>
          </p:nvPr>
        </p:nvSpPr>
        <p:spPr>
          <a:xfrm>
            <a:off x="1681842" y="4441371"/>
            <a:ext cx="8545286" cy="1746476"/>
          </a:xfrm>
        </p:spPr>
        <p:txBody>
          <a:bodyPr>
            <a:normAutofit fontScale="90000"/>
          </a:bodyPr>
          <a:lstStyle/>
          <a:p>
            <a:pPr>
              <a:spcAft>
                <a:spcPts val="800"/>
              </a:spcAft>
            </a:pPr>
            <a:br>
              <a:rPr lang="en-US" sz="4400" dirty="0">
                <a:solidFill>
                  <a:srgbClr val="000000"/>
                </a:solidFill>
                <a:effectLst/>
                <a:latin typeface="Calibri" panose="020F0502020204030204" pitchFamily="34" charset="0"/>
              </a:rPr>
            </a:br>
            <a:br>
              <a:rPr lang="en-US" sz="4400" dirty="0">
                <a:solidFill>
                  <a:srgbClr val="000000"/>
                </a:solidFill>
                <a:effectLst/>
                <a:latin typeface="Calibri" panose="020F0502020204030204" pitchFamily="34" charset="0"/>
              </a:rPr>
            </a:br>
            <a:br>
              <a:rPr lang="en-US" sz="4400" dirty="0">
                <a:solidFill>
                  <a:srgbClr val="000000"/>
                </a:solidFill>
                <a:effectLst/>
                <a:latin typeface="Calibri" panose="020F0502020204030204" pitchFamily="34" charset="0"/>
              </a:rPr>
            </a:br>
            <a:br>
              <a:rPr lang="en-US" sz="4400" dirty="0">
                <a:solidFill>
                  <a:srgbClr val="000000"/>
                </a:solidFill>
                <a:effectLst/>
                <a:latin typeface="Calibri" panose="020F0502020204030204" pitchFamily="34" charset="0"/>
              </a:rPr>
            </a:br>
            <a:br>
              <a:rPr lang="en-US" sz="4400" dirty="0">
                <a:solidFill>
                  <a:srgbClr val="000000"/>
                </a:solidFill>
                <a:effectLst/>
                <a:latin typeface="Calibri" panose="020F0502020204030204" pitchFamily="34" charset="0"/>
              </a:rPr>
            </a:br>
            <a:br>
              <a:rPr lang="en-US" sz="4400" dirty="0">
                <a:solidFill>
                  <a:srgbClr val="000000"/>
                </a:solidFill>
                <a:effectLst/>
                <a:latin typeface="Calibri" panose="020F0502020204030204" pitchFamily="34" charset="0"/>
              </a:rPr>
            </a:br>
            <a:br>
              <a:rPr lang="en-US" sz="4400" dirty="0">
                <a:solidFill>
                  <a:srgbClr val="000000"/>
                </a:solidFill>
                <a:effectLst/>
                <a:latin typeface="Calibri" panose="020F0502020204030204" pitchFamily="34" charset="0"/>
              </a:rPr>
            </a:br>
            <a:r>
              <a:rPr lang="en-US" sz="4400" dirty="0">
                <a:solidFill>
                  <a:srgbClr val="000000"/>
                </a:solidFill>
                <a:effectLst/>
                <a:latin typeface="Calibri" panose="020F0502020204030204" pitchFamily="34" charset="0"/>
              </a:rPr>
              <a:t>Testing in the Software Development Lifecycle</a:t>
            </a:r>
            <a:br>
              <a:rPr lang="en-US" sz="4000" dirty="0">
                <a:solidFill>
                  <a:srgbClr val="000000"/>
                </a:solidFill>
                <a:effectLst/>
                <a:latin typeface="Calibri" panose="020F0502020204030204" pitchFamily="34" charset="0"/>
              </a:rPr>
            </a:br>
            <a:br>
              <a:rPr lang="en-IN" sz="4000" b="0" dirty="0">
                <a:effectLst/>
              </a:rPr>
            </a:br>
            <a:br>
              <a:rPr lang="en-IN" sz="4000" dirty="0"/>
            </a:br>
            <a:endParaRPr lang="en-IN" sz="4000" dirty="0"/>
          </a:p>
        </p:txBody>
      </p:sp>
      <p:sp>
        <p:nvSpPr>
          <p:cNvPr id="3" name="Subtitle 2">
            <a:extLst>
              <a:ext uri="{FF2B5EF4-FFF2-40B4-BE49-F238E27FC236}">
                <a16:creationId xmlns:a16="http://schemas.microsoft.com/office/drawing/2014/main" id="{2CA27B88-EE04-E9A4-2956-277C40843E11}"/>
              </a:ext>
            </a:extLst>
          </p:cNvPr>
          <p:cNvSpPr>
            <a:spLocks noGrp="1"/>
          </p:cNvSpPr>
          <p:nvPr>
            <p:ph type="subTitle" idx="1"/>
          </p:nvPr>
        </p:nvSpPr>
        <p:spPr>
          <a:xfrm>
            <a:off x="1382485" y="4298724"/>
            <a:ext cx="9144000" cy="1655762"/>
          </a:xfrm>
        </p:spPr>
        <p:txBody>
          <a:bodyPr/>
          <a:lstStyle/>
          <a:p>
            <a:r>
              <a:rPr lang="en-IN" dirty="0"/>
              <a:t>                                      </a:t>
            </a:r>
          </a:p>
          <a:p>
            <a:r>
              <a:rPr lang="en-IN" dirty="0"/>
              <a:t>            </a:t>
            </a:r>
          </a:p>
          <a:p>
            <a:r>
              <a:rPr lang="en-IN" dirty="0"/>
              <a:t>                                                                              -Charanya Balaji</a:t>
            </a:r>
          </a:p>
        </p:txBody>
      </p:sp>
      <p:pic>
        <p:nvPicPr>
          <p:cNvPr id="8194" name="Picture 2" descr="Veebros Academy">
            <a:extLst>
              <a:ext uri="{FF2B5EF4-FFF2-40B4-BE49-F238E27FC236}">
                <a16:creationId xmlns:a16="http://schemas.microsoft.com/office/drawing/2014/main" id="{AAEA24BA-B668-625D-A3A2-D306E0094C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6095" y="480103"/>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045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221DFA-D740-B530-F41D-371639F05CFD}"/>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AAD212C5-ED3B-37F4-6A24-EE7C276657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E48FA70-DF76-64BA-F0D7-8FD910E095ED}"/>
              </a:ext>
            </a:extLst>
          </p:cNvPr>
          <p:cNvSpPr txBox="1"/>
          <p:nvPr/>
        </p:nvSpPr>
        <p:spPr>
          <a:xfrm>
            <a:off x="647814" y="1022981"/>
            <a:ext cx="11125200" cy="4154984"/>
          </a:xfrm>
          <a:prstGeom prst="rect">
            <a:avLst/>
          </a:prstGeom>
          <a:noFill/>
        </p:spPr>
        <p:txBody>
          <a:bodyPr wrap="square">
            <a:spAutoFit/>
          </a:bodyPr>
          <a:lstStyle/>
          <a:p>
            <a:r>
              <a:rPr lang="en-US" sz="2400" b="1" u="sng" dirty="0"/>
              <a:t>Risk-Based Test Planning:</a:t>
            </a:r>
          </a:p>
          <a:p>
            <a:endParaRPr lang="en-US" sz="2400" b="1" dirty="0"/>
          </a:p>
          <a:p>
            <a:pPr marL="342900" indent="-342900">
              <a:buFont typeface="Wingdings" panose="05000000000000000000" pitchFamily="2" charset="2"/>
              <a:buChar char="§"/>
            </a:pPr>
            <a:r>
              <a:rPr lang="en-US" sz="2400" dirty="0"/>
              <a:t> It is a testing approach that prioritizes testing efforts based on the potential risks associated with the software. </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This method helps focus testing resources on areas that pose the greatest threat to the success of the project, ensuring that critical areas are thoroughly tested while minimizing the effort spent on lower-risk areas. </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It is especially valuable in projects with limited time, and resources, or when the software is complex, with many components.</a:t>
            </a:r>
            <a:endParaRPr lang="en-IN" sz="2400" dirty="0"/>
          </a:p>
        </p:txBody>
      </p:sp>
    </p:spTree>
    <p:extLst>
      <p:ext uri="{BB962C8B-B14F-4D97-AF65-F5344CB8AC3E}">
        <p14:creationId xmlns:p14="http://schemas.microsoft.com/office/powerpoint/2010/main" val="1225185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870C2-03C8-3209-6B62-4CA74D2C440D}"/>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E7B4ACC3-DBA8-017E-0AFA-D8DDF8584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EFB3981-0DC4-A5C6-0693-10D2A4A51347}"/>
              </a:ext>
            </a:extLst>
          </p:cNvPr>
          <p:cNvSpPr txBox="1"/>
          <p:nvPr/>
        </p:nvSpPr>
        <p:spPr>
          <a:xfrm>
            <a:off x="576943" y="474345"/>
            <a:ext cx="10221686" cy="6186309"/>
          </a:xfrm>
          <a:prstGeom prst="rect">
            <a:avLst/>
          </a:prstGeom>
          <a:noFill/>
        </p:spPr>
        <p:txBody>
          <a:bodyPr wrap="square">
            <a:spAutoFit/>
          </a:bodyPr>
          <a:lstStyle/>
          <a:p>
            <a:r>
              <a:rPr lang="en-US" sz="2200" b="1" u="sng" dirty="0"/>
              <a:t>Key Concepts of Risk-Based Test Planning</a:t>
            </a:r>
          </a:p>
          <a:p>
            <a:endParaRPr lang="en-US" sz="2200" b="1" u="sng" dirty="0"/>
          </a:p>
          <a:p>
            <a:pPr>
              <a:buFont typeface="+mj-lt"/>
              <a:buAutoNum type="arabicPeriod"/>
            </a:pPr>
            <a:r>
              <a:rPr lang="en-US" sz="2200" b="1" dirty="0"/>
              <a:t>Risk Identification</a:t>
            </a:r>
            <a:r>
              <a:rPr lang="en-US" sz="2200" dirty="0"/>
              <a:t>:</a:t>
            </a:r>
          </a:p>
          <a:p>
            <a:pPr>
              <a:buFont typeface="+mj-lt"/>
              <a:buAutoNum type="arabicPeriod"/>
            </a:pPr>
            <a:endParaRPr lang="en-US" sz="2200" dirty="0"/>
          </a:p>
          <a:p>
            <a:pPr marL="800100" lvl="1" indent="-342900">
              <a:buFont typeface="Wingdings" panose="05000000000000000000" pitchFamily="2" charset="2"/>
              <a:buChar char="§"/>
            </a:pPr>
            <a:r>
              <a:rPr lang="en-US" sz="2200" dirty="0"/>
              <a:t>The first step is to </a:t>
            </a:r>
            <a:r>
              <a:rPr lang="en-US" sz="2200" b="1" dirty="0"/>
              <a:t>identify potential risks </a:t>
            </a:r>
            <a:r>
              <a:rPr lang="en-US" sz="2200" dirty="0"/>
              <a:t>associated with the software. These could include functional risks (e.g., critical features), technical risks (e.g., new technologies), business risks (e.g., user dissatisfaction), or environmental risks (e.g., external systems).</a:t>
            </a:r>
          </a:p>
          <a:p>
            <a:pPr marL="800100" lvl="1" indent="-342900">
              <a:buFont typeface="Wingdings" panose="05000000000000000000" pitchFamily="2" charset="2"/>
              <a:buChar char="§"/>
            </a:pPr>
            <a:r>
              <a:rPr lang="en-US" sz="2200" dirty="0"/>
              <a:t>Risks might arise from areas like integration points, performance under load, security vulnerabilities, or user interfaces.</a:t>
            </a:r>
          </a:p>
          <a:p>
            <a:pPr marL="742950" lvl="1" indent="-285750">
              <a:buFont typeface="+mj-lt"/>
              <a:buAutoNum type="arabicPeriod"/>
            </a:pPr>
            <a:endParaRPr lang="en-US" sz="2200" dirty="0"/>
          </a:p>
          <a:p>
            <a:pPr>
              <a:buFont typeface="+mj-lt"/>
              <a:buAutoNum type="arabicPeriod"/>
            </a:pPr>
            <a:r>
              <a:rPr lang="en-US" sz="2200" b="1" dirty="0"/>
              <a:t>Risk Assessment</a:t>
            </a:r>
            <a:r>
              <a:rPr lang="en-US" sz="2200" dirty="0"/>
              <a:t>:</a:t>
            </a:r>
          </a:p>
          <a:p>
            <a:pPr marL="800100" lvl="1" indent="-342900">
              <a:buFont typeface="Wingdings" panose="05000000000000000000" pitchFamily="2" charset="2"/>
              <a:buChar char="§"/>
            </a:pPr>
            <a:r>
              <a:rPr lang="en-US" sz="2200" dirty="0"/>
              <a:t>Once risks are identified, they must be assessed based on their </a:t>
            </a:r>
            <a:r>
              <a:rPr lang="en-US" sz="2200" b="1" dirty="0"/>
              <a:t>probability of occurrence</a:t>
            </a:r>
            <a:r>
              <a:rPr lang="en-US" sz="2200" dirty="0"/>
              <a:t> and </a:t>
            </a:r>
            <a:r>
              <a:rPr lang="en-US" sz="2200" b="1" dirty="0"/>
              <a:t>impact</a:t>
            </a:r>
            <a:r>
              <a:rPr lang="en-US" sz="2200" dirty="0"/>
              <a:t> if they occur.</a:t>
            </a:r>
          </a:p>
          <a:p>
            <a:pPr marL="1257300" lvl="2" indent="-342900">
              <a:buFont typeface="Wingdings" panose="05000000000000000000" pitchFamily="2" charset="2"/>
              <a:buChar char="ü"/>
            </a:pPr>
            <a:r>
              <a:rPr lang="en-US" sz="2200" b="1" dirty="0"/>
              <a:t>Probability</a:t>
            </a:r>
            <a:r>
              <a:rPr lang="en-US" sz="2200" dirty="0"/>
              <a:t> refers to the likelihood that a given risk will materialize.</a:t>
            </a:r>
          </a:p>
          <a:p>
            <a:pPr marL="1257300" lvl="2" indent="-342900">
              <a:buFont typeface="Wingdings" panose="05000000000000000000" pitchFamily="2" charset="2"/>
              <a:buChar char="ü"/>
            </a:pPr>
            <a:r>
              <a:rPr lang="en-US" sz="2200" b="1" dirty="0"/>
              <a:t>Impact</a:t>
            </a:r>
            <a:r>
              <a:rPr lang="en-US" sz="2200" dirty="0"/>
              <a:t> refers to the severity of the consequences if the risk does occur.</a:t>
            </a:r>
          </a:p>
          <a:p>
            <a:pPr marL="800100" lvl="1" indent="-342900">
              <a:buFont typeface="Wingdings" panose="05000000000000000000" pitchFamily="2" charset="2"/>
              <a:buChar char="§"/>
            </a:pPr>
            <a:r>
              <a:rPr lang="en-US" sz="2200" dirty="0"/>
              <a:t>Typically, risks are classified on a scale (e.g., Low, Medium, High), with high-risk areas requiring more testing attention.</a:t>
            </a:r>
          </a:p>
        </p:txBody>
      </p:sp>
    </p:spTree>
    <p:extLst>
      <p:ext uri="{BB962C8B-B14F-4D97-AF65-F5344CB8AC3E}">
        <p14:creationId xmlns:p14="http://schemas.microsoft.com/office/powerpoint/2010/main" val="1679988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3AFE0-AA45-522D-3A75-DD333F21E4C0}"/>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A849C82C-EB6C-49F5-94F3-7B4F59470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667E211-FF64-FE9A-A436-F07A5379D6D1}"/>
              </a:ext>
            </a:extLst>
          </p:cNvPr>
          <p:cNvSpPr>
            <a:spLocks noChangeArrowheads="1"/>
          </p:cNvSpPr>
          <p:nvPr/>
        </p:nvSpPr>
        <p:spPr bwMode="auto">
          <a:xfrm rot="10800000" flipV="1">
            <a:off x="479503" y="192443"/>
            <a:ext cx="10340898" cy="680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rPr>
              <a:t>3. Risk Mitigation</a:t>
            </a:r>
            <a:r>
              <a:rPr kumimoji="0" lang="en-US" altLang="en-US" sz="22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rPr>
              <a:t>Mitigation strategies </a:t>
            </a:r>
            <a:r>
              <a:rPr kumimoji="0" lang="en-US" altLang="en-US" sz="2200" b="0" i="0" u="none" strike="noStrike" cap="none" normalizeH="0" baseline="0" dirty="0">
                <a:ln>
                  <a:noFill/>
                </a:ln>
                <a:solidFill>
                  <a:schemeClr val="tx1"/>
                </a:solidFill>
                <a:effectLst/>
              </a:rPr>
              <a:t>are devised for </a:t>
            </a:r>
            <a:r>
              <a:rPr kumimoji="0" lang="en-US" altLang="en-US" sz="2200" b="1" i="0" u="none" strike="noStrike" cap="none" normalizeH="0" baseline="0" dirty="0">
                <a:ln>
                  <a:noFill/>
                </a:ln>
                <a:solidFill>
                  <a:schemeClr val="tx1"/>
                </a:solidFill>
                <a:effectLst/>
              </a:rPr>
              <a:t>high-risk areas to minimize the likelihood or impact of the risk.</a:t>
            </a:r>
            <a:r>
              <a:rPr kumimoji="0" lang="en-US" altLang="en-US" sz="2200" b="0" i="0" u="none" strike="noStrike" cap="none" normalizeH="0" baseline="0" dirty="0">
                <a:ln>
                  <a:noFill/>
                </a:ln>
                <a:solidFill>
                  <a:schemeClr val="tx1"/>
                </a:solidFill>
                <a:effectLst/>
              </a:rPr>
              <a:t> In terms of testing, this might mean focusing more on certain areas, using additional testing techniques (e.g., performance testing for performance-related risks), or using automated tests for repetitive high-risk tests.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2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rPr>
              <a:t>Lower-risk areas </a:t>
            </a:r>
            <a:r>
              <a:rPr kumimoji="0" lang="en-US" altLang="en-US" sz="2200" b="0" i="0" u="none" strike="noStrike" cap="none" normalizeH="0" baseline="0" dirty="0">
                <a:ln>
                  <a:noFill/>
                </a:ln>
                <a:solidFill>
                  <a:schemeClr val="tx1"/>
                </a:solidFill>
                <a:effectLst/>
              </a:rPr>
              <a:t>might only be </a:t>
            </a:r>
            <a:r>
              <a:rPr kumimoji="0" lang="en-US" altLang="en-US" sz="2200" b="1" i="0" u="none" strike="noStrike" cap="none" normalizeH="0" baseline="0" dirty="0">
                <a:ln>
                  <a:noFill/>
                </a:ln>
                <a:solidFill>
                  <a:schemeClr val="tx1"/>
                </a:solidFill>
                <a:effectLst/>
              </a:rPr>
              <a:t>tested</a:t>
            </a:r>
            <a:r>
              <a:rPr kumimoji="0" lang="en-US" altLang="en-US" sz="2200" b="0" i="0" u="none" strike="noStrike" cap="none" normalizeH="0" baseline="0" dirty="0">
                <a:ln>
                  <a:noFill/>
                </a:ln>
                <a:solidFill>
                  <a:schemeClr val="tx1"/>
                </a:solidFill>
                <a:effectLst/>
              </a:rPr>
              <a:t> with minimal resources or skipped entirely in some cases, depending on the </a:t>
            </a:r>
            <a:r>
              <a:rPr kumimoji="0" lang="en-US" altLang="en-US" sz="2200" b="1" i="0" u="none" strike="noStrike" cap="none" normalizeH="0" baseline="0" dirty="0">
                <a:ln>
                  <a:noFill/>
                </a:ln>
                <a:solidFill>
                  <a:schemeClr val="tx1"/>
                </a:solidFill>
                <a:effectLst/>
              </a:rPr>
              <a:t>project’s time constraints.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rPr>
              <a:t>4. Test Strategy and Planning: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0" i="0" u="none" strike="noStrike" cap="none" normalizeH="0" baseline="0" dirty="0">
                <a:ln>
                  <a:noFill/>
                </a:ln>
                <a:solidFill>
                  <a:schemeClr val="tx1"/>
                </a:solidFill>
                <a:effectLst/>
              </a:rPr>
              <a:t>Based on the risk assessment, the test plan is tailored to ensure that </a:t>
            </a:r>
            <a:r>
              <a:rPr kumimoji="0" lang="en-US" altLang="en-US" sz="2200" b="1" i="0" u="none" strike="noStrike" cap="none" normalizeH="0" baseline="0" dirty="0">
                <a:ln>
                  <a:noFill/>
                </a:ln>
                <a:solidFill>
                  <a:schemeClr val="tx1"/>
                </a:solidFill>
                <a:effectLst/>
              </a:rPr>
              <a:t>the most critical aspects of the software are prioritized.</a:t>
            </a:r>
            <a:r>
              <a:rPr kumimoji="0" lang="en-US" altLang="en-US" sz="2200" b="0" i="0" u="none" strike="noStrike" cap="none" normalizeH="0" baseline="0" dirty="0">
                <a:ln>
                  <a:noFill/>
                </a:ln>
                <a:solidFill>
                  <a:schemeClr val="tx1"/>
                </a:solidFill>
                <a:effectLst/>
              </a:rPr>
              <a:t> This includes allocating more resources and testing efforts to high-risk areas and reducing efforts on lower-risk components.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2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0" i="0" u="none" strike="noStrike" cap="none" normalizeH="0" baseline="0" dirty="0">
                <a:ln>
                  <a:noFill/>
                </a:ln>
                <a:solidFill>
                  <a:schemeClr val="tx1"/>
                </a:solidFill>
                <a:effectLst/>
              </a:rPr>
              <a:t>Test types (e.g., functional, security, performance, etc.) and test techniques (e.g., exploratory testing, automated testing) are selected according to the risk level of each component.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4329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05203-8BF2-436C-7088-9EC966784455}"/>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AD4FC471-54B8-7AFC-6CC2-BC6857CF6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B452BCB-8CDA-1E75-44E0-02C5C1DBC1AE}"/>
              </a:ext>
            </a:extLst>
          </p:cNvPr>
          <p:cNvSpPr txBox="1"/>
          <p:nvPr/>
        </p:nvSpPr>
        <p:spPr>
          <a:xfrm>
            <a:off x="865528" y="1002383"/>
            <a:ext cx="10700657" cy="4493538"/>
          </a:xfrm>
          <a:prstGeom prst="rect">
            <a:avLst/>
          </a:prstGeom>
          <a:noFill/>
        </p:spPr>
        <p:txBody>
          <a:bodyPr wrap="square">
            <a:spAutoFit/>
          </a:bodyPr>
          <a:lstStyle/>
          <a:p>
            <a:r>
              <a:rPr lang="en-US" sz="2200" b="1" dirty="0"/>
              <a:t>5. Test Execution</a:t>
            </a:r>
            <a:r>
              <a:rPr lang="en-US" sz="2200" dirty="0"/>
              <a:t>:</a:t>
            </a:r>
          </a:p>
          <a:p>
            <a:pPr marL="342900" indent="-342900">
              <a:buFont typeface="Wingdings" panose="05000000000000000000" pitchFamily="2" charset="2"/>
              <a:buChar char="§"/>
            </a:pPr>
            <a:endParaRPr lang="en-US" sz="2200" dirty="0"/>
          </a:p>
          <a:p>
            <a:pPr marL="800100" lvl="1" indent="-342900">
              <a:buFont typeface="Wingdings" panose="05000000000000000000" pitchFamily="2" charset="2"/>
              <a:buChar char="§"/>
            </a:pPr>
            <a:r>
              <a:rPr lang="en-US" sz="2200" b="1" dirty="0"/>
              <a:t>High-priority</a:t>
            </a:r>
            <a:r>
              <a:rPr lang="en-US" sz="2200" dirty="0"/>
              <a:t> tests are executed first, especially those that </a:t>
            </a:r>
            <a:r>
              <a:rPr lang="en-US" sz="2200" b="1" dirty="0"/>
              <a:t>address high-probability and high-impact risks.</a:t>
            </a:r>
          </a:p>
          <a:p>
            <a:pPr marL="800100" lvl="1" indent="-342900">
              <a:buFont typeface="Wingdings" panose="05000000000000000000" pitchFamily="2" charset="2"/>
              <a:buChar char="§"/>
            </a:pPr>
            <a:r>
              <a:rPr lang="en-US" sz="2200" b="1" dirty="0"/>
              <a:t>Continuous monitoring and evaluation </a:t>
            </a:r>
            <a:r>
              <a:rPr lang="en-US" sz="2200" dirty="0"/>
              <a:t>during test execution help adjust testing efforts if new risks emerge or if certain areas fail unexpectedly.</a:t>
            </a:r>
          </a:p>
          <a:p>
            <a:pPr marL="800100" lvl="1" indent="-342900">
              <a:buFont typeface="Wingdings" panose="05000000000000000000" pitchFamily="2" charset="2"/>
              <a:buChar char="§"/>
            </a:pPr>
            <a:endParaRPr lang="en-US" sz="2200" dirty="0"/>
          </a:p>
          <a:p>
            <a:r>
              <a:rPr lang="en-US" sz="2200" b="1" dirty="0"/>
              <a:t>6. Risk Reporting and Tracking</a:t>
            </a:r>
            <a:r>
              <a:rPr lang="en-US" sz="2200" dirty="0"/>
              <a:t>:</a:t>
            </a:r>
          </a:p>
          <a:p>
            <a:endParaRPr lang="en-US" sz="2200" dirty="0"/>
          </a:p>
          <a:p>
            <a:pPr marL="800100" lvl="1" indent="-342900">
              <a:buFont typeface="Wingdings" panose="05000000000000000000" pitchFamily="2" charset="2"/>
              <a:buChar char="§"/>
            </a:pPr>
            <a:r>
              <a:rPr lang="en-US" sz="2200" dirty="0"/>
              <a:t>Throughout the testing phase, </a:t>
            </a:r>
            <a:r>
              <a:rPr lang="en-US" sz="2200" b="1" dirty="0"/>
              <a:t>the status of identified risks </a:t>
            </a:r>
            <a:r>
              <a:rPr lang="en-US" sz="2200" dirty="0"/>
              <a:t>is </a:t>
            </a:r>
            <a:r>
              <a:rPr lang="en-US" sz="2200" b="1" dirty="0"/>
              <a:t>tracked and reported to stakeholders.</a:t>
            </a:r>
          </a:p>
          <a:p>
            <a:pPr marL="800100" lvl="1" indent="-342900">
              <a:buFont typeface="Wingdings" panose="05000000000000000000" pitchFamily="2" charset="2"/>
              <a:buChar char="§"/>
            </a:pPr>
            <a:r>
              <a:rPr lang="en-US" sz="2200" b="1" dirty="0"/>
              <a:t>The outcomes of tests (pass/fail)</a:t>
            </a:r>
            <a:r>
              <a:rPr lang="en-US" sz="2200" dirty="0"/>
              <a:t> are often tied to risk categories, helping the team assess whether the mitigation strategies are effective.</a:t>
            </a:r>
          </a:p>
        </p:txBody>
      </p:sp>
    </p:spTree>
    <p:extLst>
      <p:ext uri="{BB962C8B-B14F-4D97-AF65-F5344CB8AC3E}">
        <p14:creationId xmlns:p14="http://schemas.microsoft.com/office/powerpoint/2010/main" val="137429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C3610-7424-1233-27A3-396243FBBBF7}"/>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3108998F-0389-9332-F946-D24DD4ABA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7660FF4-62F5-17BB-444F-CA14313AD31B}"/>
              </a:ext>
            </a:extLst>
          </p:cNvPr>
          <p:cNvSpPr txBox="1"/>
          <p:nvPr/>
        </p:nvSpPr>
        <p:spPr>
          <a:xfrm>
            <a:off x="664028" y="499799"/>
            <a:ext cx="10613571" cy="5509200"/>
          </a:xfrm>
          <a:prstGeom prst="rect">
            <a:avLst/>
          </a:prstGeom>
          <a:noFill/>
        </p:spPr>
        <p:txBody>
          <a:bodyPr wrap="square">
            <a:spAutoFit/>
          </a:bodyPr>
          <a:lstStyle/>
          <a:p>
            <a:r>
              <a:rPr lang="en-US" sz="2400" b="1" u="sng" dirty="0"/>
              <a:t>Benefits of Risk-Based Test Planning</a:t>
            </a:r>
          </a:p>
          <a:p>
            <a:endParaRPr lang="en-US" sz="2200" b="1" dirty="0"/>
          </a:p>
          <a:p>
            <a:pPr>
              <a:buFont typeface="Arial" panose="020B0604020202020204" pitchFamily="34" charset="0"/>
              <a:buChar char="•"/>
            </a:pPr>
            <a:r>
              <a:rPr lang="en-US" sz="2200" b="1" dirty="0"/>
              <a:t>Optimized Resource Allocation</a:t>
            </a:r>
            <a:r>
              <a:rPr lang="en-US" sz="2200" dirty="0"/>
              <a:t>: By </a:t>
            </a:r>
            <a:r>
              <a:rPr lang="en-US" sz="2200" b="1" dirty="0"/>
              <a:t>focusing</a:t>
            </a:r>
            <a:r>
              <a:rPr lang="en-US" sz="2200" dirty="0"/>
              <a:t> on the areas with the </a:t>
            </a:r>
            <a:r>
              <a:rPr lang="en-US" sz="2200" b="1" dirty="0"/>
              <a:t>highest risk</a:t>
            </a:r>
            <a:r>
              <a:rPr lang="en-US" sz="2200" dirty="0"/>
              <a:t>, resources (time, effort, tools) are used more efficiently, </a:t>
            </a:r>
            <a:r>
              <a:rPr lang="en-US" sz="2200" b="1" dirty="0"/>
              <a:t>ensuring that critical aspects of the software are thoroughly tested.</a:t>
            </a:r>
          </a:p>
          <a:p>
            <a:pPr>
              <a:buFont typeface="Arial" panose="020B0604020202020204" pitchFamily="34" charset="0"/>
              <a:buChar char="•"/>
            </a:pPr>
            <a:endParaRPr lang="en-US" sz="2200" dirty="0"/>
          </a:p>
          <a:p>
            <a:pPr>
              <a:buFont typeface="Arial" panose="020B0604020202020204" pitchFamily="34" charset="0"/>
              <a:buChar char="•"/>
            </a:pPr>
            <a:r>
              <a:rPr lang="en-US" sz="2200" b="1" dirty="0"/>
              <a:t>Faster Time-to-Market</a:t>
            </a:r>
            <a:r>
              <a:rPr lang="en-US" sz="2200" dirty="0"/>
              <a:t>: Since testing efforts are </a:t>
            </a:r>
            <a:r>
              <a:rPr lang="en-US" sz="2200" b="1" dirty="0"/>
              <a:t>focused on the riskiest areas</a:t>
            </a:r>
            <a:r>
              <a:rPr lang="en-US" sz="2200" dirty="0"/>
              <a:t>, teams can reduce unnecessary testing for low-risk components, speeding up the overall testing process.</a:t>
            </a:r>
          </a:p>
          <a:p>
            <a:pPr>
              <a:buFont typeface="Arial" panose="020B0604020202020204" pitchFamily="34" charset="0"/>
              <a:buChar char="•"/>
            </a:pPr>
            <a:endParaRPr lang="en-US" sz="2200" dirty="0"/>
          </a:p>
          <a:p>
            <a:pPr>
              <a:buFont typeface="Arial" panose="020B0604020202020204" pitchFamily="34" charset="0"/>
              <a:buChar char="•"/>
            </a:pPr>
            <a:r>
              <a:rPr lang="en-US" sz="2200" b="1" dirty="0"/>
              <a:t>Early Risk Detection</a:t>
            </a:r>
            <a:r>
              <a:rPr lang="en-US" sz="2200" dirty="0"/>
              <a:t>: Risk-based testing helps </a:t>
            </a:r>
            <a:r>
              <a:rPr lang="en-US" sz="2200" b="1" dirty="0"/>
              <a:t>identify potential issues early</a:t>
            </a:r>
            <a:r>
              <a:rPr lang="en-US" sz="2200" dirty="0"/>
              <a:t>, especially in areas that are likely to cause major defects, such as security vulnerabilities or critical functionality failures.</a:t>
            </a:r>
          </a:p>
          <a:p>
            <a:pPr>
              <a:buFont typeface="Arial" panose="020B0604020202020204" pitchFamily="34" charset="0"/>
              <a:buChar char="•"/>
            </a:pPr>
            <a:endParaRPr lang="en-US" sz="2200" dirty="0"/>
          </a:p>
          <a:p>
            <a:pPr>
              <a:buFont typeface="Arial" panose="020B0604020202020204" pitchFamily="34" charset="0"/>
              <a:buChar char="•"/>
            </a:pPr>
            <a:r>
              <a:rPr lang="en-US" sz="2200" b="1" dirty="0"/>
              <a:t>Improved Quality</a:t>
            </a:r>
            <a:r>
              <a:rPr lang="en-US" sz="2200" dirty="0"/>
              <a:t>: By focusing on high-risk areas, teams can achieve better test coverage of the most important parts of the system, leading to improved overall quality.</a:t>
            </a:r>
          </a:p>
        </p:txBody>
      </p:sp>
    </p:spTree>
    <p:extLst>
      <p:ext uri="{BB962C8B-B14F-4D97-AF65-F5344CB8AC3E}">
        <p14:creationId xmlns:p14="http://schemas.microsoft.com/office/powerpoint/2010/main" val="3906622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B4AF5-4F8C-794A-3BEF-65F4E9E0AB4A}"/>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1A8E4A3F-7E0B-8833-1F49-4ED7E8751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0E8A65D-6E94-8094-F182-78C7CCD41824}"/>
              </a:ext>
            </a:extLst>
          </p:cNvPr>
          <p:cNvSpPr txBox="1"/>
          <p:nvPr/>
        </p:nvSpPr>
        <p:spPr>
          <a:xfrm>
            <a:off x="990600" y="1012954"/>
            <a:ext cx="9971313" cy="4832092"/>
          </a:xfrm>
          <a:prstGeom prst="rect">
            <a:avLst/>
          </a:prstGeom>
          <a:noFill/>
        </p:spPr>
        <p:txBody>
          <a:bodyPr wrap="square">
            <a:spAutoFit/>
          </a:bodyPr>
          <a:lstStyle/>
          <a:p>
            <a:r>
              <a:rPr lang="en-US" sz="2400" b="1" u="sng" dirty="0"/>
              <a:t>How to Perform Risk-Based Test Planning</a:t>
            </a:r>
          </a:p>
          <a:p>
            <a:endParaRPr lang="en-US" sz="2200" b="1" dirty="0"/>
          </a:p>
          <a:p>
            <a:r>
              <a:rPr lang="en-US" sz="2200" b="1" dirty="0"/>
              <a:t>Step 1: Identify Risks</a:t>
            </a:r>
          </a:p>
          <a:p>
            <a:endParaRPr lang="en-US" sz="2200" b="1" dirty="0"/>
          </a:p>
          <a:p>
            <a:pPr>
              <a:buFont typeface="Arial" panose="020B0604020202020204" pitchFamily="34" charset="0"/>
              <a:buChar char="•"/>
            </a:pPr>
            <a:r>
              <a:rPr lang="en-US" sz="2200" b="1" dirty="0"/>
              <a:t>Functional Risks</a:t>
            </a:r>
            <a:r>
              <a:rPr lang="en-US" sz="2200" dirty="0"/>
              <a:t>: Does the system meet business requirements?</a:t>
            </a:r>
          </a:p>
          <a:p>
            <a:pPr>
              <a:buFont typeface="Arial" panose="020B0604020202020204" pitchFamily="34" charset="0"/>
              <a:buChar char="•"/>
            </a:pPr>
            <a:endParaRPr lang="en-US" sz="2200" dirty="0"/>
          </a:p>
          <a:p>
            <a:pPr>
              <a:buFont typeface="Arial" panose="020B0604020202020204" pitchFamily="34" charset="0"/>
              <a:buChar char="•"/>
            </a:pPr>
            <a:r>
              <a:rPr lang="en-US" sz="2200" b="1" dirty="0"/>
              <a:t>Non-Functional Risks</a:t>
            </a:r>
            <a:r>
              <a:rPr lang="en-US" sz="2200" dirty="0"/>
              <a:t>: Are there any performance or scalability concerns?</a:t>
            </a:r>
          </a:p>
          <a:p>
            <a:pPr>
              <a:buFont typeface="Arial" panose="020B0604020202020204" pitchFamily="34" charset="0"/>
              <a:buChar char="•"/>
            </a:pPr>
            <a:endParaRPr lang="en-US" sz="2200" dirty="0"/>
          </a:p>
          <a:p>
            <a:pPr>
              <a:buFont typeface="Arial" panose="020B0604020202020204" pitchFamily="34" charset="0"/>
              <a:buChar char="•"/>
            </a:pPr>
            <a:r>
              <a:rPr lang="en-US" sz="2200" b="1" dirty="0"/>
              <a:t>Technical Risks</a:t>
            </a:r>
            <a:r>
              <a:rPr lang="en-US" sz="2200" dirty="0"/>
              <a:t>: Are there complex integrations or new technologies involved?</a:t>
            </a:r>
          </a:p>
          <a:p>
            <a:pPr>
              <a:buFont typeface="Arial" panose="020B0604020202020204" pitchFamily="34" charset="0"/>
              <a:buChar char="•"/>
            </a:pPr>
            <a:endParaRPr lang="en-US" sz="2200" dirty="0"/>
          </a:p>
          <a:p>
            <a:pPr>
              <a:buFont typeface="Arial" panose="020B0604020202020204" pitchFamily="34" charset="0"/>
              <a:buChar char="•"/>
            </a:pPr>
            <a:r>
              <a:rPr lang="en-US" sz="2200" b="1" dirty="0"/>
              <a:t>Security Risks</a:t>
            </a:r>
            <a:r>
              <a:rPr lang="en-US" sz="2200" dirty="0"/>
              <a:t>: Is the system vulnerable to potential security breaches?</a:t>
            </a:r>
          </a:p>
          <a:p>
            <a:pPr>
              <a:buFont typeface="Arial" panose="020B0604020202020204" pitchFamily="34" charset="0"/>
              <a:buChar char="•"/>
            </a:pPr>
            <a:endParaRPr lang="en-US" sz="2200" dirty="0"/>
          </a:p>
          <a:p>
            <a:pPr>
              <a:buFont typeface="Arial" panose="020B0604020202020204" pitchFamily="34" charset="0"/>
              <a:buChar char="•"/>
            </a:pPr>
            <a:r>
              <a:rPr lang="en-US" sz="2200" b="1" dirty="0"/>
              <a:t>Operational Risks</a:t>
            </a:r>
            <a:r>
              <a:rPr lang="en-US" sz="2200" dirty="0"/>
              <a:t>: Are there risks related to the deployment or compatibility of the system?</a:t>
            </a:r>
          </a:p>
        </p:txBody>
      </p:sp>
    </p:spTree>
    <p:extLst>
      <p:ext uri="{BB962C8B-B14F-4D97-AF65-F5344CB8AC3E}">
        <p14:creationId xmlns:p14="http://schemas.microsoft.com/office/powerpoint/2010/main" val="1332043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9BB764-8A85-3E4F-1FDE-9C2218543471}"/>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730B507A-3A10-B9D3-C856-51D0E020A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8430C3E-EDED-259B-A54A-63BA745DFE79}"/>
              </a:ext>
            </a:extLst>
          </p:cNvPr>
          <p:cNvSpPr txBox="1"/>
          <p:nvPr/>
        </p:nvSpPr>
        <p:spPr>
          <a:xfrm>
            <a:off x="838429" y="381908"/>
            <a:ext cx="8904514" cy="1446550"/>
          </a:xfrm>
          <a:prstGeom prst="rect">
            <a:avLst/>
          </a:prstGeom>
          <a:noFill/>
        </p:spPr>
        <p:txBody>
          <a:bodyPr wrap="square">
            <a:spAutoFit/>
          </a:bodyPr>
          <a:lstStyle/>
          <a:p>
            <a:r>
              <a:rPr lang="en-US" sz="2200" b="1" dirty="0"/>
              <a:t>Step 2: Assess Risks</a:t>
            </a:r>
          </a:p>
          <a:p>
            <a:endParaRPr lang="en-US" sz="2200" b="1" dirty="0"/>
          </a:p>
          <a:p>
            <a:pPr>
              <a:buFont typeface="Arial" panose="020B0604020202020204" pitchFamily="34" charset="0"/>
              <a:buChar char="•"/>
            </a:pPr>
            <a:r>
              <a:rPr lang="en-US" sz="2200" dirty="0"/>
              <a:t>Rank risks by likelihood and impact. One common approach is to use a </a:t>
            </a:r>
            <a:r>
              <a:rPr lang="en-US" sz="2200" b="1" dirty="0"/>
              <a:t>risk matrix</a:t>
            </a:r>
            <a:endParaRPr lang="en-US" sz="2200" dirty="0"/>
          </a:p>
        </p:txBody>
      </p:sp>
      <p:graphicFrame>
        <p:nvGraphicFramePr>
          <p:cNvPr id="5" name="Table 4">
            <a:extLst>
              <a:ext uri="{FF2B5EF4-FFF2-40B4-BE49-F238E27FC236}">
                <a16:creationId xmlns:a16="http://schemas.microsoft.com/office/drawing/2014/main" id="{A56C3114-1942-D180-72E6-82C912864047}"/>
              </a:ext>
            </a:extLst>
          </p:cNvPr>
          <p:cNvGraphicFramePr>
            <a:graphicFrameLocks noGrp="1"/>
          </p:cNvGraphicFramePr>
          <p:nvPr>
            <p:extLst>
              <p:ext uri="{D42A27DB-BD31-4B8C-83A1-F6EECF244321}">
                <p14:modId xmlns:p14="http://schemas.microsoft.com/office/powerpoint/2010/main" val="3908419938"/>
              </p:ext>
            </p:extLst>
          </p:nvPr>
        </p:nvGraphicFramePr>
        <p:xfrm>
          <a:off x="860429" y="2244477"/>
          <a:ext cx="10515600" cy="1828800"/>
        </p:xfrm>
        <a:graphic>
          <a:graphicData uri="http://schemas.openxmlformats.org/drawingml/2006/table">
            <a:tbl>
              <a:tblPr/>
              <a:tblGrid>
                <a:gridCol w="2628900">
                  <a:extLst>
                    <a:ext uri="{9D8B030D-6E8A-4147-A177-3AD203B41FA5}">
                      <a16:colId xmlns:a16="http://schemas.microsoft.com/office/drawing/2014/main" val="3449804730"/>
                    </a:ext>
                  </a:extLst>
                </a:gridCol>
                <a:gridCol w="2628900">
                  <a:extLst>
                    <a:ext uri="{9D8B030D-6E8A-4147-A177-3AD203B41FA5}">
                      <a16:colId xmlns:a16="http://schemas.microsoft.com/office/drawing/2014/main" val="763032309"/>
                    </a:ext>
                  </a:extLst>
                </a:gridCol>
                <a:gridCol w="2628900">
                  <a:extLst>
                    <a:ext uri="{9D8B030D-6E8A-4147-A177-3AD203B41FA5}">
                      <a16:colId xmlns:a16="http://schemas.microsoft.com/office/drawing/2014/main" val="2661642338"/>
                    </a:ext>
                  </a:extLst>
                </a:gridCol>
                <a:gridCol w="2628900">
                  <a:extLst>
                    <a:ext uri="{9D8B030D-6E8A-4147-A177-3AD203B41FA5}">
                      <a16:colId xmlns:a16="http://schemas.microsoft.com/office/drawing/2014/main" val="484384180"/>
                    </a:ext>
                  </a:extLst>
                </a:gridCol>
              </a:tblGrid>
              <a:tr h="0">
                <a:tc>
                  <a:txBody>
                    <a:bodyPr/>
                    <a:lstStyle/>
                    <a:p>
                      <a:r>
                        <a:rPr lang="en-IN" sz="2400" b="1" dirty="0"/>
                        <a:t>Likelihood / Impact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2400" b="1"/>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2400" b="1"/>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2400" b="1" dirty="0"/>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312206317"/>
                  </a:ext>
                </a:extLst>
              </a:tr>
              <a:tr h="0">
                <a:tc>
                  <a:txBody>
                    <a:bodyPr/>
                    <a:lstStyle/>
                    <a:p>
                      <a:r>
                        <a:rPr lang="en-IN" sz="2400" dirty="0"/>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2400"/>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2400"/>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2400"/>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130977312"/>
                  </a:ext>
                </a:extLst>
              </a:tr>
              <a:tr h="0">
                <a:tc>
                  <a:txBody>
                    <a:bodyPr/>
                    <a:lstStyle/>
                    <a:p>
                      <a:r>
                        <a:rPr lang="en-IN" sz="2400"/>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2400" dirty="0"/>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2400"/>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2400" dirty="0"/>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869187273"/>
                  </a:ext>
                </a:extLst>
              </a:tr>
              <a:tr h="0">
                <a:tc>
                  <a:txBody>
                    <a:bodyPr/>
                    <a:lstStyle/>
                    <a:p>
                      <a:r>
                        <a:rPr lang="en-IN" sz="2400" dirty="0"/>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2400" dirty="0"/>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2400"/>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2400" dirty="0"/>
                        <a:t>Very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70036918"/>
                  </a:ext>
                </a:extLst>
              </a:tr>
            </a:tbl>
          </a:graphicData>
        </a:graphic>
      </p:graphicFrame>
      <p:sp>
        <p:nvSpPr>
          <p:cNvPr id="6" name="Rectangle 1">
            <a:extLst>
              <a:ext uri="{FF2B5EF4-FFF2-40B4-BE49-F238E27FC236}">
                <a16:creationId xmlns:a16="http://schemas.microsoft.com/office/drawing/2014/main" id="{56F5EE01-5018-1B4C-A91B-C684CA3B4BCA}"/>
              </a:ext>
            </a:extLst>
          </p:cNvPr>
          <p:cNvSpPr>
            <a:spLocks noChangeArrowheads="1"/>
          </p:cNvSpPr>
          <p:nvPr/>
        </p:nvSpPr>
        <p:spPr bwMode="auto">
          <a:xfrm>
            <a:off x="838429" y="16047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771FD518-4E78-DEF7-78F9-8FF8A606C536}"/>
              </a:ext>
            </a:extLst>
          </p:cNvPr>
          <p:cNvSpPr>
            <a:spLocks noChangeArrowheads="1"/>
          </p:cNvSpPr>
          <p:nvPr/>
        </p:nvSpPr>
        <p:spPr bwMode="auto">
          <a:xfrm rot="10800000" flipV="1">
            <a:off x="773572" y="4457869"/>
            <a:ext cx="10438942"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Probability</a:t>
            </a:r>
            <a:r>
              <a:rPr kumimoji="0" lang="en-US" altLang="en-US" sz="2200" b="0" i="0" u="none" strike="noStrike" cap="none" normalizeH="0" baseline="0" dirty="0">
                <a:ln>
                  <a:noFill/>
                </a:ln>
                <a:solidFill>
                  <a:schemeClr val="tx1"/>
                </a:solidFill>
                <a:effectLst/>
              </a:rPr>
              <a:t>: How likely is it that a particular risk will occur? (e.g., is there a high chance of integration failure?)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Impact</a:t>
            </a:r>
            <a:r>
              <a:rPr kumimoji="0" lang="en-US" altLang="en-US" sz="2200" b="0" i="0" u="none" strike="noStrike" cap="none" normalizeH="0" baseline="0" dirty="0">
                <a:ln>
                  <a:noFill/>
                </a:ln>
                <a:solidFill>
                  <a:schemeClr val="tx1"/>
                </a:solidFill>
                <a:effectLst/>
              </a:rPr>
              <a:t>: If the risk occurs, how severe is the effect? (e.g., does it cause a critical system failure?) </a:t>
            </a:r>
          </a:p>
        </p:txBody>
      </p:sp>
    </p:spTree>
    <p:extLst>
      <p:ext uri="{BB962C8B-B14F-4D97-AF65-F5344CB8AC3E}">
        <p14:creationId xmlns:p14="http://schemas.microsoft.com/office/powerpoint/2010/main" val="289001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EFDAA-416C-8B9B-B62E-5DA2420F7E0C}"/>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DFC9F7C6-ECF0-34C4-115C-8DF748A1CD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77CBBA9-69BC-C4BE-4ADF-BB6211E51CCA}"/>
              </a:ext>
            </a:extLst>
          </p:cNvPr>
          <p:cNvSpPr txBox="1"/>
          <p:nvPr/>
        </p:nvSpPr>
        <p:spPr>
          <a:xfrm>
            <a:off x="870858" y="339529"/>
            <a:ext cx="10221685" cy="5847755"/>
          </a:xfrm>
          <a:prstGeom prst="rect">
            <a:avLst/>
          </a:prstGeom>
          <a:noFill/>
        </p:spPr>
        <p:txBody>
          <a:bodyPr wrap="square">
            <a:spAutoFit/>
          </a:bodyPr>
          <a:lstStyle/>
          <a:p>
            <a:r>
              <a:rPr lang="en-US" sz="2200" b="1" dirty="0"/>
              <a:t>Step 3: Prioritize Risks</a:t>
            </a:r>
          </a:p>
          <a:p>
            <a:endParaRPr lang="en-US" sz="2200" b="1" dirty="0"/>
          </a:p>
          <a:p>
            <a:pPr>
              <a:buFont typeface="Arial" panose="020B0604020202020204" pitchFamily="34" charset="0"/>
              <a:buChar char="•"/>
            </a:pPr>
            <a:r>
              <a:rPr lang="en-US" sz="2200" dirty="0"/>
              <a:t>Use the risk matrix to categorize risks as </a:t>
            </a:r>
            <a:r>
              <a:rPr lang="en-US" sz="2200" b="1" dirty="0"/>
              <a:t>High, Medium, or Low</a:t>
            </a:r>
            <a:r>
              <a:rPr lang="en-US" sz="2200" dirty="0"/>
              <a:t>.</a:t>
            </a:r>
          </a:p>
          <a:p>
            <a:pPr>
              <a:buFont typeface="Arial" panose="020B0604020202020204" pitchFamily="34" charset="0"/>
              <a:buChar char="•"/>
            </a:pPr>
            <a:r>
              <a:rPr lang="en-US" sz="2200" dirty="0"/>
              <a:t>Focus testing efforts </a:t>
            </a:r>
            <a:r>
              <a:rPr lang="en-US" sz="2200" b="1" dirty="0"/>
              <a:t>on high-risk areas </a:t>
            </a:r>
            <a:r>
              <a:rPr lang="en-US" sz="2200" dirty="0"/>
              <a:t>(e.g., core features, integrations, security vulnerabilities).</a:t>
            </a:r>
          </a:p>
          <a:p>
            <a:pPr>
              <a:buFont typeface="Arial" panose="020B0604020202020204" pitchFamily="34" charset="0"/>
              <a:buChar char="•"/>
            </a:pPr>
            <a:r>
              <a:rPr lang="en-US" sz="2200" dirty="0"/>
              <a:t>Medium- and low-risk areas may be tested but </a:t>
            </a:r>
            <a:r>
              <a:rPr lang="en-US" sz="2200" b="1" dirty="0"/>
              <a:t>with less intensive effort.</a:t>
            </a:r>
          </a:p>
          <a:p>
            <a:pPr>
              <a:buFont typeface="Arial" panose="020B0604020202020204" pitchFamily="34" charset="0"/>
              <a:buChar char="•"/>
            </a:pPr>
            <a:endParaRPr lang="en-US" sz="2200" dirty="0"/>
          </a:p>
          <a:p>
            <a:r>
              <a:rPr lang="en-US" sz="2200" b="1" dirty="0"/>
              <a:t>Step 4: Define Test Strategies</a:t>
            </a:r>
          </a:p>
          <a:p>
            <a:endParaRPr lang="en-US" sz="2200" b="1" dirty="0"/>
          </a:p>
          <a:p>
            <a:pPr>
              <a:buFont typeface="Arial" panose="020B0604020202020204" pitchFamily="34" charset="0"/>
              <a:buChar char="•"/>
            </a:pPr>
            <a:r>
              <a:rPr lang="en-US" sz="2200" dirty="0"/>
              <a:t>Based on the priority of risks, determine which types of testing are most appropriate for each risk category.</a:t>
            </a:r>
          </a:p>
          <a:p>
            <a:pPr>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b="1" dirty="0"/>
              <a:t>High-Risk Areas</a:t>
            </a:r>
            <a:r>
              <a:rPr lang="en-US" sz="2200" dirty="0"/>
              <a:t>: Perform thorough functional, security, and performance testing.</a:t>
            </a:r>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b="1" dirty="0"/>
              <a:t>Medium-Risk Areas</a:t>
            </a:r>
            <a:r>
              <a:rPr lang="en-US" sz="2200" dirty="0"/>
              <a:t>: Perform regular functional and integration testing.</a:t>
            </a:r>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b="1" dirty="0"/>
              <a:t>Low-Risk Areas</a:t>
            </a:r>
            <a:r>
              <a:rPr lang="en-US" sz="2200" dirty="0"/>
              <a:t>: Perform basic sanity checks or skip testing if justified.</a:t>
            </a:r>
          </a:p>
        </p:txBody>
      </p:sp>
    </p:spTree>
    <p:extLst>
      <p:ext uri="{BB962C8B-B14F-4D97-AF65-F5344CB8AC3E}">
        <p14:creationId xmlns:p14="http://schemas.microsoft.com/office/powerpoint/2010/main" val="1362056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9C6732-5C29-E827-12C3-45733C393E0E}"/>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ECCB8396-EAFD-4351-2458-C199DED77A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E62F012-1BB3-3E0E-CDD6-1FBC738A9D98}"/>
              </a:ext>
            </a:extLst>
          </p:cNvPr>
          <p:cNvSpPr txBox="1"/>
          <p:nvPr/>
        </p:nvSpPr>
        <p:spPr>
          <a:xfrm>
            <a:off x="751113" y="565113"/>
            <a:ext cx="10352315" cy="5509200"/>
          </a:xfrm>
          <a:prstGeom prst="rect">
            <a:avLst/>
          </a:prstGeom>
          <a:noFill/>
        </p:spPr>
        <p:txBody>
          <a:bodyPr wrap="square">
            <a:spAutoFit/>
          </a:bodyPr>
          <a:lstStyle/>
          <a:p>
            <a:r>
              <a:rPr lang="en-US" sz="2200" b="1" dirty="0"/>
              <a:t>Step 5: Allocate Resources</a:t>
            </a:r>
          </a:p>
          <a:p>
            <a:endParaRPr lang="en-US" sz="2200" b="1" dirty="0"/>
          </a:p>
          <a:p>
            <a:pPr>
              <a:buFont typeface="Arial" panose="020B0604020202020204" pitchFamily="34" charset="0"/>
              <a:buChar char="•"/>
            </a:pPr>
            <a:r>
              <a:rPr lang="en-US" sz="2200" dirty="0"/>
              <a:t>Assign more resources (time, personnel, tools) to high-risk areas.</a:t>
            </a:r>
          </a:p>
          <a:p>
            <a:pPr>
              <a:buFont typeface="Arial" panose="020B0604020202020204" pitchFamily="34" charset="0"/>
              <a:buChar char="•"/>
            </a:pPr>
            <a:r>
              <a:rPr lang="en-US" sz="2200" dirty="0"/>
              <a:t>Ensure that testing efforts are aligned with the risk assessment.</a:t>
            </a:r>
          </a:p>
          <a:p>
            <a:pPr>
              <a:buFont typeface="Arial" panose="020B0604020202020204" pitchFamily="34" charset="0"/>
              <a:buChar char="•"/>
            </a:pPr>
            <a:endParaRPr lang="en-US" sz="2200" dirty="0"/>
          </a:p>
          <a:p>
            <a:r>
              <a:rPr lang="en-US" sz="2200" b="1" dirty="0"/>
              <a:t>Step 6: Execute Testing</a:t>
            </a:r>
          </a:p>
          <a:p>
            <a:endParaRPr lang="en-US" sz="2200" b="1" dirty="0"/>
          </a:p>
          <a:p>
            <a:pPr>
              <a:buFont typeface="Arial" panose="020B0604020202020204" pitchFamily="34" charset="0"/>
              <a:buChar char="•"/>
            </a:pPr>
            <a:r>
              <a:rPr lang="en-US" sz="2200" dirty="0"/>
              <a:t>Start by executing tests in the high-risk areas first. Continue with medium-risk areas once the critical areas have been tested.</a:t>
            </a:r>
          </a:p>
          <a:p>
            <a:pPr>
              <a:buFont typeface="Arial" panose="020B0604020202020204" pitchFamily="34" charset="0"/>
              <a:buChar char="•"/>
            </a:pPr>
            <a:r>
              <a:rPr lang="en-US" sz="2200" dirty="0"/>
              <a:t>Monitor results to evaluate if new risks arise during the test cycle.</a:t>
            </a:r>
          </a:p>
          <a:p>
            <a:pPr>
              <a:buFont typeface="Arial" panose="020B0604020202020204" pitchFamily="34" charset="0"/>
              <a:buChar char="•"/>
            </a:pPr>
            <a:endParaRPr lang="en-US" sz="2200" dirty="0"/>
          </a:p>
          <a:p>
            <a:r>
              <a:rPr lang="en-US" sz="2200" b="1" dirty="0"/>
              <a:t>Step 7: Track and Report Risk Mitigation</a:t>
            </a:r>
          </a:p>
          <a:p>
            <a:endParaRPr lang="en-US" sz="2200" b="1" dirty="0"/>
          </a:p>
          <a:p>
            <a:pPr>
              <a:buFont typeface="Arial" panose="020B0604020202020204" pitchFamily="34" charset="0"/>
              <a:buChar char="•"/>
            </a:pPr>
            <a:r>
              <a:rPr lang="en-US" sz="2200" dirty="0"/>
              <a:t>Regularly update stakeholders on the status of high-risk areas.</a:t>
            </a:r>
          </a:p>
          <a:p>
            <a:pPr>
              <a:buFont typeface="Arial" panose="020B0604020202020204" pitchFamily="34" charset="0"/>
              <a:buChar char="•"/>
            </a:pPr>
            <a:r>
              <a:rPr lang="en-US" sz="2200" dirty="0"/>
              <a:t>Track how defects are being mitigated or resolved, and adjust testing strategies as needed.</a:t>
            </a:r>
          </a:p>
        </p:txBody>
      </p:sp>
    </p:spTree>
    <p:extLst>
      <p:ext uri="{BB962C8B-B14F-4D97-AF65-F5344CB8AC3E}">
        <p14:creationId xmlns:p14="http://schemas.microsoft.com/office/powerpoint/2010/main" val="150567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792934-448E-A01B-65A8-2A87F90A2302}"/>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6AA83379-9546-991E-3B4E-18392BD9A2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BC5BAD64-B171-5408-10FC-B7DFAB748ECA}"/>
              </a:ext>
            </a:extLst>
          </p:cNvPr>
          <p:cNvGraphicFramePr>
            <a:graphicFrameLocks noGrp="1"/>
          </p:cNvGraphicFramePr>
          <p:nvPr>
            <p:extLst>
              <p:ext uri="{D42A27DB-BD31-4B8C-83A1-F6EECF244321}">
                <p14:modId xmlns:p14="http://schemas.microsoft.com/office/powerpoint/2010/main" val="1295258090"/>
              </p:ext>
            </p:extLst>
          </p:nvPr>
        </p:nvGraphicFramePr>
        <p:xfrm>
          <a:off x="566057" y="1362073"/>
          <a:ext cx="11310258" cy="4392550"/>
        </p:xfrm>
        <a:graphic>
          <a:graphicData uri="http://schemas.openxmlformats.org/drawingml/2006/table">
            <a:tbl>
              <a:tblPr/>
              <a:tblGrid>
                <a:gridCol w="1885043">
                  <a:extLst>
                    <a:ext uri="{9D8B030D-6E8A-4147-A177-3AD203B41FA5}">
                      <a16:colId xmlns:a16="http://schemas.microsoft.com/office/drawing/2014/main" val="3123114229"/>
                    </a:ext>
                  </a:extLst>
                </a:gridCol>
                <a:gridCol w="1885043">
                  <a:extLst>
                    <a:ext uri="{9D8B030D-6E8A-4147-A177-3AD203B41FA5}">
                      <a16:colId xmlns:a16="http://schemas.microsoft.com/office/drawing/2014/main" val="210720953"/>
                    </a:ext>
                  </a:extLst>
                </a:gridCol>
                <a:gridCol w="1885043">
                  <a:extLst>
                    <a:ext uri="{9D8B030D-6E8A-4147-A177-3AD203B41FA5}">
                      <a16:colId xmlns:a16="http://schemas.microsoft.com/office/drawing/2014/main" val="177903582"/>
                    </a:ext>
                  </a:extLst>
                </a:gridCol>
                <a:gridCol w="1885043">
                  <a:extLst>
                    <a:ext uri="{9D8B030D-6E8A-4147-A177-3AD203B41FA5}">
                      <a16:colId xmlns:a16="http://schemas.microsoft.com/office/drawing/2014/main" val="3427110638"/>
                    </a:ext>
                  </a:extLst>
                </a:gridCol>
                <a:gridCol w="1885043">
                  <a:extLst>
                    <a:ext uri="{9D8B030D-6E8A-4147-A177-3AD203B41FA5}">
                      <a16:colId xmlns:a16="http://schemas.microsoft.com/office/drawing/2014/main" val="4283936202"/>
                    </a:ext>
                  </a:extLst>
                </a:gridCol>
                <a:gridCol w="1885043">
                  <a:extLst>
                    <a:ext uri="{9D8B030D-6E8A-4147-A177-3AD203B41FA5}">
                      <a16:colId xmlns:a16="http://schemas.microsoft.com/office/drawing/2014/main" val="1055301867"/>
                    </a:ext>
                  </a:extLst>
                </a:gridCol>
              </a:tblGrid>
              <a:tr h="310810">
                <a:tc>
                  <a:txBody>
                    <a:bodyPr/>
                    <a:lstStyle/>
                    <a:p>
                      <a:r>
                        <a:rPr lang="en-IN" sz="1800" b="1"/>
                        <a:t>Risk Category</a:t>
                      </a:r>
                      <a:endParaRPr lang="en-IN" sz="1800"/>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b="1"/>
                        <a:t>Risk</a:t>
                      </a:r>
                      <a:endParaRPr lang="en-IN" sz="1800"/>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b="1"/>
                        <a:t>Probability</a:t>
                      </a:r>
                      <a:endParaRPr lang="en-IN" sz="1800"/>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b="1"/>
                        <a:t>Impact</a:t>
                      </a:r>
                      <a:endParaRPr lang="en-IN" sz="1800"/>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b="1"/>
                        <a:t>Priority</a:t>
                      </a:r>
                      <a:endParaRPr lang="en-IN" sz="1800"/>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b="1"/>
                        <a:t>Testing Focus</a:t>
                      </a:r>
                      <a:endParaRPr lang="en-IN" sz="1800"/>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839236402"/>
                  </a:ext>
                </a:extLst>
              </a:tr>
              <a:tr h="1243239">
                <a:tc>
                  <a:txBody>
                    <a:bodyPr/>
                    <a:lstStyle/>
                    <a:p>
                      <a:r>
                        <a:rPr lang="en-IN" sz="1800" dirty="0"/>
                        <a:t>High</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dirty="0"/>
                        <a:t>Payment gateway integration</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a:t>High</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a:t>High</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a:t>Critical</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800"/>
                        <a:t>Integration testing, functional testing, security testing</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9778412"/>
                  </a:ext>
                </a:extLst>
              </a:tr>
              <a:tr h="1010132">
                <a:tc>
                  <a:txBody>
                    <a:bodyPr/>
                    <a:lstStyle/>
                    <a:p>
                      <a:r>
                        <a:rPr lang="en-IN" sz="1800"/>
                        <a:t>Medium</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dirty="0"/>
                        <a:t>User registration flow</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a:t>Medium</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a:t>Medium</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a:t>High</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a:t>Functional testing, boundary testing</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18482270"/>
                  </a:ext>
                </a:extLst>
              </a:tr>
              <a:tr h="1010132">
                <a:tc>
                  <a:txBody>
                    <a:bodyPr/>
                    <a:lstStyle/>
                    <a:p>
                      <a:r>
                        <a:rPr lang="en-IN" sz="1800"/>
                        <a:t>Medium</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800"/>
                        <a:t>Login functionality with incorrect inputs</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a:t>Medium</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dirty="0"/>
                        <a:t>Medium</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a:t>Medium</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800"/>
                        <a:t>Boundary testing, negative test cases</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877004167"/>
                  </a:ext>
                </a:extLst>
              </a:tr>
              <a:tr h="777025">
                <a:tc>
                  <a:txBody>
                    <a:bodyPr/>
                    <a:lstStyle/>
                    <a:p>
                      <a:r>
                        <a:rPr lang="en-IN" sz="1800"/>
                        <a:t>Low</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a:t>UI responsiveness on mobile</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a:t>Low</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a:t>Low</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a:t>Low</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dirty="0"/>
                        <a:t>Visual checks, basic testing</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925844275"/>
                  </a:ext>
                </a:extLst>
              </a:tr>
            </a:tbl>
          </a:graphicData>
        </a:graphic>
      </p:graphicFrame>
      <p:sp>
        <p:nvSpPr>
          <p:cNvPr id="3" name="Rectangle 1">
            <a:extLst>
              <a:ext uri="{FF2B5EF4-FFF2-40B4-BE49-F238E27FC236}">
                <a16:creationId xmlns:a16="http://schemas.microsoft.com/office/drawing/2014/main" id="{A3449B0C-FD84-5100-1B24-CCB6F1EEDBD7}"/>
              </a:ext>
            </a:extLst>
          </p:cNvPr>
          <p:cNvSpPr>
            <a:spLocks noChangeArrowheads="1"/>
          </p:cNvSpPr>
          <p:nvPr/>
        </p:nvSpPr>
        <p:spPr bwMode="auto">
          <a:xfrm>
            <a:off x="566057" y="265538"/>
            <a:ext cx="1357040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effectLst/>
              </a:rPr>
              <a:t>Example of Risk-Based Test Plan Prioritization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sng" strike="noStrike" cap="none" normalizeH="0" baseline="0" dirty="0">
              <a:ln>
                <a:noFill/>
              </a:ln>
              <a:solidFill>
                <a:schemeClr val="tx1"/>
              </a:solidFill>
              <a:effectLst/>
            </a:endParaRPr>
          </a:p>
        </p:txBody>
      </p:sp>
    </p:spTree>
    <p:extLst>
      <p:ext uri="{BB962C8B-B14F-4D97-AF65-F5344CB8AC3E}">
        <p14:creationId xmlns:p14="http://schemas.microsoft.com/office/powerpoint/2010/main" val="1633004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54761D17-A005-4746-FC1A-674D32AE7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561E061-EFD7-97B5-673B-BAC12CB0C4FD}"/>
              </a:ext>
            </a:extLst>
          </p:cNvPr>
          <p:cNvSpPr txBox="1"/>
          <p:nvPr/>
        </p:nvSpPr>
        <p:spPr>
          <a:xfrm>
            <a:off x="849086" y="837971"/>
            <a:ext cx="9089571" cy="4031873"/>
          </a:xfrm>
          <a:prstGeom prst="rect">
            <a:avLst/>
          </a:prstGeom>
          <a:noFill/>
        </p:spPr>
        <p:txBody>
          <a:bodyPr wrap="square">
            <a:spAutoFit/>
          </a:bodyPr>
          <a:lstStyle/>
          <a:p>
            <a:r>
              <a:rPr lang="en-US" sz="3200" b="1" dirty="0"/>
              <a:t>Test (Status) Reports in the Software Development Life Cycle (SDLC)</a:t>
            </a:r>
          </a:p>
          <a:p>
            <a:endParaRPr lang="en-US" sz="2400" dirty="0"/>
          </a:p>
          <a:p>
            <a:r>
              <a:rPr lang="en-US" sz="2400" dirty="0"/>
              <a:t>They are essential to </a:t>
            </a:r>
            <a:r>
              <a:rPr lang="en-US" sz="2400" b="1" dirty="0"/>
              <a:t>ensuring that the software being developed meets the required standards and is free from critical defects. </a:t>
            </a:r>
          </a:p>
          <a:p>
            <a:endParaRPr lang="en-US" sz="2400" b="1" dirty="0"/>
          </a:p>
          <a:p>
            <a:r>
              <a:rPr lang="en-US" sz="2400" dirty="0"/>
              <a:t>These reports typically </a:t>
            </a:r>
            <a:r>
              <a:rPr lang="en-US" sz="2400" b="1" dirty="0"/>
              <a:t>track</a:t>
            </a:r>
            <a:r>
              <a:rPr lang="en-US" sz="2400" dirty="0"/>
              <a:t> the progress of testing activities, highlight defects, and provide stakeholders with a clear understanding of the quality of the product being developed.</a:t>
            </a:r>
          </a:p>
          <a:p>
            <a:endParaRPr lang="en-US" sz="2400" dirty="0"/>
          </a:p>
        </p:txBody>
      </p:sp>
    </p:spTree>
    <p:extLst>
      <p:ext uri="{BB962C8B-B14F-4D97-AF65-F5344CB8AC3E}">
        <p14:creationId xmlns:p14="http://schemas.microsoft.com/office/powerpoint/2010/main" val="189631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F0E04-0C14-B496-43E0-808427FE7C90}"/>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406105DC-11B2-6B10-964E-E12EE8A3F6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723C04C-B383-F669-C9E1-BA1AF1BFA923}"/>
              </a:ext>
            </a:extLst>
          </p:cNvPr>
          <p:cNvSpPr txBox="1"/>
          <p:nvPr/>
        </p:nvSpPr>
        <p:spPr>
          <a:xfrm>
            <a:off x="827314" y="462528"/>
            <a:ext cx="6096000" cy="461665"/>
          </a:xfrm>
          <a:prstGeom prst="rect">
            <a:avLst/>
          </a:prstGeom>
          <a:noFill/>
        </p:spPr>
        <p:txBody>
          <a:bodyPr wrap="square">
            <a:spAutoFit/>
          </a:bodyPr>
          <a:lstStyle/>
          <a:p>
            <a:r>
              <a:rPr lang="en-IN" sz="2400" b="1" u="sng" dirty="0"/>
              <a:t>Software Defect Reports</a:t>
            </a:r>
          </a:p>
        </p:txBody>
      </p:sp>
      <p:sp>
        <p:nvSpPr>
          <p:cNvPr id="6" name="TextBox 5">
            <a:extLst>
              <a:ext uri="{FF2B5EF4-FFF2-40B4-BE49-F238E27FC236}">
                <a16:creationId xmlns:a16="http://schemas.microsoft.com/office/drawing/2014/main" id="{66EF9949-F597-81FE-421D-20EFD60C6C70}"/>
              </a:ext>
            </a:extLst>
          </p:cNvPr>
          <p:cNvSpPr txBox="1"/>
          <p:nvPr/>
        </p:nvSpPr>
        <p:spPr>
          <a:xfrm>
            <a:off x="827314" y="1628230"/>
            <a:ext cx="10384971" cy="4154984"/>
          </a:xfrm>
          <a:prstGeom prst="rect">
            <a:avLst/>
          </a:prstGeom>
          <a:noFill/>
        </p:spPr>
        <p:txBody>
          <a:bodyPr wrap="square">
            <a:spAutoFit/>
          </a:bodyPr>
          <a:lstStyle/>
          <a:p>
            <a:r>
              <a:rPr lang="en-US" sz="2200" dirty="0"/>
              <a:t>A </a:t>
            </a:r>
            <a:r>
              <a:rPr lang="en-US" sz="2200" b="1" dirty="0"/>
              <a:t>Software Defect Report</a:t>
            </a:r>
            <a:r>
              <a:rPr lang="en-US" sz="2200" dirty="0"/>
              <a:t> (or </a:t>
            </a:r>
            <a:r>
              <a:rPr lang="en-US" sz="2200" b="1" dirty="0"/>
              <a:t>Bug Report</a:t>
            </a:r>
            <a:r>
              <a:rPr lang="en-US" sz="2200" dirty="0"/>
              <a:t>) is a document or record used to report issues (bugs, defects, errors) found during the testing phase of the software development lifecycle. </a:t>
            </a:r>
          </a:p>
          <a:p>
            <a:endParaRPr lang="en-US" sz="2200" dirty="0"/>
          </a:p>
          <a:p>
            <a:r>
              <a:rPr lang="en-US" sz="2200" dirty="0"/>
              <a:t>It helps </a:t>
            </a:r>
            <a:r>
              <a:rPr lang="en-US" sz="2200" b="1" dirty="0"/>
              <a:t>developers understand the nature of the problem,</a:t>
            </a:r>
            <a:r>
              <a:rPr lang="en-US" sz="2200" dirty="0"/>
              <a:t> reproduce it, and work toward fixing it. </a:t>
            </a:r>
          </a:p>
          <a:p>
            <a:endParaRPr lang="en-US" sz="2200" dirty="0"/>
          </a:p>
          <a:p>
            <a:r>
              <a:rPr lang="en-US" sz="2200" dirty="0"/>
              <a:t>These reports are crucial for maintaining a smooth workflow between testers, developers, and other stakeholders, </a:t>
            </a:r>
            <a:r>
              <a:rPr lang="en-US" sz="2200" b="1" dirty="0"/>
              <a:t>ensuring defects are tracked, prioritized, and addressed in a timely manner.</a:t>
            </a:r>
          </a:p>
          <a:p>
            <a:endParaRPr lang="en-US" sz="2200" dirty="0"/>
          </a:p>
          <a:p>
            <a:endParaRPr lang="en-US" sz="2200" dirty="0"/>
          </a:p>
        </p:txBody>
      </p:sp>
    </p:spTree>
    <p:extLst>
      <p:ext uri="{BB962C8B-B14F-4D97-AF65-F5344CB8AC3E}">
        <p14:creationId xmlns:p14="http://schemas.microsoft.com/office/powerpoint/2010/main" val="1548949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9F2A9-7C9A-57F8-E152-67F00D26C18D}"/>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D59584BF-CFFB-0E2A-09A6-0651AF777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DE55050-AFAB-4CAF-6CA8-20FB2C1E976A}"/>
              </a:ext>
            </a:extLst>
          </p:cNvPr>
          <p:cNvSpPr txBox="1"/>
          <p:nvPr/>
        </p:nvSpPr>
        <p:spPr>
          <a:xfrm>
            <a:off x="620486" y="418985"/>
            <a:ext cx="10951028" cy="6524863"/>
          </a:xfrm>
          <a:prstGeom prst="rect">
            <a:avLst/>
          </a:prstGeom>
          <a:noFill/>
        </p:spPr>
        <p:txBody>
          <a:bodyPr wrap="square">
            <a:spAutoFit/>
          </a:bodyPr>
          <a:lstStyle/>
          <a:p>
            <a:r>
              <a:rPr lang="en-US" sz="2200" b="1" dirty="0"/>
              <a:t>Components of a Software Defect Report</a:t>
            </a:r>
          </a:p>
          <a:p>
            <a:endParaRPr lang="en-US" sz="2200" dirty="0"/>
          </a:p>
          <a:p>
            <a:r>
              <a:rPr lang="en-US" sz="2200" b="1" dirty="0"/>
              <a:t>1. Defect ID</a:t>
            </a:r>
          </a:p>
          <a:p>
            <a:pPr>
              <a:buFont typeface="Arial" panose="020B0604020202020204" pitchFamily="34" charset="0"/>
              <a:buChar char="•"/>
            </a:pPr>
            <a:r>
              <a:rPr lang="en-US" sz="2200" dirty="0"/>
              <a:t>A </a:t>
            </a:r>
            <a:r>
              <a:rPr lang="en-US" sz="2200" b="1" dirty="0"/>
              <a:t>unique identifier </a:t>
            </a:r>
            <a:r>
              <a:rPr lang="en-US" sz="2200" dirty="0"/>
              <a:t>for the defect (e.g., DEF-001, BUG-102) that makes it easy to track and reference in tools like </a:t>
            </a:r>
            <a:r>
              <a:rPr lang="en-US" sz="2200" b="1" dirty="0"/>
              <a:t>JIRA, Bugzilla, or others.</a:t>
            </a:r>
          </a:p>
          <a:p>
            <a:pPr>
              <a:buFont typeface="Arial" panose="020B0604020202020204" pitchFamily="34" charset="0"/>
              <a:buChar char="•"/>
            </a:pPr>
            <a:endParaRPr lang="en-US" sz="2200" dirty="0"/>
          </a:p>
          <a:p>
            <a:r>
              <a:rPr lang="en-US" sz="2200" b="1" dirty="0"/>
              <a:t>2. Title/Summary</a:t>
            </a:r>
          </a:p>
          <a:p>
            <a:pPr>
              <a:buFont typeface="Arial" panose="020B0604020202020204" pitchFamily="34" charset="0"/>
              <a:buChar char="•"/>
            </a:pPr>
            <a:r>
              <a:rPr lang="en-US" sz="2200" dirty="0"/>
              <a:t>A </a:t>
            </a:r>
            <a:r>
              <a:rPr lang="en-US" sz="2200" b="1" dirty="0"/>
              <a:t>brief and clear description </a:t>
            </a:r>
            <a:r>
              <a:rPr lang="en-US" sz="2200" dirty="0"/>
              <a:t>of the defect. It should provide enough information for someone reading it to get a quick understanding of the issue without having to dig into the details.</a:t>
            </a:r>
          </a:p>
          <a:p>
            <a:pPr>
              <a:buFont typeface="Arial" panose="020B0604020202020204" pitchFamily="34" charset="0"/>
              <a:buChar char="•"/>
            </a:pPr>
            <a:endParaRPr lang="en-US" sz="2200" dirty="0"/>
          </a:p>
          <a:p>
            <a:pPr>
              <a:buFont typeface="Arial" panose="020B0604020202020204" pitchFamily="34" charset="0"/>
              <a:buChar char="•"/>
            </a:pPr>
            <a:r>
              <a:rPr lang="en-US" sz="2200" b="1" dirty="0"/>
              <a:t>Example: “Login button unresponsive after entering valid credentials.”</a:t>
            </a:r>
          </a:p>
          <a:p>
            <a:pPr>
              <a:buFont typeface="Arial" panose="020B0604020202020204" pitchFamily="34" charset="0"/>
              <a:buChar char="•"/>
            </a:pPr>
            <a:endParaRPr lang="en-US" sz="2200" b="1" dirty="0"/>
          </a:p>
          <a:p>
            <a:r>
              <a:rPr lang="en-US" sz="2200" b="1" dirty="0"/>
              <a:t>3. Description</a:t>
            </a:r>
          </a:p>
          <a:p>
            <a:pPr>
              <a:buFont typeface="Arial" panose="020B0604020202020204" pitchFamily="34" charset="0"/>
              <a:buChar char="•"/>
            </a:pPr>
            <a:r>
              <a:rPr lang="en-US" sz="2200" b="1" dirty="0"/>
              <a:t>A detailed explanation of the defect</a:t>
            </a:r>
            <a:r>
              <a:rPr lang="en-US" sz="2200" dirty="0"/>
              <a:t>, including what the issue is, the context in which it occurs, and any other relevant details.</a:t>
            </a:r>
          </a:p>
          <a:p>
            <a:pPr>
              <a:buFont typeface="Arial" panose="020B0604020202020204" pitchFamily="34" charset="0"/>
              <a:buChar char="•"/>
            </a:pPr>
            <a:endParaRPr lang="en-US" sz="2200" dirty="0"/>
          </a:p>
          <a:p>
            <a:pPr>
              <a:buFont typeface="Arial" panose="020B0604020202020204" pitchFamily="34" charset="0"/>
              <a:buChar char="•"/>
            </a:pPr>
            <a:r>
              <a:rPr lang="en-US" sz="2200" b="1" dirty="0"/>
              <a:t>Example: "When a user clicks the ‘Login’ button after entering the correct credentials, the application does not respond. The button remains static, and the login page does not load."</a:t>
            </a:r>
          </a:p>
          <a:p>
            <a:pPr>
              <a:buFont typeface="Arial" panose="020B0604020202020204" pitchFamily="34" charset="0"/>
              <a:buChar char="•"/>
            </a:pPr>
            <a:endParaRPr lang="en-IN" sz="2200" b="1" dirty="0"/>
          </a:p>
        </p:txBody>
      </p:sp>
    </p:spTree>
    <p:extLst>
      <p:ext uri="{BB962C8B-B14F-4D97-AF65-F5344CB8AC3E}">
        <p14:creationId xmlns:p14="http://schemas.microsoft.com/office/powerpoint/2010/main" val="418037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A6625-FBA2-F6FC-0BD6-D7B0E2233DA2}"/>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25C6325F-2EBF-71B7-C36C-6F5EAC5B8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2F0FD1F-E0A9-BDAE-7AEB-EE7969E70CE5}"/>
              </a:ext>
            </a:extLst>
          </p:cNvPr>
          <p:cNvSpPr txBox="1"/>
          <p:nvPr/>
        </p:nvSpPr>
        <p:spPr>
          <a:xfrm>
            <a:off x="794657" y="418985"/>
            <a:ext cx="8839200" cy="6186309"/>
          </a:xfrm>
          <a:prstGeom prst="rect">
            <a:avLst/>
          </a:prstGeom>
          <a:noFill/>
        </p:spPr>
        <p:txBody>
          <a:bodyPr wrap="square">
            <a:spAutoFit/>
          </a:bodyPr>
          <a:lstStyle/>
          <a:p>
            <a:r>
              <a:rPr lang="en-US" sz="2200" b="1" dirty="0"/>
              <a:t>4. Steps to Reproduce</a:t>
            </a:r>
          </a:p>
          <a:p>
            <a:pPr>
              <a:buFont typeface="Arial" panose="020B0604020202020204" pitchFamily="34" charset="0"/>
              <a:buChar char="•"/>
            </a:pPr>
            <a:r>
              <a:rPr lang="en-US" sz="2200" dirty="0"/>
              <a:t>A step-by-step guide on how to reproduce the defect, making it easier for the developer to observe and debug.</a:t>
            </a:r>
          </a:p>
          <a:p>
            <a:pPr>
              <a:buFont typeface="Arial" panose="020B0604020202020204" pitchFamily="34" charset="0"/>
              <a:buChar char="•"/>
            </a:pPr>
            <a:r>
              <a:rPr lang="en-US" sz="2200" b="1" dirty="0"/>
              <a:t>Include as much detail </a:t>
            </a:r>
            <a:r>
              <a:rPr lang="en-US" sz="2200" dirty="0"/>
              <a:t>as possible about the environment, actions taken, and sequence of events that lead to the defect.</a:t>
            </a:r>
          </a:p>
          <a:p>
            <a:pPr>
              <a:buFont typeface="Arial" panose="020B0604020202020204" pitchFamily="34" charset="0"/>
              <a:buChar char="•"/>
            </a:pPr>
            <a:endParaRPr lang="en-US" sz="2200" dirty="0"/>
          </a:p>
          <a:p>
            <a:pPr>
              <a:buFont typeface="Arial" panose="020B0604020202020204" pitchFamily="34" charset="0"/>
              <a:buChar char="•"/>
            </a:pPr>
            <a:r>
              <a:rPr lang="en-US" sz="2200" b="1" dirty="0"/>
              <a:t>Example:</a:t>
            </a:r>
          </a:p>
          <a:p>
            <a:pPr marL="742950" lvl="1" indent="-285750">
              <a:buFont typeface="Arial" panose="020B0604020202020204" pitchFamily="34" charset="0"/>
              <a:buChar char="•"/>
            </a:pPr>
            <a:r>
              <a:rPr lang="en-US" sz="2200" dirty="0"/>
              <a:t>Open the application on a desktop browser (Chrome v90).</a:t>
            </a:r>
          </a:p>
          <a:p>
            <a:pPr marL="742950" lvl="1" indent="-285750">
              <a:buFont typeface="Arial" panose="020B0604020202020204" pitchFamily="34" charset="0"/>
              <a:buChar char="•"/>
            </a:pPr>
            <a:r>
              <a:rPr lang="en-US" sz="2200" dirty="0"/>
              <a:t>Enter valid username and password.</a:t>
            </a:r>
          </a:p>
          <a:p>
            <a:pPr marL="742950" lvl="1" indent="-285750">
              <a:buFont typeface="Arial" panose="020B0604020202020204" pitchFamily="34" charset="0"/>
              <a:buChar char="•"/>
            </a:pPr>
            <a:r>
              <a:rPr lang="en-US" sz="2200" dirty="0"/>
              <a:t>Click the "Login" button.</a:t>
            </a:r>
          </a:p>
          <a:p>
            <a:pPr marL="742950" lvl="1" indent="-285750">
              <a:buFont typeface="Arial" panose="020B0604020202020204" pitchFamily="34" charset="0"/>
              <a:buChar char="•"/>
            </a:pPr>
            <a:r>
              <a:rPr lang="en-US" sz="2200" dirty="0"/>
              <a:t>Observe that the login page does not load, and the button remains unresponsive.</a:t>
            </a:r>
          </a:p>
          <a:p>
            <a:pPr marL="742950" lvl="1" indent="-285750">
              <a:buFont typeface="Arial" panose="020B0604020202020204" pitchFamily="34" charset="0"/>
              <a:buChar char="•"/>
            </a:pPr>
            <a:endParaRPr lang="en-US" sz="2200" dirty="0"/>
          </a:p>
          <a:p>
            <a:r>
              <a:rPr lang="en-US" sz="2200" b="1" dirty="0"/>
              <a:t>5. Expected Behavior</a:t>
            </a:r>
          </a:p>
          <a:p>
            <a:pPr>
              <a:buFont typeface="Arial" panose="020B0604020202020204" pitchFamily="34" charset="0"/>
              <a:buChar char="•"/>
            </a:pPr>
            <a:r>
              <a:rPr lang="en-US" sz="2200" dirty="0"/>
              <a:t>A </a:t>
            </a:r>
            <a:r>
              <a:rPr lang="en-US" sz="2200" b="1" dirty="0"/>
              <a:t>description of what the correct behavior </a:t>
            </a:r>
            <a:r>
              <a:rPr lang="en-US" sz="2200" dirty="0"/>
              <a:t>should be.</a:t>
            </a:r>
          </a:p>
          <a:p>
            <a:pPr>
              <a:buFont typeface="Arial" panose="020B0604020202020204" pitchFamily="34" charset="0"/>
              <a:buChar char="•"/>
            </a:pPr>
            <a:endParaRPr lang="en-US" sz="2200" dirty="0"/>
          </a:p>
          <a:p>
            <a:pPr>
              <a:buFont typeface="Arial" panose="020B0604020202020204" pitchFamily="34" charset="0"/>
              <a:buChar char="•"/>
            </a:pPr>
            <a:r>
              <a:rPr lang="en-US" sz="2200" b="1" dirty="0"/>
              <a:t>Example:</a:t>
            </a:r>
            <a:r>
              <a:rPr lang="en-US" sz="2200" dirty="0"/>
              <a:t> "After entering valid credentials and clicking the 'Login' button, the user should be redirected to the dashboard page."</a:t>
            </a:r>
          </a:p>
        </p:txBody>
      </p:sp>
    </p:spTree>
    <p:extLst>
      <p:ext uri="{BB962C8B-B14F-4D97-AF65-F5344CB8AC3E}">
        <p14:creationId xmlns:p14="http://schemas.microsoft.com/office/powerpoint/2010/main" val="1877566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3D30E-8E75-7F45-8627-15A657189711}"/>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A04CFCF8-62DE-F544-382B-39188C85D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F0BA5DA-256D-3811-78C8-C68A04060AEA}"/>
              </a:ext>
            </a:extLst>
          </p:cNvPr>
          <p:cNvSpPr txBox="1"/>
          <p:nvPr/>
        </p:nvSpPr>
        <p:spPr>
          <a:xfrm>
            <a:off x="631371" y="166568"/>
            <a:ext cx="11560629" cy="6524863"/>
          </a:xfrm>
          <a:prstGeom prst="rect">
            <a:avLst/>
          </a:prstGeom>
          <a:noFill/>
        </p:spPr>
        <p:txBody>
          <a:bodyPr wrap="square">
            <a:spAutoFit/>
          </a:bodyPr>
          <a:lstStyle/>
          <a:p>
            <a:r>
              <a:rPr lang="en-US" sz="2200" b="1" dirty="0"/>
              <a:t>6. Actual Behavior</a:t>
            </a:r>
          </a:p>
          <a:p>
            <a:endParaRPr lang="en-US" sz="2200" b="1" dirty="0"/>
          </a:p>
          <a:p>
            <a:pPr>
              <a:buFont typeface="Arial" panose="020B0604020202020204" pitchFamily="34" charset="0"/>
              <a:buChar char="•"/>
            </a:pPr>
            <a:r>
              <a:rPr lang="en-US" sz="2200" dirty="0"/>
              <a:t>A detailed description of </a:t>
            </a:r>
            <a:r>
              <a:rPr lang="en-US" sz="2200" b="1" dirty="0"/>
              <a:t>what actually happens when the defect occurs</a:t>
            </a:r>
            <a:r>
              <a:rPr lang="en-US" sz="2200" dirty="0"/>
              <a:t>. This section highlights the gap between expected and actual behavior.</a:t>
            </a:r>
          </a:p>
          <a:p>
            <a:pPr>
              <a:buFont typeface="Arial" panose="020B0604020202020204" pitchFamily="34" charset="0"/>
              <a:buChar char="•"/>
            </a:pPr>
            <a:endParaRPr lang="en-US" sz="2200" dirty="0"/>
          </a:p>
          <a:p>
            <a:pPr>
              <a:buFont typeface="Arial" panose="020B0604020202020204" pitchFamily="34" charset="0"/>
              <a:buChar char="•"/>
            </a:pPr>
            <a:r>
              <a:rPr lang="en-US" sz="2200" b="1" dirty="0"/>
              <a:t>Example: </a:t>
            </a:r>
            <a:r>
              <a:rPr lang="en-US" sz="2200" dirty="0"/>
              <a:t>"Upon clicking the 'Login' button, no action occurs. The page remains static, and no errors are displayed.“</a:t>
            </a:r>
          </a:p>
          <a:p>
            <a:pPr>
              <a:buFont typeface="Arial" panose="020B0604020202020204" pitchFamily="34" charset="0"/>
              <a:buChar char="•"/>
            </a:pPr>
            <a:endParaRPr lang="en-US" sz="2200" dirty="0"/>
          </a:p>
          <a:p>
            <a:r>
              <a:rPr lang="en-US" sz="2200" b="1" dirty="0"/>
              <a:t>7. Severity</a:t>
            </a:r>
          </a:p>
          <a:p>
            <a:endParaRPr lang="en-US" sz="2200" b="1" dirty="0"/>
          </a:p>
          <a:p>
            <a:pPr>
              <a:buFont typeface="Arial" panose="020B0604020202020204" pitchFamily="34" charset="0"/>
              <a:buChar char="•"/>
            </a:pPr>
            <a:r>
              <a:rPr lang="en-US" sz="2200" dirty="0"/>
              <a:t>The severity of the defect refers to </a:t>
            </a:r>
            <a:r>
              <a:rPr lang="en-US" sz="2200" b="1" dirty="0"/>
              <a:t>how serious the issue is</a:t>
            </a:r>
            <a:r>
              <a:rPr lang="en-US" sz="2200" dirty="0"/>
              <a:t>, impacting the functionality or user experience. Severity levels can vary based on the company or team, but common categories include:</a:t>
            </a:r>
          </a:p>
          <a:p>
            <a:pPr>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b="1" dirty="0"/>
              <a:t>Critical/Blocker</a:t>
            </a:r>
            <a:r>
              <a:rPr lang="en-US" sz="2200" dirty="0"/>
              <a:t>: The software is unusable or crashes, blocking the user from continuing.</a:t>
            </a:r>
          </a:p>
          <a:p>
            <a:pPr marL="742950" lvl="1" indent="-285750">
              <a:buFont typeface="Arial" panose="020B0604020202020204" pitchFamily="34" charset="0"/>
              <a:buChar char="•"/>
            </a:pPr>
            <a:r>
              <a:rPr lang="en-US" sz="2200" b="1" dirty="0"/>
              <a:t>High</a:t>
            </a:r>
            <a:r>
              <a:rPr lang="en-US" sz="2200" dirty="0"/>
              <a:t>: Major functionality is broken, affecting the primary use case.</a:t>
            </a:r>
          </a:p>
          <a:p>
            <a:pPr marL="742950" lvl="1" indent="-285750">
              <a:buFont typeface="Arial" panose="020B0604020202020204" pitchFamily="34" charset="0"/>
              <a:buChar char="•"/>
            </a:pPr>
            <a:r>
              <a:rPr lang="en-US" sz="2200" b="1" dirty="0"/>
              <a:t>Medium</a:t>
            </a:r>
            <a:r>
              <a:rPr lang="en-US" sz="2200" dirty="0"/>
              <a:t>: The issue does not severely affect functionality but still has a notable impact on the user experience.</a:t>
            </a:r>
          </a:p>
          <a:p>
            <a:pPr marL="742950" lvl="1" indent="-285750">
              <a:buFont typeface="Arial" panose="020B0604020202020204" pitchFamily="34" charset="0"/>
              <a:buChar char="•"/>
            </a:pPr>
            <a:r>
              <a:rPr lang="en-US" sz="2200" b="1" dirty="0"/>
              <a:t>Low</a:t>
            </a:r>
            <a:r>
              <a:rPr lang="en-US" sz="2200" dirty="0"/>
              <a:t>: Minor issues, such as cosmetic flaws, that do not affect functionality.</a:t>
            </a:r>
          </a:p>
          <a:p>
            <a:pPr>
              <a:buFont typeface="Arial" panose="020B0604020202020204" pitchFamily="34" charset="0"/>
              <a:buChar char="•"/>
            </a:pPr>
            <a:endParaRPr lang="en-US" sz="2200" dirty="0"/>
          </a:p>
        </p:txBody>
      </p:sp>
    </p:spTree>
    <p:extLst>
      <p:ext uri="{BB962C8B-B14F-4D97-AF65-F5344CB8AC3E}">
        <p14:creationId xmlns:p14="http://schemas.microsoft.com/office/powerpoint/2010/main" val="392131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4DC35-6946-8D98-F6EA-7F26FE5A7348}"/>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D200E9CA-0E0A-9567-3C42-F706522E4A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5A0DCD-685C-BB8A-CEDD-4ECCCDBFE2D2}"/>
              </a:ext>
            </a:extLst>
          </p:cNvPr>
          <p:cNvSpPr txBox="1"/>
          <p:nvPr/>
        </p:nvSpPr>
        <p:spPr>
          <a:xfrm>
            <a:off x="598714" y="166568"/>
            <a:ext cx="9949543" cy="6524863"/>
          </a:xfrm>
          <a:prstGeom prst="rect">
            <a:avLst/>
          </a:prstGeom>
          <a:noFill/>
        </p:spPr>
        <p:txBody>
          <a:bodyPr wrap="square">
            <a:spAutoFit/>
          </a:bodyPr>
          <a:lstStyle/>
          <a:p>
            <a:r>
              <a:rPr lang="en-US" sz="2200" b="1" dirty="0"/>
              <a:t>8. Priority</a:t>
            </a:r>
          </a:p>
          <a:p>
            <a:endParaRPr lang="en-US" sz="2200" b="1" dirty="0"/>
          </a:p>
          <a:p>
            <a:pPr>
              <a:buFont typeface="Arial" panose="020B0604020202020204" pitchFamily="34" charset="0"/>
              <a:buChar char="•"/>
            </a:pPr>
            <a:r>
              <a:rPr lang="en-US" sz="2200" dirty="0"/>
              <a:t>The priority indicates </a:t>
            </a:r>
            <a:r>
              <a:rPr lang="en-US" sz="2200" b="1" dirty="0"/>
              <a:t>how soon the defect should be fixed</a:t>
            </a:r>
            <a:r>
              <a:rPr lang="en-US" sz="2200" dirty="0"/>
              <a:t>, often based on business needs or the defect’s impact on the project timeline. It can be defined as:</a:t>
            </a:r>
          </a:p>
          <a:p>
            <a:pPr>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b="1" dirty="0"/>
              <a:t>High</a:t>
            </a:r>
            <a:r>
              <a:rPr lang="en-US" sz="2200" dirty="0"/>
              <a:t>: This should be fixed as soon as possible due to its critical impact.</a:t>
            </a:r>
          </a:p>
          <a:p>
            <a:pPr marL="742950" lvl="1" indent="-285750">
              <a:buFont typeface="Arial" panose="020B0604020202020204" pitchFamily="34" charset="0"/>
              <a:buChar char="•"/>
            </a:pPr>
            <a:r>
              <a:rPr lang="en-US" sz="2200" b="1" dirty="0"/>
              <a:t>Medium</a:t>
            </a:r>
            <a:r>
              <a:rPr lang="en-US" sz="2200" dirty="0"/>
              <a:t>: Important, but not urgent.</a:t>
            </a:r>
          </a:p>
          <a:p>
            <a:pPr marL="742950" lvl="1" indent="-285750">
              <a:buFont typeface="Arial" panose="020B0604020202020204" pitchFamily="34" charset="0"/>
              <a:buChar char="•"/>
            </a:pPr>
            <a:r>
              <a:rPr lang="en-US" sz="2200" b="1" dirty="0"/>
              <a:t>Low</a:t>
            </a:r>
            <a:r>
              <a:rPr lang="en-US" sz="2200" dirty="0"/>
              <a:t>: Minor issue that can be addressed later.</a:t>
            </a:r>
          </a:p>
          <a:p>
            <a:r>
              <a:rPr lang="en-US" sz="2200" dirty="0"/>
              <a:t>Priority is typically determined by the project manager or product owner.</a:t>
            </a:r>
          </a:p>
          <a:p>
            <a:endParaRPr lang="en-US" sz="2200" dirty="0"/>
          </a:p>
          <a:p>
            <a:r>
              <a:rPr lang="en-US" sz="2200" b="1" dirty="0"/>
              <a:t>9. Environment</a:t>
            </a:r>
          </a:p>
          <a:p>
            <a:endParaRPr lang="en-US" sz="2200" b="1" dirty="0"/>
          </a:p>
          <a:p>
            <a:pPr>
              <a:buFont typeface="Arial" panose="020B0604020202020204" pitchFamily="34" charset="0"/>
              <a:buChar char="•"/>
            </a:pPr>
            <a:r>
              <a:rPr lang="en-US" sz="2200" dirty="0"/>
              <a:t>Details about the environment in </a:t>
            </a:r>
            <a:r>
              <a:rPr lang="en-US" sz="2200" b="1" dirty="0"/>
              <a:t>which the defect was observed</a:t>
            </a:r>
            <a:r>
              <a:rPr lang="en-US" sz="2200" dirty="0"/>
              <a:t>, including:</a:t>
            </a:r>
          </a:p>
          <a:p>
            <a:pPr>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b="1" dirty="0"/>
              <a:t>Operating System</a:t>
            </a:r>
            <a:r>
              <a:rPr lang="en-US" sz="2200" dirty="0"/>
              <a:t> (e.g., Windows 10, macOS 12)</a:t>
            </a:r>
          </a:p>
          <a:p>
            <a:pPr marL="742950" lvl="1" indent="-285750">
              <a:buFont typeface="Arial" panose="020B0604020202020204" pitchFamily="34" charset="0"/>
              <a:buChar char="•"/>
            </a:pPr>
            <a:r>
              <a:rPr lang="en-US" sz="2200" b="1" dirty="0"/>
              <a:t>Browser/Device</a:t>
            </a:r>
            <a:r>
              <a:rPr lang="en-US" sz="2200" dirty="0"/>
              <a:t> (e.g., Chrome 90, iPhone 12)</a:t>
            </a:r>
          </a:p>
          <a:p>
            <a:pPr marL="742950" lvl="1" indent="-285750">
              <a:buFont typeface="Arial" panose="020B0604020202020204" pitchFamily="34" charset="0"/>
              <a:buChar char="•"/>
            </a:pPr>
            <a:r>
              <a:rPr lang="en-US" sz="2200" b="1" dirty="0"/>
              <a:t>Version</a:t>
            </a:r>
            <a:r>
              <a:rPr lang="en-US" sz="2200" dirty="0"/>
              <a:t> of the software or build number.</a:t>
            </a:r>
          </a:p>
          <a:p>
            <a:pPr marL="742950" lvl="1" indent="-285750">
              <a:buFont typeface="Arial" panose="020B0604020202020204" pitchFamily="34" charset="0"/>
              <a:buChar char="•"/>
            </a:pPr>
            <a:r>
              <a:rPr lang="en-US" sz="2200" b="1" dirty="0"/>
              <a:t>Hardware</a:t>
            </a:r>
            <a:r>
              <a:rPr lang="en-US" sz="2200" dirty="0"/>
              <a:t> configuration (if relevant).</a:t>
            </a:r>
          </a:p>
          <a:p>
            <a:pPr>
              <a:buFont typeface="Arial" panose="020B0604020202020204" pitchFamily="34" charset="0"/>
              <a:buChar char="•"/>
            </a:pPr>
            <a:r>
              <a:rPr lang="en-US" sz="2200" b="1" dirty="0"/>
              <a:t>Example: </a:t>
            </a:r>
            <a:r>
              <a:rPr lang="en-US" sz="2200" dirty="0"/>
              <a:t>"Tested on Windows 10, Chrome v90. Build version: 2.1.5."</a:t>
            </a:r>
          </a:p>
        </p:txBody>
      </p:sp>
    </p:spTree>
    <p:extLst>
      <p:ext uri="{BB962C8B-B14F-4D97-AF65-F5344CB8AC3E}">
        <p14:creationId xmlns:p14="http://schemas.microsoft.com/office/powerpoint/2010/main" val="1006756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5D615-19FC-CAE7-800D-44A1AC227C99}"/>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AEAC1E97-E803-252F-6624-5ECB8EE45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F81540C-CC54-96BA-F12C-1E8D1214F5B5}"/>
              </a:ext>
            </a:extLst>
          </p:cNvPr>
          <p:cNvSpPr txBox="1"/>
          <p:nvPr/>
        </p:nvSpPr>
        <p:spPr>
          <a:xfrm>
            <a:off x="500742" y="166568"/>
            <a:ext cx="10384971" cy="6524863"/>
          </a:xfrm>
          <a:prstGeom prst="rect">
            <a:avLst/>
          </a:prstGeom>
          <a:noFill/>
        </p:spPr>
        <p:txBody>
          <a:bodyPr wrap="square">
            <a:spAutoFit/>
          </a:bodyPr>
          <a:lstStyle/>
          <a:p>
            <a:r>
              <a:rPr lang="en-US" sz="2200" b="1" dirty="0"/>
              <a:t>10. Screenshots/Attachments</a:t>
            </a:r>
          </a:p>
          <a:p>
            <a:endParaRPr lang="en-US" sz="2200" b="1" dirty="0"/>
          </a:p>
          <a:p>
            <a:pPr>
              <a:buFont typeface="Arial" panose="020B0604020202020204" pitchFamily="34" charset="0"/>
              <a:buChar char="•"/>
            </a:pPr>
            <a:r>
              <a:rPr lang="en-US" sz="2200" dirty="0"/>
              <a:t>Providing </a:t>
            </a:r>
            <a:r>
              <a:rPr lang="en-US" sz="2200" b="1" dirty="0"/>
              <a:t>supporting evidence</a:t>
            </a:r>
            <a:r>
              <a:rPr lang="en-US" sz="2200" dirty="0"/>
              <a:t>, such </a:t>
            </a:r>
            <a:r>
              <a:rPr lang="en-US" sz="2200" b="1" dirty="0"/>
              <a:t>as screenshots, logs, video recordings</a:t>
            </a:r>
            <a:r>
              <a:rPr lang="en-US" sz="2200" dirty="0"/>
              <a:t>, or other attachments, can be incredibly helpful for the development team. Visuals often make it easier to understand the issue.</a:t>
            </a:r>
          </a:p>
          <a:p>
            <a:pPr>
              <a:buFont typeface="Arial" panose="020B0604020202020204" pitchFamily="34" charset="0"/>
              <a:buChar char="•"/>
            </a:pPr>
            <a:r>
              <a:rPr lang="en-US" sz="2200" b="1" dirty="0"/>
              <a:t>Example: </a:t>
            </a:r>
            <a:r>
              <a:rPr lang="en-US" sz="2200" dirty="0"/>
              <a:t>A screenshot of the login screen with the non-responsive button highlighted.</a:t>
            </a:r>
          </a:p>
          <a:p>
            <a:pPr>
              <a:buFont typeface="Arial" panose="020B0604020202020204" pitchFamily="34" charset="0"/>
              <a:buChar char="•"/>
            </a:pPr>
            <a:endParaRPr lang="en-US" sz="2200" dirty="0"/>
          </a:p>
          <a:p>
            <a:r>
              <a:rPr lang="en-US" sz="2200" b="1" dirty="0"/>
              <a:t>11. Defect Status</a:t>
            </a:r>
          </a:p>
          <a:p>
            <a:endParaRPr lang="en-US" sz="2200" b="1" dirty="0"/>
          </a:p>
          <a:p>
            <a:pPr>
              <a:buFont typeface="Arial" panose="020B0604020202020204" pitchFamily="34" charset="0"/>
              <a:buChar char="•"/>
            </a:pPr>
            <a:r>
              <a:rPr lang="en-US" sz="2200" dirty="0"/>
              <a:t>The current status of the defect, which helps track its lifecycle. </a:t>
            </a:r>
          </a:p>
          <a:p>
            <a:pPr>
              <a:buFont typeface="Arial" panose="020B0604020202020204" pitchFamily="34" charset="0"/>
              <a:buChar char="•"/>
            </a:pPr>
            <a:r>
              <a:rPr lang="en-US" sz="2200" dirty="0"/>
              <a:t>Common statuses include:</a:t>
            </a:r>
          </a:p>
          <a:p>
            <a:pPr>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b="1" dirty="0"/>
              <a:t>New</a:t>
            </a:r>
            <a:r>
              <a:rPr lang="en-US" sz="2200" dirty="0"/>
              <a:t>: The defect has been logged but not yet reviewed.</a:t>
            </a:r>
          </a:p>
          <a:p>
            <a:pPr marL="742950" lvl="1" indent="-285750">
              <a:buFont typeface="Arial" panose="020B0604020202020204" pitchFamily="34" charset="0"/>
              <a:buChar char="•"/>
            </a:pPr>
            <a:r>
              <a:rPr lang="en-US" sz="2200" b="1" dirty="0"/>
              <a:t>Assigned</a:t>
            </a:r>
            <a:r>
              <a:rPr lang="en-US" sz="2200" dirty="0"/>
              <a:t>: The defect has been assigned to a developer for fixing.</a:t>
            </a:r>
          </a:p>
          <a:p>
            <a:pPr marL="742950" lvl="1" indent="-285750">
              <a:buFont typeface="Arial" panose="020B0604020202020204" pitchFamily="34" charset="0"/>
              <a:buChar char="•"/>
            </a:pPr>
            <a:r>
              <a:rPr lang="en-US" sz="2200" b="1" dirty="0"/>
              <a:t>In Progress</a:t>
            </a:r>
            <a:r>
              <a:rPr lang="en-US" sz="2200" dirty="0"/>
              <a:t>: The defect is actively being worked on.</a:t>
            </a:r>
          </a:p>
          <a:p>
            <a:pPr marL="742950" lvl="1" indent="-285750">
              <a:buFont typeface="Arial" panose="020B0604020202020204" pitchFamily="34" charset="0"/>
              <a:buChar char="•"/>
            </a:pPr>
            <a:r>
              <a:rPr lang="en-US" sz="2200" b="1" dirty="0"/>
              <a:t>Fixed</a:t>
            </a:r>
            <a:r>
              <a:rPr lang="en-US" sz="2200" dirty="0"/>
              <a:t>: The defect has been resolved and is ready for retesting.</a:t>
            </a:r>
          </a:p>
          <a:p>
            <a:pPr marL="742950" lvl="1" indent="-285750">
              <a:buFont typeface="Arial" panose="020B0604020202020204" pitchFamily="34" charset="0"/>
              <a:buChar char="•"/>
            </a:pPr>
            <a:r>
              <a:rPr lang="en-US" sz="2200" b="1" dirty="0"/>
              <a:t>Verified</a:t>
            </a:r>
            <a:r>
              <a:rPr lang="en-US" sz="2200" dirty="0"/>
              <a:t>: The fix has been verified and the issue is closed.</a:t>
            </a:r>
          </a:p>
          <a:p>
            <a:pPr marL="742950" lvl="1" indent="-285750">
              <a:buFont typeface="Arial" panose="020B0604020202020204" pitchFamily="34" charset="0"/>
              <a:buChar char="•"/>
            </a:pPr>
            <a:r>
              <a:rPr lang="en-US" sz="2200" b="1" dirty="0"/>
              <a:t>Closed</a:t>
            </a:r>
            <a:r>
              <a:rPr lang="en-US" sz="2200" dirty="0"/>
              <a:t>: The defect has been resolved and no further action is required.</a:t>
            </a:r>
          </a:p>
          <a:p>
            <a:pPr marL="742950" lvl="1" indent="-285750">
              <a:buFont typeface="Arial" panose="020B0604020202020204" pitchFamily="34" charset="0"/>
              <a:buChar char="•"/>
            </a:pPr>
            <a:r>
              <a:rPr lang="en-US" sz="2200" b="1" dirty="0"/>
              <a:t>Reopened</a:t>
            </a:r>
            <a:r>
              <a:rPr lang="en-US" sz="2200" dirty="0"/>
              <a:t>: The defect was thought to be fixed, but the issue persists.</a:t>
            </a:r>
          </a:p>
        </p:txBody>
      </p:sp>
    </p:spTree>
    <p:extLst>
      <p:ext uri="{BB962C8B-B14F-4D97-AF65-F5344CB8AC3E}">
        <p14:creationId xmlns:p14="http://schemas.microsoft.com/office/powerpoint/2010/main" val="3758820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E4ADC7-F257-6472-B124-AFC7741F604F}"/>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7B1B7881-E14A-1733-3AC8-1A25EDDED8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DB005681-3339-F9E5-08E6-63294761BA8D}"/>
              </a:ext>
            </a:extLst>
          </p:cNvPr>
          <p:cNvGraphicFramePr>
            <a:graphicFrameLocks noGrp="1"/>
          </p:cNvGraphicFramePr>
          <p:nvPr>
            <p:extLst>
              <p:ext uri="{D42A27DB-BD31-4B8C-83A1-F6EECF244321}">
                <p14:modId xmlns:p14="http://schemas.microsoft.com/office/powerpoint/2010/main" val="3192639705"/>
              </p:ext>
            </p:extLst>
          </p:nvPr>
        </p:nvGraphicFramePr>
        <p:xfrm>
          <a:off x="2449915" y="2453880"/>
          <a:ext cx="6334226" cy="4368133"/>
        </p:xfrm>
        <a:graphic>
          <a:graphicData uri="http://schemas.openxmlformats.org/drawingml/2006/table">
            <a:tbl>
              <a:tblPr/>
              <a:tblGrid>
                <a:gridCol w="3167113">
                  <a:extLst>
                    <a:ext uri="{9D8B030D-6E8A-4147-A177-3AD203B41FA5}">
                      <a16:colId xmlns:a16="http://schemas.microsoft.com/office/drawing/2014/main" val="2134847344"/>
                    </a:ext>
                  </a:extLst>
                </a:gridCol>
                <a:gridCol w="3167113">
                  <a:extLst>
                    <a:ext uri="{9D8B030D-6E8A-4147-A177-3AD203B41FA5}">
                      <a16:colId xmlns:a16="http://schemas.microsoft.com/office/drawing/2014/main" val="291127587"/>
                    </a:ext>
                  </a:extLst>
                </a:gridCol>
              </a:tblGrid>
              <a:tr h="220321">
                <a:tc>
                  <a:txBody>
                    <a:bodyPr/>
                    <a:lstStyle/>
                    <a:p>
                      <a:endParaRPr lang="en-IN" sz="1100"/>
                    </a:p>
                  </a:txBody>
                  <a:tcPr marL="55080" marR="55080" marT="27540" marB="27540" anchor="ctr">
                    <a:lnL>
                      <a:noFill/>
                    </a:lnL>
                    <a:lnR>
                      <a:noFill/>
                    </a:lnR>
                    <a:lnT>
                      <a:noFill/>
                    </a:lnT>
                    <a:lnB>
                      <a:noFill/>
                    </a:lnB>
                    <a:noFill/>
                  </a:tcPr>
                </a:tc>
                <a:tc>
                  <a:txBody>
                    <a:bodyPr/>
                    <a:lstStyle/>
                    <a:p>
                      <a:endParaRPr lang="en-IN" sz="1100"/>
                    </a:p>
                  </a:txBody>
                  <a:tcPr marL="55080" marR="55080" marT="27540" marB="27540" anchor="ctr">
                    <a:lnL>
                      <a:noFill/>
                    </a:lnL>
                    <a:lnR>
                      <a:noFill/>
                    </a:lnR>
                    <a:lnT>
                      <a:noFill/>
                    </a:lnT>
                    <a:lnB>
                      <a:noFill/>
                    </a:lnB>
                    <a:noFill/>
                  </a:tcPr>
                </a:tc>
                <a:extLst>
                  <a:ext uri="{0D108BD9-81ED-4DB2-BD59-A6C34878D82A}">
                    <a16:rowId xmlns:a16="http://schemas.microsoft.com/office/drawing/2014/main" val="4135558094"/>
                  </a:ext>
                </a:extLst>
              </a:tr>
              <a:tr h="220321">
                <a:tc>
                  <a:txBody>
                    <a:bodyPr/>
                    <a:lstStyle/>
                    <a:p>
                      <a:endParaRPr lang="en-IN" sz="1100"/>
                    </a:p>
                  </a:txBody>
                  <a:tcPr marL="55080" marR="55080" marT="27540" marB="27540" anchor="ctr">
                    <a:lnL>
                      <a:noFill/>
                    </a:lnL>
                    <a:lnR>
                      <a:noFill/>
                    </a:lnR>
                    <a:lnT>
                      <a:noFill/>
                    </a:lnT>
                    <a:lnB>
                      <a:noFill/>
                    </a:lnB>
                    <a:noFill/>
                  </a:tcPr>
                </a:tc>
                <a:tc>
                  <a:txBody>
                    <a:bodyPr/>
                    <a:lstStyle/>
                    <a:p>
                      <a:endParaRPr lang="en-IN" sz="1100"/>
                    </a:p>
                  </a:txBody>
                  <a:tcPr marL="55080" marR="55080" marT="27540" marB="27540" anchor="ctr">
                    <a:lnL>
                      <a:noFill/>
                    </a:lnL>
                    <a:lnR>
                      <a:noFill/>
                    </a:lnR>
                    <a:lnT>
                      <a:noFill/>
                    </a:lnT>
                    <a:lnB>
                      <a:noFill/>
                    </a:lnB>
                    <a:noFill/>
                  </a:tcPr>
                </a:tc>
                <a:extLst>
                  <a:ext uri="{0D108BD9-81ED-4DB2-BD59-A6C34878D82A}">
                    <a16:rowId xmlns:a16="http://schemas.microsoft.com/office/drawing/2014/main" val="3150941572"/>
                  </a:ext>
                </a:extLst>
              </a:tr>
              <a:tr h="385562">
                <a:tc>
                  <a:txBody>
                    <a:bodyPr/>
                    <a:lstStyle/>
                    <a:p>
                      <a:endParaRPr lang="en-IN" sz="1100"/>
                    </a:p>
                  </a:txBody>
                  <a:tcPr marL="55080" marR="55080" marT="27540" marB="27540" anchor="ctr">
                    <a:lnL>
                      <a:noFill/>
                    </a:lnL>
                    <a:lnR>
                      <a:noFill/>
                    </a:lnR>
                    <a:lnT>
                      <a:noFill/>
                    </a:lnT>
                    <a:lnB>
                      <a:noFill/>
                    </a:lnB>
                    <a:noFill/>
                  </a:tcPr>
                </a:tc>
                <a:tc>
                  <a:txBody>
                    <a:bodyPr/>
                    <a:lstStyle/>
                    <a:p>
                      <a:endParaRPr lang="en-US" sz="1100"/>
                    </a:p>
                  </a:txBody>
                  <a:tcPr marL="55080" marR="55080" marT="27540" marB="27540" anchor="ctr">
                    <a:lnL>
                      <a:noFill/>
                    </a:lnL>
                    <a:lnR>
                      <a:noFill/>
                    </a:lnR>
                    <a:lnT>
                      <a:noFill/>
                    </a:lnT>
                    <a:lnB>
                      <a:noFill/>
                    </a:lnB>
                    <a:noFill/>
                  </a:tcPr>
                </a:tc>
                <a:extLst>
                  <a:ext uri="{0D108BD9-81ED-4DB2-BD59-A6C34878D82A}">
                    <a16:rowId xmlns:a16="http://schemas.microsoft.com/office/drawing/2014/main" val="2788292823"/>
                  </a:ext>
                </a:extLst>
              </a:tr>
              <a:tr h="550802">
                <a:tc>
                  <a:txBody>
                    <a:bodyPr/>
                    <a:lstStyle/>
                    <a:p>
                      <a:endParaRPr lang="en-IN" sz="1100"/>
                    </a:p>
                  </a:txBody>
                  <a:tcPr marL="55080" marR="55080" marT="27540" marB="27540" anchor="ctr">
                    <a:lnL>
                      <a:noFill/>
                    </a:lnL>
                    <a:lnR>
                      <a:noFill/>
                    </a:lnR>
                    <a:lnT>
                      <a:noFill/>
                    </a:lnT>
                    <a:lnB>
                      <a:noFill/>
                    </a:lnB>
                    <a:noFill/>
                  </a:tcPr>
                </a:tc>
                <a:tc>
                  <a:txBody>
                    <a:bodyPr/>
                    <a:lstStyle/>
                    <a:p>
                      <a:endParaRPr lang="en-US" sz="1100"/>
                    </a:p>
                  </a:txBody>
                  <a:tcPr marL="55080" marR="55080" marT="27540" marB="27540" anchor="ctr">
                    <a:lnL>
                      <a:noFill/>
                    </a:lnL>
                    <a:lnR>
                      <a:noFill/>
                    </a:lnR>
                    <a:lnT>
                      <a:noFill/>
                    </a:lnT>
                    <a:lnB>
                      <a:noFill/>
                    </a:lnB>
                    <a:noFill/>
                  </a:tcPr>
                </a:tc>
                <a:extLst>
                  <a:ext uri="{0D108BD9-81ED-4DB2-BD59-A6C34878D82A}">
                    <a16:rowId xmlns:a16="http://schemas.microsoft.com/office/drawing/2014/main" val="3749310972"/>
                  </a:ext>
                </a:extLst>
              </a:tr>
              <a:tr h="716043">
                <a:tc>
                  <a:txBody>
                    <a:bodyPr/>
                    <a:lstStyle/>
                    <a:p>
                      <a:endParaRPr lang="en-IN" sz="1100" dirty="0"/>
                    </a:p>
                  </a:txBody>
                  <a:tcPr marL="55080" marR="55080" marT="27540" marB="27540" anchor="ctr">
                    <a:lnL>
                      <a:noFill/>
                    </a:lnL>
                    <a:lnR>
                      <a:noFill/>
                    </a:lnR>
                    <a:lnT>
                      <a:noFill/>
                    </a:lnT>
                    <a:lnB>
                      <a:noFill/>
                    </a:lnB>
                    <a:noFill/>
                  </a:tcPr>
                </a:tc>
                <a:tc>
                  <a:txBody>
                    <a:bodyPr/>
                    <a:lstStyle/>
                    <a:p>
                      <a:endParaRPr lang="en-US" sz="1100"/>
                    </a:p>
                  </a:txBody>
                  <a:tcPr marL="55080" marR="55080" marT="27540" marB="27540" anchor="ctr">
                    <a:lnL>
                      <a:noFill/>
                    </a:lnL>
                    <a:lnR>
                      <a:noFill/>
                    </a:lnR>
                    <a:lnT>
                      <a:noFill/>
                    </a:lnT>
                    <a:lnB>
                      <a:noFill/>
                    </a:lnB>
                    <a:noFill/>
                  </a:tcPr>
                </a:tc>
                <a:extLst>
                  <a:ext uri="{0D108BD9-81ED-4DB2-BD59-A6C34878D82A}">
                    <a16:rowId xmlns:a16="http://schemas.microsoft.com/office/drawing/2014/main" val="3323457526"/>
                  </a:ext>
                </a:extLst>
              </a:tr>
              <a:tr h="385562">
                <a:tc>
                  <a:txBody>
                    <a:bodyPr/>
                    <a:lstStyle/>
                    <a:p>
                      <a:endParaRPr lang="en-IN" sz="1100"/>
                    </a:p>
                  </a:txBody>
                  <a:tcPr marL="55080" marR="55080" marT="27540" marB="27540" anchor="ctr">
                    <a:lnL>
                      <a:noFill/>
                    </a:lnL>
                    <a:lnR>
                      <a:noFill/>
                    </a:lnR>
                    <a:lnT>
                      <a:noFill/>
                    </a:lnT>
                    <a:lnB>
                      <a:noFill/>
                    </a:lnB>
                    <a:noFill/>
                  </a:tcPr>
                </a:tc>
                <a:tc>
                  <a:txBody>
                    <a:bodyPr/>
                    <a:lstStyle/>
                    <a:p>
                      <a:endParaRPr lang="en-US" sz="1100" dirty="0"/>
                    </a:p>
                  </a:txBody>
                  <a:tcPr marL="55080" marR="55080" marT="27540" marB="27540" anchor="ctr">
                    <a:lnL>
                      <a:noFill/>
                    </a:lnL>
                    <a:lnR>
                      <a:noFill/>
                    </a:lnR>
                    <a:lnT>
                      <a:noFill/>
                    </a:lnT>
                    <a:lnB>
                      <a:noFill/>
                    </a:lnB>
                    <a:noFill/>
                  </a:tcPr>
                </a:tc>
                <a:extLst>
                  <a:ext uri="{0D108BD9-81ED-4DB2-BD59-A6C34878D82A}">
                    <a16:rowId xmlns:a16="http://schemas.microsoft.com/office/drawing/2014/main" val="2134616019"/>
                  </a:ext>
                </a:extLst>
              </a:tr>
              <a:tr h="385562">
                <a:tc>
                  <a:txBody>
                    <a:bodyPr/>
                    <a:lstStyle/>
                    <a:p>
                      <a:endParaRPr lang="en-IN" sz="1100"/>
                    </a:p>
                  </a:txBody>
                  <a:tcPr marL="55080" marR="55080" marT="27540" marB="27540" anchor="ctr">
                    <a:lnL>
                      <a:noFill/>
                    </a:lnL>
                    <a:lnR>
                      <a:noFill/>
                    </a:lnR>
                    <a:lnT>
                      <a:noFill/>
                    </a:lnT>
                    <a:lnB>
                      <a:noFill/>
                    </a:lnB>
                    <a:noFill/>
                  </a:tcPr>
                </a:tc>
                <a:tc>
                  <a:txBody>
                    <a:bodyPr/>
                    <a:lstStyle/>
                    <a:p>
                      <a:endParaRPr lang="en-US" sz="1100"/>
                    </a:p>
                  </a:txBody>
                  <a:tcPr marL="55080" marR="55080" marT="27540" marB="27540" anchor="ctr">
                    <a:lnL>
                      <a:noFill/>
                    </a:lnL>
                    <a:lnR>
                      <a:noFill/>
                    </a:lnR>
                    <a:lnT>
                      <a:noFill/>
                    </a:lnT>
                    <a:lnB>
                      <a:noFill/>
                    </a:lnB>
                    <a:noFill/>
                  </a:tcPr>
                </a:tc>
                <a:extLst>
                  <a:ext uri="{0D108BD9-81ED-4DB2-BD59-A6C34878D82A}">
                    <a16:rowId xmlns:a16="http://schemas.microsoft.com/office/drawing/2014/main" val="3308078637"/>
                  </a:ext>
                </a:extLst>
              </a:tr>
              <a:tr h="220321">
                <a:tc>
                  <a:txBody>
                    <a:bodyPr/>
                    <a:lstStyle/>
                    <a:p>
                      <a:endParaRPr lang="en-IN" sz="1100"/>
                    </a:p>
                  </a:txBody>
                  <a:tcPr marL="55080" marR="55080" marT="27540" marB="27540" anchor="ctr">
                    <a:lnL>
                      <a:noFill/>
                    </a:lnL>
                    <a:lnR>
                      <a:noFill/>
                    </a:lnR>
                    <a:lnT>
                      <a:noFill/>
                    </a:lnT>
                    <a:lnB>
                      <a:noFill/>
                    </a:lnB>
                    <a:noFill/>
                  </a:tcPr>
                </a:tc>
                <a:tc>
                  <a:txBody>
                    <a:bodyPr/>
                    <a:lstStyle/>
                    <a:p>
                      <a:endParaRPr lang="en-IN" sz="1100" dirty="0"/>
                    </a:p>
                  </a:txBody>
                  <a:tcPr marL="55080" marR="55080" marT="27540" marB="27540" anchor="ctr">
                    <a:lnL>
                      <a:noFill/>
                    </a:lnL>
                    <a:lnR>
                      <a:noFill/>
                    </a:lnR>
                    <a:lnT>
                      <a:noFill/>
                    </a:lnT>
                    <a:lnB>
                      <a:noFill/>
                    </a:lnB>
                    <a:noFill/>
                  </a:tcPr>
                </a:tc>
                <a:extLst>
                  <a:ext uri="{0D108BD9-81ED-4DB2-BD59-A6C34878D82A}">
                    <a16:rowId xmlns:a16="http://schemas.microsoft.com/office/drawing/2014/main" val="3979214526"/>
                  </a:ext>
                </a:extLst>
              </a:tr>
              <a:tr h="220321">
                <a:tc>
                  <a:txBody>
                    <a:bodyPr/>
                    <a:lstStyle/>
                    <a:p>
                      <a:endParaRPr lang="en-IN" sz="1100"/>
                    </a:p>
                  </a:txBody>
                  <a:tcPr marL="55080" marR="55080" marT="27540" marB="27540" anchor="ctr">
                    <a:lnL>
                      <a:noFill/>
                    </a:lnL>
                    <a:lnR>
                      <a:noFill/>
                    </a:lnR>
                    <a:lnT>
                      <a:noFill/>
                    </a:lnT>
                    <a:lnB>
                      <a:noFill/>
                    </a:lnB>
                    <a:noFill/>
                  </a:tcPr>
                </a:tc>
                <a:tc>
                  <a:txBody>
                    <a:bodyPr/>
                    <a:lstStyle/>
                    <a:p>
                      <a:endParaRPr lang="en-IN" sz="1100"/>
                    </a:p>
                  </a:txBody>
                  <a:tcPr marL="55080" marR="55080" marT="27540" marB="27540" anchor="ctr">
                    <a:lnL>
                      <a:noFill/>
                    </a:lnL>
                    <a:lnR>
                      <a:noFill/>
                    </a:lnR>
                    <a:lnT>
                      <a:noFill/>
                    </a:lnT>
                    <a:lnB>
                      <a:noFill/>
                    </a:lnB>
                    <a:noFill/>
                  </a:tcPr>
                </a:tc>
                <a:extLst>
                  <a:ext uri="{0D108BD9-81ED-4DB2-BD59-A6C34878D82A}">
                    <a16:rowId xmlns:a16="http://schemas.microsoft.com/office/drawing/2014/main" val="331638597"/>
                  </a:ext>
                </a:extLst>
              </a:tr>
              <a:tr h="220321">
                <a:tc>
                  <a:txBody>
                    <a:bodyPr/>
                    <a:lstStyle/>
                    <a:p>
                      <a:endParaRPr lang="en-IN" sz="1100" dirty="0"/>
                    </a:p>
                  </a:txBody>
                  <a:tcPr marL="55080" marR="55080" marT="27540" marB="27540" anchor="ctr">
                    <a:lnL>
                      <a:noFill/>
                    </a:lnL>
                    <a:lnR>
                      <a:noFill/>
                    </a:lnR>
                    <a:lnT>
                      <a:noFill/>
                    </a:lnT>
                    <a:lnB>
                      <a:noFill/>
                    </a:lnB>
                    <a:noFill/>
                  </a:tcPr>
                </a:tc>
                <a:tc>
                  <a:txBody>
                    <a:bodyPr/>
                    <a:lstStyle/>
                    <a:p>
                      <a:endParaRPr lang="en-US" sz="1100" dirty="0"/>
                    </a:p>
                  </a:txBody>
                  <a:tcPr marL="55080" marR="55080" marT="27540" marB="27540" anchor="ctr">
                    <a:lnL>
                      <a:noFill/>
                    </a:lnL>
                    <a:lnR>
                      <a:noFill/>
                    </a:lnR>
                    <a:lnT>
                      <a:noFill/>
                    </a:lnT>
                    <a:lnB>
                      <a:noFill/>
                    </a:lnB>
                    <a:noFill/>
                  </a:tcPr>
                </a:tc>
                <a:extLst>
                  <a:ext uri="{0D108BD9-81ED-4DB2-BD59-A6C34878D82A}">
                    <a16:rowId xmlns:a16="http://schemas.microsoft.com/office/drawing/2014/main" val="1281672131"/>
                  </a:ext>
                </a:extLst>
              </a:tr>
              <a:tr h="220321">
                <a:tc>
                  <a:txBody>
                    <a:bodyPr/>
                    <a:lstStyle/>
                    <a:p>
                      <a:endParaRPr lang="en-IN" sz="1100"/>
                    </a:p>
                  </a:txBody>
                  <a:tcPr marL="55080" marR="55080" marT="27540" marB="27540" anchor="ctr">
                    <a:lnL>
                      <a:noFill/>
                    </a:lnL>
                    <a:lnR>
                      <a:noFill/>
                    </a:lnR>
                    <a:lnT>
                      <a:noFill/>
                    </a:lnT>
                    <a:lnB>
                      <a:noFill/>
                    </a:lnB>
                    <a:noFill/>
                  </a:tcPr>
                </a:tc>
                <a:tc>
                  <a:txBody>
                    <a:bodyPr/>
                    <a:lstStyle/>
                    <a:p>
                      <a:endParaRPr lang="en-IN" sz="1100" dirty="0"/>
                    </a:p>
                  </a:txBody>
                  <a:tcPr marL="55080" marR="55080" marT="27540" marB="27540" anchor="ctr">
                    <a:lnL>
                      <a:noFill/>
                    </a:lnL>
                    <a:lnR>
                      <a:noFill/>
                    </a:lnR>
                    <a:lnT>
                      <a:noFill/>
                    </a:lnT>
                    <a:lnB>
                      <a:noFill/>
                    </a:lnB>
                    <a:noFill/>
                  </a:tcPr>
                </a:tc>
                <a:extLst>
                  <a:ext uri="{0D108BD9-81ED-4DB2-BD59-A6C34878D82A}">
                    <a16:rowId xmlns:a16="http://schemas.microsoft.com/office/drawing/2014/main" val="2217590941"/>
                  </a:ext>
                </a:extLst>
              </a:tr>
              <a:tr h="220321">
                <a:tc>
                  <a:txBody>
                    <a:bodyPr/>
                    <a:lstStyle/>
                    <a:p>
                      <a:endParaRPr lang="en-IN" sz="1100"/>
                    </a:p>
                  </a:txBody>
                  <a:tcPr marL="55080" marR="55080" marT="27540" marB="27540" anchor="ctr">
                    <a:lnL>
                      <a:noFill/>
                    </a:lnL>
                    <a:lnR>
                      <a:noFill/>
                    </a:lnR>
                    <a:lnT>
                      <a:noFill/>
                    </a:lnT>
                    <a:lnB>
                      <a:noFill/>
                    </a:lnB>
                    <a:noFill/>
                  </a:tcPr>
                </a:tc>
                <a:tc>
                  <a:txBody>
                    <a:bodyPr/>
                    <a:lstStyle/>
                    <a:p>
                      <a:endParaRPr lang="en-IN" sz="1100" dirty="0"/>
                    </a:p>
                  </a:txBody>
                  <a:tcPr marL="55080" marR="55080" marT="27540" marB="27540" anchor="ctr">
                    <a:lnL>
                      <a:noFill/>
                    </a:lnL>
                    <a:lnR>
                      <a:noFill/>
                    </a:lnR>
                    <a:lnT>
                      <a:noFill/>
                    </a:lnT>
                    <a:lnB>
                      <a:noFill/>
                    </a:lnB>
                    <a:noFill/>
                  </a:tcPr>
                </a:tc>
                <a:extLst>
                  <a:ext uri="{0D108BD9-81ED-4DB2-BD59-A6C34878D82A}">
                    <a16:rowId xmlns:a16="http://schemas.microsoft.com/office/drawing/2014/main" val="49635810"/>
                  </a:ext>
                </a:extLst>
              </a:tr>
              <a:tr h="385562">
                <a:tc>
                  <a:txBody>
                    <a:bodyPr/>
                    <a:lstStyle/>
                    <a:p>
                      <a:endParaRPr lang="en-IN" sz="1100"/>
                    </a:p>
                  </a:txBody>
                  <a:tcPr marL="55080" marR="55080" marT="27540" marB="27540" anchor="ctr">
                    <a:lnL>
                      <a:noFill/>
                    </a:lnL>
                    <a:lnR>
                      <a:noFill/>
                    </a:lnR>
                    <a:lnT>
                      <a:noFill/>
                    </a:lnT>
                    <a:lnB>
                      <a:noFill/>
                    </a:lnB>
                    <a:noFill/>
                  </a:tcPr>
                </a:tc>
                <a:tc>
                  <a:txBody>
                    <a:bodyPr/>
                    <a:lstStyle/>
                    <a:p>
                      <a:endParaRPr lang="en-US" sz="1100" dirty="0"/>
                    </a:p>
                  </a:txBody>
                  <a:tcPr marL="55080" marR="55080" marT="27540" marB="27540" anchor="ctr">
                    <a:lnL>
                      <a:noFill/>
                    </a:lnL>
                    <a:lnR>
                      <a:noFill/>
                    </a:lnR>
                    <a:lnT>
                      <a:noFill/>
                    </a:lnT>
                    <a:lnB>
                      <a:noFill/>
                    </a:lnB>
                    <a:noFill/>
                  </a:tcPr>
                </a:tc>
                <a:extLst>
                  <a:ext uri="{0D108BD9-81ED-4DB2-BD59-A6C34878D82A}">
                    <a16:rowId xmlns:a16="http://schemas.microsoft.com/office/drawing/2014/main" val="191878516"/>
                  </a:ext>
                </a:extLst>
              </a:tr>
            </a:tbl>
          </a:graphicData>
        </a:graphic>
      </p:graphicFrame>
      <p:sp>
        <p:nvSpPr>
          <p:cNvPr id="3" name="Rectangle 1">
            <a:extLst>
              <a:ext uri="{FF2B5EF4-FFF2-40B4-BE49-F238E27FC236}">
                <a16:creationId xmlns:a16="http://schemas.microsoft.com/office/drawing/2014/main" id="{6369D744-7318-5904-9085-102F60A81300}"/>
              </a:ext>
            </a:extLst>
          </p:cNvPr>
          <p:cNvSpPr>
            <a:spLocks noChangeArrowheads="1"/>
          </p:cNvSpPr>
          <p:nvPr/>
        </p:nvSpPr>
        <p:spPr bwMode="auto">
          <a:xfrm>
            <a:off x="988174" y="1001905"/>
            <a:ext cx="1036585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rPr>
              <a:t>12. Root Cause Analysis (if applicable)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A brief explanation of the root cause of the defect</a:t>
            </a:r>
            <a:r>
              <a:rPr kumimoji="0" lang="en-US" altLang="en-US" sz="2200" b="0" i="0" u="none" strike="noStrike" cap="none" normalizeH="0" baseline="0" dirty="0">
                <a:ln>
                  <a:noFill/>
                </a:ln>
                <a:solidFill>
                  <a:schemeClr val="tx1"/>
                </a:solidFill>
                <a:effectLst/>
              </a:rPr>
              <a:t>, once it’s identified. This might be filled out by the developer after investigating the defect.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200" dirty="0"/>
          </a:p>
          <a:p>
            <a:pPr eaLnBrk="0" fontAlgn="base" hangingPunct="0">
              <a:spcBef>
                <a:spcPct val="0"/>
              </a:spcBef>
              <a:spcAft>
                <a:spcPct val="0"/>
              </a:spcAft>
              <a:buFontTx/>
              <a:buChar char="•"/>
            </a:pPr>
            <a:r>
              <a:rPr kumimoji="0" lang="en-US" altLang="en-US" sz="2200" b="1" i="0" u="none" strike="noStrike" cap="none" normalizeH="0" baseline="0" dirty="0">
                <a:ln>
                  <a:noFill/>
                </a:ln>
                <a:solidFill>
                  <a:schemeClr val="tx1"/>
                </a:solidFill>
                <a:effectLst/>
              </a:rPr>
              <a:t>Example: </a:t>
            </a:r>
            <a:r>
              <a:rPr kumimoji="0" lang="en-US" altLang="en-US" sz="2200" b="0" i="0" u="none" strike="noStrike" cap="none" normalizeH="0" baseline="0" dirty="0">
                <a:ln>
                  <a:noFill/>
                </a:ln>
                <a:solidFill>
                  <a:schemeClr val="tx1"/>
                </a:solidFill>
                <a:effectLst/>
              </a:rPr>
              <a:t>“The issue was caused by a JavaScript error where the click event handler for the ‘Login’ button was not properly bound due to a missing function call.”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273628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D0DE05-681D-8A45-6F7B-A3060838AF33}"/>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C7787876-A212-F048-F628-8FFEEF6F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48CA6CC8-C916-9973-1C66-5F41CE9E11C6}"/>
              </a:ext>
            </a:extLst>
          </p:cNvPr>
          <p:cNvGraphicFramePr>
            <a:graphicFrameLocks noGrp="1"/>
          </p:cNvGraphicFramePr>
          <p:nvPr>
            <p:extLst>
              <p:ext uri="{D42A27DB-BD31-4B8C-83A1-F6EECF244321}">
                <p14:modId xmlns:p14="http://schemas.microsoft.com/office/powerpoint/2010/main" val="1276137452"/>
              </p:ext>
            </p:extLst>
          </p:nvPr>
        </p:nvGraphicFramePr>
        <p:xfrm>
          <a:off x="626043" y="664190"/>
          <a:ext cx="11375571" cy="6040444"/>
        </p:xfrm>
        <a:graphic>
          <a:graphicData uri="http://schemas.openxmlformats.org/drawingml/2006/table">
            <a:tbl>
              <a:tblPr/>
              <a:tblGrid>
                <a:gridCol w="5029200">
                  <a:extLst>
                    <a:ext uri="{9D8B030D-6E8A-4147-A177-3AD203B41FA5}">
                      <a16:colId xmlns:a16="http://schemas.microsoft.com/office/drawing/2014/main" val="1905444803"/>
                    </a:ext>
                  </a:extLst>
                </a:gridCol>
                <a:gridCol w="6346371">
                  <a:extLst>
                    <a:ext uri="{9D8B030D-6E8A-4147-A177-3AD203B41FA5}">
                      <a16:colId xmlns:a16="http://schemas.microsoft.com/office/drawing/2014/main" val="267071502"/>
                    </a:ext>
                  </a:extLst>
                </a:gridCol>
              </a:tblGrid>
              <a:tr h="220321">
                <a:tc>
                  <a:txBody>
                    <a:bodyPr/>
                    <a:lstStyle/>
                    <a:p>
                      <a:r>
                        <a:rPr lang="en-IN" sz="1800" b="1"/>
                        <a:t>Field</a:t>
                      </a:r>
                      <a:endParaRPr lang="en-IN" sz="1800"/>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1800" b="1"/>
                        <a:t>Details</a:t>
                      </a:r>
                      <a:endParaRPr lang="en-IN" sz="1800"/>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750754916"/>
                  </a:ext>
                </a:extLst>
              </a:tr>
              <a:tr h="220321">
                <a:tc>
                  <a:txBody>
                    <a:bodyPr/>
                    <a:lstStyle/>
                    <a:p>
                      <a:r>
                        <a:rPr lang="en-IN" sz="1800" b="1" dirty="0"/>
                        <a:t>Defect ID</a:t>
                      </a:r>
                      <a:endParaRPr lang="en-IN" sz="1800" dirty="0"/>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1800"/>
                        <a:t>DEF-001</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141849855"/>
                  </a:ext>
                </a:extLst>
              </a:tr>
              <a:tr h="385562">
                <a:tc>
                  <a:txBody>
                    <a:bodyPr/>
                    <a:lstStyle/>
                    <a:p>
                      <a:r>
                        <a:rPr lang="en-IN" sz="1800" b="1" dirty="0"/>
                        <a:t>Title</a:t>
                      </a:r>
                      <a:endParaRPr lang="en-IN" sz="1800" dirty="0"/>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800"/>
                        <a:t>Login button unresponsive after entering valid credentials</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859735181"/>
                  </a:ext>
                </a:extLst>
              </a:tr>
              <a:tr h="550802">
                <a:tc>
                  <a:txBody>
                    <a:bodyPr/>
                    <a:lstStyle/>
                    <a:p>
                      <a:r>
                        <a:rPr lang="en-IN" sz="1800" b="1" dirty="0"/>
                        <a:t>Description</a:t>
                      </a:r>
                      <a:endParaRPr lang="en-IN" sz="1800" dirty="0"/>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800" dirty="0"/>
                        <a:t>When a user enters valid credentials and clicks "Login," the button does not respond, and the page does not load.</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609859759"/>
                  </a:ext>
                </a:extLst>
              </a:tr>
              <a:tr h="716043">
                <a:tc>
                  <a:txBody>
                    <a:bodyPr/>
                    <a:lstStyle/>
                    <a:p>
                      <a:r>
                        <a:rPr lang="en-IN" sz="1800" b="1" dirty="0"/>
                        <a:t>Steps to Reproduce</a:t>
                      </a:r>
                      <a:endParaRPr lang="en-IN" sz="1800" dirty="0"/>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800"/>
                        <a:t>1. Open the app on Chrome v90. </a:t>
                      </a:r>
                      <a:br>
                        <a:rPr lang="en-US" sz="1800"/>
                      </a:br>
                      <a:r>
                        <a:rPr lang="en-US" sz="1800"/>
                        <a:t>2. Enter valid credentials. </a:t>
                      </a:r>
                      <a:br>
                        <a:rPr lang="en-US" sz="1800"/>
                      </a:br>
                      <a:r>
                        <a:rPr lang="en-US" sz="1800"/>
                        <a:t>3. Click "Login." </a:t>
                      </a:r>
                      <a:br>
                        <a:rPr lang="en-US" sz="1800"/>
                      </a:br>
                      <a:r>
                        <a:rPr lang="en-US" sz="1800"/>
                        <a:t>4. Observe the login button is unresponsive.</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345534232"/>
                  </a:ext>
                </a:extLst>
              </a:tr>
              <a:tr h="385562">
                <a:tc>
                  <a:txBody>
                    <a:bodyPr/>
                    <a:lstStyle/>
                    <a:p>
                      <a:r>
                        <a:rPr lang="en-IN" sz="1800" b="1" dirty="0"/>
                        <a:t>Expected Behaviour</a:t>
                      </a:r>
                      <a:endParaRPr lang="en-IN" sz="1800" dirty="0"/>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800" dirty="0"/>
                        <a:t>The user should be redirected to the dashboard upon successful login.</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563676129"/>
                  </a:ext>
                </a:extLst>
              </a:tr>
              <a:tr h="385562">
                <a:tc>
                  <a:txBody>
                    <a:bodyPr/>
                    <a:lstStyle/>
                    <a:p>
                      <a:r>
                        <a:rPr lang="en-IN" sz="1800" b="1"/>
                        <a:t>Actual Behavior</a:t>
                      </a:r>
                      <a:endParaRPr lang="en-IN" sz="1800"/>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800"/>
                        <a:t>The login button remains static, and the page does not redirect.</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21339656"/>
                  </a:ext>
                </a:extLst>
              </a:tr>
              <a:tr h="220321">
                <a:tc>
                  <a:txBody>
                    <a:bodyPr/>
                    <a:lstStyle/>
                    <a:p>
                      <a:r>
                        <a:rPr lang="en-IN" sz="1800" b="1"/>
                        <a:t>Severity</a:t>
                      </a:r>
                      <a:endParaRPr lang="en-IN" sz="1800"/>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1800" dirty="0"/>
                        <a:t>High</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230796825"/>
                  </a:ext>
                </a:extLst>
              </a:tr>
              <a:tr h="220321">
                <a:tc>
                  <a:txBody>
                    <a:bodyPr/>
                    <a:lstStyle/>
                    <a:p>
                      <a:r>
                        <a:rPr lang="en-IN" sz="1800" b="1"/>
                        <a:t>Priority</a:t>
                      </a:r>
                      <a:endParaRPr lang="en-IN" sz="1800"/>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1800"/>
                        <a:t>High</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65119936"/>
                  </a:ext>
                </a:extLst>
              </a:tr>
              <a:tr h="220321">
                <a:tc>
                  <a:txBody>
                    <a:bodyPr/>
                    <a:lstStyle/>
                    <a:p>
                      <a:r>
                        <a:rPr lang="en-IN" sz="1800" b="1"/>
                        <a:t>Environment</a:t>
                      </a:r>
                      <a:endParaRPr lang="en-IN" sz="1800"/>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800" dirty="0"/>
                        <a:t>Windows 10, Chrome v90, Build Version 2.1.5</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525925121"/>
                  </a:ext>
                </a:extLst>
              </a:tr>
              <a:tr h="220321">
                <a:tc>
                  <a:txBody>
                    <a:bodyPr/>
                    <a:lstStyle/>
                    <a:p>
                      <a:r>
                        <a:rPr lang="en-IN" sz="1800" b="1"/>
                        <a:t>Screenshots/Attachments</a:t>
                      </a:r>
                      <a:endParaRPr lang="en-IN" sz="1800"/>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1800" dirty="0"/>
                        <a:t>Login button screenshot</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742143895"/>
                  </a:ext>
                </a:extLst>
              </a:tr>
              <a:tr h="220321">
                <a:tc>
                  <a:txBody>
                    <a:bodyPr/>
                    <a:lstStyle/>
                    <a:p>
                      <a:r>
                        <a:rPr lang="en-IN" sz="1800" b="1"/>
                        <a:t>Defect Status</a:t>
                      </a:r>
                      <a:endParaRPr lang="en-IN" sz="1800"/>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1800" dirty="0"/>
                        <a:t>New</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9359204"/>
                  </a:ext>
                </a:extLst>
              </a:tr>
              <a:tr h="385562">
                <a:tc>
                  <a:txBody>
                    <a:bodyPr/>
                    <a:lstStyle/>
                    <a:p>
                      <a:r>
                        <a:rPr lang="en-IN" sz="1800" b="1"/>
                        <a:t>Root Cause Analysis</a:t>
                      </a:r>
                      <a:endParaRPr lang="en-IN" sz="1800"/>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800" dirty="0"/>
                        <a:t>JavaScript event handler for the "Login" button is not correctly wired due to a missing function call.</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506687230"/>
                  </a:ext>
                </a:extLst>
              </a:tr>
            </a:tbl>
          </a:graphicData>
        </a:graphic>
      </p:graphicFrame>
      <p:sp>
        <p:nvSpPr>
          <p:cNvPr id="5" name="TextBox 4">
            <a:extLst>
              <a:ext uri="{FF2B5EF4-FFF2-40B4-BE49-F238E27FC236}">
                <a16:creationId xmlns:a16="http://schemas.microsoft.com/office/drawing/2014/main" id="{3AD0F8B6-1529-A5F1-074C-FA46196DE2B3}"/>
              </a:ext>
            </a:extLst>
          </p:cNvPr>
          <p:cNvSpPr txBox="1"/>
          <p:nvPr/>
        </p:nvSpPr>
        <p:spPr>
          <a:xfrm>
            <a:off x="3048000" y="0"/>
            <a:ext cx="6096000" cy="430887"/>
          </a:xfrm>
          <a:prstGeom prst="rect">
            <a:avLst/>
          </a:prstGeom>
          <a:noFill/>
        </p:spPr>
        <p:txBody>
          <a:bodyPr wrap="square">
            <a:spAutoFit/>
          </a:bodyPr>
          <a:lstStyle/>
          <a:p>
            <a:pPr algn="ctr"/>
            <a:r>
              <a:rPr lang="en-US" sz="2200" b="1" dirty="0"/>
              <a:t>Example of a Software Defect Report</a:t>
            </a:r>
            <a:endParaRPr lang="en-IN" sz="2200" b="1" dirty="0"/>
          </a:p>
        </p:txBody>
      </p:sp>
    </p:spTree>
    <p:extLst>
      <p:ext uri="{BB962C8B-B14F-4D97-AF65-F5344CB8AC3E}">
        <p14:creationId xmlns:p14="http://schemas.microsoft.com/office/powerpoint/2010/main" val="3814059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FBF63-5C86-A230-0C02-E9D7901CB21C}"/>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0D092761-0C4A-2F0C-1B7D-17B343923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912C74A-EC09-6D01-CB1B-44C0A9DBCA05}"/>
              </a:ext>
            </a:extLst>
          </p:cNvPr>
          <p:cNvSpPr txBox="1"/>
          <p:nvPr/>
        </p:nvSpPr>
        <p:spPr>
          <a:xfrm>
            <a:off x="674915" y="707571"/>
            <a:ext cx="10537371" cy="4832092"/>
          </a:xfrm>
          <a:prstGeom prst="rect">
            <a:avLst/>
          </a:prstGeom>
          <a:noFill/>
        </p:spPr>
        <p:txBody>
          <a:bodyPr wrap="square">
            <a:spAutoFit/>
          </a:bodyPr>
          <a:lstStyle/>
          <a:p>
            <a:r>
              <a:rPr lang="en-US" sz="2200" b="1" u="sng" dirty="0"/>
              <a:t>Best Practices for Writing Software Defect Reports</a:t>
            </a:r>
          </a:p>
          <a:p>
            <a:endParaRPr lang="en-US" sz="2200" b="1" dirty="0"/>
          </a:p>
          <a:p>
            <a:pPr>
              <a:buFont typeface="+mj-lt"/>
              <a:buAutoNum type="arabicPeriod"/>
            </a:pPr>
            <a:r>
              <a:rPr lang="en-US" sz="2200" b="1" dirty="0"/>
              <a:t>Clarity</a:t>
            </a:r>
            <a:r>
              <a:rPr lang="en-US" sz="2200" dirty="0"/>
              <a:t>: Be clear and concise in your description, avoiding ambiguity.</a:t>
            </a:r>
          </a:p>
          <a:p>
            <a:pPr>
              <a:buFont typeface="+mj-lt"/>
              <a:buAutoNum type="arabicPeriod"/>
            </a:pPr>
            <a:endParaRPr lang="en-US" sz="2200" dirty="0"/>
          </a:p>
          <a:p>
            <a:pPr>
              <a:buFont typeface="+mj-lt"/>
              <a:buAutoNum type="arabicPeriod"/>
            </a:pPr>
            <a:r>
              <a:rPr lang="en-US" sz="2200" b="1" dirty="0"/>
              <a:t>Reproducibility</a:t>
            </a:r>
            <a:r>
              <a:rPr lang="en-US" sz="2200" dirty="0"/>
              <a:t>: Ensure the steps to reproduce the defect are easy to follow.</a:t>
            </a:r>
          </a:p>
          <a:p>
            <a:pPr>
              <a:buFont typeface="+mj-lt"/>
              <a:buAutoNum type="arabicPeriod"/>
            </a:pPr>
            <a:endParaRPr lang="en-US" sz="2200" dirty="0"/>
          </a:p>
          <a:p>
            <a:pPr>
              <a:buFont typeface="+mj-lt"/>
              <a:buAutoNum type="arabicPeriod"/>
            </a:pPr>
            <a:r>
              <a:rPr lang="en-US" sz="2200" b="1" dirty="0"/>
              <a:t>Comprehensive Details</a:t>
            </a:r>
            <a:r>
              <a:rPr lang="en-US" sz="2200" dirty="0"/>
              <a:t>: Include all relevant information (environment, logs, screenshots).</a:t>
            </a:r>
          </a:p>
          <a:p>
            <a:pPr>
              <a:buFont typeface="+mj-lt"/>
              <a:buAutoNum type="arabicPeriod"/>
            </a:pPr>
            <a:endParaRPr lang="en-US" sz="2200" dirty="0"/>
          </a:p>
          <a:p>
            <a:pPr>
              <a:buFont typeface="+mj-lt"/>
              <a:buAutoNum type="arabicPeriod"/>
            </a:pPr>
            <a:r>
              <a:rPr lang="en-US" sz="2200" b="1" dirty="0"/>
              <a:t>Prioritization</a:t>
            </a:r>
            <a:r>
              <a:rPr lang="en-US" sz="2200" dirty="0"/>
              <a:t>: Make sure the severity and priority are set based on the impact to the business and users.</a:t>
            </a:r>
          </a:p>
          <a:p>
            <a:pPr>
              <a:buFont typeface="+mj-lt"/>
              <a:buAutoNum type="arabicPeriod"/>
            </a:pPr>
            <a:endParaRPr lang="en-US" sz="2200" dirty="0"/>
          </a:p>
          <a:p>
            <a:pPr>
              <a:buFont typeface="+mj-lt"/>
              <a:buAutoNum type="arabicPeriod"/>
            </a:pPr>
            <a:r>
              <a:rPr lang="en-US" sz="2200" b="1" dirty="0"/>
              <a:t>Collaborate</a:t>
            </a:r>
            <a:r>
              <a:rPr lang="en-US" sz="2200" dirty="0"/>
              <a:t>: Provide enough detail for developers to understand and replicate the issue. Keep communication open if they need clarification.</a:t>
            </a:r>
          </a:p>
        </p:txBody>
      </p:sp>
    </p:spTree>
    <p:extLst>
      <p:ext uri="{BB962C8B-B14F-4D97-AF65-F5344CB8AC3E}">
        <p14:creationId xmlns:p14="http://schemas.microsoft.com/office/powerpoint/2010/main" val="1614141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1749B-46BC-1DCF-894C-671A0C9C41DF}"/>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43BED4C5-CB4A-27CA-4277-861F48113A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8666699-24F7-778A-B2A3-9413EBF68677}"/>
              </a:ext>
            </a:extLst>
          </p:cNvPr>
          <p:cNvSpPr txBox="1"/>
          <p:nvPr/>
        </p:nvSpPr>
        <p:spPr>
          <a:xfrm>
            <a:off x="1175658" y="837971"/>
            <a:ext cx="10472057" cy="4493538"/>
          </a:xfrm>
          <a:prstGeom prst="rect">
            <a:avLst/>
          </a:prstGeom>
          <a:noFill/>
        </p:spPr>
        <p:txBody>
          <a:bodyPr wrap="square">
            <a:spAutoFit/>
          </a:bodyPr>
          <a:lstStyle/>
          <a:p>
            <a:r>
              <a:rPr lang="en-US" sz="2200" b="1" u="sng" dirty="0"/>
              <a:t>Benefits of Software Defect Reports</a:t>
            </a:r>
          </a:p>
          <a:p>
            <a:endParaRPr lang="en-US" sz="2200" b="1" dirty="0"/>
          </a:p>
          <a:p>
            <a:pPr>
              <a:buFont typeface="Arial" panose="020B0604020202020204" pitchFamily="34" charset="0"/>
              <a:buChar char="•"/>
            </a:pPr>
            <a:r>
              <a:rPr lang="en-US" sz="2200" b="1" dirty="0"/>
              <a:t>Improved Collaboration</a:t>
            </a:r>
            <a:r>
              <a:rPr lang="en-US" sz="2200" dirty="0"/>
              <a:t>: Clear defect reports facilitate better communication between testers and developers, enabling faster resolution.</a:t>
            </a:r>
          </a:p>
          <a:p>
            <a:pPr>
              <a:buFont typeface="Arial" panose="020B0604020202020204" pitchFamily="34" charset="0"/>
              <a:buChar char="•"/>
            </a:pPr>
            <a:endParaRPr lang="en-US" sz="2200" dirty="0"/>
          </a:p>
          <a:p>
            <a:pPr>
              <a:buFont typeface="Arial" panose="020B0604020202020204" pitchFamily="34" charset="0"/>
              <a:buChar char="•"/>
            </a:pPr>
            <a:r>
              <a:rPr lang="en-US" sz="2200" b="1" dirty="0"/>
              <a:t>Tracking</a:t>
            </a:r>
            <a:r>
              <a:rPr lang="en-US" sz="2200" dirty="0"/>
              <a:t>: By maintaining a record of defects, teams can track progress, identify recurring issues, and ensure nothing is overlooked.</a:t>
            </a:r>
          </a:p>
          <a:p>
            <a:pPr>
              <a:buFont typeface="Arial" panose="020B0604020202020204" pitchFamily="34" charset="0"/>
              <a:buChar char="•"/>
            </a:pPr>
            <a:endParaRPr lang="en-US" sz="2200" dirty="0"/>
          </a:p>
          <a:p>
            <a:pPr>
              <a:buFont typeface="Arial" panose="020B0604020202020204" pitchFamily="34" charset="0"/>
              <a:buChar char="•"/>
            </a:pPr>
            <a:r>
              <a:rPr lang="en-US" sz="2200" b="1" dirty="0"/>
              <a:t>Prioritization</a:t>
            </a:r>
            <a:r>
              <a:rPr lang="en-US" sz="2200" dirty="0"/>
              <a:t>: Helps project managers and teams prioritize which issues to fix based on severity and business impact.</a:t>
            </a:r>
          </a:p>
          <a:p>
            <a:pPr>
              <a:buFont typeface="Arial" panose="020B0604020202020204" pitchFamily="34" charset="0"/>
              <a:buChar char="•"/>
            </a:pPr>
            <a:endParaRPr lang="en-US" sz="2200" dirty="0"/>
          </a:p>
          <a:p>
            <a:pPr>
              <a:buFont typeface="Arial" panose="020B0604020202020204" pitchFamily="34" charset="0"/>
              <a:buChar char="•"/>
            </a:pPr>
            <a:r>
              <a:rPr lang="en-US" sz="2200" b="1" dirty="0"/>
              <a:t>Quality Assurance</a:t>
            </a:r>
            <a:r>
              <a:rPr lang="en-US" sz="2200" dirty="0"/>
              <a:t>: A well-managed defect reporting process ensures software quality improves over time.</a:t>
            </a:r>
          </a:p>
        </p:txBody>
      </p:sp>
    </p:spTree>
    <p:extLst>
      <p:ext uri="{BB962C8B-B14F-4D97-AF65-F5344CB8AC3E}">
        <p14:creationId xmlns:p14="http://schemas.microsoft.com/office/powerpoint/2010/main" val="1675495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1C20FB0A-F25D-8EBE-D62A-4EC58B80BA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428D2D1-6C56-04B3-E390-8CFF955D69F0}"/>
              </a:ext>
            </a:extLst>
          </p:cNvPr>
          <p:cNvSpPr txBox="1"/>
          <p:nvPr/>
        </p:nvSpPr>
        <p:spPr>
          <a:xfrm>
            <a:off x="685800" y="166568"/>
            <a:ext cx="10232571" cy="6524863"/>
          </a:xfrm>
          <a:prstGeom prst="rect">
            <a:avLst/>
          </a:prstGeom>
          <a:noFill/>
        </p:spPr>
        <p:txBody>
          <a:bodyPr wrap="square">
            <a:spAutoFit/>
          </a:bodyPr>
          <a:lstStyle/>
          <a:p>
            <a:r>
              <a:rPr lang="en-US" sz="2200" b="1" u="sng" dirty="0"/>
              <a:t>How Test Status Reports fit into the SDLC:</a:t>
            </a:r>
          </a:p>
          <a:p>
            <a:endParaRPr lang="en-US" sz="2200" dirty="0"/>
          </a:p>
          <a:p>
            <a:pPr marL="457200" indent="-457200">
              <a:buAutoNum type="arabicPeriod"/>
            </a:pPr>
            <a:r>
              <a:rPr lang="en-US" sz="2200" b="1" dirty="0"/>
              <a:t>Preparation Stage:</a:t>
            </a:r>
          </a:p>
          <a:p>
            <a:pPr marL="457200" indent="-457200">
              <a:buAutoNum type="arabicPeriod"/>
            </a:pPr>
            <a:endParaRPr lang="en-US" sz="2200" b="1" dirty="0"/>
          </a:p>
          <a:p>
            <a:pPr>
              <a:buFont typeface="Arial" panose="020B0604020202020204" pitchFamily="34" charset="0"/>
              <a:buChar char="•"/>
            </a:pPr>
            <a:r>
              <a:rPr lang="en-US" sz="2200" b="1" dirty="0"/>
              <a:t>Test Planning:</a:t>
            </a:r>
            <a:r>
              <a:rPr lang="en-US" sz="2200" dirty="0"/>
              <a:t> The first step is to define the </a:t>
            </a:r>
            <a:r>
              <a:rPr lang="en-US" sz="2200" b="1" dirty="0"/>
              <a:t>testing strategy, scope, resources, tools, and schedule for testing. </a:t>
            </a:r>
          </a:p>
          <a:p>
            <a:pPr>
              <a:buFont typeface="Arial" panose="020B0604020202020204" pitchFamily="34" charset="0"/>
              <a:buChar char="•"/>
            </a:pPr>
            <a:endParaRPr lang="en-US" sz="2200" b="1" dirty="0"/>
          </a:p>
          <a:p>
            <a:pPr>
              <a:buFont typeface="Arial" panose="020B0604020202020204" pitchFamily="34" charset="0"/>
              <a:buChar char="•"/>
            </a:pPr>
            <a:r>
              <a:rPr lang="en-US" sz="2200" dirty="0"/>
              <a:t>The Test Status Report can start in this phase by </a:t>
            </a:r>
            <a:r>
              <a:rPr lang="en-US" sz="2200" b="1" dirty="0"/>
              <a:t>documenting the goals, scope, and readiness for test execution.</a:t>
            </a:r>
          </a:p>
          <a:p>
            <a:pPr>
              <a:buFont typeface="Arial" panose="020B0604020202020204" pitchFamily="34" charset="0"/>
              <a:buChar char="•"/>
            </a:pPr>
            <a:endParaRPr lang="en-US" sz="2200" b="1" dirty="0"/>
          </a:p>
          <a:p>
            <a:r>
              <a:rPr lang="en-US" sz="2200" b="1" dirty="0"/>
              <a:t>2. Test Execution:</a:t>
            </a:r>
          </a:p>
          <a:p>
            <a:endParaRPr lang="en-US" sz="2200" b="1" dirty="0"/>
          </a:p>
          <a:p>
            <a:pPr>
              <a:buFont typeface="Arial" panose="020B0604020202020204" pitchFamily="34" charset="0"/>
              <a:buChar char="•"/>
            </a:pPr>
            <a:r>
              <a:rPr lang="en-US" sz="2200" b="1" dirty="0"/>
              <a:t>Test Case Design:</a:t>
            </a:r>
            <a:r>
              <a:rPr lang="en-US" sz="2200" dirty="0"/>
              <a:t> Test cases are created based on the </a:t>
            </a:r>
            <a:r>
              <a:rPr lang="en-US" sz="2200" b="1" dirty="0"/>
              <a:t>requirements.</a:t>
            </a:r>
            <a:r>
              <a:rPr lang="en-US" sz="2200" dirty="0"/>
              <a:t> A Test Status Report during this phase will show the status of each test case, whether they have been </a:t>
            </a:r>
            <a:r>
              <a:rPr lang="en-US" sz="2200" b="1" dirty="0"/>
              <a:t>written, reviewed, and ready to execute</a:t>
            </a:r>
            <a:r>
              <a:rPr lang="en-US" sz="2200" dirty="0"/>
              <a:t>.</a:t>
            </a:r>
          </a:p>
          <a:p>
            <a:pPr>
              <a:buFont typeface="Arial" panose="020B0604020202020204" pitchFamily="34" charset="0"/>
              <a:buChar char="•"/>
            </a:pPr>
            <a:endParaRPr lang="en-US" sz="2200" dirty="0"/>
          </a:p>
          <a:p>
            <a:pPr>
              <a:buFont typeface="Arial" panose="020B0604020202020204" pitchFamily="34" charset="0"/>
              <a:buChar char="•"/>
            </a:pPr>
            <a:r>
              <a:rPr lang="en-US" sz="2200" b="1" dirty="0"/>
              <a:t>Test Execution:</a:t>
            </a:r>
            <a:r>
              <a:rPr lang="en-US" sz="2200" dirty="0"/>
              <a:t> During test execution, actual testing is carried out. The report will </a:t>
            </a:r>
            <a:r>
              <a:rPr lang="en-US" sz="2200" b="1" dirty="0"/>
              <a:t>track</a:t>
            </a:r>
            <a:r>
              <a:rPr lang="en-US" sz="2200" dirty="0"/>
              <a:t> which test cases have been executed, which are in progress, and which have </a:t>
            </a:r>
            <a:r>
              <a:rPr lang="en-US" sz="2200" b="1" dirty="0"/>
              <a:t>passed or failed</a:t>
            </a:r>
            <a:r>
              <a:rPr lang="en-US" sz="2200" dirty="0"/>
              <a:t>.</a:t>
            </a:r>
          </a:p>
        </p:txBody>
      </p:sp>
    </p:spTree>
    <p:extLst>
      <p:ext uri="{BB962C8B-B14F-4D97-AF65-F5344CB8AC3E}">
        <p14:creationId xmlns:p14="http://schemas.microsoft.com/office/powerpoint/2010/main" val="30245862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A5E68-ACC2-CE58-8510-176CA5C33B88}"/>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559AA4D6-68D9-201D-C892-17236D58E1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D423808-2BB1-5B9B-2726-A285DC292ED9}"/>
              </a:ext>
            </a:extLst>
          </p:cNvPr>
          <p:cNvSpPr txBox="1"/>
          <p:nvPr/>
        </p:nvSpPr>
        <p:spPr>
          <a:xfrm>
            <a:off x="1513115" y="2090172"/>
            <a:ext cx="9720943" cy="2677656"/>
          </a:xfrm>
          <a:prstGeom prst="rect">
            <a:avLst/>
          </a:prstGeom>
          <a:noFill/>
        </p:spPr>
        <p:txBody>
          <a:bodyPr wrap="square">
            <a:spAutoFit/>
          </a:bodyPr>
          <a:lstStyle/>
          <a:p>
            <a:pPr marL="342900" indent="-342900">
              <a:buFont typeface="Wingdings" panose="05000000000000000000" pitchFamily="2" charset="2"/>
              <a:buChar char="Ø"/>
            </a:pPr>
            <a:r>
              <a:rPr lang="en-US" sz="2400" b="1" dirty="0"/>
              <a:t>Software Defect Reports Analysis</a:t>
            </a:r>
            <a:r>
              <a:rPr lang="en-US" sz="2400" dirty="0"/>
              <a:t> is a crucial part of the software quality management process. By analyzing defect reports, teams can gain insights into the </a:t>
            </a:r>
            <a:r>
              <a:rPr lang="en-US" sz="2400" b="1" dirty="0"/>
              <a:t>overall quality of the software, detect patterns, identify risk areas, </a:t>
            </a:r>
            <a:r>
              <a:rPr lang="en-US" sz="2400" dirty="0"/>
              <a:t>and make informed decisions about where to focus future efforts.</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The goal is to drive </a:t>
            </a:r>
            <a:r>
              <a:rPr lang="en-US" sz="2400" b="1" dirty="0"/>
              <a:t>continuous improvement by understanding the root causes of defects and taking action to address them.</a:t>
            </a:r>
            <a:endParaRPr lang="en-IN" sz="2400" b="1" dirty="0"/>
          </a:p>
        </p:txBody>
      </p:sp>
      <p:sp>
        <p:nvSpPr>
          <p:cNvPr id="6" name="TextBox 5">
            <a:extLst>
              <a:ext uri="{FF2B5EF4-FFF2-40B4-BE49-F238E27FC236}">
                <a16:creationId xmlns:a16="http://schemas.microsoft.com/office/drawing/2014/main" id="{F36A8A87-37D3-206D-E707-9B36F2C49616}"/>
              </a:ext>
            </a:extLst>
          </p:cNvPr>
          <p:cNvSpPr txBox="1"/>
          <p:nvPr/>
        </p:nvSpPr>
        <p:spPr>
          <a:xfrm>
            <a:off x="2100943" y="266977"/>
            <a:ext cx="7663543" cy="707886"/>
          </a:xfrm>
          <a:prstGeom prst="rect">
            <a:avLst/>
          </a:prstGeom>
          <a:noFill/>
        </p:spPr>
        <p:txBody>
          <a:bodyPr wrap="square">
            <a:spAutoFit/>
          </a:bodyPr>
          <a:lstStyle/>
          <a:p>
            <a:pPr algn="ctr"/>
            <a:r>
              <a:rPr lang="en-US" sz="4000" b="1" dirty="0"/>
              <a:t>Software Defect Reports Analysis</a:t>
            </a:r>
            <a:r>
              <a:rPr lang="en-US" sz="4000" dirty="0"/>
              <a:t> </a:t>
            </a:r>
            <a:endParaRPr lang="en-IN" sz="4000" dirty="0"/>
          </a:p>
        </p:txBody>
      </p:sp>
    </p:spTree>
    <p:extLst>
      <p:ext uri="{BB962C8B-B14F-4D97-AF65-F5344CB8AC3E}">
        <p14:creationId xmlns:p14="http://schemas.microsoft.com/office/powerpoint/2010/main" val="1673413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550AF-8D33-5BEA-5B4E-F811A9D8A3B5}"/>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9D213324-D9A5-D726-2994-88DF81442E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3DA87ABA-8C80-8831-00AF-41D12A21E2A5}"/>
              </a:ext>
            </a:extLst>
          </p:cNvPr>
          <p:cNvSpPr txBox="1"/>
          <p:nvPr/>
        </p:nvSpPr>
        <p:spPr>
          <a:xfrm>
            <a:off x="751114" y="418985"/>
            <a:ext cx="9851571" cy="5170646"/>
          </a:xfrm>
          <a:prstGeom prst="rect">
            <a:avLst/>
          </a:prstGeom>
          <a:noFill/>
        </p:spPr>
        <p:txBody>
          <a:bodyPr wrap="square">
            <a:spAutoFit/>
          </a:bodyPr>
          <a:lstStyle/>
          <a:p>
            <a:r>
              <a:rPr lang="en-US" sz="2400" b="1" u="sng" dirty="0"/>
              <a:t>Key Aspects of Defect Report Analysis</a:t>
            </a:r>
          </a:p>
          <a:p>
            <a:endParaRPr lang="en-US" sz="2200" dirty="0"/>
          </a:p>
          <a:p>
            <a:pPr marL="457200" indent="-457200">
              <a:buAutoNum type="arabicPeriod"/>
            </a:pPr>
            <a:r>
              <a:rPr lang="en-US" sz="2200" b="1" dirty="0"/>
              <a:t>Defect Density</a:t>
            </a:r>
          </a:p>
          <a:p>
            <a:pPr marL="457200" indent="-457200">
              <a:buAutoNum type="arabicPeriod"/>
            </a:pPr>
            <a:endParaRPr lang="en-US" sz="2200" b="1" dirty="0"/>
          </a:p>
          <a:p>
            <a:pPr>
              <a:buFont typeface="Arial" panose="020B0604020202020204" pitchFamily="34" charset="0"/>
              <a:buChar char="•"/>
            </a:pPr>
            <a:r>
              <a:rPr lang="en-US" sz="2200" b="1" dirty="0"/>
              <a:t>Definition</a:t>
            </a:r>
            <a:r>
              <a:rPr lang="en-US" sz="2200" dirty="0"/>
              <a:t>: Defect density refers to the </a:t>
            </a:r>
            <a:r>
              <a:rPr lang="en-US" sz="2200" b="1" dirty="0"/>
              <a:t>number of defects found in a particular area of the software relative to its size</a:t>
            </a:r>
            <a:r>
              <a:rPr lang="en-US" sz="2200" dirty="0"/>
              <a:t> (e.g., number of lines of code, number of function points, etc.).</a:t>
            </a:r>
          </a:p>
          <a:p>
            <a:pPr>
              <a:buFont typeface="Arial" panose="020B0604020202020204" pitchFamily="34" charset="0"/>
              <a:buChar char="•"/>
            </a:pPr>
            <a:endParaRPr lang="en-US" sz="2200" dirty="0"/>
          </a:p>
          <a:p>
            <a:pPr>
              <a:buFont typeface="Arial" panose="020B0604020202020204" pitchFamily="34" charset="0"/>
              <a:buChar char="•"/>
            </a:pPr>
            <a:r>
              <a:rPr lang="en-US" sz="2200" b="1" dirty="0"/>
              <a:t>Analysis</a:t>
            </a:r>
            <a:r>
              <a:rPr lang="en-US" sz="2200" dirty="0"/>
              <a:t>: If certain modules or components have a high defect density, they are likely more error-prone or complex, requiring more attention. Analyzing defect density helps </a:t>
            </a:r>
            <a:r>
              <a:rPr lang="en-US" sz="2200" b="1" dirty="0"/>
              <a:t>prioritize areas for future testing and refactoring.</a:t>
            </a:r>
          </a:p>
          <a:p>
            <a:pPr>
              <a:buFont typeface="Arial" panose="020B0604020202020204" pitchFamily="34" charset="0"/>
              <a:buChar char="•"/>
            </a:pPr>
            <a:endParaRPr lang="en-US" sz="2200" dirty="0"/>
          </a:p>
          <a:p>
            <a:pPr>
              <a:buFont typeface="Arial" panose="020B0604020202020204" pitchFamily="34" charset="0"/>
              <a:buChar char="•"/>
            </a:pPr>
            <a:r>
              <a:rPr lang="en-US" sz="2200" b="1" dirty="0"/>
              <a:t>Example</a:t>
            </a:r>
            <a:r>
              <a:rPr lang="en-US" sz="2200" dirty="0"/>
              <a:t>: If Module A has 100 defects in 1,000 lines of code, while Module B has 50 defects in 10,000 lines, Module A has a higher defect density and may need more rigorous testing or improvements.</a:t>
            </a:r>
          </a:p>
        </p:txBody>
      </p:sp>
    </p:spTree>
    <p:extLst>
      <p:ext uri="{BB962C8B-B14F-4D97-AF65-F5344CB8AC3E}">
        <p14:creationId xmlns:p14="http://schemas.microsoft.com/office/powerpoint/2010/main" val="2302585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62B69-A6DE-60A4-1171-3C735C95E22B}"/>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DDBB71FB-44C2-BA94-F2EA-37C227D095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CFE259E-CB23-2908-8100-AA7992353D0D}"/>
              </a:ext>
            </a:extLst>
          </p:cNvPr>
          <p:cNvSpPr txBox="1"/>
          <p:nvPr/>
        </p:nvSpPr>
        <p:spPr>
          <a:xfrm>
            <a:off x="936171" y="568129"/>
            <a:ext cx="10319657" cy="5509200"/>
          </a:xfrm>
          <a:prstGeom prst="rect">
            <a:avLst/>
          </a:prstGeom>
          <a:noFill/>
        </p:spPr>
        <p:txBody>
          <a:bodyPr wrap="square">
            <a:spAutoFit/>
          </a:bodyPr>
          <a:lstStyle/>
          <a:p>
            <a:r>
              <a:rPr lang="en-US" sz="2200" b="1" dirty="0"/>
              <a:t>2. Defect Severity Analysis</a:t>
            </a:r>
          </a:p>
          <a:p>
            <a:endParaRPr lang="en-US" sz="2200" b="1" dirty="0"/>
          </a:p>
          <a:p>
            <a:pPr>
              <a:buFont typeface="Arial" panose="020B0604020202020204" pitchFamily="34" charset="0"/>
              <a:buChar char="•"/>
            </a:pPr>
            <a:r>
              <a:rPr lang="en-US" sz="2200" b="1" dirty="0"/>
              <a:t>Definition</a:t>
            </a:r>
            <a:r>
              <a:rPr lang="en-US" sz="2200" dirty="0"/>
              <a:t>: Severity refers to </a:t>
            </a:r>
            <a:r>
              <a:rPr lang="en-US" sz="2200" b="1" dirty="0"/>
              <a:t>how critical the defect </a:t>
            </a:r>
            <a:r>
              <a:rPr lang="en-US" sz="2200" dirty="0"/>
              <a:t>is to the functionality or user experience. Severity can be categorized as critical, high, medium, or low.</a:t>
            </a:r>
          </a:p>
          <a:p>
            <a:pPr>
              <a:buFont typeface="Arial" panose="020B0604020202020204" pitchFamily="34" charset="0"/>
              <a:buChar char="•"/>
            </a:pPr>
            <a:endParaRPr lang="en-US" sz="2200" dirty="0"/>
          </a:p>
          <a:p>
            <a:pPr>
              <a:buFont typeface="Arial" panose="020B0604020202020204" pitchFamily="34" charset="0"/>
              <a:buChar char="•"/>
            </a:pPr>
            <a:r>
              <a:rPr lang="en-US" sz="2200" b="1" dirty="0"/>
              <a:t>Analysis</a:t>
            </a:r>
            <a:r>
              <a:rPr lang="en-US" sz="2200" dirty="0"/>
              <a:t>: Examining the distribution of defect severities helps prioritize fixes and decide which defects should be addressed immediately versus those that can wait.</a:t>
            </a:r>
          </a:p>
          <a:p>
            <a:pPr>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b="1" dirty="0"/>
              <a:t>Critical defects</a:t>
            </a:r>
            <a:r>
              <a:rPr lang="en-US" sz="2200" dirty="0"/>
              <a:t> might require immediate fixes, especially if they affect core functionality.</a:t>
            </a:r>
          </a:p>
          <a:p>
            <a:pPr marL="742950" lvl="1" indent="-285750">
              <a:buFont typeface="Arial" panose="020B0604020202020204" pitchFamily="34" charset="0"/>
              <a:buChar char="•"/>
            </a:pPr>
            <a:r>
              <a:rPr lang="en-US" sz="2200" b="1" dirty="0"/>
              <a:t>High defects</a:t>
            </a:r>
            <a:r>
              <a:rPr lang="en-US" sz="2200" dirty="0"/>
              <a:t> could be important but might not block the system entirely.</a:t>
            </a:r>
          </a:p>
          <a:p>
            <a:pPr marL="742950" lvl="1" indent="-285750">
              <a:buFont typeface="Arial" panose="020B0604020202020204" pitchFamily="34" charset="0"/>
              <a:buChar char="•"/>
            </a:pPr>
            <a:r>
              <a:rPr lang="en-US" sz="2200" b="1" dirty="0"/>
              <a:t>Medium/Low defects</a:t>
            </a:r>
            <a:r>
              <a:rPr lang="en-US" sz="2200" dirty="0"/>
              <a:t> might be cosmetic or affect minor features and can be fixed later.</a:t>
            </a:r>
          </a:p>
          <a:p>
            <a:pPr marL="742950" lvl="1" indent="-285750">
              <a:buFont typeface="Arial" panose="020B0604020202020204" pitchFamily="34" charset="0"/>
              <a:buChar char="•"/>
            </a:pPr>
            <a:endParaRPr lang="en-US" sz="2200" dirty="0"/>
          </a:p>
          <a:p>
            <a:pPr>
              <a:buFont typeface="Arial" panose="020B0604020202020204" pitchFamily="34" charset="0"/>
              <a:buChar char="•"/>
            </a:pPr>
            <a:r>
              <a:rPr lang="en-US" sz="2200" b="1" dirty="0"/>
              <a:t>Example</a:t>
            </a:r>
            <a:r>
              <a:rPr lang="en-US" sz="2200" dirty="0"/>
              <a:t>: An analysis might show that 40% of defects are critical, indicating a higher priority for addressing core functionalities that could jeopardize user experience.</a:t>
            </a:r>
          </a:p>
        </p:txBody>
      </p:sp>
    </p:spTree>
    <p:extLst>
      <p:ext uri="{BB962C8B-B14F-4D97-AF65-F5344CB8AC3E}">
        <p14:creationId xmlns:p14="http://schemas.microsoft.com/office/powerpoint/2010/main" val="2182414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45C99-64BE-555E-7C05-8B589EED8A02}"/>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D03A9505-FA0F-76B8-DECF-8409A7CCFB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81BFC86-83AE-BEE0-7784-8ADC6C48FFF0}"/>
              </a:ext>
            </a:extLst>
          </p:cNvPr>
          <p:cNvSpPr txBox="1"/>
          <p:nvPr/>
        </p:nvSpPr>
        <p:spPr>
          <a:xfrm>
            <a:off x="816429" y="741126"/>
            <a:ext cx="10559142" cy="4154984"/>
          </a:xfrm>
          <a:prstGeom prst="rect">
            <a:avLst/>
          </a:prstGeom>
          <a:noFill/>
        </p:spPr>
        <p:txBody>
          <a:bodyPr wrap="square">
            <a:spAutoFit/>
          </a:bodyPr>
          <a:lstStyle/>
          <a:p>
            <a:r>
              <a:rPr lang="en-US" sz="2200" b="1" dirty="0"/>
              <a:t>3. Defect Trends Over Time</a:t>
            </a:r>
          </a:p>
          <a:p>
            <a:endParaRPr lang="en-US" sz="2200" b="1" dirty="0"/>
          </a:p>
          <a:p>
            <a:pPr>
              <a:buFont typeface="Arial" panose="020B0604020202020204" pitchFamily="34" charset="0"/>
              <a:buChar char="•"/>
            </a:pPr>
            <a:r>
              <a:rPr lang="en-US" sz="2200" b="1" dirty="0"/>
              <a:t>Definition</a:t>
            </a:r>
            <a:r>
              <a:rPr lang="en-US" sz="2200" dirty="0"/>
              <a:t>: Analyzing how </a:t>
            </a:r>
            <a:r>
              <a:rPr lang="en-US" sz="2200" b="1" dirty="0"/>
              <a:t>the number of defects evolves throughout the software development life cycle (SDLC). </a:t>
            </a:r>
            <a:r>
              <a:rPr lang="en-US" sz="2200" dirty="0"/>
              <a:t>Trends show whether the defect count is increasing or decreasing over time.</a:t>
            </a:r>
          </a:p>
          <a:p>
            <a:pPr>
              <a:buFont typeface="Arial" panose="020B0604020202020204" pitchFamily="34" charset="0"/>
              <a:buChar char="•"/>
            </a:pPr>
            <a:endParaRPr lang="en-US" sz="2200" dirty="0"/>
          </a:p>
          <a:p>
            <a:pPr>
              <a:buFont typeface="Arial" panose="020B0604020202020204" pitchFamily="34" charset="0"/>
              <a:buChar char="•"/>
            </a:pPr>
            <a:r>
              <a:rPr lang="en-US" sz="2200" b="1" dirty="0"/>
              <a:t>Analysis</a:t>
            </a:r>
            <a:r>
              <a:rPr lang="en-US" sz="2200" dirty="0"/>
              <a:t>: If defects are </a:t>
            </a:r>
            <a:r>
              <a:rPr lang="en-US" sz="2200" b="1" dirty="0"/>
              <a:t>increasing</a:t>
            </a:r>
            <a:r>
              <a:rPr lang="en-US" sz="2200" dirty="0"/>
              <a:t>, it could </a:t>
            </a:r>
            <a:r>
              <a:rPr lang="en-US" sz="2200" b="1" dirty="0"/>
              <a:t>indicate deeper issues in development practices, design flaws, or testing coverage. </a:t>
            </a:r>
            <a:r>
              <a:rPr lang="en-US" sz="2200" dirty="0"/>
              <a:t>On the other hand, a </a:t>
            </a:r>
            <a:r>
              <a:rPr lang="en-US" sz="2200" b="1" dirty="0"/>
              <a:t>decreasing trend might signal that the product is stabilizing and nearing release readiness.</a:t>
            </a:r>
          </a:p>
          <a:p>
            <a:pPr>
              <a:buFont typeface="Arial" panose="020B0604020202020204" pitchFamily="34" charset="0"/>
              <a:buChar char="•"/>
            </a:pPr>
            <a:endParaRPr lang="en-US" sz="2200" dirty="0"/>
          </a:p>
          <a:p>
            <a:pPr>
              <a:buFont typeface="Arial" panose="020B0604020202020204" pitchFamily="34" charset="0"/>
              <a:buChar char="•"/>
            </a:pPr>
            <a:r>
              <a:rPr lang="en-US" sz="2200" b="1" dirty="0"/>
              <a:t>Example</a:t>
            </a:r>
            <a:r>
              <a:rPr lang="en-US" sz="2200" dirty="0"/>
              <a:t>: A chart showing the number of defects reported per sprint could help track if the product is becoming more stable or if certain parts of the system need more testing.</a:t>
            </a:r>
          </a:p>
        </p:txBody>
      </p:sp>
    </p:spTree>
    <p:extLst>
      <p:ext uri="{BB962C8B-B14F-4D97-AF65-F5344CB8AC3E}">
        <p14:creationId xmlns:p14="http://schemas.microsoft.com/office/powerpoint/2010/main" val="2640915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12DD0-CAAE-D3AE-0F6D-6ADDBC0BA091}"/>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B0F2FD22-3840-24CF-ECED-5AAB559A8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448B205-6AEC-6571-3F4F-91260C0ABF4B}"/>
              </a:ext>
            </a:extLst>
          </p:cNvPr>
          <p:cNvSpPr txBox="1"/>
          <p:nvPr/>
        </p:nvSpPr>
        <p:spPr>
          <a:xfrm>
            <a:off x="1262743" y="1175658"/>
            <a:ext cx="10265228" cy="4154984"/>
          </a:xfrm>
          <a:prstGeom prst="rect">
            <a:avLst/>
          </a:prstGeom>
          <a:noFill/>
        </p:spPr>
        <p:txBody>
          <a:bodyPr wrap="square">
            <a:spAutoFit/>
          </a:bodyPr>
          <a:lstStyle/>
          <a:p>
            <a:r>
              <a:rPr lang="en-US" sz="2200" b="1" dirty="0"/>
              <a:t>4. Defect Age (Time to Fix)</a:t>
            </a:r>
          </a:p>
          <a:p>
            <a:endParaRPr lang="en-US" sz="2200" b="1" dirty="0"/>
          </a:p>
          <a:p>
            <a:pPr>
              <a:buFont typeface="Arial" panose="020B0604020202020204" pitchFamily="34" charset="0"/>
              <a:buChar char="•"/>
            </a:pPr>
            <a:r>
              <a:rPr lang="en-US" sz="2200" b="1" dirty="0"/>
              <a:t>Definition</a:t>
            </a:r>
            <a:r>
              <a:rPr lang="en-US" sz="2200" dirty="0"/>
              <a:t>: Defect age refers to </a:t>
            </a:r>
            <a:r>
              <a:rPr lang="en-US" sz="2200" b="1" dirty="0"/>
              <a:t>how long it takes to resolve a defect from the time it’s reported to the time it’s fixed.</a:t>
            </a:r>
          </a:p>
          <a:p>
            <a:pPr>
              <a:buFont typeface="Arial" panose="020B0604020202020204" pitchFamily="34" charset="0"/>
              <a:buChar char="•"/>
            </a:pPr>
            <a:endParaRPr lang="en-US" sz="2200" dirty="0"/>
          </a:p>
          <a:p>
            <a:pPr>
              <a:buFont typeface="Arial" panose="020B0604020202020204" pitchFamily="34" charset="0"/>
              <a:buChar char="•"/>
            </a:pPr>
            <a:r>
              <a:rPr lang="en-US" sz="2200" b="1" dirty="0"/>
              <a:t>Analysis</a:t>
            </a:r>
            <a:r>
              <a:rPr lang="en-US" sz="2200" dirty="0"/>
              <a:t>: Long defect resolution times may </a:t>
            </a:r>
            <a:r>
              <a:rPr lang="en-US" sz="2200" b="1" dirty="0"/>
              <a:t>indicate bottlenecks in the development or testing process, lack of resources, or unclear priorities.</a:t>
            </a:r>
            <a:r>
              <a:rPr lang="en-US" sz="2200" dirty="0"/>
              <a:t> Defects that take a long time to fix often need root cause analysis to identify process improvements.</a:t>
            </a:r>
          </a:p>
          <a:p>
            <a:pPr>
              <a:buFont typeface="Arial" panose="020B0604020202020204" pitchFamily="34" charset="0"/>
              <a:buChar char="•"/>
            </a:pPr>
            <a:endParaRPr lang="en-US" sz="2200" dirty="0"/>
          </a:p>
          <a:p>
            <a:pPr>
              <a:buFont typeface="Arial" panose="020B0604020202020204" pitchFamily="34" charset="0"/>
              <a:buChar char="•"/>
            </a:pPr>
            <a:r>
              <a:rPr lang="en-US" sz="2200" b="1" dirty="0"/>
              <a:t>Example</a:t>
            </a:r>
            <a:r>
              <a:rPr lang="en-US" sz="2200" dirty="0"/>
              <a:t>: A high percentage of defects remaining unresolved for several weeks could suggest that the development team is overwhelmed or that the defect resolution process is inefficient.</a:t>
            </a:r>
          </a:p>
        </p:txBody>
      </p:sp>
    </p:spTree>
    <p:extLst>
      <p:ext uri="{BB962C8B-B14F-4D97-AF65-F5344CB8AC3E}">
        <p14:creationId xmlns:p14="http://schemas.microsoft.com/office/powerpoint/2010/main" val="141796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E3EEEC-9DE3-B17B-021D-82D87C51A454}"/>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8AE7866B-9BF5-A311-62EC-C4B2F7624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6EC4096-0BE3-F993-7D84-A2999FF34125}"/>
              </a:ext>
            </a:extLst>
          </p:cNvPr>
          <p:cNvSpPr txBox="1"/>
          <p:nvPr/>
        </p:nvSpPr>
        <p:spPr>
          <a:xfrm>
            <a:off x="364786" y="166568"/>
            <a:ext cx="11408228" cy="6524863"/>
          </a:xfrm>
          <a:prstGeom prst="rect">
            <a:avLst/>
          </a:prstGeom>
          <a:noFill/>
        </p:spPr>
        <p:txBody>
          <a:bodyPr wrap="square">
            <a:spAutoFit/>
          </a:bodyPr>
          <a:lstStyle/>
          <a:p>
            <a:r>
              <a:rPr lang="en-US" sz="2200" b="1" dirty="0"/>
              <a:t>5. Root Cause Analysis</a:t>
            </a:r>
          </a:p>
          <a:p>
            <a:endParaRPr lang="en-US" sz="2200" b="1" dirty="0"/>
          </a:p>
          <a:p>
            <a:pPr>
              <a:buFont typeface="Arial" panose="020B0604020202020204" pitchFamily="34" charset="0"/>
              <a:buChar char="•"/>
            </a:pPr>
            <a:r>
              <a:rPr lang="en-US" sz="2200" b="1" dirty="0"/>
              <a:t>Definition</a:t>
            </a:r>
            <a:r>
              <a:rPr lang="en-US" sz="2200" dirty="0"/>
              <a:t>: Root cause analysis is a method for </a:t>
            </a:r>
            <a:r>
              <a:rPr lang="en-US" sz="2200" b="1" dirty="0"/>
              <a:t>identifying the underlying causes of defects. </a:t>
            </a:r>
            <a:r>
              <a:rPr lang="en-US" sz="2200" dirty="0"/>
              <a:t>It helps in determining whether </a:t>
            </a:r>
            <a:r>
              <a:rPr lang="en-US" sz="2200" b="1" dirty="0"/>
              <a:t>defects are due to process failures, design issues, coding problems, or unclear requirements.</a:t>
            </a:r>
          </a:p>
          <a:p>
            <a:pPr>
              <a:buFont typeface="Arial" panose="020B0604020202020204" pitchFamily="34" charset="0"/>
              <a:buChar char="•"/>
            </a:pPr>
            <a:endParaRPr lang="en-US" sz="2200" dirty="0"/>
          </a:p>
          <a:p>
            <a:pPr>
              <a:buFont typeface="Arial" panose="020B0604020202020204" pitchFamily="34" charset="0"/>
              <a:buChar char="•"/>
            </a:pPr>
            <a:r>
              <a:rPr lang="en-US" sz="2200" b="1" dirty="0"/>
              <a:t>Analysis</a:t>
            </a:r>
            <a:r>
              <a:rPr lang="en-US" sz="2200" dirty="0"/>
              <a:t>: By categorizing defects based on their root cause, </a:t>
            </a:r>
            <a:r>
              <a:rPr lang="en-US" sz="2200" b="1" dirty="0"/>
              <a:t>teams can identify systemic issues and implement preventive measures.</a:t>
            </a:r>
            <a:r>
              <a:rPr lang="en-US" sz="2200" dirty="0"/>
              <a:t> For example, if many defects are caused by poor requirements, improvements in the requirement-gathering process could reduce future defects.</a:t>
            </a:r>
          </a:p>
          <a:p>
            <a:pPr>
              <a:buFont typeface="Arial" panose="020B0604020202020204" pitchFamily="34" charset="0"/>
              <a:buChar char="•"/>
            </a:pPr>
            <a:endParaRPr lang="en-US" sz="2200" dirty="0"/>
          </a:p>
          <a:p>
            <a:pPr>
              <a:buFont typeface="Arial" panose="020B0604020202020204" pitchFamily="34" charset="0"/>
              <a:buChar char="•"/>
            </a:pPr>
            <a:r>
              <a:rPr lang="en-US" sz="2200" b="1" dirty="0"/>
              <a:t>Common Root Causes</a:t>
            </a:r>
            <a:r>
              <a:rPr lang="en-US" sz="2200" dirty="0"/>
              <a:t>:</a:t>
            </a:r>
          </a:p>
          <a:p>
            <a:pPr marL="742950" lvl="1" indent="-285750">
              <a:buFont typeface="Arial" panose="020B0604020202020204" pitchFamily="34" charset="0"/>
              <a:buChar char="•"/>
            </a:pPr>
            <a:r>
              <a:rPr lang="en-US" sz="2200" dirty="0"/>
              <a:t>Requirements gaps or misunderstandings</a:t>
            </a:r>
          </a:p>
          <a:p>
            <a:pPr marL="742950" lvl="1" indent="-285750">
              <a:buFont typeface="Arial" panose="020B0604020202020204" pitchFamily="34" charset="0"/>
              <a:buChar char="•"/>
            </a:pPr>
            <a:r>
              <a:rPr lang="en-US" sz="2200" dirty="0"/>
              <a:t>Inadequate design or architecture</a:t>
            </a:r>
          </a:p>
          <a:p>
            <a:pPr marL="742950" lvl="1" indent="-285750">
              <a:buFont typeface="Arial" panose="020B0604020202020204" pitchFamily="34" charset="0"/>
              <a:buChar char="•"/>
            </a:pPr>
            <a:r>
              <a:rPr lang="en-US" sz="2200" dirty="0"/>
              <a:t>Poor coding practices</a:t>
            </a:r>
          </a:p>
          <a:p>
            <a:pPr marL="742950" lvl="1" indent="-285750">
              <a:buFont typeface="Arial" panose="020B0604020202020204" pitchFamily="34" charset="0"/>
              <a:buChar char="•"/>
            </a:pPr>
            <a:r>
              <a:rPr lang="en-US" sz="2200" dirty="0"/>
              <a:t>Insufficient testing or test coverage</a:t>
            </a:r>
          </a:p>
          <a:p>
            <a:pPr marL="742950" lvl="1" indent="-285750">
              <a:buFont typeface="Arial" panose="020B0604020202020204" pitchFamily="34" charset="0"/>
              <a:buChar char="•"/>
            </a:pPr>
            <a:r>
              <a:rPr lang="en-US" sz="2200" dirty="0"/>
              <a:t>Lack of communication among team members</a:t>
            </a:r>
          </a:p>
          <a:p>
            <a:pPr marL="742950" lvl="1" indent="-285750">
              <a:buFont typeface="Arial" panose="020B0604020202020204" pitchFamily="34" charset="0"/>
              <a:buChar char="•"/>
            </a:pPr>
            <a:endParaRPr lang="en-US" sz="2200" dirty="0"/>
          </a:p>
          <a:p>
            <a:pPr>
              <a:buFont typeface="Arial" panose="020B0604020202020204" pitchFamily="34" charset="0"/>
              <a:buChar char="•"/>
            </a:pPr>
            <a:r>
              <a:rPr lang="en-US" sz="2200" b="1" dirty="0"/>
              <a:t>Example</a:t>
            </a:r>
            <a:r>
              <a:rPr lang="en-US" sz="2200" dirty="0"/>
              <a:t>: If a significant number of defects are linked to integration issues, it could indicate a need for better integration testing or clearer interfaces between modules.</a:t>
            </a:r>
          </a:p>
        </p:txBody>
      </p:sp>
    </p:spTree>
    <p:extLst>
      <p:ext uri="{BB962C8B-B14F-4D97-AF65-F5344CB8AC3E}">
        <p14:creationId xmlns:p14="http://schemas.microsoft.com/office/powerpoint/2010/main" val="38299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D1348-2922-83F9-7481-F80CC1F7539E}"/>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290C652E-557C-1A81-0779-115852190F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7DA3FA7-46EC-61B8-8079-B02295854ABC}"/>
              </a:ext>
            </a:extLst>
          </p:cNvPr>
          <p:cNvSpPr txBox="1"/>
          <p:nvPr/>
        </p:nvSpPr>
        <p:spPr>
          <a:xfrm>
            <a:off x="914399" y="1164543"/>
            <a:ext cx="10047515" cy="3816429"/>
          </a:xfrm>
          <a:prstGeom prst="rect">
            <a:avLst/>
          </a:prstGeom>
          <a:noFill/>
        </p:spPr>
        <p:txBody>
          <a:bodyPr wrap="square">
            <a:spAutoFit/>
          </a:bodyPr>
          <a:lstStyle/>
          <a:p>
            <a:r>
              <a:rPr lang="en-US" sz="2200" b="1" dirty="0"/>
              <a:t>6. Defect Status Distribution</a:t>
            </a:r>
          </a:p>
          <a:p>
            <a:endParaRPr lang="en-US" sz="2200" b="1" dirty="0"/>
          </a:p>
          <a:p>
            <a:pPr>
              <a:buFont typeface="Arial" panose="020B0604020202020204" pitchFamily="34" charset="0"/>
              <a:buChar char="•"/>
            </a:pPr>
            <a:r>
              <a:rPr lang="en-US" sz="2200" b="1" dirty="0"/>
              <a:t>Definition</a:t>
            </a:r>
            <a:r>
              <a:rPr lang="en-US" sz="2200" dirty="0"/>
              <a:t>: Defect status shows the lifecycle of each defect, such as </a:t>
            </a:r>
            <a:r>
              <a:rPr lang="en-US" sz="2200" b="1" dirty="0"/>
              <a:t>"new," "assigned," "in progress," "resolved," or "closed.“</a:t>
            </a:r>
          </a:p>
          <a:p>
            <a:pPr>
              <a:buFont typeface="Arial" panose="020B0604020202020204" pitchFamily="34" charset="0"/>
              <a:buChar char="•"/>
            </a:pPr>
            <a:endParaRPr lang="en-US" sz="2200" dirty="0"/>
          </a:p>
          <a:p>
            <a:pPr>
              <a:buFont typeface="Arial" panose="020B0604020202020204" pitchFamily="34" charset="0"/>
              <a:buChar char="•"/>
            </a:pPr>
            <a:r>
              <a:rPr lang="en-US" sz="2200" b="1" dirty="0"/>
              <a:t>Analysis</a:t>
            </a:r>
            <a:r>
              <a:rPr lang="en-US" sz="2200" dirty="0"/>
              <a:t>: This helps teams understand where the defect resolution process stands. If a large number of defects are stuck in the </a:t>
            </a:r>
            <a:r>
              <a:rPr lang="en-US" sz="2200" b="1" dirty="0"/>
              <a:t>"assigned" or "in progress" </a:t>
            </a:r>
            <a:r>
              <a:rPr lang="en-US" sz="2200" dirty="0"/>
              <a:t>status, it might indicate issues with </a:t>
            </a:r>
            <a:r>
              <a:rPr lang="en-US" sz="2200" b="1" dirty="0"/>
              <a:t>resource allocation, prioritization, or process inefficiencies.</a:t>
            </a:r>
          </a:p>
          <a:p>
            <a:pPr>
              <a:buFont typeface="Arial" panose="020B0604020202020204" pitchFamily="34" charset="0"/>
              <a:buChar char="•"/>
            </a:pPr>
            <a:endParaRPr lang="en-US" sz="2200" dirty="0"/>
          </a:p>
          <a:p>
            <a:pPr>
              <a:buFont typeface="Arial" panose="020B0604020202020204" pitchFamily="34" charset="0"/>
              <a:buChar char="•"/>
            </a:pPr>
            <a:r>
              <a:rPr lang="en-US" sz="2200" b="1" dirty="0"/>
              <a:t>Example</a:t>
            </a:r>
            <a:r>
              <a:rPr lang="en-US" sz="2200" dirty="0"/>
              <a:t>: If many defects remain in "assigned" for too long, it could mean the developers are overloaded, or the defects are not being prioritized correctly.</a:t>
            </a:r>
          </a:p>
        </p:txBody>
      </p:sp>
    </p:spTree>
    <p:extLst>
      <p:ext uri="{BB962C8B-B14F-4D97-AF65-F5344CB8AC3E}">
        <p14:creationId xmlns:p14="http://schemas.microsoft.com/office/powerpoint/2010/main" val="4219884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F0BF9-5037-13FB-9B19-A78229D1F639}"/>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36F6A889-5C42-DDA0-2DAA-0B14C6359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A5CC05B-931D-0A6D-1A5D-B90B7E5AAF72}"/>
              </a:ext>
            </a:extLst>
          </p:cNvPr>
          <p:cNvSpPr txBox="1"/>
          <p:nvPr/>
        </p:nvSpPr>
        <p:spPr>
          <a:xfrm>
            <a:off x="740228" y="1099457"/>
            <a:ext cx="10504943" cy="3816429"/>
          </a:xfrm>
          <a:prstGeom prst="rect">
            <a:avLst/>
          </a:prstGeom>
          <a:noFill/>
        </p:spPr>
        <p:txBody>
          <a:bodyPr wrap="square">
            <a:spAutoFit/>
          </a:bodyPr>
          <a:lstStyle/>
          <a:p>
            <a:r>
              <a:rPr lang="en-US" sz="2200" b="1" dirty="0"/>
              <a:t>7. Defect Distribution Across Modules or Components</a:t>
            </a:r>
          </a:p>
          <a:p>
            <a:endParaRPr lang="en-US" sz="2200" b="1" dirty="0"/>
          </a:p>
          <a:p>
            <a:pPr>
              <a:buFont typeface="Arial" panose="020B0604020202020204" pitchFamily="34" charset="0"/>
              <a:buChar char="•"/>
            </a:pPr>
            <a:r>
              <a:rPr lang="en-US" sz="2200" b="1" dirty="0"/>
              <a:t>Definition</a:t>
            </a:r>
            <a:r>
              <a:rPr lang="en-US" sz="2200" dirty="0"/>
              <a:t>: </a:t>
            </a:r>
            <a:r>
              <a:rPr lang="en-US" sz="2200" b="1" dirty="0"/>
              <a:t>Analyzing the frequency and severity of defects</a:t>
            </a:r>
            <a:r>
              <a:rPr lang="en-US" sz="2200" dirty="0"/>
              <a:t> across different modules or components of the software.</a:t>
            </a:r>
          </a:p>
          <a:p>
            <a:pPr>
              <a:buFont typeface="Arial" panose="020B0604020202020204" pitchFamily="34" charset="0"/>
              <a:buChar char="•"/>
            </a:pPr>
            <a:endParaRPr lang="en-US" sz="2200" dirty="0"/>
          </a:p>
          <a:p>
            <a:pPr>
              <a:buFont typeface="Arial" panose="020B0604020202020204" pitchFamily="34" charset="0"/>
              <a:buChar char="•"/>
            </a:pPr>
            <a:r>
              <a:rPr lang="en-US" sz="2200" b="1" dirty="0"/>
              <a:t>Analysis</a:t>
            </a:r>
            <a:r>
              <a:rPr lang="en-US" sz="2200" dirty="0"/>
              <a:t>: Helps </a:t>
            </a:r>
            <a:r>
              <a:rPr lang="en-US" sz="2200" b="1" dirty="0"/>
              <a:t>identify which modules are more prone to defects, allowing the team to focus their efforts on improving those areas.</a:t>
            </a:r>
            <a:r>
              <a:rPr lang="en-US" sz="2200" dirty="0"/>
              <a:t> It can also indicate if the development or design team needs to adjust their approach to building specific parts of the system.</a:t>
            </a:r>
          </a:p>
          <a:p>
            <a:pPr>
              <a:buFont typeface="Arial" panose="020B0604020202020204" pitchFamily="34" charset="0"/>
              <a:buChar char="•"/>
            </a:pPr>
            <a:endParaRPr lang="en-US" sz="2200" dirty="0"/>
          </a:p>
          <a:p>
            <a:pPr>
              <a:buFont typeface="Arial" panose="020B0604020202020204" pitchFamily="34" charset="0"/>
              <a:buChar char="•"/>
            </a:pPr>
            <a:r>
              <a:rPr lang="en-US" sz="2200" b="1" dirty="0"/>
              <a:t>Example</a:t>
            </a:r>
            <a:r>
              <a:rPr lang="en-US" sz="2200" dirty="0"/>
              <a:t>: If Module A consistently has the highest number of defects compared to other modules, it may suggest that this module is overly complex or prone to bugs.</a:t>
            </a:r>
          </a:p>
        </p:txBody>
      </p:sp>
    </p:spTree>
    <p:extLst>
      <p:ext uri="{BB962C8B-B14F-4D97-AF65-F5344CB8AC3E}">
        <p14:creationId xmlns:p14="http://schemas.microsoft.com/office/powerpoint/2010/main" val="629526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5E833-E52B-DA59-CE77-099EA5272A13}"/>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62FDF06D-11F6-D4E4-A5FE-1FA1FD5EF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F44EAEA-39D6-BABD-4196-D355320F01D2}"/>
              </a:ext>
            </a:extLst>
          </p:cNvPr>
          <p:cNvSpPr txBox="1"/>
          <p:nvPr/>
        </p:nvSpPr>
        <p:spPr>
          <a:xfrm>
            <a:off x="838201" y="1229857"/>
            <a:ext cx="9797142" cy="4154984"/>
          </a:xfrm>
          <a:prstGeom prst="rect">
            <a:avLst/>
          </a:prstGeom>
          <a:noFill/>
        </p:spPr>
        <p:txBody>
          <a:bodyPr wrap="square">
            <a:spAutoFit/>
          </a:bodyPr>
          <a:lstStyle/>
          <a:p>
            <a:r>
              <a:rPr lang="en-US" sz="2200" b="1" dirty="0"/>
              <a:t>8. Reopened Defects</a:t>
            </a:r>
          </a:p>
          <a:p>
            <a:endParaRPr lang="en-US" sz="2200" b="1" dirty="0"/>
          </a:p>
          <a:p>
            <a:pPr>
              <a:buFont typeface="Arial" panose="020B0604020202020204" pitchFamily="34" charset="0"/>
              <a:buChar char="•"/>
            </a:pPr>
            <a:r>
              <a:rPr lang="en-US" sz="2200" b="1" dirty="0"/>
              <a:t>Definition</a:t>
            </a:r>
            <a:r>
              <a:rPr lang="en-US" sz="2200" dirty="0"/>
              <a:t>: A reopened defect is one that was marked </a:t>
            </a:r>
            <a:r>
              <a:rPr lang="en-US" sz="2200" b="1" dirty="0"/>
              <a:t>as fixed or closed, but later reappears due to the same issue.</a:t>
            </a:r>
          </a:p>
          <a:p>
            <a:pPr>
              <a:buFont typeface="Arial" panose="020B0604020202020204" pitchFamily="34" charset="0"/>
              <a:buChar char="•"/>
            </a:pPr>
            <a:endParaRPr lang="en-US" sz="2200" dirty="0"/>
          </a:p>
          <a:p>
            <a:pPr>
              <a:buFont typeface="Arial" panose="020B0604020202020204" pitchFamily="34" charset="0"/>
              <a:buChar char="•"/>
            </a:pPr>
            <a:r>
              <a:rPr lang="en-US" sz="2200" b="1" dirty="0"/>
              <a:t>Analysis</a:t>
            </a:r>
            <a:r>
              <a:rPr lang="en-US" sz="2200" dirty="0"/>
              <a:t>: A high rate of reopened defects is a </a:t>
            </a:r>
            <a:r>
              <a:rPr lang="en-US" sz="2200" b="1" dirty="0"/>
              <a:t>red flag </a:t>
            </a:r>
            <a:r>
              <a:rPr lang="en-US" sz="2200" dirty="0"/>
              <a:t>and usually indicates problems with the </a:t>
            </a:r>
            <a:r>
              <a:rPr lang="en-US" sz="2200" b="1" dirty="0"/>
              <a:t>initial resolution, such as incomplete fixes, poor testing, or miscommunication about the defect.</a:t>
            </a:r>
          </a:p>
          <a:p>
            <a:pPr>
              <a:buFont typeface="Arial" panose="020B0604020202020204" pitchFamily="34" charset="0"/>
              <a:buChar char="•"/>
            </a:pPr>
            <a:endParaRPr lang="en-US" sz="2200" dirty="0"/>
          </a:p>
          <a:p>
            <a:pPr>
              <a:buFont typeface="Arial" panose="020B0604020202020204" pitchFamily="34" charset="0"/>
              <a:buChar char="•"/>
            </a:pPr>
            <a:r>
              <a:rPr lang="en-US" sz="2200" b="1" dirty="0"/>
              <a:t>Example</a:t>
            </a:r>
            <a:r>
              <a:rPr lang="en-US" sz="2200" dirty="0"/>
              <a:t>: If 25% of all defects are reopened, there may be issues with the defect resolution or testing process that need to be addressed to prevent this from recurring.</a:t>
            </a:r>
          </a:p>
        </p:txBody>
      </p:sp>
    </p:spTree>
    <p:extLst>
      <p:ext uri="{BB962C8B-B14F-4D97-AF65-F5344CB8AC3E}">
        <p14:creationId xmlns:p14="http://schemas.microsoft.com/office/powerpoint/2010/main" val="1317986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4E89A7-AF21-DC43-4879-77093122A221}"/>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C887FF42-4C7A-F290-F8CA-D4147E4D8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02C0F16-E5B2-1306-8450-3FC7E5B70122}"/>
              </a:ext>
            </a:extLst>
          </p:cNvPr>
          <p:cNvSpPr txBox="1"/>
          <p:nvPr/>
        </p:nvSpPr>
        <p:spPr>
          <a:xfrm>
            <a:off x="816428" y="1142771"/>
            <a:ext cx="11070771" cy="3816429"/>
          </a:xfrm>
          <a:prstGeom prst="rect">
            <a:avLst/>
          </a:prstGeom>
          <a:noFill/>
        </p:spPr>
        <p:txBody>
          <a:bodyPr wrap="square">
            <a:spAutoFit/>
          </a:bodyPr>
          <a:lstStyle/>
          <a:p>
            <a:r>
              <a:rPr lang="en-US" sz="2200" b="1" dirty="0"/>
              <a:t>9. Defects by Test Phase</a:t>
            </a:r>
          </a:p>
          <a:p>
            <a:endParaRPr lang="en-US" sz="2200" b="1" dirty="0"/>
          </a:p>
          <a:p>
            <a:pPr>
              <a:buFont typeface="Arial" panose="020B0604020202020204" pitchFamily="34" charset="0"/>
              <a:buChar char="•"/>
            </a:pPr>
            <a:r>
              <a:rPr lang="en-US" sz="2200" b="1" dirty="0"/>
              <a:t>Definition</a:t>
            </a:r>
            <a:r>
              <a:rPr lang="en-US" sz="2200" dirty="0"/>
              <a:t>: Analyzing when defects are being identified—</a:t>
            </a:r>
            <a:r>
              <a:rPr lang="en-US" sz="2200" b="1" dirty="0"/>
              <a:t>during unit testing, integration testing, system testing, or user acceptance testing (UAT).</a:t>
            </a:r>
          </a:p>
          <a:p>
            <a:pPr>
              <a:buFont typeface="Arial" panose="020B0604020202020204" pitchFamily="34" charset="0"/>
              <a:buChar char="•"/>
            </a:pPr>
            <a:endParaRPr lang="en-US" sz="2200" dirty="0"/>
          </a:p>
          <a:p>
            <a:pPr>
              <a:buFont typeface="Arial" panose="020B0604020202020204" pitchFamily="34" charset="0"/>
              <a:buChar char="•"/>
            </a:pPr>
            <a:r>
              <a:rPr lang="en-US" sz="2200" b="1" dirty="0"/>
              <a:t>Analysis</a:t>
            </a:r>
            <a:r>
              <a:rPr lang="en-US" sz="2200" dirty="0"/>
              <a:t>: This helps determine if certain phases of testing are catching defects earlier or if issues are being missed until later stages. Early-stage defects can indicate problems in the design or implementation, while late-stage defects often highlight gaps in the testing strategy.</a:t>
            </a:r>
          </a:p>
          <a:p>
            <a:pPr>
              <a:buFont typeface="Arial" panose="020B0604020202020204" pitchFamily="34" charset="0"/>
              <a:buChar char="•"/>
            </a:pPr>
            <a:endParaRPr lang="en-US" sz="2200" dirty="0"/>
          </a:p>
          <a:p>
            <a:pPr>
              <a:buFont typeface="Arial" panose="020B0604020202020204" pitchFamily="34" charset="0"/>
              <a:buChar char="•"/>
            </a:pPr>
            <a:r>
              <a:rPr lang="en-US" sz="2200" b="1" dirty="0"/>
              <a:t>Example</a:t>
            </a:r>
            <a:r>
              <a:rPr lang="en-US" sz="2200" dirty="0"/>
              <a:t>: If most defects are discovered during UAT, it might indicate that earlier testing phases were not comprehensive enough.</a:t>
            </a:r>
          </a:p>
        </p:txBody>
      </p:sp>
    </p:spTree>
    <p:extLst>
      <p:ext uri="{BB962C8B-B14F-4D97-AF65-F5344CB8AC3E}">
        <p14:creationId xmlns:p14="http://schemas.microsoft.com/office/powerpoint/2010/main" val="380731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4F1A4-6311-C9C7-DD98-B514F903611F}"/>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76BD6AF9-71DA-366D-A363-96297D20A4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B898916-682A-9D08-A29F-41B2549B34AD}"/>
              </a:ext>
            </a:extLst>
          </p:cNvPr>
          <p:cNvSpPr txBox="1"/>
          <p:nvPr/>
        </p:nvSpPr>
        <p:spPr>
          <a:xfrm>
            <a:off x="740226" y="601215"/>
            <a:ext cx="10080401" cy="6463308"/>
          </a:xfrm>
          <a:prstGeom prst="rect">
            <a:avLst/>
          </a:prstGeom>
          <a:noFill/>
        </p:spPr>
        <p:txBody>
          <a:bodyPr wrap="square">
            <a:spAutoFit/>
          </a:bodyPr>
          <a:lstStyle/>
          <a:p>
            <a:r>
              <a:rPr lang="en-US" sz="2200" b="1" dirty="0"/>
              <a:t>3. Bug Reporting:</a:t>
            </a:r>
          </a:p>
          <a:p>
            <a:endParaRPr lang="en-US" sz="2200" b="1" dirty="0"/>
          </a:p>
          <a:p>
            <a:pPr>
              <a:buFont typeface="Arial" panose="020B0604020202020204" pitchFamily="34" charset="0"/>
              <a:buChar char="•"/>
            </a:pPr>
            <a:r>
              <a:rPr lang="en-US" sz="2200" b="1" dirty="0"/>
              <a:t>Defect Logging:</a:t>
            </a:r>
            <a:r>
              <a:rPr lang="en-US" sz="2200" dirty="0"/>
              <a:t> When defects or issues are identified during testing, they are logged into a </a:t>
            </a:r>
            <a:r>
              <a:rPr lang="en-US" sz="2200" b="1" dirty="0"/>
              <a:t>defect tracking system</a:t>
            </a:r>
            <a:r>
              <a:rPr lang="en-US" sz="2200" dirty="0"/>
              <a:t>. </a:t>
            </a:r>
          </a:p>
          <a:p>
            <a:pPr>
              <a:buFont typeface="Arial" panose="020B0604020202020204" pitchFamily="34" charset="0"/>
              <a:buChar char="•"/>
            </a:pPr>
            <a:r>
              <a:rPr lang="en-US" sz="2200" dirty="0"/>
              <a:t>The Test Status Report includes the </a:t>
            </a:r>
            <a:r>
              <a:rPr lang="en-US" sz="2200" b="1" dirty="0"/>
              <a:t>number of defects found, their severity, and their current status (open, closed, in-progress).</a:t>
            </a:r>
          </a:p>
          <a:p>
            <a:pPr>
              <a:buFont typeface="Arial" panose="020B0604020202020204" pitchFamily="34" charset="0"/>
              <a:buChar char="•"/>
            </a:pPr>
            <a:endParaRPr lang="en-US" sz="2200" b="1" dirty="0"/>
          </a:p>
          <a:p>
            <a:r>
              <a:rPr lang="en-US" sz="2200" b="1" dirty="0"/>
              <a:t>4. Test Summary Report:</a:t>
            </a:r>
          </a:p>
          <a:p>
            <a:endParaRPr lang="en-US" sz="2200" b="1" dirty="0"/>
          </a:p>
          <a:p>
            <a:pPr>
              <a:buFont typeface="Arial" panose="020B0604020202020204" pitchFamily="34" charset="0"/>
              <a:buChar char="•"/>
            </a:pPr>
            <a:r>
              <a:rPr lang="en-US" sz="2200" dirty="0"/>
              <a:t>At the end of a testing cycle (e.g., after functional, integration, or system testing), a summary report is prepared. This typically includes:</a:t>
            </a:r>
          </a:p>
          <a:p>
            <a:pPr>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b="1" dirty="0"/>
              <a:t>Test Execution Results:</a:t>
            </a:r>
            <a:r>
              <a:rPr lang="en-US" sz="2200" dirty="0"/>
              <a:t> Number of test cases executed, passed, failed, or blocked.</a:t>
            </a:r>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b="1" dirty="0"/>
              <a:t>Defect Information:</a:t>
            </a:r>
            <a:r>
              <a:rPr lang="en-US" sz="2200" dirty="0"/>
              <a:t> Number of defects found, categorized by severity and status (e.g., open, fixed, verified).</a:t>
            </a:r>
          </a:p>
          <a:p>
            <a:pPr marL="742950" lvl="1" indent="-285750">
              <a:buFont typeface="Arial" panose="020B0604020202020204" pitchFamily="34" charset="0"/>
              <a:buChar char="•"/>
            </a:pPr>
            <a:endParaRPr lang="en-US" sz="2200" dirty="0"/>
          </a:p>
          <a:p>
            <a:pPr>
              <a:buFont typeface="Arial" panose="020B0604020202020204" pitchFamily="34" charset="0"/>
              <a:buChar char="•"/>
            </a:pPr>
            <a:endParaRPr lang="en-US" sz="1800" dirty="0"/>
          </a:p>
        </p:txBody>
      </p:sp>
    </p:spTree>
    <p:extLst>
      <p:ext uri="{BB962C8B-B14F-4D97-AF65-F5344CB8AC3E}">
        <p14:creationId xmlns:p14="http://schemas.microsoft.com/office/powerpoint/2010/main" val="23593446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C5071F-9622-1623-0475-CDF777D7C3E0}"/>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5AB84D06-1986-4CFF-074C-C64CA311C5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43ED195-06C5-DF59-34E0-54D7E663E8C1}"/>
              </a:ext>
            </a:extLst>
          </p:cNvPr>
          <p:cNvSpPr txBox="1"/>
          <p:nvPr/>
        </p:nvSpPr>
        <p:spPr>
          <a:xfrm>
            <a:off x="1028700" y="968600"/>
            <a:ext cx="10134600" cy="4493538"/>
          </a:xfrm>
          <a:prstGeom prst="rect">
            <a:avLst/>
          </a:prstGeom>
          <a:noFill/>
        </p:spPr>
        <p:txBody>
          <a:bodyPr wrap="square">
            <a:spAutoFit/>
          </a:bodyPr>
          <a:lstStyle/>
          <a:p>
            <a:r>
              <a:rPr lang="en-US" sz="2200" b="1" dirty="0"/>
              <a:t>10. Defect Reporting Patterns</a:t>
            </a:r>
          </a:p>
          <a:p>
            <a:endParaRPr lang="en-US" sz="2200" b="1" dirty="0"/>
          </a:p>
          <a:p>
            <a:pPr>
              <a:buFont typeface="Arial" panose="020B0604020202020204" pitchFamily="34" charset="0"/>
              <a:buChar char="•"/>
            </a:pPr>
            <a:r>
              <a:rPr lang="en-US" sz="2200" b="1" dirty="0"/>
              <a:t>Definition</a:t>
            </a:r>
            <a:r>
              <a:rPr lang="en-US" sz="2200" dirty="0"/>
              <a:t>: Analyzing </a:t>
            </a:r>
            <a:r>
              <a:rPr lang="en-US" sz="2200" b="1" dirty="0"/>
              <a:t>how defects are reported</a:t>
            </a:r>
            <a:r>
              <a:rPr lang="en-US" sz="2200" dirty="0"/>
              <a:t>, including the frequency of defects reported by specific testers or teams, or the time of day/week defects are logged.</a:t>
            </a:r>
          </a:p>
          <a:p>
            <a:pPr>
              <a:buFont typeface="Arial" panose="020B0604020202020204" pitchFamily="34" charset="0"/>
              <a:buChar char="•"/>
            </a:pPr>
            <a:endParaRPr lang="en-US" sz="2200" dirty="0"/>
          </a:p>
          <a:p>
            <a:pPr>
              <a:buFont typeface="Arial" panose="020B0604020202020204" pitchFamily="34" charset="0"/>
              <a:buChar char="•"/>
            </a:pPr>
            <a:r>
              <a:rPr lang="en-US" sz="2200" b="1" dirty="0"/>
              <a:t>Analysis</a:t>
            </a:r>
            <a:r>
              <a:rPr lang="en-US" sz="2200" dirty="0"/>
              <a:t>: Identifying patterns in defect reporting can help detect areas where testing might be inconsistent, or teams might need additional training. For example, if defects are frequently logged after a certain period, it could signal fatigue or reduced focus during testing.</a:t>
            </a:r>
          </a:p>
          <a:p>
            <a:pPr>
              <a:buFont typeface="Arial" panose="020B0604020202020204" pitchFamily="34" charset="0"/>
              <a:buChar char="•"/>
            </a:pPr>
            <a:endParaRPr lang="en-US" sz="2200" dirty="0"/>
          </a:p>
          <a:p>
            <a:pPr>
              <a:buFont typeface="Arial" panose="020B0604020202020204" pitchFamily="34" charset="0"/>
              <a:buChar char="•"/>
            </a:pPr>
            <a:r>
              <a:rPr lang="en-US" sz="2200" b="1" dirty="0"/>
              <a:t>Example</a:t>
            </a:r>
            <a:r>
              <a:rPr lang="en-US" sz="2200" dirty="0"/>
              <a:t>: If a specific tester or group consistently reports defects in a certain area, it could indicate that this person is more experienced, or that they are identifying problems that others are missing.</a:t>
            </a:r>
          </a:p>
        </p:txBody>
      </p:sp>
    </p:spTree>
    <p:extLst>
      <p:ext uri="{BB962C8B-B14F-4D97-AF65-F5344CB8AC3E}">
        <p14:creationId xmlns:p14="http://schemas.microsoft.com/office/powerpoint/2010/main" val="29105791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4741A-16F6-D245-3C2D-788074D9281F}"/>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1C762C78-381A-9887-BE4D-77A3C90249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A49ACAC-4E04-71BA-94A9-7501DC1F17CC}"/>
              </a:ext>
            </a:extLst>
          </p:cNvPr>
          <p:cNvSpPr txBox="1"/>
          <p:nvPr/>
        </p:nvSpPr>
        <p:spPr>
          <a:xfrm>
            <a:off x="478971" y="429642"/>
            <a:ext cx="10265228" cy="5940088"/>
          </a:xfrm>
          <a:prstGeom prst="rect">
            <a:avLst/>
          </a:prstGeom>
          <a:noFill/>
        </p:spPr>
        <p:txBody>
          <a:bodyPr wrap="square">
            <a:spAutoFit/>
          </a:bodyPr>
          <a:lstStyle/>
          <a:p>
            <a:r>
              <a:rPr lang="en-US" sz="2200" b="1" dirty="0"/>
              <a:t>How to Perform Defect Report Analysis</a:t>
            </a:r>
          </a:p>
          <a:p>
            <a:endParaRPr lang="en-US" sz="2000" b="1" dirty="0"/>
          </a:p>
          <a:p>
            <a:pPr>
              <a:buFont typeface="+mj-lt"/>
              <a:buAutoNum type="arabicPeriod"/>
            </a:pPr>
            <a:r>
              <a:rPr lang="en-US" sz="2000" b="1" dirty="0"/>
              <a:t>Gather Data</a:t>
            </a:r>
            <a:r>
              <a:rPr lang="en-US" sz="2000" dirty="0"/>
              <a:t>: </a:t>
            </a:r>
            <a:r>
              <a:rPr lang="en-US" sz="2000" b="1" dirty="0"/>
              <a:t>Collect defect data from your defect management tool or tracking system</a:t>
            </a:r>
            <a:r>
              <a:rPr lang="en-US" sz="2000" dirty="0"/>
              <a:t> (e.g., Jira, Bugzilla, Quality Center).</a:t>
            </a:r>
          </a:p>
          <a:p>
            <a:pPr>
              <a:buFont typeface="+mj-lt"/>
              <a:buAutoNum type="arabicPeriod"/>
            </a:pPr>
            <a:endParaRPr lang="en-US" sz="2000" dirty="0"/>
          </a:p>
          <a:p>
            <a:pPr>
              <a:buFont typeface="+mj-lt"/>
              <a:buAutoNum type="arabicPeriod"/>
            </a:pPr>
            <a:r>
              <a:rPr lang="en-US" sz="2000" b="1" dirty="0"/>
              <a:t>Categorize and Prioritize</a:t>
            </a:r>
            <a:r>
              <a:rPr lang="en-US" sz="2000" dirty="0"/>
              <a:t>: Classify defects by </a:t>
            </a:r>
            <a:r>
              <a:rPr lang="en-US" sz="2000" b="1" dirty="0"/>
              <a:t>severity, priority, module, status, etc., </a:t>
            </a:r>
            <a:r>
              <a:rPr lang="en-US" sz="2000" dirty="0"/>
              <a:t>and create a report for analysis. Use charts or graphs to visualize trends and patterns.</a:t>
            </a:r>
          </a:p>
          <a:p>
            <a:pPr>
              <a:buFont typeface="+mj-lt"/>
              <a:buAutoNum type="arabicPeriod"/>
            </a:pPr>
            <a:endParaRPr lang="en-US" sz="2000" dirty="0"/>
          </a:p>
          <a:p>
            <a:pPr>
              <a:buFont typeface="+mj-lt"/>
              <a:buAutoNum type="arabicPeriod"/>
            </a:pPr>
            <a:r>
              <a:rPr lang="en-US" sz="2000" b="1" dirty="0"/>
              <a:t>Review Patterns</a:t>
            </a:r>
            <a:r>
              <a:rPr lang="en-US" sz="2000" dirty="0"/>
              <a:t>: Look for trends in defect severity, frequency, and cause. </a:t>
            </a:r>
            <a:r>
              <a:rPr lang="en-US" sz="2000" b="1" dirty="0"/>
              <a:t>Identify high-risk areas that need attention.</a:t>
            </a:r>
          </a:p>
          <a:p>
            <a:pPr>
              <a:buFont typeface="+mj-lt"/>
              <a:buAutoNum type="arabicPeriod"/>
            </a:pPr>
            <a:endParaRPr lang="en-US" sz="2000" dirty="0"/>
          </a:p>
          <a:p>
            <a:pPr>
              <a:buFont typeface="+mj-lt"/>
              <a:buAutoNum type="arabicPeriod"/>
            </a:pPr>
            <a:r>
              <a:rPr lang="en-US" sz="2000" b="1" dirty="0"/>
              <a:t>Root Cause Analysis</a:t>
            </a:r>
            <a:r>
              <a:rPr lang="en-US" sz="2000" dirty="0"/>
              <a:t>: For critical defects, </a:t>
            </a:r>
            <a:r>
              <a:rPr lang="en-US" sz="2000" b="1" dirty="0"/>
              <a:t>dig deeper into their root causes</a:t>
            </a:r>
            <a:r>
              <a:rPr lang="en-US" sz="2000" dirty="0"/>
              <a:t>. Work with developers, product owners, and other stakeholders to understand why defects are occurring.</a:t>
            </a:r>
          </a:p>
          <a:p>
            <a:pPr>
              <a:buFont typeface="+mj-lt"/>
              <a:buAutoNum type="arabicPeriod"/>
            </a:pPr>
            <a:endParaRPr lang="en-US" sz="2000" dirty="0"/>
          </a:p>
          <a:p>
            <a:pPr>
              <a:buFont typeface="+mj-lt"/>
              <a:buAutoNum type="arabicPeriod"/>
            </a:pPr>
            <a:r>
              <a:rPr lang="en-US" sz="2000" b="1" dirty="0"/>
              <a:t>Make Recommendations</a:t>
            </a:r>
            <a:r>
              <a:rPr lang="en-US" sz="2000" dirty="0"/>
              <a:t>: Based on your analysis</a:t>
            </a:r>
            <a:r>
              <a:rPr lang="en-US" sz="2000" b="1" dirty="0"/>
              <a:t>, recommend process improvements, testing adjustments, or design changes to prevent similar defects in the future.</a:t>
            </a:r>
          </a:p>
          <a:p>
            <a:pPr>
              <a:buFont typeface="+mj-lt"/>
              <a:buAutoNum type="arabicPeriod"/>
            </a:pPr>
            <a:endParaRPr lang="en-US" sz="2000" b="1" dirty="0"/>
          </a:p>
          <a:p>
            <a:pPr>
              <a:buFont typeface="+mj-lt"/>
              <a:buAutoNum type="arabicPeriod"/>
            </a:pPr>
            <a:r>
              <a:rPr lang="en-US" sz="2000" b="1" dirty="0"/>
              <a:t>Monitor Progress</a:t>
            </a:r>
            <a:r>
              <a:rPr lang="en-US" sz="2000" dirty="0"/>
              <a:t>: Regularly </a:t>
            </a:r>
            <a:r>
              <a:rPr lang="en-US" sz="2000" b="1" dirty="0"/>
              <a:t>track defect resolution and reanalyze defect patterns to ensure that corrective actions are effective.</a:t>
            </a:r>
          </a:p>
        </p:txBody>
      </p:sp>
    </p:spTree>
    <p:extLst>
      <p:ext uri="{BB962C8B-B14F-4D97-AF65-F5344CB8AC3E}">
        <p14:creationId xmlns:p14="http://schemas.microsoft.com/office/powerpoint/2010/main" val="29694350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BCB6-E118-C9C6-5798-8AFBAE7D6203}"/>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28B23579-C872-0B25-DF7C-E2391CD7AB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7FD137E-BA9A-6D9E-FFDD-FAE5C776BE9D}"/>
              </a:ext>
            </a:extLst>
          </p:cNvPr>
          <p:cNvSpPr txBox="1"/>
          <p:nvPr/>
        </p:nvSpPr>
        <p:spPr>
          <a:xfrm>
            <a:off x="1311728" y="1905506"/>
            <a:ext cx="9568543" cy="3046988"/>
          </a:xfrm>
          <a:prstGeom prst="rect">
            <a:avLst/>
          </a:prstGeom>
          <a:noFill/>
        </p:spPr>
        <p:txBody>
          <a:bodyPr wrap="square">
            <a:spAutoFit/>
          </a:bodyPr>
          <a:lstStyle/>
          <a:p>
            <a:r>
              <a:rPr lang="en-US" sz="2400" b="1" dirty="0"/>
              <a:t>Reporting</a:t>
            </a:r>
            <a:r>
              <a:rPr lang="en-US" sz="2400" dirty="0"/>
              <a:t> is a process that involves </a:t>
            </a:r>
            <a:r>
              <a:rPr lang="en-US" sz="2400" b="1" dirty="0"/>
              <a:t>documenting, tracking, and communicating defects found during testing or post-production phases. </a:t>
            </a:r>
          </a:p>
          <a:p>
            <a:endParaRPr lang="en-US" sz="2400" b="1" dirty="0"/>
          </a:p>
          <a:p>
            <a:r>
              <a:rPr lang="en-US" sz="2400" dirty="0"/>
              <a:t>The purpose of defect reporting is </a:t>
            </a:r>
            <a:r>
              <a:rPr lang="en-US" sz="2400" b="1" dirty="0"/>
              <a:t>to ensure that identified issues are addressed promptly, efficiently, and in a structured way. </a:t>
            </a:r>
          </a:p>
          <a:p>
            <a:endParaRPr lang="en-US" sz="2400" dirty="0"/>
          </a:p>
          <a:p>
            <a:r>
              <a:rPr lang="en-US" sz="2400" dirty="0"/>
              <a:t>Clear, comprehensive defect reports help development teams understand the issue, prioritize fixes, and maintain the overall quality of the software.</a:t>
            </a:r>
            <a:endParaRPr lang="en-IN" sz="2400" dirty="0"/>
          </a:p>
        </p:txBody>
      </p:sp>
      <p:sp>
        <p:nvSpPr>
          <p:cNvPr id="6" name="TextBox 5">
            <a:extLst>
              <a:ext uri="{FF2B5EF4-FFF2-40B4-BE49-F238E27FC236}">
                <a16:creationId xmlns:a16="http://schemas.microsoft.com/office/drawing/2014/main" id="{8FE712CA-D05E-03C1-718A-D822806262D8}"/>
              </a:ext>
            </a:extLst>
          </p:cNvPr>
          <p:cNvSpPr txBox="1"/>
          <p:nvPr/>
        </p:nvSpPr>
        <p:spPr>
          <a:xfrm>
            <a:off x="3505200" y="326963"/>
            <a:ext cx="6096000" cy="646331"/>
          </a:xfrm>
          <a:prstGeom prst="rect">
            <a:avLst/>
          </a:prstGeom>
          <a:noFill/>
        </p:spPr>
        <p:txBody>
          <a:bodyPr wrap="square">
            <a:spAutoFit/>
          </a:bodyPr>
          <a:lstStyle/>
          <a:p>
            <a:pPr algn="ctr"/>
            <a:r>
              <a:rPr lang="en-US" sz="3600" b="1" dirty="0"/>
              <a:t>Software Defect Reports</a:t>
            </a:r>
            <a:endParaRPr lang="en-IN" sz="3600" dirty="0"/>
          </a:p>
        </p:txBody>
      </p:sp>
    </p:spTree>
    <p:extLst>
      <p:ext uri="{BB962C8B-B14F-4D97-AF65-F5344CB8AC3E}">
        <p14:creationId xmlns:p14="http://schemas.microsoft.com/office/powerpoint/2010/main" val="10897537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1E042-28E8-8A89-BC1E-F5482E11CD99}"/>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57ADB65B-9954-A739-AACB-C4D5C33C8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6F8729A-6BE9-924C-60EE-B2EE58FD173B}"/>
              </a:ext>
            </a:extLst>
          </p:cNvPr>
          <p:cNvSpPr txBox="1"/>
          <p:nvPr/>
        </p:nvSpPr>
        <p:spPr>
          <a:xfrm>
            <a:off x="957942" y="598715"/>
            <a:ext cx="10276115" cy="5262979"/>
          </a:xfrm>
          <a:prstGeom prst="rect">
            <a:avLst/>
          </a:prstGeom>
          <a:noFill/>
        </p:spPr>
        <p:txBody>
          <a:bodyPr wrap="square">
            <a:spAutoFit/>
          </a:bodyPr>
          <a:lstStyle/>
          <a:p>
            <a:r>
              <a:rPr lang="en-US" sz="2800" b="1" u="sng" dirty="0"/>
              <a:t>Key Elements of Software Defect Report Reporting</a:t>
            </a:r>
          </a:p>
          <a:p>
            <a:endParaRPr lang="en-US" sz="2200" b="1" dirty="0"/>
          </a:p>
          <a:p>
            <a:r>
              <a:rPr lang="en-US" sz="2200" dirty="0"/>
              <a:t>A </a:t>
            </a:r>
            <a:r>
              <a:rPr lang="en-US" sz="2200" b="1" dirty="0"/>
              <a:t>defect report</a:t>
            </a:r>
            <a:r>
              <a:rPr lang="en-US" sz="2200" dirty="0"/>
              <a:t> is typically </a:t>
            </a:r>
            <a:r>
              <a:rPr lang="en-US" sz="2200" b="1" dirty="0"/>
              <a:t>documented in a defect tracking system </a:t>
            </a:r>
            <a:r>
              <a:rPr lang="en-US" sz="2200" dirty="0"/>
              <a:t>(e.g., JIRA, Bugzilla, Redmine, or custom tools). </a:t>
            </a:r>
          </a:p>
          <a:p>
            <a:r>
              <a:rPr lang="en-US" sz="2200" dirty="0"/>
              <a:t>Defect reporting helps both </a:t>
            </a:r>
            <a:r>
              <a:rPr lang="en-US" sz="2200" b="1" dirty="0"/>
              <a:t>testers and developers by providing clear information about an issue’s impact, severity, and status.</a:t>
            </a:r>
            <a:r>
              <a:rPr lang="en-US" sz="2200" dirty="0"/>
              <a:t> </a:t>
            </a:r>
          </a:p>
          <a:p>
            <a:endParaRPr lang="en-US" sz="2200" dirty="0"/>
          </a:p>
          <a:p>
            <a:r>
              <a:rPr lang="en-US" sz="2200" dirty="0"/>
              <a:t>Below are the critical components and guidelines for reporting software defects effectively:</a:t>
            </a:r>
          </a:p>
          <a:p>
            <a:endParaRPr lang="en-US" sz="2200" dirty="0"/>
          </a:p>
          <a:p>
            <a:pPr marL="457200" indent="-457200">
              <a:buAutoNum type="arabicPeriod"/>
            </a:pPr>
            <a:r>
              <a:rPr lang="en-US" sz="2200" b="1" dirty="0"/>
              <a:t>Defect ID</a:t>
            </a:r>
          </a:p>
          <a:p>
            <a:pPr marL="457200" indent="-457200">
              <a:buAutoNum type="arabicPeriod"/>
            </a:pPr>
            <a:endParaRPr lang="en-US" sz="2200" b="1" dirty="0"/>
          </a:p>
          <a:p>
            <a:pPr>
              <a:buFont typeface="Arial" panose="020B0604020202020204" pitchFamily="34" charset="0"/>
              <a:buChar char="•"/>
            </a:pPr>
            <a:r>
              <a:rPr lang="en-US" sz="2200" b="1" dirty="0"/>
              <a:t>Purpose</a:t>
            </a:r>
            <a:r>
              <a:rPr lang="en-US" sz="2200" dirty="0"/>
              <a:t>: A unique identifier for each defect.</a:t>
            </a:r>
          </a:p>
          <a:p>
            <a:pPr>
              <a:buFont typeface="Arial" panose="020B0604020202020204" pitchFamily="34" charset="0"/>
              <a:buChar char="•"/>
            </a:pPr>
            <a:r>
              <a:rPr lang="en-US" sz="2200" b="1" dirty="0"/>
              <a:t>Format</a:t>
            </a:r>
            <a:r>
              <a:rPr lang="en-US" sz="2200" dirty="0"/>
              <a:t>: Typically alphanumeric (e.g., DEF-123, BUG-987) to ensure easy tracking.</a:t>
            </a:r>
          </a:p>
          <a:p>
            <a:pPr>
              <a:buFont typeface="Arial" panose="020B0604020202020204" pitchFamily="34" charset="0"/>
              <a:buChar char="•"/>
            </a:pPr>
            <a:r>
              <a:rPr lang="en-US" sz="2200" b="1" dirty="0"/>
              <a:t>Example</a:t>
            </a:r>
            <a:r>
              <a:rPr lang="en-US" sz="2200" dirty="0"/>
              <a:t>: DEF-1234</a:t>
            </a:r>
          </a:p>
        </p:txBody>
      </p:sp>
    </p:spTree>
    <p:extLst>
      <p:ext uri="{BB962C8B-B14F-4D97-AF65-F5344CB8AC3E}">
        <p14:creationId xmlns:p14="http://schemas.microsoft.com/office/powerpoint/2010/main" val="26935922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DC6DAB-4CDD-B8BC-9394-92A47831055B}"/>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D6BA7AD7-9952-9B45-855A-66CCAEE66C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B4A62C2-CC96-006B-FF64-3B2948C303C6}"/>
              </a:ext>
            </a:extLst>
          </p:cNvPr>
          <p:cNvSpPr txBox="1"/>
          <p:nvPr/>
        </p:nvSpPr>
        <p:spPr>
          <a:xfrm>
            <a:off x="446314" y="335845"/>
            <a:ext cx="10733543" cy="6186309"/>
          </a:xfrm>
          <a:prstGeom prst="rect">
            <a:avLst/>
          </a:prstGeom>
          <a:noFill/>
        </p:spPr>
        <p:txBody>
          <a:bodyPr wrap="square">
            <a:spAutoFit/>
          </a:bodyPr>
          <a:lstStyle/>
          <a:p>
            <a:r>
              <a:rPr lang="en-US" sz="2200" b="1" dirty="0"/>
              <a:t>2. Defect Title/Summary</a:t>
            </a:r>
          </a:p>
          <a:p>
            <a:endParaRPr lang="en-US" sz="2200" b="1" dirty="0"/>
          </a:p>
          <a:p>
            <a:pPr>
              <a:buFont typeface="Arial" panose="020B0604020202020204" pitchFamily="34" charset="0"/>
              <a:buChar char="•"/>
            </a:pPr>
            <a:r>
              <a:rPr lang="en-US" sz="2200" b="1" dirty="0"/>
              <a:t>Purpose</a:t>
            </a:r>
            <a:r>
              <a:rPr lang="en-US" sz="2200" dirty="0"/>
              <a:t>: A short, concise description of the defect, </a:t>
            </a:r>
            <a:r>
              <a:rPr lang="en-US" sz="2200" b="1" dirty="0"/>
              <a:t>capturing its nature without going into excessive detail.</a:t>
            </a:r>
          </a:p>
          <a:p>
            <a:pPr>
              <a:buFont typeface="Arial" panose="020B0604020202020204" pitchFamily="34" charset="0"/>
              <a:buChar char="•"/>
            </a:pPr>
            <a:r>
              <a:rPr lang="en-US" sz="2200" b="1" dirty="0"/>
              <a:t>Best Practice</a:t>
            </a:r>
            <a:r>
              <a:rPr lang="en-US" sz="2200" dirty="0"/>
              <a:t>: Use an active verb and avoid overly technical jargon. The title should help developers quickly understand the essence of the defect.</a:t>
            </a:r>
          </a:p>
          <a:p>
            <a:pPr>
              <a:buFont typeface="Arial" panose="020B0604020202020204" pitchFamily="34" charset="0"/>
              <a:buChar char="•"/>
            </a:pPr>
            <a:endParaRPr lang="en-US" sz="2200" dirty="0"/>
          </a:p>
          <a:p>
            <a:pPr>
              <a:buFont typeface="Arial" panose="020B0604020202020204" pitchFamily="34" charset="0"/>
              <a:buChar char="•"/>
            </a:pPr>
            <a:r>
              <a:rPr lang="en-US" sz="2200" b="1" dirty="0"/>
              <a:t>Example</a:t>
            </a:r>
            <a:r>
              <a:rPr lang="en-US" sz="2200" dirty="0"/>
              <a:t>: “Login button is unresponsive after entering valid credentials.”</a:t>
            </a:r>
          </a:p>
          <a:p>
            <a:pPr>
              <a:buFont typeface="Arial" panose="020B0604020202020204" pitchFamily="34" charset="0"/>
              <a:buChar char="•"/>
            </a:pPr>
            <a:endParaRPr lang="en-US" sz="2200" dirty="0"/>
          </a:p>
          <a:p>
            <a:r>
              <a:rPr lang="en-US" sz="2200" b="1" dirty="0"/>
              <a:t>3. Description</a:t>
            </a:r>
          </a:p>
          <a:p>
            <a:endParaRPr lang="en-US" sz="2200" b="1" dirty="0"/>
          </a:p>
          <a:p>
            <a:pPr>
              <a:buFont typeface="Arial" panose="020B0604020202020204" pitchFamily="34" charset="0"/>
              <a:buChar char="•"/>
            </a:pPr>
            <a:r>
              <a:rPr lang="en-US" sz="2200" b="1" dirty="0"/>
              <a:t>Purpose</a:t>
            </a:r>
            <a:r>
              <a:rPr lang="en-US" sz="2200" dirty="0"/>
              <a:t>: A more detailed account of the defect,</a:t>
            </a:r>
            <a:r>
              <a:rPr lang="en-US" sz="2200" b="1" dirty="0"/>
              <a:t> providing necessary information for developers to understand the problem, including the context and implications of the issue.</a:t>
            </a:r>
          </a:p>
          <a:p>
            <a:pPr>
              <a:buFont typeface="Arial" panose="020B0604020202020204" pitchFamily="34" charset="0"/>
              <a:buChar char="•"/>
            </a:pPr>
            <a:r>
              <a:rPr lang="en-US" sz="2200" b="1" dirty="0"/>
              <a:t>Best Practice</a:t>
            </a:r>
            <a:r>
              <a:rPr lang="en-US" sz="2200" dirty="0"/>
              <a:t>: Describe the defect with relevant context such as the software behavior, error messages, and the overall impact of the defect on the user experience.</a:t>
            </a:r>
          </a:p>
          <a:p>
            <a:pPr>
              <a:buFont typeface="Arial" panose="020B0604020202020204" pitchFamily="34" charset="0"/>
              <a:buChar char="•"/>
            </a:pPr>
            <a:endParaRPr lang="en-US" sz="2200" dirty="0"/>
          </a:p>
          <a:p>
            <a:pPr>
              <a:buFont typeface="Arial" panose="020B0604020202020204" pitchFamily="34" charset="0"/>
              <a:buChar char="•"/>
            </a:pPr>
            <a:r>
              <a:rPr lang="en-US" sz="2200" b="1" dirty="0"/>
              <a:t>Example</a:t>
            </a:r>
            <a:r>
              <a:rPr lang="en-US" sz="2200" dirty="0"/>
              <a:t>: “When a user clicks the ‘Login’ button after entering valid credentials, the page fails to load, and the application shows no feedback (no error message or loading indicator).”</a:t>
            </a:r>
          </a:p>
        </p:txBody>
      </p:sp>
    </p:spTree>
    <p:extLst>
      <p:ext uri="{BB962C8B-B14F-4D97-AF65-F5344CB8AC3E}">
        <p14:creationId xmlns:p14="http://schemas.microsoft.com/office/powerpoint/2010/main" val="3346971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46D16-CB78-7CCA-B07C-F748ED2572B1}"/>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484C63C3-FC29-63B4-1270-7A933BEF9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DF8FA63-A4CD-8FEA-01B8-3647084D44CE}"/>
              </a:ext>
            </a:extLst>
          </p:cNvPr>
          <p:cNvSpPr txBox="1"/>
          <p:nvPr/>
        </p:nvSpPr>
        <p:spPr>
          <a:xfrm>
            <a:off x="783771" y="598714"/>
            <a:ext cx="10199915" cy="4493538"/>
          </a:xfrm>
          <a:prstGeom prst="rect">
            <a:avLst/>
          </a:prstGeom>
          <a:noFill/>
        </p:spPr>
        <p:txBody>
          <a:bodyPr wrap="square">
            <a:spAutoFit/>
          </a:bodyPr>
          <a:lstStyle/>
          <a:p>
            <a:r>
              <a:rPr lang="en-US" sz="2200" b="1" dirty="0"/>
              <a:t>4. Steps to Reproduce</a:t>
            </a:r>
          </a:p>
          <a:p>
            <a:endParaRPr lang="en-US" sz="2200" b="1" dirty="0"/>
          </a:p>
          <a:p>
            <a:pPr>
              <a:buFont typeface="Arial" panose="020B0604020202020204" pitchFamily="34" charset="0"/>
              <a:buChar char="•"/>
            </a:pPr>
            <a:r>
              <a:rPr lang="en-US" sz="2200" b="1" dirty="0"/>
              <a:t>Purpose</a:t>
            </a:r>
            <a:r>
              <a:rPr lang="en-US" sz="2200" dirty="0"/>
              <a:t>: Clear, </a:t>
            </a:r>
            <a:r>
              <a:rPr lang="en-US" sz="2200" b="1" dirty="0"/>
              <a:t>ordered steps that can help anyone </a:t>
            </a:r>
            <a:r>
              <a:rPr lang="en-US" sz="2200" dirty="0"/>
              <a:t>(especially developers or other testers) reproduce the defect.</a:t>
            </a:r>
          </a:p>
          <a:p>
            <a:pPr>
              <a:buFont typeface="Arial" panose="020B0604020202020204" pitchFamily="34" charset="0"/>
              <a:buChar char="•"/>
            </a:pPr>
            <a:r>
              <a:rPr lang="en-US" sz="2200" b="1" dirty="0"/>
              <a:t>Best Practice</a:t>
            </a:r>
            <a:r>
              <a:rPr lang="en-US" sz="2200" dirty="0"/>
              <a:t>: Include all necessary details about the environment, the actions leading to the defect, and any dependencies or configurations.</a:t>
            </a:r>
          </a:p>
          <a:p>
            <a:pPr>
              <a:buFont typeface="Arial" panose="020B0604020202020204" pitchFamily="34" charset="0"/>
              <a:buChar char="•"/>
            </a:pPr>
            <a:endParaRPr lang="en-US" sz="2200" dirty="0"/>
          </a:p>
          <a:p>
            <a:pPr>
              <a:buFont typeface="Arial" panose="020B0604020202020204" pitchFamily="34" charset="0"/>
              <a:buChar char="•"/>
            </a:pPr>
            <a:r>
              <a:rPr lang="en-US" sz="2200" b="1" dirty="0"/>
              <a:t>Example</a:t>
            </a:r>
            <a:r>
              <a:rPr lang="en-US" sz="2200" dirty="0"/>
              <a:t>:</a:t>
            </a:r>
          </a:p>
          <a:p>
            <a:pPr>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dirty="0"/>
              <a:t>Open the application on Chrome (v90).</a:t>
            </a:r>
          </a:p>
          <a:p>
            <a:pPr marL="742950" lvl="1" indent="-285750">
              <a:buFont typeface="Arial" panose="020B0604020202020204" pitchFamily="34" charset="0"/>
              <a:buChar char="•"/>
            </a:pPr>
            <a:r>
              <a:rPr lang="en-US" sz="2200" dirty="0"/>
              <a:t>Enter valid user credentials (username: testuser, password: Test@123).</a:t>
            </a:r>
          </a:p>
          <a:p>
            <a:pPr marL="742950" lvl="1" indent="-285750">
              <a:buFont typeface="Arial" panose="020B0604020202020204" pitchFamily="34" charset="0"/>
              <a:buChar char="•"/>
            </a:pPr>
            <a:r>
              <a:rPr lang="en-US" sz="2200" dirty="0"/>
              <a:t>Click the ‘Login’ button.</a:t>
            </a:r>
          </a:p>
          <a:p>
            <a:pPr marL="742950" lvl="1" indent="-285750">
              <a:buFont typeface="Arial" panose="020B0604020202020204" pitchFamily="34" charset="0"/>
              <a:buChar char="•"/>
            </a:pPr>
            <a:r>
              <a:rPr lang="en-US" sz="2200" dirty="0"/>
              <a:t>Observe that the button remains unresponsive, and no page load occurs.</a:t>
            </a:r>
          </a:p>
        </p:txBody>
      </p:sp>
    </p:spTree>
    <p:extLst>
      <p:ext uri="{BB962C8B-B14F-4D97-AF65-F5344CB8AC3E}">
        <p14:creationId xmlns:p14="http://schemas.microsoft.com/office/powerpoint/2010/main" val="37666768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94795C-099E-12D2-8E7A-F8D7986C01B2}"/>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7A43F51C-252A-C149-94D1-0AFDDA5680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3D66AB1-0D2F-0264-B113-6FE48BA85CD7}"/>
              </a:ext>
            </a:extLst>
          </p:cNvPr>
          <p:cNvSpPr txBox="1"/>
          <p:nvPr/>
        </p:nvSpPr>
        <p:spPr>
          <a:xfrm>
            <a:off x="587828" y="335845"/>
            <a:ext cx="9938657" cy="6186309"/>
          </a:xfrm>
          <a:prstGeom prst="rect">
            <a:avLst/>
          </a:prstGeom>
          <a:noFill/>
        </p:spPr>
        <p:txBody>
          <a:bodyPr wrap="square">
            <a:spAutoFit/>
          </a:bodyPr>
          <a:lstStyle/>
          <a:p>
            <a:r>
              <a:rPr lang="en-US" sz="2200" b="1" dirty="0"/>
              <a:t>5. Expected Behavior</a:t>
            </a:r>
          </a:p>
          <a:p>
            <a:endParaRPr lang="en-US" sz="2200" b="1" dirty="0"/>
          </a:p>
          <a:p>
            <a:pPr>
              <a:buFont typeface="Arial" panose="020B0604020202020204" pitchFamily="34" charset="0"/>
              <a:buChar char="•"/>
            </a:pPr>
            <a:r>
              <a:rPr lang="en-US" sz="2200" b="1" dirty="0"/>
              <a:t>Purpose</a:t>
            </a:r>
            <a:r>
              <a:rPr lang="en-US" sz="2200" dirty="0"/>
              <a:t>: A description of the </a:t>
            </a:r>
            <a:r>
              <a:rPr lang="en-US" sz="2200" b="1" dirty="0"/>
              <a:t>correct functionality or behavior that should occur when the defect does not exist.</a:t>
            </a:r>
          </a:p>
          <a:p>
            <a:pPr>
              <a:buFont typeface="Arial" panose="020B0604020202020204" pitchFamily="34" charset="0"/>
              <a:buChar char="•"/>
            </a:pPr>
            <a:r>
              <a:rPr lang="en-US" sz="2200" b="1" dirty="0"/>
              <a:t>Best Practice</a:t>
            </a:r>
            <a:r>
              <a:rPr lang="en-US" sz="2200" dirty="0"/>
              <a:t>: Make sure this is clear and contrasts directly with the actual behavior to highlight the deviation.</a:t>
            </a:r>
          </a:p>
          <a:p>
            <a:pPr>
              <a:buFont typeface="Arial" panose="020B0604020202020204" pitchFamily="34" charset="0"/>
              <a:buChar char="•"/>
            </a:pPr>
            <a:r>
              <a:rPr lang="en-US" sz="2200" b="1" dirty="0"/>
              <a:t>Example</a:t>
            </a:r>
            <a:r>
              <a:rPr lang="en-US" sz="2200" dirty="0"/>
              <a:t>: “The user should be redirected to the dashboard after clicking the ‘Login’ button, provided that valid credentials are entered.”</a:t>
            </a:r>
          </a:p>
          <a:p>
            <a:pPr>
              <a:buFont typeface="Arial" panose="020B0604020202020204" pitchFamily="34" charset="0"/>
              <a:buChar char="•"/>
            </a:pPr>
            <a:endParaRPr lang="en-US" sz="2200" dirty="0"/>
          </a:p>
          <a:p>
            <a:r>
              <a:rPr lang="en-US" sz="2200" b="1" dirty="0"/>
              <a:t>6. Actual Behavior</a:t>
            </a:r>
          </a:p>
          <a:p>
            <a:endParaRPr lang="en-US" sz="2200" b="1" dirty="0"/>
          </a:p>
          <a:p>
            <a:pPr>
              <a:buFont typeface="Arial" panose="020B0604020202020204" pitchFamily="34" charset="0"/>
              <a:buChar char="•"/>
            </a:pPr>
            <a:r>
              <a:rPr lang="en-US" sz="2200" b="1" dirty="0"/>
              <a:t>Purpose</a:t>
            </a:r>
            <a:r>
              <a:rPr lang="en-US" sz="2200" dirty="0"/>
              <a:t>: A clear explanation of </a:t>
            </a:r>
            <a:r>
              <a:rPr lang="en-US" sz="2200" b="1" dirty="0"/>
              <a:t>what actually happens when the defect is encountered. </a:t>
            </a:r>
            <a:r>
              <a:rPr lang="en-US" sz="2200" dirty="0"/>
              <a:t>This should detail the discrepancy between the expected behavior and the observed results.</a:t>
            </a:r>
          </a:p>
          <a:p>
            <a:pPr>
              <a:buFont typeface="Arial" panose="020B0604020202020204" pitchFamily="34" charset="0"/>
              <a:buChar char="•"/>
            </a:pPr>
            <a:r>
              <a:rPr lang="en-US" sz="2200" b="1" dirty="0"/>
              <a:t>Best Practice</a:t>
            </a:r>
            <a:r>
              <a:rPr lang="en-US" sz="2200" dirty="0"/>
              <a:t>: Be as descriptive as possible, indicating the impact of the defect on the functionality or user experience.</a:t>
            </a:r>
          </a:p>
          <a:p>
            <a:pPr>
              <a:buFont typeface="Arial" panose="020B0604020202020204" pitchFamily="34" charset="0"/>
              <a:buChar char="•"/>
            </a:pPr>
            <a:r>
              <a:rPr lang="en-US" sz="2200" b="1" dirty="0"/>
              <a:t>Example</a:t>
            </a:r>
            <a:r>
              <a:rPr lang="en-US" sz="2200" dirty="0"/>
              <a:t>: “Upon clicking the ‘Login’ button, no action occurs. The button remains in its original state, and the login page does not load.”</a:t>
            </a:r>
          </a:p>
        </p:txBody>
      </p:sp>
    </p:spTree>
    <p:extLst>
      <p:ext uri="{BB962C8B-B14F-4D97-AF65-F5344CB8AC3E}">
        <p14:creationId xmlns:p14="http://schemas.microsoft.com/office/powerpoint/2010/main" val="19774947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B3B1E-CA5A-C11E-4207-F2B1564D16CA}"/>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8641C11D-8C58-B389-7CB4-0D77233ECF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3580AF2-97AB-CD8E-68A1-21CDFDABBC5E}"/>
              </a:ext>
            </a:extLst>
          </p:cNvPr>
          <p:cNvSpPr txBox="1"/>
          <p:nvPr/>
        </p:nvSpPr>
        <p:spPr>
          <a:xfrm>
            <a:off x="1023257" y="837971"/>
            <a:ext cx="9165772" cy="4493538"/>
          </a:xfrm>
          <a:prstGeom prst="rect">
            <a:avLst/>
          </a:prstGeom>
          <a:noFill/>
        </p:spPr>
        <p:txBody>
          <a:bodyPr wrap="square">
            <a:spAutoFit/>
          </a:bodyPr>
          <a:lstStyle/>
          <a:p>
            <a:r>
              <a:rPr lang="en-US" sz="2200" b="1" dirty="0"/>
              <a:t>7. Severity</a:t>
            </a:r>
          </a:p>
          <a:p>
            <a:endParaRPr lang="en-US" sz="2200" b="1" dirty="0"/>
          </a:p>
          <a:p>
            <a:pPr>
              <a:buFont typeface="Arial" panose="020B0604020202020204" pitchFamily="34" charset="0"/>
              <a:buChar char="•"/>
            </a:pPr>
            <a:r>
              <a:rPr lang="en-US" sz="2200" b="1" dirty="0"/>
              <a:t>Purpose</a:t>
            </a:r>
            <a:r>
              <a:rPr lang="en-US" sz="2200" dirty="0"/>
              <a:t>: Indicates </a:t>
            </a:r>
            <a:r>
              <a:rPr lang="en-US" sz="2200" b="1" dirty="0"/>
              <a:t>how serious the defect</a:t>
            </a:r>
            <a:r>
              <a:rPr lang="en-US" sz="2200" dirty="0"/>
              <a:t> is in terms of its impact on the software functionality or user experience.</a:t>
            </a:r>
          </a:p>
          <a:p>
            <a:pPr>
              <a:buFont typeface="Arial" panose="020B0604020202020204" pitchFamily="34" charset="0"/>
              <a:buChar char="•"/>
            </a:pPr>
            <a:r>
              <a:rPr lang="en-US" sz="2200" b="1" dirty="0"/>
              <a:t>Best Practice</a:t>
            </a:r>
            <a:r>
              <a:rPr lang="en-US" sz="2200" dirty="0"/>
              <a:t>: Severity levels should be standardized to help the team assess priority.</a:t>
            </a:r>
          </a:p>
          <a:p>
            <a:pPr marL="742950" lvl="1" indent="-285750">
              <a:buFont typeface="Arial" panose="020B0604020202020204" pitchFamily="34" charset="0"/>
              <a:buChar char="•"/>
            </a:pPr>
            <a:r>
              <a:rPr lang="en-US" sz="2200" b="1" dirty="0"/>
              <a:t>Critical</a:t>
            </a:r>
            <a:r>
              <a:rPr lang="en-US" sz="2200" dirty="0"/>
              <a:t>: The defect causes system crashes or prevents the user from using core functionality.</a:t>
            </a:r>
          </a:p>
          <a:p>
            <a:pPr marL="742950" lvl="1" indent="-285750">
              <a:buFont typeface="Arial" panose="020B0604020202020204" pitchFamily="34" charset="0"/>
              <a:buChar char="•"/>
            </a:pPr>
            <a:r>
              <a:rPr lang="en-US" sz="2200" b="1" dirty="0"/>
              <a:t>High</a:t>
            </a:r>
            <a:r>
              <a:rPr lang="en-US" sz="2200" dirty="0"/>
              <a:t>: Major functionality is affected, but there are workarounds.</a:t>
            </a:r>
          </a:p>
          <a:p>
            <a:pPr marL="742950" lvl="1" indent="-285750">
              <a:buFont typeface="Arial" panose="020B0604020202020204" pitchFamily="34" charset="0"/>
              <a:buChar char="•"/>
            </a:pPr>
            <a:r>
              <a:rPr lang="en-US" sz="2200" b="1" dirty="0"/>
              <a:t>Medium</a:t>
            </a:r>
            <a:r>
              <a:rPr lang="en-US" sz="2200" dirty="0"/>
              <a:t>: Affects secondary functionality or a non-essential feature.</a:t>
            </a:r>
          </a:p>
          <a:p>
            <a:pPr marL="742950" lvl="1" indent="-285750">
              <a:buFont typeface="Arial" panose="020B0604020202020204" pitchFamily="34" charset="0"/>
              <a:buChar char="•"/>
            </a:pPr>
            <a:r>
              <a:rPr lang="en-US" sz="2200" b="1" dirty="0"/>
              <a:t>Low</a:t>
            </a:r>
            <a:r>
              <a:rPr lang="en-US" sz="2200" dirty="0"/>
              <a:t>: Cosmetic issues or minor inconveniences.</a:t>
            </a:r>
          </a:p>
          <a:p>
            <a:pPr marL="742950" lvl="1" indent="-285750">
              <a:buFont typeface="Arial" panose="020B0604020202020204" pitchFamily="34" charset="0"/>
              <a:buChar char="•"/>
            </a:pPr>
            <a:endParaRPr lang="en-US" sz="2200" dirty="0"/>
          </a:p>
          <a:p>
            <a:pPr>
              <a:buFont typeface="Arial" panose="020B0604020202020204" pitchFamily="34" charset="0"/>
              <a:buChar char="•"/>
            </a:pPr>
            <a:r>
              <a:rPr lang="en-US" sz="2200" b="1" dirty="0"/>
              <a:t>Example</a:t>
            </a:r>
            <a:r>
              <a:rPr lang="en-US" sz="2200" dirty="0"/>
              <a:t>: </a:t>
            </a:r>
            <a:r>
              <a:rPr lang="en-US" sz="2200" b="1" dirty="0"/>
              <a:t>Severity: High</a:t>
            </a:r>
            <a:r>
              <a:rPr lang="en-US" sz="2200" dirty="0"/>
              <a:t> (because the login functionality is a critical user flow).</a:t>
            </a:r>
          </a:p>
        </p:txBody>
      </p:sp>
    </p:spTree>
    <p:extLst>
      <p:ext uri="{BB962C8B-B14F-4D97-AF65-F5344CB8AC3E}">
        <p14:creationId xmlns:p14="http://schemas.microsoft.com/office/powerpoint/2010/main" val="5967990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F80F9-C9E6-DE6C-8ED6-AA71BD85B315}"/>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3A2A5A3E-78E6-5A4D-52E3-FDF3E0AFDF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41C6C23-5E5C-231E-366B-4A9589BD90F2}"/>
              </a:ext>
            </a:extLst>
          </p:cNvPr>
          <p:cNvSpPr txBox="1"/>
          <p:nvPr/>
        </p:nvSpPr>
        <p:spPr>
          <a:xfrm>
            <a:off x="1240971" y="837971"/>
            <a:ext cx="10254342" cy="4493538"/>
          </a:xfrm>
          <a:prstGeom prst="rect">
            <a:avLst/>
          </a:prstGeom>
          <a:noFill/>
        </p:spPr>
        <p:txBody>
          <a:bodyPr wrap="square">
            <a:spAutoFit/>
          </a:bodyPr>
          <a:lstStyle/>
          <a:p>
            <a:r>
              <a:rPr lang="en-US" sz="2200" b="1" dirty="0"/>
              <a:t>8. Priority</a:t>
            </a:r>
          </a:p>
          <a:p>
            <a:endParaRPr lang="en-US" sz="2200" b="1" dirty="0"/>
          </a:p>
          <a:p>
            <a:pPr>
              <a:buFont typeface="Arial" panose="020B0604020202020204" pitchFamily="34" charset="0"/>
              <a:buChar char="•"/>
            </a:pPr>
            <a:r>
              <a:rPr lang="en-US" sz="2200" b="1" dirty="0"/>
              <a:t>Purpose</a:t>
            </a:r>
            <a:r>
              <a:rPr lang="en-US" sz="2200" dirty="0"/>
              <a:t>: Indicates how urgently the defect should be fixed, based on its impact and urgency in the business context.</a:t>
            </a:r>
          </a:p>
          <a:p>
            <a:pPr>
              <a:buFont typeface="Arial" panose="020B0604020202020204" pitchFamily="34" charset="0"/>
              <a:buChar char="•"/>
            </a:pPr>
            <a:r>
              <a:rPr lang="en-US" sz="2200" b="1" dirty="0"/>
              <a:t>Best Practice</a:t>
            </a:r>
            <a:r>
              <a:rPr lang="en-US" sz="2200" dirty="0"/>
              <a:t>: Priority is typically determined by the product owner or project manager and may differ from severity (a low-severity defect could have high priority if it affects a core feature in a time-sensitive manner).</a:t>
            </a:r>
          </a:p>
          <a:p>
            <a:pPr>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b="1" dirty="0"/>
              <a:t>High Priority</a:t>
            </a:r>
            <a:r>
              <a:rPr lang="en-US" sz="2200" dirty="0"/>
              <a:t>: Needs to be fixed immediately.</a:t>
            </a:r>
          </a:p>
          <a:p>
            <a:pPr marL="742950" lvl="1" indent="-285750">
              <a:buFont typeface="Arial" panose="020B0604020202020204" pitchFamily="34" charset="0"/>
              <a:buChar char="•"/>
            </a:pPr>
            <a:r>
              <a:rPr lang="en-US" sz="2200" b="1" dirty="0"/>
              <a:t>Medium Priority</a:t>
            </a:r>
            <a:r>
              <a:rPr lang="en-US" sz="2200" dirty="0"/>
              <a:t>: Should be addressed soon, but not critical.</a:t>
            </a:r>
          </a:p>
          <a:p>
            <a:pPr marL="742950" lvl="1" indent="-285750">
              <a:buFont typeface="Arial" panose="020B0604020202020204" pitchFamily="34" charset="0"/>
              <a:buChar char="•"/>
            </a:pPr>
            <a:r>
              <a:rPr lang="en-US" sz="2200" b="1" dirty="0"/>
              <a:t>Low Priority</a:t>
            </a:r>
            <a:r>
              <a:rPr lang="en-US" sz="2200" dirty="0"/>
              <a:t>: Can be fixed in later releases.</a:t>
            </a:r>
          </a:p>
          <a:p>
            <a:pPr marL="742950" lvl="1" indent="-285750">
              <a:buFont typeface="Arial" panose="020B0604020202020204" pitchFamily="34" charset="0"/>
              <a:buChar char="•"/>
            </a:pPr>
            <a:endParaRPr lang="en-US" sz="2200" dirty="0"/>
          </a:p>
          <a:p>
            <a:pPr>
              <a:buFont typeface="Arial" panose="020B0604020202020204" pitchFamily="34" charset="0"/>
              <a:buChar char="•"/>
            </a:pPr>
            <a:r>
              <a:rPr lang="en-US" sz="2200" b="1" dirty="0"/>
              <a:t>Example</a:t>
            </a:r>
            <a:r>
              <a:rPr lang="en-US" sz="2200" dirty="0"/>
              <a:t>: </a:t>
            </a:r>
            <a:r>
              <a:rPr lang="en-US" sz="2200" b="1" dirty="0"/>
              <a:t>Priority: High</a:t>
            </a:r>
            <a:r>
              <a:rPr lang="en-US" sz="2200" dirty="0"/>
              <a:t> (as login is a core feature that impacts all users).</a:t>
            </a:r>
          </a:p>
        </p:txBody>
      </p:sp>
    </p:spTree>
    <p:extLst>
      <p:ext uri="{BB962C8B-B14F-4D97-AF65-F5344CB8AC3E}">
        <p14:creationId xmlns:p14="http://schemas.microsoft.com/office/powerpoint/2010/main" val="4576049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460CB380-10CB-A74A-77AA-92FAA690E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A7CE9A6-D7FE-E728-16E3-0D537B98CAC3}"/>
              </a:ext>
            </a:extLst>
          </p:cNvPr>
          <p:cNvSpPr txBox="1"/>
          <p:nvPr/>
        </p:nvSpPr>
        <p:spPr>
          <a:xfrm>
            <a:off x="751114" y="674400"/>
            <a:ext cx="10232571" cy="5509200"/>
          </a:xfrm>
          <a:prstGeom prst="rect">
            <a:avLst/>
          </a:prstGeom>
          <a:noFill/>
        </p:spPr>
        <p:txBody>
          <a:bodyPr wrap="square">
            <a:spAutoFit/>
          </a:bodyPr>
          <a:lstStyle/>
          <a:p>
            <a:r>
              <a:rPr lang="en-US" sz="2200" b="1" dirty="0"/>
              <a:t>9. Environment</a:t>
            </a:r>
          </a:p>
          <a:p>
            <a:endParaRPr lang="en-US" sz="2200" b="1" dirty="0"/>
          </a:p>
          <a:p>
            <a:pPr>
              <a:buFont typeface="Arial" panose="020B0604020202020204" pitchFamily="34" charset="0"/>
              <a:buChar char="•"/>
            </a:pPr>
            <a:r>
              <a:rPr lang="en-US" sz="2200" b="1" dirty="0"/>
              <a:t>Purpose</a:t>
            </a:r>
            <a:r>
              <a:rPr lang="en-US" sz="2200" dirty="0"/>
              <a:t>: </a:t>
            </a:r>
            <a:r>
              <a:rPr lang="en-US" sz="2200" b="1" dirty="0"/>
              <a:t>Describes the testing environment</a:t>
            </a:r>
            <a:r>
              <a:rPr lang="en-US" sz="2200" dirty="0"/>
              <a:t> where the defect was observed, including operating systems, browsers, devices, versions, and other configurations.</a:t>
            </a:r>
          </a:p>
          <a:p>
            <a:pPr>
              <a:buFont typeface="Arial" panose="020B0604020202020204" pitchFamily="34" charset="0"/>
              <a:buChar char="•"/>
            </a:pPr>
            <a:r>
              <a:rPr lang="en-US" sz="2200" b="1" dirty="0"/>
              <a:t>Best Practice</a:t>
            </a:r>
            <a:r>
              <a:rPr lang="en-US" sz="2200" dirty="0"/>
              <a:t>: The more detailed, the better. This helps to reproduce the defect in a similar environment.</a:t>
            </a:r>
          </a:p>
          <a:p>
            <a:pPr>
              <a:buFont typeface="Arial" panose="020B0604020202020204" pitchFamily="34" charset="0"/>
              <a:buChar char="•"/>
            </a:pPr>
            <a:r>
              <a:rPr lang="en-US" sz="2200" b="1" dirty="0"/>
              <a:t>Example</a:t>
            </a:r>
            <a:r>
              <a:rPr lang="en-US" sz="2200" dirty="0"/>
              <a:t>: “Windows 10, Chrome v90. Build version 2.1.5, tested on desktop.”</a:t>
            </a:r>
          </a:p>
          <a:p>
            <a:pPr>
              <a:buFont typeface="Arial" panose="020B0604020202020204" pitchFamily="34" charset="0"/>
              <a:buChar char="•"/>
            </a:pPr>
            <a:endParaRPr lang="en-US" sz="2200" dirty="0"/>
          </a:p>
          <a:p>
            <a:r>
              <a:rPr lang="en-US" sz="2200" b="1" dirty="0"/>
              <a:t>10. Attachments (Screenshots, Logs, etc.)</a:t>
            </a:r>
          </a:p>
          <a:p>
            <a:endParaRPr lang="en-US" sz="2200" b="1" dirty="0"/>
          </a:p>
          <a:p>
            <a:pPr>
              <a:buFont typeface="Arial" panose="020B0604020202020204" pitchFamily="34" charset="0"/>
              <a:buChar char="•"/>
            </a:pPr>
            <a:r>
              <a:rPr lang="en-US" sz="2200" b="1" dirty="0"/>
              <a:t>Purpose</a:t>
            </a:r>
            <a:r>
              <a:rPr lang="en-US" sz="2200" dirty="0"/>
              <a:t>: </a:t>
            </a:r>
            <a:r>
              <a:rPr lang="en-US" sz="2200" b="1" dirty="0"/>
              <a:t>Provides additional visual or textual evidence </a:t>
            </a:r>
            <a:r>
              <a:rPr lang="en-US" sz="2200" dirty="0"/>
              <a:t>that can help the development team understand the defect, such as screenshots, error logs, or video recordings.</a:t>
            </a:r>
          </a:p>
          <a:p>
            <a:pPr>
              <a:buFont typeface="Arial" panose="020B0604020202020204" pitchFamily="34" charset="0"/>
              <a:buChar char="•"/>
            </a:pPr>
            <a:r>
              <a:rPr lang="en-US" sz="2200" b="1" dirty="0"/>
              <a:t>Best Practice</a:t>
            </a:r>
            <a:r>
              <a:rPr lang="en-US" sz="2200" dirty="0"/>
              <a:t>: Always attach logs or screenshots that illustrate the defect in action, and ensure that the attachments are clear and informative.</a:t>
            </a:r>
          </a:p>
          <a:p>
            <a:pPr>
              <a:buFont typeface="Arial" panose="020B0604020202020204" pitchFamily="34" charset="0"/>
              <a:buChar char="•"/>
            </a:pPr>
            <a:r>
              <a:rPr lang="en-US" sz="2200" b="1" dirty="0"/>
              <a:t>Example</a:t>
            </a:r>
            <a:r>
              <a:rPr lang="en-US" sz="2200" dirty="0"/>
              <a:t>: A screenshot showing the unresponsive ‘Login’ button or an error log showing failed JavaScript requests.</a:t>
            </a:r>
          </a:p>
        </p:txBody>
      </p:sp>
    </p:spTree>
    <p:extLst>
      <p:ext uri="{BB962C8B-B14F-4D97-AF65-F5344CB8AC3E}">
        <p14:creationId xmlns:p14="http://schemas.microsoft.com/office/powerpoint/2010/main" val="3245268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603CB-95DA-88C5-3547-EEDFE6FE109A}"/>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4BD785A7-732D-2813-6548-B7BE527205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197E2F-3AAB-A4DA-5E86-6D838380FA9B}"/>
              </a:ext>
            </a:extLst>
          </p:cNvPr>
          <p:cNvSpPr txBox="1"/>
          <p:nvPr/>
        </p:nvSpPr>
        <p:spPr>
          <a:xfrm>
            <a:off x="1066800" y="547024"/>
            <a:ext cx="10287229" cy="5386090"/>
          </a:xfrm>
          <a:prstGeom prst="rect">
            <a:avLst/>
          </a:prstGeom>
          <a:noFill/>
        </p:spPr>
        <p:txBody>
          <a:bodyPr wrap="square">
            <a:spAutoFit/>
          </a:bodyPr>
          <a:lstStyle/>
          <a:p>
            <a:pPr marL="742950" lvl="1" indent="-285750">
              <a:buFont typeface="Arial" panose="020B0604020202020204" pitchFamily="34" charset="0"/>
              <a:buChar char="•"/>
            </a:pPr>
            <a:r>
              <a:rPr lang="en-US" sz="2200" b="1" dirty="0"/>
              <a:t>Test Coverage:</a:t>
            </a:r>
            <a:r>
              <a:rPr lang="en-US" sz="2200" dirty="0"/>
              <a:t> How much of the code or features were covered by the tests.</a:t>
            </a:r>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b="1" dirty="0"/>
              <a:t>Test Environment:</a:t>
            </a:r>
            <a:r>
              <a:rPr lang="en-US" sz="2200" dirty="0"/>
              <a:t> Information about the environment where the tests were executed (hardware, software versions, etc.).</a:t>
            </a:r>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b="1" dirty="0"/>
              <a:t>Test Metrics:</a:t>
            </a:r>
            <a:r>
              <a:rPr lang="en-US" sz="2200" dirty="0"/>
              <a:t> Statistics like pass/fail rates, defect density, etc.</a:t>
            </a:r>
          </a:p>
          <a:p>
            <a:pPr marL="742950" lvl="1" indent="-285750">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b="1" dirty="0"/>
              <a:t>Risk Analysis:</a:t>
            </a:r>
            <a:r>
              <a:rPr lang="en-US" sz="2200" dirty="0"/>
              <a:t> Any potential risks or concerns identified during testing.</a:t>
            </a:r>
          </a:p>
          <a:p>
            <a:pPr marL="742950" lvl="1" indent="-285750">
              <a:buFont typeface="Arial" panose="020B0604020202020204" pitchFamily="34" charset="0"/>
              <a:buChar char="•"/>
            </a:pPr>
            <a:endParaRPr lang="en-US" sz="2200" dirty="0"/>
          </a:p>
          <a:p>
            <a:r>
              <a:rPr lang="en-US" sz="2200" b="1" dirty="0"/>
              <a:t>5. Final Acceptance:</a:t>
            </a:r>
          </a:p>
          <a:p>
            <a:endParaRPr lang="en-US" sz="2200" b="1" dirty="0"/>
          </a:p>
          <a:p>
            <a:pPr>
              <a:buFont typeface="Arial" panose="020B0604020202020204" pitchFamily="34" charset="0"/>
              <a:buChar char="•"/>
            </a:pPr>
            <a:r>
              <a:rPr lang="en-US" sz="2200" b="1" dirty="0"/>
              <a:t>Post-Testing Review:</a:t>
            </a:r>
            <a:r>
              <a:rPr lang="en-US" sz="2200" dirty="0"/>
              <a:t> At the end of the development or sprint cycle, the final Test Status Report is often used in </a:t>
            </a:r>
            <a:r>
              <a:rPr lang="en-US" sz="2200" b="1" dirty="0"/>
              <a:t>the review meetings to assess </a:t>
            </a:r>
            <a:r>
              <a:rPr lang="en-US" sz="2200" dirty="0"/>
              <a:t>whether the software is ready for release, based on test results and defect resolution.</a:t>
            </a:r>
          </a:p>
          <a:p>
            <a:pPr marL="742950" lvl="1" indent="-285750">
              <a:buFont typeface="Arial" panose="020B0604020202020204" pitchFamily="34" charset="0"/>
              <a:buChar char="•"/>
            </a:pPr>
            <a:endParaRPr lang="en-US" sz="1800" dirty="0"/>
          </a:p>
          <a:p>
            <a:pPr marL="742950" lvl="1"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34524275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1D03F6-131E-6436-4BD3-5A0857FAE972}"/>
            </a:ext>
          </a:extLst>
        </p:cNvPr>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2E05DC64-0B7D-64A6-3425-74134BCC0D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5136946-8501-8DF9-477B-C0F951A5BE24}"/>
              </a:ext>
            </a:extLst>
          </p:cNvPr>
          <p:cNvSpPr txBox="1"/>
          <p:nvPr/>
        </p:nvSpPr>
        <p:spPr>
          <a:xfrm>
            <a:off x="1030840" y="674400"/>
            <a:ext cx="10130319" cy="5509200"/>
          </a:xfrm>
          <a:prstGeom prst="rect">
            <a:avLst/>
          </a:prstGeom>
          <a:noFill/>
        </p:spPr>
        <p:txBody>
          <a:bodyPr wrap="square">
            <a:spAutoFit/>
          </a:bodyPr>
          <a:lstStyle/>
          <a:p>
            <a:r>
              <a:rPr lang="en-US" sz="2200" b="1" dirty="0"/>
              <a:t>11. Defect Status</a:t>
            </a:r>
          </a:p>
          <a:p>
            <a:endParaRPr lang="en-US" sz="2200" b="1" dirty="0"/>
          </a:p>
          <a:p>
            <a:pPr>
              <a:buFont typeface="Arial" panose="020B0604020202020204" pitchFamily="34" charset="0"/>
              <a:buChar char="•"/>
            </a:pPr>
            <a:r>
              <a:rPr lang="en-US" sz="2200" b="1" dirty="0"/>
              <a:t>Purpose</a:t>
            </a:r>
            <a:r>
              <a:rPr lang="en-US" sz="2200" dirty="0"/>
              <a:t>: Indicates the </a:t>
            </a:r>
            <a:r>
              <a:rPr lang="en-US" sz="2200" b="1" dirty="0"/>
              <a:t>current stage of the defect’s lifecycle.</a:t>
            </a:r>
            <a:r>
              <a:rPr lang="en-US" sz="2200" dirty="0"/>
              <a:t> Common statuses include:</a:t>
            </a:r>
          </a:p>
          <a:p>
            <a:pPr>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b="1" dirty="0"/>
              <a:t>New</a:t>
            </a:r>
            <a:r>
              <a:rPr lang="en-US" sz="2200" dirty="0"/>
              <a:t>: The defect has been reported but not yet assigned.</a:t>
            </a:r>
          </a:p>
          <a:p>
            <a:pPr marL="742950" lvl="1" indent="-285750">
              <a:buFont typeface="Arial" panose="020B0604020202020204" pitchFamily="34" charset="0"/>
              <a:buChar char="•"/>
            </a:pPr>
            <a:r>
              <a:rPr lang="en-US" sz="2200" b="1" dirty="0"/>
              <a:t>Assigned</a:t>
            </a:r>
            <a:r>
              <a:rPr lang="en-US" sz="2200" dirty="0"/>
              <a:t>: The defect is assigned to a developer.</a:t>
            </a:r>
          </a:p>
          <a:p>
            <a:pPr marL="742950" lvl="1" indent="-285750">
              <a:buFont typeface="Arial" panose="020B0604020202020204" pitchFamily="34" charset="0"/>
              <a:buChar char="•"/>
            </a:pPr>
            <a:r>
              <a:rPr lang="en-US" sz="2200" b="1" dirty="0"/>
              <a:t>In Progress</a:t>
            </a:r>
            <a:r>
              <a:rPr lang="en-US" sz="2200" dirty="0"/>
              <a:t>: The developer is working on fixing the defect.</a:t>
            </a:r>
          </a:p>
          <a:p>
            <a:pPr marL="742950" lvl="1" indent="-285750">
              <a:buFont typeface="Arial" panose="020B0604020202020204" pitchFamily="34" charset="0"/>
              <a:buChar char="•"/>
            </a:pPr>
            <a:r>
              <a:rPr lang="en-US" sz="2200" b="1" dirty="0"/>
              <a:t>Resolved</a:t>
            </a:r>
            <a:r>
              <a:rPr lang="en-US" sz="2200" dirty="0"/>
              <a:t>: The defect has been fixed and is ready for retesting.</a:t>
            </a:r>
          </a:p>
          <a:p>
            <a:pPr marL="742950" lvl="1" indent="-285750">
              <a:buFont typeface="Arial" panose="020B0604020202020204" pitchFamily="34" charset="0"/>
              <a:buChar char="•"/>
            </a:pPr>
            <a:r>
              <a:rPr lang="en-US" sz="2200" b="1" dirty="0"/>
              <a:t>Closed</a:t>
            </a:r>
            <a:r>
              <a:rPr lang="en-US" sz="2200" dirty="0"/>
              <a:t>: The defect has been verified and resolved.</a:t>
            </a:r>
          </a:p>
          <a:p>
            <a:pPr marL="742950" lvl="1" indent="-285750">
              <a:buFont typeface="Arial" panose="020B0604020202020204" pitchFamily="34" charset="0"/>
              <a:buChar char="•"/>
            </a:pPr>
            <a:r>
              <a:rPr lang="en-US" sz="2200" b="1" dirty="0"/>
              <a:t>Reopened</a:t>
            </a:r>
            <a:r>
              <a:rPr lang="en-US" sz="2200" dirty="0"/>
              <a:t>: The defect was thought to be fixed but has reappeared.</a:t>
            </a:r>
          </a:p>
          <a:p>
            <a:pPr marL="742950" lvl="1" indent="-285750">
              <a:buFont typeface="Arial" panose="020B0604020202020204" pitchFamily="34" charset="0"/>
              <a:buChar char="•"/>
            </a:pPr>
            <a:endParaRPr lang="en-US" sz="2200" dirty="0"/>
          </a:p>
          <a:p>
            <a:pPr>
              <a:buFont typeface="Arial" panose="020B0604020202020204" pitchFamily="34" charset="0"/>
              <a:buChar char="•"/>
            </a:pPr>
            <a:r>
              <a:rPr lang="en-US" sz="2200" b="1" dirty="0"/>
              <a:t>Best Practice</a:t>
            </a:r>
            <a:r>
              <a:rPr lang="en-US" sz="2200" dirty="0"/>
              <a:t>: Regularly update the status as the defect progresses through the resolution process.</a:t>
            </a:r>
          </a:p>
          <a:p>
            <a:pPr>
              <a:buFont typeface="Arial" panose="020B0604020202020204" pitchFamily="34" charset="0"/>
              <a:buChar char="•"/>
            </a:pPr>
            <a:endParaRPr lang="en-US" sz="2200" dirty="0"/>
          </a:p>
          <a:p>
            <a:pPr>
              <a:buFont typeface="Arial" panose="020B0604020202020204" pitchFamily="34" charset="0"/>
              <a:buChar char="•"/>
            </a:pPr>
            <a:r>
              <a:rPr lang="en-US" sz="2200" b="1" dirty="0"/>
              <a:t>Example</a:t>
            </a:r>
            <a:r>
              <a:rPr lang="en-US" sz="2200" dirty="0"/>
              <a:t>: </a:t>
            </a:r>
            <a:r>
              <a:rPr lang="en-US" sz="2200" b="1" dirty="0"/>
              <a:t>Status: In Progress</a:t>
            </a:r>
            <a:endParaRPr lang="en-US" sz="2200" dirty="0"/>
          </a:p>
        </p:txBody>
      </p:sp>
    </p:spTree>
    <p:extLst>
      <p:ext uri="{BB962C8B-B14F-4D97-AF65-F5344CB8AC3E}">
        <p14:creationId xmlns:p14="http://schemas.microsoft.com/office/powerpoint/2010/main" val="29061987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47E37D-AB4B-142E-5059-F1A0C0C77136}"/>
            </a:ext>
          </a:extLst>
        </p:cNvPr>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0DBA9B34-470F-2E0C-98C7-CF41242565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568A52F-658C-99BF-FA2E-A7CDAE40F91D}"/>
              </a:ext>
            </a:extLst>
          </p:cNvPr>
          <p:cNvSpPr txBox="1"/>
          <p:nvPr/>
        </p:nvSpPr>
        <p:spPr>
          <a:xfrm>
            <a:off x="892140" y="1284269"/>
            <a:ext cx="10142306" cy="3139321"/>
          </a:xfrm>
          <a:prstGeom prst="rect">
            <a:avLst/>
          </a:prstGeom>
          <a:noFill/>
        </p:spPr>
        <p:txBody>
          <a:bodyPr wrap="square">
            <a:spAutoFit/>
          </a:bodyPr>
          <a:lstStyle/>
          <a:p>
            <a:r>
              <a:rPr lang="en-US" sz="2200" b="1" dirty="0"/>
              <a:t>12. Root Cause</a:t>
            </a:r>
          </a:p>
          <a:p>
            <a:endParaRPr lang="en-US" sz="2200" b="1" dirty="0"/>
          </a:p>
          <a:p>
            <a:pPr>
              <a:buFont typeface="Arial" panose="020B0604020202020204" pitchFamily="34" charset="0"/>
              <a:buChar char="•"/>
            </a:pPr>
            <a:r>
              <a:rPr lang="en-US" sz="2200" b="1" dirty="0"/>
              <a:t>Purpose</a:t>
            </a:r>
            <a:r>
              <a:rPr lang="en-US" sz="2200" dirty="0"/>
              <a:t>: Identifies the underlying cause of the defect, once it is known. This helps improve development practices and reduce future defects.</a:t>
            </a:r>
          </a:p>
          <a:p>
            <a:pPr>
              <a:buFont typeface="Arial" panose="020B0604020202020204" pitchFamily="34" charset="0"/>
              <a:buChar char="•"/>
            </a:pPr>
            <a:endParaRPr lang="en-US" sz="2200" dirty="0"/>
          </a:p>
          <a:p>
            <a:pPr>
              <a:buFont typeface="Arial" panose="020B0604020202020204" pitchFamily="34" charset="0"/>
              <a:buChar char="•"/>
            </a:pPr>
            <a:r>
              <a:rPr lang="en-US" sz="2200" b="1" dirty="0"/>
              <a:t>Best Practice</a:t>
            </a:r>
            <a:r>
              <a:rPr lang="en-US" sz="2200" dirty="0"/>
              <a:t>: Root cause analysis helps identify trends and underlying patterns, such as flawed designs or miscommunications.</a:t>
            </a:r>
          </a:p>
          <a:p>
            <a:pPr>
              <a:buFont typeface="Arial" panose="020B0604020202020204" pitchFamily="34" charset="0"/>
              <a:buChar char="•"/>
            </a:pPr>
            <a:endParaRPr lang="en-US" sz="2200" dirty="0"/>
          </a:p>
          <a:p>
            <a:pPr>
              <a:buFont typeface="Arial" panose="020B0604020202020204" pitchFamily="34" charset="0"/>
              <a:buChar char="•"/>
            </a:pPr>
            <a:r>
              <a:rPr lang="en-US" sz="2200" b="1" dirty="0"/>
              <a:t>Example</a:t>
            </a:r>
            <a:r>
              <a:rPr lang="en-US" sz="2200" dirty="0"/>
              <a:t>: "Root cause: JavaScript error in the login form submission logic."</a:t>
            </a:r>
          </a:p>
        </p:txBody>
      </p:sp>
    </p:spTree>
    <p:extLst>
      <p:ext uri="{BB962C8B-B14F-4D97-AF65-F5344CB8AC3E}">
        <p14:creationId xmlns:p14="http://schemas.microsoft.com/office/powerpoint/2010/main" val="33116772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3B6D6-E163-F844-95B5-C6EF03712E00}"/>
            </a:ext>
          </a:extLst>
        </p:cNvPr>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CDF03875-9958-4924-B476-020C5F22FB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92B5F68-38CB-01FE-1F06-5C7CB4170DAC}"/>
              </a:ext>
            </a:extLst>
          </p:cNvPr>
          <p:cNvSpPr txBox="1"/>
          <p:nvPr/>
        </p:nvSpPr>
        <p:spPr>
          <a:xfrm>
            <a:off x="736828" y="837970"/>
            <a:ext cx="10807471" cy="5447645"/>
          </a:xfrm>
          <a:prstGeom prst="rect">
            <a:avLst/>
          </a:prstGeom>
          <a:noFill/>
        </p:spPr>
        <p:txBody>
          <a:bodyPr wrap="square">
            <a:spAutoFit/>
          </a:bodyPr>
          <a:lstStyle/>
          <a:p>
            <a:r>
              <a:rPr lang="en-US" sz="2800" b="1" dirty="0"/>
              <a:t>Reporting Defects to Stakeholders :</a:t>
            </a:r>
          </a:p>
          <a:p>
            <a:endParaRPr lang="en-US" sz="2800" b="1" dirty="0"/>
          </a:p>
          <a:p>
            <a:r>
              <a:rPr lang="en-US" sz="2200" dirty="0"/>
              <a:t>Once the defect reports are generated, they need to be communicated to relevant stakeholders (e.g., project managers, developers, product owners, QA leads). </a:t>
            </a:r>
          </a:p>
          <a:p>
            <a:endParaRPr lang="en-US" sz="2200" dirty="0"/>
          </a:p>
          <a:p>
            <a:pPr marL="457200" indent="-457200">
              <a:buAutoNum type="arabicPeriod"/>
            </a:pPr>
            <a:r>
              <a:rPr lang="en-US" sz="2800" b="1" dirty="0"/>
              <a:t>Defect Dashboards</a:t>
            </a:r>
          </a:p>
          <a:p>
            <a:pPr marL="457200" indent="-457200">
              <a:buAutoNum type="arabicPeriod"/>
            </a:pPr>
            <a:endParaRPr lang="en-US" sz="2200" b="1" dirty="0"/>
          </a:p>
          <a:p>
            <a:pPr>
              <a:buFont typeface="Arial" panose="020B0604020202020204" pitchFamily="34" charset="0"/>
              <a:buChar char="•"/>
            </a:pPr>
            <a:r>
              <a:rPr lang="en-US" sz="2200" dirty="0"/>
              <a:t>Many </a:t>
            </a:r>
            <a:r>
              <a:rPr lang="en-US" sz="2200" b="1" dirty="0"/>
              <a:t>defect tracking systems offer dashboards or reports </a:t>
            </a:r>
            <a:r>
              <a:rPr lang="en-US" sz="2200" dirty="0"/>
              <a:t>that can provide an overview of defect status, severity, priority, and trends. These dashboards can be customized for different stakeholders:</a:t>
            </a:r>
          </a:p>
          <a:p>
            <a:pPr>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b="1" dirty="0"/>
              <a:t>Testers</a:t>
            </a:r>
            <a:r>
              <a:rPr lang="en-US" sz="2200" dirty="0"/>
              <a:t> may want detailed views of newly reported defects and their severity.</a:t>
            </a:r>
          </a:p>
          <a:p>
            <a:pPr marL="742950" lvl="1" indent="-285750">
              <a:buFont typeface="Arial" panose="020B0604020202020204" pitchFamily="34" charset="0"/>
              <a:buChar char="•"/>
            </a:pPr>
            <a:r>
              <a:rPr lang="en-US" sz="2200" b="1" dirty="0"/>
              <a:t>Developers</a:t>
            </a:r>
            <a:r>
              <a:rPr lang="en-US" sz="2200" dirty="0"/>
              <a:t> may focus on defects assigned to them or their team.</a:t>
            </a:r>
          </a:p>
          <a:p>
            <a:pPr marL="742950" lvl="1" indent="-285750">
              <a:buFont typeface="Arial" panose="020B0604020202020204" pitchFamily="34" charset="0"/>
              <a:buChar char="•"/>
            </a:pPr>
            <a:r>
              <a:rPr lang="en-US" sz="2200" b="1" dirty="0"/>
              <a:t>Managers</a:t>
            </a:r>
            <a:r>
              <a:rPr lang="en-US" sz="2200" dirty="0"/>
              <a:t> may want high-level metrics such as the total number of defects, defect density, and the percentage of defects closed.</a:t>
            </a:r>
          </a:p>
        </p:txBody>
      </p:sp>
    </p:spTree>
    <p:extLst>
      <p:ext uri="{BB962C8B-B14F-4D97-AF65-F5344CB8AC3E}">
        <p14:creationId xmlns:p14="http://schemas.microsoft.com/office/powerpoint/2010/main" val="33584690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90BBA-21B5-88ED-BA17-2EC5306C8626}"/>
            </a:ext>
          </a:extLst>
        </p:cNvPr>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78EC5EF2-5998-5D95-402B-F2D4EB97B2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4F177EA-45AC-FFDB-CC63-6075A5362136}"/>
              </a:ext>
            </a:extLst>
          </p:cNvPr>
          <p:cNvSpPr txBox="1"/>
          <p:nvPr/>
        </p:nvSpPr>
        <p:spPr>
          <a:xfrm>
            <a:off x="1085850" y="1071940"/>
            <a:ext cx="10852150" cy="4493538"/>
          </a:xfrm>
          <a:prstGeom prst="rect">
            <a:avLst/>
          </a:prstGeom>
          <a:noFill/>
        </p:spPr>
        <p:txBody>
          <a:bodyPr wrap="square">
            <a:spAutoFit/>
          </a:bodyPr>
          <a:lstStyle/>
          <a:p>
            <a:r>
              <a:rPr lang="en-US" sz="2200" b="1" dirty="0"/>
              <a:t>2. Defect Summary Reports</a:t>
            </a:r>
          </a:p>
          <a:p>
            <a:endParaRPr lang="en-US" sz="2200" b="1" dirty="0"/>
          </a:p>
          <a:p>
            <a:pPr>
              <a:buFont typeface="Arial" panose="020B0604020202020204" pitchFamily="34" charset="0"/>
              <a:buChar char="•"/>
            </a:pPr>
            <a:r>
              <a:rPr lang="en-US" sz="2200" dirty="0"/>
              <a:t>A summary report is often generated periodically (e.g., daily, weekly) and shared with stakeholders. These reports highlight key metrics, such as:</a:t>
            </a:r>
          </a:p>
          <a:p>
            <a:pPr marL="342900" indent="-342900">
              <a:buFont typeface="Wingdings" panose="05000000000000000000" pitchFamily="2" charset="2"/>
              <a:buChar char="q"/>
            </a:pPr>
            <a:endParaRPr lang="en-US" sz="2200" dirty="0"/>
          </a:p>
          <a:p>
            <a:pPr marL="800100" lvl="1" indent="-342900">
              <a:buFont typeface="Wingdings" panose="05000000000000000000" pitchFamily="2" charset="2"/>
              <a:buChar char="q"/>
            </a:pPr>
            <a:r>
              <a:rPr lang="en-US" sz="2200" dirty="0"/>
              <a:t>Number of defects </a:t>
            </a:r>
            <a:r>
              <a:rPr lang="en-US" sz="2200" b="1" dirty="0"/>
              <a:t>reported</a:t>
            </a:r>
            <a:r>
              <a:rPr lang="en-US" sz="2200" dirty="0"/>
              <a:t>.</a:t>
            </a:r>
          </a:p>
          <a:p>
            <a:pPr marL="800100" lvl="1" indent="-342900">
              <a:buFont typeface="Wingdings" panose="05000000000000000000" pitchFamily="2" charset="2"/>
              <a:buChar char="q"/>
            </a:pPr>
            <a:r>
              <a:rPr lang="en-US" sz="2200" dirty="0"/>
              <a:t>Number of defects </a:t>
            </a:r>
            <a:r>
              <a:rPr lang="en-US" sz="2200" b="1" dirty="0"/>
              <a:t>resolved</a:t>
            </a:r>
            <a:r>
              <a:rPr lang="en-US" sz="2200" dirty="0"/>
              <a:t>.</a:t>
            </a:r>
          </a:p>
          <a:p>
            <a:pPr marL="800100" lvl="1" indent="-342900">
              <a:buFont typeface="Wingdings" panose="05000000000000000000" pitchFamily="2" charset="2"/>
              <a:buChar char="q"/>
            </a:pPr>
            <a:r>
              <a:rPr lang="en-US" sz="2200" dirty="0"/>
              <a:t>Number of </a:t>
            </a:r>
            <a:r>
              <a:rPr lang="en-US" sz="2200" b="1" dirty="0"/>
              <a:t>open defects by severity or priority</a:t>
            </a:r>
            <a:r>
              <a:rPr lang="en-US" sz="2200" dirty="0"/>
              <a:t>.</a:t>
            </a:r>
          </a:p>
          <a:p>
            <a:pPr marL="800100" lvl="1" indent="-342900">
              <a:buFont typeface="Wingdings" panose="05000000000000000000" pitchFamily="2" charset="2"/>
              <a:buChar char="q"/>
            </a:pPr>
            <a:r>
              <a:rPr lang="en-US" sz="2200" dirty="0"/>
              <a:t>Defect </a:t>
            </a:r>
            <a:r>
              <a:rPr lang="en-US" sz="2200" b="1" dirty="0"/>
              <a:t>trends over time</a:t>
            </a:r>
            <a:r>
              <a:rPr lang="en-US" sz="2200" dirty="0"/>
              <a:t>.</a:t>
            </a:r>
          </a:p>
          <a:p>
            <a:pPr marL="800100" lvl="1" indent="-342900">
              <a:buFont typeface="Wingdings" panose="05000000000000000000" pitchFamily="2" charset="2"/>
              <a:buChar char="q"/>
            </a:pPr>
            <a:r>
              <a:rPr lang="en-US" sz="2200" dirty="0"/>
              <a:t>Most problematic modules or components.</a:t>
            </a:r>
          </a:p>
          <a:p>
            <a:pPr marL="742950" lvl="1" indent="-285750">
              <a:buFont typeface="Arial" panose="020B0604020202020204" pitchFamily="34" charset="0"/>
              <a:buChar char="•"/>
            </a:pPr>
            <a:endParaRPr lang="en-US" sz="2200" dirty="0"/>
          </a:p>
          <a:p>
            <a:pPr>
              <a:buFont typeface="Arial" panose="020B0604020202020204" pitchFamily="34" charset="0"/>
              <a:buChar char="•"/>
            </a:pPr>
            <a:r>
              <a:rPr lang="en-US" sz="2200" b="1" dirty="0"/>
              <a:t>Example</a:t>
            </a:r>
            <a:r>
              <a:rPr lang="en-US" sz="2200" dirty="0"/>
              <a:t>: A weekly report might show that 80% of critical defects have been resolved, and 20% remain in progress.</a:t>
            </a:r>
          </a:p>
        </p:txBody>
      </p:sp>
    </p:spTree>
    <p:extLst>
      <p:ext uri="{BB962C8B-B14F-4D97-AF65-F5344CB8AC3E}">
        <p14:creationId xmlns:p14="http://schemas.microsoft.com/office/powerpoint/2010/main" val="7258531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58B9C-BE5A-0252-7D7E-D7E02726746F}"/>
            </a:ext>
          </a:extLst>
        </p:cNvPr>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BB352C47-D000-23A4-11E0-B7C6DD0646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380E558-1C4F-1C0D-0ABC-9DE70FF0E814}"/>
              </a:ext>
            </a:extLst>
          </p:cNvPr>
          <p:cNvSpPr txBox="1"/>
          <p:nvPr/>
        </p:nvSpPr>
        <p:spPr>
          <a:xfrm>
            <a:off x="863829" y="1320342"/>
            <a:ext cx="10490200" cy="3416320"/>
          </a:xfrm>
          <a:prstGeom prst="rect">
            <a:avLst/>
          </a:prstGeom>
          <a:noFill/>
        </p:spPr>
        <p:txBody>
          <a:bodyPr wrap="square">
            <a:spAutoFit/>
          </a:bodyPr>
          <a:lstStyle/>
          <a:p>
            <a:r>
              <a:rPr lang="en-US" sz="2400" b="1" dirty="0"/>
              <a:t>3. Defect Trend Analysis</a:t>
            </a:r>
          </a:p>
          <a:p>
            <a:endParaRPr lang="en-US" sz="2400" b="1" dirty="0"/>
          </a:p>
          <a:p>
            <a:pPr>
              <a:buFont typeface="Arial" panose="020B0604020202020204" pitchFamily="34" charset="0"/>
              <a:buChar char="•"/>
            </a:pPr>
            <a:r>
              <a:rPr lang="en-US" sz="2400" dirty="0"/>
              <a:t>Over time, a trend analysis report can help stakeholders understand the progress of defect resolution efforts, the areas that require more attention, and whether new defects are being introduced.</a:t>
            </a:r>
          </a:p>
          <a:p>
            <a:pPr>
              <a:buFont typeface="Arial" panose="020B0604020202020204" pitchFamily="34" charset="0"/>
              <a:buChar char="•"/>
            </a:pPr>
            <a:endParaRPr lang="en-US" sz="2400" dirty="0"/>
          </a:p>
          <a:p>
            <a:pPr>
              <a:buFont typeface="Arial" panose="020B0604020202020204" pitchFamily="34" charset="0"/>
              <a:buChar char="•"/>
            </a:pPr>
            <a:r>
              <a:rPr lang="en-US" sz="2400" b="1" dirty="0"/>
              <a:t>Example</a:t>
            </a:r>
            <a:r>
              <a:rPr lang="en-US" sz="2400" dirty="0"/>
              <a:t>: A report showing a steady increase in defects related to a specific module (e.g., authentication) might prompt a deeper investigation into the root cause.</a:t>
            </a:r>
          </a:p>
        </p:txBody>
      </p:sp>
    </p:spTree>
    <p:extLst>
      <p:ext uri="{BB962C8B-B14F-4D97-AF65-F5344CB8AC3E}">
        <p14:creationId xmlns:p14="http://schemas.microsoft.com/office/powerpoint/2010/main" val="12208439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83E230-0550-F8F3-AF6E-94EB17866CA3}"/>
            </a:ext>
          </a:extLst>
        </p:cNvPr>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BE07A784-71C6-4531-745B-C3FB43FFB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72F036E-9D16-8200-540D-48165A38444B}"/>
              </a:ext>
            </a:extLst>
          </p:cNvPr>
          <p:cNvSpPr txBox="1"/>
          <p:nvPr/>
        </p:nvSpPr>
        <p:spPr>
          <a:xfrm>
            <a:off x="990600" y="1193430"/>
            <a:ext cx="10541000" cy="5170646"/>
          </a:xfrm>
          <a:prstGeom prst="rect">
            <a:avLst/>
          </a:prstGeom>
          <a:noFill/>
        </p:spPr>
        <p:txBody>
          <a:bodyPr wrap="square">
            <a:spAutoFit/>
          </a:bodyPr>
          <a:lstStyle/>
          <a:p>
            <a:r>
              <a:rPr lang="en-US" sz="2200" dirty="0"/>
              <a:t>The </a:t>
            </a:r>
            <a:r>
              <a:rPr lang="en-US" sz="2200" b="1" dirty="0"/>
              <a:t>content of a Software Defect Report</a:t>
            </a:r>
            <a:r>
              <a:rPr lang="en-US" sz="2200" dirty="0"/>
              <a:t> is critical in conveying essential information about a defect </a:t>
            </a:r>
            <a:r>
              <a:rPr lang="en-US" sz="2200" b="1" dirty="0"/>
              <a:t>to ensure that it can be understood, tracked, and resolved efficiently.</a:t>
            </a:r>
          </a:p>
          <a:p>
            <a:endParaRPr lang="en-US" sz="2200" dirty="0"/>
          </a:p>
          <a:p>
            <a:r>
              <a:rPr lang="en-US" sz="2200" dirty="0"/>
              <a:t> A well-crafted defect report helps development and testing teams identify, prioritize, and address issues swiftly. </a:t>
            </a:r>
          </a:p>
          <a:p>
            <a:endParaRPr lang="en-US" sz="2200" dirty="0"/>
          </a:p>
          <a:p>
            <a:r>
              <a:rPr lang="en-US" sz="2200" dirty="0"/>
              <a:t>Below is a detailed breakdown of the content you should include in a software defect report, as well as best practices for ensuring it's clear, actionable, and useful to all stakeholders.</a:t>
            </a:r>
          </a:p>
          <a:p>
            <a:endParaRPr lang="en-US" sz="2200" dirty="0"/>
          </a:p>
          <a:p>
            <a:pPr marL="457200" indent="-457200">
              <a:buAutoNum type="arabicPeriod"/>
            </a:pPr>
            <a:r>
              <a:rPr lang="en-US" sz="2200" b="1" dirty="0"/>
              <a:t>Defect ID</a:t>
            </a:r>
          </a:p>
          <a:p>
            <a:pPr marL="457200" indent="-457200">
              <a:buAutoNum type="arabicPeriod"/>
            </a:pPr>
            <a:endParaRPr lang="en-US" sz="2200" b="1" dirty="0"/>
          </a:p>
          <a:p>
            <a:pPr>
              <a:buFont typeface="Arial" panose="020B0604020202020204" pitchFamily="34" charset="0"/>
              <a:buChar char="•"/>
            </a:pPr>
            <a:r>
              <a:rPr lang="en-US" sz="2200" b="1" dirty="0"/>
              <a:t>Content</a:t>
            </a:r>
            <a:r>
              <a:rPr lang="en-US" sz="2200" dirty="0"/>
              <a:t>: A unique identifier assigned to the defect.</a:t>
            </a:r>
          </a:p>
          <a:p>
            <a:pPr>
              <a:buFont typeface="Arial" panose="020B0604020202020204" pitchFamily="34" charset="0"/>
              <a:buChar char="•"/>
            </a:pPr>
            <a:r>
              <a:rPr lang="en-US" sz="2200" b="1" dirty="0"/>
              <a:t>Purpose</a:t>
            </a:r>
            <a:r>
              <a:rPr lang="en-US" sz="2200" dirty="0"/>
              <a:t>: Makes it easy to track and reference.</a:t>
            </a:r>
          </a:p>
          <a:p>
            <a:pPr>
              <a:buFont typeface="Arial" panose="020B0604020202020204" pitchFamily="34" charset="0"/>
              <a:buChar char="•"/>
            </a:pPr>
            <a:r>
              <a:rPr lang="en-US" sz="2200" b="1" dirty="0"/>
              <a:t>Example</a:t>
            </a:r>
            <a:r>
              <a:rPr lang="en-US" sz="2200" dirty="0"/>
              <a:t>: DEF-1234, BUG-9876</a:t>
            </a:r>
          </a:p>
        </p:txBody>
      </p:sp>
      <p:sp>
        <p:nvSpPr>
          <p:cNvPr id="8" name="TextBox 7">
            <a:extLst>
              <a:ext uri="{FF2B5EF4-FFF2-40B4-BE49-F238E27FC236}">
                <a16:creationId xmlns:a16="http://schemas.microsoft.com/office/drawing/2014/main" id="{F03A1A3A-2D62-CA34-D9ED-EAD60E91D5AB}"/>
              </a:ext>
            </a:extLst>
          </p:cNvPr>
          <p:cNvSpPr txBox="1"/>
          <p:nvPr/>
        </p:nvSpPr>
        <p:spPr>
          <a:xfrm>
            <a:off x="2540000" y="253196"/>
            <a:ext cx="7442200" cy="584775"/>
          </a:xfrm>
          <a:prstGeom prst="rect">
            <a:avLst/>
          </a:prstGeom>
          <a:noFill/>
        </p:spPr>
        <p:txBody>
          <a:bodyPr wrap="square">
            <a:spAutoFit/>
          </a:bodyPr>
          <a:lstStyle/>
          <a:p>
            <a:pPr algn="ctr"/>
            <a:r>
              <a:rPr lang="en-US" sz="3200" b="1" dirty="0"/>
              <a:t>Content of a Software Defect Report</a:t>
            </a:r>
            <a:r>
              <a:rPr lang="en-US" sz="3200" dirty="0"/>
              <a:t> </a:t>
            </a:r>
            <a:endParaRPr lang="en-IN" sz="3200" dirty="0"/>
          </a:p>
        </p:txBody>
      </p:sp>
    </p:spTree>
    <p:extLst>
      <p:ext uri="{BB962C8B-B14F-4D97-AF65-F5344CB8AC3E}">
        <p14:creationId xmlns:p14="http://schemas.microsoft.com/office/powerpoint/2010/main" val="28627765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F1D39-F2D9-48FC-BF10-955B3493F5F1}"/>
            </a:ext>
          </a:extLst>
        </p:cNvPr>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7A66B15D-D286-294B-FD6C-7DCF58037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A2C412-6967-E72B-C9BB-5068B821B8A8}"/>
              </a:ext>
            </a:extLst>
          </p:cNvPr>
          <p:cNvSpPr txBox="1"/>
          <p:nvPr/>
        </p:nvSpPr>
        <p:spPr>
          <a:xfrm>
            <a:off x="1219199" y="1028700"/>
            <a:ext cx="9434623" cy="3816429"/>
          </a:xfrm>
          <a:prstGeom prst="rect">
            <a:avLst/>
          </a:prstGeom>
          <a:noFill/>
        </p:spPr>
        <p:txBody>
          <a:bodyPr wrap="square">
            <a:spAutoFit/>
          </a:bodyPr>
          <a:lstStyle/>
          <a:p>
            <a:r>
              <a:rPr lang="en-US" sz="2200" b="1" dirty="0"/>
              <a:t>2. Title/Summary</a:t>
            </a:r>
          </a:p>
          <a:p>
            <a:endParaRPr lang="en-US" sz="2200" b="1" dirty="0"/>
          </a:p>
          <a:p>
            <a:pPr>
              <a:buFont typeface="Arial" panose="020B0604020202020204" pitchFamily="34" charset="0"/>
              <a:buChar char="•"/>
            </a:pPr>
            <a:r>
              <a:rPr lang="en-US" sz="2200" b="1" dirty="0"/>
              <a:t>Content</a:t>
            </a:r>
            <a:r>
              <a:rPr lang="en-US" sz="2200" dirty="0"/>
              <a:t>: A concise, clear description of the defect.</a:t>
            </a:r>
          </a:p>
          <a:p>
            <a:pPr>
              <a:buFont typeface="Arial" panose="020B0604020202020204" pitchFamily="34" charset="0"/>
              <a:buChar char="•"/>
            </a:pPr>
            <a:endParaRPr lang="en-US" sz="2200" dirty="0"/>
          </a:p>
          <a:p>
            <a:pPr>
              <a:buFont typeface="Arial" panose="020B0604020202020204" pitchFamily="34" charset="0"/>
              <a:buChar char="•"/>
            </a:pPr>
            <a:r>
              <a:rPr lang="en-US" sz="2200" b="1" dirty="0"/>
              <a:t>Purpose</a:t>
            </a:r>
            <a:r>
              <a:rPr lang="en-US" sz="2200" dirty="0"/>
              <a:t>: Allows anyone reviewing the defect report to immediately understand the nature of the issue without having to read through the entire report.</a:t>
            </a:r>
          </a:p>
          <a:p>
            <a:pPr>
              <a:buFont typeface="Arial" panose="020B0604020202020204" pitchFamily="34" charset="0"/>
              <a:buChar char="•"/>
            </a:pPr>
            <a:endParaRPr lang="en-US" sz="2200" dirty="0"/>
          </a:p>
          <a:p>
            <a:pPr>
              <a:buFont typeface="Arial" panose="020B0604020202020204" pitchFamily="34" charset="0"/>
              <a:buChar char="•"/>
            </a:pPr>
            <a:r>
              <a:rPr lang="en-US" sz="2200" b="1" dirty="0"/>
              <a:t>Best Practice</a:t>
            </a:r>
            <a:r>
              <a:rPr lang="en-US" sz="2200" dirty="0"/>
              <a:t>: Use a short title that highlights the primary issue. Avoid long or overly technical jargon.</a:t>
            </a:r>
          </a:p>
          <a:p>
            <a:pPr>
              <a:buFont typeface="Arial" panose="020B0604020202020204" pitchFamily="34" charset="0"/>
              <a:buChar char="•"/>
            </a:pPr>
            <a:endParaRPr lang="en-US" sz="2200" dirty="0"/>
          </a:p>
          <a:p>
            <a:pPr>
              <a:buFont typeface="Arial" panose="020B0604020202020204" pitchFamily="34" charset="0"/>
              <a:buChar char="•"/>
            </a:pPr>
            <a:r>
              <a:rPr lang="en-US" sz="2200" b="1" dirty="0"/>
              <a:t>Example</a:t>
            </a:r>
            <a:r>
              <a:rPr lang="en-US" sz="2200" dirty="0"/>
              <a:t>: “Login button is unresponsive after entering valid credentials.”</a:t>
            </a:r>
          </a:p>
        </p:txBody>
      </p:sp>
    </p:spTree>
    <p:extLst>
      <p:ext uri="{BB962C8B-B14F-4D97-AF65-F5344CB8AC3E}">
        <p14:creationId xmlns:p14="http://schemas.microsoft.com/office/powerpoint/2010/main" val="24870873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DF044-70C4-E19C-77AB-8A246479F204}"/>
            </a:ext>
          </a:extLst>
        </p:cNvPr>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FE1CB9A0-BD31-01A6-EEE7-ACC93CA811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7000DEB-B9B0-8E01-5702-7645F7626F6B}"/>
              </a:ext>
            </a:extLst>
          </p:cNvPr>
          <p:cNvSpPr txBox="1"/>
          <p:nvPr/>
        </p:nvSpPr>
        <p:spPr>
          <a:xfrm>
            <a:off x="956930" y="678849"/>
            <a:ext cx="9707526" cy="4832092"/>
          </a:xfrm>
          <a:prstGeom prst="rect">
            <a:avLst/>
          </a:prstGeom>
          <a:noFill/>
        </p:spPr>
        <p:txBody>
          <a:bodyPr wrap="square">
            <a:spAutoFit/>
          </a:bodyPr>
          <a:lstStyle/>
          <a:p>
            <a:r>
              <a:rPr lang="en-US" sz="2200" b="1" dirty="0"/>
              <a:t>3. Description</a:t>
            </a:r>
          </a:p>
          <a:p>
            <a:endParaRPr lang="en-US" sz="2200" b="1" dirty="0"/>
          </a:p>
          <a:p>
            <a:pPr>
              <a:buFont typeface="Arial" panose="020B0604020202020204" pitchFamily="34" charset="0"/>
              <a:buChar char="•"/>
            </a:pPr>
            <a:r>
              <a:rPr lang="en-US" sz="2200" b="1" dirty="0"/>
              <a:t>Content</a:t>
            </a:r>
            <a:r>
              <a:rPr lang="en-US" sz="2200" dirty="0"/>
              <a:t>: A detailed explanation of the defect, including the observed behavior, what’s wrong, and how it impacts the application or user.</a:t>
            </a:r>
          </a:p>
          <a:p>
            <a:pPr>
              <a:buFont typeface="Arial" panose="020B0604020202020204" pitchFamily="34" charset="0"/>
              <a:buChar char="•"/>
            </a:pPr>
            <a:endParaRPr lang="en-US" sz="2200" dirty="0"/>
          </a:p>
          <a:p>
            <a:pPr>
              <a:buFont typeface="Arial" panose="020B0604020202020204" pitchFamily="34" charset="0"/>
              <a:buChar char="•"/>
            </a:pPr>
            <a:r>
              <a:rPr lang="en-US" sz="2200" b="1" dirty="0"/>
              <a:t>Purpose</a:t>
            </a:r>
            <a:r>
              <a:rPr lang="en-US" sz="2200" dirty="0"/>
              <a:t>: Provides a complete understanding of the issue to help developers troubleshoot and fix it.</a:t>
            </a:r>
          </a:p>
          <a:p>
            <a:pPr>
              <a:buFont typeface="Arial" panose="020B0604020202020204" pitchFamily="34" charset="0"/>
              <a:buChar char="•"/>
            </a:pPr>
            <a:endParaRPr lang="en-US" sz="2200" dirty="0"/>
          </a:p>
          <a:p>
            <a:pPr>
              <a:buFont typeface="Arial" panose="020B0604020202020204" pitchFamily="34" charset="0"/>
              <a:buChar char="•"/>
            </a:pPr>
            <a:r>
              <a:rPr lang="en-US" sz="2200" b="1" dirty="0"/>
              <a:t>Best Practice</a:t>
            </a:r>
            <a:r>
              <a:rPr lang="en-US" sz="2200" dirty="0"/>
              <a:t>: Focus on the defect itself, not just symptoms. Include any patterns or potential causes if possible.</a:t>
            </a:r>
          </a:p>
          <a:p>
            <a:pPr>
              <a:buFont typeface="Arial" panose="020B0604020202020204" pitchFamily="34" charset="0"/>
              <a:buChar char="•"/>
            </a:pPr>
            <a:endParaRPr lang="en-US" sz="2200" dirty="0"/>
          </a:p>
          <a:p>
            <a:pPr>
              <a:buFont typeface="Arial" panose="020B0604020202020204" pitchFamily="34" charset="0"/>
              <a:buChar char="•"/>
            </a:pPr>
            <a:r>
              <a:rPr lang="en-US" sz="2200" b="1" dirty="0"/>
              <a:t>Example</a:t>
            </a:r>
            <a:r>
              <a:rPr lang="en-US" sz="2200" dirty="0"/>
              <a:t>: "When a user enters valid credentials and clicks the ‘Login’ button, the page does not load. There is no feedback provided to the user, and no error messages are displayed. This prevents the user from accessing the system."</a:t>
            </a:r>
          </a:p>
        </p:txBody>
      </p:sp>
    </p:spTree>
    <p:extLst>
      <p:ext uri="{BB962C8B-B14F-4D97-AF65-F5344CB8AC3E}">
        <p14:creationId xmlns:p14="http://schemas.microsoft.com/office/powerpoint/2010/main" val="20983107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88A21-3442-0A0A-9F62-F390C8E8C518}"/>
            </a:ext>
          </a:extLst>
        </p:cNvPr>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A80C0E16-A54B-AA0E-6B46-7834C9A085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B43F9DA-9130-B450-FB3E-E26F793543DF}"/>
              </a:ext>
            </a:extLst>
          </p:cNvPr>
          <p:cNvSpPr txBox="1"/>
          <p:nvPr/>
        </p:nvSpPr>
        <p:spPr>
          <a:xfrm>
            <a:off x="669851" y="418985"/>
            <a:ext cx="10460894" cy="5509200"/>
          </a:xfrm>
          <a:prstGeom prst="rect">
            <a:avLst/>
          </a:prstGeom>
          <a:noFill/>
        </p:spPr>
        <p:txBody>
          <a:bodyPr wrap="square">
            <a:spAutoFit/>
          </a:bodyPr>
          <a:lstStyle/>
          <a:p>
            <a:r>
              <a:rPr lang="en-US" sz="2200" b="1" dirty="0"/>
              <a:t>4. Steps to Reproduce</a:t>
            </a:r>
          </a:p>
          <a:p>
            <a:endParaRPr lang="en-US" sz="2200" b="1" dirty="0"/>
          </a:p>
          <a:p>
            <a:pPr>
              <a:buFont typeface="Arial" panose="020B0604020202020204" pitchFamily="34" charset="0"/>
              <a:buChar char="•"/>
            </a:pPr>
            <a:r>
              <a:rPr lang="en-US" sz="2200" b="1" dirty="0"/>
              <a:t>Content</a:t>
            </a:r>
            <a:r>
              <a:rPr lang="en-US" sz="2200" dirty="0"/>
              <a:t>: A step-by-step guide on how to reproduce the defect.</a:t>
            </a:r>
          </a:p>
          <a:p>
            <a:pPr>
              <a:buFont typeface="Arial" panose="020B0604020202020204" pitchFamily="34" charset="0"/>
              <a:buChar char="•"/>
            </a:pPr>
            <a:endParaRPr lang="en-US" sz="2200" dirty="0"/>
          </a:p>
          <a:p>
            <a:pPr>
              <a:buFont typeface="Arial" panose="020B0604020202020204" pitchFamily="34" charset="0"/>
              <a:buChar char="•"/>
            </a:pPr>
            <a:r>
              <a:rPr lang="en-US" sz="2200" b="1" dirty="0"/>
              <a:t>Purpose</a:t>
            </a:r>
            <a:r>
              <a:rPr lang="en-US" sz="2200" dirty="0"/>
              <a:t>: Ensures that developers and testers can replicate the issue on their end, which is essential for debugging and verification.</a:t>
            </a:r>
          </a:p>
          <a:p>
            <a:pPr>
              <a:buFont typeface="Arial" panose="020B0604020202020204" pitchFamily="34" charset="0"/>
              <a:buChar char="•"/>
            </a:pPr>
            <a:endParaRPr lang="en-US" sz="2200" dirty="0"/>
          </a:p>
          <a:p>
            <a:pPr>
              <a:buFont typeface="Arial" panose="020B0604020202020204" pitchFamily="34" charset="0"/>
              <a:buChar char="•"/>
            </a:pPr>
            <a:r>
              <a:rPr lang="en-US" sz="2200" b="1" dirty="0"/>
              <a:t>Best Practice</a:t>
            </a:r>
            <a:r>
              <a:rPr lang="en-US" sz="2200" dirty="0"/>
              <a:t>: Be clear and concise. Include the environment and configurations, and any special conditions required to reproduce the defect.</a:t>
            </a:r>
          </a:p>
          <a:p>
            <a:pPr>
              <a:buFont typeface="Arial" panose="020B0604020202020204" pitchFamily="34" charset="0"/>
              <a:buChar char="•"/>
            </a:pPr>
            <a:endParaRPr lang="en-US" sz="2200" dirty="0"/>
          </a:p>
          <a:p>
            <a:pPr>
              <a:buFont typeface="Arial" panose="020B0604020202020204" pitchFamily="34" charset="0"/>
              <a:buChar char="•"/>
            </a:pPr>
            <a:r>
              <a:rPr lang="en-US" sz="2200" b="1" dirty="0"/>
              <a:t>Example</a:t>
            </a:r>
            <a:r>
              <a:rPr lang="en-US" sz="2200" dirty="0"/>
              <a:t>:</a:t>
            </a:r>
          </a:p>
          <a:p>
            <a:pPr marL="742950" lvl="1" indent="-285750">
              <a:buFont typeface="Arial" panose="020B0604020202020204" pitchFamily="34" charset="0"/>
              <a:buChar char="•"/>
            </a:pPr>
            <a:r>
              <a:rPr lang="en-US" sz="2200" dirty="0"/>
              <a:t>Open the application in Chrome version 90.</a:t>
            </a:r>
          </a:p>
          <a:p>
            <a:pPr marL="742950" lvl="1" indent="-285750">
              <a:buFont typeface="Arial" panose="020B0604020202020204" pitchFamily="34" charset="0"/>
              <a:buChar char="•"/>
            </a:pPr>
            <a:r>
              <a:rPr lang="en-US" sz="2200" dirty="0"/>
              <a:t>Enter a valid username and password (e.g., Username: testuser, Password: Test@123).</a:t>
            </a:r>
          </a:p>
          <a:p>
            <a:pPr marL="742950" lvl="1" indent="-285750">
              <a:buFont typeface="Arial" panose="020B0604020202020204" pitchFamily="34" charset="0"/>
              <a:buChar char="•"/>
            </a:pPr>
            <a:r>
              <a:rPr lang="en-US" sz="2200" dirty="0"/>
              <a:t>Click the “Login” button.</a:t>
            </a:r>
          </a:p>
          <a:p>
            <a:pPr marL="742950" lvl="1" indent="-285750">
              <a:buFont typeface="Arial" panose="020B0604020202020204" pitchFamily="34" charset="0"/>
              <a:buChar char="•"/>
            </a:pPr>
            <a:r>
              <a:rPr lang="en-US" sz="2200" dirty="0"/>
              <a:t>Observe that the login page does not load, and the button remains unresponsive.</a:t>
            </a:r>
          </a:p>
        </p:txBody>
      </p:sp>
    </p:spTree>
    <p:extLst>
      <p:ext uri="{BB962C8B-B14F-4D97-AF65-F5344CB8AC3E}">
        <p14:creationId xmlns:p14="http://schemas.microsoft.com/office/powerpoint/2010/main" val="34622706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20815-D750-E73B-9E92-37476902D4FF}"/>
            </a:ext>
          </a:extLst>
        </p:cNvPr>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CC67AC57-F032-1B15-D95C-190EFF0198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C5DBEE8-95EA-CCFB-DA63-65CF93846F4A}"/>
              </a:ext>
            </a:extLst>
          </p:cNvPr>
          <p:cNvSpPr txBox="1"/>
          <p:nvPr/>
        </p:nvSpPr>
        <p:spPr>
          <a:xfrm>
            <a:off x="765544" y="837971"/>
            <a:ext cx="9994605" cy="4154984"/>
          </a:xfrm>
          <a:prstGeom prst="rect">
            <a:avLst/>
          </a:prstGeom>
          <a:noFill/>
        </p:spPr>
        <p:txBody>
          <a:bodyPr wrap="square">
            <a:spAutoFit/>
          </a:bodyPr>
          <a:lstStyle/>
          <a:p>
            <a:r>
              <a:rPr lang="en-US" sz="2200" b="1" dirty="0"/>
              <a:t>5. Expected Behavior</a:t>
            </a:r>
          </a:p>
          <a:p>
            <a:endParaRPr lang="en-US" sz="2200" b="1" dirty="0"/>
          </a:p>
          <a:p>
            <a:pPr>
              <a:buFont typeface="Arial" panose="020B0604020202020204" pitchFamily="34" charset="0"/>
              <a:buChar char="•"/>
            </a:pPr>
            <a:r>
              <a:rPr lang="en-US" sz="2200" b="1" dirty="0"/>
              <a:t>Content</a:t>
            </a:r>
            <a:r>
              <a:rPr lang="en-US" sz="2200" dirty="0"/>
              <a:t>: Describes what the correct behavior should be if the defect didn’t exist.</a:t>
            </a:r>
          </a:p>
          <a:p>
            <a:pPr>
              <a:buFont typeface="Arial" panose="020B0604020202020204" pitchFamily="34" charset="0"/>
              <a:buChar char="•"/>
            </a:pPr>
            <a:endParaRPr lang="en-US" sz="2200" dirty="0"/>
          </a:p>
          <a:p>
            <a:pPr>
              <a:buFont typeface="Arial" panose="020B0604020202020204" pitchFamily="34" charset="0"/>
              <a:buChar char="•"/>
            </a:pPr>
            <a:r>
              <a:rPr lang="en-US" sz="2200" b="1" dirty="0"/>
              <a:t>Purpose</a:t>
            </a:r>
            <a:r>
              <a:rPr lang="en-US" sz="2200" dirty="0"/>
              <a:t>: Helps clarify what the intended functionality is, so the team knows what needs to be fixed.</a:t>
            </a:r>
          </a:p>
          <a:p>
            <a:pPr>
              <a:buFont typeface="Arial" panose="020B0604020202020204" pitchFamily="34" charset="0"/>
              <a:buChar char="•"/>
            </a:pPr>
            <a:endParaRPr lang="en-US" sz="2200" dirty="0"/>
          </a:p>
          <a:p>
            <a:pPr>
              <a:buFont typeface="Arial" panose="020B0604020202020204" pitchFamily="34" charset="0"/>
              <a:buChar char="•"/>
            </a:pPr>
            <a:r>
              <a:rPr lang="en-US" sz="2200" b="1" dirty="0"/>
              <a:t>Best Practice</a:t>
            </a:r>
            <a:r>
              <a:rPr lang="en-US" sz="2200" dirty="0"/>
              <a:t>: Keep the expected behavior simple and to the point. It should directly contrast with the actual behavior.</a:t>
            </a:r>
          </a:p>
          <a:p>
            <a:pPr>
              <a:buFont typeface="Arial" panose="020B0604020202020204" pitchFamily="34" charset="0"/>
              <a:buChar char="•"/>
            </a:pPr>
            <a:endParaRPr lang="en-US" sz="2200" dirty="0"/>
          </a:p>
          <a:p>
            <a:pPr>
              <a:buFont typeface="Arial" panose="020B0604020202020204" pitchFamily="34" charset="0"/>
              <a:buChar char="•"/>
            </a:pPr>
            <a:r>
              <a:rPr lang="en-US" sz="2200" b="1" dirty="0"/>
              <a:t>Example</a:t>
            </a:r>
            <a:r>
              <a:rPr lang="en-US" sz="2200" dirty="0"/>
              <a:t>: “Upon clicking the 'Login' button with valid credentials, the user should be redirected to the dashboard page.”</a:t>
            </a:r>
          </a:p>
        </p:txBody>
      </p:sp>
    </p:spTree>
    <p:extLst>
      <p:ext uri="{BB962C8B-B14F-4D97-AF65-F5344CB8AC3E}">
        <p14:creationId xmlns:p14="http://schemas.microsoft.com/office/powerpoint/2010/main" val="177407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B43E56-463B-0494-9781-399FEB0C322F}"/>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20E83F82-351C-D089-DF8A-1AE5AB0778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EAC019-1388-BC1A-2848-90A583B2925D}"/>
              </a:ext>
            </a:extLst>
          </p:cNvPr>
          <p:cNvSpPr txBox="1"/>
          <p:nvPr/>
        </p:nvSpPr>
        <p:spPr>
          <a:xfrm>
            <a:off x="887185" y="302359"/>
            <a:ext cx="10417629" cy="6555641"/>
          </a:xfrm>
          <a:prstGeom prst="rect">
            <a:avLst/>
          </a:prstGeom>
          <a:noFill/>
        </p:spPr>
        <p:txBody>
          <a:bodyPr wrap="square">
            <a:spAutoFit/>
          </a:bodyPr>
          <a:lstStyle/>
          <a:p>
            <a:r>
              <a:rPr lang="en-US" sz="2400" b="1" u="sng" dirty="0"/>
              <a:t>Components of a Test Status Report:</a:t>
            </a:r>
          </a:p>
          <a:p>
            <a:endParaRPr lang="en-US" sz="2200" b="1" dirty="0"/>
          </a:p>
          <a:p>
            <a:pPr>
              <a:buFont typeface="+mj-lt"/>
              <a:buAutoNum type="arabicPeriod"/>
            </a:pPr>
            <a:r>
              <a:rPr lang="en-US" sz="2200" b="1" dirty="0"/>
              <a:t>Test Summary:</a:t>
            </a:r>
          </a:p>
          <a:p>
            <a:pPr>
              <a:buFont typeface="+mj-lt"/>
              <a:buAutoNum type="arabicPeriod"/>
            </a:pPr>
            <a:endParaRPr lang="en-US" sz="2200" dirty="0"/>
          </a:p>
          <a:p>
            <a:pPr marL="800100" lvl="1" indent="-342900">
              <a:buFont typeface="Wingdings" panose="05000000000000000000" pitchFamily="2" charset="2"/>
              <a:buChar char="§"/>
            </a:pPr>
            <a:r>
              <a:rPr lang="en-US" sz="2200" b="1" dirty="0"/>
              <a:t>Overview</a:t>
            </a:r>
            <a:r>
              <a:rPr lang="en-US" sz="2200" dirty="0"/>
              <a:t> of the testing phase (e.g., unit testing, integration testing, user acceptance testing).</a:t>
            </a:r>
          </a:p>
          <a:p>
            <a:pPr marL="800100" lvl="1" indent="-342900">
              <a:buFont typeface="Wingdings" panose="05000000000000000000" pitchFamily="2" charset="2"/>
              <a:buChar char="§"/>
            </a:pPr>
            <a:r>
              <a:rPr lang="en-US" sz="2200" dirty="0"/>
              <a:t>A </a:t>
            </a:r>
            <a:r>
              <a:rPr lang="en-US" sz="2200" b="1" dirty="0"/>
              <a:t>high-level </a:t>
            </a:r>
            <a:r>
              <a:rPr lang="en-US" sz="2200" dirty="0"/>
              <a:t>view of the number of test cases executed, passed, and failed.</a:t>
            </a:r>
          </a:p>
          <a:p>
            <a:pPr marL="800100" lvl="1" indent="-342900">
              <a:buFont typeface="Wingdings" panose="05000000000000000000" pitchFamily="2" charset="2"/>
              <a:buChar char="§"/>
            </a:pPr>
            <a:endParaRPr lang="en-US" sz="2200" dirty="0"/>
          </a:p>
          <a:p>
            <a:pPr>
              <a:buFont typeface="+mj-lt"/>
              <a:buAutoNum type="arabicPeriod"/>
            </a:pPr>
            <a:r>
              <a:rPr lang="en-US" sz="2200" b="1" dirty="0"/>
              <a:t>Test Execution Progress:</a:t>
            </a:r>
          </a:p>
          <a:p>
            <a:pPr>
              <a:buFont typeface="+mj-lt"/>
              <a:buAutoNum type="arabicPeriod"/>
            </a:pPr>
            <a:endParaRPr lang="en-US" sz="2200" dirty="0"/>
          </a:p>
          <a:p>
            <a:pPr marL="800100" lvl="1" indent="-342900">
              <a:buFont typeface="Wingdings" panose="05000000000000000000" pitchFamily="2" charset="2"/>
              <a:buChar char="§"/>
            </a:pPr>
            <a:r>
              <a:rPr lang="en-US" sz="2200" dirty="0"/>
              <a:t>Shows which tests have been completed.</a:t>
            </a:r>
          </a:p>
          <a:p>
            <a:pPr marL="800100" lvl="1" indent="-342900">
              <a:buFont typeface="Wingdings" panose="05000000000000000000" pitchFamily="2" charset="2"/>
              <a:buChar char="§"/>
            </a:pPr>
            <a:r>
              <a:rPr lang="en-US" sz="2200" dirty="0"/>
              <a:t>Indicates any tests that are still in progress or blocked.</a:t>
            </a:r>
          </a:p>
          <a:p>
            <a:pPr marL="800100" lvl="1" indent="-342900">
              <a:buFont typeface="Wingdings" panose="05000000000000000000" pitchFamily="2" charset="2"/>
              <a:buChar char="§"/>
            </a:pPr>
            <a:endParaRPr lang="en-US" sz="2200" dirty="0"/>
          </a:p>
          <a:p>
            <a:pPr>
              <a:buFont typeface="+mj-lt"/>
              <a:buAutoNum type="arabicPeriod"/>
            </a:pPr>
            <a:r>
              <a:rPr lang="en-US" sz="2200" b="1" dirty="0"/>
              <a:t>Defects Overview:</a:t>
            </a:r>
          </a:p>
          <a:p>
            <a:pPr>
              <a:buFont typeface="+mj-lt"/>
              <a:buAutoNum type="arabicPeriod"/>
            </a:pPr>
            <a:endParaRPr lang="en-US" sz="2200" dirty="0"/>
          </a:p>
          <a:p>
            <a:pPr marL="800100" lvl="1" indent="-342900">
              <a:buFont typeface="Wingdings" panose="05000000000000000000" pitchFamily="2" charset="2"/>
              <a:buChar char="§"/>
            </a:pPr>
            <a:r>
              <a:rPr lang="en-US" sz="2200" dirty="0"/>
              <a:t>A breakdown of defects found, categorized by severity and status.</a:t>
            </a:r>
          </a:p>
          <a:p>
            <a:pPr marL="800100" lvl="1" indent="-342900">
              <a:buFont typeface="Wingdings" panose="05000000000000000000" pitchFamily="2" charset="2"/>
              <a:buChar char="§"/>
            </a:pPr>
            <a:r>
              <a:rPr lang="en-US" sz="2200" dirty="0"/>
              <a:t>Defect trends, such as whether the number of defects is increasing or decreasing.</a:t>
            </a:r>
          </a:p>
          <a:p>
            <a:pPr marL="800100" lvl="1" indent="-342900">
              <a:buFont typeface="Wingdings" panose="05000000000000000000" pitchFamily="2" charset="2"/>
              <a:buChar char="§"/>
            </a:pPr>
            <a:endParaRPr lang="en-US" sz="2200" dirty="0"/>
          </a:p>
          <a:p>
            <a:pPr>
              <a:buFont typeface="+mj-lt"/>
              <a:buAutoNum type="arabicPeriod"/>
            </a:pPr>
            <a:endParaRPr lang="en-US" sz="2200" dirty="0"/>
          </a:p>
        </p:txBody>
      </p:sp>
    </p:spTree>
    <p:extLst>
      <p:ext uri="{BB962C8B-B14F-4D97-AF65-F5344CB8AC3E}">
        <p14:creationId xmlns:p14="http://schemas.microsoft.com/office/powerpoint/2010/main" val="4896585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1E935-2236-319C-FA71-DDE216BA6A9A}"/>
            </a:ext>
          </a:extLst>
        </p:cNvPr>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30F794FC-185F-3C2D-82B5-D0ECC9B743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489AD8E-2280-0225-8EDA-C489DC40CABD}"/>
              </a:ext>
            </a:extLst>
          </p:cNvPr>
          <p:cNvSpPr txBox="1"/>
          <p:nvPr/>
        </p:nvSpPr>
        <p:spPr>
          <a:xfrm>
            <a:off x="1116418" y="837971"/>
            <a:ext cx="10122195" cy="4154984"/>
          </a:xfrm>
          <a:prstGeom prst="rect">
            <a:avLst/>
          </a:prstGeom>
          <a:noFill/>
        </p:spPr>
        <p:txBody>
          <a:bodyPr wrap="square">
            <a:spAutoFit/>
          </a:bodyPr>
          <a:lstStyle/>
          <a:p>
            <a:r>
              <a:rPr lang="en-US" sz="2200" b="1" dirty="0"/>
              <a:t>6. Actual Behavior</a:t>
            </a:r>
          </a:p>
          <a:p>
            <a:endParaRPr lang="en-US" sz="2200" b="1" dirty="0"/>
          </a:p>
          <a:p>
            <a:pPr>
              <a:buFont typeface="Arial" panose="020B0604020202020204" pitchFamily="34" charset="0"/>
              <a:buChar char="•"/>
            </a:pPr>
            <a:r>
              <a:rPr lang="en-US" sz="2200" b="1" dirty="0"/>
              <a:t>Content</a:t>
            </a:r>
            <a:r>
              <a:rPr lang="en-US" sz="2200" dirty="0"/>
              <a:t>: A clear description of what happens when the defect is encountered.</a:t>
            </a:r>
          </a:p>
          <a:p>
            <a:pPr>
              <a:buFont typeface="Arial" panose="020B0604020202020204" pitchFamily="34" charset="0"/>
              <a:buChar char="•"/>
            </a:pPr>
            <a:endParaRPr lang="en-US" sz="2200" dirty="0"/>
          </a:p>
          <a:p>
            <a:pPr>
              <a:buFont typeface="Arial" panose="020B0604020202020204" pitchFamily="34" charset="0"/>
              <a:buChar char="•"/>
            </a:pPr>
            <a:r>
              <a:rPr lang="en-US" sz="2200" b="1" dirty="0"/>
              <a:t>Purpose</a:t>
            </a:r>
            <a:r>
              <a:rPr lang="en-US" sz="2200" dirty="0"/>
              <a:t>: Highlights the difference between what was expected and what actually occurred. This helps pinpoint the nature of the defect.</a:t>
            </a:r>
          </a:p>
          <a:p>
            <a:pPr>
              <a:buFont typeface="Arial" panose="020B0604020202020204" pitchFamily="34" charset="0"/>
              <a:buChar char="•"/>
            </a:pPr>
            <a:endParaRPr lang="en-US" sz="2200" dirty="0"/>
          </a:p>
          <a:p>
            <a:pPr>
              <a:buFont typeface="Arial" panose="020B0604020202020204" pitchFamily="34" charset="0"/>
              <a:buChar char="•"/>
            </a:pPr>
            <a:r>
              <a:rPr lang="en-US" sz="2200" b="1" dirty="0"/>
              <a:t>Best Practice</a:t>
            </a:r>
            <a:r>
              <a:rPr lang="en-US" sz="2200" dirty="0"/>
              <a:t>: Be specific about what goes wrong and how it impacts the functionality or user experience.</a:t>
            </a:r>
          </a:p>
          <a:p>
            <a:pPr>
              <a:buFont typeface="Arial" panose="020B0604020202020204" pitchFamily="34" charset="0"/>
              <a:buChar char="•"/>
            </a:pPr>
            <a:endParaRPr lang="en-US" sz="2200" dirty="0"/>
          </a:p>
          <a:p>
            <a:pPr>
              <a:buFont typeface="Arial" panose="020B0604020202020204" pitchFamily="34" charset="0"/>
              <a:buChar char="•"/>
            </a:pPr>
            <a:r>
              <a:rPr lang="en-US" sz="2200" b="1" dirty="0"/>
              <a:t>Example</a:t>
            </a:r>
            <a:r>
              <a:rPr lang="en-US" sz="2200" dirty="0"/>
              <a:t>: “Clicking the 'Login' button results in no action. The page does not load, and there are no error messages.”</a:t>
            </a:r>
          </a:p>
        </p:txBody>
      </p:sp>
    </p:spTree>
    <p:extLst>
      <p:ext uri="{BB962C8B-B14F-4D97-AF65-F5344CB8AC3E}">
        <p14:creationId xmlns:p14="http://schemas.microsoft.com/office/powerpoint/2010/main" val="15480201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163624-A0A6-D8DA-76FD-22A04CB8559B}"/>
              </a:ext>
            </a:extLst>
          </p:cNvPr>
          <p:cNvSpPr txBox="1"/>
          <p:nvPr/>
        </p:nvSpPr>
        <p:spPr>
          <a:xfrm>
            <a:off x="861236" y="645295"/>
            <a:ext cx="9845749" cy="5170646"/>
          </a:xfrm>
          <a:prstGeom prst="rect">
            <a:avLst/>
          </a:prstGeom>
          <a:noFill/>
        </p:spPr>
        <p:txBody>
          <a:bodyPr wrap="square">
            <a:spAutoFit/>
          </a:bodyPr>
          <a:lstStyle/>
          <a:p>
            <a:r>
              <a:rPr lang="en-US" sz="2200" b="1" dirty="0"/>
              <a:t>7. Severity</a:t>
            </a:r>
          </a:p>
          <a:p>
            <a:endParaRPr lang="en-US" sz="2200" b="1" dirty="0"/>
          </a:p>
          <a:p>
            <a:pPr>
              <a:buFont typeface="Arial" panose="020B0604020202020204" pitchFamily="34" charset="0"/>
              <a:buChar char="•"/>
            </a:pPr>
            <a:r>
              <a:rPr lang="en-US" sz="2200" b="1" dirty="0"/>
              <a:t>Content</a:t>
            </a:r>
            <a:r>
              <a:rPr lang="en-US" sz="2200" dirty="0"/>
              <a:t>: A rating that describes the seriousness of the defect in terms of its impact on functionality, business operations, or user experience.</a:t>
            </a:r>
          </a:p>
          <a:p>
            <a:pPr>
              <a:buFont typeface="Arial" panose="020B0604020202020204" pitchFamily="34" charset="0"/>
              <a:buChar char="•"/>
            </a:pPr>
            <a:endParaRPr lang="en-US" sz="2200" dirty="0"/>
          </a:p>
          <a:p>
            <a:pPr>
              <a:buFont typeface="Arial" panose="020B0604020202020204" pitchFamily="34" charset="0"/>
              <a:buChar char="•"/>
            </a:pPr>
            <a:r>
              <a:rPr lang="en-US" sz="2200" b="1" dirty="0"/>
              <a:t>Purpose</a:t>
            </a:r>
            <a:r>
              <a:rPr lang="en-US" sz="2200" dirty="0"/>
              <a:t>: Helps prioritize the defect based on how critical it is to the system.</a:t>
            </a:r>
          </a:p>
          <a:p>
            <a:pPr>
              <a:buFont typeface="Arial" panose="020B0604020202020204" pitchFamily="34" charset="0"/>
              <a:buChar char="•"/>
            </a:pPr>
            <a:endParaRPr lang="en-US" sz="2200" dirty="0"/>
          </a:p>
          <a:p>
            <a:pPr>
              <a:buFont typeface="Arial" panose="020B0604020202020204" pitchFamily="34" charset="0"/>
              <a:buChar char="•"/>
            </a:pPr>
            <a:r>
              <a:rPr lang="en-US" sz="2200" b="1" dirty="0"/>
              <a:t>Best Practice</a:t>
            </a:r>
            <a:r>
              <a:rPr lang="en-US" sz="2200" dirty="0"/>
              <a:t>: Use standardized severity levels to ensure consistency across reports.</a:t>
            </a:r>
          </a:p>
          <a:p>
            <a:pPr>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b="1" dirty="0"/>
              <a:t>Critical/Blocker</a:t>
            </a:r>
            <a:r>
              <a:rPr lang="en-US" sz="2200" dirty="0"/>
              <a:t>: The software is unusable or a key feature is broken.</a:t>
            </a:r>
          </a:p>
          <a:p>
            <a:pPr marL="742950" lvl="1" indent="-285750">
              <a:buFont typeface="Arial" panose="020B0604020202020204" pitchFamily="34" charset="0"/>
              <a:buChar char="•"/>
            </a:pPr>
            <a:r>
              <a:rPr lang="en-US" sz="2200" b="1" dirty="0"/>
              <a:t>High</a:t>
            </a:r>
            <a:r>
              <a:rPr lang="en-US" sz="2200" dirty="0"/>
              <a:t>: A major functionality is broken, but there’s a workaround.</a:t>
            </a:r>
          </a:p>
          <a:p>
            <a:pPr marL="742950" lvl="1" indent="-285750">
              <a:buFont typeface="Arial" panose="020B0604020202020204" pitchFamily="34" charset="0"/>
              <a:buChar char="•"/>
            </a:pPr>
            <a:r>
              <a:rPr lang="en-US" sz="2200" b="1" dirty="0"/>
              <a:t>Medium</a:t>
            </a:r>
            <a:r>
              <a:rPr lang="en-US" sz="2200" dirty="0"/>
              <a:t>: The issue affects non-critical functionality or usability.</a:t>
            </a:r>
          </a:p>
          <a:p>
            <a:pPr marL="742950" lvl="1" indent="-285750">
              <a:buFont typeface="Arial" panose="020B0604020202020204" pitchFamily="34" charset="0"/>
              <a:buChar char="•"/>
            </a:pPr>
            <a:r>
              <a:rPr lang="en-US" sz="2200" b="1" dirty="0"/>
              <a:t>Low</a:t>
            </a:r>
            <a:r>
              <a:rPr lang="en-US" sz="2200" dirty="0"/>
              <a:t>: Minor issue that doesn’t affect functionality (e.g., cosmetic issues).</a:t>
            </a:r>
          </a:p>
          <a:p>
            <a:pPr marL="742950" lvl="1" indent="-285750">
              <a:buFont typeface="Arial" panose="020B0604020202020204" pitchFamily="34" charset="0"/>
              <a:buChar char="•"/>
            </a:pPr>
            <a:endParaRPr lang="en-US" sz="2200" dirty="0"/>
          </a:p>
          <a:p>
            <a:pPr>
              <a:buFont typeface="Arial" panose="020B0604020202020204" pitchFamily="34" charset="0"/>
              <a:buChar char="•"/>
            </a:pPr>
            <a:r>
              <a:rPr lang="en-US" sz="2200" b="1" dirty="0"/>
              <a:t>Example</a:t>
            </a:r>
            <a:r>
              <a:rPr lang="en-US" sz="2200" dirty="0"/>
              <a:t>: </a:t>
            </a:r>
            <a:r>
              <a:rPr lang="en-US" sz="2200" b="1" dirty="0"/>
              <a:t>Severity: High</a:t>
            </a:r>
            <a:r>
              <a:rPr lang="en-US" sz="2200" dirty="0"/>
              <a:t> (since login is a key user flow and prevents user access).</a:t>
            </a:r>
          </a:p>
        </p:txBody>
      </p:sp>
      <p:pic>
        <p:nvPicPr>
          <p:cNvPr id="4" name="Picture 2" descr="Veebros Academy">
            <a:extLst>
              <a:ext uri="{FF2B5EF4-FFF2-40B4-BE49-F238E27FC236}">
                <a16:creationId xmlns:a16="http://schemas.microsoft.com/office/drawing/2014/main" id="{13DDF07D-0AA0-2B85-7D26-3375FCA08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1614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F399FFFB-07B1-73F4-24ED-45388CE52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7F4FDFC-14B6-4C1F-0F32-CF6021882456}"/>
              </a:ext>
            </a:extLst>
          </p:cNvPr>
          <p:cNvSpPr txBox="1"/>
          <p:nvPr/>
        </p:nvSpPr>
        <p:spPr>
          <a:xfrm>
            <a:off x="1008321" y="508453"/>
            <a:ext cx="9856381" cy="5509200"/>
          </a:xfrm>
          <a:prstGeom prst="rect">
            <a:avLst/>
          </a:prstGeom>
          <a:noFill/>
        </p:spPr>
        <p:txBody>
          <a:bodyPr wrap="square">
            <a:spAutoFit/>
          </a:bodyPr>
          <a:lstStyle/>
          <a:p>
            <a:r>
              <a:rPr lang="en-US" sz="2200" b="1" dirty="0"/>
              <a:t>8. Priority</a:t>
            </a:r>
          </a:p>
          <a:p>
            <a:endParaRPr lang="en-US" sz="2200" b="1" dirty="0"/>
          </a:p>
          <a:p>
            <a:pPr>
              <a:buFont typeface="Arial" panose="020B0604020202020204" pitchFamily="34" charset="0"/>
              <a:buChar char="•"/>
            </a:pPr>
            <a:r>
              <a:rPr lang="en-US" sz="2200" b="1" dirty="0"/>
              <a:t>Content</a:t>
            </a:r>
            <a:r>
              <a:rPr lang="en-US" sz="2200" dirty="0"/>
              <a:t>: The urgency of fixing the defect, indicating how quickly it should be addressed relative to other tasks.</a:t>
            </a:r>
          </a:p>
          <a:p>
            <a:pPr>
              <a:buFont typeface="Arial" panose="020B0604020202020204" pitchFamily="34" charset="0"/>
              <a:buChar char="•"/>
            </a:pPr>
            <a:endParaRPr lang="en-US" sz="2200" dirty="0"/>
          </a:p>
          <a:p>
            <a:pPr>
              <a:buFont typeface="Arial" panose="020B0604020202020204" pitchFamily="34" charset="0"/>
              <a:buChar char="•"/>
            </a:pPr>
            <a:r>
              <a:rPr lang="en-US" sz="2200" b="1" dirty="0"/>
              <a:t>Purpose</a:t>
            </a:r>
            <a:r>
              <a:rPr lang="en-US" sz="2200" dirty="0"/>
              <a:t>: Helps guide the team in deciding what to focus on first, based on the business needs and project schedule.</a:t>
            </a:r>
          </a:p>
          <a:p>
            <a:pPr>
              <a:buFont typeface="Arial" panose="020B0604020202020204" pitchFamily="34" charset="0"/>
              <a:buChar char="•"/>
            </a:pPr>
            <a:endParaRPr lang="en-US" sz="2200" dirty="0"/>
          </a:p>
          <a:p>
            <a:pPr>
              <a:buFont typeface="Arial" panose="020B0604020202020204" pitchFamily="34" charset="0"/>
              <a:buChar char="•"/>
            </a:pPr>
            <a:r>
              <a:rPr lang="en-US" sz="2200" b="1" dirty="0"/>
              <a:t>Best Practice</a:t>
            </a:r>
            <a:r>
              <a:rPr lang="en-US" sz="2200" dirty="0"/>
              <a:t>: Priority should be set based on the defect’s impact on users, business, and the timeline.</a:t>
            </a:r>
          </a:p>
          <a:p>
            <a:pPr>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b="1" dirty="0"/>
              <a:t>High Priority</a:t>
            </a:r>
            <a:r>
              <a:rPr lang="en-US" sz="2200" dirty="0"/>
              <a:t>: Needs immediate attention (critical defects).</a:t>
            </a:r>
          </a:p>
          <a:p>
            <a:pPr marL="742950" lvl="1" indent="-285750">
              <a:buFont typeface="Arial" panose="020B0604020202020204" pitchFamily="34" charset="0"/>
              <a:buChar char="•"/>
            </a:pPr>
            <a:r>
              <a:rPr lang="en-US" sz="2200" b="1" dirty="0"/>
              <a:t>Medium Priority</a:t>
            </a:r>
            <a:r>
              <a:rPr lang="en-US" sz="2200" dirty="0"/>
              <a:t>: Should be fixed soon, but not urgent.</a:t>
            </a:r>
          </a:p>
          <a:p>
            <a:pPr marL="742950" lvl="1" indent="-285750">
              <a:buFont typeface="Arial" panose="020B0604020202020204" pitchFamily="34" charset="0"/>
              <a:buChar char="•"/>
            </a:pPr>
            <a:r>
              <a:rPr lang="en-US" sz="2200" b="1" dirty="0"/>
              <a:t>Low Priority</a:t>
            </a:r>
            <a:r>
              <a:rPr lang="en-US" sz="2200" dirty="0"/>
              <a:t>: Can be addressed in later releases.</a:t>
            </a:r>
          </a:p>
          <a:p>
            <a:pPr marL="742950" lvl="1" indent="-285750">
              <a:buFont typeface="Arial" panose="020B0604020202020204" pitchFamily="34" charset="0"/>
              <a:buChar char="•"/>
            </a:pPr>
            <a:endParaRPr lang="en-US" sz="2200" dirty="0"/>
          </a:p>
          <a:p>
            <a:pPr>
              <a:buFont typeface="Arial" panose="020B0604020202020204" pitchFamily="34" charset="0"/>
              <a:buChar char="•"/>
            </a:pPr>
            <a:r>
              <a:rPr lang="en-US" sz="2200" b="1" dirty="0"/>
              <a:t>Example</a:t>
            </a:r>
            <a:r>
              <a:rPr lang="en-US" sz="2200" dirty="0"/>
              <a:t>: </a:t>
            </a:r>
            <a:r>
              <a:rPr lang="en-US" sz="2200" b="1" dirty="0"/>
              <a:t>Priority: High</a:t>
            </a:r>
            <a:r>
              <a:rPr lang="en-US" sz="2200" dirty="0"/>
              <a:t> (as login functionality is critical for user access).</a:t>
            </a:r>
          </a:p>
        </p:txBody>
      </p:sp>
    </p:spTree>
    <p:extLst>
      <p:ext uri="{BB962C8B-B14F-4D97-AF65-F5344CB8AC3E}">
        <p14:creationId xmlns:p14="http://schemas.microsoft.com/office/powerpoint/2010/main" val="17462677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E7BF1-A401-69C8-B1E7-D0D0403C664F}"/>
            </a:ext>
          </a:extLst>
        </p:cNvPr>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C15D5BE5-849A-E4FF-77D8-6B1865F2EB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D422734-1CE6-1533-4268-FBC1640A74CE}"/>
              </a:ext>
            </a:extLst>
          </p:cNvPr>
          <p:cNvSpPr txBox="1"/>
          <p:nvPr/>
        </p:nvSpPr>
        <p:spPr>
          <a:xfrm>
            <a:off x="882501" y="837971"/>
            <a:ext cx="9803219" cy="4493538"/>
          </a:xfrm>
          <a:prstGeom prst="rect">
            <a:avLst/>
          </a:prstGeom>
          <a:noFill/>
        </p:spPr>
        <p:txBody>
          <a:bodyPr wrap="square">
            <a:spAutoFit/>
          </a:bodyPr>
          <a:lstStyle/>
          <a:p>
            <a:r>
              <a:rPr lang="en-US" sz="2200" b="1" dirty="0"/>
              <a:t>9. Environment</a:t>
            </a:r>
          </a:p>
          <a:p>
            <a:endParaRPr lang="en-US" sz="2200" b="1" dirty="0"/>
          </a:p>
          <a:p>
            <a:pPr>
              <a:buFont typeface="Arial" panose="020B0604020202020204" pitchFamily="34" charset="0"/>
              <a:buChar char="•"/>
            </a:pPr>
            <a:r>
              <a:rPr lang="en-US" sz="2200" b="1" dirty="0"/>
              <a:t>Content</a:t>
            </a:r>
            <a:r>
              <a:rPr lang="en-US" sz="2200" dirty="0"/>
              <a:t>: Details about the environment where the defect was observed, including hardware, software, and configuration information.</a:t>
            </a:r>
          </a:p>
          <a:p>
            <a:pPr>
              <a:buFont typeface="Arial" panose="020B0604020202020204" pitchFamily="34" charset="0"/>
              <a:buChar char="•"/>
            </a:pPr>
            <a:endParaRPr lang="en-US" sz="2200" dirty="0"/>
          </a:p>
          <a:p>
            <a:pPr>
              <a:buFont typeface="Arial" panose="020B0604020202020204" pitchFamily="34" charset="0"/>
              <a:buChar char="•"/>
            </a:pPr>
            <a:r>
              <a:rPr lang="en-US" sz="2200" b="1" dirty="0"/>
              <a:t>Purpose</a:t>
            </a:r>
            <a:r>
              <a:rPr lang="en-US" sz="2200" dirty="0"/>
              <a:t>: Ensures that the defect can be reproduced in the same context or identifies specific conditions under which the defect occurs.</a:t>
            </a:r>
          </a:p>
          <a:p>
            <a:pPr>
              <a:buFont typeface="Arial" panose="020B0604020202020204" pitchFamily="34" charset="0"/>
              <a:buChar char="•"/>
            </a:pPr>
            <a:endParaRPr lang="en-US" sz="2200" dirty="0"/>
          </a:p>
          <a:p>
            <a:pPr>
              <a:buFont typeface="Arial" panose="020B0604020202020204" pitchFamily="34" charset="0"/>
              <a:buChar char="•"/>
            </a:pPr>
            <a:r>
              <a:rPr lang="en-US" sz="2200" b="1" dirty="0"/>
              <a:t>Best Practice</a:t>
            </a:r>
            <a:r>
              <a:rPr lang="en-US" sz="2200" dirty="0"/>
              <a:t>: Provide information about the OS, browser, device, application version, build, or any other relevant setup.</a:t>
            </a:r>
          </a:p>
          <a:p>
            <a:pPr>
              <a:buFont typeface="Arial" panose="020B0604020202020204" pitchFamily="34" charset="0"/>
              <a:buChar char="•"/>
            </a:pPr>
            <a:endParaRPr lang="en-US" sz="2200" dirty="0"/>
          </a:p>
          <a:p>
            <a:pPr>
              <a:buFont typeface="Arial" panose="020B0604020202020204" pitchFamily="34" charset="0"/>
              <a:buChar char="•"/>
            </a:pPr>
            <a:r>
              <a:rPr lang="en-US" sz="2200" b="1" dirty="0"/>
              <a:t>Example</a:t>
            </a:r>
            <a:r>
              <a:rPr lang="en-US" sz="2200" dirty="0"/>
              <a:t>: “Tested on Windows 10, Chrome v90, Build version 2.1.5, on a desktop device.”</a:t>
            </a:r>
          </a:p>
        </p:txBody>
      </p:sp>
    </p:spTree>
    <p:extLst>
      <p:ext uri="{BB962C8B-B14F-4D97-AF65-F5344CB8AC3E}">
        <p14:creationId xmlns:p14="http://schemas.microsoft.com/office/powerpoint/2010/main" val="820401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A632F-5DFA-D73A-5BD6-6A552E6F968C}"/>
            </a:ext>
          </a:extLst>
        </p:cNvPr>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A4669C47-40D2-113C-F03C-C2B0DD2B05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DF230C2-6480-2B33-8513-B3865164F3B7}"/>
              </a:ext>
            </a:extLst>
          </p:cNvPr>
          <p:cNvSpPr txBox="1"/>
          <p:nvPr/>
        </p:nvSpPr>
        <p:spPr>
          <a:xfrm>
            <a:off x="850604" y="1038423"/>
            <a:ext cx="10207256" cy="4493538"/>
          </a:xfrm>
          <a:prstGeom prst="rect">
            <a:avLst/>
          </a:prstGeom>
          <a:noFill/>
        </p:spPr>
        <p:txBody>
          <a:bodyPr wrap="square">
            <a:spAutoFit/>
          </a:bodyPr>
          <a:lstStyle/>
          <a:p>
            <a:r>
              <a:rPr lang="en-US" sz="2200" b="1" dirty="0"/>
              <a:t>10. Screenshots/Attachments</a:t>
            </a:r>
          </a:p>
          <a:p>
            <a:endParaRPr lang="en-US" sz="2200" b="1" dirty="0"/>
          </a:p>
          <a:p>
            <a:pPr>
              <a:buFont typeface="Arial" panose="020B0604020202020204" pitchFamily="34" charset="0"/>
              <a:buChar char="•"/>
            </a:pPr>
            <a:r>
              <a:rPr lang="en-US" sz="2200" b="1" dirty="0"/>
              <a:t>Content</a:t>
            </a:r>
            <a:r>
              <a:rPr lang="en-US" sz="2200" dirty="0"/>
              <a:t>: Visual evidence or additional supporting data that demonstrates the defect.</a:t>
            </a:r>
          </a:p>
          <a:p>
            <a:pPr>
              <a:buFont typeface="Arial" panose="020B0604020202020204" pitchFamily="34" charset="0"/>
              <a:buChar char="•"/>
            </a:pPr>
            <a:endParaRPr lang="en-US" sz="2200" dirty="0"/>
          </a:p>
          <a:p>
            <a:pPr>
              <a:buFont typeface="Arial" panose="020B0604020202020204" pitchFamily="34" charset="0"/>
              <a:buChar char="•"/>
            </a:pPr>
            <a:r>
              <a:rPr lang="en-US" sz="2200" b="1" dirty="0"/>
              <a:t>Purpose</a:t>
            </a:r>
            <a:r>
              <a:rPr lang="en-US" sz="2200" dirty="0"/>
              <a:t>: Helps developers and testers visualize the issue, which can speed up resolution.</a:t>
            </a:r>
          </a:p>
          <a:p>
            <a:pPr>
              <a:buFont typeface="Arial" panose="020B0604020202020204" pitchFamily="34" charset="0"/>
              <a:buChar char="•"/>
            </a:pPr>
            <a:endParaRPr lang="en-US" sz="2200" dirty="0"/>
          </a:p>
          <a:p>
            <a:pPr>
              <a:buFont typeface="Arial" panose="020B0604020202020204" pitchFamily="34" charset="0"/>
              <a:buChar char="•"/>
            </a:pPr>
            <a:r>
              <a:rPr lang="en-US" sz="2200" b="1" dirty="0"/>
              <a:t>Best Practice</a:t>
            </a:r>
            <a:r>
              <a:rPr lang="en-US" sz="2200" dirty="0"/>
              <a:t>: Provide clear and relevant screenshots, video recordings, or logs that directly showcase the defect.</a:t>
            </a:r>
          </a:p>
          <a:p>
            <a:pPr>
              <a:buFont typeface="Arial" panose="020B0604020202020204" pitchFamily="34" charset="0"/>
              <a:buChar char="•"/>
            </a:pPr>
            <a:endParaRPr lang="en-US" sz="2200" dirty="0"/>
          </a:p>
          <a:p>
            <a:pPr>
              <a:buFont typeface="Arial" panose="020B0604020202020204" pitchFamily="34" charset="0"/>
              <a:buChar char="•"/>
            </a:pPr>
            <a:r>
              <a:rPr lang="en-US" sz="2200" b="1" dirty="0"/>
              <a:t>Example</a:t>
            </a:r>
            <a:r>
              <a:rPr lang="en-US" sz="2200" dirty="0"/>
              <a:t>: Attach a screenshot showing the unresponsive login button, or a screen recording of the defect happening.</a:t>
            </a:r>
          </a:p>
          <a:p>
            <a:pPr>
              <a:buFont typeface="Arial" panose="020B0604020202020204" pitchFamily="34" charset="0"/>
              <a:buChar char="•"/>
            </a:pPr>
            <a:endParaRPr lang="en-US" sz="2200" dirty="0"/>
          </a:p>
        </p:txBody>
      </p:sp>
    </p:spTree>
    <p:extLst>
      <p:ext uri="{BB962C8B-B14F-4D97-AF65-F5344CB8AC3E}">
        <p14:creationId xmlns:p14="http://schemas.microsoft.com/office/powerpoint/2010/main" val="25797062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E0CFF-AB48-7E10-6811-47388C5D81CE}"/>
            </a:ext>
          </a:extLst>
        </p:cNvPr>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0CD0E566-F199-10AF-BB48-3EDA1BB8A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AAB3DB1-B81A-6AA6-CEFE-8888181D5AAF}"/>
              </a:ext>
            </a:extLst>
          </p:cNvPr>
          <p:cNvSpPr txBox="1"/>
          <p:nvPr/>
        </p:nvSpPr>
        <p:spPr>
          <a:xfrm>
            <a:off x="888820" y="837971"/>
            <a:ext cx="10465210" cy="3904150"/>
          </a:xfrm>
          <a:prstGeom prst="rect">
            <a:avLst/>
          </a:prstGeom>
          <a:noFill/>
        </p:spPr>
        <p:txBody>
          <a:bodyPr wrap="square">
            <a:spAutoFit/>
          </a:bodyPr>
          <a:lstStyle/>
          <a:p>
            <a:r>
              <a:rPr lang="en-US" sz="2200" b="1" dirty="0"/>
              <a:t>11. Defect Status</a:t>
            </a:r>
          </a:p>
          <a:p>
            <a:endParaRPr lang="en-US" sz="2200" b="1" dirty="0"/>
          </a:p>
          <a:p>
            <a:pPr>
              <a:buFont typeface="Arial" panose="020B0604020202020204" pitchFamily="34" charset="0"/>
              <a:buChar char="•"/>
            </a:pPr>
            <a:r>
              <a:rPr lang="en-US" sz="2200" b="1" dirty="0"/>
              <a:t>Content</a:t>
            </a:r>
            <a:r>
              <a:rPr lang="en-US" sz="2200" dirty="0"/>
              <a:t>: The current status of the defect (e.g., "New," "Assigned," "In Progress," "Resolved," "Closed").</a:t>
            </a:r>
          </a:p>
          <a:p>
            <a:pPr>
              <a:buFont typeface="Arial" panose="020B0604020202020204" pitchFamily="34" charset="0"/>
              <a:buChar char="•"/>
            </a:pPr>
            <a:endParaRPr lang="en-US" sz="2200" dirty="0"/>
          </a:p>
          <a:p>
            <a:pPr>
              <a:buFont typeface="Arial" panose="020B0604020202020204" pitchFamily="34" charset="0"/>
              <a:buChar char="•"/>
            </a:pPr>
            <a:r>
              <a:rPr lang="en-US" sz="2200" b="1" dirty="0"/>
              <a:t>Purpose</a:t>
            </a:r>
            <a:r>
              <a:rPr lang="en-US" sz="2200" dirty="0"/>
              <a:t>: Tracks the progress of the defect from discovery to resolution.</a:t>
            </a:r>
          </a:p>
          <a:p>
            <a:pPr>
              <a:buFont typeface="Arial" panose="020B0604020202020204" pitchFamily="34" charset="0"/>
              <a:buChar char="•"/>
            </a:pPr>
            <a:endParaRPr lang="en-US" sz="2200" dirty="0"/>
          </a:p>
          <a:p>
            <a:pPr>
              <a:buFont typeface="Arial" panose="020B0604020202020204" pitchFamily="34" charset="0"/>
              <a:buChar char="•"/>
            </a:pPr>
            <a:r>
              <a:rPr lang="en-US" sz="2200" b="1" dirty="0"/>
              <a:t>Best Practice</a:t>
            </a:r>
            <a:r>
              <a:rPr lang="en-US" sz="2200" dirty="0"/>
              <a:t>: Update the status regularly to ensure that everyone is on the same page about the defect’s current state.</a:t>
            </a:r>
          </a:p>
          <a:p>
            <a:pPr>
              <a:buFont typeface="Arial" panose="020B0604020202020204" pitchFamily="34" charset="0"/>
              <a:buChar char="•"/>
            </a:pPr>
            <a:endParaRPr lang="en-US" sz="2200" dirty="0"/>
          </a:p>
          <a:p>
            <a:pPr>
              <a:buFont typeface="Arial" panose="020B0604020202020204" pitchFamily="34" charset="0"/>
              <a:buChar char="•"/>
            </a:pPr>
            <a:r>
              <a:rPr lang="en-US" sz="2200" b="1" dirty="0"/>
              <a:t>Example</a:t>
            </a:r>
            <a:r>
              <a:rPr lang="en-US" sz="2200" dirty="0"/>
              <a:t>: </a:t>
            </a:r>
            <a:r>
              <a:rPr lang="en-US" sz="2200" b="1" dirty="0"/>
              <a:t>Status: In Progress</a:t>
            </a:r>
            <a:r>
              <a:rPr lang="en-US" sz="2200" dirty="0"/>
              <a:t> (The defect is being actively worked on).</a:t>
            </a:r>
          </a:p>
        </p:txBody>
      </p:sp>
    </p:spTree>
    <p:extLst>
      <p:ext uri="{BB962C8B-B14F-4D97-AF65-F5344CB8AC3E}">
        <p14:creationId xmlns:p14="http://schemas.microsoft.com/office/powerpoint/2010/main" val="8115315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1A947-9B9D-EF6B-69E0-54D08E4C7CC1}"/>
            </a:ext>
          </a:extLst>
        </p:cNvPr>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D83EF3FD-BDBA-DB24-CB45-8908168A2E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30B375E-B37B-B0CF-43CE-E41208376AEE}"/>
              </a:ext>
            </a:extLst>
          </p:cNvPr>
          <p:cNvSpPr txBox="1"/>
          <p:nvPr/>
        </p:nvSpPr>
        <p:spPr>
          <a:xfrm>
            <a:off x="925032" y="837971"/>
            <a:ext cx="9473609" cy="4493538"/>
          </a:xfrm>
          <a:prstGeom prst="rect">
            <a:avLst/>
          </a:prstGeom>
          <a:noFill/>
        </p:spPr>
        <p:txBody>
          <a:bodyPr wrap="square">
            <a:spAutoFit/>
          </a:bodyPr>
          <a:lstStyle/>
          <a:p>
            <a:r>
              <a:rPr lang="en-US" sz="2200" b="1" dirty="0"/>
              <a:t>12. Root Cause </a:t>
            </a:r>
          </a:p>
          <a:p>
            <a:endParaRPr lang="en-US" sz="2200" b="1" dirty="0"/>
          </a:p>
          <a:p>
            <a:pPr>
              <a:buFont typeface="Arial" panose="020B0604020202020204" pitchFamily="34" charset="0"/>
              <a:buChar char="•"/>
            </a:pPr>
            <a:r>
              <a:rPr lang="en-US" sz="2200" b="1" dirty="0"/>
              <a:t>Content</a:t>
            </a:r>
            <a:r>
              <a:rPr lang="en-US" sz="2200" dirty="0"/>
              <a:t>: The underlying cause of the defect, once identified.</a:t>
            </a:r>
          </a:p>
          <a:p>
            <a:pPr>
              <a:buFont typeface="Arial" panose="020B0604020202020204" pitchFamily="34" charset="0"/>
              <a:buChar char="•"/>
            </a:pPr>
            <a:endParaRPr lang="en-US" sz="2200" dirty="0"/>
          </a:p>
          <a:p>
            <a:pPr>
              <a:buFont typeface="Arial" panose="020B0604020202020204" pitchFamily="34" charset="0"/>
              <a:buChar char="•"/>
            </a:pPr>
            <a:r>
              <a:rPr lang="en-US" sz="2200" b="1" dirty="0"/>
              <a:t>Purpose</a:t>
            </a:r>
            <a:r>
              <a:rPr lang="en-US" sz="2200" dirty="0"/>
              <a:t>: Helps understand why the defect occurred and allows for improvements in processes, design, or coding to prevent similar issues in the future.</a:t>
            </a:r>
          </a:p>
          <a:p>
            <a:pPr>
              <a:buFont typeface="Arial" panose="020B0604020202020204" pitchFamily="34" charset="0"/>
              <a:buChar char="•"/>
            </a:pPr>
            <a:endParaRPr lang="en-US" sz="2200" dirty="0"/>
          </a:p>
          <a:p>
            <a:pPr>
              <a:buFont typeface="Arial" panose="020B0604020202020204" pitchFamily="34" charset="0"/>
              <a:buChar char="•"/>
            </a:pPr>
            <a:r>
              <a:rPr lang="en-US" sz="2200" b="1" dirty="0"/>
              <a:t>Best Practice</a:t>
            </a:r>
            <a:r>
              <a:rPr lang="en-US" sz="2200" dirty="0"/>
              <a:t>: This section is generally filled out once the development team has analyzed the defect.</a:t>
            </a:r>
          </a:p>
          <a:p>
            <a:pPr>
              <a:buFont typeface="Arial" panose="020B0604020202020204" pitchFamily="34" charset="0"/>
              <a:buChar char="•"/>
            </a:pPr>
            <a:endParaRPr lang="en-US" sz="2200" dirty="0"/>
          </a:p>
          <a:p>
            <a:pPr>
              <a:buFont typeface="Arial" panose="020B0604020202020204" pitchFamily="34" charset="0"/>
              <a:buChar char="•"/>
            </a:pPr>
            <a:r>
              <a:rPr lang="en-US" sz="2200" b="1" dirty="0"/>
              <a:t>Example</a:t>
            </a:r>
            <a:r>
              <a:rPr lang="en-US" sz="2200" dirty="0"/>
              <a:t>: "Root Cause: JavaScript error in the login page submission function, due to a missing function call after the button click event."</a:t>
            </a:r>
          </a:p>
        </p:txBody>
      </p:sp>
    </p:spTree>
    <p:extLst>
      <p:ext uri="{BB962C8B-B14F-4D97-AF65-F5344CB8AC3E}">
        <p14:creationId xmlns:p14="http://schemas.microsoft.com/office/powerpoint/2010/main" val="128055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1B5E2-B81A-8324-90CC-79888F096E4D}"/>
            </a:ext>
          </a:extLst>
        </p:cNvPr>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1869311A-1EE5-55E9-623C-FEDF0E7C1D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5EAA75F-EFB1-D11F-6092-8086537BD3F2}"/>
              </a:ext>
            </a:extLst>
          </p:cNvPr>
          <p:cNvSpPr txBox="1"/>
          <p:nvPr/>
        </p:nvSpPr>
        <p:spPr>
          <a:xfrm>
            <a:off x="1158949" y="837971"/>
            <a:ext cx="9133368" cy="4493538"/>
          </a:xfrm>
          <a:prstGeom prst="rect">
            <a:avLst/>
          </a:prstGeom>
          <a:noFill/>
        </p:spPr>
        <p:txBody>
          <a:bodyPr wrap="square">
            <a:spAutoFit/>
          </a:bodyPr>
          <a:lstStyle/>
          <a:p>
            <a:r>
              <a:rPr lang="en-US" sz="2200" b="1" dirty="0"/>
              <a:t>13. Resolution/Comments</a:t>
            </a:r>
          </a:p>
          <a:p>
            <a:endParaRPr lang="en-US" sz="2200" b="1" dirty="0"/>
          </a:p>
          <a:p>
            <a:pPr>
              <a:buFont typeface="Arial" panose="020B0604020202020204" pitchFamily="34" charset="0"/>
              <a:buChar char="•"/>
            </a:pPr>
            <a:r>
              <a:rPr lang="en-US" sz="2200" b="1" dirty="0"/>
              <a:t>Content</a:t>
            </a:r>
            <a:r>
              <a:rPr lang="en-US" sz="2200" dirty="0"/>
              <a:t>: Notes about the resolution or any updates provided during the defect fixing process.</a:t>
            </a:r>
          </a:p>
          <a:p>
            <a:pPr>
              <a:buFont typeface="Arial" panose="020B0604020202020204" pitchFamily="34" charset="0"/>
              <a:buChar char="•"/>
            </a:pPr>
            <a:endParaRPr lang="en-US" sz="2200" dirty="0"/>
          </a:p>
          <a:p>
            <a:pPr>
              <a:buFont typeface="Arial" panose="020B0604020202020204" pitchFamily="34" charset="0"/>
              <a:buChar char="•"/>
            </a:pPr>
            <a:r>
              <a:rPr lang="en-US" sz="2200" b="1" dirty="0"/>
              <a:t>Purpose</a:t>
            </a:r>
            <a:r>
              <a:rPr lang="en-US" sz="2200" dirty="0"/>
              <a:t>: Provides context about what was done to resolve the defect and any important considerations.</a:t>
            </a:r>
          </a:p>
          <a:p>
            <a:pPr>
              <a:buFont typeface="Arial" panose="020B0604020202020204" pitchFamily="34" charset="0"/>
              <a:buChar char="•"/>
            </a:pPr>
            <a:endParaRPr lang="en-US" sz="2200" dirty="0"/>
          </a:p>
          <a:p>
            <a:pPr>
              <a:buFont typeface="Arial" panose="020B0604020202020204" pitchFamily="34" charset="0"/>
              <a:buChar char="•"/>
            </a:pPr>
            <a:r>
              <a:rPr lang="en-US" sz="2200" b="1" dirty="0"/>
              <a:t>Best Practice</a:t>
            </a:r>
            <a:r>
              <a:rPr lang="en-US" sz="2200" dirty="0"/>
              <a:t>: Include information about the fix, the testing done to verify it, or any workarounds that were applied.</a:t>
            </a:r>
          </a:p>
          <a:p>
            <a:pPr>
              <a:buFont typeface="Arial" panose="020B0604020202020204" pitchFamily="34" charset="0"/>
              <a:buChar char="•"/>
            </a:pPr>
            <a:endParaRPr lang="en-US" sz="2200" dirty="0"/>
          </a:p>
          <a:p>
            <a:pPr>
              <a:buFont typeface="Arial" panose="020B0604020202020204" pitchFamily="34" charset="0"/>
              <a:buChar char="•"/>
            </a:pPr>
            <a:r>
              <a:rPr lang="en-US" sz="2200" b="1" dirty="0"/>
              <a:t>Example</a:t>
            </a:r>
            <a:r>
              <a:rPr lang="en-US" sz="2200" dirty="0"/>
              <a:t>: “Fix applied to rebind the click event on the login button. Retesting required to ensure no further issues with login.”</a:t>
            </a:r>
          </a:p>
        </p:txBody>
      </p:sp>
    </p:spTree>
    <p:extLst>
      <p:ext uri="{BB962C8B-B14F-4D97-AF65-F5344CB8AC3E}">
        <p14:creationId xmlns:p14="http://schemas.microsoft.com/office/powerpoint/2010/main" val="42084845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7BC79-A00F-8825-2B27-EED504F2B720}"/>
            </a:ext>
          </a:extLst>
        </p:cNvPr>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8CE3B7AF-A58A-D1AF-9F9D-D90B23F39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847B83A9-A38C-A0A3-9BCC-B7FD4439D2F6}"/>
              </a:ext>
            </a:extLst>
          </p:cNvPr>
          <p:cNvGraphicFramePr>
            <a:graphicFrameLocks noGrp="1"/>
          </p:cNvGraphicFramePr>
          <p:nvPr>
            <p:extLst>
              <p:ext uri="{D42A27DB-BD31-4B8C-83A1-F6EECF244321}">
                <p14:modId xmlns:p14="http://schemas.microsoft.com/office/powerpoint/2010/main" val="2514466693"/>
              </p:ext>
            </p:extLst>
          </p:nvPr>
        </p:nvGraphicFramePr>
        <p:xfrm>
          <a:off x="1265275" y="1017428"/>
          <a:ext cx="8771860" cy="5002316"/>
        </p:xfrm>
        <a:graphic>
          <a:graphicData uri="http://schemas.openxmlformats.org/drawingml/2006/table">
            <a:tbl>
              <a:tblPr/>
              <a:tblGrid>
                <a:gridCol w="4385930">
                  <a:extLst>
                    <a:ext uri="{9D8B030D-6E8A-4147-A177-3AD203B41FA5}">
                      <a16:colId xmlns:a16="http://schemas.microsoft.com/office/drawing/2014/main" val="26992405"/>
                    </a:ext>
                  </a:extLst>
                </a:gridCol>
                <a:gridCol w="4385930">
                  <a:extLst>
                    <a:ext uri="{9D8B030D-6E8A-4147-A177-3AD203B41FA5}">
                      <a16:colId xmlns:a16="http://schemas.microsoft.com/office/drawing/2014/main" val="1692807388"/>
                    </a:ext>
                  </a:extLst>
                </a:gridCol>
              </a:tblGrid>
              <a:tr h="230260">
                <a:tc>
                  <a:txBody>
                    <a:bodyPr/>
                    <a:lstStyle/>
                    <a:p>
                      <a:r>
                        <a:rPr lang="en-IN" sz="1200" b="1"/>
                        <a:t>Field</a:t>
                      </a:r>
                      <a:endParaRPr lang="en-IN" sz="1200"/>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1200" b="1"/>
                        <a:t>Details</a:t>
                      </a:r>
                      <a:endParaRPr lang="en-IN" sz="1200"/>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55147301"/>
                  </a:ext>
                </a:extLst>
              </a:tr>
              <a:tr h="230260">
                <a:tc>
                  <a:txBody>
                    <a:bodyPr/>
                    <a:lstStyle/>
                    <a:p>
                      <a:r>
                        <a:rPr lang="en-IN" sz="1200" b="1"/>
                        <a:t>Defect ID</a:t>
                      </a:r>
                      <a:endParaRPr lang="en-IN" sz="1200"/>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1200"/>
                        <a:t>DEF-1234</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962311737"/>
                  </a:ext>
                </a:extLst>
              </a:tr>
              <a:tr h="368782">
                <a:tc>
                  <a:txBody>
                    <a:bodyPr/>
                    <a:lstStyle/>
                    <a:p>
                      <a:r>
                        <a:rPr lang="en-IN" sz="1200" b="1"/>
                        <a:t>Title</a:t>
                      </a:r>
                      <a:endParaRPr lang="en-IN" sz="1200"/>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a:t>Login button is unresponsive after entering valid credentials</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977279702"/>
                  </a:ext>
                </a:extLst>
              </a:tr>
              <a:tr h="403129">
                <a:tc>
                  <a:txBody>
                    <a:bodyPr/>
                    <a:lstStyle/>
                    <a:p>
                      <a:r>
                        <a:rPr lang="en-IN" sz="1200" b="1"/>
                        <a:t>Description</a:t>
                      </a:r>
                      <a:endParaRPr lang="en-IN" sz="1200"/>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The login button remains unresponsive after the user enters correct credentials and clicks "Login".</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414524999"/>
                  </a:ext>
                </a:extLst>
              </a:tr>
              <a:tr h="575998">
                <a:tc>
                  <a:txBody>
                    <a:bodyPr/>
                    <a:lstStyle/>
                    <a:p>
                      <a:r>
                        <a:rPr lang="en-IN" sz="1200" b="1" dirty="0"/>
                        <a:t>Steps to Reproduce</a:t>
                      </a:r>
                      <a:endParaRPr lang="en-IN" sz="1200" dirty="0"/>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1. Open the app on Chrome (v90). </a:t>
                      </a:r>
                      <a:br>
                        <a:rPr lang="en-US" sz="1200" dirty="0"/>
                      </a:br>
                      <a:r>
                        <a:rPr lang="en-US" sz="1200" dirty="0"/>
                        <a:t>2. Enter username: testuser, password: Test@123. </a:t>
                      </a:r>
                      <a:br>
                        <a:rPr lang="en-US" sz="1200" dirty="0"/>
                      </a:br>
                      <a:r>
                        <a:rPr lang="en-US" sz="1200" dirty="0"/>
                        <a:t>3. Click 'Login'.</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998465102"/>
                  </a:ext>
                </a:extLst>
              </a:tr>
              <a:tr h="403129">
                <a:tc>
                  <a:txBody>
                    <a:bodyPr/>
                    <a:lstStyle/>
                    <a:p>
                      <a:r>
                        <a:rPr lang="en-IN" sz="1200" b="1"/>
                        <a:t>Expected Behavior</a:t>
                      </a:r>
                      <a:endParaRPr lang="en-IN" sz="1200"/>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a:t>The user should be redirected to the dashboard after successful login.</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29849940"/>
                  </a:ext>
                </a:extLst>
              </a:tr>
              <a:tr h="403129">
                <a:tc>
                  <a:txBody>
                    <a:bodyPr/>
                    <a:lstStyle/>
                    <a:p>
                      <a:r>
                        <a:rPr lang="en-IN" sz="1200" b="1"/>
                        <a:t>Actual Behavior</a:t>
                      </a:r>
                      <a:endParaRPr lang="en-IN" sz="1200"/>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a:t>Clicking the "Login" button does not result in any action; the page remains static.</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250011008"/>
                  </a:ext>
                </a:extLst>
              </a:tr>
              <a:tr h="230260">
                <a:tc>
                  <a:txBody>
                    <a:bodyPr/>
                    <a:lstStyle/>
                    <a:p>
                      <a:r>
                        <a:rPr lang="en-IN" sz="1200" b="1"/>
                        <a:t>Severity</a:t>
                      </a:r>
                      <a:endParaRPr lang="en-IN" sz="1200"/>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1200"/>
                        <a:t>High</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253982661"/>
                  </a:ext>
                </a:extLst>
              </a:tr>
              <a:tr h="230260">
                <a:tc>
                  <a:txBody>
                    <a:bodyPr/>
                    <a:lstStyle/>
                    <a:p>
                      <a:r>
                        <a:rPr lang="en-IN" sz="1200" b="1" dirty="0"/>
                        <a:t>Priority</a:t>
                      </a:r>
                      <a:endParaRPr lang="en-IN" sz="1200" dirty="0"/>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1200"/>
                        <a:t>High</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848138943"/>
                  </a:ext>
                </a:extLst>
              </a:tr>
              <a:tr h="368782">
                <a:tc>
                  <a:txBody>
                    <a:bodyPr/>
                    <a:lstStyle/>
                    <a:p>
                      <a:r>
                        <a:rPr lang="en-IN" sz="1200" b="1"/>
                        <a:t>Environment</a:t>
                      </a:r>
                      <a:endParaRPr lang="en-IN" sz="1200"/>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a:t>Windows 10, Chrome v90, Build version 2.1.5, Desktop device</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22884397"/>
                  </a:ext>
                </a:extLst>
              </a:tr>
              <a:tr h="403129">
                <a:tc>
                  <a:txBody>
                    <a:bodyPr/>
                    <a:lstStyle/>
                    <a:p>
                      <a:r>
                        <a:rPr lang="en-IN" sz="1200" b="1"/>
                        <a:t>Screenshots/Attachments</a:t>
                      </a:r>
                      <a:endParaRPr lang="en-IN" sz="1200"/>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a:t>Screenshot of the unresponsive button </a:t>
                      </a:r>
                      <a:br>
                        <a:rPr lang="en-US" sz="1200"/>
                      </a:br>
                      <a:r>
                        <a:rPr lang="en-US" sz="1200"/>
                        <a:t>Log file with error details</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598187420"/>
                  </a:ext>
                </a:extLst>
              </a:tr>
              <a:tr h="230260">
                <a:tc>
                  <a:txBody>
                    <a:bodyPr/>
                    <a:lstStyle/>
                    <a:p>
                      <a:r>
                        <a:rPr lang="en-IN" sz="1200" b="1"/>
                        <a:t>Defect Status</a:t>
                      </a:r>
                      <a:endParaRPr lang="en-IN" sz="1200"/>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IN" sz="1200"/>
                        <a:t>In Progress</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085339663"/>
                  </a:ext>
                </a:extLst>
              </a:tr>
              <a:tr h="403129">
                <a:tc>
                  <a:txBody>
                    <a:bodyPr/>
                    <a:lstStyle/>
                    <a:p>
                      <a:r>
                        <a:rPr lang="en-IN" sz="1200" b="1"/>
                        <a:t>Root Cause</a:t>
                      </a:r>
                      <a:endParaRPr lang="en-IN" sz="1200"/>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a:t>JavaScript error due to missing event handler binding on the login button.</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229397927"/>
                  </a:ext>
                </a:extLst>
              </a:tr>
              <a:tr h="403129">
                <a:tc>
                  <a:txBody>
                    <a:bodyPr/>
                    <a:lstStyle/>
                    <a:p>
                      <a:r>
                        <a:rPr lang="en-IN" sz="1200" b="1"/>
                        <a:t>Resolution/Comments</a:t>
                      </a:r>
                      <a:endParaRPr lang="en-IN" sz="1200"/>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200" dirty="0"/>
                        <a:t>The issue is fixed by updating the event handler for the login button. Retesting is in progress.</a:t>
                      </a:r>
                    </a:p>
                  </a:txBody>
                  <a:tcPr marL="50597" marR="50597" marT="25298" marB="252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34348194"/>
                  </a:ext>
                </a:extLst>
              </a:tr>
            </a:tbl>
          </a:graphicData>
        </a:graphic>
      </p:graphicFrame>
      <p:sp>
        <p:nvSpPr>
          <p:cNvPr id="4" name="Rectangle 1">
            <a:extLst>
              <a:ext uri="{FF2B5EF4-FFF2-40B4-BE49-F238E27FC236}">
                <a16:creationId xmlns:a16="http://schemas.microsoft.com/office/drawing/2014/main" id="{DC16A53A-6369-1B65-59FA-BD5BF3C4C06D}"/>
              </a:ext>
            </a:extLst>
          </p:cNvPr>
          <p:cNvSpPr>
            <a:spLocks noChangeArrowheads="1"/>
          </p:cNvSpPr>
          <p:nvPr/>
        </p:nvSpPr>
        <p:spPr bwMode="auto">
          <a:xfrm>
            <a:off x="393897" y="142958"/>
            <a:ext cx="1051461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Arial" panose="020B0604020202020204" pitchFamily="34" charset="0"/>
              </a:rPr>
              <a:t>Sample Defect Report Template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34012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FD64C4B7-9485-4F7D-8EC5-93DFB9FC42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C370E7C-04B9-9EE1-3554-0B6B9CD641E6}"/>
              </a:ext>
            </a:extLst>
          </p:cNvPr>
          <p:cNvSpPr txBox="1"/>
          <p:nvPr/>
        </p:nvSpPr>
        <p:spPr>
          <a:xfrm>
            <a:off x="1010093" y="318977"/>
            <a:ext cx="9856382" cy="6203177"/>
          </a:xfrm>
          <a:prstGeom prst="rect">
            <a:avLst/>
          </a:prstGeom>
          <a:noFill/>
        </p:spPr>
        <p:txBody>
          <a:bodyPr wrap="square">
            <a:spAutoFit/>
          </a:bodyPr>
          <a:lstStyle/>
          <a:p>
            <a:r>
              <a:rPr lang="en-US" sz="2200" b="1" dirty="0"/>
              <a:t>Reporting Software Defects:</a:t>
            </a:r>
          </a:p>
          <a:p>
            <a:endParaRPr lang="en-US" sz="2200" b="1" dirty="0"/>
          </a:p>
          <a:p>
            <a:pPr>
              <a:buFont typeface="+mj-lt"/>
              <a:buAutoNum type="arabicPeriod"/>
            </a:pPr>
            <a:r>
              <a:rPr lang="en-US" sz="2200" b="1" dirty="0"/>
              <a:t>Clarity</a:t>
            </a:r>
            <a:r>
              <a:rPr lang="en-US" sz="2200" dirty="0"/>
              <a:t>: Be as clear and concise as possible. Avoid unnecessary details, but make sure all critical information is included.</a:t>
            </a:r>
          </a:p>
          <a:p>
            <a:pPr>
              <a:buFont typeface="+mj-lt"/>
              <a:buAutoNum type="arabicPeriod"/>
            </a:pPr>
            <a:endParaRPr lang="en-US" sz="2200" dirty="0"/>
          </a:p>
          <a:p>
            <a:pPr>
              <a:buFont typeface="+mj-lt"/>
              <a:buAutoNum type="arabicPeriod"/>
            </a:pPr>
            <a:r>
              <a:rPr lang="en-US" sz="2200" b="1" dirty="0"/>
              <a:t>Consistency</a:t>
            </a:r>
            <a:r>
              <a:rPr lang="en-US" sz="2200" dirty="0"/>
              <a:t>: Use a standardized format for reporting defects across the team to avoid confusion.</a:t>
            </a:r>
          </a:p>
          <a:p>
            <a:pPr>
              <a:buFont typeface="+mj-lt"/>
              <a:buAutoNum type="arabicPeriod"/>
            </a:pPr>
            <a:endParaRPr lang="en-US" sz="2200" dirty="0"/>
          </a:p>
          <a:p>
            <a:pPr>
              <a:buFont typeface="+mj-lt"/>
              <a:buAutoNum type="arabicPeriod"/>
            </a:pPr>
            <a:r>
              <a:rPr lang="en-US" sz="2200" b="1" dirty="0"/>
              <a:t>Actionability</a:t>
            </a:r>
            <a:r>
              <a:rPr lang="en-US" sz="2200" dirty="0"/>
              <a:t>: Ensure the defect report is actionable by providing enough context for the development team to reproduce and fix the issue.</a:t>
            </a:r>
          </a:p>
          <a:p>
            <a:pPr>
              <a:buFont typeface="+mj-lt"/>
              <a:buAutoNum type="arabicPeriod"/>
            </a:pPr>
            <a:endParaRPr lang="en-US" sz="2200" dirty="0"/>
          </a:p>
          <a:p>
            <a:pPr>
              <a:buFont typeface="+mj-lt"/>
              <a:buAutoNum type="arabicPeriod"/>
            </a:pPr>
            <a:r>
              <a:rPr lang="en-US" sz="2200" b="1" dirty="0"/>
              <a:t>Collaboration</a:t>
            </a:r>
            <a:r>
              <a:rPr lang="en-US" sz="2200" dirty="0"/>
              <a:t>: Regularly update the report as the defect moves through the process, and encourage communication between testers and developers to clarify any ambiguities.</a:t>
            </a:r>
          </a:p>
          <a:p>
            <a:pPr>
              <a:buFont typeface="+mj-lt"/>
              <a:buAutoNum type="arabicPeriod"/>
            </a:pPr>
            <a:endParaRPr lang="en-US" sz="2200" dirty="0"/>
          </a:p>
          <a:p>
            <a:pPr>
              <a:buFont typeface="+mj-lt"/>
              <a:buAutoNum type="arabicPeriod"/>
            </a:pPr>
            <a:r>
              <a:rPr lang="en-US" sz="2200" b="1" dirty="0"/>
              <a:t>Automation</a:t>
            </a:r>
            <a:r>
              <a:rPr lang="en-US" sz="2200" dirty="0"/>
              <a:t>: If possible, automate parts of the defect reporting process to save time (e.g., automatically attaching logs, error messages, or system environment details).</a:t>
            </a:r>
          </a:p>
        </p:txBody>
      </p:sp>
    </p:spTree>
    <p:extLst>
      <p:ext uri="{BB962C8B-B14F-4D97-AF65-F5344CB8AC3E}">
        <p14:creationId xmlns:p14="http://schemas.microsoft.com/office/powerpoint/2010/main" val="15944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E82C6-7548-7E69-E49E-6C64E4CDD283}"/>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FE6E82EF-705E-1B94-8AFF-2FB676C49F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32709D4-77FF-F588-FB75-21A293239013}"/>
              </a:ext>
            </a:extLst>
          </p:cNvPr>
          <p:cNvSpPr txBox="1"/>
          <p:nvPr/>
        </p:nvSpPr>
        <p:spPr>
          <a:xfrm>
            <a:off x="620485" y="166568"/>
            <a:ext cx="10123714" cy="6524863"/>
          </a:xfrm>
          <a:prstGeom prst="rect">
            <a:avLst/>
          </a:prstGeom>
          <a:noFill/>
        </p:spPr>
        <p:txBody>
          <a:bodyPr wrap="square">
            <a:spAutoFit/>
          </a:bodyPr>
          <a:lstStyle/>
          <a:p>
            <a:r>
              <a:rPr lang="en-US" sz="2200" b="1" dirty="0"/>
              <a:t>4. Test Environment Information:</a:t>
            </a:r>
          </a:p>
          <a:p>
            <a:endParaRPr lang="en-US" sz="2200" dirty="0"/>
          </a:p>
          <a:p>
            <a:pPr marL="800100" lvl="1" indent="-342900">
              <a:buFont typeface="Wingdings" panose="05000000000000000000" pitchFamily="2" charset="2"/>
              <a:buChar char="§"/>
            </a:pPr>
            <a:r>
              <a:rPr lang="en-US" sz="2200" dirty="0"/>
              <a:t>Details about the testing environment (including software, hardware, and network configurations).</a:t>
            </a:r>
          </a:p>
          <a:p>
            <a:pPr lvl="1"/>
            <a:endParaRPr lang="en-US" sz="2200" dirty="0"/>
          </a:p>
          <a:p>
            <a:r>
              <a:rPr lang="en-US" sz="2200" b="1" dirty="0"/>
              <a:t>5. Test Coverage:</a:t>
            </a:r>
            <a:endParaRPr lang="en-US" sz="2200" dirty="0"/>
          </a:p>
          <a:p>
            <a:pPr lvl="1"/>
            <a:endParaRPr lang="en-US" sz="2200" dirty="0"/>
          </a:p>
          <a:p>
            <a:pPr marL="800100" lvl="1" indent="-342900">
              <a:buFont typeface="Wingdings" panose="05000000000000000000" pitchFamily="2" charset="2"/>
              <a:buChar char="§"/>
            </a:pPr>
            <a:r>
              <a:rPr lang="en-US" sz="2200" dirty="0"/>
              <a:t>Indicates which parts of the application or system have been tested and which have not, based on the test cases executed.</a:t>
            </a:r>
          </a:p>
          <a:p>
            <a:pPr lvl="1"/>
            <a:endParaRPr lang="en-US" sz="2200" dirty="0"/>
          </a:p>
          <a:p>
            <a:r>
              <a:rPr lang="en-US" sz="2200" b="1" dirty="0"/>
              <a:t>6. Recommendations:</a:t>
            </a:r>
            <a:endParaRPr lang="en-US" sz="2200" dirty="0"/>
          </a:p>
          <a:p>
            <a:pPr lvl="1"/>
            <a:endParaRPr lang="en-US" sz="2200" dirty="0"/>
          </a:p>
          <a:p>
            <a:pPr marL="800100" lvl="1" indent="-342900">
              <a:buFont typeface="Wingdings" panose="05000000000000000000" pitchFamily="2" charset="2"/>
              <a:buChar char="§"/>
            </a:pPr>
            <a:r>
              <a:rPr lang="en-US" sz="2200" dirty="0"/>
              <a:t>Any recommendations for improving testing, addressing defects, or mitigating risks.</a:t>
            </a:r>
          </a:p>
          <a:p>
            <a:pPr marL="800100" lvl="1" indent="-342900">
              <a:buFont typeface="Wingdings" panose="05000000000000000000" pitchFamily="2" charset="2"/>
              <a:buChar char="§"/>
            </a:pPr>
            <a:endParaRPr lang="en-US" sz="2200" dirty="0"/>
          </a:p>
          <a:p>
            <a:r>
              <a:rPr lang="en-US" sz="2200" b="1" dirty="0"/>
              <a:t>7. Risks and Issues:</a:t>
            </a:r>
            <a:endParaRPr lang="en-US" sz="2200" dirty="0"/>
          </a:p>
          <a:p>
            <a:pPr lvl="1"/>
            <a:endParaRPr lang="en-US" sz="2200" dirty="0"/>
          </a:p>
          <a:p>
            <a:pPr marL="800100" lvl="1" indent="-342900">
              <a:buFont typeface="Wingdings" panose="05000000000000000000" pitchFamily="2" charset="2"/>
              <a:buChar char="§"/>
            </a:pPr>
            <a:r>
              <a:rPr lang="en-US" sz="2200" dirty="0"/>
              <a:t>Identification of any unresolved issues or risks that could affect the timeline or success of the project.</a:t>
            </a:r>
            <a:endParaRPr lang="en-IN" dirty="0"/>
          </a:p>
        </p:txBody>
      </p:sp>
    </p:spTree>
    <p:extLst>
      <p:ext uri="{BB962C8B-B14F-4D97-AF65-F5344CB8AC3E}">
        <p14:creationId xmlns:p14="http://schemas.microsoft.com/office/powerpoint/2010/main" val="28863147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BC1B1571-EAFA-24A3-4250-0BA4A1B79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7C4751E-7771-D8FF-5BC1-46CF6A217C8C}"/>
              </a:ext>
            </a:extLst>
          </p:cNvPr>
          <p:cNvSpPr txBox="1"/>
          <p:nvPr/>
        </p:nvSpPr>
        <p:spPr>
          <a:xfrm>
            <a:off x="642555" y="1283099"/>
            <a:ext cx="10397102" cy="4832092"/>
          </a:xfrm>
          <a:prstGeom prst="rect">
            <a:avLst/>
          </a:prstGeom>
          <a:noFill/>
        </p:spPr>
        <p:txBody>
          <a:bodyPr wrap="square">
            <a:spAutoFit/>
          </a:bodyPr>
          <a:lstStyle/>
          <a:p>
            <a:r>
              <a:rPr lang="en-US" sz="2200" b="1" dirty="0"/>
              <a:t>Tracking, retesting, and closing defects </a:t>
            </a:r>
            <a:r>
              <a:rPr lang="en-US" sz="2200" dirty="0"/>
              <a:t>in the software defect lifecycle ensuring that defects are properly managed, resolved, and documented. </a:t>
            </a:r>
          </a:p>
          <a:p>
            <a:endParaRPr lang="en-US" sz="2200" dirty="0"/>
          </a:p>
          <a:p>
            <a:r>
              <a:rPr lang="en-US" sz="2200" dirty="0"/>
              <a:t>These processes help teams </a:t>
            </a:r>
            <a:r>
              <a:rPr lang="en-US" sz="2200" b="1" dirty="0"/>
              <a:t>maintain quality control and verify that fixes have been successfully implemented. </a:t>
            </a:r>
            <a:r>
              <a:rPr lang="en-US" sz="2200" dirty="0"/>
              <a:t>Here's an in-depth look at how to effectively </a:t>
            </a:r>
            <a:r>
              <a:rPr lang="en-US" sz="2200" b="1" dirty="0"/>
              <a:t>track</a:t>
            </a:r>
            <a:r>
              <a:rPr lang="en-US" sz="2200" dirty="0"/>
              <a:t>, </a:t>
            </a:r>
            <a:r>
              <a:rPr lang="en-US" sz="2200" b="1" dirty="0"/>
              <a:t>retest</a:t>
            </a:r>
            <a:r>
              <a:rPr lang="en-US" sz="2200" dirty="0"/>
              <a:t>, and </a:t>
            </a:r>
            <a:r>
              <a:rPr lang="en-US" sz="2200" b="1" dirty="0"/>
              <a:t>close</a:t>
            </a:r>
            <a:r>
              <a:rPr lang="en-US" sz="2200" dirty="0"/>
              <a:t> defects during software development:</a:t>
            </a:r>
          </a:p>
          <a:p>
            <a:endParaRPr lang="en-US" sz="2200" dirty="0"/>
          </a:p>
          <a:p>
            <a:pPr marL="457200" indent="-457200">
              <a:buAutoNum type="arabicPeriod"/>
            </a:pPr>
            <a:r>
              <a:rPr lang="en-US" sz="2200" b="1" dirty="0"/>
              <a:t>Tracking Defects</a:t>
            </a:r>
          </a:p>
          <a:p>
            <a:pPr marL="457200" indent="-457200">
              <a:buAutoNum type="arabicPeriod"/>
            </a:pPr>
            <a:endParaRPr lang="en-US" sz="2200" b="1" dirty="0"/>
          </a:p>
          <a:p>
            <a:r>
              <a:rPr lang="en-US" sz="2200" dirty="0"/>
              <a:t>Tracking defects is the </a:t>
            </a:r>
            <a:r>
              <a:rPr lang="en-US" sz="2200" b="1" dirty="0"/>
              <a:t>process of monitoring </a:t>
            </a:r>
            <a:r>
              <a:rPr lang="en-US" sz="2200" dirty="0"/>
              <a:t>the lifecycle of each defect from the moment it's discovered until it’s resolved. It ensures that </a:t>
            </a:r>
            <a:r>
              <a:rPr lang="en-US" sz="2200" b="1" dirty="0"/>
              <a:t>no defects are overlooked, and every issue is handled efficiently.</a:t>
            </a:r>
          </a:p>
          <a:p>
            <a:endParaRPr lang="en-US" sz="2200" dirty="0"/>
          </a:p>
          <a:p>
            <a:endParaRPr lang="en-US" sz="2200" dirty="0"/>
          </a:p>
        </p:txBody>
      </p:sp>
      <p:sp>
        <p:nvSpPr>
          <p:cNvPr id="8" name="TextBox 7">
            <a:extLst>
              <a:ext uri="{FF2B5EF4-FFF2-40B4-BE49-F238E27FC236}">
                <a16:creationId xmlns:a16="http://schemas.microsoft.com/office/drawing/2014/main" id="{0A427732-CD28-E788-8EAD-576A82121F23}"/>
              </a:ext>
            </a:extLst>
          </p:cNvPr>
          <p:cNvSpPr txBox="1"/>
          <p:nvPr/>
        </p:nvSpPr>
        <p:spPr>
          <a:xfrm>
            <a:off x="2194560" y="542041"/>
            <a:ext cx="6874844" cy="461665"/>
          </a:xfrm>
          <a:prstGeom prst="rect">
            <a:avLst/>
          </a:prstGeom>
          <a:noFill/>
        </p:spPr>
        <p:txBody>
          <a:bodyPr wrap="square">
            <a:spAutoFit/>
          </a:bodyPr>
          <a:lstStyle/>
          <a:p>
            <a:r>
              <a:rPr lang="en-US" sz="2400" b="1" i="0" dirty="0">
                <a:solidFill>
                  <a:srgbClr val="000000"/>
                </a:solidFill>
                <a:effectLst/>
              </a:rPr>
              <a:t>Software Defect Reports: Track, Retest, and Close</a:t>
            </a:r>
            <a:endParaRPr lang="en-IN" sz="2400" b="1" dirty="0"/>
          </a:p>
        </p:txBody>
      </p:sp>
    </p:spTree>
    <p:extLst>
      <p:ext uri="{BB962C8B-B14F-4D97-AF65-F5344CB8AC3E}">
        <p14:creationId xmlns:p14="http://schemas.microsoft.com/office/powerpoint/2010/main" val="24419988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B2EC4D-9133-0831-A18C-0EC75D517C88}"/>
            </a:ext>
          </a:extLst>
        </p:cNvPr>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16C492AD-A401-AB98-1FED-5F1E712AA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FBAFBC2-4628-C23A-2140-68DFA3805A54}"/>
              </a:ext>
            </a:extLst>
          </p:cNvPr>
          <p:cNvSpPr txBox="1"/>
          <p:nvPr/>
        </p:nvSpPr>
        <p:spPr>
          <a:xfrm>
            <a:off x="1010652" y="418985"/>
            <a:ext cx="9115124" cy="5509200"/>
          </a:xfrm>
          <a:prstGeom prst="rect">
            <a:avLst/>
          </a:prstGeom>
          <a:noFill/>
        </p:spPr>
        <p:txBody>
          <a:bodyPr wrap="square">
            <a:spAutoFit/>
          </a:bodyPr>
          <a:lstStyle/>
          <a:p>
            <a:r>
              <a:rPr lang="en-US" sz="2200" b="1" dirty="0"/>
              <a:t>Key Aspects of Defect Tracking:</a:t>
            </a:r>
          </a:p>
          <a:p>
            <a:endParaRPr lang="en-US" sz="2200" b="1" dirty="0"/>
          </a:p>
          <a:p>
            <a:pPr>
              <a:buFont typeface="Arial" panose="020B0604020202020204" pitchFamily="34" charset="0"/>
              <a:buChar char="•"/>
            </a:pPr>
            <a:r>
              <a:rPr lang="en-US" sz="2200" b="1" dirty="0"/>
              <a:t>Defect Tracking Tool</a:t>
            </a:r>
            <a:r>
              <a:rPr lang="en-US" sz="2200" dirty="0"/>
              <a:t>: Use a defect management or issue tracking tool (e.g., </a:t>
            </a:r>
            <a:r>
              <a:rPr lang="en-US" sz="2200" b="1" dirty="0"/>
              <a:t>Jira</a:t>
            </a:r>
            <a:r>
              <a:rPr lang="en-US" sz="2200" dirty="0"/>
              <a:t>, </a:t>
            </a:r>
            <a:r>
              <a:rPr lang="en-US" sz="2200" b="1" dirty="0"/>
              <a:t>Bugzilla</a:t>
            </a:r>
            <a:r>
              <a:rPr lang="en-US" sz="2200" dirty="0"/>
              <a:t>, </a:t>
            </a:r>
            <a:r>
              <a:rPr lang="en-US" sz="2200" b="1" dirty="0"/>
              <a:t>Trello</a:t>
            </a:r>
            <a:r>
              <a:rPr lang="en-US" sz="2200" dirty="0"/>
              <a:t>, </a:t>
            </a:r>
            <a:r>
              <a:rPr lang="en-US" sz="2200" b="1" dirty="0"/>
              <a:t>Redmine</a:t>
            </a:r>
            <a:r>
              <a:rPr lang="en-US" sz="2200" dirty="0"/>
              <a:t>) to log and track defects. </a:t>
            </a:r>
          </a:p>
          <a:p>
            <a:pPr marL="742950" lvl="1" indent="-285750">
              <a:buFont typeface="Arial" panose="020B0604020202020204" pitchFamily="34" charset="0"/>
              <a:buChar char="•"/>
            </a:pPr>
            <a:endParaRPr lang="en-US" sz="2200" dirty="0"/>
          </a:p>
          <a:p>
            <a:r>
              <a:rPr lang="en-US" sz="2200" b="1" dirty="0"/>
              <a:t>Defect Status</a:t>
            </a:r>
            <a:r>
              <a:rPr lang="en-US" sz="2200" dirty="0"/>
              <a:t>: The defect status should be updated regularly. Common status labels include:</a:t>
            </a:r>
          </a:p>
          <a:p>
            <a:endParaRPr lang="en-US" sz="2200" dirty="0"/>
          </a:p>
          <a:p>
            <a:pPr>
              <a:buFont typeface="Arial" panose="020B0604020202020204" pitchFamily="34" charset="0"/>
              <a:buChar char="•"/>
            </a:pPr>
            <a:r>
              <a:rPr lang="en-US" sz="2200" b="1" dirty="0"/>
              <a:t>New</a:t>
            </a:r>
            <a:r>
              <a:rPr lang="en-US" sz="2200" dirty="0"/>
              <a:t>: The defect has been reported but not yet reviewed.</a:t>
            </a:r>
          </a:p>
          <a:p>
            <a:pPr>
              <a:buFont typeface="Arial" panose="020B0604020202020204" pitchFamily="34" charset="0"/>
              <a:buChar char="•"/>
            </a:pPr>
            <a:r>
              <a:rPr lang="en-US" sz="2200" b="1" dirty="0"/>
              <a:t>Assigned</a:t>
            </a:r>
            <a:r>
              <a:rPr lang="en-US" sz="2200" dirty="0"/>
              <a:t>: The defect is assigned to a developer or team for resolution.</a:t>
            </a:r>
          </a:p>
          <a:p>
            <a:pPr>
              <a:buFont typeface="Arial" panose="020B0604020202020204" pitchFamily="34" charset="0"/>
              <a:buChar char="•"/>
            </a:pPr>
            <a:r>
              <a:rPr lang="en-US" sz="2200" b="1" dirty="0"/>
              <a:t>In Progress</a:t>
            </a:r>
            <a:r>
              <a:rPr lang="en-US" sz="2200" dirty="0"/>
              <a:t>: The defect is being actively worked on.</a:t>
            </a:r>
          </a:p>
          <a:p>
            <a:pPr>
              <a:buFont typeface="Arial" panose="020B0604020202020204" pitchFamily="34" charset="0"/>
              <a:buChar char="•"/>
            </a:pPr>
            <a:r>
              <a:rPr lang="en-US" sz="2200" b="1" dirty="0"/>
              <a:t>Resolved</a:t>
            </a:r>
            <a:r>
              <a:rPr lang="en-US" sz="2200" dirty="0"/>
              <a:t>: The defect has been fixed by the developer.</a:t>
            </a:r>
          </a:p>
          <a:p>
            <a:pPr>
              <a:buFont typeface="Arial" panose="020B0604020202020204" pitchFamily="34" charset="0"/>
              <a:buChar char="•"/>
            </a:pPr>
            <a:r>
              <a:rPr lang="en-US" sz="2200" b="1" dirty="0"/>
              <a:t>Verified</a:t>
            </a:r>
            <a:r>
              <a:rPr lang="en-US" sz="2200" dirty="0"/>
              <a:t>: The defect fix has been verified by the tester (often after retesting).</a:t>
            </a:r>
          </a:p>
          <a:p>
            <a:pPr>
              <a:buFont typeface="Arial" panose="020B0604020202020204" pitchFamily="34" charset="0"/>
              <a:buChar char="•"/>
            </a:pPr>
            <a:r>
              <a:rPr lang="en-US" sz="2200" b="1" dirty="0"/>
              <a:t>Closed</a:t>
            </a:r>
            <a:r>
              <a:rPr lang="en-US" sz="2200" dirty="0"/>
              <a:t>: The defect is marked as fixed and no further action is needed.</a:t>
            </a:r>
          </a:p>
          <a:p>
            <a:pPr>
              <a:buFont typeface="Arial" panose="020B0604020202020204" pitchFamily="34" charset="0"/>
              <a:buChar char="•"/>
            </a:pPr>
            <a:r>
              <a:rPr lang="en-US" sz="2200" b="1" dirty="0"/>
              <a:t>Reopened</a:t>
            </a:r>
            <a:r>
              <a:rPr lang="en-US" sz="2200" dirty="0"/>
              <a:t>: The defect reappeared after being marked as resolved or closed.</a:t>
            </a:r>
          </a:p>
          <a:p>
            <a:pPr marL="742950" lvl="1" indent="-285750">
              <a:buFont typeface="Arial" panose="020B0604020202020204" pitchFamily="34" charset="0"/>
              <a:buChar char="•"/>
            </a:pPr>
            <a:endParaRPr lang="en-IN" sz="2200" dirty="0"/>
          </a:p>
        </p:txBody>
      </p:sp>
    </p:spTree>
    <p:extLst>
      <p:ext uri="{BB962C8B-B14F-4D97-AF65-F5344CB8AC3E}">
        <p14:creationId xmlns:p14="http://schemas.microsoft.com/office/powerpoint/2010/main" val="10423017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20496-62DC-3FF8-66E4-E005E9AA46B2}"/>
            </a:ext>
          </a:extLst>
        </p:cNvPr>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B527C5C5-DFA3-3DA0-0EAF-9E9D7BEF0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8976184-3D61-1662-5D6C-D5F11A7FDE83}"/>
              </a:ext>
            </a:extLst>
          </p:cNvPr>
          <p:cNvSpPr txBox="1"/>
          <p:nvPr/>
        </p:nvSpPr>
        <p:spPr>
          <a:xfrm>
            <a:off x="981775" y="943277"/>
            <a:ext cx="10077651" cy="3477875"/>
          </a:xfrm>
          <a:prstGeom prst="rect">
            <a:avLst/>
          </a:prstGeom>
          <a:noFill/>
        </p:spPr>
        <p:txBody>
          <a:bodyPr wrap="square">
            <a:spAutoFit/>
          </a:bodyPr>
          <a:lstStyle/>
          <a:p>
            <a:r>
              <a:rPr lang="en-US" sz="2200" b="1" dirty="0"/>
              <a:t>Tracking Progress</a:t>
            </a:r>
            <a:r>
              <a:rPr lang="en-US" sz="2200" dirty="0"/>
              <a:t>: Keep track of:</a:t>
            </a:r>
          </a:p>
          <a:p>
            <a:endParaRPr lang="en-US" sz="2200" dirty="0"/>
          </a:p>
          <a:p>
            <a:pPr>
              <a:buFont typeface="Arial" panose="020B0604020202020204" pitchFamily="34" charset="0"/>
              <a:buChar char="•"/>
            </a:pPr>
            <a:r>
              <a:rPr lang="en-US" sz="2200" b="1" dirty="0"/>
              <a:t>Number of open defects</a:t>
            </a:r>
            <a:r>
              <a:rPr lang="en-US" sz="2200" dirty="0"/>
              <a:t> (to measure team workload and focus areas).</a:t>
            </a:r>
          </a:p>
          <a:p>
            <a:pPr>
              <a:buFont typeface="Arial" panose="020B0604020202020204" pitchFamily="34" charset="0"/>
              <a:buChar char="•"/>
            </a:pPr>
            <a:endParaRPr lang="en-US" sz="2200" dirty="0"/>
          </a:p>
          <a:p>
            <a:pPr>
              <a:buFont typeface="Arial" panose="020B0604020202020204" pitchFamily="34" charset="0"/>
              <a:buChar char="•"/>
            </a:pPr>
            <a:r>
              <a:rPr lang="en-US" sz="2200" b="1" dirty="0"/>
              <a:t>Defect distribution by severity and priority</a:t>
            </a:r>
            <a:r>
              <a:rPr lang="en-US" sz="2200" dirty="0"/>
              <a:t> (to understand the criticality of issues).</a:t>
            </a:r>
          </a:p>
          <a:p>
            <a:pPr>
              <a:buFont typeface="Arial" panose="020B0604020202020204" pitchFamily="34" charset="0"/>
              <a:buChar char="•"/>
            </a:pPr>
            <a:endParaRPr lang="en-US" sz="2200" dirty="0"/>
          </a:p>
          <a:p>
            <a:pPr>
              <a:buFont typeface="Arial" panose="020B0604020202020204" pitchFamily="34" charset="0"/>
              <a:buChar char="•"/>
            </a:pPr>
            <a:r>
              <a:rPr lang="en-US" sz="2200" b="1" dirty="0"/>
              <a:t>Defect resolution time</a:t>
            </a:r>
            <a:r>
              <a:rPr lang="en-US" sz="2200" dirty="0"/>
              <a:t> (to monitor how long it takes to resolve defects, which can help improve processes over time).</a:t>
            </a:r>
          </a:p>
          <a:p>
            <a:pPr>
              <a:buFont typeface="Arial" panose="020B0604020202020204" pitchFamily="34" charset="0"/>
              <a:buChar char="•"/>
            </a:pPr>
            <a:endParaRPr lang="en-US" sz="2200" dirty="0"/>
          </a:p>
          <a:p>
            <a:pPr>
              <a:buFont typeface="Arial" panose="020B0604020202020204" pitchFamily="34" charset="0"/>
              <a:buChar char="•"/>
            </a:pPr>
            <a:r>
              <a:rPr lang="en-US" sz="2200" b="1" dirty="0"/>
              <a:t>Defect trends</a:t>
            </a:r>
            <a:r>
              <a:rPr lang="en-US" sz="2200" dirty="0"/>
              <a:t> (to identify recurring patterns and areas requiring further investigation).</a:t>
            </a:r>
          </a:p>
        </p:txBody>
      </p:sp>
    </p:spTree>
    <p:extLst>
      <p:ext uri="{BB962C8B-B14F-4D97-AF65-F5344CB8AC3E}">
        <p14:creationId xmlns:p14="http://schemas.microsoft.com/office/powerpoint/2010/main" val="15600166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C8BED-50CB-A2D5-5A82-99BEEFB3D789}"/>
            </a:ext>
          </a:extLst>
        </p:cNvPr>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7260748E-34C6-6C78-E1B6-99FA6A5FA3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AA5C4079-B1F5-0DB4-414F-F6AF5E66A6E0}"/>
              </a:ext>
            </a:extLst>
          </p:cNvPr>
          <p:cNvGraphicFramePr>
            <a:graphicFrameLocks noGrp="1"/>
          </p:cNvGraphicFramePr>
          <p:nvPr>
            <p:extLst>
              <p:ext uri="{D42A27DB-BD31-4B8C-83A1-F6EECF244321}">
                <p14:modId xmlns:p14="http://schemas.microsoft.com/office/powerpoint/2010/main" val="1243863253"/>
              </p:ext>
            </p:extLst>
          </p:nvPr>
        </p:nvGraphicFramePr>
        <p:xfrm>
          <a:off x="606392" y="1135781"/>
          <a:ext cx="10517433" cy="3931920"/>
        </p:xfrm>
        <a:graphic>
          <a:graphicData uri="http://schemas.openxmlformats.org/drawingml/2006/table">
            <a:tbl>
              <a:tblPr/>
              <a:tblGrid>
                <a:gridCol w="1316283">
                  <a:extLst>
                    <a:ext uri="{9D8B030D-6E8A-4147-A177-3AD203B41FA5}">
                      <a16:colId xmlns:a16="http://schemas.microsoft.com/office/drawing/2014/main" val="1246547851"/>
                    </a:ext>
                  </a:extLst>
                </a:gridCol>
                <a:gridCol w="1314450">
                  <a:extLst>
                    <a:ext uri="{9D8B030D-6E8A-4147-A177-3AD203B41FA5}">
                      <a16:colId xmlns:a16="http://schemas.microsoft.com/office/drawing/2014/main" val="4050658695"/>
                    </a:ext>
                  </a:extLst>
                </a:gridCol>
                <a:gridCol w="1314450">
                  <a:extLst>
                    <a:ext uri="{9D8B030D-6E8A-4147-A177-3AD203B41FA5}">
                      <a16:colId xmlns:a16="http://schemas.microsoft.com/office/drawing/2014/main" val="3987914816"/>
                    </a:ext>
                  </a:extLst>
                </a:gridCol>
                <a:gridCol w="1314450">
                  <a:extLst>
                    <a:ext uri="{9D8B030D-6E8A-4147-A177-3AD203B41FA5}">
                      <a16:colId xmlns:a16="http://schemas.microsoft.com/office/drawing/2014/main" val="2334027909"/>
                    </a:ext>
                  </a:extLst>
                </a:gridCol>
                <a:gridCol w="1314450">
                  <a:extLst>
                    <a:ext uri="{9D8B030D-6E8A-4147-A177-3AD203B41FA5}">
                      <a16:colId xmlns:a16="http://schemas.microsoft.com/office/drawing/2014/main" val="3787788377"/>
                    </a:ext>
                  </a:extLst>
                </a:gridCol>
                <a:gridCol w="1314450">
                  <a:extLst>
                    <a:ext uri="{9D8B030D-6E8A-4147-A177-3AD203B41FA5}">
                      <a16:colId xmlns:a16="http://schemas.microsoft.com/office/drawing/2014/main" val="1806967024"/>
                    </a:ext>
                  </a:extLst>
                </a:gridCol>
                <a:gridCol w="1314450">
                  <a:extLst>
                    <a:ext uri="{9D8B030D-6E8A-4147-A177-3AD203B41FA5}">
                      <a16:colId xmlns:a16="http://schemas.microsoft.com/office/drawing/2014/main" val="909319975"/>
                    </a:ext>
                  </a:extLst>
                </a:gridCol>
                <a:gridCol w="1314450">
                  <a:extLst>
                    <a:ext uri="{9D8B030D-6E8A-4147-A177-3AD203B41FA5}">
                      <a16:colId xmlns:a16="http://schemas.microsoft.com/office/drawing/2014/main" val="2485901709"/>
                    </a:ext>
                  </a:extLst>
                </a:gridCol>
              </a:tblGrid>
              <a:tr h="0">
                <a:tc>
                  <a:txBody>
                    <a:bodyPr/>
                    <a:lstStyle/>
                    <a:p>
                      <a:r>
                        <a:rPr lang="en-IN" b="1" dirty="0"/>
                        <a:t>Defect ID</a:t>
                      </a:r>
                      <a:endParaRPr lang="en-IN" dirty="0"/>
                    </a:p>
                  </a:txBody>
                  <a:tcPr anchor="ctr">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r>
                        <a:rPr lang="en-IN" b="1" dirty="0"/>
                        <a:t>Summary</a:t>
                      </a:r>
                      <a:endParaRPr lang="en-IN" dirty="0"/>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b="1"/>
                        <a:t>Severity</a:t>
                      </a:r>
                      <a:endParaRPr lang="en-IN"/>
                    </a:p>
                  </a:txBody>
                  <a:tcPr anchor="ctr">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r>
                        <a:rPr lang="en-IN" b="1"/>
                        <a:t>Priority</a:t>
                      </a:r>
                      <a:endParaRPr lang="en-IN"/>
                    </a:p>
                  </a:txBody>
                  <a:tcPr anchor="ctr">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r>
                        <a:rPr lang="en-IN" b="1"/>
                        <a:t>Status</a:t>
                      </a:r>
                      <a:endParaRPr lang="en-IN"/>
                    </a:p>
                  </a:txBody>
                  <a:tcPr anchor="ctr">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r>
                        <a:rPr lang="en-IN" b="1"/>
                        <a:t>Assignee</a:t>
                      </a:r>
                      <a:endParaRPr lang="en-IN"/>
                    </a:p>
                  </a:txBody>
                  <a:tcPr anchor="ctr">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r>
                        <a:rPr lang="en-IN" b="1"/>
                        <a:t>Opened Date</a:t>
                      </a:r>
                      <a:endParaRPr lang="en-IN"/>
                    </a:p>
                  </a:txBody>
                  <a:tcPr anchor="ctr">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r>
                        <a:rPr lang="en-IN" b="1"/>
                        <a:t>Last Updated</a:t>
                      </a:r>
                      <a:endParaRPr lang="en-IN"/>
                    </a:p>
                  </a:txBody>
                  <a:tcPr anchor="ctr">
                    <a:lnL>
                      <a:noFill/>
                    </a:lnL>
                    <a:lnR>
                      <a:noFill/>
                    </a:lnR>
                    <a:lnT>
                      <a:noFill/>
                    </a:lnT>
                    <a:lnB>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308066587"/>
                  </a:ext>
                </a:extLst>
              </a:tr>
              <a:tr h="0">
                <a:tc>
                  <a:txBody>
                    <a:bodyPr/>
                    <a:lstStyle/>
                    <a:p>
                      <a:r>
                        <a:rPr lang="en-IN"/>
                        <a:t>DEF-1234</a:t>
                      </a: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2"/>
                    </a:solidFill>
                  </a:tcPr>
                </a:tc>
                <a:tc>
                  <a:txBody>
                    <a:bodyPr/>
                    <a:lstStyle/>
                    <a:p>
                      <a:r>
                        <a:rPr lang="en-IN" dirty="0"/>
                        <a:t>Login button unresponsive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a:t>High</a:t>
                      </a:r>
                    </a:p>
                  </a:txBody>
                  <a:tcPr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2"/>
                    </a:solidFill>
                  </a:tcPr>
                </a:tc>
                <a:tc>
                  <a:txBody>
                    <a:bodyPr/>
                    <a:lstStyle/>
                    <a:p>
                      <a:r>
                        <a:rPr lang="en-IN"/>
                        <a:t>High</a:t>
                      </a:r>
                    </a:p>
                  </a:txBody>
                  <a:tcPr anchor="ctr">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r>
                        <a:rPr lang="en-IN"/>
                        <a:t>In Progress</a:t>
                      </a:r>
                    </a:p>
                  </a:txBody>
                  <a:tcPr anchor="ctr">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r>
                        <a:rPr lang="en-IN" dirty="0"/>
                        <a:t>John Doe</a:t>
                      </a:r>
                    </a:p>
                  </a:txBody>
                  <a:tcPr anchor="ctr">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r>
                        <a:rPr lang="en-IN"/>
                        <a:t>2025-01-15</a:t>
                      </a:r>
                    </a:p>
                  </a:txBody>
                  <a:tcPr anchor="ctr">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r>
                        <a:rPr lang="en-IN"/>
                        <a:t>2025-01-27</a:t>
                      </a:r>
                    </a:p>
                  </a:txBody>
                  <a:tcPr anchor="ctr">
                    <a:lnL>
                      <a:noFill/>
                    </a:lnL>
                    <a:lnR>
                      <a:noFill/>
                    </a:lnR>
                    <a:lnT>
                      <a:noFill/>
                    </a:lnT>
                    <a:lnB>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955409659"/>
                  </a:ext>
                </a:extLst>
              </a:tr>
              <a:tr h="0">
                <a:tc>
                  <a:txBody>
                    <a:bodyPr/>
                    <a:lstStyle/>
                    <a:p>
                      <a:r>
                        <a:rPr lang="en-IN"/>
                        <a:t>DEF-5678</a:t>
                      </a:r>
                    </a:p>
                  </a:txBody>
                  <a:tcPr anchor="ctr">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r>
                        <a:rPr lang="en-US"/>
                        <a:t>Text not wrapping in UI</a:t>
                      </a:r>
                    </a:p>
                  </a:txBody>
                  <a:tcPr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2"/>
                    </a:solidFill>
                  </a:tcPr>
                </a:tc>
                <a:tc>
                  <a:txBody>
                    <a:bodyPr/>
                    <a:lstStyle/>
                    <a:p>
                      <a:r>
                        <a:rPr lang="en-IN"/>
                        <a:t>Medium</a:t>
                      </a:r>
                    </a:p>
                  </a:txBody>
                  <a:tcPr anchor="ctr">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r>
                        <a:rPr lang="en-IN"/>
                        <a:t>Low</a:t>
                      </a:r>
                    </a:p>
                  </a:txBody>
                  <a:tcPr anchor="ctr">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r>
                        <a:rPr lang="en-IN"/>
                        <a:t>Resolved</a:t>
                      </a:r>
                    </a:p>
                  </a:txBody>
                  <a:tcPr anchor="ctr">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r>
                        <a:rPr lang="en-IN"/>
                        <a:t>Jane Smith</a:t>
                      </a:r>
                    </a:p>
                  </a:txBody>
                  <a:tcPr anchor="ctr">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r>
                        <a:rPr lang="en-IN"/>
                        <a:t>2025-01-20</a:t>
                      </a:r>
                    </a:p>
                  </a:txBody>
                  <a:tcPr anchor="ctr">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r>
                        <a:rPr lang="en-IN"/>
                        <a:t>2025-01-25</a:t>
                      </a:r>
                    </a:p>
                  </a:txBody>
                  <a:tcPr anchor="ctr">
                    <a:lnL>
                      <a:noFill/>
                    </a:lnL>
                    <a:lnR>
                      <a:noFill/>
                    </a:lnR>
                    <a:lnT>
                      <a:noFill/>
                    </a:lnT>
                    <a:lnB>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661855657"/>
                  </a:ext>
                </a:extLst>
              </a:tr>
              <a:tr h="0">
                <a:tc>
                  <a:txBody>
                    <a:bodyPr/>
                    <a:lstStyle/>
                    <a:p>
                      <a:r>
                        <a:rPr lang="en-IN"/>
                        <a:t>DEF-6789</a:t>
                      </a:r>
                    </a:p>
                  </a:txBody>
                  <a:tcPr anchor="ctr">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r>
                        <a:rPr lang="en-IN"/>
                        <a:t>Missing error message popup</a:t>
                      </a:r>
                    </a:p>
                  </a:txBody>
                  <a:tcPr anchor="ctr">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r>
                        <a:rPr lang="en-IN"/>
                        <a:t>Critical</a:t>
                      </a:r>
                    </a:p>
                  </a:txBody>
                  <a:tcPr anchor="ctr">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r>
                        <a:rPr lang="en-IN"/>
                        <a:t>High</a:t>
                      </a:r>
                    </a:p>
                  </a:txBody>
                  <a:tcPr anchor="ctr">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r>
                        <a:rPr lang="en-IN"/>
                        <a:t>Assigned</a:t>
                      </a:r>
                    </a:p>
                  </a:txBody>
                  <a:tcPr anchor="ctr">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r>
                        <a:rPr lang="en-IN"/>
                        <a:t>Mark Lee</a:t>
                      </a:r>
                    </a:p>
                  </a:txBody>
                  <a:tcPr anchor="ctr">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r>
                        <a:rPr lang="en-IN"/>
                        <a:t>2025-01-17</a:t>
                      </a:r>
                    </a:p>
                  </a:txBody>
                  <a:tcPr anchor="ctr">
                    <a:lnL>
                      <a:noFill/>
                    </a:lnL>
                    <a:lnR>
                      <a:noFill/>
                    </a:lnR>
                    <a:lnT>
                      <a:noFill/>
                    </a:lnT>
                    <a:lnB>
                      <a:noFill/>
                    </a:lnB>
                    <a:lnTlToBr w="12700" cmpd="sng">
                      <a:noFill/>
                      <a:prstDash val="solid"/>
                    </a:lnTlToBr>
                    <a:lnBlToTr w="12700" cmpd="sng">
                      <a:noFill/>
                      <a:prstDash val="solid"/>
                    </a:lnBlToTr>
                    <a:solidFill>
                      <a:schemeClr val="bg2"/>
                    </a:solidFill>
                  </a:tcPr>
                </a:tc>
                <a:tc>
                  <a:txBody>
                    <a:bodyPr/>
                    <a:lstStyle/>
                    <a:p>
                      <a:r>
                        <a:rPr lang="en-IN" dirty="0"/>
                        <a:t>2025-01-26</a:t>
                      </a:r>
                    </a:p>
                  </a:txBody>
                  <a:tcPr anchor="ctr">
                    <a:lnL>
                      <a:noFill/>
                    </a:lnL>
                    <a:lnR>
                      <a:noFill/>
                    </a:lnR>
                    <a:lnT>
                      <a:noFill/>
                    </a:lnT>
                    <a:lnB>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24802913"/>
                  </a:ext>
                </a:extLst>
              </a:tr>
            </a:tbl>
          </a:graphicData>
        </a:graphic>
      </p:graphicFrame>
      <p:sp>
        <p:nvSpPr>
          <p:cNvPr id="4" name="Rectangle 1">
            <a:extLst>
              <a:ext uri="{FF2B5EF4-FFF2-40B4-BE49-F238E27FC236}">
                <a16:creationId xmlns:a16="http://schemas.microsoft.com/office/drawing/2014/main" id="{F2F5F4E2-E9BA-19B9-0E66-8042F28298C2}"/>
              </a:ext>
            </a:extLst>
          </p:cNvPr>
          <p:cNvSpPr>
            <a:spLocks noChangeArrowheads="1"/>
          </p:cNvSpPr>
          <p:nvPr/>
        </p:nvSpPr>
        <p:spPr bwMode="auto">
          <a:xfrm>
            <a:off x="519764" y="213884"/>
            <a:ext cx="599653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rPr>
              <a:t>Example of a Defect Tracking Dashboard: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0742750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44332-1CBC-7BA1-1D50-5B877EC1466C}"/>
            </a:ext>
          </a:extLst>
        </p:cNvPr>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3564BB8C-CAFA-B632-6170-6BFE919236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1728957-3A73-8130-07CE-6CCB786458D7}"/>
              </a:ext>
            </a:extLst>
          </p:cNvPr>
          <p:cNvSpPr txBox="1"/>
          <p:nvPr/>
        </p:nvSpPr>
        <p:spPr>
          <a:xfrm>
            <a:off x="606392" y="1039529"/>
            <a:ext cx="10520412" cy="3477875"/>
          </a:xfrm>
          <a:prstGeom prst="rect">
            <a:avLst/>
          </a:prstGeom>
          <a:noFill/>
        </p:spPr>
        <p:txBody>
          <a:bodyPr wrap="square">
            <a:spAutoFit/>
          </a:bodyPr>
          <a:lstStyle/>
          <a:p>
            <a:r>
              <a:rPr lang="en-US" sz="2200" b="1" dirty="0"/>
              <a:t>Best Practices for Defect Tracking:</a:t>
            </a:r>
          </a:p>
          <a:p>
            <a:endParaRPr lang="en-US" sz="2200" b="1" dirty="0"/>
          </a:p>
          <a:p>
            <a:pPr>
              <a:buFont typeface="Arial" panose="020B0604020202020204" pitchFamily="34" charset="0"/>
              <a:buChar char="•"/>
            </a:pPr>
            <a:r>
              <a:rPr lang="en-US" sz="2200" b="1" dirty="0"/>
              <a:t>Timely Updates</a:t>
            </a:r>
            <a:r>
              <a:rPr lang="en-US" sz="2200" dirty="0"/>
              <a:t>: Ensure that </a:t>
            </a:r>
            <a:r>
              <a:rPr lang="en-US" sz="2200" b="1" dirty="0"/>
              <a:t>defect statuses are updated promptly</a:t>
            </a:r>
            <a:r>
              <a:rPr lang="en-US" sz="2200" dirty="0"/>
              <a:t>. This provides visibility into the progress of defect resolution.</a:t>
            </a:r>
          </a:p>
          <a:p>
            <a:pPr>
              <a:buFont typeface="Arial" panose="020B0604020202020204" pitchFamily="34" charset="0"/>
              <a:buChar char="•"/>
            </a:pPr>
            <a:endParaRPr lang="en-US" sz="2200" dirty="0"/>
          </a:p>
          <a:p>
            <a:pPr>
              <a:buFont typeface="Arial" panose="020B0604020202020204" pitchFamily="34" charset="0"/>
              <a:buChar char="•"/>
            </a:pPr>
            <a:r>
              <a:rPr lang="en-US" sz="2200" b="1" dirty="0"/>
              <a:t>Clear Communication</a:t>
            </a:r>
            <a:r>
              <a:rPr lang="en-US" sz="2200" dirty="0"/>
              <a:t>: Ensure that the </a:t>
            </a:r>
            <a:r>
              <a:rPr lang="en-US" sz="2200" b="1" dirty="0"/>
              <a:t>assignee is identified </a:t>
            </a:r>
            <a:r>
              <a:rPr lang="en-US" sz="2200" dirty="0"/>
              <a:t>and that any blockers or additional information are added to the defect report.</a:t>
            </a:r>
          </a:p>
          <a:p>
            <a:pPr>
              <a:buFont typeface="Arial" panose="020B0604020202020204" pitchFamily="34" charset="0"/>
              <a:buChar char="•"/>
            </a:pPr>
            <a:endParaRPr lang="en-US" sz="2200" dirty="0"/>
          </a:p>
          <a:p>
            <a:pPr>
              <a:buFont typeface="Arial" panose="020B0604020202020204" pitchFamily="34" charset="0"/>
              <a:buChar char="•"/>
            </a:pPr>
            <a:r>
              <a:rPr lang="en-US" sz="2200" b="1" dirty="0"/>
              <a:t>Regular Reviews</a:t>
            </a:r>
            <a:r>
              <a:rPr lang="en-US" sz="2200" dirty="0"/>
              <a:t>: </a:t>
            </a:r>
            <a:r>
              <a:rPr lang="en-US" sz="2200" b="1" dirty="0"/>
              <a:t>Project managers, QA leads, or product owners </a:t>
            </a:r>
            <a:r>
              <a:rPr lang="en-US" sz="2200" dirty="0"/>
              <a:t>should regularly review defect reports to monitor progress and adjust priorities.</a:t>
            </a:r>
          </a:p>
        </p:txBody>
      </p:sp>
    </p:spTree>
    <p:extLst>
      <p:ext uri="{BB962C8B-B14F-4D97-AF65-F5344CB8AC3E}">
        <p14:creationId xmlns:p14="http://schemas.microsoft.com/office/powerpoint/2010/main" val="22704723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58650-BB5D-D5AB-7346-BD3A41BE428E}"/>
            </a:ext>
          </a:extLst>
        </p:cNvPr>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5058ACB2-8B1E-42D2-7072-8FFFB6087E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0B13A26-705B-5D39-E37A-18C160CDE39A}"/>
              </a:ext>
            </a:extLst>
          </p:cNvPr>
          <p:cNvSpPr txBox="1"/>
          <p:nvPr/>
        </p:nvSpPr>
        <p:spPr>
          <a:xfrm>
            <a:off x="452387" y="168237"/>
            <a:ext cx="11482940" cy="5847755"/>
          </a:xfrm>
          <a:prstGeom prst="rect">
            <a:avLst/>
          </a:prstGeom>
          <a:noFill/>
        </p:spPr>
        <p:txBody>
          <a:bodyPr wrap="square">
            <a:spAutoFit/>
          </a:bodyPr>
          <a:lstStyle/>
          <a:p>
            <a:r>
              <a:rPr lang="en-US" sz="2200" b="1" dirty="0"/>
              <a:t>2. Retesting Defects</a:t>
            </a:r>
          </a:p>
          <a:p>
            <a:r>
              <a:rPr lang="en-US" sz="2200" dirty="0"/>
              <a:t>Retesting is the </a:t>
            </a:r>
            <a:r>
              <a:rPr lang="en-US" sz="2200" b="1" dirty="0"/>
              <a:t>process of verifying </a:t>
            </a:r>
            <a:r>
              <a:rPr lang="en-US" sz="2200" dirty="0"/>
              <a:t>that a defect has been successfully fixed. It ensures that the defect is no longer present in the system and confirms that the fix doesn’t introduce any new issues.</a:t>
            </a:r>
          </a:p>
          <a:p>
            <a:endParaRPr lang="en-US" sz="2200" dirty="0"/>
          </a:p>
          <a:p>
            <a:r>
              <a:rPr lang="en-US" sz="2200" b="1" dirty="0"/>
              <a:t>Steps in Defect Retesting:</a:t>
            </a:r>
          </a:p>
          <a:p>
            <a:endParaRPr lang="en-US" sz="2200" b="1" dirty="0"/>
          </a:p>
          <a:p>
            <a:pPr>
              <a:buFont typeface="Arial" panose="020B0604020202020204" pitchFamily="34" charset="0"/>
              <a:buChar char="•"/>
            </a:pPr>
            <a:r>
              <a:rPr lang="en-US" sz="2200" b="1" dirty="0"/>
              <a:t>Defect Fix Verification</a:t>
            </a:r>
            <a:r>
              <a:rPr lang="en-US" sz="2200" dirty="0"/>
              <a:t>:</a:t>
            </a:r>
          </a:p>
          <a:p>
            <a:pPr>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b="1" dirty="0"/>
              <a:t>Developer Fixes the Defect</a:t>
            </a:r>
            <a:r>
              <a:rPr lang="en-US" sz="2200" dirty="0"/>
              <a:t>: Once the developer fixes the defect, they update the defect status to "Resolved" or "Ready for Retesting."</a:t>
            </a:r>
          </a:p>
          <a:p>
            <a:pPr marL="742950" lvl="1" indent="-285750">
              <a:buFont typeface="Arial" panose="020B0604020202020204" pitchFamily="34" charset="0"/>
              <a:buChar char="•"/>
            </a:pPr>
            <a:r>
              <a:rPr lang="en-US" sz="2200" b="1" dirty="0"/>
              <a:t>Test the Fix</a:t>
            </a:r>
            <a:r>
              <a:rPr lang="en-US" sz="2200" dirty="0"/>
              <a:t>: The tester (or QA team) retests the defect by following the original steps to reproduce the issue and verifying that the fix works.</a:t>
            </a:r>
          </a:p>
          <a:p>
            <a:pPr marL="742950" lvl="1" indent="-285750">
              <a:buFont typeface="Arial" panose="020B0604020202020204" pitchFamily="34" charset="0"/>
              <a:buChar char="•"/>
            </a:pPr>
            <a:r>
              <a:rPr lang="en-US" sz="2200" b="1" dirty="0"/>
              <a:t>Confirm the Defect is Resolved</a:t>
            </a:r>
            <a:r>
              <a:rPr lang="en-US" sz="2200" dirty="0"/>
              <a:t>: Ensure that the defect no longer occurs in the system, and the functionality behaves as expected.</a:t>
            </a:r>
          </a:p>
          <a:p>
            <a:pPr marL="742950" lvl="1" indent="-285750">
              <a:buFont typeface="Arial" panose="020B0604020202020204" pitchFamily="34" charset="0"/>
              <a:buChar char="•"/>
            </a:pPr>
            <a:r>
              <a:rPr lang="en-US" sz="2200" b="1" dirty="0"/>
              <a:t>Check for Regression</a:t>
            </a:r>
            <a:r>
              <a:rPr lang="en-US" sz="2200" dirty="0"/>
              <a:t>: Retest other areas of the application to ensure that the fix did not introduce new issues (i.e., check for </a:t>
            </a:r>
            <a:r>
              <a:rPr lang="en-US" sz="2200" b="1" dirty="0"/>
              <a:t>regression</a:t>
            </a:r>
            <a:r>
              <a:rPr lang="en-US" sz="2200" dirty="0"/>
              <a:t>).</a:t>
            </a:r>
          </a:p>
        </p:txBody>
      </p:sp>
    </p:spTree>
    <p:extLst>
      <p:ext uri="{BB962C8B-B14F-4D97-AF65-F5344CB8AC3E}">
        <p14:creationId xmlns:p14="http://schemas.microsoft.com/office/powerpoint/2010/main" val="20336320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5D9F1-D69E-483B-54EC-2C02AD28E800}"/>
            </a:ext>
          </a:extLst>
        </p:cNvPr>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472EEF16-DC7E-7D38-8F19-16187E42EB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EB18C131-CC6A-9881-80D2-DCFED97CC2C7}"/>
              </a:ext>
            </a:extLst>
          </p:cNvPr>
          <p:cNvSpPr>
            <a:spLocks noChangeArrowheads="1"/>
          </p:cNvSpPr>
          <p:nvPr/>
        </p:nvSpPr>
        <p:spPr bwMode="auto">
          <a:xfrm rot="10800000" flipV="1">
            <a:off x="620542" y="418985"/>
            <a:ext cx="11152472"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Test Case Validation</a:t>
            </a:r>
            <a:r>
              <a:rPr kumimoji="0" lang="en-US" altLang="en-US" sz="2200" b="0" i="0" u="none" strike="noStrike" cap="none" normalizeH="0" baseline="0" dirty="0">
                <a:ln>
                  <a:noFill/>
                </a:ln>
                <a:solidFill>
                  <a:schemeClr val="tx1"/>
                </a:solidFill>
                <a:effectLst/>
              </a:rPr>
              <a:t>: The tester should: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200" b="0" i="0" u="none" strike="noStrike" cap="none" normalizeH="0" baseline="0" dirty="0">
                <a:ln>
                  <a:noFill/>
                </a:ln>
                <a:solidFill>
                  <a:schemeClr val="tx1"/>
                </a:solidFill>
                <a:effectLst/>
              </a:rPr>
              <a:t>Follow the </a:t>
            </a:r>
            <a:r>
              <a:rPr kumimoji="0" lang="en-US" altLang="en-US" sz="2200" b="1" i="0" u="none" strike="noStrike" cap="none" normalizeH="0" baseline="0" dirty="0">
                <a:ln>
                  <a:noFill/>
                </a:ln>
                <a:solidFill>
                  <a:schemeClr val="tx1"/>
                </a:solidFill>
                <a:effectLst/>
              </a:rPr>
              <a:t>same steps to reproduce</a:t>
            </a:r>
            <a:r>
              <a:rPr kumimoji="0" lang="en-US" altLang="en-US" sz="2200" b="0" i="0" u="none" strike="noStrike" cap="none" normalizeH="0" baseline="0" dirty="0">
                <a:ln>
                  <a:noFill/>
                </a:ln>
                <a:solidFill>
                  <a:schemeClr val="tx1"/>
                </a:solidFill>
                <a:effectLst/>
              </a:rPr>
              <a:t> as before.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22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200" b="0" i="0" u="none" strike="noStrike" cap="none" normalizeH="0" baseline="0" dirty="0">
                <a:ln>
                  <a:noFill/>
                </a:ln>
                <a:solidFill>
                  <a:schemeClr val="tx1"/>
                </a:solidFill>
                <a:effectLst/>
              </a:rPr>
              <a:t>Check the </a:t>
            </a:r>
            <a:r>
              <a:rPr kumimoji="0" lang="en-US" altLang="en-US" sz="2200" b="1" i="0" u="none" strike="noStrike" cap="none" normalizeH="0" baseline="0" dirty="0">
                <a:ln>
                  <a:noFill/>
                </a:ln>
                <a:solidFill>
                  <a:schemeClr val="tx1"/>
                </a:solidFill>
                <a:effectLst/>
              </a:rPr>
              <a:t>same environment</a:t>
            </a:r>
            <a:r>
              <a:rPr kumimoji="0" lang="en-US" altLang="en-US" sz="2200" b="0" i="0" u="none" strike="noStrike" cap="none" normalizeH="0" baseline="0" dirty="0">
                <a:ln>
                  <a:noFill/>
                </a:ln>
                <a:solidFill>
                  <a:schemeClr val="tx1"/>
                </a:solidFill>
                <a:effectLst/>
              </a:rPr>
              <a:t>, versions, and configurations.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22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200" b="0" i="0" u="none" strike="noStrike" cap="none" normalizeH="0" baseline="0" dirty="0">
                <a:ln>
                  <a:noFill/>
                </a:ln>
                <a:solidFill>
                  <a:schemeClr val="tx1"/>
                </a:solidFill>
                <a:effectLst/>
              </a:rPr>
              <a:t>Confirm that the </a:t>
            </a:r>
            <a:r>
              <a:rPr kumimoji="0" lang="en-US" altLang="en-US" sz="2200" b="1" i="0" u="none" strike="noStrike" cap="none" normalizeH="0" baseline="0" dirty="0">
                <a:ln>
                  <a:noFill/>
                </a:ln>
                <a:solidFill>
                  <a:schemeClr val="tx1"/>
                </a:solidFill>
                <a:effectLst/>
              </a:rPr>
              <a:t>expected behavior</a:t>
            </a:r>
            <a:r>
              <a:rPr kumimoji="0" lang="en-US" altLang="en-US" sz="2200" b="0" i="0" u="none" strike="noStrike" cap="none" normalizeH="0" baseline="0" dirty="0">
                <a:ln>
                  <a:noFill/>
                </a:ln>
                <a:solidFill>
                  <a:schemeClr val="tx1"/>
                </a:solidFill>
                <a:effectLst/>
              </a:rPr>
              <a:t> now matches the actual behavior.</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2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rPr>
              <a:t>Document Results</a:t>
            </a:r>
            <a:r>
              <a:rPr kumimoji="0" lang="en-US" altLang="en-US" sz="2200" b="0" i="0" u="none" strike="noStrike" cap="none" normalizeH="0" baseline="0" dirty="0">
                <a:ln>
                  <a:noFill/>
                </a:ln>
                <a:solidFill>
                  <a:schemeClr val="tx1"/>
                </a:solidFill>
                <a:effectLst/>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2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200" b="0" i="0" u="none" strike="noStrike" cap="none" normalizeH="0" baseline="0" dirty="0">
                <a:ln>
                  <a:noFill/>
                </a:ln>
                <a:solidFill>
                  <a:schemeClr val="tx1"/>
                </a:solidFill>
                <a:effectLst/>
              </a:rPr>
              <a:t>If the defect is </a:t>
            </a:r>
            <a:r>
              <a:rPr kumimoji="0" lang="en-US" altLang="en-US" sz="2200" b="1" i="0" u="none" strike="noStrike" cap="none" normalizeH="0" baseline="0" dirty="0">
                <a:ln>
                  <a:noFill/>
                </a:ln>
                <a:solidFill>
                  <a:schemeClr val="tx1"/>
                </a:solidFill>
                <a:effectLst/>
              </a:rPr>
              <a:t>successfully resolved</a:t>
            </a:r>
            <a:r>
              <a:rPr kumimoji="0" lang="en-US" altLang="en-US" sz="2200" b="0" i="0" u="none" strike="noStrike" cap="none" normalizeH="0" baseline="0" dirty="0">
                <a:ln>
                  <a:noFill/>
                </a:ln>
                <a:solidFill>
                  <a:schemeClr val="tx1"/>
                </a:solidFill>
                <a:effectLst/>
              </a:rPr>
              <a:t>, the tester updates the defect status to "Verified" and leaves a comment noting that the issue was fixed.</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22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200" b="0" i="0" u="none" strike="noStrike" cap="none" normalizeH="0" baseline="0" dirty="0">
                <a:ln>
                  <a:noFill/>
                </a:ln>
                <a:solidFill>
                  <a:schemeClr val="tx1"/>
                </a:solidFill>
                <a:effectLst/>
              </a:rPr>
              <a:t>If the defect is </a:t>
            </a:r>
            <a:r>
              <a:rPr kumimoji="0" lang="en-US" altLang="en-US" sz="2200" b="1" i="0" u="none" strike="noStrike" cap="none" normalizeH="0" baseline="0" dirty="0">
                <a:ln>
                  <a:noFill/>
                </a:ln>
                <a:solidFill>
                  <a:schemeClr val="tx1"/>
                </a:solidFill>
                <a:effectLst/>
              </a:rPr>
              <a:t>not fixed</a:t>
            </a:r>
            <a:r>
              <a:rPr kumimoji="0" lang="en-US" altLang="en-US" sz="2200" b="0" i="0" u="none" strike="noStrike" cap="none" normalizeH="0" baseline="0" dirty="0">
                <a:ln>
                  <a:noFill/>
                </a:ln>
                <a:solidFill>
                  <a:schemeClr val="tx1"/>
                </a:solidFill>
                <a:effectLst/>
              </a:rPr>
              <a:t> or </a:t>
            </a:r>
            <a:r>
              <a:rPr kumimoji="0" lang="en-US" altLang="en-US" sz="2200" b="1" i="0" u="none" strike="noStrike" cap="none" normalizeH="0" baseline="0" dirty="0">
                <a:ln>
                  <a:noFill/>
                </a:ln>
                <a:solidFill>
                  <a:schemeClr val="tx1"/>
                </a:solidFill>
                <a:effectLst/>
              </a:rPr>
              <a:t>reopened</a:t>
            </a:r>
            <a:r>
              <a:rPr kumimoji="0" lang="en-US" altLang="en-US" sz="2200" b="0" i="0" u="none" strike="noStrike" cap="none" normalizeH="0" baseline="0" dirty="0">
                <a:ln>
                  <a:noFill/>
                </a:ln>
                <a:solidFill>
                  <a:schemeClr val="tx1"/>
                </a:solidFill>
                <a:effectLst/>
              </a:rPr>
              <a:t>, the tester updates the defect status to "Reopened" and adds detailed comments about what still needs to be fixed.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217130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DDB61-4C1B-DAF6-89E8-04E1CA99EA1A}"/>
            </a:ext>
          </a:extLst>
        </p:cNvPr>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17BD60E3-EAA5-EDC9-9688-1266B94E67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BC4C1BB-9178-FF67-0598-CC049D394A04}"/>
              </a:ext>
            </a:extLst>
          </p:cNvPr>
          <p:cNvSpPr txBox="1"/>
          <p:nvPr/>
        </p:nvSpPr>
        <p:spPr>
          <a:xfrm>
            <a:off x="1097280" y="1097280"/>
            <a:ext cx="9259503" cy="3816429"/>
          </a:xfrm>
          <a:prstGeom prst="rect">
            <a:avLst/>
          </a:prstGeom>
          <a:noFill/>
        </p:spPr>
        <p:txBody>
          <a:bodyPr wrap="square">
            <a:spAutoFit/>
          </a:bodyPr>
          <a:lstStyle/>
          <a:p>
            <a:r>
              <a:rPr lang="en-US" sz="2200" b="1" dirty="0"/>
              <a:t>Example of Retesting Process:</a:t>
            </a:r>
          </a:p>
          <a:p>
            <a:endParaRPr lang="en-US" sz="2200" b="1" dirty="0"/>
          </a:p>
          <a:p>
            <a:pPr>
              <a:buFont typeface="Arial" panose="020B0604020202020204" pitchFamily="34" charset="0"/>
              <a:buChar char="•"/>
            </a:pPr>
            <a:r>
              <a:rPr lang="en-US" sz="2200" b="1" dirty="0"/>
              <a:t>Step 1</a:t>
            </a:r>
            <a:r>
              <a:rPr lang="en-US" sz="2200" dirty="0"/>
              <a:t>: Developer fixes the login button issue.</a:t>
            </a:r>
          </a:p>
          <a:p>
            <a:pPr>
              <a:buFont typeface="Arial" panose="020B0604020202020204" pitchFamily="34" charset="0"/>
              <a:buChar char="•"/>
            </a:pPr>
            <a:endParaRPr lang="en-US" sz="2200" dirty="0"/>
          </a:p>
          <a:p>
            <a:pPr>
              <a:buFont typeface="Arial" panose="020B0604020202020204" pitchFamily="34" charset="0"/>
              <a:buChar char="•"/>
            </a:pPr>
            <a:r>
              <a:rPr lang="en-US" sz="2200" b="1" dirty="0"/>
              <a:t>Step 2</a:t>
            </a:r>
            <a:r>
              <a:rPr lang="en-US" sz="2200" dirty="0"/>
              <a:t>: QA retests the login functionality using the same credentials and steps to reproduce.</a:t>
            </a:r>
          </a:p>
          <a:p>
            <a:pPr>
              <a:buFont typeface="Arial" panose="020B0604020202020204" pitchFamily="34" charset="0"/>
              <a:buChar char="•"/>
            </a:pPr>
            <a:endParaRPr lang="en-US" sz="2200" dirty="0"/>
          </a:p>
          <a:p>
            <a:pPr>
              <a:buFont typeface="Arial" panose="020B0604020202020204" pitchFamily="34" charset="0"/>
              <a:buChar char="•"/>
            </a:pPr>
            <a:r>
              <a:rPr lang="en-US" sz="2200" b="1" dirty="0"/>
              <a:t>Step 3</a:t>
            </a:r>
            <a:r>
              <a:rPr lang="en-US" sz="2200" dirty="0"/>
              <a:t>: QA confirms that after clicking the login button, the page now loads as expected and no error occurs.</a:t>
            </a:r>
          </a:p>
          <a:p>
            <a:pPr>
              <a:buFont typeface="Arial" panose="020B0604020202020204" pitchFamily="34" charset="0"/>
              <a:buChar char="•"/>
            </a:pPr>
            <a:endParaRPr lang="en-US" sz="2200" dirty="0"/>
          </a:p>
          <a:p>
            <a:pPr>
              <a:buFont typeface="Arial" panose="020B0604020202020204" pitchFamily="34" charset="0"/>
              <a:buChar char="•"/>
            </a:pPr>
            <a:r>
              <a:rPr lang="en-US" sz="2200" b="1" dirty="0"/>
              <a:t>Step 4</a:t>
            </a:r>
            <a:r>
              <a:rPr lang="en-US" sz="2200" dirty="0"/>
              <a:t>: QA marks the defect as "Verified" and updates the status to reflect this.</a:t>
            </a:r>
          </a:p>
        </p:txBody>
      </p:sp>
    </p:spTree>
    <p:extLst>
      <p:ext uri="{BB962C8B-B14F-4D97-AF65-F5344CB8AC3E}">
        <p14:creationId xmlns:p14="http://schemas.microsoft.com/office/powerpoint/2010/main" val="7062281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5D1A0-6B3F-0E07-490B-31088E48FD7D}"/>
            </a:ext>
          </a:extLst>
        </p:cNvPr>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4F71ED35-81CE-6010-2465-B195EFAD37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7B5623A-EEAE-117D-97C8-6A95A36B0AE4}"/>
              </a:ext>
            </a:extLst>
          </p:cNvPr>
          <p:cNvSpPr txBox="1"/>
          <p:nvPr/>
        </p:nvSpPr>
        <p:spPr>
          <a:xfrm>
            <a:off x="847023" y="1145407"/>
            <a:ext cx="9865895" cy="3477875"/>
          </a:xfrm>
          <a:prstGeom prst="rect">
            <a:avLst/>
          </a:prstGeom>
          <a:noFill/>
        </p:spPr>
        <p:txBody>
          <a:bodyPr wrap="square">
            <a:spAutoFit/>
          </a:bodyPr>
          <a:lstStyle/>
          <a:p>
            <a:r>
              <a:rPr lang="en-US" sz="2200" b="1" dirty="0"/>
              <a:t>Best Practices for Retesting:</a:t>
            </a:r>
          </a:p>
          <a:p>
            <a:endParaRPr lang="en-US" sz="2200" b="1" dirty="0"/>
          </a:p>
          <a:p>
            <a:pPr>
              <a:buFont typeface="Arial" panose="020B0604020202020204" pitchFamily="34" charset="0"/>
              <a:buChar char="•"/>
            </a:pPr>
            <a:r>
              <a:rPr lang="en-US" sz="2200" b="1" dirty="0"/>
              <a:t>Clear Communication</a:t>
            </a:r>
            <a:r>
              <a:rPr lang="en-US" sz="2200" dirty="0"/>
              <a:t>: Always communicate with the developer about the status of a fix and the specific test cases to retest.</a:t>
            </a:r>
          </a:p>
          <a:p>
            <a:pPr>
              <a:buFont typeface="Arial" panose="020B0604020202020204" pitchFamily="34" charset="0"/>
              <a:buChar char="•"/>
            </a:pPr>
            <a:endParaRPr lang="en-US" sz="2200" dirty="0"/>
          </a:p>
          <a:p>
            <a:pPr>
              <a:buFont typeface="Arial" panose="020B0604020202020204" pitchFamily="34" charset="0"/>
              <a:buChar char="•"/>
            </a:pPr>
            <a:r>
              <a:rPr lang="en-US" sz="2200" b="1" dirty="0"/>
              <a:t>Regression Testing</a:t>
            </a:r>
            <a:r>
              <a:rPr lang="en-US" sz="2200" dirty="0"/>
              <a:t>: Always perform some level of regression testing when verifying a defect fix, especially when the issue was complex or impacted core functionality.</a:t>
            </a:r>
          </a:p>
          <a:p>
            <a:pPr>
              <a:buFont typeface="Arial" panose="020B0604020202020204" pitchFamily="34" charset="0"/>
              <a:buChar char="•"/>
            </a:pPr>
            <a:endParaRPr lang="en-US" sz="2200" dirty="0"/>
          </a:p>
          <a:p>
            <a:pPr>
              <a:buFont typeface="Arial" panose="020B0604020202020204" pitchFamily="34" charset="0"/>
              <a:buChar char="•"/>
            </a:pPr>
            <a:r>
              <a:rPr lang="en-US" sz="2200" b="1" dirty="0"/>
              <a:t>Retest in the Same Environment</a:t>
            </a:r>
            <a:r>
              <a:rPr lang="en-US" sz="2200" dirty="0"/>
              <a:t>: Ensure that the retesting occurs in the same environment or configuration as the original test to accurately replicate the issue.</a:t>
            </a:r>
          </a:p>
        </p:txBody>
      </p:sp>
    </p:spTree>
    <p:extLst>
      <p:ext uri="{BB962C8B-B14F-4D97-AF65-F5344CB8AC3E}">
        <p14:creationId xmlns:p14="http://schemas.microsoft.com/office/powerpoint/2010/main" val="36909621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E8E1B-EEEF-9061-8131-65F2B09672E9}"/>
            </a:ext>
          </a:extLst>
        </p:cNvPr>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862230BD-205C-5E3E-4A9B-FBF9A46D0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7009995-1528-F1D9-EDD2-6FA33DAB91EF}"/>
              </a:ext>
            </a:extLst>
          </p:cNvPr>
          <p:cNvSpPr txBox="1"/>
          <p:nvPr/>
        </p:nvSpPr>
        <p:spPr>
          <a:xfrm>
            <a:off x="808523" y="1251857"/>
            <a:ext cx="9529010" cy="4832092"/>
          </a:xfrm>
          <a:prstGeom prst="rect">
            <a:avLst/>
          </a:prstGeom>
          <a:noFill/>
        </p:spPr>
        <p:txBody>
          <a:bodyPr wrap="square">
            <a:spAutoFit/>
          </a:bodyPr>
          <a:lstStyle/>
          <a:p>
            <a:r>
              <a:rPr lang="en-US" sz="2200" b="1" dirty="0"/>
              <a:t>3. Closing Defects</a:t>
            </a:r>
          </a:p>
          <a:p>
            <a:endParaRPr lang="en-US" sz="2200" b="1" dirty="0"/>
          </a:p>
          <a:p>
            <a:r>
              <a:rPr lang="en-US" sz="2200" dirty="0"/>
              <a:t>Closing a defect is the </a:t>
            </a:r>
            <a:r>
              <a:rPr lang="en-US" sz="2200" b="1" dirty="0"/>
              <a:t>final step </a:t>
            </a:r>
            <a:r>
              <a:rPr lang="en-US" sz="2200" dirty="0"/>
              <a:t>in the defect management process. It marks the </a:t>
            </a:r>
            <a:r>
              <a:rPr lang="en-US" sz="2200" b="1" dirty="0"/>
              <a:t>defect as resolved and indicates that no further action is needed.</a:t>
            </a:r>
          </a:p>
          <a:p>
            <a:endParaRPr lang="en-US" sz="2200" b="1" dirty="0"/>
          </a:p>
          <a:p>
            <a:r>
              <a:rPr lang="en-US" sz="2200" b="1" dirty="0"/>
              <a:t>Steps in Closing a Defect:</a:t>
            </a:r>
          </a:p>
          <a:p>
            <a:endParaRPr lang="en-US" sz="2200" b="1" dirty="0"/>
          </a:p>
          <a:p>
            <a:pPr>
              <a:buFont typeface="Arial" panose="020B0604020202020204" pitchFamily="34" charset="0"/>
              <a:buChar char="•"/>
            </a:pPr>
            <a:r>
              <a:rPr lang="en-US" sz="2200" b="1" dirty="0"/>
              <a:t>Verification</a:t>
            </a:r>
            <a:r>
              <a:rPr lang="en-US" sz="2200" dirty="0"/>
              <a:t>: Before closing a defect, ensure that </a:t>
            </a:r>
            <a:r>
              <a:rPr lang="en-US" sz="2200" b="1" dirty="0"/>
              <a:t>the fix has been successfully verified during retesting.</a:t>
            </a:r>
            <a:r>
              <a:rPr lang="en-US" sz="2200" dirty="0"/>
              <a:t> Ensure that all functionality affected by the defect is now working as expected and there are no regressions.</a:t>
            </a:r>
          </a:p>
          <a:p>
            <a:pPr>
              <a:buFont typeface="Arial" panose="020B0604020202020204" pitchFamily="34" charset="0"/>
              <a:buChar char="•"/>
            </a:pPr>
            <a:endParaRPr lang="en-US" sz="2200" dirty="0"/>
          </a:p>
          <a:p>
            <a:pPr>
              <a:buFont typeface="Arial" panose="020B0604020202020204" pitchFamily="34" charset="0"/>
              <a:buChar char="•"/>
            </a:pPr>
            <a:r>
              <a:rPr lang="en-US" sz="2200" b="1" dirty="0"/>
              <a:t>Confirm No Reopened Defects</a:t>
            </a:r>
            <a:r>
              <a:rPr lang="en-US" sz="2200" dirty="0"/>
              <a:t>: If the defect was verified and successfully fixed, </a:t>
            </a:r>
            <a:r>
              <a:rPr lang="en-US" sz="2200" b="1" dirty="0"/>
              <a:t>check that no further issues have been identified after retesting</a:t>
            </a:r>
            <a:r>
              <a:rPr lang="en-US" sz="2200" dirty="0"/>
              <a:t>. If the issue has resurfaced, it should be reopened and marked for further action.</a:t>
            </a:r>
          </a:p>
        </p:txBody>
      </p:sp>
    </p:spTree>
    <p:extLst>
      <p:ext uri="{BB962C8B-B14F-4D97-AF65-F5344CB8AC3E}">
        <p14:creationId xmlns:p14="http://schemas.microsoft.com/office/powerpoint/2010/main" val="3215969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FE991-5F7A-0A4D-2F07-86D03DEFAB13}"/>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181BF641-8369-D2F3-B728-65CB9E1F32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70ED1C8-9158-6DAC-B5AB-C6B5AE03AC7E}"/>
              </a:ext>
            </a:extLst>
          </p:cNvPr>
          <p:cNvSpPr txBox="1"/>
          <p:nvPr/>
        </p:nvSpPr>
        <p:spPr>
          <a:xfrm>
            <a:off x="1050356" y="631372"/>
            <a:ext cx="10091287" cy="4862870"/>
          </a:xfrm>
          <a:prstGeom prst="rect">
            <a:avLst/>
          </a:prstGeom>
          <a:noFill/>
        </p:spPr>
        <p:txBody>
          <a:bodyPr wrap="square">
            <a:spAutoFit/>
          </a:bodyPr>
          <a:lstStyle/>
          <a:p>
            <a:r>
              <a:rPr lang="en-US" sz="2400" b="1" u="sng" dirty="0"/>
              <a:t>Benefits of Test (Status) Reports in SDLC:</a:t>
            </a:r>
          </a:p>
          <a:p>
            <a:endParaRPr lang="en-US" sz="2200" b="1" dirty="0"/>
          </a:p>
          <a:p>
            <a:pPr>
              <a:buFont typeface="Arial" panose="020B0604020202020204" pitchFamily="34" charset="0"/>
              <a:buChar char="•"/>
            </a:pPr>
            <a:r>
              <a:rPr lang="en-US" sz="2400" b="1" dirty="0"/>
              <a:t>Transparency:</a:t>
            </a:r>
            <a:r>
              <a:rPr lang="en-US" sz="2400" dirty="0"/>
              <a:t> Stakeholders get clear visibility into testing progress and the quality of the software.</a:t>
            </a:r>
          </a:p>
          <a:p>
            <a:pPr>
              <a:buFont typeface="Arial" panose="020B0604020202020204" pitchFamily="34" charset="0"/>
              <a:buChar char="•"/>
            </a:pPr>
            <a:endParaRPr lang="en-US" sz="2400" dirty="0"/>
          </a:p>
          <a:p>
            <a:pPr>
              <a:buFont typeface="Arial" panose="020B0604020202020204" pitchFamily="34" charset="0"/>
              <a:buChar char="•"/>
            </a:pPr>
            <a:r>
              <a:rPr lang="en-US" sz="2400" b="1" dirty="0"/>
              <a:t>Decision-Making Support:</a:t>
            </a:r>
            <a:r>
              <a:rPr lang="en-US" sz="2400" dirty="0"/>
              <a:t> Helps product managers, developers, and other stakeholders make informed decisions on whether to release the product.</a:t>
            </a:r>
          </a:p>
          <a:p>
            <a:pPr>
              <a:buFont typeface="Arial" panose="020B0604020202020204" pitchFamily="34" charset="0"/>
              <a:buChar char="•"/>
            </a:pPr>
            <a:endParaRPr lang="en-US" sz="2400" dirty="0"/>
          </a:p>
          <a:p>
            <a:pPr>
              <a:buFont typeface="Arial" panose="020B0604020202020204" pitchFamily="34" charset="0"/>
              <a:buChar char="•"/>
            </a:pPr>
            <a:r>
              <a:rPr lang="en-US" sz="2400" b="1" dirty="0"/>
              <a:t>Defect Tracking:</a:t>
            </a:r>
            <a:r>
              <a:rPr lang="en-US" sz="2400" dirty="0"/>
              <a:t> Ensures defects are captured, prioritized, and resolved in a timely manner.</a:t>
            </a:r>
          </a:p>
          <a:p>
            <a:pPr>
              <a:buFont typeface="Arial" panose="020B0604020202020204" pitchFamily="34" charset="0"/>
              <a:buChar char="•"/>
            </a:pPr>
            <a:endParaRPr lang="en-US" sz="2400" dirty="0"/>
          </a:p>
          <a:p>
            <a:pPr>
              <a:buFont typeface="Arial" panose="020B0604020202020204" pitchFamily="34" charset="0"/>
              <a:buChar char="•"/>
            </a:pPr>
            <a:r>
              <a:rPr lang="en-US" sz="2400" b="1" dirty="0"/>
              <a:t>Resource Management:</a:t>
            </a:r>
            <a:r>
              <a:rPr lang="en-US" sz="2400" dirty="0"/>
              <a:t> Allows teams to allocate resources effectively by identifying bottlenecks or testing issues early.</a:t>
            </a:r>
          </a:p>
        </p:txBody>
      </p:sp>
    </p:spTree>
    <p:extLst>
      <p:ext uri="{BB962C8B-B14F-4D97-AF65-F5344CB8AC3E}">
        <p14:creationId xmlns:p14="http://schemas.microsoft.com/office/powerpoint/2010/main" val="6188262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5CE5BD-7177-3EB8-8CA0-E487BFA423A9}"/>
              </a:ext>
            </a:extLst>
          </p:cNvPr>
          <p:cNvSpPr txBox="1"/>
          <p:nvPr/>
        </p:nvSpPr>
        <p:spPr>
          <a:xfrm>
            <a:off x="1104498" y="3151009"/>
            <a:ext cx="8174255" cy="3139321"/>
          </a:xfrm>
          <a:prstGeom prst="rect">
            <a:avLst/>
          </a:prstGeom>
          <a:noFill/>
        </p:spPr>
        <p:txBody>
          <a:bodyPr wrap="square">
            <a:spAutoFit/>
          </a:bodyPr>
          <a:lstStyle/>
          <a:p>
            <a:pPr>
              <a:buFont typeface="Arial" panose="020B0604020202020204" pitchFamily="34" charset="0"/>
              <a:buChar char="•"/>
            </a:pPr>
            <a:r>
              <a:rPr lang="en-US" sz="2200" b="1" dirty="0"/>
              <a:t>Close the Issue in the Tracker</a:t>
            </a:r>
            <a:r>
              <a:rPr lang="en-US" sz="2200" dirty="0"/>
              <a:t>: </a:t>
            </a:r>
          </a:p>
          <a:p>
            <a:pPr>
              <a:buFont typeface="Arial" panose="020B0604020202020204" pitchFamily="34" charset="0"/>
              <a:buChar char="•"/>
            </a:pPr>
            <a:endParaRPr lang="en-US" sz="2200" dirty="0"/>
          </a:p>
          <a:p>
            <a:pPr lvl="1">
              <a:buFont typeface="Arial" panose="020B0604020202020204" pitchFamily="34" charset="0"/>
              <a:buChar char="•"/>
            </a:pPr>
            <a:r>
              <a:rPr lang="en-US" sz="2200" dirty="0"/>
              <a:t>After confirmation, officially close the defect in the defect tracking tool to mark the issue as resolved.</a:t>
            </a:r>
          </a:p>
          <a:p>
            <a:pPr lvl="1">
              <a:buFont typeface="Arial" panose="020B0604020202020204" pitchFamily="34" charset="0"/>
              <a:buChar char="•"/>
            </a:pPr>
            <a:endParaRPr lang="en-US" sz="2200" dirty="0"/>
          </a:p>
          <a:p>
            <a:pPr>
              <a:buFont typeface="Arial" panose="020B0604020202020204" pitchFamily="34" charset="0"/>
              <a:buChar char="•"/>
            </a:pPr>
            <a:r>
              <a:rPr lang="en-US" sz="2200" b="1" dirty="0"/>
              <a:t>Change Defect Status</a:t>
            </a:r>
            <a:r>
              <a:rPr lang="en-US" sz="2200" dirty="0"/>
              <a:t>: 	</a:t>
            </a:r>
          </a:p>
          <a:p>
            <a:pPr lvl="1">
              <a:buFont typeface="Arial" panose="020B0604020202020204" pitchFamily="34" charset="0"/>
              <a:buChar char="•"/>
            </a:pPr>
            <a:endParaRPr lang="en-US" sz="2200" dirty="0"/>
          </a:p>
          <a:p>
            <a:pPr lvl="1">
              <a:buFont typeface="Arial" panose="020B0604020202020204" pitchFamily="34" charset="0"/>
              <a:buChar char="•"/>
            </a:pPr>
            <a:r>
              <a:rPr lang="en-US" sz="2200" dirty="0"/>
              <a:t>Once all testing has been completed and the defect is confirmed as fixed, change the defect status to "Closed."</a:t>
            </a:r>
          </a:p>
        </p:txBody>
      </p:sp>
      <p:sp>
        <p:nvSpPr>
          <p:cNvPr id="5" name="TextBox 4">
            <a:extLst>
              <a:ext uri="{FF2B5EF4-FFF2-40B4-BE49-F238E27FC236}">
                <a16:creationId xmlns:a16="http://schemas.microsoft.com/office/drawing/2014/main" id="{0FD9473C-B073-5FA1-AD0B-1828B763B550}"/>
              </a:ext>
            </a:extLst>
          </p:cNvPr>
          <p:cNvSpPr txBox="1"/>
          <p:nvPr/>
        </p:nvSpPr>
        <p:spPr>
          <a:xfrm>
            <a:off x="1104498" y="1060541"/>
            <a:ext cx="7885497" cy="1785104"/>
          </a:xfrm>
          <a:prstGeom prst="rect">
            <a:avLst/>
          </a:prstGeom>
          <a:noFill/>
        </p:spPr>
        <p:txBody>
          <a:bodyPr wrap="square">
            <a:spAutoFit/>
          </a:bodyPr>
          <a:lstStyle/>
          <a:p>
            <a:pPr>
              <a:buFont typeface="Arial" panose="020B0604020202020204" pitchFamily="34" charset="0"/>
              <a:buChar char="•"/>
            </a:pPr>
            <a:r>
              <a:rPr lang="en-US" sz="2200" b="1" dirty="0"/>
              <a:t>Final Comments and Documentation</a:t>
            </a:r>
            <a:r>
              <a:rPr lang="en-US" sz="2200" dirty="0"/>
              <a:t>:</a:t>
            </a:r>
          </a:p>
          <a:p>
            <a:pPr>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dirty="0"/>
              <a:t>Add any final comments about the resolution of the defect.</a:t>
            </a:r>
          </a:p>
          <a:p>
            <a:pPr marL="742950" lvl="1" indent="-285750">
              <a:buFont typeface="Arial" panose="020B0604020202020204" pitchFamily="34" charset="0"/>
              <a:buChar char="•"/>
            </a:pPr>
            <a:r>
              <a:rPr lang="en-US" sz="2200" dirty="0"/>
              <a:t>Include details on what was changed (e.g., code updates, patches applied) and any important observations.</a:t>
            </a:r>
          </a:p>
        </p:txBody>
      </p:sp>
      <p:pic>
        <p:nvPicPr>
          <p:cNvPr id="6" name="Picture 2" descr="Veebros Academy">
            <a:extLst>
              <a:ext uri="{FF2B5EF4-FFF2-40B4-BE49-F238E27FC236}">
                <a16:creationId xmlns:a16="http://schemas.microsoft.com/office/drawing/2014/main" id="{DD310321-BC73-6DEC-391E-18617B626A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8565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F21B861F-02A4-969A-99FE-A761044ECA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9728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BF2B5-60F7-6CB6-5047-B5F967C7A3D7}"/>
            </a:ext>
          </a:extLst>
        </p:cNvPr>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C50592E5-DB82-DB9E-4B62-35C3C0F548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5153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447146-FF04-934D-F206-D04F603951BA}"/>
            </a:ext>
          </a:extLst>
        </p:cNvPr>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1E507C75-B40E-BDDD-4368-09593F8C38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3043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7471A-9C64-29A6-5EF1-8FF52F9609AF}"/>
            </a:ext>
          </a:extLst>
        </p:cNvPr>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D0BE4368-7DF9-5503-420A-02C0E03A1A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8078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2A2DE-5FB0-6741-DEF2-CC1976D514F3}"/>
            </a:ext>
          </a:extLst>
        </p:cNvPr>
        <p:cNvGrpSpPr/>
        <p:nvPr/>
      </p:nvGrpSpPr>
      <p:grpSpPr>
        <a:xfrm>
          <a:off x="0" y="0"/>
          <a:ext cx="0" cy="0"/>
          <a:chOff x="0" y="0"/>
          <a:chExt cx="0" cy="0"/>
        </a:xfrm>
      </p:grpSpPr>
      <p:pic>
        <p:nvPicPr>
          <p:cNvPr id="2" name="Picture 2" descr="Veebros Academy">
            <a:extLst>
              <a:ext uri="{FF2B5EF4-FFF2-40B4-BE49-F238E27FC236}">
                <a16:creationId xmlns:a16="http://schemas.microsoft.com/office/drawing/2014/main" id="{293DD829-387C-7598-1AAB-8D2624EA4D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53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9E8270-3732-4B2D-E801-894E74D81CE3}"/>
            </a:ext>
          </a:extLst>
        </p:cNvPr>
        <p:cNvGrpSpPr/>
        <p:nvPr/>
      </p:nvGrpSpPr>
      <p:grpSpPr>
        <a:xfrm>
          <a:off x="0" y="0"/>
          <a:ext cx="0" cy="0"/>
          <a:chOff x="0" y="0"/>
          <a:chExt cx="0" cy="0"/>
        </a:xfrm>
      </p:grpSpPr>
      <p:pic>
        <p:nvPicPr>
          <p:cNvPr id="4" name="Picture 2" descr="Veebros Academy">
            <a:extLst>
              <a:ext uri="{FF2B5EF4-FFF2-40B4-BE49-F238E27FC236}">
                <a16:creationId xmlns:a16="http://schemas.microsoft.com/office/drawing/2014/main" id="{8A453DAE-B3C0-3973-F7F0-F0A2CFB4C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4029" y="0"/>
            <a:ext cx="837971" cy="8379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1EB0EFB5-96ED-CFA6-C435-284FAC6D34A7}"/>
              </a:ext>
            </a:extLst>
          </p:cNvPr>
          <p:cNvGraphicFramePr>
            <a:graphicFrameLocks noGrp="1"/>
          </p:cNvGraphicFramePr>
          <p:nvPr>
            <p:extLst>
              <p:ext uri="{D42A27DB-BD31-4B8C-83A1-F6EECF244321}">
                <p14:modId xmlns:p14="http://schemas.microsoft.com/office/powerpoint/2010/main" val="2203531112"/>
              </p:ext>
            </p:extLst>
          </p:nvPr>
        </p:nvGraphicFramePr>
        <p:xfrm>
          <a:off x="838200" y="1486694"/>
          <a:ext cx="10385489" cy="4480560"/>
        </p:xfrm>
        <a:graphic>
          <a:graphicData uri="http://schemas.openxmlformats.org/drawingml/2006/table">
            <a:tbl>
              <a:tblPr>
                <a:tableStyleId>{69C7853C-536D-4A76-A0AE-DD22124D55A5}</a:tableStyleId>
              </a:tblPr>
              <a:tblGrid>
                <a:gridCol w="1622489">
                  <a:extLst>
                    <a:ext uri="{9D8B030D-6E8A-4147-A177-3AD203B41FA5}">
                      <a16:colId xmlns:a16="http://schemas.microsoft.com/office/drawing/2014/main" val="806488881"/>
                    </a:ext>
                  </a:extLst>
                </a:gridCol>
                <a:gridCol w="1752600">
                  <a:extLst>
                    <a:ext uri="{9D8B030D-6E8A-4147-A177-3AD203B41FA5}">
                      <a16:colId xmlns:a16="http://schemas.microsoft.com/office/drawing/2014/main" val="1578842127"/>
                    </a:ext>
                  </a:extLst>
                </a:gridCol>
                <a:gridCol w="1752600">
                  <a:extLst>
                    <a:ext uri="{9D8B030D-6E8A-4147-A177-3AD203B41FA5}">
                      <a16:colId xmlns:a16="http://schemas.microsoft.com/office/drawing/2014/main" val="2466206500"/>
                    </a:ext>
                  </a:extLst>
                </a:gridCol>
                <a:gridCol w="1752600">
                  <a:extLst>
                    <a:ext uri="{9D8B030D-6E8A-4147-A177-3AD203B41FA5}">
                      <a16:colId xmlns:a16="http://schemas.microsoft.com/office/drawing/2014/main" val="679094957"/>
                    </a:ext>
                  </a:extLst>
                </a:gridCol>
                <a:gridCol w="1752600">
                  <a:extLst>
                    <a:ext uri="{9D8B030D-6E8A-4147-A177-3AD203B41FA5}">
                      <a16:colId xmlns:a16="http://schemas.microsoft.com/office/drawing/2014/main" val="716475888"/>
                    </a:ext>
                  </a:extLst>
                </a:gridCol>
                <a:gridCol w="1752600">
                  <a:extLst>
                    <a:ext uri="{9D8B030D-6E8A-4147-A177-3AD203B41FA5}">
                      <a16:colId xmlns:a16="http://schemas.microsoft.com/office/drawing/2014/main" val="1868793062"/>
                    </a:ext>
                  </a:extLst>
                </a:gridCol>
              </a:tblGrid>
              <a:tr h="0">
                <a:tc>
                  <a:txBody>
                    <a:bodyPr/>
                    <a:lstStyle/>
                    <a:p>
                      <a:r>
                        <a:rPr lang="en-IN" sz="2200" b="1"/>
                        <a:t>Test Case ID</a:t>
                      </a:r>
                      <a:endParaRPr lang="en-IN" sz="2200"/>
                    </a:p>
                  </a:txBody>
                  <a:tcPr anchor="ctr"/>
                </a:tc>
                <a:tc>
                  <a:txBody>
                    <a:bodyPr/>
                    <a:lstStyle/>
                    <a:p>
                      <a:r>
                        <a:rPr lang="en-IN" sz="2200" b="1"/>
                        <a:t>Test Description</a:t>
                      </a:r>
                      <a:endParaRPr lang="en-IN" sz="2200"/>
                    </a:p>
                  </a:txBody>
                  <a:tcPr anchor="ctr"/>
                </a:tc>
                <a:tc>
                  <a:txBody>
                    <a:bodyPr/>
                    <a:lstStyle/>
                    <a:p>
                      <a:r>
                        <a:rPr lang="en-IN" sz="2200" b="1"/>
                        <a:t>Status</a:t>
                      </a:r>
                      <a:endParaRPr lang="en-IN" sz="2200"/>
                    </a:p>
                  </a:txBody>
                  <a:tcPr anchor="ctr"/>
                </a:tc>
                <a:tc>
                  <a:txBody>
                    <a:bodyPr/>
                    <a:lstStyle/>
                    <a:p>
                      <a:r>
                        <a:rPr lang="en-IN" sz="2200" b="1"/>
                        <a:t>Pass/Fail</a:t>
                      </a:r>
                      <a:endParaRPr lang="en-IN" sz="2200"/>
                    </a:p>
                  </a:txBody>
                  <a:tcPr anchor="ctr"/>
                </a:tc>
                <a:tc>
                  <a:txBody>
                    <a:bodyPr/>
                    <a:lstStyle/>
                    <a:p>
                      <a:r>
                        <a:rPr lang="en-IN" sz="2200" b="1"/>
                        <a:t>Defects Found</a:t>
                      </a:r>
                      <a:endParaRPr lang="en-IN" sz="2200"/>
                    </a:p>
                  </a:txBody>
                  <a:tcPr anchor="ctr"/>
                </a:tc>
                <a:tc>
                  <a:txBody>
                    <a:bodyPr/>
                    <a:lstStyle/>
                    <a:p>
                      <a:r>
                        <a:rPr lang="en-IN" sz="2200" b="1"/>
                        <a:t>Comments</a:t>
                      </a:r>
                      <a:endParaRPr lang="en-IN" sz="2200"/>
                    </a:p>
                  </a:txBody>
                  <a:tcPr anchor="ctr"/>
                </a:tc>
                <a:extLst>
                  <a:ext uri="{0D108BD9-81ED-4DB2-BD59-A6C34878D82A}">
                    <a16:rowId xmlns:a16="http://schemas.microsoft.com/office/drawing/2014/main" val="3845631225"/>
                  </a:ext>
                </a:extLst>
              </a:tr>
              <a:tr h="0">
                <a:tc>
                  <a:txBody>
                    <a:bodyPr/>
                    <a:lstStyle/>
                    <a:p>
                      <a:r>
                        <a:rPr lang="en-IN" sz="2200"/>
                        <a:t>TC_001</a:t>
                      </a:r>
                    </a:p>
                  </a:txBody>
                  <a:tcPr anchor="ctr"/>
                </a:tc>
                <a:tc>
                  <a:txBody>
                    <a:bodyPr/>
                    <a:lstStyle/>
                    <a:p>
                      <a:r>
                        <a:rPr lang="en-IN" sz="2200" dirty="0"/>
                        <a:t>Login functionality</a:t>
                      </a:r>
                    </a:p>
                  </a:txBody>
                  <a:tcPr anchor="ctr"/>
                </a:tc>
                <a:tc>
                  <a:txBody>
                    <a:bodyPr/>
                    <a:lstStyle/>
                    <a:p>
                      <a:r>
                        <a:rPr lang="en-IN" sz="2200"/>
                        <a:t>Executed</a:t>
                      </a:r>
                    </a:p>
                  </a:txBody>
                  <a:tcPr anchor="ctr"/>
                </a:tc>
                <a:tc>
                  <a:txBody>
                    <a:bodyPr/>
                    <a:lstStyle/>
                    <a:p>
                      <a:r>
                        <a:rPr lang="en-IN" sz="2200"/>
                        <a:t>Pass</a:t>
                      </a:r>
                    </a:p>
                  </a:txBody>
                  <a:tcPr anchor="ctr"/>
                </a:tc>
                <a:tc>
                  <a:txBody>
                    <a:bodyPr/>
                    <a:lstStyle/>
                    <a:p>
                      <a:r>
                        <a:rPr lang="en-IN" sz="2200"/>
                        <a:t>None</a:t>
                      </a:r>
                    </a:p>
                  </a:txBody>
                  <a:tcPr anchor="ctr"/>
                </a:tc>
                <a:tc>
                  <a:txBody>
                    <a:bodyPr/>
                    <a:lstStyle/>
                    <a:p>
                      <a:r>
                        <a:rPr lang="en-IN" sz="2200"/>
                        <a:t>-</a:t>
                      </a:r>
                    </a:p>
                  </a:txBody>
                  <a:tcPr anchor="ctr"/>
                </a:tc>
                <a:extLst>
                  <a:ext uri="{0D108BD9-81ED-4DB2-BD59-A6C34878D82A}">
                    <a16:rowId xmlns:a16="http://schemas.microsoft.com/office/drawing/2014/main" val="783427490"/>
                  </a:ext>
                </a:extLst>
              </a:tr>
              <a:tr h="0">
                <a:tc>
                  <a:txBody>
                    <a:bodyPr/>
                    <a:lstStyle/>
                    <a:p>
                      <a:r>
                        <a:rPr lang="en-IN" sz="2200" dirty="0"/>
                        <a:t>TC_002</a:t>
                      </a:r>
                    </a:p>
                  </a:txBody>
                  <a:tcPr anchor="ctr"/>
                </a:tc>
                <a:tc>
                  <a:txBody>
                    <a:bodyPr/>
                    <a:lstStyle/>
                    <a:p>
                      <a:r>
                        <a:rPr lang="en-IN" sz="2200" dirty="0"/>
                        <a:t>Login with invalid creds</a:t>
                      </a:r>
                    </a:p>
                  </a:txBody>
                  <a:tcPr anchor="ctr"/>
                </a:tc>
                <a:tc>
                  <a:txBody>
                    <a:bodyPr/>
                    <a:lstStyle/>
                    <a:p>
                      <a:r>
                        <a:rPr lang="en-IN" sz="2200"/>
                        <a:t>Executed</a:t>
                      </a:r>
                    </a:p>
                  </a:txBody>
                  <a:tcPr anchor="ctr"/>
                </a:tc>
                <a:tc>
                  <a:txBody>
                    <a:bodyPr/>
                    <a:lstStyle/>
                    <a:p>
                      <a:r>
                        <a:rPr lang="en-IN" sz="2200"/>
                        <a:t>Fail</a:t>
                      </a:r>
                    </a:p>
                  </a:txBody>
                  <a:tcPr anchor="ctr"/>
                </a:tc>
                <a:tc>
                  <a:txBody>
                    <a:bodyPr/>
                    <a:lstStyle/>
                    <a:p>
                      <a:r>
                        <a:rPr lang="en-IN" sz="2200"/>
                        <a:t>DEF_001</a:t>
                      </a:r>
                    </a:p>
                  </a:txBody>
                  <a:tcPr anchor="ctr"/>
                </a:tc>
                <a:tc>
                  <a:txBody>
                    <a:bodyPr/>
                    <a:lstStyle/>
                    <a:p>
                      <a:r>
                        <a:rPr lang="en-IN" sz="2200"/>
                        <a:t>UI error message missing</a:t>
                      </a:r>
                    </a:p>
                  </a:txBody>
                  <a:tcPr anchor="ctr"/>
                </a:tc>
                <a:extLst>
                  <a:ext uri="{0D108BD9-81ED-4DB2-BD59-A6C34878D82A}">
                    <a16:rowId xmlns:a16="http://schemas.microsoft.com/office/drawing/2014/main" val="690242338"/>
                  </a:ext>
                </a:extLst>
              </a:tr>
              <a:tr h="0">
                <a:tc>
                  <a:txBody>
                    <a:bodyPr/>
                    <a:lstStyle/>
                    <a:p>
                      <a:r>
                        <a:rPr lang="en-IN" sz="2200"/>
                        <a:t>TC_003</a:t>
                      </a:r>
                    </a:p>
                  </a:txBody>
                  <a:tcPr anchor="ctr"/>
                </a:tc>
                <a:tc>
                  <a:txBody>
                    <a:bodyPr/>
                    <a:lstStyle/>
                    <a:p>
                      <a:r>
                        <a:rPr lang="en-IN" sz="2200"/>
                        <a:t>User Registration</a:t>
                      </a:r>
                    </a:p>
                  </a:txBody>
                  <a:tcPr anchor="ctr"/>
                </a:tc>
                <a:tc>
                  <a:txBody>
                    <a:bodyPr/>
                    <a:lstStyle/>
                    <a:p>
                      <a:r>
                        <a:rPr lang="en-IN" sz="2200"/>
                        <a:t>Executed</a:t>
                      </a:r>
                    </a:p>
                  </a:txBody>
                  <a:tcPr anchor="ctr"/>
                </a:tc>
                <a:tc>
                  <a:txBody>
                    <a:bodyPr/>
                    <a:lstStyle/>
                    <a:p>
                      <a:r>
                        <a:rPr lang="en-IN" sz="2200"/>
                        <a:t>Pass</a:t>
                      </a:r>
                    </a:p>
                  </a:txBody>
                  <a:tcPr anchor="ctr"/>
                </a:tc>
                <a:tc>
                  <a:txBody>
                    <a:bodyPr/>
                    <a:lstStyle/>
                    <a:p>
                      <a:r>
                        <a:rPr lang="en-IN" sz="2200"/>
                        <a:t>None</a:t>
                      </a:r>
                    </a:p>
                  </a:txBody>
                  <a:tcPr anchor="ctr"/>
                </a:tc>
                <a:tc>
                  <a:txBody>
                    <a:bodyPr/>
                    <a:lstStyle/>
                    <a:p>
                      <a:r>
                        <a:rPr lang="en-IN" sz="2200"/>
                        <a:t>-</a:t>
                      </a:r>
                    </a:p>
                  </a:txBody>
                  <a:tcPr anchor="ctr"/>
                </a:tc>
                <a:extLst>
                  <a:ext uri="{0D108BD9-81ED-4DB2-BD59-A6C34878D82A}">
                    <a16:rowId xmlns:a16="http://schemas.microsoft.com/office/drawing/2014/main" val="920693556"/>
                  </a:ext>
                </a:extLst>
              </a:tr>
              <a:tr h="0">
                <a:tc>
                  <a:txBody>
                    <a:bodyPr/>
                    <a:lstStyle/>
                    <a:p>
                      <a:r>
                        <a:rPr lang="en-IN" sz="2200" dirty="0"/>
                        <a:t>TC_004</a:t>
                      </a:r>
                    </a:p>
                  </a:txBody>
                  <a:tcPr anchor="ctr"/>
                </a:tc>
                <a:tc>
                  <a:txBody>
                    <a:bodyPr/>
                    <a:lstStyle/>
                    <a:p>
                      <a:r>
                        <a:rPr lang="en-IN" sz="2200"/>
                        <a:t>Password reset</a:t>
                      </a:r>
                    </a:p>
                  </a:txBody>
                  <a:tcPr anchor="ctr"/>
                </a:tc>
                <a:tc>
                  <a:txBody>
                    <a:bodyPr/>
                    <a:lstStyle/>
                    <a:p>
                      <a:r>
                        <a:rPr lang="en-IN" sz="2200"/>
                        <a:t>Pending</a:t>
                      </a:r>
                    </a:p>
                  </a:txBody>
                  <a:tcPr anchor="ctr"/>
                </a:tc>
                <a:tc>
                  <a:txBody>
                    <a:bodyPr/>
                    <a:lstStyle/>
                    <a:p>
                      <a:r>
                        <a:rPr lang="en-IN" sz="2200"/>
                        <a:t>-</a:t>
                      </a:r>
                    </a:p>
                  </a:txBody>
                  <a:tcPr anchor="ctr"/>
                </a:tc>
                <a:tc>
                  <a:txBody>
                    <a:bodyPr/>
                    <a:lstStyle/>
                    <a:p>
                      <a:r>
                        <a:rPr lang="en-IN" sz="2200"/>
                        <a:t>-</a:t>
                      </a:r>
                    </a:p>
                  </a:txBody>
                  <a:tcPr anchor="ctr"/>
                </a:tc>
                <a:tc>
                  <a:txBody>
                    <a:bodyPr/>
                    <a:lstStyle/>
                    <a:p>
                      <a:r>
                        <a:rPr lang="en-IN" sz="2200" dirty="0"/>
                        <a:t>Awaiting environment setup</a:t>
                      </a:r>
                    </a:p>
                  </a:txBody>
                  <a:tcPr anchor="ctr"/>
                </a:tc>
                <a:extLst>
                  <a:ext uri="{0D108BD9-81ED-4DB2-BD59-A6C34878D82A}">
                    <a16:rowId xmlns:a16="http://schemas.microsoft.com/office/drawing/2014/main" val="773301017"/>
                  </a:ext>
                </a:extLst>
              </a:tr>
            </a:tbl>
          </a:graphicData>
        </a:graphic>
      </p:graphicFrame>
      <p:sp>
        <p:nvSpPr>
          <p:cNvPr id="3" name="Rectangle 1">
            <a:extLst>
              <a:ext uri="{FF2B5EF4-FFF2-40B4-BE49-F238E27FC236}">
                <a16:creationId xmlns:a16="http://schemas.microsoft.com/office/drawing/2014/main" id="{65FC91DF-A301-2C0A-3C25-8B47B1E4826B}"/>
              </a:ext>
            </a:extLst>
          </p:cNvPr>
          <p:cNvSpPr>
            <a:spLocks noChangeArrowheads="1"/>
          </p:cNvSpPr>
          <p:nvPr/>
        </p:nvSpPr>
        <p:spPr bwMode="auto">
          <a:xfrm>
            <a:off x="478971" y="468639"/>
            <a:ext cx="773974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effectLst/>
              </a:rPr>
              <a:t>Example of a Simple Test Status Report: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8114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8571</Words>
  <Application>Microsoft Office PowerPoint</Application>
  <PresentationFormat>Widescreen</PresentationFormat>
  <Paragraphs>932</Paragraphs>
  <Slides>85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85</vt:i4>
      </vt:variant>
    </vt:vector>
  </HeadingPairs>
  <TitlesOfParts>
    <vt:vector size="90" baseType="lpstr">
      <vt:lpstr>Arial</vt:lpstr>
      <vt:lpstr>Calibri</vt:lpstr>
      <vt:lpstr>Calibri Light</vt:lpstr>
      <vt:lpstr>Wingdings</vt:lpstr>
      <vt:lpstr>Office Theme</vt:lpstr>
      <vt:lpstr>       Testing in the Software Development Lifecycle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Logesh Kumar</dc:creator>
  <cp:lastModifiedBy>Logesh Kumar</cp:lastModifiedBy>
  <cp:revision>8</cp:revision>
  <dcterms:created xsi:type="dcterms:W3CDTF">2025-01-27T05:45:30Z</dcterms:created>
  <dcterms:modified xsi:type="dcterms:W3CDTF">2025-01-27T11:30:31Z</dcterms:modified>
</cp:coreProperties>
</file>