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1430000" cy="11277600"/>
  <p:notesSz cx="11430000" cy="11277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3496056"/>
            <a:ext cx="9715500" cy="2368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6315456"/>
            <a:ext cx="8001000" cy="281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4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" y="4572"/>
            <a:ext cx="11421110" cy="6410325"/>
          </a:xfrm>
          <a:custGeom>
            <a:avLst/>
            <a:gdLst/>
            <a:ahLst/>
            <a:cxnLst/>
            <a:rect l="l" t="t" r="r" b="b"/>
            <a:pathLst>
              <a:path w="11421110" h="6410325">
                <a:moveTo>
                  <a:pt x="0" y="6409944"/>
                </a:moveTo>
                <a:lnTo>
                  <a:pt x="11420856" y="6409944"/>
                </a:lnTo>
                <a:lnTo>
                  <a:pt x="11420856" y="0"/>
                </a:lnTo>
                <a:lnTo>
                  <a:pt x="0" y="0"/>
                </a:lnTo>
                <a:lnTo>
                  <a:pt x="0" y="6409944"/>
                </a:lnTo>
                <a:close/>
              </a:path>
            </a:pathLst>
          </a:custGeom>
          <a:ln w="9524">
            <a:solidFill>
              <a:srgbClr val="E3DF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4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2593848"/>
            <a:ext cx="4972050" cy="7443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2593848"/>
            <a:ext cx="4972050" cy="7443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0172" y="365506"/>
            <a:ext cx="8271636" cy="12336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9538" y="1742993"/>
            <a:ext cx="6588759" cy="445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4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10488168"/>
            <a:ext cx="3657600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10488168"/>
            <a:ext cx="2628900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10488168"/>
            <a:ext cx="2628900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4512" y="0"/>
            <a:ext cx="4285488" cy="64190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818" y="1053846"/>
            <a:ext cx="5741035" cy="2038985"/>
          </a:xfrm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12700" marR="5080">
              <a:lnSpc>
                <a:spcPts val="5080"/>
              </a:lnSpc>
              <a:spcBef>
                <a:spcPts val="785"/>
              </a:spcBef>
            </a:pPr>
            <a:r>
              <a:rPr dirty="0" sz="4750" spc="90"/>
              <a:t>C</a:t>
            </a:r>
            <a:r>
              <a:rPr dirty="0" sz="4750" spc="-215"/>
              <a:t>o</a:t>
            </a:r>
            <a:r>
              <a:rPr dirty="0" sz="4750" spc="-265"/>
              <a:t>n</a:t>
            </a:r>
            <a:r>
              <a:rPr dirty="0" sz="4750" spc="-100"/>
              <a:t>c</a:t>
            </a:r>
            <a:r>
              <a:rPr dirty="0" sz="4750" spc="-340"/>
              <a:t>e</a:t>
            </a:r>
            <a:r>
              <a:rPr dirty="0" sz="4750" spc="-325"/>
              <a:t>a</a:t>
            </a:r>
            <a:r>
              <a:rPr dirty="0" sz="4750" spc="-409"/>
              <a:t>l</a:t>
            </a:r>
            <a:r>
              <a:rPr dirty="0" sz="4750" spc="-450"/>
              <a:t>i</a:t>
            </a:r>
            <a:r>
              <a:rPr dirty="0" sz="4750" spc="-265"/>
              <a:t>n</a:t>
            </a:r>
            <a:r>
              <a:rPr dirty="0" sz="4750" spc="-15"/>
              <a:t>g</a:t>
            </a:r>
            <a:r>
              <a:rPr dirty="0" sz="4750" spc="-495"/>
              <a:t> </a:t>
            </a:r>
            <a:r>
              <a:rPr dirty="0" sz="4750" spc="95"/>
              <a:t>C</a:t>
            </a:r>
            <a:r>
              <a:rPr dirty="0" sz="4750" spc="-215"/>
              <a:t>o</a:t>
            </a:r>
            <a:r>
              <a:rPr dirty="0" sz="4750" spc="-265"/>
              <a:t>n</a:t>
            </a:r>
            <a:r>
              <a:rPr dirty="0" sz="4750" spc="-320"/>
              <a:t>f</a:t>
            </a:r>
            <a:r>
              <a:rPr dirty="0" sz="4750" spc="-450"/>
              <a:t>i</a:t>
            </a:r>
            <a:r>
              <a:rPr dirty="0" sz="4750" spc="-235"/>
              <a:t>d</a:t>
            </a:r>
            <a:r>
              <a:rPr dirty="0" sz="4750" spc="-340"/>
              <a:t>e</a:t>
            </a:r>
            <a:r>
              <a:rPr dirty="0" sz="4750" spc="-265"/>
              <a:t>n</a:t>
            </a:r>
            <a:r>
              <a:rPr dirty="0" sz="4750" spc="-445"/>
              <a:t>t</a:t>
            </a:r>
            <a:r>
              <a:rPr dirty="0" sz="4750" spc="-450"/>
              <a:t>i</a:t>
            </a:r>
            <a:r>
              <a:rPr dirty="0" sz="4750" spc="-325"/>
              <a:t>a</a:t>
            </a:r>
            <a:r>
              <a:rPr dirty="0" sz="4750" spc="-15"/>
              <a:t>l</a:t>
            </a:r>
            <a:r>
              <a:rPr dirty="0" sz="4750" spc="-270"/>
              <a:t> </a:t>
            </a:r>
            <a:r>
              <a:rPr dirty="0" sz="4750" spc="160"/>
              <a:t>M</a:t>
            </a:r>
            <a:r>
              <a:rPr dirty="0" sz="4750" spc="-345"/>
              <a:t>e</a:t>
            </a:r>
            <a:r>
              <a:rPr dirty="0" sz="4750" spc="254"/>
              <a:t>s</a:t>
            </a:r>
            <a:r>
              <a:rPr dirty="0" sz="4750" spc="250"/>
              <a:t>s</a:t>
            </a:r>
            <a:r>
              <a:rPr dirty="0" sz="4750" spc="-330"/>
              <a:t>a</a:t>
            </a:r>
            <a:r>
              <a:rPr dirty="0" sz="4750" spc="15"/>
              <a:t>g</a:t>
            </a:r>
            <a:r>
              <a:rPr dirty="0" sz="4750" spc="-345"/>
              <a:t>e</a:t>
            </a:r>
            <a:r>
              <a:rPr dirty="0" sz="4750" spc="250"/>
              <a:t>s</a:t>
            </a:r>
            <a:r>
              <a:rPr dirty="0" sz="4750" spc="-20" b="1">
                <a:latin typeface="Arial"/>
                <a:cs typeface="Arial"/>
              </a:rPr>
              <a:t>:</a:t>
            </a:r>
            <a:r>
              <a:rPr dirty="0" sz="4750" spc="-715" b="1">
                <a:latin typeface="Arial"/>
                <a:cs typeface="Arial"/>
              </a:rPr>
              <a:t> </a:t>
            </a:r>
            <a:r>
              <a:rPr dirty="0" sz="4750" spc="-70"/>
              <a:t>Python</a:t>
            </a:r>
            <a:r>
              <a:rPr dirty="0" sz="4750" spc="-70" b="1">
                <a:latin typeface="Arial"/>
                <a:cs typeface="Arial"/>
              </a:rPr>
              <a:t>'</a:t>
            </a:r>
            <a:r>
              <a:rPr dirty="0" sz="4750" spc="-70"/>
              <a:t>s </a:t>
            </a:r>
            <a:r>
              <a:rPr dirty="0" sz="4750" spc="-220"/>
              <a:t>Image</a:t>
            </a:r>
            <a:r>
              <a:rPr dirty="0" sz="4750" spc="-860"/>
              <a:t> </a:t>
            </a:r>
            <a:r>
              <a:rPr dirty="0" sz="4750" spc="280"/>
              <a:t>S</a:t>
            </a:r>
            <a:r>
              <a:rPr dirty="0" sz="4750" spc="-365"/>
              <a:t>t</a:t>
            </a:r>
            <a:r>
              <a:rPr dirty="0" sz="4750" spc="-254"/>
              <a:t>e</a:t>
            </a:r>
            <a:r>
              <a:rPr dirty="0" sz="4750" spc="110"/>
              <a:t>g</a:t>
            </a:r>
            <a:r>
              <a:rPr dirty="0" sz="4750" spc="-235"/>
              <a:t>a</a:t>
            </a:r>
            <a:r>
              <a:rPr dirty="0" sz="4750" spc="-175"/>
              <a:t>n</a:t>
            </a:r>
            <a:r>
              <a:rPr dirty="0" sz="4750" spc="-125"/>
              <a:t>o</a:t>
            </a:r>
            <a:r>
              <a:rPr dirty="0" sz="4750" spc="110"/>
              <a:t>g</a:t>
            </a:r>
            <a:r>
              <a:rPr dirty="0" sz="4750" spc="-330"/>
              <a:t>r</a:t>
            </a:r>
            <a:r>
              <a:rPr dirty="0" sz="4750" spc="-235"/>
              <a:t>a</a:t>
            </a:r>
            <a:r>
              <a:rPr dirty="0" sz="4750" spc="-145"/>
              <a:t>p</a:t>
            </a:r>
            <a:r>
              <a:rPr dirty="0" sz="4750" spc="-260"/>
              <a:t>h</a:t>
            </a:r>
            <a:r>
              <a:rPr dirty="0" sz="4750" spc="75"/>
              <a:t>y</a:t>
            </a:r>
            <a:endParaRPr sz="47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9818" y="3278022"/>
            <a:ext cx="5709920" cy="14020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0"/>
              </a:spcBef>
            </a:pP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Steganography</a:t>
            </a:r>
            <a:r>
              <a:rPr dirty="0" sz="1600" spc="-25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252424"/>
                </a:solidFill>
                <a:latin typeface="Trebuchet MS"/>
                <a:cs typeface="Trebuchet MS"/>
              </a:rPr>
              <a:t>is</a:t>
            </a:r>
            <a:r>
              <a:rPr dirty="0" sz="1600" spc="-20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the</a:t>
            </a:r>
            <a:r>
              <a:rPr dirty="0" sz="1600" spc="-2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act</a:t>
            </a:r>
            <a:r>
              <a:rPr dirty="0" sz="1600" spc="-21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252424"/>
                </a:solidFill>
                <a:latin typeface="Trebuchet MS"/>
                <a:cs typeface="Trebuchet MS"/>
              </a:rPr>
              <a:t>of</a:t>
            </a:r>
            <a:r>
              <a:rPr dirty="0" sz="1600" spc="-22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concealing</a:t>
            </a:r>
            <a:r>
              <a:rPr dirty="0" sz="1600" spc="-229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52424"/>
                </a:solidFill>
                <a:latin typeface="Trebuchet MS"/>
                <a:cs typeface="Trebuchet MS"/>
              </a:rPr>
              <a:t>a</a:t>
            </a:r>
            <a:r>
              <a:rPr dirty="0" sz="1600" spc="-20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message</a:t>
            </a:r>
            <a:r>
              <a:rPr dirty="0" sz="1600" spc="-25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in</a:t>
            </a:r>
            <a:r>
              <a:rPr dirty="0" sz="1600" spc="-32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plain</a:t>
            </a:r>
            <a:r>
              <a:rPr dirty="0" sz="1600" spc="-31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sight</a:t>
            </a:r>
            <a:r>
              <a:rPr dirty="0" sz="1600" spc="-95">
                <a:solidFill>
                  <a:srgbClr val="252424"/>
                </a:solidFill>
                <a:latin typeface="Georgia"/>
                <a:cs typeface="Georgia"/>
              </a:rPr>
              <a:t>.</a:t>
            </a:r>
            <a:r>
              <a:rPr dirty="0" sz="1600" spc="-175">
                <a:solidFill>
                  <a:srgbClr val="252424"/>
                </a:solidFill>
                <a:latin typeface="Georgia"/>
                <a:cs typeface="Georgia"/>
              </a:rPr>
              <a:t> </a:t>
            </a:r>
            <a:r>
              <a:rPr dirty="0" sz="1600" spc="-65">
                <a:solidFill>
                  <a:srgbClr val="252424"/>
                </a:solidFill>
                <a:latin typeface="Trebuchet MS"/>
                <a:cs typeface="Trebuchet MS"/>
              </a:rPr>
              <a:t>In</a:t>
            </a:r>
            <a:r>
              <a:rPr dirty="0" sz="1600" spc="-2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today</a:t>
            </a:r>
            <a:r>
              <a:rPr dirty="0" sz="1600" spc="-10">
                <a:solidFill>
                  <a:srgbClr val="252424"/>
                </a:solidFill>
                <a:latin typeface="Georgia"/>
                <a:cs typeface="Georgia"/>
              </a:rPr>
              <a:t>'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s </a:t>
            </a:r>
            <a:r>
              <a:rPr dirty="0" sz="1600" spc="-110">
                <a:solidFill>
                  <a:srgbClr val="252424"/>
                </a:solidFill>
                <a:latin typeface="Trebuchet MS"/>
                <a:cs typeface="Trebuchet MS"/>
              </a:rPr>
              <a:t>world</a:t>
            </a:r>
            <a:r>
              <a:rPr dirty="0" sz="1600" spc="-26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where</a:t>
            </a:r>
            <a:r>
              <a:rPr dirty="0" sz="1600" spc="-2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data</a:t>
            </a:r>
            <a:r>
              <a:rPr dirty="0" sz="1600" spc="-2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privacy</a:t>
            </a:r>
            <a:r>
              <a:rPr dirty="0" sz="1600" spc="-2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252424"/>
                </a:solidFill>
                <a:latin typeface="Trebuchet MS"/>
                <a:cs typeface="Trebuchet MS"/>
              </a:rPr>
              <a:t>is</a:t>
            </a:r>
            <a:r>
              <a:rPr dirty="0" sz="1600" spc="-20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crucial</a:t>
            </a:r>
            <a:r>
              <a:rPr dirty="0" sz="1600" spc="-130">
                <a:solidFill>
                  <a:srgbClr val="252424"/>
                </a:solidFill>
                <a:latin typeface="Georgia"/>
                <a:cs typeface="Georgia"/>
              </a:rPr>
              <a:t>,</a:t>
            </a:r>
            <a:r>
              <a:rPr dirty="0" sz="1600" spc="-175">
                <a:solidFill>
                  <a:srgbClr val="252424"/>
                </a:solidFill>
                <a:latin typeface="Georgia"/>
                <a:cs typeface="Georgia"/>
              </a:rPr>
              <a:t> </a:t>
            </a:r>
            <a:r>
              <a:rPr dirty="0" sz="1600" spc="-110">
                <a:solidFill>
                  <a:srgbClr val="252424"/>
                </a:solidFill>
                <a:latin typeface="Trebuchet MS"/>
                <a:cs typeface="Trebuchet MS"/>
              </a:rPr>
              <a:t>steganography</a:t>
            </a:r>
            <a:r>
              <a:rPr dirty="0" sz="1600" spc="-17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252424"/>
                </a:solidFill>
                <a:latin typeface="Trebuchet MS"/>
                <a:cs typeface="Trebuchet MS"/>
              </a:rPr>
              <a:t>has</a:t>
            </a:r>
            <a:r>
              <a:rPr dirty="0" sz="1600" spc="-229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become</a:t>
            </a:r>
            <a:r>
              <a:rPr dirty="0" sz="1600" spc="-26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52424"/>
                </a:solidFill>
                <a:latin typeface="Trebuchet MS"/>
                <a:cs typeface="Trebuchet MS"/>
              </a:rPr>
              <a:t>a</a:t>
            </a:r>
            <a:r>
              <a:rPr dirty="0" sz="1600" spc="-20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powerful tool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for</a:t>
            </a:r>
            <a:r>
              <a:rPr dirty="0" sz="1600" spc="-16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concealing</a:t>
            </a:r>
            <a:r>
              <a:rPr dirty="0" sz="1600" spc="-1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confidential</a:t>
            </a:r>
            <a:r>
              <a:rPr dirty="0" sz="1600" spc="-17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information</a:t>
            </a:r>
            <a:r>
              <a:rPr dirty="0" sz="1600" spc="-29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from</a:t>
            </a:r>
            <a:r>
              <a:rPr dirty="0" sz="1600" spc="-26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prying</a:t>
            </a:r>
            <a:r>
              <a:rPr dirty="0" sz="1600" spc="-21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252424"/>
                </a:solidFill>
                <a:latin typeface="Trebuchet MS"/>
                <a:cs typeface="Trebuchet MS"/>
              </a:rPr>
              <a:t>eyes</a:t>
            </a:r>
            <a:r>
              <a:rPr dirty="0" sz="1600" spc="-80">
                <a:solidFill>
                  <a:srgbClr val="252424"/>
                </a:solidFill>
                <a:latin typeface="Georgia"/>
                <a:cs typeface="Georgia"/>
              </a:rPr>
              <a:t>.</a:t>
            </a:r>
            <a:r>
              <a:rPr dirty="0" sz="1600" spc="-160">
                <a:solidFill>
                  <a:srgbClr val="252424"/>
                </a:solidFill>
                <a:latin typeface="Georgia"/>
                <a:cs typeface="Georgia"/>
              </a:rPr>
              <a:t> </a:t>
            </a:r>
            <a:r>
              <a:rPr dirty="0" sz="1600" spc="-65">
                <a:solidFill>
                  <a:srgbClr val="252424"/>
                </a:solidFill>
                <a:latin typeface="Trebuchet MS"/>
                <a:cs typeface="Trebuchet MS"/>
              </a:rPr>
              <a:t>In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252424"/>
                </a:solidFill>
                <a:latin typeface="Trebuchet MS"/>
                <a:cs typeface="Trebuchet MS"/>
              </a:rPr>
              <a:t>this 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presentation</a:t>
            </a:r>
            <a:r>
              <a:rPr dirty="0" sz="1600" spc="-135">
                <a:solidFill>
                  <a:srgbClr val="252424"/>
                </a:solidFill>
                <a:latin typeface="Georgia"/>
                <a:cs typeface="Georgia"/>
              </a:rPr>
              <a:t>,</a:t>
            </a:r>
            <a:r>
              <a:rPr dirty="0" sz="1600" spc="-200">
                <a:solidFill>
                  <a:srgbClr val="252424"/>
                </a:solidFill>
                <a:latin typeface="Georgia"/>
                <a:cs typeface="Georgia"/>
              </a:rPr>
              <a:t> </a:t>
            </a:r>
            <a:r>
              <a:rPr dirty="0" sz="1600" spc="-60">
                <a:solidFill>
                  <a:srgbClr val="252424"/>
                </a:solidFill>
                <a:latin typeface="Trebuchet MS"/>
                <a:cs typeface="Trebuchet MS"/>
              </a:rPr>
              <a:t>we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wi</a:t>
            </a:r>
            <a:r>
              <a:rPr dirty="0" sz="1600" spc="-31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252424"/>
                </a:solidFill>
                <a:latin typeface="Trebuchet MS"/>
                <a:cs typeface="Trebuchet MS"/>
              </a:rPr>
              <a:t>l</a:t>
            </a:r>
            <a:r>
              <a:rPr dirty="0" sz="1600" spc="-280" b="1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explore</a:t>
            </a:r>
            <a:r>
              <a:rPr dirty="0" sz="1600" spc="-20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how</a:t>
            </a:r>
            <a:r>
              <a:rPr dirty="0" sz="1600" spc="-15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Python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252424"/>
                </a:solidFill>
                <a:latin typeface="Trebuchet MS"/>
                <a:cs typeface="Trebuchet MS"/>
              </a:rPr>
              <a:t>can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252424"/>
                </a:solidFill>
                <a:latin typeface="Trebuchet MS"/>
                <a:cs typeface="Trebuchet MS"/>
              </a:rPr>
              <a:t>be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leveraged</a:t>
            </a:r>
            <a:r>
              <a:rPr dirty="0" sz="1600" spc="-25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for</a:t>
            </a:r>
            <a:r>
              <a:rPr dirty="0" sz="1600" spc="-1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image </a:t>
            </a:r>
            <a:r>
              <a:rPr dirty="0" sz="1600" spc="-110">
                <a:solidFill>
                  <a:srgbClr val="252424"/>
                </a:solidFill>
                <a:latin typeface="Trebuchet MS"/>
                <a:cs typeface="Trebuchet MS"/>
              </a:rPr>
              <a:t>steganography</a:t>
            </a:r>
            <a:r>
              <a:rPr dirty="0" sz="1600" spc="-1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252424"/>
                </a:solidFill>
                <a:latin typeface="Trebuchet MS"/>
                <a:cs typeface="Trebuchet MS"/>
              </a:rPr>
              <a:t>and</a:t>
            </a:r>
            <a:r>
              <a:rPr dirty="0" sz="1600" spc="-26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how</a:t>
            </a:r>
            <a:r>
              <a:rPr dirty="0" sz="1600" spc="-16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252424"/>
                </a:solidFill>
                <a:latin typeface="Trebuchet MS"/>
                <a:cs typeface="Trebuchet MS"/>
              </a:rPr>
              <a:t>it</a:t>
            </a:r>
            <a:r>
              <a:rPr dirty="0" sz="1600" spc="-24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can</a:t>
            </a:r>
            <a:r>
              <a:rPr dirty="0" sz="1600" spc="-2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252424"/>
                </a:solidFill>
                <a:latin typeface="Trebuchet MS"/>
                <a:cs typeface="Trebuchet MS"/>
              </a:rPr>
              <a:t>be</a:t>
            </a:r>
            <a:r>
              <a:rPr dirty="0" sz="1600" spc="-25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useful</a:t>
            </a:r>
            <a:r>
              <a:rPr dirty="0" sz="1600" spc="-2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for</a:t>
            </a:r>
            <a:r>
              <a:rPr dirty="0" sz="1600" spc="-2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252424"/>
                </a:solidFill>
                <a:latin typeface="Trebuchet MS"/>
                <a:cs typeface="Trebuchet MS"/>
              </a:rPr>
              <a:t>secure</a:t>
            </a:r>
            <a:r>
              <a:rPr dirty="0" sz="1600" spc="-2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communication</a:t>
            </a:r>
            <a:r>
              <a:rPr dirty="0" sz="1600" spc="-70">
                <a:solidFill>
                  <a:srgbClr val="252424"/>
                </a:solidFill>
                <a:latin typeface="Georgia"/>
                <a:cs typeface="Georgia"/>
              </a:rPr>
              <a:t>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" y="4570"/>
            <a:ext cx="11421110" cy="11268710"/>
          </a:xfrm>
          <a:custGeom>
            <a:avLst/>
            <a:gdLst/>
            <a:ahLst/>
            <a:cxnLst/>
            <a:rect l="l" t="t" r="r" b="b"/>
            <a:pathLst>
              <a:path w="11421110" h="11268710">
                <a:moveTo>
                  <a:pt x="0" y="11268456"/>
                </a:moveTo>
                <a:lnTo>
                  <a:pt x="11420856" y="11268456"/>
                </a:lnTo>
                <a:lnTo>
                  <a:pt x="11420856" y="0"/>
                </a:lnTo>
                <a:lnTo>
                  <a:pt x="0" y="0"/>
                </a:lnTo>
                <a:lnTo>
                  <a:pt x="0" y="11268456"/>
                </a:lnTo>
                <a:close/>
              </a:path>
            </a:pathLst>
          </a:custGeom>
          <a:ln w="9525">
            <a:solidFill>
              <a:srgbClr val="E3DF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80"/>
              <a:t>Overview</a:t>
            </a:r>
            <a:r>
              <a:rPr dirty="0" spc="-695"/>
              <a:t> </a:t>
            </a:r>
            <a:r>
              <a:rPr dirty="0" spc="-85"/>
              <a:t>of</a:t>
            </a:r>
            <a:r>
              <a:rPr dirty="0" spc="-785"/>
              <a:t> </a:t>
            </a:r>
            <a:r>
              <a:rPr dirty="0" spc="215"/>
              <a:t>S</a:t>
            </a:r>
            <a:r>
              <a:rPr dirty="0" spc="-425"/>
              <a:t>t</a:t>
            </a:r>
            <a:r>
              <a:rPr dirty="0" spc="-185"/>
              <a:t>e</a:t>
            </a:r>
            <a:r>
              <a:rPr dirty="0" spc="60"/>
              <a:t>g</a:t>
            </a:r>
            <a:r>
              <a:rPr dirty="0" spc="-180"/>
              <a:t>a</a:t>
            </a:r>
            <a:r>
              <a:rPr dirty="0" spc="-110"/>
              <a:t>n</a:t>
            </a:r>
            <a:r>
              <a:rPr dirty="0" spc="-140"/>
              <a:t>o</a:t>
            </a:r>
            <a:r>
              <a:rPr dirty="0" spc="60"/>
              <a:t>g</a:t>
            </a:r>
            <a:r>
              <a:rPr dirty="0" spc="-325"/>
              <a:t>r</a:t>
            </a:r>
            <a:r>
              <a:rPr dirty="0" spc="-180"/>
              <a:t>a</a:t>
            </a:r>
            <a:r>
              <a:rPr dirty="0" spc="-165"/>
              <a:t>p</a:t>
            </a:r>
            <a:r>
              <a:rPr dirty="0" spc="-195"/>
              <a:t>h</a:t>
            </a:r>
            <a:r>
              <a:rPr dirty="0" spc="-20"/>
              <a:t>y</a:t>
            </a:r>
            <a:r>
              <a:rPr dirty="0" spc="-545"/>
              <a:t> </a:t>
            </a:r>
            <a:r>
              <a:rPr dirty="0" spc="-114"/>
              <a:t>Techniques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647444" y="1353311"/>
            <a:ext cx="8144509" cy="7152640"/>
            <a:chOff x="1647444" y="1353311"/>
            <a:chExt cx="8144509" cy="715264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444" y="1353311"/>
              <a:ext cx="3944111" cy="243687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9111" y="1353311"/>
              <a:ext cx="3942588" cy="243687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7444" y="6067044"/>
              <a:ext cx="3944111" cy="243839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630172" y="3936237"/>
            <a:ext cx="3943985" cy="181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75">
                <a:latin typeface="Trebuchet MS"/>
                <a:cs typeface="Trebuchet MS"/>
              </a:rPr>
              <a:t>Whatis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Steganography?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2100"/>
              </a:lnSpc>
              <a:spcBef>
                <a:spcPts val="940"/>
              </a:spcBef>
            </a:pP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Steganography</a:t>
            </a:r>
            <a:r>
              <a:rPr dirty="0" sz="1600" spc="-20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252424"/>
                </a:solidFill>
                <a:latin typeface="Trebuchet MS"/>
                <a:cs typeface="Trebuchet MS"/>
              </a:rPr>
              <a:t>is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the</a:t>
            </a:r>
            <a:r>
              <a:rPr dirty="0" sz="1600" spc="-22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practice</a:t>
            </a:r>
            <a:r>
              <a:rPr dirty="0" sz="1600" spc="-2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252424"/>
                </a:solidFill>
                <a:latin typeface="Trebuchet MS"/>
                <a:cs typeface="Trebuchet MS"/>
              </a:rPr>
              <a:t>of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 hiding</a:t>
            </a:r>
            <a:r>
              <a:rPr dirty="0" sz="1600" spc="-20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52424"/>
                </a:solidFill>
                <a:latin typeface="Trebuchet MS"/>
                <a:cs typeface="Trebuchet MS"/>
              </a:rPr>
              <a:t>a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252424"/>
                </a:solidFill>
                <a:latin typeface="Trebuchet MS"/>
                <a:cs typeface="Trebuchet MS"/>
              </a:rPr>
              <a:t>message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within</a:t>
            </a:r>
            <a:r>
              <a:rPr dirty="0" sz="1600" spc="-23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another</a:t>
            </a:r>
            <a:r>
              <a:rPr dirty="0" sz="1600" spc="-2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message</a:t>
            </a:r>
            <a:r>
              <a:rPr dirty="0" sz="1600" spc="-100">
                <a:solidFill>
                  <a:srgbClr val="252424"/>
                </a:solidFill>
                <a:latin typeface="Arial MT"/>
                <a:cs typeface="Arial MT"/>
              </a:rPr>
              <a:t>,</a:t>
            </a:r>
            <a:r>
              <a:rPr dirty="0" sz="1600" spc="-160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in</a:t>
            </a:r>
            <a:r>
              <a:rPr dirty="0" sz="1600" spc="-2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52424"/>
                </a:solidFill>
                <a:latin typeface="Trebuchet MS"/>
                <a:cs typeface="Trebuchet MS"/>
              </a:rPr>
              <a:t>a</a:t>
            </a:r>
            <a:r>
              <a:rPr dirty="0" sz="1600" spc="-21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way</a:t>
            </a:r>
            <a:r>
              <a:rPr dirty="0" sz="1600" spc="-16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that</a:t>
            </a:r>
            <a:r>
              <a:rPr dirty="0" sz="1600" spc="-23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does</a:t>
            </a:r>
            <a:r>
              <a:rPr dirty="0" sz="1600" spc="-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252424"/>
                </a:solidFill>
                <a:latin typeface="Trebuchet MS"/>
                <a:cs typeface="Trebuchet MS"/>
              </a:rPr>
              <a:t>not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attract</a:t>
            </a:r>
            <a:r>
              <a:rPr dirty="0" sz="1600" spc="-25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attention</a:t>
            </a:r>
            <a:r>
              <a:rPr dirty="0" sz="1600" spc="-229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252424"/>
                </a:solidFill>
                <a:latin typeface="Trebuchet MS"/>
                <a:cs typeface="Trebuchet MS"/>
              </a:rPr>
              <a:t>to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the</a:t>
            </a:r>
            <a:r>
              <a:rPr dirty="0" sz="1600" spc="-19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hidden</a:t>
            </a:r>
            <a:r>
              <a:rPr dirty="0" sz="1600" spc="-19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message</a:t>
            </a:r>
            <a:r>
              <a:rPr dirty="0" sz="1600" spc="-100">
                <a:solidFill>
                  <a:srgbClr val="252424"/>
                </a:solidFill>
                <a:latin typeface="Arial MT"/>
                <a:cs typeface="Arial MT"/>
              </a:rPr>
              <a:t>.</a:t>
            </a:r>
            <a:r>
              <a:rPr dirty="0" sz="1600" spc="-140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Digital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data</a:t>
            </a:r>
            <a:r>
              <a:rPr dirty="0" sz="1600" spc="-22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252424"/>
                </a:solidFill>
                <a:latin typeface="Trebuchet MS"/>
                <a:cs typeface="Trebuchet MS"/>
              </a:rPr>
              <a:t>can</a:t>
            </a:r>
            <a:r>
              <a:rPr dirty="0" sz="1600" spc="-26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beconcealed</a:t>
            </a:r>
            <a:r>
              <a:rPr dirty="0" sz="1600" spc="-1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within</a:t>
            </a:r>
            <a:r>
              <a:rPr dirty="0" sz="1600" spc="-229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audio</a:t>
            </a:r>
            <a:r>
              <a:rPr dirty="0" sz="1600" spc="-120">
                <a:solidFill>
                  <a:srgbClr val="252424"/>
                </a:solidFill>
                <a:latin typeface="Arial MT"/>
                <a:cs typeface="Arial MT"/>
              </a:rPr>
              <a:t>,</a:t>
            </a:r>
            <a:r>
              <a:rPr dirty="0" sz="1600" spc="-145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video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252424"/>
                </a:solidFill>
                <a:latin typeface="Trebuchet MS"/>
                <a:cs typeface="Trebuchet MS"/>
              </a:rPr>
              <a:t>or</a:t>
            </a:r>
            <a:r>
              <a:rPr dirty="0" sz="1600" spc="-30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image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files</a:t>
            </a:r>
            <a:r>
              <a:rPr dirty="0" sz="1600" spc="-2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using</a:t>
            </a:r>
            <a:r>
              <a:rPr dirty="0" sz="1600" spc="-1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252424"/>
                </a:solidFill>
                <a:latin typeface="Trebuchet MS"/>
                <a:cs typeface="Trebuchet MS"/>
              </a:rPr>
              <a:t>various</a:t>
            </a:r>
            <a:r>
              <a:rPr dirty="0" sz="1600" spc="-1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252424"/>
                </a:solidFill>
                <a:latin typeface="Trebuchet MS"/>
                <a:cs typeface="Trebuchet MS"/>
              </a:rPr>
              <a:t>steganography</a:t>
            </a:r>
            <a:r>
              <a:rPr dirty="0" sz="1600" spc="-1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252424"/>
                </a:solidFill>
                <a:latin typeface="Trebuchet MS"/>
                <a:cs typeface="Trebuchet MS"/>
              </a:rPr>
              <a:t>techniques</a:t>
            </a:r>
            <a:r>
              <a:rPr dirty="0" sz="1600" spc="-25">
                <a:solidFill>
                  <a:srgbClr val="252424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31204" y="3762865"/>
            <a:ext cx="3965575" cy="1711960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2000" spc="-110">
                <a:latin typeface="Trebuchet MS"/>
                <a:cs typeface="Trebuchet MS"/>
              </a:rPr>
              <a:t>Python's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Role</a:t>
            </a:r>
            <a:r>
              <a:rPr dirty="0" sz="2000" spc="-35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in</a:t>
            </a:r>
            <a:r>
              <a:rPr dirty="0" sz="2000" spc="-3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Image</a:t>
            </a:r>
            <a:r>
              <a:rPr dirty="0" sz="2000" spc="-3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Steganography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2999"/>
              </a:lnSpc>
              <a:spcBef>
                <a:spcPts val="830"/>
              </a:spcBef>
            </a:pP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Python</a:t>
            </a:r>
            <a:r>
              <a:rPr dirty="0" sz="1600" spc="-2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provides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52424"/>
                </a:solidFill>
                <a:latin typeface="Trebuchet MS"/>
                <a:cs typeface="Trebuchet MS"/>
              </a:rPr>
              <a:t>a</a:t>
            </a:r>
            <a:r>
              <a:rPr dirty="0" sz="1600" spc="-22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simple</a:t>
            </a:r>
            <a:r>
              <a:rPr dirty="0" sz="1600" spc="-2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and</a:t>
            </a:r>
            <a:r>
              <a:rPr dirty="0" sz="1600" spc="-1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versatile</a:t>
            </a:r>
            <a:r>
              <a:rPr dirty="0" sz="1600" spc="-229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way</a:t>
            </a:r>
            <a:r>
              <a:rPr dirty="0" sz="1600" spc="-17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252424"/>
                </a:solidFill>
                <a:latin typeface="Trebuchet MS"/>
                <a:cs typeface="Trebuchet MS"/>
              </a:rPr>
              <a:t>of </a:t>
            </a:r>
            <a:r>
              <a:rPr dirty="0" sz="1600" spc="-170">
                <a:solidFill>
                  <a:srgbClr val="252424"/>
                </a:solidFill>
                <a:latin typeface="Trebuchet MS"/>
                <a:cs typeface="Trebuchet MS"/>
              </a:rPr>
              <a:t>implementing</a:t>
            </a:r>
            <a:r>
              <a:rPr dirty="0" sz="1600" spc="-21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image</a:t>
            </a:r>
            <a:r>
              <a:rPr dirty="0" sz="1600" spc="-17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steganography</a:t>
            </a:r>
            <a:r>
              <a:rPr dirty="0" sz="1600" spc="-114">
                <a:solidFill>
                  <a:srgbClr val="252424"/>
                </a:solidFill>
                <a:latin typeface="Arial MT"/>
                <a:cs typeface="Arial MT"/>
              </a:rPr>
              <a:t>.</a:t>
            </a:r>
            <a:r>
              <a:rPr dirty="0" sz="1600" spc="-190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Using</a:t>
            </a:r>
            <a:r>
              <a:rPr dirty="0" sz="1600" spc="-2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Python</a:t>
            </a:r>
            <a:r>
              <a:rPr dirty="0" sz="1600" spc="-10">
                <a:solidFill>
                  <a:srgbClr val="252424"/>
                </a:solidFill>
                <a:latin typeface="Arial MT"/>
                <a:cs typeface="Arial MT"/>
              </a:rPr>
              <a:t>, 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we</a:t>
            </a:r>
            <a:r>
              <a:rPr dirty="0" sz="1600" spc="-25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can</a:t>
            </a:r>
            <a:r>
              <a:rPr dirty="0" sz="1600" spc="-27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read</a:t>
            </a:r>
            <a:r>
              <a:rPr dirty="0" sz="1600" spc="-114">
                <a:solidFill>
                  <a:srgbClr val="252424"/>
                </a:solidFill>
                <a:latin typeface="Arial MT"/>
                <a:cs typeface="Arial MT"/>
              </a:rPr>
              <a:t>,</a:t>
            </a:r>
            <a:r>
              <a:rPr dirty="0" sz="1600" spc="-210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modify</a:t>
            </a:r>
            <a:r>
              <a:rPr dirty="0" sz="1600" spc="-140">
                <a:solidFill>
                  <a:srgbClr val="252424"/>
                </a:solidFill>
                <a:latin typeface="Arial MT"/>
                <a:cs typeface="Arial MT"/>
              </a:rPr>
              <a:t>,</a:t>
            </a:r>
            <a:r>
              <a:rPr dirty="0" sz="1600" spc="-190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80">
                <a:solidFill>
                  <a:srgbClr val="252424"/>
                </a:solidFill>
                <a:latin typeface="Trebuchet MS"/>
                <a:cs typeface="Trebuchet MS"/>
              </a:rPr>
              <a:t>and</a:t>
            </a:r>
            <a:r>
              <a:rPr dirty="0" sz="1600" spc="-26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save</a:t>
            </a:r>
            <a:r>
              <a:rPr dirty="0" sz="1600" spc="-20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image</a:t>
            </a:r>
            <a:r>
              <a:rPr dirty="0" sz="1600" spc="-2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files</a:t>
            </a:r>
            <a:r>
              <a:rPr dirty="0" sz="1600" spc="-125">
                <a:solidFill>
                  <a:srgbClr val="252424"/>
                </a:solidFill>
                <a:latin typeface="Arial MT"/>
                <a:cs typeface="Arial MT"/>
              </a:rPr>
              <a:t>,</a:t>
            </a:r>
            <a:r>
              <a:rPr dirty="0" sz="1600" spc="-195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making</a:t>
            </a:r>
            <a:r>
              <a:rPr dirty="0" sz="1600" spc="-22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252424"/>
                </a:solidFill>
                <a:latin typeface="Trebuchet MS"/>
                <a:cs typeface="Trebuchet MS"/>
              </a:rPr>
              <a:t>it 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an</a:t>
            </a:r>
            <a:r>
              <a:rPr dirty="0" sz="1600" spc="-26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ideal</a:t>
            </a:r>
            <a:r>
              <a:rPr dirty="0" sz="1600" spc="-29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252424"/>
                </a:solidFill>
                <a:latin typeface="Trebuchet MS"/>
                <a:cs typeface="Trebuchet MS"/>
              </a:rPr>
              <a:t>language</a:t>
            </a:r>
            <a:r>
              <a:rPr dirty="0" sz="1600" spc="-25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for</a:t>
            </a:r>
            <a:r>
              <a:rPr dirty="0" sz="1600" spc="-30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this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252424"/>
                </a:solidFill>
                <a:latin typeface="Trebuchet MS"/>
                <a:cs typeface="Trebuchet MS"/>
              </a:rPr>
              <a:t>task</a:t>
            </a:r>
            <a:r>
              <a:rPr dirty="0" sz="1600" spc="-20">
                <a:solidFill>
                  <a:srgbClr val="252424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30172" y="8661272"/>
            <a:ext cx="3803015" cy="2102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70">
                <a:latin typeface="Trebuchet MS"/>
                <a:cs typeface="Trebuchet MS"/>
              </a:rPr>
              <a:t>Overviewof</a:t>
            </a:r>
            <a:r>
              <a:rPr dirty="0" sz="2000" spc="-35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Image</a:t>
            </a:r>
            <a:r>
              <a:rPr dirty="0" sz="2000" spc="-3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Steganography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2999"/>
              </a:lnSpc>
              <a:spcBef>
                <a:spcPts val="935"/>
              </a:spcBef>
            </a:pPr>
            <a:r>
              <a:rPr dirty="0" sz="1600" spc="-75">
                <a:solidFill>
                  <a:srgbClr val="252424"/>
                </a:solidFill>
                <a:latin typeface="Trebuchet MS"/>
                <a:cs typeface="Trebuchet MS"/>
              </a:rPr>
              <a:t>One</a:t>
            </a:r>
            <a:r>
              <a:rPr dirty="0" sz="1600" spc="-1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common</a:t>
            </a:r>
            <a:r>
              <a:rPr dirty="0" sz="1600" spc="-1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method</a:t>
            </a:r>
            <a:r>
              <a:rPr dirty="0" sz="1600" spc="-24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252424"/>
                </a:solidFill>
                <a:latin typeface="Trebuchet MS"/>
                <a:cs typeface="Trebuchet MS"/>
              </a:rPr>
              <a:t>of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image</a:t>
            </a:r>
            <a:r>
              <a:rPr dirty="0" sz="1600" spc="-21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252424"/>
                </a:solidFill>
                <a:latin typeface="Trebuchet MS"/>
                <a:cs typeface="Trebuchet MS"/>
              </a:rPr>
              <a:t>steganography </a:t>
            </a:r>
            <a:r>
              <a:rPr dirty="0" sz="1600" spc="-110">
                <a:solidFill>
                  <a:srgbClr val="252424"/>
                </a:solidFill>
                <a:latin typeface="Trebuchet MS"/>
                <a:cs typeface="Trebuchet MS"/>
              </a:rPr>
              <a:t>involves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hiding</a:t>
            </a:r>
            <a:r>
              <a:rPr dirty="0" sz="1600" spc="-21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data</a:t>
            </a:r>
            <a:r>
              <a:rPr dirty="0" sz="1600" spc="-1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in</a:t>
            </a:r>
            <a:r>
              <a:rPr dirty="0" sz="1600" spc="-23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the</a:t>
            </a:r>
            <a:r>
              <a:rPr dirty="0" sz="1600" spc="-22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252424"/>
                </a:solidFill>
                <a:latin typeface="Trebuchet MS"/>
                <a:cs typeface="Trebuchet MS"/>
              </a:rPr>
              <a:t>color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spectrum</a:t>
            </a:r>
            <a:r>
              <a:rPr dirty="0" sz="1600" spc="-26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252424"/>
                </a:solidFill>
                <a:latin typeface="Trebuchet MS"/>
                <a:cs typeface="Trebuchet MS"/>
              </a:rPr>
              <a:t>of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252424"/>
                </a:solidFill>
                <a:latin typeface="Trebuchet MS"/>
                <a:cs typeface="Trebuchet MS"/>
              </a:rPr>
              <a:t>an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image</a:t>
            </a:r>
            <a:r>
              <a:rPr dirty="0" sz="1600" spc="-125">
                <a:solidFill>
                  <a:srgbClr val="252424"/>
                </a:solidFill>
                <a:latin typeface="Arial MT"/>
                <a:cs typeface="Arial MT"/>
              </a:rPr>
              <a:t>.</a:t>
            </a:r>
            <a:r>
              <a:rPr dirty="0" sz="1600" spc="-195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Different</a:t>
            </a:r>
            <a:r>
              <a:rPr dirty="0" sz="1600" spc="-229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colors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represent</a:t>
            </a:r>
            <a:r>
              <a:rPr dirty="0" sz="1600" spc="-2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55">
                <a:solidFill>
                  <a:srgbClr val="252424"/>
                </a:solidFill>
                <a:latin typeface="Trebuchet MS"/>
                <a:cs typeface="Trebuchet MS"/>
              </a:rPr>
              <a:t>different</a:t>
            </a:r>
            <a:r>
              <a:rPr dirty="0" sz="1600" spc="-29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values </a:t>
            </a:r>
            <a:r>
              <a:rPr dirty="0" sz="1600" spc="-80">
                <a:solidFill>
                  <a:srgbClr val="252424"/>
                </a:solidFill>
                <a:latin typeface="Trebuchet MS"/>
                <a:cs typeface="Trebuchet MS"/>
              </a:rPr>
              <a:t>and</a:t>
            </a:r>
            <a:r>
              <a:rPr dirty="0" sz="1600" spc="-2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252424"/>
                </a:solidFill>
                <a:latin typeface="Trebuchet MS"/>
                <a:cs typeface="Trebuchet MS"/>
              </a:rPr>
              <a:t>by</a:t>
            </a:r>
            <a:r>
              <a:rPr dirty="0" sz="1600" spc="-1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modifying</a:t>
            </a:r>
            <a:r>
              <a:rPr dirty="0" sz="1600" spc="-22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the</a:t>
            </a:r>
            <a:r>
              <a:rPr dirty="0" sz="1600" spc="-2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252424"/>
                </a:solidFill>
                <a:latin typeface="Trebuchet MS"/>
                <a:cs typeface="Trebuchet MS"/>
              </a:rPr>
              <a:t>color</a:t>
            </a:r>
            <a:r>
              <a:rPr dirty="0" sz="1600" spc="-2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252424"/>
                </a:solidFill>
                <a:latin typeface="Trebuchet MS"/>
                <a:cs typeface="Trebuchet MS"/>
              </a:rPr>
              <a:t>values</a:t>
            </a:r>
            <a:r>
              <a:rPr dirty="0" sz="1600" spc="-105">
                <a:solidFill>
                  <a:srgbClr val="252424"/>
                </a:solidFill>
                <a:latin typeface="Arial MT"/>
                <a:cs typeface="Arial MT"/>
              </a:rPr>
              <a:t>,</a:t>
            </a:r>
            <a:r>
              <a:rPr dirty="0" sz="1600" spc="-195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we</a:t>
            </a:r>
            <a:r>
              <a:rPr dirty="0" sz="1600" spc="-25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can</a:t>
            </a:r>
            <a:r>
              <a:rPr dirty="0" sz="1600" spc="-26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embed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information</a:t>
            </a:r>
            <a:r>
              <a:rPr dirty="0" sz="1600" spc="-2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in</a:t>
            </a:r>
            <a:r>
              <a:rPr dirty="0" sz="1600" spc="-23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252424"/>
                </a:solidFill>
                <a:latin typeface="Trebuchet MS"/>
                <a:cs typeface="Trebuchet MS"/>
              </a:rPr>
              <a:t>an</a:t>
            </a:r>
            <a:r>
              <a:rPr dirty="0" sz="1600" spc="-16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image</a:t>
            </a:r>
            <a:r>
              <a:rPr dirty="0" sz="1600" spc="-19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without</a:t>
            </a:r>
            <a:r>
              <a:rPr dirty="0" sz="1600" spc="-23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it</a:t>
            </a:r>
            <a:r>
              <a:rPr dirty="0" sz="1600" spc="-2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being</a:t>
            </a:r>
            <a:r>
              <a:rPr dirty="0" sz="1600" spc="-20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noticed </a:t>
            </a:r>
            <a:r>
              <a:rPr dirty="0" sz="1600" spc="-25">
                <a:solidFill>
                  <a:srgbClr val="252424"/>
                </a:solidFill>
                <a:latin typeface="Trebuchet MS"/>
                <a:cs typeface="Trebuchet MS"/>
              </a:rPr>
              <a:t>visually</a:t>
            </a:r>
            <a:r>
              <a:rPr dirty="0" sz="1600" spc="-25">
                <a:solidFill>
                  <a:srgbClr val="252424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90" y="-190"/>
            <a:ext cx="11430635" cy="6943725"/>
            <a:chOff x="-190" y="-190"/>
            <a:chExt cx="11430635" cy="6943725"/>
          </a:xfrm>
        </p:grpSpPr>
        <p:sp>
          <p:nvSpPr>
            <p:cNvPr id="3" name="object 3" descr=""/>
            <p:cNvSpPr/>
            <p:nvPr/>
          </p:nvSpPr>
          <p:spPr>
            <a:xfrm>
              <a:off x="4572" y="4572"/>
              <a:ext cx="11421110" cy="6934200"/>
            </a:xfrm>
            <a:custGeom>
              <a:avLst/>
              <a:gdLst/>
              <a:ahLst/>
              <a:cxnLst/>
              <a:rect l="l" t="t" r="r" b="b"/>
              <a:pathLst>
                <a:path w="11421110" h="6934200">
                  <a:moveTo>
                    <a:pt x="0" y="6934200"/>
                  </a:moveTo>
                  <a:lnTo>
                    <a:pt x="11420856" y="6934200"/>
                  </a:lnTo>
                  <a:lnTo>
                    <a:pt x="11420856" y="0"/>
                  </a:lnTo>
                  <a:lnTo>
                    <a:pt x="0" y="0"/>
                  </a:lnTo>
                  <a:lnTo>
                    <a:pt x="0" y="6934200"/>
                  </a:lnTo>
                  <a:close/>
                </a:path>
              </a:pathLst>
            </a:custGeom>
            <a:ln w="9525">
              <a:solidFill>
                <a:srgbClr val="E3DFD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57499" cy="69433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630" rIns="0" bIns="0" rtlCol="0" vert="horz">
            <a:spAutoFit/>
          </a:bodyPr>
          <a:lstStyle/>
          <a:p>
            <a:pPr marL="1870075" marR="5080">
              <a:lnSpc>
                <a:spcPts val="4200"/>
              </a:lnSpc>
              <a:spcBef>
                <a:spcPts val="690"/>
              </a:spcBef>
            </a:pPr>
            <a:r>
              <a:rPr dirty="0" spc="-135"/>
              <a:t>Common</a:t>
            </a:r>
            <a:r>
              <a:rPr dirty="0" spc="-605"/>
              <a:t> </a:t>
            </a:r>
            <a:r>
              <a:rPr dirty="0" spc="-125"/>
              <a:t>Image</a:t>
            </a:r>
            <a:r>
              <a:rPr dirty="0" spc="-655"/>
              <a:t> </a:t>
            </a:r>
            <a:r>
              <a:rPr dirty="0" spc="235"/>
              <a:t>S</a:t>
            </a:r>
            <a:r>
              <a:rPr dirty="0" spc="-405"/>
              <a:t>t</a:t>
            </a:r>
            <a:r>
              <a:rPr dirty="0" spc="-165"/>
              <a:t>e</a:t>
            </a:r>
            <a:r>
              <a:rPr dirty="0" spc="80"/>
              <a:t>g</a:t>
            </a:r>
            <a:r>
              <a:rPr dirty="0" spc="-155"/>
              <a:t>a</a:t>
            </a:r>
            <a:r>
              <a:rPr dirty="0" spc="-90"/>
              <a:t>n</a:t>
            </a:r>
            <a:r>
              <a:rPr dirty="0" spc="-125"/>
              <a:t>o</a:t>
            </a:r>
            <a:r>
              <a:rPr dirty="0" spc="80"/>
              <a:t>g</a:t>
            </a:r>
            <a:r>
              <a:rPr dirty="0" spc="-305"/>
              <a:t>r</a:t>
            </a:r>
            <a:r>
              <a:rPr dirty="0" spc="-160"/>
              <a:t>a</a:t>
            </a:r>
            <a:r>
              <a:rPr dirty="0" spc="-140"/>
              <a:t>p</a:t>
            </a:r>
            <a:r>
              <a:rPr dirty="0" spc="-175"/>
              <a:t>h</a:t>
            </a:r>
            <a:r>
              <a:rPr dirty="0"/>
              <a:t>y</a:t>
            </a:r>
            <a:r>
              <a:rPr dirty="0" spc="-105"/>
              <a:t> </a:t>
            </a:r>
            <a:r>
              <a:rPr dirty="0" spc="-10"/>
              <a:t>Methods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3505009" y="1799653"/>
            <a:ext cx="7286625" cy="4678045"/>
            <a:chOff x="3505009" y="1799653"/>
            <a:chExt cx="7286625" cy="4678045"/>
          </a:xfrm>
        </p:grpSpPr>
        <p:sp>
          <p:nvSpPr>
            <p:cNvPr id="7" name="object 7" descr=""/>
            <p:cNvSpPr/>
            <p:nvPr/>
          </p:nvSpPr>
          <p:spPr>
            <a:xfrm>
              <a:off x="3511295" y="1805940"/>
              <a:ext cx="7275195" cy="1342390"/>
            </a:xfrm>
            <a:custGeom>
              <a:avLst/>
              <a:gdLst/>
              <a:ahLst/>
              <a:cxnLst/>
              <a:rect l="l" t="t" r="r" b="b"/>
              <a:pathLst>
                <a:path w="7275195" h="1342389">
                  <a:moveTo>
                    <a:pt x="7219950" y="0"/>
                  </a:moveTo>
                  <a:lnTo>
                    <a:pt x="55117" y="0"/>
                  </a:lnTo>
                  <a:lnTo>
                    <a:pt x="19938" y="14477"/>
                  </a:lnTo>
                  <a:lnTo>
                    <a:pt x="0" y="55117"/>
                  </a:lnTo>
                  <a:lnTo>
                    <a:pt x="0" y="1287017"/>
                  </a:lnTo>
                  <a:lnTo>
                    <a:pt x="14477" y="1322069"/>
                  </a:lnTo>
                  <a:lnTo>
                    <a:pt x="51180" y="1341754"/>
                  </a:lnTo>
                  <a:lnTo>
                    <a:pt x="55117" y="1342135"/>
                  </a:lnTo>
                  <a:lnTo>
                    <a:pt x="7219950" y="1342135"/>
                  </a:lnTo>
                  <a:lnTo>
                    <a:pt x="7223759" y="1341754"/>
                  </a:lnTo>
                  <a:lnTo>
                    <a:pt x="7255002" y="1327530"/>
                  </a:lnTo>
                  <a:lnTo>
                    <a:pt x="7275068" y="1287017"/>
                  </a:lnTo>
                  <a:lnTo>
                    <a:pt x="7275068" y="55117"/>
                  </a:lnTo>
                  <a:lnTo>
                    <a:pt x="7260462" y="20065"/>
                  </a:lnTo>
                  <a:lnTo>
                    <a:pt x="7219950" y="0"/>
                  </a:lnTo>
                  <a:close/>
                </a:path>
              </a:pathLst>
            </a:custGeom>
            <a:solidFill>
              <a:srgbClr val="D9DA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509771" y="1804416"/>
              <a:ext cx="7277100" cy="1344295"/>
            </a:xfrm>
            <a:custGeom>
              <a:avLst/>
              <a:gdLst/>
              <a:ahLst/>
              <a:cxnLst/>
              <a:rect l="l" t="t" r="r" b="b"/>
              <a:pathLst>
                <a:path w="7277100" h="1344295">
                  <a:moveTo>
                    <a:pt x="0" y="1284604"/>
                  </a:moveTo>
                  <a:lnTo>
                    <a:pt x="0" y="59562"/>
                  </a:lnTo>
                  <a:lnTo>
                    <a:pt x="0" y="55625"/>
                  </a:lnTo>
                  <a:lnTo>
                    <a:pt x="380" y="51815"/>
                  </a:lnTo>
                  <a:lnTo>
                    <a:pt x="1142" y="48005"/>
                  </a:lnTo>
                  <a:lnTo>
                    <a:pt x="1904" y="44068"/>
                  </a:lnTo>
                  <a:lnTo>
                    <a:pt x="3048" y="40385"/>
                  </a:lnTo>
                  <a:lnTo>
                    <a:pt x="4572" y="36829"/>
                  </a:lnTo>
                  <a:lnTo>
                    <a:pt x="5968" y="33147"/>
                  </a:lnTo>
                  <a:lnTo>
                    <a:pt x="7874" y="29717"/>
                  </a:lnTo>
                  <a:lnTo>
                    <a:pt x="10032" y="26542"/>
                  </a:lnTo>
                  <a:lnTo>
                    <a:pt x="12191" y="23240"/>
                  </a:lnTo>
                  <a:lnTo>
                    <a:pt x="14604" y="20192"/>
                  </a:lnTo>
                  <a:lnTo>
                    <a:pt x="47878" y="1142"/>
                  </a:lnTo>
                  <a:lnTo>
                    <a:pt x="55625" y="0"/>
                  </a:lnTo>
                  <a:lnTo>
                    <a:pt x="59562" y="0"/>
                  </a:lnTo>
                  <a:lnTo>
                    <a:pt x="7217536" y="0"/>
                  </a:lnTo>
                  <a:lnTo>
                    <a:pt x="7221474" y="0"/>
                  </a:lnTo>
                  <a:lnTo>
                    <a:pt x="7225410" y="380"/>
                  </a:lnTo>
                  <a:lnTo>
                    <a:pt x="7259701" y="17399"/>
                  </a:lnTo>
                  <a:lnTo>
                    <a:pt x="7275957" y="48005"/>
                  </a:lnTo>
                  <a:lnTo>
                    <a:pt x="7276719" y="51815"/>
                  </a:lnTo>
                  <a:lnTo>
                    <a:pt x="7277100" y="55625"/>
                  </a:lnTo>
                  <a:lnTo>
                    <a:pt x="7277100" y="59562"/>
                  </a:lnTo>
                  <a:lnTo>
                    <a:pt x="7277100" y="1284604"/>
                  </a:lnTo>
                  <a:lnTo>
                    <a:pt x="7277100" y="1288541"/>
                  </a:lnTo>
                  <a:lnTo>
                    <a:pt x="7276719" y="1292352"/>
                  </a:lnTo>
                  <a:lnTo>
                    <a:pt x="7275957" y="1296161"/>
                  </a:lnTo>
                  <a:lnTo>
                    <a:pt x="7275195" y="1300099"/>
                  </a:lnTo>
                  <a:lnTo>
                    <a:pt x="7274052" y="1303781"/>
                  </a:lnTo>
                  <a:lnTo>
                    <a:pt x="7272528" y="1307337"/>
                  </a:lnTo>
                  <a:lnTo>
                    <a:pt x="7271131" y="1311020"/>
                  </a:lnTo>
                  <a:lnTo>
                    <a:pt x="7259701" y="1326768"/>
                  </a:lnTo>
                  <a:lnTo>
                    <a:pt x="7256907" y="1329435"/>
                  </a:lnTo>
                  <a:lnTo>
                    <a:pt x="7253858" y="1331976"/>
                  </a:lnTo>
                  <a:lnTo>
                    <a:pt x="7250557" y="1334134"/>
                  </a:lnTo>
                  <a:lnTo>
                    <a:pt x="7247382" y="1336293"/>
                  </a:lnTo>
                  <a:lnTo>
                    <a:pt x="7229221" y="1343025"/>
                  </a:lnTo>
                  <a:lnTo>
                    <a:pt x="7225410" y="1343786"/>
                  </a:lnTo>
                  <a:lnTo>
                    <a:pt x="7221474" y="1344167"/>
                  </a:lnTo>
                  <a:lnTo>
                    <a:pt x="7217536" y="1344167"/>
                  </a:lnTo>
                  <a:lnTo>
                    <a:pt x="59562" y="1344167"/>
                  </a:lnTo>
                  <a:lnTo>
                    <a:pt x="55625" y="1344167"/>
                  </a:lnTo>
                  <a:lnTo>
                    <a:pt x="51688" y="1343786"/>
                  </a:lnTo>
                  <a:lnTo>
                    <a:pt x="17399" y="1326768"/>
                  </a:lnTo>
                  <a:lnTo>
                    <a:pt x="10032" y="1317625"/>
                  </a:lnTo>
                  <a:lnTo>
                    <a:pt x="7874" y="1314450"/>
                  </a:lnTo>
                  <a:lnTo>
                    <a:pt x="1142" y="1296161"/>
                  </a:lnTo>
                  <a:lnTo>
                    <a:pt x="380" y="1292352"/>
                  </a:lnTo>
                  <a:lnTo>
                    <a:pt x="0" y="1288541"/>
                  </a:lnTo>
                  <a:lnTo>
                    <a:pt x="0" y="1284604"/>
                  </a:lnTo>
                  <a:close/>
                </a:path>
              </a:pathLst>
            </a:custGeom>
            <a:ln w="9524">
              <a:solidFill>
                <a:srgbClr val="B4B6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511295" y="3329940"/>
              <a:ext cx="7275195" cy="1617980"/>
            </a:xfrm>
            <a:custGeom>
              <a:avLst/>
              <a:gdLst/>
              <a:ahLst/>
              <a:cxnLst/>
              <a:rect l="l" t="t" r="r" b="b"/>
              <a:pathLst>
                <a:path w="7275195" h="1617979">
                  <a:moveTo>
                    <a:pt x="7219950" y="0"/>
                  </a:moveTo>
                  <a:lnTo>
                    <a:pt x="55117" y="0"/>
                  </a:lnTo>
                  <a:lnTo>
                    <a:pt x="19938" y="14477"/>
                  </a:lnTo>
                  <a:lnTo>
                    <a:pt x="0" y="55117"/>
                  </a:lnTo>
                  <a:lnTo>
                    <a:pt x="0" y="1562861"/>
                  </a:lnTo>
                  <a:lnTo>
                    <a:pt x="14477" y="1597913"/>
                  </a:lnTo>
                  <a:lnTo>
                    <a:pt x="51180" y="1617598"/>
                  </a:lnTo>
                  <a:lnTo>
                    <a:pt x="55117" y="1617979"/>
                  </a:lnTo>
                  <a:lnTo>
                    <a:pt x="7219950" y="1617979"/>
                  </a:lnTo>
                  <a:lnTo>
                    <a:pt x="7223759" y="1617598"/>
                  </a:lnTo>
                  <a:lnTo>
                    <a:pt x="7255002" y="1603374"/>
                  </a:lnTo>
                  <a:lnTo>
                    <a:pt x="7275068" y="1562861"/>
                  </a:lnTo>
                  <a:lnTo>
                    <a:pt x="7275068" y="55117"/>
                  </a:lnTo>
                  <a:lnTo>
                    <a:pt x="7260462" y="19938"/>
                  </a:lnTo>
                  <a:lnTo>
                    <a:pt x="7219950" y="0"/>
                  </a:lnTo>
                  <a:close/>
                </a:path>
              </a:pathLst>
            </a:custGeom>
            <a:solidFill>
              <a:srgbClr val="D9DA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509771" y="3328416"/>
              <a:ext cx="7277100" cy="1620520"/>
            </a:xfrm>
            <a:custGeom>
              <a:avLst/>
              <a:gdLst/>
              <a:ahLst/>
              <a:cxnLst/>
              <a:rect l="l" t="t" r="r" b="b"/>
              <a:pathLst>
                <a:path w="7277100" h="1620520">
                  <a:moveTo>
                    <a:pt x="0" y="1560448"/>
                  </a:moveTo>
                  <a:lnTo>
                    <a:pt x="0" y="59562"/>
                  </a:lnTo>
                  <a:lnTo>
                    <a:pt x="0" y="55625"/>
                  </a:lnTo>
                  <a:lnTo>
                    <a:pt x="380" y="51815"/>
                  </a:lnTo>
                  <a:lnTo>
                    <a:pt x="1142" y="47878"/>
                  </a:lnTo>
                  <a:lnTo>
                    <a:pt x="1904" y="44068"/>
                  </a:lnTo>
                  <a:lnTo>
                    <a:pt x="3048" y="40385"/>
                  </a:lnTo>
                  <a:lnTo>
                    <a:pt x="4572" y="36702"/>
                  </a:lnTo>
                  <a:lnTo>
                    <a:pt x="5968" y="33147"/>
                  </a:lnTo>
                  <a:lnTo>
                    <a:pt x="47878" y="1142"/>
                  </a:lnTo>
                  <a:lnTo>
                    <a:pt x="55625" y="0"/>
                  </a:lnTo>
                  <a:lnTo>
                    <a:pt x="59562" y="0"/>
                  </a:lnTo>
                  <a:lnTo>
                    <a:pt x="7217536" y="0"/>
                  </a:lnTo>
                  <a:lnTo>
                    <a:pt x="7221474" y="0"/>
                  </a:lnTo>
                  <a:lnTo>
                    <a:pt x="7225410" y="380"/>
                  </a:lnTo>
                  <a:lnTo>
                    <a:pt x="7259701" y="17399"/>
                  </a:lnTo>
                  <a:lnTo>
                    <a:pt x="7276719" y="51815"/>
                  </a:lnTo>
                  <a:lnTo>
                    <a:pt x="7277100" y="55625"/>
                  </a:lnTo>
                  <a:lnTo>
                    <a:pt x="7277100" y="59562"/>
                  </a:lnTo>
                  <a:lnTo>
                    <a:pt x="7277100" y="1560448"/>
                  </a:lnTo>
                  <a:lnTo>
                    <a:pt x="7277100" y="1564385"/>
                  </a:lnTo>
                  <a:lnTo>
                    <a:pt x="7276719" y="1568195"/>
                  </a:lnTo>
                  <a:lnTo>
                    <a:pt x="7275957" y="1572005"/>
                  </a:lnTo>
                  <a:lnTo>
                    <a:pt x="7275195" y="1575942"/>
                  </a:lnTo>
                  <a:lnTo>
                    <a:pt x="7274052" y="1579625"/>
                  </a:lnTo>
                  <a:lnTo>
                    <a:pt x="7272528" y="1583308"/>
                  </a:lnTo>
                  <a:lnTo>
                    <a:pt x="7271131" y="1586864"/>
                  </a:lnTo>
                  <a:lnTo>
                    <a:pt x="7259701" y="1602612"/>
                  </a:lnTo>
                  <a:lnTo>
                    <a:pt x="7256907" y="1605279"/>
                  </a:lnTo>
                  <a:lnTo>
                    <a:pt x="7253858" y="1607819"/>
                  </a:lnTo>
                  <a:lnTo>
                    <a:pt x="7250557" y="1609978"/>
                  </a:lnTo>
                  <a:lnTo>
                    <a:pt x="7247382" y="1612137"/>
                  </a:lnTo>
                  <a:lnTo>
                    <a:pt x="7229221" y="1618868"/>
                  </a:lnTo>
                  <a:lnTo>
                    <a:pt x="7225410" y="1619630"/>
                  </a:lnTo>
                  <a:lnTo>
                    <a:pt x="7221474" y="1620011"/>
                  </a:lnTo>
                  <a:lnTo>
                    <a:pt x="7217536" y="1620011"/>
                  </a:lnTo>
                  <a:lnTo>
                    <a:pt x="59562" y="1620011"/>
                  </a:lnTo>
                  <a:lnTo>
                    <a:pt x="55625" y="1620011"/>
                  </a:lnTo>
                  <a:lnTo>
                    <a:pt x="51688" y="1619630"/>
                  </a:lnTo>
                  <a:lnTo>
                    <a:pt x="47878" y="1618868"/>
                  </a:lnTo>
                  <a:lnTo>
                    <a:pt x="44068" y="1618106"/>
                  </a:lnTo>
                  <a:lnTo>
                    <a:pt x="12191" y="1596770"/>
                  </a:lnTo>
                  <a:lnTo>
                    <a:pt x="0" y="1564385"/>
                  </a:lnTo>
                  <a:lnTo>
                    <a:pt x="0" y="1560448"/>
                  </a:lnTo>
                  <a:close/>
                </a:path>
              </a:pathLst>
            </a:custGeom>
            <a:ln w="9525">
              <a:solidFill>
                <a:srgbClr val="B4B6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11295" y="5129783"/>
              <a:ext cx="7275195" cy="1342390"/>
            </a:xfrm>
            <a:custGeom>
              <a:avLst/>
              <a:gdLst/>
              <a:ahLst/>
              <a:cxnLst/>
              <a:rect l="l" t="t" r="r" b="b"/>
              <a:pathLst>
                <a:path w="7275195" h="1342389">
                  <a:moveTo>
                    <a:pt x="7219950" y="0"/>
                  </a:moveTo>
                  <a:lnTo>
                    <a:pt x="55117" y="0"/>
                  </a:lnTo>
                  <a:lnTo>
                    <a:pt x="19938" y="14477"/>
                  </a:lnTo>
                  <a:lnTo>
                    <a:pt x="0" y="55117"/>
                  </a:lnTo>
                  <a:lnTo>
                    <a:pt x="0" y="1287017"/>
                  </a:lnTo>
                  <a:lnTo>
                    <a:pt x="14477" y="1322069"/>
                  </a:lnTo>
                  <a:lnTo>
                    <a:pt x="51180" y="1341754"/>
                  </a:lnTo>
                  <a:lnTo>
                    <a:pt x="55117" y="1342136"/>
                  </a:lnTo>
                  <a:lnTo>
                    <a:pt x="7219950" y="1342136"/>
                  </a:lnTo>
                  <a:lnTo>
                    <a:pt x="7223759" y="1341754"/>
                  </a:lnTo>
                  <a:lnTo>
                    <a:pt x="7255002" y="1327530"/>
                  </a:lnTo>
                  <a:lnTo>
                    <a:pt x="7275068" y="1287017"/>
                  </a:lnTo>
                  <a:lnTo>
                    <a:pt x="7275068" y="55117"/>
                  </a:lnTo>
                  <a:lnTo>
                    <a:pt x="7260462" y="20065"/>
                  </a:lnTo>
                  <a:lnTo>
                    <a:pt x="7219950" y="0"/>
                  </a:lnTo>
                  <a:close/>
                </a:path>
              </a:pathLst>
            </a:custGeom>
            <a:solidFill>
              <a:srgbClr val="D9DA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09771" y="5129783"/>
              <a:ext cx="7277100" cy="1343025"/>
            </a:xfrm>
            <a:custGeom>
              <a:avLst/>
              <a:gdLst/>
              <a:ahLst/>
              <a:cxnLst/>
              <a:rect l="l" t="t" r="r" b="b"/>
              <a:pathLst>
                <a:path w="7277100" h="1343025">
                  <a:moveTo>
                    <a:pt x="0" y="1283080"/>
                  </a:moveTo>
                  <a:lnTo>
                    <a:pt x="0" y="59562"/>
                  </a:lnTo>
                  <a:lnTo>
                    <a:pt x="0" y="55625"/>
                  </a:lnTo>
                  <a:lnTo>
                    <a:pt x="380" y="51688"/>
                  </a:lnTo>
                  <a:lnTo>
                    <a:pt x="1142" y="47878"/>
                  </a:lnTo>
                  <a:lnTo>
                    <a:pt x="1904" y="44068"/>
                  </a:lnTo>
                  <a:lnTo>
                    <a:pt x="3048" y="40386"/>
                  </a:lnTo>
                  <a:lnTo>
                    <a:pt x="4572" y="36702"/>
                  </a:lnTo>
                  <a:lnTo>
                    <a:pt x="5968" y="33146"/>
                  </a:lnTo>
                  <a:lnTo>
                    <a:pt x="7874" y="29717"/>
                  </a:lnTo>
                  <a:lnTo>
                    <a:pt x="10032" y="26415"/>
                  </a:lnTo>
                  <a:lnTo>
                    <a:pt x="12191" y="23240"/>
                  </a:lnTo>
                  <a:lnTo>
                    <a:pt x="14604" y="20192"/>
                  </a:lnTo>
                  <a:lnTo>
                    <a:pt x="17399" y="17399"/>
                  </a:lnTo>
                  <a:lnTo>
                    <a:pt x="20192" y="14604"/>
                  </a:lnTo>
                  <a:lnTo>
                    <a:pt x="55625" y="0"/>
                  </a:lnTo>
                  <a:lnTo>
                    <a:pt x="59562" y="0"/>
                  </a:lnTo>
                  <a:lnTo>
                    <a:pt x="7217536" y="0"/>
                  </a:lnTo>
                  <a:lnTo>
                    <a:pt x="7221474" y="0"/>
                  </a:lnTo>
                  <a:lnTo>
                    <a:pt x="7225410" y="380"/>
                  </a:lnTo>
                  <a:lnTo>
                    <a:pt x="7259701" y="17399"/>
                  </a:lnTo>
                  <a:lnTo>
                    <a:pt x="7275957" y="47878"/>
                  </a:lnTo>
                  <a:lnTo>
                    <a:pt x="7276719" y="51688"/>
                  </a:lnTo>
                  <a:lnTo>
                    <a:pt x="7277100" y="55625"/>
                  </a:lnTo>
                  <a:lnTo>
                    <a:pt x="7277100" y="59562"/>
                  </a:lnTo>
                  <a:lnTo>
                    <a:pt x="7277100" y="1283080"/>
                  </a:lnTo>
                  <a:lnTo>
                    <a:pt x="7277100" y="1287017"/>
                  </a:lnTo>
                  <a:lnTo>
                    <a:pt x="7276719" y="1290954"/>
                  </a:lnTo>
                  <a:lnTo>
                    <a:pt x="7275957" y="1294764"/>
                  </a:lnTo>
                  <a:lnTo>
                    <a:pt x="7275195" y="1298575"/>
                  </a:lnTo>
                  <a:lnTo>
                    <a:pt x="7274052" y="1302257"/>
                  </a:lnTo>
                  <a:lnTo>
                    <a:pt x="7272528" y="1305940"/>
                  </a:lnTo>
                  <a:lnTo>
                    <a:pt x="7271131" y="1309496"/>
                  </a:lnTo>
                  <a:lnTo>
                    <a:pt x="7259701" y="1325244"/>
                  </a:lnTo>
                  <a:lnTo>
                    <a:pt x="7256907" y="1328039"/>
                  </a:lnTo>
                  <a:lnTo>
                    <a:pt x="7253858" y="1330452"/>
                  </a:lnTo>
                  <a:lnTo>
                    <a:pt x="7250557" y="1332611"/>
                  </a:lnTo>
                  <a:lnTo>
                    <a:pt x="7247382" y="1334769"/>
                  </a:lnTo>
                  <a:lnTo>
                    <a:pt x="7229221" y="1341501"/>
                  </a:lnTo>
                  <a:lnTo>
                    <a:pt x="7225410" y="1342263"/>
                  </a:lnTo>
                  <a:lnTo>
                    <a:pt x="7221474" y="1342643"/>
                  </a:lnTo>
                  <a:lnTo>
                    <a:pt x="7217536" y="1342643"/>
                  </a:lnTo>
                  <a:lnTo>
                    <a:pt x="59562" y="1342643"/>
                  </a:lnTo>
                  <a:lnTo>
                    <a:pt x="55625" y="1342643"/>
                  </a:lnTo>
                  <a:lnTo>
                    <a:pt x="51688" y="1342263"/>
                  </a:lnTo>
                  <a:lnTo>
                    <a:pt x="47878" y="1341501"/>
                  </a:lnTo>
                  <a:lnTo>
                    <a:pt x="44068" y="1340739"/>
                  </a:lnTo>
                  <a:lnTo>
                    <a:pt x="26415" y="1332611"/>
                  </a:lnTo>
                  <a:lnTo>
                    <a:pt x="23240" y="1330452"/>
                  </a:lnTo>
                  <a:lnTo>
                    <a:pt x="20192" y="1328039"/>
                  </a:lnTo>
                  <a:lnTo>
                    <a:pt x="17399" y="1325244"/>
                  </a:lnTo>
                  <a:lnTo>
                    <a:pt x="14604" y="1322451"/>
                  </a:lnTo>
                  <a:lnTo>
                    <a:pt x="0" y="1287017"/>
                  </a:lnTo>
                  <a:lnTo>
                    <a:pt x="0" y="1283080"/>
                  </a:lnTo>
                  <a:close/>
                </a:path>
              </a:pathLst>
            </a:custGeom>
            <a:ln w="9525">
              <a:solidFill>
                <a:srgbClr val="B4B6E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6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pc="-25"/>
              <a:t>LSBSubstitution</a:t>
            </a:r>
          </a:p>
          <a:p>
            <a:pPr marL="12700" marR="40005">
              <a:lnSpc>
                <a:spcPct val="113100"/>
              </a:lnSpc>
              <a:spcBef>
                <a:spcPts val="835"/>
              </a:spcBef>
            </a:pPr>
            <a:r>
              <a:rPr dirty="0" sz="1600" spc="-80"/>
              <a:t>This</a:t>
            </a:r>
            <a:r>
              <a:rPr dirty="0" sz="1600" spc="-229"/>
              <a:t> </a:t>
            </a:r>
            <a:r>
              <a:rPr dirty="0" sz="1600" spc="-125"/>
              <a:t>method</a:t>
            </a:r>
            <a:r>
              <a:rPr dirty="0" sz="1600" spc="-275"/>
              <a:t> </a:t>
            </a:r>
            <a:r>
              <a:rPr dirty="0" sz="1600" spc="-110"/>
              <a:t>involves</a:t>
            </a:r>
            <a:r>
              <a:rPr dirty="0" sz="1600" spc="-204"/>
              <a:t> </a:t>
            </a:r>
            <a:r>
              <a:rPr dirty="0" sz="1600" spc="-125"/>
              <a:t>hiding</a:t>
            </a:r>
            <a:r>
              <a:rPr dirty="0" sz="1600" spc="-215"/>
              <a:t> </a:t>
            </a:r>
            <a:r>
              <a:rPr dirty="0" sz="1600" spc="-75"/>
              <a:t>bits</a:t>
            </a:r>
            <a:r>
              <a:rPr dirty="0" sz="1600" spc="-245"/>
              <a:t> </a:t>
            </a:r>
            <a:r>
              <a:rPr dirty="0" sz="1600" spc="-60"/>
              <a:t>of</a:t>
            </a:r>
            <a:r>
              <a:rPr dirty="0" sz="1600" spc="-235"/>
              <a:t> </a:t>
            </a:r>
            <a:r>
              <a:rPr dirty="0" sz="1600" spc="-90"/>
              <a:t>data</a:t>
            </a:r>
            <a:r>
              <a:rPr dirty="0" sz="1600" spc="-254"/>
              <a:t> </a:t>
            </a:r>
            <a:r>
              <a:rPr dirty="0" sz="1600" spc="-85"/>
              <a:t>in</a:t>
            </a:r>
            <a:r>
              <a:rPr dirty="0" sz="1600" spc="-300"/>
              <a:t> </a:t>
            </a:r>
            <a:r>
              <a:rPr dirty="0" sz="1600" spc="-100"/>
              <a:t>the</a:t>
            </a:r>
            <a:r>
              <a:rPr dirty="0" sz="1600" spc="-280"/>
              <a:t> </a:t>
            </a:r>
            <a:r>
              <a:rPr dirty="0" sz="1600" spc="-110"/>
              <a:t>least</a:t>
            </a:r>
            <a:r>
              <a:rPr dirty="0" sz="1600" spc="-215"/>
              <a:t> </a:t>
            </a:r>
            <a:r>
              <a:rPr dirty="0" sz="1600" spc="-135"/>
              <a:t>significant</a:t>
            </a:r>
            <a:r>
              <a:rPr dirty="0" sz="1600" spc="-175"/>
              <a:t> </a:t>
            </a:r>
            <a:r>
              <a:rPr dirty="0" sz="1600" spc="-75"/>
              <a:t>bits</a:t>
            </a:r>
            <a:r>
              <a:rPr dirty="0" sz="1600" spc="-245"/>
              <a:t> </a:t>
            </a:r>
            <a:r>
              <a:rPr dirty="0" sz="1600" spc="-60"/>
              <a:t>of</a:t>
            </a:r>
            <a:r>
              <a:rPr dirty="0" sz="1600" spc="-235"/>
              <a:t> </a:t>
            </a:r>
            <a:r>
              <a:rPr dirty="0" sz="1600" spc="-70"/>
              <a:t>an</a:t>
            </a:r>
            <a:r>
              <a:rPr dirty="0" sz="1600" spc="-270"/>
              <a:t> </a:t>
            </a:r>
            <a:r>
              <a:rPr dirty="0" sz="1600" spc="-105"/>
              <a:t>image</a:t>
            </a:r>
            <a:r>
              <a:rPr dirty="0" sz="1600" spc="-105">
                <a:latin typeface="Georgia"/>
                <a:cs typeface="Georgia"/>
              </a:rPr>
              <a:t>'</a:t>
            </a:r>
            <a:r>
              <a:rPr dirty="0" sz="1600" spc="-105"/>
              <a:t>s</a:t>
            </a:r>
            <a:r>
              <a:rPr dirty="0" sz="1600" spc="-229"/>
              <a:t> </a:t>
            </a:r>
            <a:r>
              <a:rPr dirty="0" sz="1600" spc="-50"/>
              <a:t>color </a:t>
            </a:r>
            <a:r>
              <a:rPr dirty="0" sz="1600" spc="-105"/>
              <a:t>values</a:t>
            </a:r>
            <a:r>
              <a:rPr dirty="0" sz="1600" spc="-105">
                <a:latin typeface="Georgia"/>
                <a:cs typeface="Georgia"/>
              </a:rPr>
              <a:t>,</a:t>
            </a:r>
            <a:r>
              <a:rPr dirty="0" sz="1600" spc="-135">
                <a:latin typeface="Georgia"/>
                <a:cs typeface="Georgia"/>
              </a:rPr>
              <a:t> </a:t>
            </a:r>
            <a:r>
              <a:rPr dirty="0" sz="1600" spc="-110"/>
              <a:t>which</a:t>
            </a:r>
            <a:r>
              <a:rPr dirty="0" sz="1600" spc="-295"/>
              <a:t> </a:t>
            </a:r>
            <a:r>
              <a:rPr dirty="0" sz="1600" spc="-60"/>
              <a:t>has</a:t>
            </a:r>
            <a:r>
              <a:rPr dirty="0" sz="1600" spc="-245"/>
              <a:t> </a:t>
            </a:r>
            <a:r>
              <a:rPr dirty="0" sz="1600" spc="-70"/>
              <a:t>no</a:t>
            </a:r>
            <a:r>
              <a:rPr dirty="0" sz="1600" spc="-200"/>
              <a:t> </a:t>
            </a:r>
            <a:r>
              <a:rPr dirty="0" sz="1600" spc="-135"/>
              <a:t>noticeable</a:t>
            </a:r>
            <a:r>
              <a:rPr dirty="0" sz="1600" spc="-250"/>
              <a:t> </a:t>
            </a:r>
            <a:r>
              <a:rPr dirty="0" sz="1600" spc="-130"/>
              <a:t>effect</a:t>
            </a:r>
            <a:r>
              <a:rPr dirty="0" sz="1600" spc="-245"/>
              <a:t> </a:t>
            </a:r>
            <a:r>
              <a:rPr dirty="0" sz="1600" spc="-55"/>
              <a:t>on</a:t>
            </a:r>
            <a:r>
              <a:rPr dirty="0" sz="1600" spc="-225"/>
              <a:t> </a:t>
            </a:r>
            <a:r>
              <a:rPr dirty="0" sz="1600" spc="-100"/>
              <a:t>the</a:t>
            </a:r>
            <a:r>
              <a:rPr dirty="0" sz="1600" spc="-295"/>
              <a:t> </a:t>
            </a:r>
            <a:r>
              <a:rPr dirty="0" sz="1600" spc="-10"/>
              <a:t>quality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/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6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90"/>
              <a:t>Spread</a:t>
            </a:r>
            <a:r>
              <a:rPr dirty="0" spc="-380"/>
              <a:t> </a:t>
            </a:r>
            <a:r>
              <a:rPr dirty="0" spc="-10"/>
              <a:t>Spectrum</a:t>
            </a:r>
          </a:p>
          <a:p>
            <a:pPr marL="12700" marR="5080">
              <a:lnSpc>
                <a:spcPct val="112799"/>
              </a:lnSpc>
              <a:spcBef>
                <a:spcPts val="835"/>
              </a:spcBef>
            </a:pPr>
            <a:r>
              <a:rPr dirty="0" sz="1600"/>
              <a:t>A</a:t>
            </a:r>
            <a:r>
              <a:rPr dirty="0" sz="1600" spc="30"/>
              <a:t> </a:t>
            </a:r>
            <a:r>
              <a:rPr dirty="0" sz="1600" spc="-125"/>
              <a:t>cryptographic</a:t>
            </a:r>
            <a:r>
              <a:rPr dirty="0" sz="1600" spc="-204"/>
              <a:t> </a:t>
            </a:r>
            <a:r>
              <a:rPr dirty="0" sz="1600" spc="-130"/>
              <a:t>technique</a:t>
            </a:r>
            <a:r>
              <a:rPr dirty="0" sz="1600" spc="-229"/>
              <a:t> </a:t>
            </a:r>
            <a:r>
              <a:rPr dirty="0" sz="1600" spc="-120"/>
              <a:t>that</a:t>
            </a:r>
            <a:r>
              <a:rPr dirty="0" sz="1600" spc="-250"/>
              <a:t> </a:t>
            </a:r>
            <a:r>
              <a:rPr dirty="0" sz="1600" spc="-95"/>
              <a:t>spreads</a:t>
            </a:r>
            <a:r>
              <a:rPr dirty="0" sz="1600" spc="-160"/>
              <a:t> </a:t>
            </a:r>
            <a:r>
              <a:rPr dirty="0" sz="1600" spc="-145"/>
              <a:t>information</a:t>
            </a:r>
            <a:r>
              <a:rPr dirty="0" sz="1600" spc="-275"/>
              <a:t> </a:t>
            </a:r>
            <a:r>
              <a:rPr dirty="0" sz="1600" spc="-75"/>
              <a:t>across</a:t>
            </a:r>
            <a:r>
              <a:rPr dirty="0" sz="1600" spc="-45"/>
              <a:t> </a:t>
            </a:r>
            <a:r>
              <a:rPr dirty="0" sz="1600" spc="-175"/>
              <a:t>multiple</a:t>
            </a:r>
            <a:r>
              <a:rPr dirty="0" sz="1600" spc="-245"/>
              <a:t> </a:t>
            </a:r>
            <a:r>
              <a:rPr dirty="0" sz="1600" spc="-135"/>
              <a:t>frequencies</a:t>
            </a:r>
            <a:r>
              <a:rPr dirty="0" sz="1600" spc="-170"/>
              <a:t> </a:t>
            </a:r>
            <a:r>
              <a:rPr dirty="0" sz="1600" spc="-20"/>
              <a:t>this </a:t>
            </a:r>
            <a:r>
              <a:rPr dirty="0" sz="1600" spc="-125"/>
              <a:t>method</a:t>
            </a:r>
            <a:r>
              <a:rPr dirty="0" sz="1600" spc="-270"/>
              <a:t> </a:t>
            </a:r>
            <a:r>
              <a:rPr dirty="0" sz="1600" spc="-110"/>
              <a:t>provides</a:t>
            </a:r>
            <a:r>
              <a:rPr dirty="0" sz="1600" spc="-245"/>
              <a:t> </a:t>
            </a:r>
            <a:r>
              <a:rPr dirty="0" sz="1600" spc="-105"/>
              <a:t>great</a:t>
            </a:r>
            <a:r>
              <a:rPr dirty="0" sz="1600" spc="-220"/>
              <a:t> </a:t>
            </a:r>
            <a:r>
              <a:rPr dirty="0" sz="1600" spc="-130"/>
              <a:t>protection</a:t>
            </a:r>
            <a:r>
              <a:rPr dirty="0" sz="1600" spc="-240"/>
              <a:t> </a:t>
            </a:r>
            <a:r>
              <a:rPr dirty="0" sz="1600" spc="-105"/>
              <a:t>against</a:t>
            </a:r>
            <a:r>
              <a:rPr dirty="0" sz="1600" spc="-145"/>
              <a:t> </a:t>
            </a:r>
            <a:r>
              <a:rPr dirty="0" sz="1600" spc="-85"/>
              <a:t>attacks</a:t>
            </a:r>
            <a:r>
              <a:rPr dirty="0" sz="1600" spc="-280"/>
              <a:t> </a:t>
            </a:r>
            <a:r>
              <a:rPr dirty="0" sz="1600" spc="-125"/>
              <a:t>like</a:t>
            </a:r>
            <a:r>
              <a:rPr dirty="0" sz="1600" spc="-270"/>
              <a:t> </a:t>
            </a:r>
            <a:r>
              <a:rPr dirty="0" sz="1600" spc="-120"/>
              <a:t>scrambling</a:t>
            </a:r>
            <a:r>
              <a:rPr dirty="0" sz="1600" spc="-280"/>
              <a:t> </a:t>
            </a:r>
            <a:r>
              <a:rPr dirty="0" sz="1600" spc="-100"/>
              <a:t>the</a:t>
            </a:r>
            <a:r>
              <a:rPr dirty="0" sz="1600" spc="-270"/>
              <a:t> </a:t>
            </a:r>
            <a:r>
              <a:rPr dirty="0" sz="1600" spc="-120"/>
              <a:t>image</a:t>
            </a:r>
            <a:r>
              <a:rPr dirty="0" sz="1600" spc="-275"/>
              <a:t> </a:t>
            </a:r>
            <a:r>
              <a:rPr dirty="0" sz="1600" spc="-75"/>
              <a:t>sequence</a:t>
            </a:r>
            <a:r>
              <a:rPr dirty="0" sz="1600" spc="-75">
                <a:latin typeface="Georgia"/>
                <a:cs typeface="Georgia"/>
              </a:rPr>
              <a:t>, </a:t>
            </a:r>
            <a:r>
              <a:rPr dirty="0" sz="1600" spc="-130"/>
              <a:t>cropping</a:t>
            </a:r>
            <a:r>
              <a:rPr dirty="0" sz="1600" spc="-130">
                <a:latin typeface="Georgia"/>
                <a:cs typeface="Georgia"/>
              </a:rPr>
              <a:t>,</a:t>
            </a:r>
            <a:r>
              <a:rPr dirty="0" sz="1600" spc="-60">
                <a:latin typeface="Georgia"/>
                <a:cs typeface="Georgia"/>
              </a:rPr>
              <a:t> </a:t>
            </a:r>
            <a:r>
              <a:rPr dirty="0" sz="1600" spc="-100"/>
              <a:t>and</a:t>
            </a:r>
            <a:r>
              <a:rPr dirty="0" sz="1600" spc="-185"/>
              <a:t> </a:t>
            </a:r>
            <a:r>
              <a:rPr dirty="0" sz="1600" spc="-114"/>
              <a:t>disguising</a:t>
            </a:r>
            <a:r>
              <a:rPr dirty="0" sz="1600" spc="-55"/>
              <a:t> </a:t>
            </a:r>
            <a:r>
              <a:rPr dirty="0" sz="1600" spc="-114"/>
              <a:t>the</a:t>
            </a:r>
            <a:r>
              <a:rPr dirty="0" sz="1600" spc="-245"/>
              <a:t> </a:t>
            </a:r>
            <a:r>
              <a:rPr dirty="0" sz="1600" spc="-10"/>
              <a:t>message</a:t>
            </a:r>
            <a:r>
              <a:rPr dirty="0" sz="1600" spc="-10">
                <a:latin typeface="Georgia"/>
                <a:cs typeface="Georgia"/>
              </a:rPr>
              <a:t>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pc="-80"/>
              <a:t>Masking</a:t>
            </a:r>
            <a:r>
              <a:rPr dirty="0" spc="-235"/>
              <a:t> </a:t>
            </a:r>
            <a:r>
              <a:rPr dirty="0" spc="-85"/>
              <a:t>and</a:t>
            </a:r>
            <a:r>
              <a:rPr dirty="0" spc="-380"/>
              <a:t> </a:t>
            </a:r>
            <a:r>
              <a:rPr dirty="0" spc="-35"/>
              <a:t>Filtering</a:t>
            </a:r>
          </a:p>
          <a:p>
            <a:pPr marL="12700" marR="176530">
              <a:lnSpc>
                <a:spcPct val="112500"/>
              </a:lnSpc>
              <a:spcBef>
                <a:spcPts val="860"/>
              </a:spcBef>
            </a:pPr>
            <a:r>
              <a:rPr dirty="0" sz="1600" spc="-80"/>
              <a:t>This</a:t>
            </a:r>
            <a:r>
              <a:rPr dirty="0" sz="1600" spc="-225"/>
              <a:t> </a:t>
            </a:r>
            <a:r>
              <a:rPr dirty="0" sz="1600" spc="-114"/>
              <a:t>approach</a:t>
            </a:r>
            <a:r>
              <a:rPr dirty="0" sz="1600" spc="-305"/>
              <a:t> </a:t>
            </a:r>
            <a:r>
              <a:rPr dirty="0" sz="1600" spc="-110"/>
              <a:t>involves</a:t>
            </a:r>
            <a:r>
              <a:rPr dirty="0" sz="1600" spc="-210"/>
              <a:t> </a:t>
            </a:r>
            <a:r>
              <a:rPr dirty="0" sz="1600" spc="-100"/>
              <a:t>adding</a:t>
            </a:r>
            <a:r>
              <a:rPr dirty="0" sz="1600" spc="-204"/>
              <a:t> </a:t>
            </a:r>
            <a:r>
              <a:rPr dirty="0" sz="1600" spc="-95"/>
              <a:t>noise</a:t>
            </a:r>
            <a:r>
              <a:rPr dirty="0" sz="1600" spc="-254"/>
              <a:t> </a:t>
            </a:r>
            <a:r>
              <a:rPr dirty="0" sz="1600" spc="-55"/>
              <a:t>to</a:t>
            </a:r>
            <a:r>
              <a:rPr dirty="0" sz="1600" spc="-190"/>
              <a:t> </a:t>
            </a:r>
            <a:r>
              <a:rPr dirty="0" sz="1600" spc="-110"/>
              <a:t>images</a:t>
            </a:r>
            <a:r>
              <a:rPr dirty="0" sz="1600" spc="-110">
                <a:latin typeface="Georgia"/>
                <a:cs typeface="Georgia"/>
              </a:rPr>
              <a:t>.</a:t>
            </a:r>
            <a:r>
              <a:rPr dirty="0" sz="1600" spc="-220">
                <a:latin typeface="Georgia"/>
                <a:cs typeface="Georgia"/>
              </a:rPr>
              <a:t> </a:t>
            </a:r>
            <a:r>
              <a:rPr dirty="0" sz="1600" spc="-140"/>
              <a:t>Filtering</a:t>
            </a:r>
            <a:r>
              <a:rPr dirty="0" sz="1600" spc="-204"/>
              <a:t> </a:t>
            </a:r>
            <a:r>
              <a:rPr dirty="0" sz="1600" spc="-120"/>
              <a:t>techniques</a:t>
            </a:r>
            <a:r>
              <a:rPr dirty="0" sz="1600" spc="-270"/>
              <a:t> </a:t>
            </a:r>
            <a:r>
              <a:rPr dirty="0" sz="1600" spc="-100"/>
              <a:t>are</a:t>
            </a:r>
            <a:r>
              <a:rPr dirty="0" sz="1600" spc="-295"/>
              <a:t> </a:t>
            </a:r>
            <a:r>
              <a:rPr dirty="0" sz="1600" spc="-114"/>
              <a:t>then</a:t>
            </a:r>
            <a:r>
              <a:rPr dirty="0" sz="1600" spc="-305"/>
              <a:t> </a:t>
            </a:r>
            <a:r>
              <a:rPr dirty="0" sz="1600" spc="-80"/>
              <a:t>used</a:t>
            </a:r>
            <a:r>
              <a:rPr dirty="0" sz="1600" spc="-215"/>
              <a:t> </a:t>
            </a:r>
            <a:r>
              <a:rPr dirty="0" sz="1600" spc="-25"/>
              <a:t>to </a:t>
            </a:r>
            <a:r>
              <a:rPr dirty="0" sz="1600" spc="-125"/>
              <a:t>extract</a:t>
            </a:r>
            <a:r>
              <a:rPr dirty="0" sz="1600" spc="-245"/>
              <a:t> </a:t>
            </a:r>
            <a:r>
              <a:rPr dirty="0" sz="1600" spc="-114"/>
              <a:t>the</a:t>
            </a:r>
            <a:r>
              <a:rPr dirty="0" sz="1600" spc="-240"/>
              <a:t> </a:t>
            </a:r>
            <a:r>
              <a:rPr dirty="0" sz="1600" spc="-100"/>
              <a:t>noise</a:t>
            </a:r>
            <a:r>
              <a:rPr dirty="0" sz="1600" spc="-229"/>
              <a:t> </a:t>
            </a:r>
            <a:r>
              <a:rPr dirty="0" sz="1600" spc="-100"/>
              <a:t>and</a:t>
            </a:r>
            <a:r>
              <a:rPr dirty="0" sz="1600" spc="-195"/>
              <a:t> </a:t>
            </a:r>
            <a:r>
              <a:rPr dirty="0" sz="1600" spc="-105"/>
              <a:t>any</a:t>
            </a:r>
            <a:r>
              <a:rPr dirty="0" sz="1600" spc="-160"/>
              <a:t> </a:t>
            </a:r>
            <a:r>
              <a:rPr dirty="0" sz="1600" spc="-100"/>
              <a:t>data</a:t>
            </a:r>
            <a:r>
              <a:rPr dirty="0" sz="1600" spc="-215"/>
              <a:t> </a:t>
            </a:r>
            <a:r>
              <a:rPr dirty="0" sz="1600" spc="-140"/>
              <a:t>embedded</a:t>
            </a:r>
            <a:r>
              <a:rPr dirty="0" sz="1600" spc="-170"/>
              <a:t> </a:t>
            </a:r>
            <a:r>
              <a:rPr dirty="0" sz="1600" spc="-145"/>
              <a:t>within</a:t>
            </a:r>
            <a:r>
              <a:rPr dirty="0" sz="1600" spc="-229"/>
              <a:t> </a:t>
            </a:r>
            <a:r>
              <a:rPr dirty="0" sz="1600" spc="-25"/>
              <a:t>it</a:t>
            </a:r>
            <a:r>
              <a:rPr dirty="0" sz="1600" spc="-25">
                <a:latin typeface="Georgia"/>
                <a:cs typeface="Georgia"/>
              </a:rPr>
              <a:t>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172" y="438404"/>
            <a:ext cx="5280025" cy="1160780"/>
          </a:xfrm>
          <a:prstGeom prst="rect"/>
        </p:spPr>
        <p:txBody>
          <a:bodyPr wrap="square" lIns="0" tIns="86995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685"/>
              </a:spcBef>
            </a:pPr>
            <a:r>
              <a:rPr dirty="0" spc="-140"/>
              <a:t>Python</a:t>
            </a:r>
            <a:r>
              <a:rPr dirty="0" spc="-570"/>
              <a:t> </a:t>
            </a:r>
            <a:r>
              <a:rPr dirty="0" spc="-235"/>
              <a:t>Libraries</a:t>
            </a:r>
            <a:r>
              <a:rPr dirty="0" spc="-325"/>
              <a:t> </a:t>
            </a:r>
            <a:r>
              <a:rPr dirty="0" spc="-185"/>
              <a:t>for</a:t>
            </a:r>
            <a:r>
              <a:rPr dirty="0" spc="-740"/>
              <a:t> </a:t>
            </a:r>
            <a:r>
              <a:rPr dirty="0" spc="-70"/>
              <a:t>Image </a:t>
            </a:r>
            <a:r>
              <a:rPr dirty="0" spc="-30"/>
              <a:t>Steganography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522785" y="1876044"/>
            <a:ext cx="990600" cy="4000500"/>
            <a:chOff x="5522785" y="1876044"/>
            <a:chExt cx="990600" cy="4000500"/>
          </a:xfrm>
        </p:grpSpPr>
        <p:sp>
          <p:nvSpPr>
            <p:cNvPr id="4" name="object 4" descr=""/>
            <p:cNvSpPr/>
            <p:nvPr/>
          </p:nvSpPr>
          <p:spPr>
            <a:xfrm>
              <a:off x="5696712" y="1876043"/>
              <a:ext cx="816610" cy="4000500"/>
            </a:xfrm>
            <a:custGeom>
              <a:avLst/>
              <a:gdLst/>
              <a:ahLst/>
              <a:cxnLst/>
              <a:rect l="l" t="t" r="r" b="b"/>
              <a:pathLst>
                <a:path w="816609" h="4000500">
                  <a:moveTo>
                    <a:pt x="38074" y="0"/>
                  </a:moveTo>
                  <a:lnTo>
                    <a:pt x="0" y="0"/>
                  </a:lnTo>
                  <a:lnTo>
                    <a:pt x="0" y="4000500"/>
                  </a:lnTo>
                  <a:lnTo>
                    <a:pt x="38074" y="4000500"/>
                  </a:lnTo>
                  <a:lnTo>
                    <a:pt x="38074" y="0"/>
                  </a:lnTo>
                  <a:close/>
                </a:path>
                <a:path w="816609" h="4000500">
                  <a:moveTo>
                    <a:pt x="816317" y="306705"/>
                  </a:moveTo>
                  <a:lnTo>
                    <a:pt x="216535" y="306705"/>
                  </a:lnTo>
                  <a:lnTo>
                    <a:pt x="216535" y="344805"/>
                  </a:lnTo>
                  <a:lnTo>
                    <a:pt x="816317" y="344805"/>
                  </a:lnTo>
                  <a:lnTo>
                    <a:pt x="816317" y="306705"/>
                  </a:lnTo>
                  <a:close/>
                </a:path>
              </a:pathLst>
            </a:custGeom>
            <a:solidFill>
              <a:srgbClr val="B4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527547" y="2014728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5247" y="0"/>
                  </a:moveTo>
                  <a:lnTo>
                    <a:pt x="55117" y="0"/>
                  </a:lnTo>
                  <a:lnTo>
                    <a:pt x="20065" y="14604"/>
                  </a:lnTo>
                  <a:lnTo>
                    <a:pt x="0" y="55245"/>
                  </a:lnTo>
                  <a:lnTo>
                    <a:pt x="0" y="316102"/>
                  </a:lnTo>
                  <a:lnTo>
                    <a:pt x="14604" y="351281"/>
                  </a:lnTo>
                  <a:lnTo>
                    <a:pt x="51307" y="370967"/>
                  </a:lnTo>
                  <a:lnTo>
                    <a:pt x="55117" y="371348"/>
                  </a:lnTo>
                  <a:lnTo>
                    <a:pt x="325247" y="371348"/>
                  </a:lnTo>
                  <a:lnTo>
                    <a:pt x="329184" y="370967"/>
                  </a:lnTo>
                  <a:lnTo>
                    <a:pt x="360425" y="356743"/>
                  </a:lnTo>
                  <a:lnTo>
                    <a:pt x="380491" y="316102"/>
                  </a:lnTo>
                  <a:lnTo>
                    <a:pt x="380491" y="55245"/>
                  </a:lnTo>
                  <a:lnTo>
                    <a:pt x="365887" y="20066"/>
                  </a:lnTo>
                  <a:lnTo>
                    <a:pt x="325247" y="0"/>
                  </a:lnTo>
                  <a:close/>
                </a:path>
              </a:pathLst>
            </a:custGeom>
            <a:solidFill>
              <a:srgbClr val="D9DA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27547" y="2014728"/>
              <a:ext cx="381000" cy="372110"/>
            </a:xfrm>
            <a:custGeom>
              <a:avLst/>
              <a:gdLst/>
              <a:ahLst/>
              <a:cxnLst/>
              <a:rect l="l" t="t" r="r" b="b"/>
              <a:pathLst>
                <a:path w="381000" h="372110">
                  <a:moveTo>
                    <a:pt x="0" y="312293"/>
                  </a:moveTo>
                  <a:lnTo>
                    <a:pt x="0" y="59563"/>
                  </a:lnTo>
                  <a:lnTo>
                    <a:pt x="0" y="55625"/>
                  </a:lnTo>
                  <a:lnTo>
                    <a:pt x="380" y="51816"/>
                  </a:lnTo>
                  <a:lnTo>
                    <a:pt x="1142" y="48005"/>
                  </a:lnTo>
                  <a:lnTo>
                    <a:pt x="1904" y="44069"/>
                  </a:lnTo>
                  <a:lnTo>
                    <a:pt x="3048" y="40386"/>
                  </a:lnTo>
                  <a:lnTo>
                    <a:pt x="26415" y="10032"/>
                  </a:lnTo>
                  <a:lnTo>
                    <a:pt x="55625" y="0"/>
                  </a:lnTo>
                  <a:lnTo>
                    <a:pt x="59562" y="0"/>
                  </a:lnTo>
                  <a:lnTo>
                    <a:pt x="321437" y="0"/>
                  </a:lnTo>
                  <a:lnTo>
                    <a:pt x="325374" y="0"/>
                  </a:lnTo>
                  <a:lnTo>
                    <a:pt x="329311" y="380"/>
                  </a:lnTo>
                  <a:lnTo>
                    <a:pt x="333121" y="1143"/>
                  </a:lnTo>
                  <a:lnTo>
                    <a:pt x="336930" y="1904"/>
                  </a:lnTo>
                  <a:lnTo>
                    <a:pt x="376427" y="36829"/>
                  </a:lnTo>
                  <a:lnTo>
                    <a:pt x="379856" y="48005"/>
                  </a:lnTo>
                  <a:lnTo>
                    <a:pt x="380618" y="51816"/>
                  </a:lnTo>
                  <a:lnTo>
                    <a:pt x="381000" y="55625"/>
                  </a:lnTo>
                  <a:lnTo>
                    <a:pt x="381000" y="59563"/>
                  </a:lnTo>
                  <a:lnTo>
                    <a:pt x="381000" y="312293"/>
                  </a:lnTo>
                  <a:lnTo>
                    <a:pt x="381000" y="316229"/>
                  </a:lnTo>
                  <a:lnTo>
                    <a:pt x="380618" y="320040"/>
                  </a:lnTo>
                  <a:lnTo>
                    <a:pt x="379856" y="323850"/>
                  </a:lnTo>
                  <a:lnTo>
                    <a:pt x="379094" y="327787"/>
                  </a:lnTo>
                  <a:lnTo>
                    <a:pt x="377951" y="331470"/>
                  </a:lnTo>
                  <a:lnTo>
                    <a:pt x="376427" y="335025"/>
                  </a:lnTo>
                  <a:lnTo>
                    <a:pt x="375030" y="338708"/>
                  </a:lnTo>
                  <a:lnTo>
                    <a:pt x="347852" y="365760"/>
                  </a:lnTo>
                  <a:lnTo>
                    <a:pt x="325374" y="371855"/>
                  </a:lnTo>
                  <a:lnTo>
                    <a:pt x="321437" y="371855"/>
                  </a:lnTo>
                  <a:lnTo>
                    <a:pt x="59562" y="371855"/>
                  </a:lnTo>
                  <a:lnTo>
                    <a:pt x="55625" y="371855"/>
                  </a:lnTo>
                  <a:lnTo>
                    <a:pt x="51688" y="371475"/>
                  </a:lnTo>
                  <a:lnTo>
                    <a:pt x="1904" y="327787"/>
                  </a:lnTo>
                  <a:lnTo>
                    <a:pt x="0" y="316229"/>
                  </a:lnTo>
                  <a:lnTo>
                    <a:pt x="0" y="312293"/>
                  </a:lnTo>
                  <a:close/>
                </a:path>
              </a:pathLst>
            </a:custGeom>
            <a:ln w="9525">
              <a:solidFill>
                <a:srgbClr val="B4B6E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642228" y="1959356"/>
            <a:ext cx="185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252424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645656" y="1983485"/>
            <a:ext cx="3064510" cy="237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252424"/>
                </a:solidFill>
                <a:latin typeface="Trebuchet MS"/>
                <a:cs typeface="Trebuchet MS"/>
              </a:rPr>
              <a:t>Pillow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2999"/>
              </a:lnSpc>
              <a:spcBef>
                <a:spcPts val="935"/>
              </a:spcBef>
            </a:pP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Pillow</a:t>
            </a:r>
            <a:r>
              <a:rPr dirty="0" sz="1600" spc="-1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is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52424"/>
                </a:solidFill>
                <a:latin typeface="Trebuchet MS"/>
                <a:cs typeface="Trebuchet MS"/>
              </a:rPr>
              <a:t>a</a:t>
            </a:r>
            <a:r>
              <a:rPr dirty="0" sz="1600" spc="-23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Python</a:t>
            </a:r>
            <a:r>
              <a:rPr dirty="0" sz="1600" spc="-2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Imaging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Library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252424"/>
                </a:solidFill>
                <a:latin typeface="Trebuchet MS"/>
                <a:cs typeface="Trebuchet MS"/>
              </a:rPr>
              <a:t>that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provides</a:t>
            </a:r>
            <a:r>
              <a:rPr dirty="0" sz="1600" spc="-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the</a:t>
            </a:r>
            <a:r>
              <a:rPr dirty="0" sz="1600" spc="-2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252424"/>
                </a:solidFill>
                <a:latin typeface="Arial MT"/>
                <a:cs typeface="Arial MT"/>
              </a:rPr>
              <a:t>“</a:t>
            </a:r>
            <a:r>
              <a:rPr dirty="0" sz="1600" spc="-105">
                <a:solidFill>
                  <a:srgbClr val="252424"/>
                </a:solidFill>
                <a:latin typeface="Trebuchet MS"/>
                <a:cs typeface="Trebuchet MS"/>
              </a:rPr>
              <a:t>backbone</a:t>
            </a:r>
            <a:r>
              <a:rPr dirty="0" sz="1600" spc="-105">
                <a:solidFill>
                  <a:srgbClr val="252424"/>
                </a:solidFill>
                <a:latin typeface="Arial MT"/>
                <a:cs typeface="Arial MT"/>
              </a:rPr>
              <a:t>”</a:t>
            </a:r>
            <a:r>
              <a:rPr dirty="0" sz="1600" spc="-160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for</a:t>
            </a:r>
            <a:r>
              <a:rPr dirty="0" sz="1600" spc="-30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many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other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Python</a:t>
            </a:r>
            <a:r>
              <a:rPr dirty="0" sz="1600" spc="-229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image</a:t>
            </a:r>
            <a:r>
              <a:rPr dirty="0" sz="1600" spc="-21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processing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libraries</a:t>
            </a:r>
            <a:r>
              <a:rPr dirty="0" sz="1600" spc="-150">
                <a:solidFill>
                  <a:srgbClr val="252424"/>
                </a:solidFill>
                <a:latin typeface="Arial MT"/>
                <a:cs typeface="Arial MT"/>
              </a:rPr>
              <a:t>.</a:t>
            </a:r>
            <a:r>
              <a:rPr dirty="0" sz="1600" spc="-180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52424"/>
                </a:solidFill>
                <a:latin typeface="Trebuchet MS"/>
                <a:cs typeface="Trebuchet MS"/>
              </a:rPr>
              <a:t>It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includes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several</a:t>
            </a:r>
            <a:r>
              <a:rPr dirty="0" sz="1600" spc="-30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features</a:t>
            </a:r>
            <a:r>
              <a:rPr dirty="0" sz="1600" spc="-80">
                <a:solidFill>
                  <a:srgbClr val="252424"/>
                </a:solidFill>
                <a:latin typeface="Trebuchet MS"/>
                <a:cs typeface="Trebuchet MS"/>
              </a:rPr>
              <a:t> to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support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image</a:t>
            </a:r>
            <a:r>
              <a:rPr dirty="0" sz="1600" spc="-22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processing</a:t>
            </a:r>
            <a:r>
              <a:rPr dirty="0" sz="1600" spc="-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including</a:t>
            </a:r>
            <a:r>
              <a:rPr dirty="0" sz="1600" spc="-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basic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252424"/>
                </a:solidFill>
                <a:latin typeface="Trebuchet MS"/>
                <a:cs typeface="Trebuchet MS"/>
              </a:rPr>
              <a:t>image 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editing</a:t>
            </a:r>
            <a:r>
              <a:rPr dirty="0" sz="1600" spc="-4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tools</a:t>
            </a:r>
            <a:r>
              <a:rPr dirty="0" sz="1600" spc="-95">
                <a:solidFill>
                  <a:srgbClr val="252424"/>
                </a:solidFill>
                <a:latin typeface="Arial MT"/>
                <a:cs typeface="Arial MT"/>
              </a:rPr>
              <a:t>,</a:t>
            </a:r>
            <a:r>
              <a:rPr dirty="0" sz="1600" spc="-114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color</a:t>
            </a:r>
            <a:r>
              <a:rPr dirty="0" sz="1600" spc="-2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adjustments</a:t>
            </a:r>
            <a:r>
              <a:rPr dirty="0" sz="1600" spc="-145">
                <a:solidFill>
                  <a:srgbClr val="252424"/>
                </a:solidFill>
                <a:latin typeface="Arial MT"/>
                <a:cs typeface="Arial MT"/>
              </a:rPr>
              <a:t>,</a:t>
            </a:r>
            <a:r>
              <a:rPr dirty="0" sz="1600" spc="-110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and</a:t>
            </a:r>
            <a:r>
              <a:rPr dirty="0" sz="1600" spc="-1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252424"/>
                </a:solidFill>
                <a:latin typeface="Trebuchet MS"/>
                <a:cs typeface="Trebuchet MS"/>
              </a:rPr>
              <a:t>a </a:t>
            </a:r>
            <a:r>
              <a:rPr dirty="0" sz="1600" spc="-110">
                <a:solidFill>
                  <a:srgbClr val="252424"/>
                </a:solidFill>
                <a:latin typeface="Trebuchet MS"/>
                <a:cs typeface="Trebuchet MS"/>
              </a:rPr>
              <a:t>range</a:t>
            </a:r>
            <a:r>
              <a:rPr dirty="0" sz="1600" spc="-26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252424"/>
                </a:solidFill>
                <a:latin typeface="Trebuchet MS"/>
                <a:cs typeface="Trebuchet MS"/>
              </a:rPr>
              <a:t>of</a:t>
            </a:r>
            <a:r>
              <a:rPr dirty="0" sz="1600" spc="-2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252424"/>
                </a:solidFill>
                <a:latin typeface="Trebuchet MS"/>
                <a:cs typeface="Trebuchet MS"/>
              </a:rPr>
              <a:t>filters</a:t>
            </a:r>
            <a:r>
              <a:rPr dirty="0" sz="1600" spc="-25">
                <a:solidFill>
                  <a:srgbClr val="252424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927091" y="2866453"/>
            <a:ext cx="980440" cy="381635"/>
            <a:chOff x="4927091" y="2866453"/>
            <a:chExt cx="980440" cy="381635"/>
          </a:xfrm>
        </p:grpSpPr>
        <p:sp>
          <p:nvSpPr>
            <p:cNvPr id="10" name="object 10" descr=""/>
            <p:cNvSpPr/>
            <p:nvPr/>
          </p:nvSpPr>
          <p:spPr>
            <a:xfrm>
              <a:off x="4927091" y="3040380"/>
              <a:ext cx="600710" cy="38100"/>
            </a:xfrm>
            <a:custGeom>
              <a:avLst/>
              <a:gdLst/>
              <a:ahLst/>
              <a:cxnLst/>
              <a:rect l="l" t="t" r="r" b="b"/>
              <a:pathLst>
                <a:path w="600710" h="38100">
                  <a:moveTo>
                    <a:pt x="60045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00456" y="38100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B4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532119" y="2872740"/>
              <a:ext cx="370205" cy="370205"/>
            </a:xfrm>
            <a:custGeom>
              <a:avLst/>
              <a:gdLst/>
              <a:ahLst/>
              <a:cxnLst/>
              <a:rect l="l" t="t" r="r" b="b"/>
              <a:pathLst>
                <a:path w="370204" h="370205">
                  <a:moveTo>
                    <a:pt x="314832" y="0"/>
                  </a:moveTo>
                  <a:lnTo>
                    <a:pt x="54990" y="0"/>
                  </a:lnTo>
                  <a:lnTo>
                    <a:pt x="19938" y="14477"/>
                  </a:lnTo>
                  <a:lnTo>
                    <a:pt x="0" y="54990"/>
                  </a:lnTo>
                  <a:lnTo>
                    <a:pt x="0" y="314832"/>
                  </a:lnTo>
                  <a:lnTo>
                    <a:pt x="14477" y="349757"/>
                  </a:lnTo>
                  <a:lnTo>
                    <a:pt x="51180" y="369442"/>
                  </a:lnTo>
                  <a:lnTo>
                    <a:pt x="54990" y="369824"/>
                  </a:lnTo>
                  <a:lnTo>
                    <a:pt x="314832" y="369824"/>
                  </a:lnTo>
                  <a:lnTo>
                    <a:pt x="318642" y="369442"/>
                  </a:lnTo>
                  <a:lnTo>
                    <a:pt x="349757" y="355218"/>
                  </a:lnTo>
                  <a:lnTo>
                    <a:pt x="369824" y="314832"/>
                  </a:lnTo>
                  <a:lnTo>
                    <a:pt x="369824" y="54990"/>
                  </a:lnTo>
                  <a:lnTo>
                    <a:pt x="355218" y="19938"/>
                  </a:lnTo>
                  <a:lnTo>
                    <a:pt x="314832" y="0"/>
                  </a:lnTo>
                  <a:close/>
                </a:path>
              </a:pathLst>
            </a:custGeom>
            <a:solidFill>
              <a:srgbClr val="D9DA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32119" y="2871216"/>
              <a:ext cx="370840" cy="372110"/>
            </a:xfrm>
            <a:custGeom>
              <a:avLst/>
              <a:gdLst/>
              <a:ahLst/>
              <a:cxnLst/>
              <a:rect l="l" t="t" r="r" b="b"/>
              <a:pathLst>
                <a:path w="370839" h="372110">
                  <a:moveTo>
                    <a:pt x="0" y="312292"/>
                  </a:moveTo>
                  <a:lnTo>
                    <a:pt x="0" y="59562"/>
                  </a:lnTo>
                  <a:lnTo>
                    <a:pt x="0" y="55625"/>
                  </a:lnTo>
                  <a:lnTo>
                    <a:pt x="380" y="51815"/>
                  </a:lnTo>
                  <a:lnTo>
                    <a:pt x="1142" y="48005"/>
                  </a:lnTo>
                  <a:lnTo>
                    <a:pt x="1904" y="44068"/>
                  </a:lnTo>
                  <a:lnTo>
                    <a:pt x="3047" y="40385"/>
                  </a:lnTo>
                  <a:lnTo>
                    <a:pt x="26415" y="10032"/>
                  </a:lnTo>
                  <a:lnTo>
                    <a:pt x="55499" y="0"/>
                  </a:lnTo>
                  <a:lnTo>
                    <a:pt x="59308" y="0"/>
                  </a:lnTo>
                  <a:lnTo>
                    <a:pt x="311022" y="0"/>
                  </a:lnTo>
                  <a:lnTo>
                    <a:pt x="314832" y="0"/>
                  </a:lnTo>
                  <a:lnTo>
                    <a:pt x="318769" y="380"/>
                  </a:lnTo>
                  <a:lnTo>
                    <a:pt x="365759" y="36829"/>
                  </a:lnTo>
                  <a:lnTo>
                    <a:pt x="369188" y="48005"/>
                  </a:lnTo>
                  <a:lnTo>
                    <a:pt x="369950" y="51815"/>
                  </a:lnTo>
                  <a:lnTo>
                    <a:pt x="370331" y="55625"/>
                  </a:lnTo>
                  <a:lnTo>
                    <a:pt x="370331" y="59562"/>
                  </a:lnTo>
                  <a:lnTo>
                    <a:pt x="370331" y="312292"/>
                  </a:lnTo>
                  <a:lnTo>
                    <a:pt x="370331" y="316229"/>
                  </a:lnTo>
                  <a:lnTo>
                    <a:pt x="369950" y="320039"/>
                  </a:lnTo>
                  <a:lnTo>
                    <a:pt x="369188" y="323850"/>
                  </a:lnTo>
                  <a:lnTo>
                    <a:pt x="368426" y="327786"/>
                  </a:lnTo>
                  <a:lnTo>
                    <a:pt x="367283" y="331469"/>
                  </a:lnTo>
                  <a:lnTo>
                    <a:pt x="365759" y="335025"/>
                  </a:lnTo>
                  <a:lnTo>
                    <a:pt x="364363" y="338708"/>
                  </a:lnTo>
                  <a:lnTo>
                    <a:pt x="337312" y="365759"/>
                  </a:lnTo>
                  <a:lnTo>
                    <a:pt x="322579" y="370712"/>
                  </a:lnTo>
                  <a:lnTo>
                    <a:pt x="318769" y="371475"/>
                  </a:lnTo>
                  <a:lnTo>
                    <a:pt x="314832" y="371855"/>
                  </a:lnTo>
                  <a:lnTo>
                    <a:pt x="311022" y="371855"/>
                  </a:lnTo>
                  <a:lnTo>
                    <a:pt x="59308" y="371855"/>
                  </a:lnTo>
                  <a:lnTo>
                    <a:pt x="55499" y="371855"/>
                  </a:lnTo>
                  <a:lnTo>
                    <a:pt x="51562" y="371475"/>
                  </a:lnTo>
                  <a:lnTo>
                    <a:pt x="47751" y="370712"/>
                  </a:lnTo>
                  <a:lnTo>
                    <a:pt x="43941" y="369950"/>
                  </a:lnTo>
                  <a:lnTo>
                    <a:pt x="26415" y="361823"/>
                  </a:lnTo>
                  <a:lnTo>
                    <a:pt x="23113" y="359663"/>
                  </a:lnTo>
                  <a:lnTo>
                    <a:pt x="1904" y="327786"/>
                  </a:lnTo>
                  <a:lnTo>
                    <a:pt x="0" y="316229"/>
                  </a:lnTo>
                  <a:lnTo>
                    <a:pt x="0" y="312292"/>
                  </a:lnTo>
                  <a:close/>
                </a:path>
              </a:pathLst>
            </a:custGeom>
            <a:ln w="9524">
              <a:solidFill>
                <a:srgbClr val="B4B6E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623305" y="2816174"/>
            <a:ext cx="1854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252424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732279" y="2840862"/>
            <a:ext cx="3088005" cy="2102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05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252424"/>
                </a:solidFill>
                <a:latin typeface="Trebuchet MS"/>
                <a:cs typeface="Trebuchet MS"/>
              </a:rPr>
              <a:t>Stegano</a:t>
            </a:r>
            <a:endParaRPr sz="2000">
              <a:latin typeface="Trebuchet MS"/>
              <a:cs typeface="Trebuchet MS"/>
            </a:endParaRPr>
          </a:p>
          <a:p>
            <a:pPr algn="r" marL="12700" marR="5080" indent="120014">
              <a:lnSpc>
                <a:spcPct val="112999"/>
              </a:lnSpc>
              <a:spcBef>
                <a:spcPts val="935"/>
              </a:spcBef>
            </a:pP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A</a:t>
            </a:r>
            <a:r>
              <a:rPr dirty="0" sz="1600" spc="-1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pure</a:t>
            </a:r>
            <a:r>
              <a:rPr dirty="0" sz="1600" spc="-24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Python</a:t>
            </a:r>
            <a:r>
              <a:rPr dirty="0" sz="1600" spc="-2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252424"/>
                </a:solidFill>
                <a:latin typeface="Trebuchet MS"/>
                <a:cs typeface="Trebuchet MS"/>
              </a:rPr>
              <a:t>Steganography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module</a:t>
            </a:r>
            <a:r>
              <a:rPr dirty="0" sz="1600" spc="-125">
                <a:solidFill>
                  <a:srgbClr val="252424"/>
                </a:solidFill>
                <a:latin typeface="Arial MT"/>
                <a:cs typeface="Arial MT"/>
              </a:rPr>
              <a:t>, 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this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60">
                <a:solidFill>
                  <a:srgbClr val="252424"/>
                </a:solidFill>
                <a:latin typeface="Trebuchet MS"/>
                <a:cs typeface="Trebuchet MS"/>
              </a:rPr>
              <a:t>library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252424"/>
                </a:solidFill>
                <a:latin typeface="Trebuchet MS"/>
                <a:cs typeface="Trebuchet MS"/>
              </a:rPr>
              <a:t>can</a:t>
            </a:r>
            <a:r>
              <a:rPr dirty="0" sz="1600" spc="-2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252424"/>
                </a:solidFill>
                <a:latin typeface="Trebuchet MS"/>
                <a:cs typeface="Trebuchet MS"/>
              </a:rPr>
              <a:t>be</a:t>
            </a:r>
            <a:r>
              <a:rPr dirty="0" sz="1600" spc="-26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used</a:t>
            </a:r>
            <a:r>
              <a:rPr dirty="0" sz="1600" spc="-19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252424"/>
                </a:solidFill>
                <a:latin typeface="Trebuchet MS"/>
                <a:cs typeface="Trebuchet MS"/>
              </a:rPr>
              <a:t>to</a:t>
            </a:r>
            <a:r>
              <a:rPr dirty="0" sz="1600" spc="-16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encrypt</a:t>
            </a:r>
            <a:r>
              <a:rPr dirty="0" sz="1600" spc="-2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252424"/>
                </a:solidFill>
                <a:latin typeface="Trebuchet MS"/>
                <a:cs typeface="Trebuchet MS"/>
              </a:rPr>
              <a:t>and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decrypt</a:t>
            </a:r>
            <a:r>
              <a:rPr dirty="0" sz="1600" spc="-2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message</a:t>
            </a:r>
            <a:r>
              <a:rPr dirty="0" sz="1600" spc="-2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hiding</a:t>
            </a:r>
            <a:r>
              <a:rPr dirty="0" sz="1600" spc="-7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theminside 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images</a:t>
            </a:r>
            <a:r>
              <a:rPr dirty="0" sz="1600" spc="-7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hidden</a:t>
            </a:r>
            <a:r>
              <a:rPr dirty="0" sz="1600" spc="-135">
                <a:solidFill>
                  <a:srgbClr val="252424"/>
                </a:solidFill>
                <a:latin typeface="Arial MT"/>
                <a:cs typeface="Arial MT"/>
              </a:rPr>
              <a:t>,</a:t>
            </a:r>
            <a:r>
              <a:rPr dirty="0" sz="1600" spc="-150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evacuating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no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trace</a:t>
            </a:r>
            <a:r>
              <a:rPr dirty="0" sz="1600" spc="-25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252424"/>
                </a:solidFill>
                <a:latin typeface="Trebuchet MS"/>
                <a:cs typeface="Trebuchet MS"/>
              </a:rPr>
              <a:t>that </a:t>
            </a:r>
            <a:r>
              <a:rPr dirty="0" sz="1600" spc="-20">
                <a:solidFill>
                  <a:srgbClr val="252424"/>
                </a:solidFill>
                <a:latin typeface="Trebuchet MS"/>
                <a:cs typeface="Trebuchet MS"/>
              </a:rPr>
              <a:t>wi</a:t>
            </a:r>
            <a:r>
              <a:rPr dirty="0" sz="1600" spc="-20" b="1">
                <a:solidFill>
                  <a:srgbClr val="252424"/>
                </a:solidFill>
                <a:latin typeface="Trebuchet MS"/>
                <a:cs typeface="Trebuchet MS"/>
              </a:rPr>
              <a:t>l</a:t>
            </a:r>
            <a:r>
              <a:rPr dirty="0" sz="1600" spc="-305" b="1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252424"/>
                </a:solidFill>
                <a:latin typeface="Trebuchet MS"/>
                <a:cs typeface="Trebuchet MS"/>
              </a:rPr>
              <a:t>act</a:t>
            </a:r>
            <a:r>
              <a:rPr dirty="0" sz="1600" spc="-2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as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52424"/>
                </a:solidFill>
                <a:latin typeface="Trebuchet MS"/>
                <a:cs typeface="Trebuchet MS"/>
              </a:rPr>
              <a:t>a</a:t>
            </a:r>
            <a:r>
              <a:rPr dirty="0" sz="1600" spc="-229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covert</a:t>
            </a:r>
            <a:r>
              <a:rPr dirty="0" sz="1600" spc="-23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252424"/>
                </a:solidFill>
                <a:latin typeface="Trebuchet MS"/>
                <a:cs typeface="Trebuchet MS"/>
              </a:rPr>
              <a:t>channelto</a:t>
            </a:r>
            <a:r>
              <a:rPr dirty="0" sz="1600" spc="-15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252424"/>
                </a:solidFill>
                <a:latin typeface="Trebuchet MS"/>
                <a:cs typeface="Trebuchet MS"/>
              </a:rPr>
              <a:t>transmit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data</a:t>
            </a:r>
            <a:r>
              <a:rPr dirty="0" sz="1600" spc="-21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securely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between</a:t>
            </a:r>
            <a:r>
              <a:rPr dirty="0" sz="1600" spc="-23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two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252424"/>
                </a:solidFill>
                <a:latin typeface="Trebuchet MS"/>
                <a:cs typeface="Trebuchet MS"/>
              </a:rPr>
              <a:t>endpoints</a:t>
            </a:r>
            <a:r>
              <a:rPr dirty="0" sz="1600" spc="-25">
                <a:solidFill>
                  <a:srgbClr val="252424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" y="4572"/>
            <a:ext cx="11421110" cy="6797040"/>
          </a:xfrm>
          <a:custGeom>
            <a:avLst/>
            <a:gdLst/>
            <a:ahLst/>
            <a:cxnLst/>
            <a:rect l="l" t="t" r="r" b="b"/>
            <a:pathLst>
              <a:path w="11421110" h="6797040">
                <a:moveTo>
                  <a:pt x="0" y="0"/>
                </a:moveTo>
                <a:lnTo>
                  <a:pt x="11420856" y="0"/>
                </a:lnTo>
                <a:lnTo>
                  <a:pt x="11420856" y="6796658"/>
                </a:lnTo>
              </a:path>
              <a:path w="11421110" h="6797040">
                <a:moveTo>
                  <a:pt x="0" y="6796658"/>
                </a:moveTo>
                <a:lnTo>
                  <a:pt x="0" y="0"/>
                </a:lnTo>
              </a:path>
            </a:pathLst>
          </a:custGeom>
          <a:ln w="9525">
            <a:solidFill>
              <a:srgbClr val="E3DF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172" y="371297"/>
            <a:ext cx="5111750" cy="1161415"/>
          </a:xfrm>
          <a:prstGeom prst="rect"/>
        </p:spPr>
        <p:txBody>
          <a:bodyPr wrap="square" lIns="0" tIns="8763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690"/>
              </a:spcBef>
            </a:pPr>
            <a:r>
              <a:rPr dirty="0" spc="-235"/>
              <a:t>Implementation</a:t>
            </a:r>
            <a:r>
              <a:rPr dirty="0" spc="-535"/>
              <a:t> </a:t>
            </a:r>
            <a:r>
              <a:rPr dirty="0" spc="-85"/>
              <a:t>of</a:t>
            </a:r>
            <a:r>
              <a:rPr dirty="0" spc="-765"/>
              <a:t> </a:t>
            </a:r>
            <a:r>
              <a:rPr dirty="0" spc="-10"/>
              <a:t>Image </a:t>
            </a:r>
            <a:r>
              <a:rPr dirty="0" spc="215"/>
              <a:t>S</a:t>
            </a:r>
            <a:r>
              <a:rPr dirty="0" spc="-425"/>
              <a:t>t</a:t>
            </a:r>
            <a:r>
              <a:rPr dirty="0" spc="-185"/>
              <a:t>e</a:t>
            </a:r>
            <a:r>
              <a:rPr dirty="0" spc="60"/>
              <a:t>g</a:t>
            </a:r>
            <a:r>
              <a:rPr dirty="0" spc="-180"/>
              <a:t>a</a:t>
            </a:r>
            <a:r>
              <a:rPr dirty="0" spc="-110"/>
              <a:t>n</a:t>
            </a:r>
            <a:r>
              <a:rPr dirty="0" spc="-140"/>
              <a:t>o</a:t>
            </a:r>
            <a:r>
              <a:rPr dirty="0" spc="60"/>
              <a:t>g</a:t>
            </a:r>
            <a:r>
              <a:rPr dirty="0" spc="-325"/>
              <a:t>r</a:t>
            </a:r>
            <a:r>
              <a:rPr dirty="0" spc="-180"/>
              <a:t>a</a:t>
            </a:r>
            <a:r>
              <a:rPr dirty="0" spc="-165"/>
              <a:t>p</a:t>
            </a:r>
            <a:r>
              <a:rPr dirty="0" spc="-195"/>
              <a:t>h</a:t>
            </a:r>
            <a:r>
              <a:rPr dirty="0" spc="-20"/>
              <a:t>y</a:t>
            </a:r>
            <a:r>
              <a:rPr dirty="0" spc="-575"/>
              <a:t> </a:t>
            </a:r>
            <a:r>
              <a:rPr dirty="0" spc="-225"/>
              <a:t>in</a:t>
            </a:r>
            <a:r>
              <a:rPr dirty="0" spc="-580"/>
              <a:t> </a:t>
            </a:r>
            <a:r>
              <a:rPr dirty="0" spc="-90"/>
              <a:t>Python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647444" y="1885188"/>
            <a:ext cx="8144509" cy="2438400"/>
            <a:chOff x="1647444" y="1885188"/>
            <a:chExt cx="8144509" cy="24384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444" y="1885188"/>
              <a:ext cx="3944111" cy="24384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9111" y="1885188"/>
              <a:ext cx="3942588" cy="24384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630172" y="4472432"/>
            <a:ext cx="3924300" cy="15290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309245">
              <a:lnSpc>
                <a:spcPts val="2100"/>
              </a:lnSpc>
              <a:spcBef>
                <a:spcPts val="425"/>
              </a:spcBef>
            </a:pPr>
            <a:r>
              <a:rPr dirty="0" sz="2000" spc="-110">
                <a:latin typeface="Trebuchet MS"/>
                <a:cs typeface="Trebuchet MS"/>
              </a:rPr>
              <a:t>Encoding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Messages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into</a:t>
            </a:r>
            <a:r>
              <a:rPr dirty="0" sz="2000" spc="-31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Images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with </a:t>
            </a:r>
            <a:r>
              <a:rPr dirty="0" sz="2000" spc="-10">
                <a:latin typeface="Trebuchet MS"/>
                <a:cs typeface="Trebuchet MS"/>
              </a:rPr>
              <a:t>Python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0900"/>
              </a:lnSpc>
              <a:spcBef>
                <a:spcPts val="925"/>
              </a:spcBef>
            </a:pPr>
            <a:r>
              <a:rPr dirty="0" sz="1600" spc="-190">
                <a:solidFill>
                  <a:srgbClr val="252424"/>
                </a:solidFill>
                <a:latin typeface="Trebuchet MS"/>
                <a:cs typeface="Trebuchet MS"/>
              </a:rPr>
              <a:t>Step</a:t>
            </a:r>
            <a:r>
              <a:rPr dirty="0" sz="1600" spc="-190">
                <a:solidFill>
                  <a:srgbClr val="252424"/>
                </a:solidFill>
                <a:latin typeface="Roboto"/>
                <a:cs typeface="Roboto"/>
              </a:rPr>
              <a:t>-</a:t>
            </a:r>
            <a:r>
              <a:rPr dirty="0" sz="1600" spc="-210">
                <a:solidFill>
                  <a:srgbClr val="252424"/>
                </a:solidFill>
                <a:latin typeface="Trebuchet MS"/>
                <a:cs typeface="Trebuchet MS"/>
              </a:rPr>
              <a:t>by</a:t>
            </a:r>
            <a:r>
              <a:rPr dirty="0" sz="1600" spc="-210">
                <a:solidFill>
                  <a:srgbClr val="252424"/>
                </a:solidFill>
                <a:latin typeface="Roboto"/>
                <a:cs typeface="Roboto"/>
              </a:rPr>
              <a:t>-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step</a:t>
            </a:r>
            <a:r>
              <a:rPr dirty="0" sz="1600" spc="-30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instructions</a:t>
            </a:r>
            <a:r>
              <a:rPr dirty="0" sz="1600" spc="-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252424"/>
                </a:solidFill>
                <a:latin typeface="Trebuchet MS"/>
                <a:cs typeface="Trebuchet MS"/>
              </a:rPr>
              <a:t>on</a:t>
            </a:r>
            <a:r>
              <a:rPr dirty="0" sz="1600" spc="-26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how</a:t>
            </a:r>
            <a:r>
              <a:rPr dirty="0" sz="1600" spc="-1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252424"/>
                </a:solidFill>
                <a:latin typeface="Trebuchet MS"/>
                <a:cs typeface="Trebuchet MS"/>
              </a:rPr>
              <a:t>to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252424"/>
                </a:solidFill>
                <a:latin typeface="Trebuchet MS"/>
                <a:cs typeface="Trebuchet MS"/>
              </a:rPr>
              <a:t>encode</a:t>
            </a:r>
            <a:r>
              <a:rPr dirty="0" sz="1600" spc="-25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252424"/>
                </a:solidFill>
                <a:latin typeface="Trebuchet MS"/>
                <a:cs typeface="Trebuchet MS"/>
              </a:rPr>
              <a:t>a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message</a:t>
            </a:r>
            <a:r>
              <a:rPr dirty="0" sz="1600" spc="-29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into</a:t>
            </a:r>
            <a:r>
              <a:rPr dirty="0" sz="1600" spc="-22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an</a:t>
            </a:r>
            <a:r>
              <a:rPr dirty="0" sz="1600" spc="-2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image</a:t>
            </a:r>
            <a:r>
              <a:rPr dirty="0" sz="1600" spc="-27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file</a:t>
            </a:r>
            <a:r>
              <a:rPr dirty="0" sz="1600" spc="-29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using</a:t>
            </a:r>
            <a:r>
              <a:rPr dirty="0" sz="1600" spc="-22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Python</a:t>
            </a:r>
            <a:r>
              <a:rPr dirty="0" sz="1600" spc="-2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along</a:t>
            </a:r>
            <a:r>
              <a:rPr dirty="0" sz="1600" spc="-1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252424"/>
                </a:solidFill>
                <a:latin typeface="Trebuchet MS"/>
                <a:cs typeface="Trebuchet MS"/>
              </a:rPr>
              <a:t>with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the</a:t>
            </a:r>
            <a:r>
              <a:rPr dirty="0" sz="1600" spc="-26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252424"/>
                </a:solidFill>
                <a:latin typeface="Trebuchet MS"/>
                <a:cs typeface="Trebuchet MS"/>
              </a:rPr>
              <a:t>LSB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252424"/>
                </a:solidFill>
                <a:latin typeface="Trebuchet MS"/>
                <a:cs typeface="Trebuchet MS"/>
              </a:rPr>
              <a:t>technique</a:t>
            </a:r>
            <a:r>
              <a:rPr dirty="0" sz="1600" spc="-45">
                <a:solidFill>
                  <a:srgbClr val="252424"/>
                </a:solidFill>
                <a:latin typeface="Roboto"/>
                <a:cs typeface="Roboto"/>
              </a:rPr>
              <a:t>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31204" y="4472432"/>
            <a:ext cx="3797935" cy="18097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69850">
              <a:lnSpc>
                <a:spcPts val="2100"/>
              </a:lnSpc>
              <a:spcBef>
                <a:spcPts val="425"/>
              </a:spcBef>
            </a:pPr>
            <a:r>
              <a:rPr dirty="0" sz="2000" spc="-100">
                <a:latin typeface="Trebuchet MS"/>
                <a:cs typeface="Trebuchet MS"/>
              </a:rPr>
              <a:t>Decoding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Messages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fromImages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with </a:t>
            </a:r>
            <a:r>
              <a:rPr dirty="0" sz="2000" spc="-10">
                <a:latin typeface="Trebuchet MS"/>
                <a:cs typeface="Trebuchet MS"/>
              </a:rPr>
              <a:t>Python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2100"/>
              </a:lnSpc>
              <a:spcBef>
                <a:spcPts val="915"/>
              </a:spcBef>
            </a:pP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Detailed</a:t>
            </a:r>
            <a:r>
              <a:rPr dirty="0" sz="1600" spc="-2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instructions</a:t>
            </a:r>
            <a:r>
              <a:rPr dirty="0" sz="1600" spc="-16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252424"/>
                </a:solidFill>
                <a:latin typeface="Trebuchet MS"/>
                <a:cs typeface="Trebuchet MS"/>
              </a:rPr>
              <a:t>on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how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252424"/>
                </a:solidFill>
                <a:latin typeface="Trebuchet MS"/>
                <a:cs typeface="Trebuchet MS"/>
              </a:rPr>
              <a:t>to</a:t>
            </a:r>
            <a:r>
              <a:rPr dirty="0" sz="1600" spc="-16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decode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secret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information</a:t>
            </a:r>
            <a:r>
              <a:rPr dirty="0" sz="1600" spc="-2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from</a:t>
            </a:r>
            <a:r>
              <a:rPr dirty="0" sz="1600" spc="-2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252424"/>
                </a:solidFill>
                <a:latin typeface="Trebuchet MS"/>
                <a:cs typeface="Trebuchet MS"/>
              </a:rPr>
              <a:t>images</a:t>
            </a:r>
            <a:r>
              <a:rPr dirty="0" sz="1600" spc="-1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252424"/>
                </a:solidFill>
                <a:latin typeface="Trebuchet MS"/>
                <a:cs typeface="Trebuchet MS"/>
              </a:rPr>
              <a:t>with</a:t>
            </a:r>
            <a:r>
              <a:rPr dirty="0" sz="1600" spc="-22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Python</a:t>
            </a:r>
            <a:r>
              <a:rPr dirty="0" sz="1600" spc="-95">
                <a:solidFill>
                  <a:srgbClr val="252424"/>
                </a:solidFill>
                <a:latin typeface="Roboto"/>
                <a:cs typeface="Roboto"/>
              </a:rPr>
              <a:t>.</a:t>
            </a:r>
            <a:r>
              <a:rPr dirty="0" sz="1600" spc="-140">
                <a:solidFill>
                  <a:srgbClr val="252424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A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simple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Python</a:t>
            </a:r>
            <a:r>
              <a:rPr dirty="0" sz="1600" spc="-2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script</a:t>
            </a:r>
            <a:r>
              <a:rPr dirty="0" sz="1600" spc="-17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that</a:t>
            </a:r>
            <a:r>
              <a:rPr dirty="0" sz="1600" spc="-20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252424"/>
                </a:solidFill>
                <a:latin typeface="Trebuchet MS"/>
                <a:cs typeface="Trebuchet MS"/>
              </a:rPr>
              <a:t>extracts</a:t>
            </a:r>
            <a:r>
              <a:rPr dirty="0" sz="1600" spc="-2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the</a:t>
            </a:r>
            <a:r>
              <a:rPr dirty="0" sz="1600" spc="-27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hidden</a:t>
            </a:r>
            <a:r>
              <a:rPr dirty="0" sz="1600" spc="-27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message</a:t>
            </a:r>
            <a:r>
              <a:rPr dirty="0" sz="1600" spc="-24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252424"/>
                </a:solidFill>
                <a:latin typeface="Trebuchet MS"/>
                <a:cs typeface="Trebuchet MS"/>
              </a:rPr>
              <a:t>is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used</a:t>
            </a:r>
            <a:r>
              <a:rPr dirty="0" sz="1600" spc="-24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in</a:t>
            </a:r>
            <a:r>
              <a:rPr dirty="0" sz="1600" spc="-31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the</a:t>
            </a:r>
            <a:r>
              <a:rPr dirty="0" sz="1600" spc="-30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252424"/>
                </a:solidFill>
                <a:latin typeface="Trebuchet MS"/>
                <a:cs typeface="Trebuchet MS"/>
              </a:rPr>
              <a:t>demonstration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0" y="0"/>
            <a:ext cx="2857500" cy="64190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818" y="1165606"/>
            <a:ext cx="2306955" cy="6273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Conclusion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47509" y="2200465"/>
            <a:ext cx="381635" cy="381635"/>
            <a:chOff x="647509" y="2200465"/>
            <a:chExt cx="381635" cy="381635"/>
          </a:xfrm>
        </p:grpSpPr>
        <p:sp>
          <p:nvSpPr>
            <p:cNvPr id="5" name="object 5" descr=""/>
            <p:cNvSpPr/>
            <p:nvPr/>
          </p:nvSpPr>
          <p:spPr>
            <a:xfrm>
              <a:off x="653796" y="2205227"/>
              <a:ext cx="370205" cy="371475"/>
            </a:xfrm>
            <a:custGeom>
              <a:avLst/>
              <a:gdLst/>
              <a:ahLst/>
              <a:cxnLst/>
              <a:rect l="l" t="t" r="r" b="b"/>
              <a:pathLst>
                <a:path w="370205" h="371475">
                  <a:moveTo>
                    <a:pt x="314782" y="0"/>
                  </a:moveTo>
                  <a:lnTo>
                    <a:pt x="54991" y="0"/>
                  </a:lnTo>
                  <a:lnTo>
                    <a:pt x="19964" y="14604"/>
                  </a:lnTo>
                  <a:lnTo>
                    <a:pt x="0" y="55245"/>
                  </a:lnTo>
                  <a:lnTo>
                    <a:pt x="0" y="316102"/>
                  </a:lnTo>
                  <a:lnTo>
                    <a:pt x="14503" y="351281"/>
                  </a:lnTo>
                  <a:lnTo>
                    <a:pt x="51168" y="370967"/>
                  </a:lnTo>
                  <a:lnTo>
                    <a:pt x="54991" y="371348"/>
                  </a:lnTo>
                  <a:lnTo>
                    <a:pt x="314782" y="371348"/>
                  </a:lnTo>
                  <a:lnTo>
                    <a:pt x="318617" y="370967"/>
                  </a:lnTo>
                  <a:lnTo>
                    <a:pt x="349808" y="356743"/>
                  </a:lnTo>
                  <a:lnTo>
                    <a:pt x="369773" y="316102"/>
                  </a:lnTo>
                  <a:lnTo>
                    <a:pt x="369773" y="55245"/>
                  </a:lnTo>
                  <a:lnTo>
                    <a:pt x="355269" y="20066"/>
                  </a:lnTo>
                  <a:lnTo>
                    <a:pt x="314782" y="0"/>
                  </a:lnTo>
                  <a:close/>
                </a:path>
              </a:pathLst>
            </a:custGeom>
            <a:solidFill>
              <a:srgbClr val="D9DA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52272" y="2205227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0" y="312293"/>
                  </a:moveTo>
                  <a:lnTo>
                    <a:pt x="0" y="59563"/>
                  </a:lnTo>
                  <a:lnTo>
                    <a:pt x="0" y="55625"/>
                  </a:lnTo>
                  <a:lnTo>
                    <a:pt x="381" y="51816"/>
                  </a:lnTo>
                  <a:lnTo>
                    <a:pt x="1143" y="48005"/>
                  </a:lnTo>
                  <a:lnTo>
                    <a:pt x="1904" y="44069"/>
                  </a:lnTo>
                  <a:lnTo>
                    <a:pt x="3035" y="40386"/>
                  </a:lnTo>
                  <a:lnTo>
                    <a:pt x="4533" y="36829"/>
                  </a:lnTo>
                  <a:lnTo>
                    <a:pt x="6032" y="33147"/>
                  </a:lnTo>
                  <a:lnTo>
                    <a:pt x="7873" y="29718"/>
                  </a:lnTo>
                  <a:lnTo>
                    <a:pt x="10045" y="26543"/>
                  </a:lnTo>
                  <a:lnTo>
                    <a:pt x="12217" y="23241"/>
                  </a:lnTo>
                  <a:lnTo>
                    <a:pt x="14681" y="20193"/>
                  </a:lnTo>
                  <a:lnTo>
                    <a:pt x="47967" y="1143"/>
                  </a:lnTo>
                  <a:lnTo>
                    <a:pt x="55676" y="0"/>
                  </a:lnTo>
                  <a:lnTo>
                    <a:pt x="59588" y="0"/>
                  </a:lnTo>
                  <a:lnTo>
                    <a:pt x="312267" y="0"/>
                  </a:lnTo>
                  <a:lnTo>
                    <a:pt x="316179" y="0"/>
                  </a:lnTo>
                  <a:lnTo>
                    <a:pt x="320052" y="380"/>
                  </a:lnTo>
                  <a:lnTo>
                    <a:pt x="323888" y="1143"/>
                  </a:lnTo>
                  <a:lnTo>
                    <a:pt x="327723" y="1904"/>
                  </a:lnTo>
                  <a:lnTo>
                    <a:pt x="331457" y="3048"/>
                  </a:lnTo>
                  <a:lnTo>
                    <a:pt x="335064" y="4572"/>
                  </a:lnTo>
                  <a:lnTo>
                    <a:pt x="338683" y="6096"/>
                  </a:lnTo>
                  <a:lnTo>
                    <a:pt x="342112" y="7874"/>
                  </a:lnTo>
                  <a:lnTo>
                    <a:pt x="345363" y="10032"/>
                  </a:lnTo>
                  <a:lnTo>
                    <a:pt x="348627" y="12192"/>
                  </a:lnTo>
                  <a:lnTo>
                    <a:pt x="361810" y="26543"/>
                  </a:lnTo>
                  <a:lnTo>
                    <a:pt x="363994" y="29718"/>
                  </a:lnTo>
                  <a:lnTo>
                    <a:pt x="365823" y="33147"/>
                  </a:lnTo>
                  <a:lnTo>
                    <a:pt x="367322" y="36829"/>
                  </a:lnTo>
                  <a:lnTo>
                    <a:pt x="368808" y="40386"/>
                  </a:lnTo>
                  <a:lnTo>
                    <a:pt x="369950" y="44069"/>
                  </a:lnTo>
                  <a:lnTo>
                    <a:pt x="370713" y="48005"/>
                  </a:lnTo>
                  <a:lnTo>
                    <a:pt x="371475" y="51816"/>
                  </a:lnTo>
                  <a:lnTo>
                    <a:pt x="371856" y="55625"/>
                  </a:lnTo>
                  <a:lnTo>
                    <a:pt x="371856" y="59563"/>
                  </a:lnTo>
                  <a:lnTo>
                    <a:pt x="371856" y="312293"/>
                  </a:lnTo>
                  <a:lnTo>
                    <a:pt x="371856" y="316229"/>
                  </a:lnTo>
                  <a:lnTo>
                    <a:pt x="371475" y="320040"/>
                  </a:lnTo>
                  <a:lnTo>
                    <a:pt x="370713" y="323850"/>
                  </a:lnTo>
                  <a:lnTo>
                    <a:pt x="369950" y="327787"/>
                  </a:lnTo>
                  <a:lnTo>
                    <a:pt x="368808" y="331470"/>
                  </a:lnTo>
                  <a:lnTo>
                    <a:pt x="367322" y="335025"/>
                  </a:lnTo>
                  <a:lnTo>
                    <a:pt x="365823" y="338708"/>
                  </a:lnTo>
                  <a:lnTo>
                    <a:pt x="363994" y="342138"/>
                  </a:lnTo>
                  <a:lnTo>
                    <a:pt x="361810" y="345313"/>
                  </a:lnTo>
                  <a:lnTo>
                    <a:pt x="359638" y="348615"/>
                  </a:lnTo>
                  <a:lnTo>
                    <a:pt x="345363" y="361823"/>
                  </a:lnTo>
                  <a:lnTo>
                    <a:pt x="342112" y="363981"/>
                  </a:lnTo>
                  <a:lnTo>
                    <a:pt x="338683" y="365760"/>
                  </a:lnTo>
                  <a:lnTo>
                    <a:pt x="335064" y="367283"/>
                  </a:lnTo>
                  <a:lnTo>
                    <a:pt x="331457" y="368807"/>
                  </a:lnTo>
                  <a:lnTo>
                    <a:pt x="327723" y="369950"/>
                  </a:lnTo>
                  <a:lnTo>
                    <a:pt x="323888" y="370713"/>
                  </a:lnTo>
                  <a:lnTo>
                    <a:pt x="320052" y="371475"/>
                  </a:lnTo>
                  <a:lnTo>
                    <a:pt x="316179" y="371855"/>
                  </a:lnTo>
                  <a:lnTo>
                    <a:pt x="312267" y="371855"/>
                  </a:lnTo>
                  <a:lnTo>
                    <a:pt x="59588" y="371855"/>
                  </a:lnTo>
                  <a:lnTo>
                    <a:pt x="55676" y="371855"/>
                  </a:lnTo>
                  <a:lnTo>
                    <a:pt x="51803" y="371475"/>
                  </a:lnTo>
                  <a:lnTo>
                    <a:pt x="17449" y="354456"/>
                  </a:lnTo>
                  <a:lnTo>
                    <a:pt x="10045" y="345313"/>
                  </a:lnTo>
                  <a:lnTo>
                    <a:pt x="7873" y="342138"/>
                  </a:lnTo>
                  <a:lnTo>
                    <a:pt x="1143" y="323850"/>
                  </a:lnTo>
                  <a:lnTo>
                    <a:pt x="381" y="320040"/>
                  </a:lnTo>
                  <a:lnTo>
                    <a:pt x="0" y="316229"/>
                  </a:lnTo>
                  <a:lnTo>
                    <a:pt x="0" y="312293"/>
                  </a:lnTo>
                  <a:close/>
                </a:path>
              </a:pathLst>
            </a:custGeom>
            <a:ln w="9525">
              <a:solidFill>
                <a:srgbClr val="B4B6E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62406" y="2149856"/>
            <a:ext cx="185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252424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86992" y="2019790"/>
            <a:ext cx="6705600" cy="1437640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2000" spc="-90">
                <a:solidFill>
                  <a:srgbClr val="252424"/>
                </a:solidFill>
                <a:latin typeface="Trebuchet MS"/>
                <a:cs typeface="Trebuchet MS"/>
              </a:rPr>
              <a:t>Steganography</a:t>
            </a:r>
            <a:r>
              <a:rPr dirty="0" sz="2000" spc="-32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252424"/>
                </a:solidFill>
                <a:latin typeface="Trebuchet MS"/>
                <a:cs typeface="Trebuchet MS"/>
              </a:rPr>
              <a:t>forSafe</a:t>
            </a:r>
            <a:r>
              <a:rPr dirty="0" sz="2000" spc="-33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252424"/>
                </a:solidFill>
                <a:latin typeface="Trebuchet MS"/>
                <a:cs typeface="Trebuchet MS"/>
              </a:rPr>
              <a:t>Communication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100"/>
              </a:lnSpc>
              <a:spcBef>
                <a:spcPts val="830"/>
              </a:spcBef>
            </a:pPr>
            <a:r>
              <a:rPr dirty="0" sz="1600" spc="-75">
                <a:solidFill>
                  <a:srgbClr val="252424"/>
                </a:solidFill>
                <a:latin typeface="Trebuchet MS"/>
                <a:cs typeface="Trebuchet MS"/>
              </a:rPr>
              <a:t>This</a:t>
            </a:r>
            <a:r>
              <a:rPr dirty="0" sz="1600" spc="-10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presentation</a:t>
            </a:r>
            <a:r>
              <a:rPr dirty="0" sz="1600" spc="-1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explained</a:t>
            </a:r>
            <a:r>
              <a:rPr dirty="0" sz="1600" spc="-26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the</a:t>
            </a:r>
            <a:r>
              <a:rPr dirty="0" sz="1600" spc="-21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importance</a:t>
            </a:r>
            <a:r>
              <a:rPr dirty="0" sz="1600" spc="-2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252424"/>
                </a:solidFill>
                <a:latin typeface="Trebuchet MS"/>
                <a:cs typeface="Trebuchet MS"/>
              </a:rPr>
              <a:t>of</a:t>
            </a:r>
            <a:r>
              <a:rPr dirty="0" sz="1600" spc="-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252424"/>
                </a:solidFill>
                <a:latin typeface="Trebuchet MS"/>
                <a:cs typeface="Trebuchet MS"/>
              </a:rPr>
              <a:t>steganography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252424"/>
                </a:solidFill>
                <a:latin typeface="Trebuchet MS"/>
                <a:cs typeface="Trebuchet MS"/>
              </a:rPr>
              <a:t>to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ensure</a:t>
            </a:r>
            <a:r>
              <a:rPr dirty="0" sz="1600" spc="-22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secure 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communication</a:t>
            </a:r>
            <a:r>
              <a:rPr dirty="0" sz="1600" spc="-150">
                <a:solidFill>
                  <a:srgbClr val="252424"/>
                </a:solidFill>
                <a:latin typeface="Arial MT"/>
                <a:cs typeface="Arial MT"/>
              </a:rPr>
              <a:t>.</a:t>
            </a:r>
            <a:r>
              <a:rPr dirty="0" sz="1600" spc="-220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Implanting</a:t>
            </a:r>
            <a:r>
              <a:rPr dirty="0" sz="1600" spc="-1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52424"/>
                </a:solidFill>
                <a:latin typeface="Trebuchet MS"/>
                <a:cs typeface="Trebuchet MS"/>
              </a:rPr>
              <a:t>a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252424"/>
                </a:solidFill>
                <a:latin typeface="Trebuchet MS"/>
                <a:cs typeface="Trebuchet MS"/>
              </a:rPr>
              <a:t>messageusing</a:t>
            </a:r>
            <a:r>
              <a:rPr dirty="0" sz="1600" spc="-1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252424"/>
                </a:solidFill>
                <a:latin typeface="Trebuchet MS"/>
                <a:cs typeface="Trebuchet MS"/>
              </a:rPr>
              <a:t>steganography</a:t>
            </a:r>
            <a:r>
              <a:rPr dirty="0" sz="1600" spc="-10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252424"/>
                </a:solidFill>
                <a:latin typeface="Trebuchet MS"/>
                <a:cs typeface="Trebuchet MS"/>
              </a:rPr>
              <a:t>techniqueprovides</a:t>
            </a:r>
            <a:r>
              <a:rPr dirty="0" sz="1600" spc="-20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252424"/>
                </a:solidFill>
                <a:latin typeface="Trebuchet MS"/>
                <a:cs typeface="Trebuchet MS"/>
              </a:rPr>
              <a:t>an</a:t>
            </a:r>
            <a:r>
              <a:rPr dirty="0" sz="1600" spc="-21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252424"/>
                </a:solidFill>
                <a:latin typeface="Trebuchet MS"/>
                <a:cs typeface="Trebuchet MS"/>
              </a:rPr>
              <a:t>extra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layerof</a:t>
            </a:r>
            <a:r>
              <a:rPr dirty="0" sz="1600" spc="-21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security</a:t>
            </a:r>
            <a:r>
              <a:rPr dirty="0" sz="1600" spc="-21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for</a:t>
            </a:r>
            <a:r>
              <a:rPr dirty="0" sz="1600" spc="-2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confidential</a:t>
            </a:r>
            <a:r>
              <a:rPr dirty="0" sz="1600" spc="-19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messages</a:t>
            </a:r>
            <a:r>
              <a:rPr dirty="0" sz="1600" spc="-10">
                <a:solidFill>
                  <a:srgbClr val="252424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47509" y="3829621"/>
            <a:ext cx="381635" cy="380365"/>
            <a:chOff x="647509" y="3829621"/>
            <a:chExt cx="381635" cy="380365"/>
          </a:xfrm>
        </p:grpSpPr>
        <p:sp>
          <p:nvSpPr>
            <p:cNvPr id="10" name="object 10" descr=""/>
            <p:cNvSpPr/>
            <p:nvPr/>
          </p:nvSpPr>
          <p:spPr>
            <a:xfrm>
              <a:off x="653796" y="3834384"/>
              <a:ext cx="370205" cy="370205"/>
            </a:xfrm>
            <a:custGeom>
              <a:avLst/>
              <a:gdLst/>
              <a:ahLst/>
              <a:cxnLst/>
              <a:rect l="l" t="t" r="r" b="b"/>
              <a:pathLst>
                <a:path w="370205" h="370204">
                  <a:moveTo>
                    <a:pt x="314782" y="0"/>
                  </a:moveTo>
                  <a:lnTo>
                    <a:pt x="54991" y="0"/>
                  </a:lnTo>
                  <a:lnTo>
                    <a:pt x="19964" y="14477"/>
                  </a:lnTo>
                  <a:lnTo>
                    <a:pt x="0" y="54991"/>
                  </a:lnTo>
                  <a:lnTo>
                    <a:pt x="0" y="314833"/>
                  </a:lnTo>
                  <a:lnTo>
                    <a:pt x="14503" y="349758"/>
                  </a:lnTo>
                  <a:lnTo>
                    <a:pt x="51168" y="369443"/>
                  </a:lnTo>
                  <a:lnTo>
                    <a:pt x="54991" y="369824"/>
                  </a:lnTo>
                  <a:lnTo>
                    <a:pt x="314782" y="369824"/>
                  </a:lnTo>
                  <a:lnTo>
                    <a:pt x="318617" y="369443"/>
                  </a:lnTo>
                  <a:lnTo>
                    <a:pt x="349808" y="355219"/>
                  </a:lnTo>
                  <a:lnTo>
                    <a:pt x="369773" y="314833"/>
                  </a:lnTo>
                  <a:lnTo>
                    <a:pt x="369773" y="54991"/>
                  </a:lnTo>
                  <a:lnTo>
                    <a:pt x="355269" y="19939"/>
                  </a:lnTo>
                  <a:lnTo>
                    <a:pt x="314782" y="0"/>
                  </a:lnTo>
                  <a:close/>
                </a:path>
              </a:pathLst>
            </a:custGeom>
            <a:solidFill>
              <a:srgbClr val="D9DA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52272" y="3834384"/>
              <a:ext cx="372110" cy="370840"/>
            </a:xfrm>
            <a:custGeom>
              <a:avLst/>
              <a:gdLst/>
              <a:ahLst/>
              <a:cxnLst/>
              <a:rect l="l" t="t" r="r" b="b"/>
              <a:pathLst>
                <a:path w="372109" h="370839">
                  <a:moveTo>
                    <a:pt x="0" y="311023"/>
                  </a:moveTo>
                  <a:lnTo>
                    <a:pt x="0" y="59309"/>
                  </a:lnTo>
                  <a:lnTo>
                    <a:pt x="0" y="55499"/>
                  </a:lnTo>
                  <a:lnTo>
                    <a:pt x="381" y="51562"/>
                  </a:lnTo>
                  <a:lnTo>
                    <a:pt x="10045" y="26416"/>
                  </a:lnTo>
                  <a:lnTo>
                    <a:pt x="12217" y="23114"/>
                  </a:lnTo>
                  <a:lnTo>
                    <a:pt x="47967" y="1143"/>
                  </a:lnTo>
                  <a:lnTo>
                    <a:pt x="55676" y="0"/>
                  </a:lnTo>
                  <a:lnTo>
                    <a:pt x="59588" y="0"/>
                  </a:lnTo>
                  <a:lnTo>
                    <a:pt x="312267" y="0"/>
                  </a:lnTo>
                  <a:lnTo>
                    <a:pt x="316179" y="0"/>
                  </a:lnTo>
                  <a:lnTo>
                    <a:pt x="320052" y="381"/>
                  </a:lnTo>
                  <a:lnTo>
                    <a:pt x="354393" y="17399"/>
                  </a:lnTo>
                  <a:lnTo>
                    <a:pt x="357174" y="20193"/>
                  </a:lnTo>
                  <a:lnTo>
                    <a:pt x="359638" y="23114"/>
                  </a:lnTo>
                  <a:lnTo>
                    <a:pt x="361810" y="26416"/>
                  </a:lnTo>
                  <a:lnTo>
                    <a:pt x="363994" y="29591"/>
                  </a:lnTo>
                  <a:lnTo>
                    <a:pt x="371856" y="55499"/>
                  </a:lnTo>
                  <a:lnTo>
                    <a:pt x="371856" y="59309"/>
                  </a:lnTo>
                  <a:lnTo>
                    <a:pt x="371856" y="311023"/>
                  </a:lnTo>
                  <a:lnTo>
                    <a:pt x="371856" y="314833"/>
                  </a:lnTo>
                  <a:lnTo>
                    <a:pt x="371475" y="318770"/>
                  </a:lnTo>
                  <a:lnTo>
                    <a:pt x="354393" y="352933"/>
                  </a:lnTo>
                  <a:lnTo>
                    <a:pt x="345363" y="360299"/>
                  </a:lnTo>
                  <a:lnTo>
                    <a:pt x="342112" y="362458"/>
                  </a:lnTo>
                  <a:lnTo>
                    <a:pt x="323888" y="369189"/>
                  </a:lnTo>
                  <a:lnTo>
                    <a:pt x="320052" y="369950"/>
                  </a:lnTo>
                  <a:lnTo>
                    <a:pt x="316179" y="370332"/>
                  </a:lnTo>
                  <a:lnTo>
                    <a:pt x="312267" y="370332"/>
                  </a:lnTo>
                  <a:lnTo>
                    <a:pt x="59588" y="370332"/>
                  </a:lnTo>
                  <a:lnTo>
                    <a:pt x="55676" y="370332"/>
                  </a:lnTo>
                  <a:lnTo>
                    <a:pt x="51803" y="369950"/>
                  </a:lnTo>
                  <a:lnTo>
                    <a:pt x="17449" y="352933"/>
                  </a:lnTo>
                  <a:lnTo>
                    <a:pt x="381" y="318770"/>
                  </a:lnTo>
                  <a:lnTo>
                    <a:pt x="0" y="314833"/>
                  </a:lnTo>
                  <a:lnTo>
                    <a:pt x="0" y="311023"/>
                  </a:lnTo>
                  <a:close/>
                </a:path>
              </a:pathLst>
            </a:custGeom>
            <a:ln w="9525">
              <a:solidFill>
                <a:srgbClr val="B4B6E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43508" y="3778757"/>
            <a:ext cx="185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252424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86992" y="3799077"/>
            <a:ext cx="6707505" cy="1287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35">
                <a:solidFill>
                  <a:srgbClr val="252424"/>
                </a:solidFill>
                <a:latin typeface="Trebuchet MS"/>
                <a:cs typeface="Trebuchet MS"/>
              </a:rPr>
              <a:t>Python</a:t>
            </a:r>
            <a:r>
              <a:rPr dirty="0" sz="2000" spc="-135">
                <a:solidFill>
                  <a:srgbClr val="252424"/>
                </a:solidFill>
                <a:latin typeface="MV Boli"/>
                <a:cs typeface="MV Boli"/>
              </a:rPr>
              <a:t>-</a:t>
            </a:r>
            <a:r>
              <a:rPr dirty="0" sz="2000" spc="-125">
                <a:solidFill>
                  <a:srgbClr val="252424"/>
                </a:solidFill>
                <a:latin typeface="Trebuchet MS"/>
                <a:cs typeface="Trebuchet MS"/>
              </a:rPr>
              <a:t>made</a:t>
            </a:r>
            <a:r>
              <a:rPr dirty="0" sz="2000" spc="-31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252424"/>
                </a:solidFill>
                <a:latin typeface="Trebuchet MS"/>
                <a:cs typeface="Trebuchet MS"/>
              </a:rPr>
              <a:t>Steganography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100"/>
              </a:lnSpc>
              <a:spcBef>
                <a:spcPts val="1015"/>
              </a:spcBef>
            </a:pPr>
            <a:r>
              <a:rPr dirty="0" sz="1600" spc="-75">
                <a:solidFill>
                  <a:srgbClr val="252424"/>
                </a:solidFill>
                <a:latin typeface="Trebuchet MS"/>
                <a:cs typeface="Trebuchet MS"/>
              </a:rPr>
              <a:t>The</a:t>
            </a:r>
            <a:r>
              <a:rPr dirty="0" sz="1600" spc="-26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role</a:t>
            </a:r>
            <a:r>
              <a:rPr dirty="0" sz="1600" spc="-254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252424"/>
                </a:solidFill>
                <a:latin typeface="Trebuchet MS"/>
                <a:cs typeface="Trebuchet MS"/>
              </a:rPr>
              <a:t>and</a:t>
            </a:r>
            <a:r>
              <a:rPr dirty="0" sz="1600" spc="-23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importance</a:t>
            </a:r>
            <a:r>
              <a:rPr dirty="0" sz="1600" spc="-30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252424"/>
                </a:solidFill>
                <a:latin typeface="Trebuchet MS"/>
                <a:cs typeface="Trebuchet MS"/>
              </a:rPr>
              <a:t>of</a:t>
            </a:r>
            <a:r>
              <a:rPr dirty="0" sz="1600" spc="-22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Python</a:t>
            </a:r>
            <a:r>
              <a:rPr dirty="0" sz="1600" spc="-2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in</a:t>
            </a:r>
            <a:r>
              <a:rPr dirty="0" sz="1600" spc="-28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image</a:t>
            </a:r>
            <a:r>
              <a:rPr dirty="0" sz="1600" spc="-2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252424"/>
                </a:solidFill>
                <a:latin typeface="Trebuchet MS"/>
                <a:cs typeface="Trebuchet MS"/>
              </a:rPr>
              <a:t>Steganographyhas</a:t>
            </a:r>
            <a:r>
              <a:rPr dirty="0" sz="1600" spc="-21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also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252424"/>
                </a:solidFill>
                <a:latin typeface="Trebuchet MS"/>
                <a:cs typeface="Trebuchet MS"/>
              </a:rPr>
              <a:t>been</a:t>
            </a:r>
            <a:r>
              <a:rPr dirty="0" sz="1600" spc="-30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highlighted</a:t>
            </a:r>
            <a:r>
              <a:rPr dirty="0" sz="1600" spc="-22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252424"/>
                </a:solidFill>
                <a:latin typeface="Trebuchet MS"/>
                <a:cs typeface="Trebuchet MS"/>
              </a:rPr>
              <a:t>in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this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presentation</a:t>
            </a:r>
            <a:r>
              <a:rPr dirty="0" sz="1600" spc="-135">
                <a:solidFill>
                  <a:srgbClr val="252424"/>
                </a:solidFill>
                <a:latin typeface="Arial MT"/>
                <a:cs typeface="Arial MT"/>
              </a:rPr>
              <a:t>.</a:t>
            </a:r>
            <a:r>
              <a:rPr dirty="0" sz="1600" spc="-270">
                <a:solidFill>
                  <a:srgbClr val="252424"/>
                </a:solidFill>
                <a:latin typeface="Arial MT"/>
                <a:cs typeface="Arial MT"/>
              </a:rPr>
              <a:t> </a:t>
            </a:r>
            <a:r>
              <a:rPr dirty="0" sz="1600" spc="-130">
                <a:solidFill>
                  <a:srgbClr val="252424"/>
                </a:solidFill>
                <a:latin typeface="Trebuchet MS"/>
                <a:cs typeface="Trebuchet MS"/>
              </a:rPr>
              <a:t>We</a:t>
            </a:r>
            <a:r>
              <a:rPr dirty="0" sz="1600" spc="-23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252424"/>
                </a:solidFill>
                <a:latin typeface="Trebuchet MS"/>
                <a:cs typeface="Trebuchet MS"/>
              </a:rPr>
              <a:t>have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demonstrated</a:t>
            </a:r>
            <a:r>
              <a:rPr dirty="0" sz="1600" spc="-2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how</a:t>
            </a:r>
            <a:r>
              <a:rPr dirty="0" sz="1600" spc="-15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Python</a:t>
            </a:r>
            <a:r>
              <a:rPr dirty="0" sz="1600" spc="-15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252424"/>
                </a:solidFill>
                <a:latin typeface="Trebuchet MS"/>
                <a:cs typeface="Trebuchet MS"/>
              </a:rPr>
              <a:t>can</a:t>
            </a:r>
            <a:r>
              <a:rPr dirty="0" sz="1600" spc="-15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252424"/>
                </a:solidFill>
                <a:latin typeface="Trebuchet MS"/>
                <a:cs typeface="Trebuchet MS"/>
              </a:rPr>
              <a:t>be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52424"/>
                </a:solidFill>
                <a:latin typeface="Trebuchet MS"/>
                <a:cs typeface="Trebuchet MS"/>
              </a:rPr>
              <a:t>used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252424"/>
                </a:solidFill>
                <a:latin typeface="Trebuchet MS"/>
                <a:cs typeface="Trebuchet MS"/>
              </a:rPr>
              <a:t>to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252424"/>
                </a:solidFill>
                <a:latin typeface="Trebuchet MS"/>
                <a:cs typeface="Trebuchet MS"/>
              </a:rPr>
              <a:t>implement </a:t>
            </a:r>
            <a:r>
              <a:rPr dirty="0" sz="1600" spc="-110">
                <a:solidFill>
                  <a:srgbClr val="252424"/>
                </a:solidFill>
                <a:latin typeface="Trebuchet MS"/>
                <a:cs typeface="Trebuchet MS"/>
              </a:rPr>
              <a:t>steganography</a:t>
            </a:r>
            <a:r>
              <a:rPr dirty="0" sz="1600" spc="-19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252424"/>
                </a:solidFill>
                <a:latin typeface="Trebuchet MS"/>
                <a:cs typeface="Trebuchet MS"/>
              </a:rPr>
              <a:t>techniques</a:t>
            </a:r>
            <a:r>
              <a:rPr dirty="0" sz="1600" spc="-2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252424"/>
                </a:solidFill>
                <a:latin typeface="Trebuchet MS"/>
                <a:cs typeface="Trebuchet MS"/>
              </a:rPr>
              <a:t>and</a:t>
            </a:r>
            <a:r>
              <a:rPr dirty="0" sz="1600" spc="-2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252424"/>
                </a:solidFill>
                <a:latin typeface="Trebuchet MS"/>
                <a:cs typeface="Trebuchet MS"/>
              </a:rPr>
              <a:t>outlined</a:t>
            </a:r>
            <a:r>
              <a:rPr dirty="0" sz="1600" spc="-20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252424"/>
                </a:solidFill>
                <a:latin typeface="Trebuchet MS"/>
                <a:cs typeface="Trebuchet MS"/>
              </a:rPr>
              <a:t>key</a:t>
            </a:r>
            <a:r>
              <a:rPr dirty="0" sz="1600" spc="-1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45">
                <a:solidFill>
                  <a:srgbClr val="252424"/>
                </a:solidFill>
                <a:latin typeface="Trebuchet MS"/>
                <a:cs typeface="Trebuchet MS"/>
              </a:rPr>
              <a:t>libraries</a:t>
            </a:r>
            <a:r>
              <a:rPr dirty="0" sz="1600" spc="-27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252424"/>
                </a:solidFill>
                <a:latin typeface="Trebuchet MS"/>
                <a:cs typeface="Trebuchet MS"/>
              </a:rPr>
              <a:t>available</a:t>
            </a:r>
            <a:r>
              <a:rPr dirty="0" sz="1600" spc="-28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252424"/>
                </a:solidFill>
                <a:latin typeface="Trebuchet MS"/>
                <a:cs typeface="Trebuchet MS"/>
              </a:rPr>
              <a:t>to</a:t>
            </a:r>
            <a:r>
              <a:rPr dirty="0" sz="1600" spc="-17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252424"/>
                </a:solidFill>
                <a:latin typeface="Trebuchet MS"/>
                <a:cs typeface="Trebuchet MS"/>
              </a:rPr>
              <a:t>support</a:t>
            </a:r>
            <a:r>
              <a:rPr dirty="0" sz="1600" spc="-150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252424"/>
                </a:solidFill>
                <a:latin typeface="Trebuchet MS"/>
                <a:cs typeface="Trebuchet MS"/>
              </a:rPr>
              <a:t>this</a:t>
            </a:r>
            <a:r>
              <a:rPr dirty="0" sz="1600" spc="-225">
                <a:solidFill>
                  <a:srgbClr val="252424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52424"/>
                </a:solidFill>
                <a:latin typeface="Trebuchet MS"/>
                <a:cs typeface="Trebuchet MS"/>
              </a:rPr>
              <a:t>process</a:t>
            </a:r>
            <a:r>
              <a:rPr dirty="0" sz="1600" spc="-10">
                <a:solidFill>
                  <a:srgbClr val="252424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Aakash Tyagi</dc:creator>
  <dc:title>Concealing Confidential  Messages: Python's  Image Steganography</dc:title>
  <dcterms:created xsi:type="dcterms:W3CDTF">2023-11-24T23:17:41Z</dcterms:created>
  <dcterms:modified xsi:type="dcterms:W3CDTF">2023-11-24T23:17:41Z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2023-11-24T00:00:00Z</vt:filetime>
  </property>
  <property fmtid="{D5CDD505-2E9C-101B-9397-08002B2CF9AE}" pid="5" name="Producer">
    <vt:lpwstr>Microsoft® PowerPoint® 2019</vt:lpwstr>
  </property>
</Properties>
</file>