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73" r:id="rId1"/>
    <p:sldMasterId id="2147484312" r:id="rId2"/>
  </p:sldMasterIdLst>
  <p:notesMasterIdLst>
    <p:notesMasterId r:id="rId33"/>
  </p:notesMasterIdLst>
  <p:handoutMasterIdLst>
    <p:handoutMasterId r:id="rId34"/>
  </p:handoutMasterIdLst>
  <p:sldIdLst>
    <p:sldId id="1349" r:id="rId3"/>
    <p:sldId id="1328" r:id="rId4"/>
    <p:sldId id="1352" r:id="rId5"/>
    <p:sldId id="1356" r:id="rId6"/>
    <p:sldId id="1357" r:id="rId7"/>
    <p:sldId id="1358" r:id="rId8"/>
    <p:sldId id="1359" r:id="rId9"/>
    <p:sldId id="1361" r:id="rId10"/>
    <p:sldId id="1362" r:id="rId11"/>
    <p:sldId id="1363" r:id="rId12"/>
    <p:sldId id="1364" r:id="rId13"/>
    <p:sldId id="1365" r:id="rId14"/>
    <p:sldId id="1387" r:id="rId15"/>
    <p:sldId id="1385" r:id="rId16"/>
    <p:sldId id="1383" r:id="rId17"/>
    <p:sldId id="1369" r:id="rId18"/>
    <p:sldId id="1370" r:id="rId19"/>
    <p:sldId id="1371" r:id="rId20"/>
    <p:sldId id="1372" r:id="rId21"/>
    <p:sldId id="1373" r:id="rId22"/>
    <p:sldId id="1374" r:id="rId23"/>
    <p:sldId id="1375" r:id="rId24"/>
    <p:sldId id="1376" r:id="rId25"/>
    <p:sldId id="1377" r:id="rId26"/>
    <p:sldId id="1378" r:id="rId27"/>
    <p:sldId id="1379" r:id="rId28"/>
    <p:sldId id="1380" r:id="rId29"/>
    <p:sldId id="1388" r:id="rId30"/>
    <p:sldId id="1381" r:id="rId31"/>
    <p:sldId id="1350" r:id="rId3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7CA800"/>
    <a:srgbClr val="8585AD"/>
    <a:srgbClr val="0000FF"/>
    <a:srgbClr val="669900"/>
    <a:srgbClr val="99FF99"/>
    <a:srgbClr val="FF0000"/>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6161" autoAdjust="0"/>
  </p:normalViewPr>
  <p:slideViewPr>
    <p:cSldViewPr>
      <p:cViewPr varScale="1">
        <p:scale>
          <a:sx n="69" d="100"/>
          <a:sy n="69" d="100"/>
        </p:scale>
        <p:origin x="864" y="72"/>
      </p:cViewPr>
      <p:guideLst>
        <p:guide orient="horz" pos="2160"/>
        <p:guide pos="2880"/>
      </p:guideLst>
    </p:cSldViewPr>
  </p:slideViewPr>
  <p:outlineViewPr>
    <p:cViewPr>
      <p:scale>
        <a:sx n="33" d="100"/>
        <a:sy n="33" d="100"/>
      </p:scale>
      <p:origin x="0" y="36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0B764CC-7703-4ED2-A751-E47895DBEAA9}" type="slidenum">
              <a:rPr lang="en-US"/>
              <a:pPr>
                <a:defRPr/>
              </a:pPr>
              <a:t>‹#›</a:t>
            </a:fld>
            <a:endParaRPr lang="en-US"/>
          </a:p>
        </p:txBody>
      </p:sp>
    </p:spTree>
    <p:extLst>
      <p:ext uri="{BB962C8B-B14F-4D97-AF65-F5344CB8AC3E}">
        <p14:creationId xmlns:p14="http://schemas.microsoft.com/office/powerpoint/2010/main" val="25894247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493B81F0-8B96-49BA-A865-30CAC507F6F7}" type="slidenum">
              <a:rPr lang="en-US"/>
              <a:pPr>
                <a:defRPr/>
              </a:pPr>
              <a:t>‹#›</a:t>
            </a:fld>
            <a:endParaRPr lang="en-US"/>
          </a:p>
        </p:txBody>
      </p:sp>
    </p:spTree>
    <p:extLst>
      <p:ext uri="{BB962C8B-B14F-4D97-AF65-F5344CB8AC3E}">
        <p14:creationId xmlns:p14="http://schemas.microsoft.com/office/powerpoint/2010/main" val="31872681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D5F4B55-9EBF-4124-876F-3DC9530D8EB9}" type="slidenum">
              <a:rPr lang="en-US" b="0" smtClean="0"/>
              <a:pPr/>
              <a:t>1</a:t>
            </a:fld>
            <a:endParaRPr lang="en-US" b="0" smtClean="0"/>
          </a:p>
        </p:txBody>
      </p:sp>
    </p:spTree>
    <p:extLst>
      <p:ext uri="{BB962C8B-B14F-4D97-AF65-F5344CB8AC3E}">
        <p14:creationId xmlns:p14="http://schemas.microsoft.com/office/powerpoint/2010/main" val="3031619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1B17713-357A-4A70-8040-E124DB6D0C4C}" type="slidenum">
              <a:rPr lang="en-US" b="0" smtClean="0"/>
              <a:pPr/>
              <a:t>19</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above diagram represents a simple OO program</a:t>
            </a:r>
          </a:p>
          <a:p>
            <a:endParaRPr lang="en-US" smtClean="0"/>
          </a:p>
          <a:p>
            <a:pPr>
              <a:buFontTx/>
              <a:buChar char="•"/>
            </a:pPr>
            <a:r>
              <a:rPr lang="en-US" smtClean="0"/>
              <a:t>The boxes represent the objects</a:t>
            </a:r>
          </a:p>
          <a:p>
            <a:pPr>
              <a:buFontTx/>
              <a:buChar char="•"/>
            </a:pPr>
            <a:r>
              <a:rPr lang="en-US" smtClean="0"/>
              <a:t>The circles inside the boxes signify the data hiding concept. It implies that the data is secure</a:t>
            </a:r>
          </a:p>
          <a:p>
            <a:pPr>
              <a:buFontTx/>
              <a:buChar char="•"/>
            </a:pPr>
            <a:r>
              <a:rPr lang="en-US" smtClean="0"/>
              <a:t>The arrows represent the messages that are sent across (or the methods invoked)</a:t>
            </a:r>
          </a:p>
          <a:p>
            <a:endParaRPr lang="en-US" smtClean="0"/>
          </a:p>
          <a:p>
            <a:endParaRPr lang="en-US" smtClean="0"/>
          </a:p>
        </p:txBody>
      </p:sp>
    </p:spTree>
    <p:extLst>
      <p:ext uri="{BB962C8B-B14F-4D97-AF65-F5344CB8AC3E}">
        <p14:creationId xmlns:p14="http://schemas.microsoft.com/office/powerpoint/2010/main" val="3538733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36B3EF4-2805-4A6B-9668-CA3311D8AFE4}" type="slidenum">
              <a:rPr lang="en-US" b="0" smtClean="0"/>
              <a:pPr/>
              <a:t>21</a:t>
            </a:fld>
            <a:endParaRPr lang="en-US" b="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9674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81A5D55-7B39-4099-825D-7F9CBEDA11DC}" type="slidenum">
              <a:rPr lang="en-US" b="0" smtClean="0"/>
              <a:pPr/>
              <a:t>24</a:t>
            </a:fld>
            <a:endParaRPr lang="en-US" b="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b="1" smtClean="0"/>
          </a:p>
        </p:txBody>
      </p:sp>
    </p:spTree>
    <p:extLst>
      <p:ext uri="{BB962C8B-B14F-4D97-AF65-F5344CB8AC3E}">
        <p14:creationId xmlns:p14="http://schemas.microsoft.com/office/powerpoint/2010/main" val="2935489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2ADA7C0-A6AB-4D62-AE8C-D6D1B9D68270}" type="slidenum">
              <a:rPr lang="en-US" b="0" smtClean="0"/>
              <a:pPr/>
              <a:t>25</a:t>
            </a:fld>
            <a:endParaRPr lang="en-US" b="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b="1" dirty="0" smtClean="0"/>
          </a:p>
        </p:txBody>
      </p:sp>
    </p:spTree>
    <p:extLst>
      <p:ext uri="{BB962C8B-B14F-4D97-AF65-F5344CB8AC3E}">
        <p14:creationId xmlns:p14="http://schemas.microsoft.com/office/powerpoint/2010/main" val="20901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11C30B6-8011-417E-B947-AD85425B0E4E}" type="slidenum">
              <a:rPr lang="en-US" b="0" smtClean="0"/>
              <a:pPr/>
              <a:t>26</a:t>
            </a:fld>
            <a:endParaRPr lang="en-US" b="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12355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5698510-677D-4BFE-8472-765ADB673EF5}" type="slidenum">
              <a:rPr lang="en-US" b="0" smtClean="0"/>
              <a:pPr/>
              <a:t>28</a:t>
            </a:fld>
            <a:endParaRPr lang="en-US" b="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4214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663BA7D-1CF6-4877-9CD3-54908573691B}" type="slidenum">
              <a:rPr lang="en-US" b="0" smtClean="0"/>
              <a:pPr/>
              <a:t>30</a:t>
            </a:fld>
            <a:endParaRPr lang="en-US" b="0" smtClean="0"/>
          </a:p>
        </p:txBody>
      </p:sp>
    </p:spTree>
    <p:extLst>
      <p:ext uri="{BB962C8B-B14F-4D97-AF65-F5344CB8AC3E}">
        <p14:creationId xmlns:p14="http://schemas.microsoft.com/office/powerpoint/2010/main" val="32230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8969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9FFBF18-64C8-4B9F-B0F1-66E56EB00DB1}" type="slidenum">
              <a:rPr lang="en-US" b="0" smtClean="0"/>
              <a:pPr/>
              <a:t>4</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b="1" smtClean="0"/>
          </a:p>
        </p:txBody>
      </p:sp>
    </p:spTree>
    <p:extLst>
      <p:ext uri="{BB962C8B-B14F-4D97-AF65-F5344CB8AC3E}">
        <p14:creationId xmlns:p14="http://schemas.microsoft.com/office/powerpoint/2010/main" val="100079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FA568DC-411D-433C-8770-6207961D3DCF}" type="slidenum">
              <a:rPr lang="en-US" b="0" smtClean="0"/>
              <a:pPr/>
              <a:t>5</a:t>
            </a:fld>
            <a:endParaRPr lang="en-US"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6575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019CD5A-EDBF-4FA2-9321-74303D98F12E}" type="slidenum">
              <a:rPr lang="en-US" b="0" smtClean="0"/>
              <a:pPr/>
              <a:t>13</a:t>
            </a:fld>
            <a:endParaRPr lang="en-US" b="0"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1094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5698510-677D-4BFE-8472-765ADB673EF5}" type="slidenum">
              <a:rPr lang="en-US" b="0" smtClean="0"/>
              <a:pPr/>
              <a:t>14</a:t>
            </a:fld>
            <a:endParaRPr lang="en-US" b="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4957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8164C2D-9222-4965-A57B-A7F1E4C026D2}" type="slidenum">
              <a:rPr lang="en-US" b="0" smtClean="0"/>
              <a:pPr/>
              <a:t>16</a:t>
            </a:fld>
            <a:endParaRPr lang="en-US" b="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1425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735ED1D-ACB3-454D-ABDA-DCB8B635F236}" type="slidenum">
              <a:rPr lang="en-US" b="0" smtClean="0"/>
              <a:pPr/>
              <a:t>17</a:t>
            </a:fld>
            <a:endParaRPr lang="en-US" b="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21685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90C0A7F-2D55-4E9C-BE4D-077DA1BBCA93}" type="slidenum">
              <a:rPr lang="en-US" b="0" smtClean="0"/>
              <a:pPr/>
              <a:t>18</a:t>
            </a:fld>
            <a:endParaRPr lang="en-US" b="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21909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eaLnBrk="1" hangingPunct="1"/>
            <a:fld id="{9B431B3E-13D7-42F5-B07D-18FDEA1D6ABA}" type="slidenum">
              <a:rPr lang="en-US" sz="1000">
                <a:solidFill>
                  <a:schemeClr val="tx2"/>
                </a:solidFill>
                <a:latin typeface="Arial" charset="0"/>
                <a:cs typeface="Arial" charset="0"/>
              </a:rPr>
              <a:pPr algn="r" eaLnBrk="1" hangingPunct="1"/>
              <a:t>‹#›</a:t>
            </a:fld>
            <a:endParaRPr lang="en-US" sz="1000">
              <a:solidFill>
                <a:schemeClr val="tx2"/>
              </a:solidFill>
              <a:latin typeface="Arial" charset="0"/>
              <a:cs typeface="Arial"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6482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96929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1348778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005328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581458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pPr>
            <a:r>
              <a:rPr lang="en-US" sz="1000">
                <a:solidFill>
                  <a:schemeClr val="tx2"/>
                </a:solidFill>
                <a:latin typeface="Arial" charset="0"/>
                <a:cs typeface="Arial" charset="0"/>
              </a:rPr>
              <a:t>Disclaimer </a:t>
            </a:r>
          </a:p>
          <a:p>
            <a:pPr algn="just">
              <a:spcBef>
                <a:spcPts val="600"/>
              </a:spcBef>
            </a:pPr>
            <a:r>
              <a:rPr lang="en-US" sz="90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1788275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8125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smtClean="0"/>
              <a:t>Copyright © 2016 Tech Mahindra. All Rights Reserved.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61BA656-7CE9-4B26-B6FB-05E8848EAC25}" type="slidenum">
              <a:rPr lang="en-US"/>
              <a:pPr>
                <a:defRPr/>
              </a:pPr>
              <a:t>‹#›</a:t>
            </a:fld>
            <a:endParaRPr lang="en-US"/>
          </a:p>
        </p:txBody>
      </p:sp>
    </p:spTree>
    <p:extLst>
      <p:ext uri="{BB962C8B-B14F-4D97-AF65-F5344CB8AC3E}">
        <p14:creationId xmlns:p14="http://schemas.microsoft.com/office/powerpoint/2010/main" val="17483536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xfrm>
            <a:off x="5638800" y="6629400"/>
            <a:ext cx="3124200" cy="22860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16588029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237656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1498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62271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7698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4928565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smtClean="0"/>
              <a:t>Copyright © 2016 Tech Mahindra. All Rights Reserved.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61BA656-7CE9-4B26-B6FB-05E8848EAC25}" type="slidenum">
              <a:rPr lang="en-US"/>
              <a:pPr>
                <a:defRPr/>
              </a:pPr>
              <a:t>‹#›</a:t>
            </a:fld>
            <a:endParaRPr lang="en-US"/>
          </a:p>
        </p:txBody>
      </p:sp>
    </p:spTree>
    <p:extLst>
      <p:ext uri="{BB962C8B-B14F-4D97-AF65-F5344CB8AC3E}">
        <p14:creationId xmlns:p14="http://schemas.microsoft.com/office/powerpoint/2010/main" val="231557674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xfrm>
            <a:off x="5638800" y="6629400"/>
            <a:ext cx="3124200" cy="22860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81930247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pPr>
            <a:r>
              <a:rPr lang="en-US" sz="1000">
                <a:solidFill>
                  <a:schemeClr val="tx2"/>
                </a:solidFill>
                <a:latin typeface="Arial" charset="0"/>
                <a:cs typeface="Arial" charset="0"/>
              </a:rPr>
              <a:t>Disclaimer </a:t>
            </a:r>
          </a:p>
          <a:p>
            <a:pPr algn="just">
              <a:spcBef>
                <a:spcPts val="600"/>
              </a:spcBef>
            </a:pPr>
            <a:r>
              <a:rPr lang="en-US" sz="90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22191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48102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39216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372030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339796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65096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137930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069556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7.png"/><Relationship Id="rId5" Type="http://schemas.openxmlformats.org/officeDocument/2006/relationships/slideLayout" Target="../slideLayouts/slideLayout22.xml"/><Relationship Id="rId10"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a:fld id="{BAE2CF43-9F47-4A72-8D8D-FEBEB8E6B029}" type="slidenum">
              <a:rPr lang="en-US" sz="1100">
                <a:solidFill>
                  <a:schemeClr val="tx2"/>
                </a:solidFill>
                <a:latin typeface="Arial" charset="0"/>
                <a:cs typeface="Arial" charset="0"/>
              </a:rPr>
              <a:pPr algn="r"/>
              <a:t>‹#›</a:t>
            </a:fld>
            <a:endParaRPr lang="en-US" sz="1100">
              <a:solidFill>
                <a:schemeClr val="tx2"/>
              </a:solidFill>
              <a:latin typeface="Arial" charset="0"/>
              <a:cs typeface="Arial" charset="0"/>
            </a:endParaRPr>
          </a:p>
        </p:txBody>
      </p:sp>
      <p:sp>
        <p:nvSpPr>
          <p:cNvPr id="1030" name="TextBox 20"/>
          <p:cNvSpPr txBox="1">
            <a:spLocks noChangeArrowheads="1"/>
          </p:cNvSpPr>
          <p:nvPr/>
        </p:nvSpPr>
        <p:spPr bwMode="gray">
          <a:xfrm>
            <a:off x="481013" y="6629400"/>
            <a:ext cx="33226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1100" b="0">
                <a:solidFill>
                  <a:schemeClr val="tx2"/>
                </a:solidFill>
                <a:latin typeface="Arial" charset="0"/>
                <a:cs typeface="Arial"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4301" r:id="rId1"/>
    <p:sldLayoutId id="2147484302" r:id="rId2"/>
    <p:sldLayoutId id="2147484294" r:id="rId3"/>
    <p:sldLayoutId id="2147484295" r:id="rId4"/>
    <p:sldLayoutId id="2147484296" r:id="rId5"/>
    <p:sldLayoutId id="2147484297" r:id="rId6"/>
    <p:sldLayoutId id="2147484303" r:id="rId7"/>
    <p:sldLayoutId id="2147484304" r:id="rId8"/>
    <p:sldLayoutId id="2147484305" r:id="rId9"/>
    <p:sldLayoutId id="2147484306" r:id="rId10"/>
    <p:sldLayoutId id="2147484298" r:id="rId11"/>
    <p:sldLayoutId id="2147484299" r:id="rId12"/>
    <p:sldLayoutId id="2147484300" r:id="rId13"/>
    <p:sldLayoutId id="2147484307" r:id="rId14"/>
    <p:sldLayoutId id="2147484308" r:id="rId15"/>
    <p:sldLayoutId id="2147484309" r:id="rId16"/>
    <p:sldLayoutId id="2147484311" r:id="rId17"/>
  </p:sldLayoutIdLst>
  <p:transition/>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6220520"/>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0.wm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0.wmf"/><Relationship Id="rId1" Type="http://schemas.openxmlformats.org/officeDocument/2006/relationships/slideLayout" Target="../slideLayouts/slideLayout19.x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hyperlink" Target="http://images.google.co.in/imgres?imgurl=http://rescuerigger.com/addins/Man-Tending.jpg&amp;imgrefurl=http://rescuerigger.com/addins/&amp;h=450&amp;w=256&amp;sz=8&amp;tbnid=AdRBbHkjpCUJ:&amp;tbnh=124&amp;tbnw=70&amp;hl=en&amp;start=1&amp;prev=/images?q=man&amp;svnum=10&amp;hl=en&amp;lr=" TargetMode="External"/><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27.jpeg"/><Relationship Id="rId5" Type="http://schemas.openxmlformats.org/officeDocument/2006/relationships/hyperlink" Target="http://www.hawaii.gov/dbedt/ert/activitybook/pg02-car.gif" TargetMode="Externa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34.wmf"/><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9.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5"/>
          <p:cNvSpPr>
            <a:spLocks noGrp="1"/>
          </p:cNvSpPr>
          <p:nvPr>
            <p:ph type="title"/>
          </p:nvPr>
        </p:nvSpPr>
        <p:spPr/>
        <p:txBody>
          <a:bodyPr/>
          <a:lstStyle/>
          <a:p>
            <a:pPr algn="ctr" eaLnBrk="1" hangingPunct="1"/>
            <a:r>
              <a:rPr smtClean="0">
                <a:latin typeface="Arial" charset="0"/>
                <a:cs typeface="Arial" charset="0"/>
              </a:rPr>
              <a:t>Object Oriented Concepts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Grp="1" noChangeArrowheads="1"/>
          </p:cNvSpPr>
          <p:nvPr>
            <p:ph type="title"/>
          </p:nvPr>
        </p:nvSpPr>
        <p:spPr/>
        <p:txBody>
          <a:bodyPr/>
          <a:lstStyle/>
          <a:p>
            <a:r>
              <a:rPr smtClean="0">
                <a:latin typeface="Arial" charset="0"/>
                <a:cs typeface="Arial" charset="0"/>
              </a:rPr>
              <a:t>Object Characteristics - Behavior</a:t>
            </a:r>
          </a:p>
        </p:txBody>
      </p:sp>
      <p:sp>
        <p:nvSpPr>
          <p:cNvPr id="20493" name="Rectangle 13"/>
          <p:cNvSpPr>
            <a:spLocks noGrp="1" noChangeArrowheads="1"/>
          </p:cNvSpPr>
          <p:nvPr>
            <p:ph type="body" idx="1"/>
          </p:nvPr>
        </p:nvSpPr>
        <p:spPr bwMode="auto"/>
        <p:txBody>
          <a:bodyPr/>
          <a:lstStyle/>
          <a:p>
            <a:r>
              <a:rPr lang="en-IN" dirty="0" smtClean="0">
                <a:latin typeface="Arial" charset="0"/>
                <a:cs typeface="Arial" charset="0"/>
              </a:rPr>
              <a:t>Method in a class exhibits the </a:t>
            </a:r>
            <a:r>
              <a:rPr lang="en-IN" dirty="0" err="1" smtClean="0">
                <a:latin typeface="Arial" charset="0"/>
                <a:cs typeface="Arial" charset="0"/>
              </a:rPr>
              <a:t>behavior</a:t>
            </a:r>
            <a:r>
              <a:rPr lang="en-IN" dirty="0" smtClean="0">
                <a:latin typeface="Arial" charset="0"/>
                <a:cs typeface="Arial" charset="0"/>
              </a:rPr>
              <a:t> of a class</a:t>
            </a:r>
          </a:p>
          <a:p>
            <a:endParaRPr dirty="0" smtClean="0">
              <a:latin typeface="Arial" charset="0"/>
              <a:cs typeface="Arial" charset="0"/>
            </a:endParaRPr>
          </a:p>
          <a:p>
            <a:r>
              <a:rPr dirty="0" smtClean="0">
                <a:latin typeface="Arial" charset="0"/>
                <a:cs typeface="Arial" charset="0"/>
              </a:rPr>
              <a:t>Behavior determines how an object responds to requests from other objects</a:t>
            </a:r>
          </a:p>
          <a:p>
            <a:endParaRPr dirty="0" smtClean="0">
              <a:latin typeface="Arial" charset="0"/>
              <a:cs typeface="Arial" charset="0"/>
            </a:endParaRPr>
          </a:p>
          <a:p>
            <a:r>
              <a:rPr dirty="0" smtClean="0">
                <a:latin typeface="Arial" charset="0"/>
                <a:cs typeface="Arial" charset="0"/>
              </a:rPr>
              <a:t>Behavior is represented by the set of messages it can respond to. Messages are operations that the object can perform.</a:t>
            </a:r>
          </a:p>
        </p:txBody>
      </p:sp>
      <p:grpSp>
        <p:nvGrpSpPr>
          <p:cNvPr id="20494" name="Group 14"/>
          <p:cNvGrpSpPr>
            <a:grpSpLocks/>
          </p:cNvGrpSpPr>
          <p:nvPr/>
        </p:nvGrpSpPr>
        <p:grpSpPr bwMode="auto">
          <a:xfrm>
            <a:off x="1371600" y="3962400"/>
            <a:ext cx="5105400" cy="1516063"/>
            <a:chOff x="864" y="2208"/>
            <a:chExt cx="3216" cy="955"/>
          </a:xfrm>
        </p:grpSpPr>
        <p:pic>
          <p:nvPicPr>
            <p:cNvPr id="23557" name="Picture 4" descr="bd0596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4" y="2230"/>
              <a:ext cx="528" cy="62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3558" name="Picture 5" descr="bd055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 y="2208"/>
              <a:ext cx="777" cy="7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3559" name="Line 6"/>
            <p:cNvSpPr>
              <a:spLocks noChangeShapeType="1"/>
            </p:cNvSpPr>
            <p:nvPr/>
          </p:nvSpPr>
          <p:spPr bwMode="auto">
            <a:xfrm>
              <a:off x="1920" y="2587"/>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3560" name="Line 7"/>
            <p:cNvSpPr>
              <a:spLocks noChangeShapeType="1"/>
            </p:cNvSpPr>
            <p:nvPr/>
          </p:nvSpPr>
          <p:spPr bwMode="auto">
            <a:xfrm flipH="1">
              <a:off x="2352" y="2779"/>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3561" name="Text Box 8"/>
            <p:cNvSpPr txBox="1">
              <a:spLocks noChangeArrowheads="1"/>
            </p:cNvSpPr>
            <p:nvPr/>
          </p:nvSpPr>
          <p:spPr bwMode="auto">
            <a:xfrm>
              <a:off x="864" y="2951"/>
              <a:ext cx="15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Registration Manager</a:t>
              </a:r>
            </a:p>
          </p:txBody>
        </p:sp>
        <p:sp>
          <p:nvSpPr>
            <p:cNvPr id="23562" name="Text Box 9"/>
            <p:cNvSpPr txBox="1">
              <a:spLocks noChangeArrowheads="1"/>
            </p:cNvSpPr>
            <p:nvPr/>
          </p:nvSpPr>
          <p:spPr bwMode="auto">
            <a:xfrm>
              <a:off x="1872" y="2395"/>
              <a:ext cx="124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Course Allotment </a:t>
              </a:r>
            </a:p>
          </p:txBody>
        </p:sp>
        <p:sp>
          <p:nvSpPr>
            <p:cNvPr id="23563" name="Text Box 10"/>
            <p:cNvSpPr txBox="1">
              <a:spLocks noChangeArrowheads="1"/>
            </p:cNvSpPr>
            <p:nvPr/>
          </p:nvSpPr>
          <p:spPr bwMode="auto">
            <a:xfrm>
              <a:off x="2256" y="2592"/>
              <a:ext cx="10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(confirmation)</a:t>
              </a:r>
            </a:p>
          </p:txBody>
        </p:sp>
        <p:sp>
          <p:nvSpPr>
            <p:cNvPr id="23564" name="Text Box 11"/>
            <p:cNvSpPr txBox="1">
              <a:spLocks noChangeArrowheads="1"/>
            </p:cNvSpPr>
            <p:nvPr/>
          </p:nvSpPr>
          <p:spPr bwMode="auto">
            <a:xfrm>
              <a:off x="3120" y="2923"/>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A.B.Chowbe</a:t>
              </a:r>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barn(inHorizontal)">
                                      <p:cBhvr>
                                        <p:cTn id="7" dur="1000"/>
                                        <p:tgtEl>
                                          <p:spTgt spid="20494"/>
                                        </p:tgtEl>
                                      </p:cBhvr>
                                    </p:animEffect>
                                  </p:childTnLst>
                                </p:cTn>
                              </p:par>
                            </p:childTnLst>
                          </p:cTn>
                        </p:par>
                        <p:par>
                          <p:cTn id="8" fill="hold" nodeType="afterGroup">
                            <p:stCondLst>
                              <p:cond delay="1000"/>
                            </p:stCondLst>
                            <p:childTnLst>
                              <p:par>
                                <p:cTn id="9" presetID="12" presetClass="entr" presetSubtype="8" fill="hold" nodeType="afterEffect">
                                  <p:stCondLst>
                                    <p:cond delay="0"/>
                                  </p:stCondLst>
                                  <p:childTnLst>
                                    <p:set>
                                      <p:cBhvr>
                                        <p:cTn id="10" dur="1" fill="hold">
                                          <p:stCondLst>
                                            <p:cond delay="0"/>
                                          </p:stCondLst>
                                        </p:cTn>
                                        <p:tgtEl>
                                          <p:spTgt spid="20493">
                                            <p:txEl>
                                              <p:pRg st="0" end="0"/>
                                            </p:txEl>
                                          </p:spTgt>
                                        </p:tgtEl>
                                        <p:attrNameLst>
                                          <p:attrName>style.visibility</p:attrName>
                                        </p:attrNameLst>
                                      </p:cBhvr>
                                      <p:to>
                                        <p:strVal val="visible"/>
                                      </p:to>
                                    </p:set>
                                    <p:animEffect transition="in" filter="slide(fromLeft)">
                                      <p:cBhvr>
                                        <p:cTn id="11" dur="1000"/>
                                        <p:tgtEl>
                                          <p:spTgt spid="20493">
                                            <p:txEl>
                                              <p:pRg st="0" end="0"/>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20493">
                                            <p:txEl>
                                              <p:pRg st="2" end="2"/>
                                            </p:txEl>
                                          </p:spTgt>
                                        </p:tgtEl>
                                        <p:attrNameLst>
                                          <p:attrName>style.visibility</p:attrName>
                                        </p:attrNameLst>
                                      </p:cBhvr>
                                      <p:to>
                                        <p:strVal val="visible"/>
                                      </p:to>
                                    </p:set>
                                    <p:animEffect transition="in" filter="slide(fromLeft)">
                                      <p:cBhvr>
                                        <p:cTn id="15" dur="1000"/>
                                        <p:tgtEl>
                                          <p:spTgt spid="20493">
                                            <p:txEl>
                                              <p:pRg st="2" end="2"/>
                                            </p:txEl>
                                          </p:spTgt>
                                        </p:tgtEl>
                                      </p:cBhvr>
                                    </p:animEffect>
                                  </p:childTnLst>
                                </p:cTn>
                              </p:par>
                            </p:childTnLst>
                          </p:cTn>
                        </p:par>
                        <p:par>
                          <p:cTn id="16" fill="hold" nodeType="afterGroup">
                            <p:stCondLst>
                              <p:cond delay="3000"/>
                            </p:stCondLst>
                            <p:childTnLst>
                              <p:par>
                                <p:cTn id="17" presetID="12" presetClass="entr" presetSubtype="8" fill="hold" nodeType="afterEffect">
                                  <p:stCondLst>
                                    <p:cond delay="0"/>
                                  </p:stCondLst>
                                  <p:childTnLst>
                                    <p:set>
                                      <p:cBhvr>
                                        <p:cTn id="18" dur="1" fill="hold">
                                          <p:stCondLst>
                                            <p:cond delay="0"/>
                                          </p:stCondLst>
                                        </p:cTn>
                                        <p:tgtEl>
                                          <p:spTgt spid="20493">
                                            <p:txEl>
                                              <p:pRg st="4" end="4"/>
                                            </p:txEl>
                                          </p:spTgt>
                                        </p:tgtEl>
                                        <p:attrNameLst>
                                          <p:attrName>style.visibility</p:attrName>
                                        </p:attrNameLst>
                                      </p:cBhvr>
                                      <p:to>
                                        <p:strVal val="visible"/>
                                      </p:to>
                                    </p:set>
                                    <p:animEffect transition="in" filter="slide(fromLeft)">
                                      <p:cBhvr>
                                        <p:cTn id="19" dur="1000"/>
                                        <p:tgtEl>
                                          <p:spTgt spid="20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4"/>
          <p:cNvSpPr>
            <a:spLocks noGrp="1" noChangeArrowheads="1"/>
          </p:cNvSpPr>
          <p:nvPr>
            <p:ph type="title"/>
          </p:nvPr>
        </p:nvSpPr>
        <p:spPr/>
        <p:txBody>
          <a:bodyPr/>
          <a:lstStyle/>
          <a:p>
            <a:r>
              <a:rPr smtClean="0">
                <a:latin typeface="Arial" charset="0"/>
                <a:cs typeface="Arial" charset="0"/>
              </a:rPr>
              <a:t>Object Characteristics - Identity</a:t>
            </a:r>
          </a:p>
        </p:txBody>
      </p:sp>
      <p:sp>
        <p:nvSpPr>
          <p:cNvPr id="21519" name="Rectangle 15"/>
          <p:cNvSpPr>
            <a:spLocks noGrp="1" noChangeArrowheads="1"/>
          </p:cNvSpPr>
          <p:nvPr>
            <p:ph type="body" idx="1"/>
          </p:nvPr>
        </p:nvSpPr>
        <p:spPr bwMode="auto"/>
        <p:txBody>
          <a:bodyPr/>
          <a:lstStyle/>
          <a:p>
            <a:r>
              <a:rPr smtClean="0">
                <a:latin typeface="Arial" charset="0"/>
                <a:cs typeface="Arial" charset="0"/>
              </a:rPr>
              <a:t>Every object has an unique identity. Two objects may have same state, but can not have same identity.</a:t>
            </a: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endParaRPr smtClean="0">
              <a:latin typeface="Arial" charset="0"/>
              <a:cs typeface="Arial" charset="0"/>
            </a:endParaRPr>
          </a:p>
          <a:p>
            <a:r>
              <a:rPr smtClean="0">
                <a:latin typeface="Arial" charset="0"/>
                <a:cs typeface="Arial" charset="0"/>
              </a:rPr>
              <a:t>Even if states of two objects are same, their identities should be different. (Employee No. may work as identity)</a:t>
            </a:r>
          </a:p>
        </p:txBody>
      </p:sp>
      <p:pic>
        <p:nvPicPr>
          <p:cNvPr id="21508" name="Picture 4" descr="bd0596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543175"/>
            <a:ext cx="969963"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1509" name="Picture 5" descr="bd0550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466975"/>
            <a:ext cx="1241425" cy="1350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1515" name="Text Box 11"/>
          <p:cNvSpPr txBox="1">
            <a:spLocks noChangeArrowheads="1"/>
          </p:cNvSpPr>
          <p:nvPr/>
        </p:nvSpPr>
        <p:spPr bwMode="auto">
          <a:xfrm>
            <a:off x="1266825" y="3976688"/>
            <a:ext cx="2057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600"/>
              <a:t>A.B.Chowbe teaches OOP</a:t>
            </a:r>
          </a:p>
        </p:txBody>
      </p:sp>
      <p:sp>
        <p:nvSpPr>
          <p:cNvPr id="21516" name="Text Box 12"/>
          <p:cNvSpPr txBox="1">
            <a:spLocks noChangeArrowheads="1"/>
          </p:cNvSpPr>
          <p:nvPr/>
        </p:nvSpPr>
        <p:spPr bwMode="auto">
          <a:xfrm>
            <a:off x="4419600" y="3990975"/>
            <a:ext cx="2057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600"/>
              <a:t>A.B.Chowbe teaches OOP</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1519">
                                            <p:txEl>
                                              <p:pRg st="0" end="0"/>
                                            </p:txEl>
                                          </p:spTgt>
                                        </p:tgtEl>
                                        <p:attrNameLst>
                                          <p:attrName>style.visibility</p:attrName>
                                        </p:attrNameLst>
                                      </p:cBhvr>
                                      <p:to>
                                        <p:strVal val="visible"/>
                                      </p:to>
                                    </p:set>
                                    <p:anim calcmode="lin" valueType="num">
                                      <p:cBhvr additive="base">
                                        <p:cTn id="7" dur="1000" fill="hold"/>
                                        <p:tgtEl>
                                          <p:spTgt spid="2151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21515"/>
                                        </p:tgtEl>
                                        <p:attrNameLst>
                                          <p:attrName>style.visibility</p:attrName>
                                        </p:attrNameLst>
                                      </p:cBhvr>
                                      <p:to>
                                        <p:strVal val="visible"/>
                                      </p:to>
                                    </p:set>
                                    <p:animEffect transition="in" filter="dissolve">
                                      <p:cBhvr>
                                        <p:cTn id="12" dur="1000"/>
                                        <p:tgtEl>
                                          <p:spTgt spid="21515"/>
                                        </p:tgtEl>
                                      </p:cBhvr>
                                    </p:animEffect>
                                  </p:childTnLst>
                                </p:cTn>
                              </p:par>
                            </p:childTnLst>
                          </p:cTn>
                        </p:par>
                        <p:par>
                          <p:cTn id="13" fill="hold" nodeType="afterGroup">
                            <p:stCondLst>
                              <p:cond delay="2000"/>
                            </p:stCondLst>
                            <p:childTnLst>
                              <p:par>
                                <p:cTn id="14" presetID="9" presetClass="entr" presetSubtype="0" fill="hold" nodeType="afterEffect">
                                  <p:stCondLst>
                                    <p:cond delay="0"/>
                                  </p:stCondLst>
                                  <p:childTnLst>
                                    <p:set>
                                      <p:cBhvr>
                                        <p:cTn id="15" dur="1" fill="hold">
                                          <p:stCondLst>
                                            <p:cond delay="0"/>
                                          </p:stCondLst>
                                        </p:cTn>
                                        <p:tgtEl>
                                          <p:spTgt spid="21509"/>
                                        </p:tgtEl>
                                        <p:attrNameLst>
                                          <p:attrName>style.visibility</p:attrName>
                                        </p:attrNameLst>
                                      </p:cBhvr>
                                      <p:to>
                                        <p:strVal val="visible"/>
                                      </p:to>
                                    </p:set>
                                    <p:animEffect transition="in" filter="dissolve">
                                      <p:cBhvr>
                                        <p:cTn id="16" dur="1000"/>
                                        <p:tgtEl>
                                          <p:spTgt spid="21509"/>
                                        </p:tgtEl>
                                      </p:cBhvr>
                                    </p:animEffect>
                                  </p:childTnLst>
                                </p:cTn>
                              </p:par>
                            </p:childTnLst>
                          </p:cTn>
                        </p:par>
                        <p:par>
                          <p:cTn id="17" fill="hold" nodeType="afterGroup">
                            <p:stCondLst>
                              <p:cond delay="3000"/>
                            </p:stCondLst>
                            <p:childTnLst>
                              <p:par>
                                <p:cTn id="18" presetID="9" presetClass="entr" presetSubtype="0" fill="hold" nodeType="afterEffect">
                                  <p:stCondLst>
                                    <p:cond delay="0"/>
                                  </p:stCondLst>
                                  <p:childTnLst>
                                    <p:set>
                                      <p:cBhvr>
                                        <p:cTn id="19" dur="1" fill="hold">
                                          <p:stCondLst>
                                            <p:cond delay="0"/>
                                          </p:stCondLst>
                                        </p:cTn>
                                        <p:tgtEl>
                                          <p:spTgt spid="21508"/>
                                        </p:tgtEl>
                                        <p:attrNameLst>
                                          <p:attrName>style.visibility</p:attrName>
                                        </p:attrNameLst>
                                      </p:cBhvr>
                                      <p:to>
                                        <p:strVal val="visible"/>
                                      </p:to>
                                    </p:set>
                                    <p:animEffect transition="in" filter="dissolve">
                                      <p:cBhvr>
                                        <p:cTn id="20" dur="1000"/>
                                        <p:tgtEl>
                                          <p:spTgt spid="21508"/>
                                        </p:tgtEl>
                                      </p:cBhvr>
                                    </p:animEffect>
                                  </p:childTnLst>
                                </p:cTn>
                              </p:par>
                            </p:childTnLst>
                          </p:cTn>
                        </p:par>
                        <p:par>
                          <p:cTn id="21" fill="hold" nodeType="afterGroup">
                            <p:stCondLst>
                              <p:cond delay="4000"/>
                            </p:stCondLst>
                            <p:childTnLst>
                              <p:par>
                                <p:cTn id="22" presetID="9" presetClass="entr" presetSubtype="0" fill="hold" grpId="0" nodeType="afterEffect">
                                  <p:stCondLst>
                                    <p:cond delay="0"/>
                                  </p:stCondLst>
                                  <p:childTnLst>
                                    <p:set>
                                      <p:cBhvr>
                                        <p:cTn id="23" dur="1" fill="hold">
                                          <p:stCondLst>
                                            <p:cond delay="0"/>
                                          </p:stCondLst>
                                        </p:cTn>
                                        <p:tgtEl>
                                          <p:spTgt spid="21516"/>
                                        </p:tgtEl>
                                        <p:attrNameLst>
                                          <p:attrName>style.visibility</p:attrName>
                                        </p:attrNameLst>
                                      </p:cBhvr>
                                      <p:to>
                                        <p:strVal val="visible"/>
                                      </p:to>
                                    </p:set>
                                    <p:animEffect transition="in" filter="dissolve">
                                      <p:cBhvr>
                                        <p:cTn id="24" dur="1000"/>
                                        <p:tgtEl>
                                          <p:spTgt spid="21516"/>
                                        </p:tgtEl>
                                      </p:cBhvr>
                                    </p:animEffect>
                                  </p:childTnLst>
                                </p:cTn>
                              </p:par>
                            </p:childTnLst>
                          </p:cTn>
                        </p:par>
                        <p:par>
                          <p:cTn id="25" fill="hold" nodeType="afterGroup">
                            <p:stCondLst>
                              <p:cond delay="5000"/>
                            </p:stCondLst>
                            <p:childTnLst>
                              <p:par>
                                <p:cTn id="26" presetID="12" presetClass="entr" presetSubtype="8" fill="hold" nodeType="afterEffect">
                                  <p:stCondLst>
                                    <p:cond delay="0"/>
                                  </p:stCondLst>
                                  <p:childTnLst>
                                    <p:set>
                                      <p:cBhvr>
                                        <p:cTn id="27" dur="1" fill="hold">
                                          <p:stCondLst>
                                            <p:cond delay="0"/>
                                          </p:stCondLst>
                                        </p:cTn>
                                        <p:tgtEl>
                                          <p:spTgt spid="21519">
                                            <p:txEl>
                                              <p:pRg st="11" end="11"/>
                                            </p:txEl>
                                          </p:spTgt>
                                        </p:tgtEl>
                                        <p:attrNameLst>
                                          <p:attrName>style.visibility</p:attrName>
                                        </p:attrNameLst>
                                      </p:cBhvr>
                                      <p:to>
                                        <p:strVal val="visible"/>
                                      </p:to>
                                    </p:set>
                                    <p:animEffect transition="in" filter="slide(fromLeft)">
                                      <p:cBhvr>
                                        <p:cTn id="28" dur="1000"/>
                                        <p:tgtEl>
                                          <p:spTgt spid="215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P spid="215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dirty="0" smtClean="0">
                <a:latin typeface="Arial" charset="0"/>
                <a:cs typeface="Arial" charset="0"/>
              </a:rPr>
              <a:t>Class &amp; Object</a:t>
            </a:r>
          </a:p>
        </p:txBody>
      </p:sp>
      <p:sp>
        <p:nvSpPr>
          <p:cNvPr id="22533" name="Rectangle 5"/>
          <p:cNvSpPr>
            <a:spLocks noGrp="1" noChangeArrowheads="1"/>
          </p:cNvSpPr>
          <p:nvPr>
            <p:ph type="body" idx="1"/>
          </p:nvPr>
        </p:nvSpPr>
        <p:spPr bwMode="auto"/>
        <p:txBody>
          <a:bodyPr/>
          <a:lstStyle/>
          <a:p>
            <a:pPr algn="just"/>
            <a:r>
              <a:rPr dirty="0" smtClean="0">
                <a:latin typeface="Arial" charset="0"/>
                <a:cs typeface="Arial" charset="0"/>
              </a:rPr>
              <a:t>A </a:t>
            </a:r>
            <a:r>
              <a:rPr dirty="0" smtClean="0">
                <a:solidFill>
                  <a:srgbClr val="FF0000"/>
                </a:solidFill>
                <a:latin typeface="Arial" charset="0"/>
                <a:cs typeface="Arial" charset="0"/>
              </a:rPr>
              <a:t>Class </a:t>
            </a:r>
            <a:r>
              <a:rPr dirty="0" smtClean="0">
                <a:latin typeface="Arial" charset="0"/>
                <a:cs typeface="Arial" charset="0"/>
              </a:rPr>
              <a:t>is a description of a group of objects with common properties (attributes) &amp; behavior (operations)</a:t>
            </a:r>
          </a:p>
          <a:p>
            <a:pPr algn="just"/>
            <a:endParaRPr lang="en-US" dirty="0" smtClean="0">
              <a:latin typeface="Arial" charset="0"/>
              <a:cs typeface="Arial" charset="0"/>
            </a:endParaRPr>
          </a:p>
          <a:p>
            <a:pPr algn="just"/>
            <a:r>
              <a:rPr lang="en-IN" dirty="0" smtClean="0">
                <a:latin typeface="Arial" charset="0"/>
                <a:cs typeface="Arial" charset="0"/>
              </a:rPr>
              <a:t>It serves like a blue print or prototype or template for creating objects</a:t>
            </a:r>
          </a:p>
          <a:p>
            <a:pPr algn="just"/>
            <a:endParaRPr lang="en-US" dirty="0">
              <a:latin typeface="Arial" charset="0"/>
              <a:cs typeface="Arial" charset="0"/>
            </a:endParaRPr>
          </a:p>
          <a:p>
            <a:pPr lvl="1" algn="just"/>
            <a:r>
              <a:rPr dirty="0" smtClean="0"/>
              <a:t>An </a:t>
            </a:r>
            <a:r>
              <a:rPr dirty="0">
                <a:solidFill>
                  <a:srgbClr val="FF0000"/>
                </a:solidFill>
              </a:rPr>
              <a:t>O</a:t>
            </a:r>
            <a:r>
              <a:rPr dirty="0" smtClean="0">
                <a:solidFill>
                  <a:srgbClr val="FF0000"/>
                </a:solidFill>
              </a:rPr>
              <a:t>bject</a:t>
            </a:r>
            <a:r>
              <a:rPr dirty="0" smtClean="0"/>
              <a:t> is an instance of a class.</a:t>
            </a:r>
          </a:p>
          <a:p>
            <a:pPr lvl="1" algn="just">
              <a:buFont typeface="Wingdings" pitchFamily="2" charset="2"/>
              <a:buNone/>
            </a:pPr>
            <a:endParaRPr lang="en-US" dirty="0"/>
          </a:p>
          <a:p>
            <a:pPr eaLnBrk="1" hangingPunct="1">
              <a:spcBef>
                <a:spcPts val="600"/>
              </a:spcBef>
            </a:pPr>
            <a:r>
              <a:rPr lang="en-IN" dirty="0" smtClean="0">
                <a:latin typeface="Arial" charset="0"/>
                <a:cs typeface="Arial" charset="0"/>
              </a:rPr>
              <a:t>All objects have state and behaviour which is defined by its class</a:t>
            </a:r>
          </a:p>
          <a:p>
            <a:pPr eaLnBrk="1" hangingPunct="1">
              <a:spcBef>
                <a:spcPts val="600"/>
              </a:spcBef>
            </a:pPr>
            <a:endParaRPr lang="en-IN" dirty="0">
              <a:latin typeface="Arial" charset="0"/>
              <a:cs typeface="Arial" charset="0"/>
            </a:endParaRPr>
          </a:p>
          <a:p>
            <a:pPr eaLnBrk="1" hangingPunct="1">
              <a:spcBef>
                <a:spcPts val="600"/>
              </a:spcBef>
            </a:pPr>
            <a:endParaRPr lang="en-IN" dirty="0" smtClean="0">
              <a:latin typeface="Arial" charset="0"/>
              <a:cs typeface="Arial" charset="0"/>
            </a:endParaRPr>
          </a:p>
          <a:p>
            <a:pPr lvl="1" algn="just">
              <a:buFont typeface="Wingdings" pitchFamily="2" charset="2"/>
              <a:buNone/>
            </a:pPr>
            <a:endParaRPr dirty="0" smtClean="0"/>
          </a:p>
          <a:p>
            <a:pPr algn="just"/>
            <a:endParaRPr lang="en-GB" dirty="0" smtClean="0">
              <a:latin typeface="Arial" charset="0"/>
              <a:cs typeface="Arial" charset="0"/>
            </a:endParaRPr>
          </a:p>
        </p:txBody>
      </p:sp>
      <p:pic>
        <p:nvPicPr>
          <p:cNvPr id="4" name="Picture 5" descr="bd0596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5011737"/>
            <a:ext cx="9509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bd066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5087937"/>
            <a:ext cx="13509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d0550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783137"/>
            <a:ext cx="1217613"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685800" y="6230937"/>
            <a:ext cx="1295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P.A.Walter</a:t>
            </a:r>
          </a:p>
        </p:txBody>
      </p:sp>
      <p:sp>
        <p:nvSpPr>
          <p:cNvPr id="8" name="Text Box 9"/>
          <p:cNvSpPr txBox="1">
            <a:spLocks noChangeArrowheads="1"/>
          </p:cNvSpPr>
          <p:nvPr/>
        </p:nvSpPr>
        <p:spPr bwMode="auto">
          <a:xfrm>
            <a:off x="2667000" y="6230937"/>
            <a:ext cx="1295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G.A.Khanna</a:t>
            </a:r>
          </a:p>
        </p:txBody>
      </p:sp>
      <p:sp>
        <p:nvSpPr>
          <p:cNvPr id="9" name="Text Box 10"/>
          <p:cNvSpPr txBox="1">
            <a:spLocks noChangeArrowheads="1"/>
          </p:cNvSpPr>
          <p:nvPr/>
        </p:nvSpPr>
        <p:spPr bwMode="auto">
          <a:xfrm>
            <a:off x="4495800" y="6307137"/>
            <a:ext cx="1295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A.B.Chowbe</a:t>
            </a:r>
          </a:p>
        </p:txBody>
      </p:sp>
      <p:sp>
        <p:nvSpPr>
          <p:cNvPr id="10" name="Oval 12"/>
          <p:cNvSpPr>
            <a:spLocks noChangeArrowheads="1"/>
          </p:cNvSpPr>
          <p:nvPr/>
        </p:nvSpPr>
        <p:spPr bwMode="auto">
          <a:xfrm>
            <a:off x="5943600" y="3810000"/>
            <a:ext cx="2514600" cy="730250"/>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76200" cmpd="tri">
                <a:solidFill>
                  <a:srgbClr val="3399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GB" sz="2400" dirty="0">
                <a:solidFill>
                  <a:schemeClr val="bg1"/>
                </a:solidFill>
                <a:latin typeface="Verdana" pitchFamily="34" charset="0"/>
              </a:rPr>
              <a:t>Teacher</a:t>
            </a:r>
          </a:p>
        </p:txBody>
      </p:sp>
      <p:sp>
        <p:nvSpPr>
          <p:cNvPr id="11" name="Line 17"/>
          <p:cNvSpPr>
            <a:spLocks noChangeShapeType="1"/>
          </p:cNvSpPr>
          <p:nvPr/>
        </p:nvSpPr>
        <p:spPr bwMode="auto">
          <a:xfrm flipH="1">
            <a:off x="1905000" y="4249737"/>
            <a:ext cx="4114800" cy="5334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8"/>
          <p:cNvSpPr>
            <a:spLocks noChangeShapeType="1"/>
          </p:cNvSpPr>
          <p:nvPr/>
        </p:nvSpPr>
        <p:spPr bwMode="auto">
          <a:xfrm flipH="1">
            <a:off x="3810000" y="4249737"/>
            <a:ext cx="2209800" cy="762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9"/>
          <p:cNvSpPr>
            <a:spLocks noChangeShapeType="1"/>
          </p:cNvSpPr>
          <p:nvPr/>
        </p:nvSpPr>
        <p:spPr bwMode="auto">
          <a:xfrm flipH="1">
            <a:off x="5410200" y="4249737"/>
            <a:ext cx="533400" cy="6858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 calcmode="lin" valueType="num">
                                      <p:cBhvr additive="base">
                                        <p:cTn id="7" dur="1000" fill="hold"/>
                                        <p:tgtEl>
                                          <p:spTgt spid="2253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53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2" fill="hold" nodeType="after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 calcmode="lin" valueType="num">
                                      <p:cBhvr additive="base">
                                        <p:cTn id="12" dur="1000" fill="hold"/>
                                        <p:tgtEl>
                                          <p:spTgt spid="22533">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2533">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12" fill="hold" nodeType="after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 calcmode="lin" valueType="num">
                                      <p:cBhvr additive="base">
                                        <p:cTn id="17" dur="1000" fill="hold"/>
                                        <p:tgtEl>
                                          <p:spTgt spid="22533">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253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12" fill="hold" nodeType="afterEffect">
                                  <p:stCondLst>
                                    <p:cond delay="0"/>
                                  </p:stCondLst>
                                  <p:childTnLst>
                                    <p:set>
                                      <p:cBhvr>
                                        <p:cTn id="21" dur="1" fill="hold">
                                          <p:stCondLst>
                                            <p:cond delay="0"/>
                                          </p:stCondLst>
                                        </p:cTn>
                                        <p:tgtEl>
                                          <p:spTgt spid="22533">
                                            <p:txEl>
                                              <p:pRg st="6" end="6"/>
                                            </p:txEl>
                                          </p:spTgt>
                                        </p:tgtEl>
                                        <p:attrNameLst>
                                          <p:attrName>style.visibility</p:attrName>
                                        </p:attrNameLst>
                                      </p:cBhvr>
                                      <p:to>
                                        <p:strVal val="visible"/>
                                      </p:to>
                                    </p:set>
                                    <p:anim calcmode="lin" valueType="num">
                                      <p:cBhvr additive="base">
                                        <p:cTn id="22" dur="1000" fill="hold"/>
                                        <p:tgtEl>
                                          <p:spTgt spid="22533">
                                            <p:txEl>
                                              <p:pRg st="6" end="6"/>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253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9"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1000"/>
                                        <p:tgtEl>
                                          <p:spTgt spid="4"/>
                                        </p:tgtEl>
                                      </p:cBhvr>
                                    </p:animEffect>
                                  </p:childTnLst>
                                </p:cTn>
                              </p:par>
                            </p:childTnLst>
                          </p:cTn>
                        </p:par>
                        <p:par>
                          <p:cTn id="28" fill="hold">
                            <p:stCondLst>
                              <p:cond delay="5000"/>
                            </p:stCondLst>
                            <p:childTnLst>
                              <p:par>
                                <p:cTn id="29" presetID="9"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1000"/>
                                        <p:tgtEl>
                                          <p:spTgt spid="5"/>
                                        </p:tgtEl>
                                      </p:cBhvr>
                                    </p:animEffect>
                                  </p:childTnLst>
                                </p:cTn>
                              </p:par>
                            </p:childTnLst>
                          </p:cTn>
                        </p:par>
                        <p:par>
                          <p:cTn id="32" fill="hold">
                            <p:stCondLst>
                              <p:cond delay="6000"/>
                            </p:stCondLst>
                            <p:childTnLst>
                              <p:par>
                                <p:cTn id="33" presetID="9"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1000"/>
                                        <p:tgtEl>
                                          <p:spTgt spid="6"/>
                                        </p:tgtEl>
                                      </p:cBhvr>
                                    </p:animEffect>
                                  </p:childTnLst>
                                </p:cTn>
                              </p:par>
                            </p:childTnLst>
                          </p:cTn>
                        </p:par>
                        <p:par>
                          <p:cTn id="36" fill="hold">
                            <p:stCondLst>
                              <p:cond delay="7000"/>
                            </p:stCondLst>
                            <p:childTnLst>
                              <p:par>
                                <p:cTn id="37" presetID="9"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1000"/>
                                        <p:tgtEl>
                                          <p:spTgt spid="7"/>
                                        </p:tgtEl>
                                      </p:cBhvr>
                                    </p:animEffect>
                                  </p:childTnLst>
                                </p:cTn>
                              </p:par>
                            </p:childTnLst>
                          </p:cTn>
                        </p:par>
                        <p:par>
                          <p:cTn id="40" fill="hold">
                            <p:stCondLst>
                              <p:cond delay="8000"/>
                            </p:stCondLst>
                            <p:childTnLst>
                              <p:par>
                                <p:cTn id="41" presetID="9"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1000"/>
                                        <p:tgtEl>
                                          <p:spTgt spid="8"/>
                                        </p:tgtEl>
                                      </p:cBhvr>
                                    </p:animEffect>
                                  </p:childTnLst>
                                </p:cTn>
                              </p:par>
                            </p:childTnLst>
                          </p:cTn>
                        </p:par>
                        <p:par>
                          <p:cTn id="44" fill="hold">
                            <p:stCondLst>
                              <p:cond delay="9000"/>
                            </p:stCondLst>
                            <p:childTnLst>
                              <p:par>
                                <p:cTn id="45" presetID="9"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1000"/>
                                        <p:tgtEl>
                                          <p:spTgt spid="9"/>
                                        </p:tgtEl>
                                      </p:cBhvr>
                                    </p:animEffect>
                                  </p:childTnLst>
                                </p:cTn>
                              </p:par>
                            </p:childTnLst>
                          </p:cTn>
                        </p:par>
                        <p:par>
                          <p:cTn id="48" fill="hold">
                            <p:stCondLst>
                              <p:cond delay="10000"/>
                            </p:stCondLst>
                            <p:childTnLst>
                              <p:par>
                                <p:cTn id="49" presetID="9"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1000"/>
                                        <p:tgtEl>
                                          <p:spTgt spid="11"/>
                                        </p:tgtEl>
                                      </p:cBhvr>
                                    </p:animEffect>
                                  </p:childTnLst>
                                </p:cTn>
                              </p:par>
                            </p:childTnLst>
                          </p:cTn>
                        </p:par>
                        <p:par>
                          <p:cTn id="52" fill="hold">
                            <p:stCondLst>
                              <p:cond delay="11000"/>
                            </p:stCondLst>
                            <p:childTnLst>
                              <p:par>
                                <p:cTn id="53" presetID="9"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dissolve">
                                      <p:cBhvr>
                                        <p:cTn id="55" dur="1000"/>
                                        <p:tgtEl>
                                          <p:spTgt spid="12"/>
                                        </p:tgtEl>
                                      </p:cBhvr>
                                    </p:animEffect>
                                  </p:childTnLst>
                                </p:cTn>
                              </p:par>
                            </p:childTnLst>
                          </p:cTn>
                        </p:par>
                        <p:par>
                          <p:cTn id="56" fill="hold">
                            <p:stCondLst>
                              <p:cond delay="12000"/>
                            </p:stCondLst>
                            <p:childTnLst>
                              <p:par>
                                <p:cTn id="57" presetID="9"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dissolve">
                                      <p:cBhvr>
                                        <p:cTn id="59" dur="1000"/>
                                        <p:tgtEl>
                                          <p:spTgt spid="13"/>
                                        </p:tgtEl>
                                      </p:cBhvr>
                                    </p:animEffect>
                                  </p:childTnLst>
                                </p:cTn>
                              </p:par>
                            </p:childTnLst>
                          </p:cTn>
                        </p:par>
                        <p:par>
                          <p:cTn id="60" fill="hold">
                            <p:stCondLst>
                              <p:cond delay="13000"/>
                            </p:stCondLst>
                            <p:childTnLst>
                              <p:par>
                                <p:cTn id="61" presetID="9"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dissolve">
                                      <p:cBhvr>
                                        <p:cTn id="6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smtClean="0">
                <a:latin typeface="Arial" charset="0"/>
                <a:cs typeface="Arial" charset="0"/>
              </a:rPr>
              <a:t>Class &amp; Object</a:t>
            </a:r>
          </a:p>
        </p:txBody>
      </p:sp>
      <p:pic>
        <p:nvPicPr>
          <p:cNvPr id="72707" name="Picture 4" descr="blue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2913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5" descr="ahou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31242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7"/>
          <p:cNvSpPr txBox="1">
            <a:spLocks noChangeArrowheads="1"/>
          </p:cNvSpPr>
          <p:nvPr/>
        </p:nvSpPr>
        <p:spPr bwMode="auto">
          <a:xfrm>
            <a:off x="1066800" y="1295400"/>
            <a:ext cx="695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400" b="0">
                <a:latin typeface="Verdana" pitchFamily="34" charset="0"/>
              </a:rPr>
              <a:t>Class is a blueprint of an object</a:t>
            </a:r>
          </a:p>
        </p:txBody>
      </p:sp>
      <p:sp>
        <p:nvSpPr>
          <p:cNvPr id="72710" name="Line 10"/>
          <p:cNvSpPr>
            <a:spLocks noChangeShapeType="1"/>
          </p:cNvSpPr>
          <p:nvPr/>
        </p:nvSpPr>
        <p:spPr bwMode="auto">
          <a:xfrm>
            <a:off x="6324600" y="1752600"/>
            <a:ext cx="76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1" name="Line 11"/>
          <p:cNvSpPr>
            <a:spLocks noChangeShapeType="1"/>
          </p:cNvSpPr>
          <p:nvPr/>
        </p:nvSpPr>
        <p:spPr bwMode="auto">
          <a:xfrm flipH="1">
            <a:off x="2286000" y="1752600"/>
            <a:ext cx="304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4261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dirty="0" smtClean="0">
                <a:latin typeface="Arial" charset="0"/>
                <a:cs typeface="Arial" charset="0"/>
              </a:rPr>
              <a:t>Try it out</a:t>
            </a:r>
          </a:p>
        </p:txBody>
      </p:sp>
      <p:sp>
        <p:nvSpPr>
          <p:cNvPr id="71683" name="Rectangle 3"/>
          <p:cNvSpPr>
            <a:spLocks noGrp="1" noChangeArrowheads="1"/>
          </p:cNvSpPr>
          <p:nvPr>
            <p:ph type="body" idx="1"/>
          </p:nvPr>
        </p:nvSpPr>
        <p:spPr bwMode="auto"/>
        <p:txBody>
          <a:bodyPr/>
          <a:lstStyle/>
          <a:p>
            <a:pPr marL="0" indent="0" eaLnBrk="1" hangingPunct="1">
              <a:spcBef>
                <a:spcPts val="600"/>
              </a:spcBef>
              <a:buClr>
                <a:schemeClr val="accent1"/>
              </a:buClr>
              <a:buNone/>
            </a:pPr>
            <a:r>
              <a:rPr sz="2000" dirty="0" smtClean="0"/>
              <a:t>1. Try to identify some properties and behaviors for the below objects.</a:t>
            </a:r>
          </a:p>
        </p:txBody>
      </p:sp>
      <p:pic>
        <p:nvPicPr>
          <p:cNvPr id="71684" name="Picture 5" descr="Man-Tendi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20119"/>
            <a:ext cx="1371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9" descr="pg02-ca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77269"/>
            <a:ext cx="20574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descr="Image result for bank account"/>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bank account"/>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763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7338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830619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smtClean="0">
                <a:latin typeface="Arial" charset="0"/>
                <a:cs typeface="Arial" charset="0"/>
              </a:rPr>
              <a:t>Object Oriented Concepts</a:t>
            </a:r>
          </a:p>
        </p:txBody>
      </p:sp>
      <p:sp>
        <p:nvSpPr>
          <p:cNvPr id="11269" name="Rectangle 5"/>
          <p:cNvSpPr>
            <a:spLocks noGrp="1" noChangeArrowheads="1"/>
          </p:cNvSpPr>
          <p:nvPr>
            <p:ph type="body" idx="1"/>
          </p:nvPr>
        </p:nvSpPr>
        <p:spPr bwMode="auto"/>
        <p:txBody>
          <a:bodyPr/>
          <a:lstStyle/>
          <a:p>
            <a:r>
              <a:rPr smtClean="0">
                <a:latin typeface="Arial" charset="0"/>
                <a:cs typeface="Arial" charset="0"/>
              </a:rPr>
              <a:t>Abstraction</a:t>
            </a:r>
          </a:p>
          <a:p>
            <a:endParaRPr smtClean="0">
              <a:latin typeface="Arial" charset="0"/>
              <a:cs typeface="Arial" charset="0"/>
            </a:endParaRPr>
          </a:p>
          <a:p>
            <a:r>
              <a:rPr smtClean="0">
                <a:latin typeface="Arial" charset="0"/>
                <a:cs typeface="Arial" charset="0"/>
              </a:rPr>
              <a:t>Encapsulation</a:t>
            </a:r>
          </a:p>
          <a:p>
            <a:endParaRPr smtClean="0">
              <a:latin typeface="Arial" charset="0"/>
              <a:cs typeface="Arial" charset="0"/>
            </a:endParaRPr>
          </a:p>
          <a:p>
            <a:r>
              <a:rPr smtClean="0">
                <a:latin typeface="Arial" charset="0"/>
                <a:cs typeface="Arial" charset="0"/>
              </a:rPr>
              <a:t>Inheritance</a:t>
            </a:r>
          </a:p>
          <a:p>
            <a:endParaRPr smtClean="0">
              <a:latin typeface="Arial" charset="0"/>
              <a:cs typeface="Arial" charset="0"/>
            </a:endParaRPr>
          </a:p>
          <a:p>
            <a:r>
              <a:rPr smtClean="0">
                <a:latin typeface="Arial" charset="0"/>
                <a:cs typeface="Arial" charset="0"/>
              </a:rPr>
              <a:t>Polymorphism</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 calcmode="lin" valueType="num">
                                      <p:cBhvr>
                                        <p:cTn id="7" dur="1000" fill="hold"/>
                                        <p:tgtEl>
                                          <p:spTgt spid="1126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26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9">
                                            <p:txEl>
                                              <p:pRg st="0" end="0"/>
                                            </p:txEl>
                                          </p:spTgt>
                                        </p:tgtEl>
                                      </p:cBhvr>
                                    </p:animEffect>
                                  </p:childTnLst>
                                </p:cTn>
                              </p:par>
                            </p:childTnLst>
                          </p:cTn>
                        </p:par>
                        <p:par>
                          <p:cTn id="10" fill="hold" nodeType="afterGroup">
                            <p:stCondLst>
                              <p:cond delay="1000"/>
                            </p:stCondLst>
                            <p:childTnLst>
                              <p:par>
                                <p:cTn id="11" presetID="29" presetClass="entr" presetSubtype="0" fill="hold" nodeType="afterEffect">
                                  <p:stCondLst>
                                    <p:cond delay="0"/>
                                  </p:stCondLst>
                                  <p:childTnLst>
                                    <p:set>
                                      <p:cBhvr>
                                        <p:cTn id="12" dur="1" fill="hold">
                                          <p:stCondLst>
                                            <p:cond delay="0"/>
                                          </p:stCondLst>
                                        </p:cTn>
                                        <p:tgtEl>
                                          <p:spTgt spid="11269">
                                            <p:txEl>
                                              <p:pRg st="2" end="2"/>
                                            </p:txEl>
                                          </p:spTgt>
                                        </p:tgtEl>
                                        <p:attrNameLst>
                                          <p:attrName>style.visibility</p:attrName>
                                        </p:attrNameLst>
                                      </p:cBhvr>
                                      <p:to>
                                        <p:strVal val="visible"/>
                                      </p:to>
                                    </p:set>
                                    <p:anim calcmode="lin" valueType="num">
                                      <p:cBhvr>
                                        <p:cTn id="13" dur="1000" fill="hold"/>
                                        <p:tgtEl>
                                          <p:spTgt spid="11269">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1126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1269">
                                            <p:txEl>
                                              <p:pRg st="2" end="2"/>
                                            </p:txEl>
                                          </p:spTgt>
                                        </p:tgtEl>
                                      </p:cBhvr>
                                    </p:animEffect>
                                  </p:childTnLst>
                                </p:cTn>
                              </p:par>
                            </p:childTnLst>
                          </p:cTn>
                        </p:par>
                        <p:par>
                          <p:cTn id="16" fill="hold" nodeType="afterGroup">
                            <p:stCondLst>
                              <p:cond delay="2000"/>
                            </p:stCondLst>
                            <p:childTnLst>
                              <p:par>
                                <p:cTn id="17" presetID="29" presetClass="entr" presetSubtype="0" fill="hold" nodeType="after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anim calcmode="lin" valueType="num">
                                      <p:cBhvr>
                                        <p:cTn id="19" dur="1000" fill="hold"/>
                                        <p:tgtEl>
                                          <p:spTgt spid="11269">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1126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269">
                                            <p:txEl>
                                              <p:pRg st="4" end="4"/>
                                            </p:txEl>
                                          </p:spTgt>
                                        </p:tgtEl>
                                      </p:cBhvr>
                                    </p:animEffect>
                                  </p:childTnLst>
                                </p:cTn>
                              </p:par>
                            </p:childTnLst>
                          </p:cTn>
                        </p:par>
                        <p:par>
                          <p:cTn id="22" fill="hold" nodeType="afterGroup">
                            <p:stCondLst>
                              <p:cond delay="3000"/>
                            </p:stCondLst>
                            <p:childTnLst>
                              <p:par>
                                <p:cTn id="23" presetID="29" presetClass="entr" presetSubtype="0" fill="hold" nodeType="afterEffect">
                                  <p:stCondLst>
                                    <p:cond delay="0"/>
                                  </p:stCondLst>
                                  <p:childTnLst>
                                    <p:set>
                                      <p:cBhvr>
                                        <p:cTn id="24" dur="1" fill="hold">
                                          <p:stCondLst>
                                            <p:cond delay="0"/>
                                          </p:stCondLst>
                                        </p:cTn>
                                        <p:tgtEl>
                                          <p:spTgt spid="11269">
                                            <p:txEl>
                                              <p:pRg st="6" end="6"/>
                                            </p:txEl>
                                          </p:spTgt>
                                        </p:tgtEl>
                                        <p:attrNameLst>
                                          <p:attrName>style.visibility</p:attrName>
                                        </p:attrNameLst>
                                      </p:cBhvr>
                                      <p:to>
                                        <p:strVal val="visible"/>
                                      </p:to>
                                    </p:set>
                                    <p:anim calcmode="lin" valueType="num">
                                      <p:cBhvr>
                                        <p:cTn id="25" dur="1000" fill="hold"/>
                                        <p:tgtEl>
                                          <p:spTgt spid="11269">
                                            <p:txEl>
                                              <p:pRg st="6" end="6"/>
                                            </p:txEl>
                                          </p:spTgt>
                                        </p:tgtEl>
                                        <p:attrNameLst>
                                          <p:attrName>ppt_x</p:attrName>
                                        </p:attrNameLst>
                                      </p:cBhvr>
                                      <p:tavLst>
                                        <p:tav tm="0">
                                          <p:val>
                                            <p:strVal val="#ppt_x-.2"/>
                                          </p:val>
                                        </p:tav>
                                        <p:tav tm="100000">
                                          <p:val>
                                            <p:strVal val="#ppt_x"/>
                                          </p:val>
                                        </p:tav>
                                      </p:tavLst>
                                    </p:anim>
                                    <p:anim calcmode="lin" valueType="num">
                                      <p:cBhvr>
                                        <p:cTn id="26" dur="1000" fill="hold"/>
                                        <p:tgtEl>
                                          <p:spTgt spid="1126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1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eaLnBrk="1" hangingPunct="1"/>
            <a:r>
              <a:rPr lang="en-US" sz="800">
                <a:solidFill>
                  <a:schemeClr val="bg1"/>
                </a:solidFill>
                <a:latin typeface="Arial" charset="0"/>
              </a:rPr>
              <a:t>CONFIDENTIAL© Copyright 2007 Tech Mahindra Limited</a:t>
            </a:r>
          </a:p>
        </p:txBody>
      </p:sp>
      <p:sp>
        <p:nvSpPr>
          <p:cNvPr id="30723"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eaLnBrk="1" hangingPunct="1"/>
            <a:fld id="{087E9B1B-C4F3-4582-AB44-9B90C1A872B4}" type="slidenum">
              <a:rPr lang="en-US" sz="900">
                <a:solidFill>
                  <a:schemeClr val="bg1"/>
                </a:solidFill>
                <a:latin typeface="Arial" charset="0"/>
              </a:rPr>
              <a:pPr algn="r" eaLnBrk="1" hangingPunct="1"/>
              <a:t>16</a:t>
            </a:fld>
            <a:endParaRPr lang="en-US" sz="900">
              <a:solidFill>
                <a:schemeClr val="bg1"/>
              </a:solidFill>
              <a:latin typeface="Arial" charset="0"/>
            </a:endParaRPr>
          </a:p>
        </p:txBody>
      </p:sp>
      <p:sp>
        <p:nvSpPr>
          <p:cNvPr id="30724" name="Rectangle 8"/>
          <p:cNvSpPr>
            <a:spLocks noGrp="1" noChangeArrowheads="1"/>
          </p:cNvSpPr>
          <p:nvPr>
            <p:ph type="title"/>
          </p:nvPr>
        </p:nvSpPr>
        <p:spPr/>
        <p:txBody>
          <a:bodyPr/>
          <a:lstStyle/>
          <a:p>
            <a:r>
              <a:rPr smtClean="0">
                <a:latin typeface="Arial" charset="0"/>
                <a:cs typeface="Arial" charset="0"/>
              </a:rPr>
              <a:t>Abstraction</a:t>
            </a:r>
          </a:p>
        </p:txBody>
      </p:sp>
      <p:sp>
        <p:nvSpPr>
          <p:cNvPr id="95241" name="Rectangle 9"/>
          <p:cNvSpPr>
            <a:spLocks noGrp="1" noChangeArrowheads="1"/>
          </p:cNvSpPr>
          <p:nvPr>
            <p:ph type="body" idx="1"/>
          </p:nvPr>
        </p:nvSpPr>
        <p:spPr bwMode="auto"/>
        <p:txBody>
          <a:bodyPr/>
          <a:lstStyle/>
          <a:p>
            <a:r>
              <a:rPr dirty="0" smtClean="0">
                <a:solidFill>
                  <a:srgbClr val="FF0000"/>
                </a:solidFill>
                <a:latin typeface="Arial" charset="0"/>
                <a:cs typeface="Arial" charset="0"/>
              </a:rPr>
              <a:t>Abstraction </a:t>
            </a:r>
            <a:r>
              <a:rPr dirty="0" smtClean="0">
                <a:latin typeface="Arial" charset="0"/>
                <a:cs typeface="Arial" charset="0"/>
              </a:rPr>
              <a:t>is the process of hiding the details and exposing only the essential features of a particular concept or object</a:t>
            </a:r>
          </a:p>
          <a:p>
            <a:endParaRPr dirty="0" smtClean="0">
              <a:latin typeface="Arial" charset="0"/>
              <a:cs typeface="Arial" charset="0"/>
            </a:endParaRPr>
          </a:p>
          <a:p>
            <a:endParaRPr dirty="0" smtClean="0">
              <a:latin typeface="Arial" charset="0"/>
              <a:cs typeface="Arial" charset="0"/>
            </a:endParaRPr>
          </a:p>
          <a:p>
            <a:pPr>
              <a:buFont typeface="Wingdings" pitchFamily="2" charset="2"/>
              <a:buNone/>
            </a:pPr>
            <a:r>
              <a:rPr b="1" dirty="0" smtClean="0">
                <a:latin typeface="Arial" charset="0"/>
                <a:cs typeface="Arial" charset="0"/>
              </a:rPr>
              <a:t>Example</a:t>
            </a:r>
            <a:r>
              <a:rPr dirty="0" smtClean="0">
                <a:solidFill>
                  <a:schemeClr val="accent2"/>
                </a:solidFill>
                <a:latin typeface="Arial" charset="0"/>
                <a:cs typeface="Arial" charset="0"/>
              </a:rPr>
              <a:t>:</a:t>
            </a:r>
          </a:p>
          <a:p>
            <a:pPr>
              <a:buFont typeface="Wingdings" pitchFamily="2" charset="2"/>
              <a:buNone/>
            </a:pPr>
            <a:endParaRPr dirty="0" smtClean="0">
              <a:solidFill>
                <a:schemeClr val="accent2"/>
              </a:solidFill>
              <a:latin typeface="Arial" charset="0"/>
              <a:cs typeface="Arial" charset="0"/>
            </a:endParaRPr>
          </a:p>
          <a:p>
            <a:r>
              <a:rPr dirty="0" smtClean="0">
                <a:latin typeface="Arial" charset="0"/>
                <a:cs typeface="Arial" charset="0"/>
              </a:rPr>
              <a:t>Telephone has a lot of attributes such as </a:t>
            </a:r>
            <a:r>
              <a:rPr dirty="0" err="1" smtClean="0">
                <a:latin typeface="Arial" charset="0"/>
                <a:cs typeface="Arial" charset="0"/>
              </a:rPr>
              <a:t>colour</a:t>
            </a:r>
            <a:r>
              <a:rPr dirty="0" smtClean="0">
                <a:latin typeface="Arial" charset="0"/>
                <a:cs typeface="Arial" charset="0"/>
              </a:rPr>
              <a:t>, shape, model and  behaviors such as receive call, make call etc. Internally, it is made up of circuits, chips and other components. But to buy or use  a Telephone, we don't need to know the internal workings of the phone. </a:t>
            </a:r>
          </a:p>
          <a:p>
            <a:endParaRPr dirty="0" smtClean="0">
              <a:latin typeface="Arial" charset="0"/>
              <a:cs typeface="Arial" charset="0"/>
            </a:endParaRPr>
          </a:p>
        </p:txBody>
      </p:sp>
      <p:pic>
        <p:nvPicPr>
          <p:cNvPr id="30726" name="Picture 7" descr="Caller_ID_Tele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962525"/>
            <a:ext cx="2209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95241">
                                            <p:txEl>
                                              <p:pRg st="0" end="0"/>
                                            </p:txEl>
                                          </p:spTgt>
                                        </p:tgtEl>
                                        <p:attrNameLst>
                                          <p:attrName>style.visibility</p:attrName>
                                        </p:attrNameLst>
                                      </p:cBhvr>
                                      <p:to>
                                        <p:strVal val="visible"/>
                                      </p:to>
                                    </p:set>
                                    <p:animEffect transition="in" filter="slide(fromLeft)">
                                      <p:cBhvr>
                                        <p:cTn id="7" dur="1000"/>
                                        <p:tgtEl>
                                          <p:spTgt spid="95241">
                                            <p:txEl>
                                              <p:pRg st="0" end="0"/>
                                            </p:txEl>
                                          </p:spTgt>
                                        </p:tgtEl>
                                      </p:cBhvr>
                                    </p:animEffect>
                                  </p:childTnLst>
                                </p:cTn>
                              </p:par>
                            </p:childTnLst>
                          </p:cTn>
                        </p:par>
                        <p:par>
                          <p:cTn id="8" fill="hold" nodeType="afterGroup">
                            <p:stCondLst>
                              <p:cond delay="1000"/>
                            </p:stCondLst>
                            <p:childTnLst>
                              <p:par>
                                <p:cTn id="9" presetID="12" presetClass="entr" presetSubtype="8" fill="hold" nodeType="afterEffect">
                                  <p:stCondLst>
                                    <p:cond delay="0"/>
                                  </p:stCondLst>
                                  <p:childTnLst>
                                    <p:set>
                                      <p:cBhvr>
                                        <p:cTn id="10" dur="1" fill="hold">
                                          <p:stCondLst>
                                            <p:cond delay="0"/>
                                          </p:stCondLst>
                                        </p:cTn>
                                        <p:tgtEl>
                                          <p:spTgt spid="95241">
                                            <p:txEl>
                                              <p:pRg st="3" end="3"/>
                                            </p:txEl>
                                          </p:spTgt>
                                        </p:tgtEl>
                                        <p:attrNameLst>
                                          <p:attrName>style.visibility</p:attrName>
                                        </p:attrNameLst>
                                      </p:cBhvr>
                                      <p:to>
                                        <p:strVal val="visible"/>
                                      </p:to>
                                    </p:set>
                                    <p:animEffect transition="in" filter="slide(fromLeft)">
                                      <p:cBhvr>
                                        <p:cTn id="11" dur="1000"/>
                                        <p:tgtEl>
                                          <p:spTgt spid="95241">
                                            <p:txEl>
                                              <p:pRg st="3" end="3"/>
                                            </p:txEl>
                                          </p:spTgt>
                                        </p:tgtEl>
                                      </p:cBhvr>
                                    </p:animEffect>
                                  </p:childTnLst>
                                </p:cTn>
                              </p:par>
                            </p:childTnLst>
                          </p:cTn>
                        </p:par>
                        <p:par>
                          <p:cTn id="12" fill="hold" nodeType="afterGroup">
                            <p:stCondLst>
                              <p:cond delay="2000"/>
                            </p:stCondLst>
                            <p:childTnLst>
                              <p:par>
                                <p:cTn id="13" presetID="12" presetClass="entr" presetSubtype="8" fill="hold" nodeType="afterEffect">
                                  <p:stCondLst>
                                    <p:cond delay="0"/>
                                  </p:stCondLst>
                                  <p:childTnLst>
                                    <p:set>
                                      <p:cBhvr>
                                        <p:cTn id="14" dur="1" fill="hold">
                                          <p:stCondLst>
                                            <p:cond delay="0"/>
                                          </p:stCondLst>
                                        </p:cTn>
                                        <p:tgtEl>
                                          <p:spTgt spid="95241">
                                            <p:txEl>
                                              <p:pRg st="5" end="5"/>
                                            </p:txEl>
                                          </p:spTgt>
                                        </p:tgtEl>
                                        <p:attrNameLst>
                                          <p:attrName>style.visibility</p:attrName>
                                        </p:attrNameLst>
                                      </p:cBhvr>
                                      <p:to>
                                        <p:strVal val="visible"/>
                                      </p:to>
                                    </p:set>
                                    <p:animEffect transition="in" filter="slide(fromLeft)">
                                      <p:cBhvr>
                                        <p:cTn id="15" dur="1000"/>
                                        <p:tgtEl>
                                          <p:spTgt spid="95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title"/>
          </p:nvPr>
        </p:nvSpPr>
        <p:spPr>
          <a:xfrm>
            <a:off x="304800" y="503238"/>
            <a:ext cx="6705600" cy="411162"/>
          </a:xfrm>
        </p:spPr>
        <p:txBody>
          <a:bodyPr/>
          <a:lstStyle/>
          <a:p>
            <a:r>
              <a:rPr dirty="0" smtClean="0">
                <a:latin typeface="Arial" charset="0"/>
                <a:cs typeface="Arial" charset="0"/>
              </a:rPr>
              <a:t>Encapsulation</a:t>
            </a:r>
          </a:p>
        </p:txBody>
      </p:sp>
      <p:sp>
        <p:nvSpPr>
          <p:cNvPr id="28682" name="Rectangle 10"/>
          <p:cNvSpPr>
            <a:spLocks noGrp="1" noChangeArrowheads="1"/>
          </p:cNvSpPr>
          <p:nvPr>
            <p:ph type="body" idx="1"/>
          </p:nvPr>
        </p:nvSpPr>
        <p:spPr bwMode="auto">
          <a:xfrm>
            <a:off x="304800" y="914400"/>
            <a:ext cx="8382000" cy="5410200"/>
          </a:xfrm>
        </p:spPr>
        <p:txBody>
          <a:bodyPr/>
          <a:lstStyle/>
          <a:p>
            <a:r>
              <a:rPr dirty="0" smtClean="0">
                <a:latin typeface="Arial" charset="0"/>
                <a:cs typeface="Arial" charset="0"/>
              </a:rPr>
              <a:t>Implementation details are hidden from the outside world</a:t>
            </a:r>
          </a:p>
          <a:p>
            <a:endParaRPr dirty="0" smtClean="0">
              <a:latin typeface="Arial" charset="0"/>
              <a:cs typeface="Arial" charset="0"/>
            </a:endParaRPr>
          </a:p>
          <a:p>
            <a:r>
              <a:rPr dirty="0" smtClean="0">
                <a:latin typeface="Arial" charset="0"/>
                <a:cs typeface="Arial" charset="0"/>
              </a:rPr>
              <a:t>Encapsulation is the way by which abstraction is achieved</a:t>
            </a:r>
          </a:p>
          <a:p>
            <a:endParaRPr lang="en-US" dirty="0">
              <a:latin typeface="Arial" charset="0"/>
              <a:cs typeface="Arial" charset="0"/>
            </a:endParaRPr>
          </a:p>
          <a:p>
            <a:r>
              <a:rPr lang="en-US" dirty="0" smtClean="0"/>
              <a:t>Data variables, or fields, are hidden from the user of the object</a:t>
            </a:r>
          </a:p>
          <a:p>
            <a:endParaRPr lang="en-US" dirty="0"/>
          </a:p>
          <a:p>
            <a:r>
              <a:rPr lang="en-US" dirty="0" smtClean="0"/>
              <a:t>Methods, or functions, provide an explicit service to the user of the object but hide the implementation.</a:t>
            </a:r>
          </a:p>
          <a:p>
            <a:endParaRPr lang="en-US" dirty="0"/>
          </a:p>
          <a:p>
            <a:r>
              <a:rPr lang="en-US" dirty="0" smtClean="0"/>
              <a:t>It also </a:t>
            </a:r>
            <a:r>
              <a:rPr lang="en-IN" dirty="0"/>
              <a:t>facilitates the bundling of data with the methods </a:t>
            </a:r>
            <a:r>
              <a:rPr lang="en-IN" dirty="0" smtClean="0"/>
              <a:t>operating </a:t>
            </a:r>
            <a:r>
              <a:rPr lang="en-IN" dirty="0"/>
              <a:t>on that data.</a:t>
            </a:r>
            <a:endParaRPr lang="en-US" dirty="0" smtClean="0"/>
          </a:p>
          <a:p>
            <a:pPr marL="0" lvl="1" indent="0" eaLnBrk="1" hangingPunct="1">
              <a:buNone/>
            </a:pPr>
            <a:endParaRPr lang="en-US" dirty="0"/>
          </a:p>
          <a:p>
            <a:r>
              <a:rPr lang="en-IN" b="1" dirty="0" smtClean="0">
                <a:latin typeface="Arial" charset="0"/>
                <a:cs typeface="Arial" charset="0"/>
              </a:rPr>
              <a:t>Example</a:t>
            </a:r>
            <a:r>
              <a:rPr lang="en-IN" dirty="0" smtClean="0">
                <a:solidFill>
                  <a:schemeClr val="accent2"/>
                </a:solidFill>
                <a:latin typeface="Arial" charset="0"/>
                <a:cs typeface="Arial" charset="0"/>
              </a:rPr>
              <a:t>:</a:t>
            </a:r>
            <a:r>
              <a:rPr lang="en-IN" dirty="0" smtClean="0">
                <a:latin typeface="Arial" charset="0"/>
                <a:cs typeface="Arial" charset="0"/>
              </a:rPr>
              <a:t> </a:t>
            </a:r>
            <a:r>
              <a:rPr lang="en-IN" dirty="0" smtClean="0"/>
              <a:t>The electronic circuit used in the telephone is hidden from the user. </a:t>
            </a:r>
          </a:p>
          <a:p>
            <a:pPr lvl="1">
              <a:buFont typeface="Arial" pitchFamily="34" charset="0"/>
              <a:buChar char="•"/>
            </a:pPr>
            <a:endParaRPr dirty="0" smtClean="0"/>
          </a:p>
        </p:txBody>
      </p:sp>
      <p:grpSp>
        <p:nvGrpSpPr>
          <p:cNvPr id="5" name="Group 9"/>
          <p:cNvGrpSpPr>
            <a:grpSpLocks/>
          </p:cNvGrpSpPr>
          <p:nvPr/>
        </p:nvGrpSpPr>
        <p:grpSpPr bwMode="auto">
          <a:xfrm>
            <a:off x="1885950" y="5257800"/>
            <a:ext cx="1663700" cy="1435100"/>
            <a:chOff x="4372" y="1060"/>
            <a:chExt cx="1048" cy="904"/>
          </a:xfrm>
        </p:grpSpPr>
        <p:sp>
          <p:nvSpPr>
            <p:cNvPr id="6" name="Rectangle 10"/>
            <p:cNvSpPr>
              <a:spLocks noChangeArrowheads="1"/>
            </p:cNvSpPr>
            <p:nvPr/>
          </p:nvSpPr>
          <p:spPr bwMode="auto">
            <a:xfrm>
              <a:off x="4598" y="1238"/>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Data</a:t>
              </a:r>
            </a:p>
          </p:txBody>
        </p:sp>
        <p:sp>
          <p:nvSpPr>
            <p:cNvPr id="7" name="Oval 11"/>
            <p:cNvSpPr>
              <a:spLocks noChangeArrowheads="1"/>
            </p:cNvSpPr>
            <p:nvPr/>
          </p:nvSpPr>
          <p:spPr bwMode="auto">
            <a:xfrm>
              <a:off x="4564" y="1156"/>
              <a:ext cx="568" cy="4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Rectangle 12"/>
            <p:cNvSpPr>
              <a:spLocks noChangeArrowheads="1"/>
            </p:cNvSpPr>
            <p:nvPr/>
          </p:nvSpPr>
          <p:spPr bwMode="auto">
            <a:xfrm>
              <a:off x="4502" y="1622"/>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Function</a:t>
              </a:r>
            </a:p>
          </p:txBody>
        </p:sp>
        <p:sp>
          <p:nvSpPr>
            <p:cNvPr id="9" name="Rectangle 13"/>
            <p:cNvSpPr>
              <a:spLocks noChangeArrowheads="1"/>
            </p:cNvSpPr>
            <p:nvPr/>
          </p:nvSpPr>
          <p:spPr bwMode="auto">
            <a:xfrm>
              <a:off x="4372" y="1060"/>
              <a:ext cx="104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 name="AutoShape 30"/>
          <p:cNvSpPr>
            <a:spLocks noChangeArrowheads="1"/>
          </p:cNvSpPr>
          <p:nvPr/>
        </p:nvSpPr>
        <p:spPr bwMode="auto">
          <a:xfrm>
            <a:off x="4343400" y="5349875"/>
            <a:ext cx="1828800" cy="1295400"/>
          </a:xfrm>
          <a:prstGeom prst="wedgeRoundRectCallout">
            <a:avLst>
              <a:gd name="adj1" fmla="val -117537"/>
              <a:gd name="adj2" fmla="val -27453"/>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pPr algn="ctr">
              <a:spcBef>
                <a:spcPct val="50000"/>
              </a:spcBef>
              <a:buClr>
                <a:srgbClr val="0033CC"/>
              </a:buClr>
              <a:buSzPct val="155000"/>
              <a:buFont typeface="Symbol" pitchFamily="18" charset="2"/>
              <a:buNone/>
            </a:pPr>
            <a:endParaRPr lang="en-US" sz="1200"/>
          </a:p>
        </p:txBody>
      </p:sp>
      <p:sp>
        <p:nvSpPr>
          <p:cNvPr id="11" name="Text Box 31"/>
          <p:cNvSpPr txBox="1">
            <a:spLocks noChangeArrowheads="1"/>
          </p:cNvSpPr>
          <p:nvPr/>
        </p:nvSpPr>
        <p:spPr bwMode="auto">
          <a:xfrm>
            <a:off x="4419600" y="5445125"/>
            <a:ext cx="16764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buClr>
                <a:srgbClr val="0033CC"/>
              </a:buClr>
              <a:buSzPct val="155000"/>
              <a:buFont typeface="Symbol" pitchFamily="18" charset="2"/>
              <a:buNone/>
            </a:pPr>
            <a:r>
              <a:rPr lang="en-US" sz="1200" dirty="0"/>
              <a:t>State (Data) is kept accessible only to a set of  functions. Behavior of the object is exposed using methods.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28682">
                                            <p:txEl>
                                              <p:pRg st="0" end="0"/>
                                            </p:txEl>
                                          </p:spTgt>
                                        </p:tgtEl>
                                        <p:attrNameLst>
                                          <p:attrName>style.visibility</p:attrName>
                                        </p:attrNameLst>
                                      </p:cBhvr>
                                      <p:to>
                                        <p:strVal val="visible"/>
                                      </p:to>
                                    </p:set>
                                    <p:anim calcmode="lin" valueType="num">
                                      <p:cBhvr additive="base">
                                        <p:cTn id="7" dur="1000" fill="hold"/>
                                        <p:tgtEl>
                                          <p:spTgt spid="2868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8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12" fill="hold" nodeType="afterEffect">
                                  <p:stCondLst>
                                    <p:cond delay="0"/>
                                  </p:stCondLst>
                                  <p:childTnLst>
                                    <p:set>
                                      <p:cBhvr>
                                        <p:cTn id="11" dur="1" fill="hold">
                                          <p:stCondLst>
                                            <p:cond delay="0"/>
                                          </p:stCondLst>
                                        </p:cTn>
                                        <p:tgtEl>
                                          <p:spTgt spid="28682">
                                            <p:txEl>
                                              <p:pRg st="2" end="2"/>
                                            </p:txEl>
                                          </p:spTgt>
                                        </p:tgtEl>
                                        <p:attrNameLst>
                                          <p:attrName>style.visibility</p:attrName>
                                        </p:attrNameLst>
                                      </p:cBhvr>
                                      <p:to>
                                        <p:strVal val="visible"/>
                                      </p:to>
                                    </p:set>
                                    <p:anim calcmode="lin" valueType="num">
                                      <p:cBhvr additive="base">
                                        <p:cTn id="12" dur="1000" fill="hold"/>
                                        <p:tgtEl>
                                          <p:spTgt spid="2868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868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12" fill="hold" nodeType="afterEffect">
                                  <p:stCondLst>
                                    <p:cond delay="0"/>
                                  </p:stCondLst>
                                  <p:childTnLst>
                                    <p:set>
                                      <p:cBhvr>
                                        <p:cTn id="16" dur="1" fill="hold">
                                          <p:stCondLst>
                                            <p:cond delay="0"/>
                                          </p:stCondLst>
                                        </p:cTn>
                                        <p:tgtEl>
                                          <p:spTgt spid="28682">
                                            <p:txEl>
                                              <p:pRg st="4" end="4"/>
                                            </p:txEl>
                                          </p:spTgt>
                                        </p:tgtEl>
                                        <p:attrNameLst>
                                          <p:attrName>style.visibility</p:attrName>
                                        </p:attrNameLst>
                                      </p:cBhvr>
                                      <p:to>
                                        <p:strVal val="visible"/>
                                      </p:to>
                                    </p:set>
                                    <p:anim calcmode="lin" valueType="num">
                                      <p:cBhvr additive="base">
                                        <p:cTn id="17" dur="1000" fill="hold"/>
                                        <p:tgtEl>
                                          <p:spTgt spid="28682">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8682">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12" fill="hold" nodeType="afterEffect">
                                  <p:stCondLst>
                                    <p:cond delay="0"/>
                                  </p:stCondLst>
                                  <p:childTnLst>
                                    <p:set>
                                      <p:cBhvr>
                                        <p:cTn id="21" dur="1" fill="hold">
                                          <p:stCondLst>
                                            <p:cond delay="0"/>
                                          </p:stCondLst>
                                        </p:cTn>
                                        <p:tgtEl>
                                          <p:spTgt spid="28682">
                                            <p:txEl>
                                              <p:pRg st="6" end="6"/>
                                            </p:txEl>
                                          </p:spTgt>
                                        </p:tgtEl>
                                        <p:attrNameLst>
                                          <p:attrName>style.visibility</p:attrName>
                                        </p:attrNameLst>
                                      </p:cBhvr>
                                      <p:to>
                                        <p:strVal val="visible"/>
                                      </p:to>
                                    </p:set>
                                    <p:anim calcmode="lin" valueType="num">
                                      <p:cBhvr additive="base">
                                        <p:cTn id="22" dur="1000" fill="hold"/>
                                        <p:tgtEl>
                                          <p:spTgt spid="28682">
                                            <p:txEl>
                                              <p:pRg st="6" end="6"/>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8682">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12" fill="hold" nodeType="afterEffect">
                                  <p:stCondLst>
                                    <p:cond delay="0"/>
                                  </p:stCondLst>
                                  <p:childTnLst>
                                    <p:set>
                                      <p:cBhvr>
                                        <p:cTn id="26" dur="1" fill="hold">
                                          <p:stCondLst>
                                            <p:cond delay="0"/>
                                          </p:stCondLst>
                                        </p:cTn>
                                        <p:tgtEl>
                                          <p:spTgt spid="28682">
                                            <p:txEl>
                                              <p:pRg st="8" end="8"/>
                                            </p:txEl>
                                          </p:spTgt>
                                        </p:tgtEl>
                                        <p:attrNameLst>
                                          <p:attrName>style.visibility</p:attrName>
                                        </p:attrNameLst>
                                      </p:cBhvr>
                                      <p:to>
                                        <p:strVal val="visible"/>
                                      </p:to>
                                    </p:set>
                                    <p:anim calcmode="lin" valueType="num">
                                      <p:cBhvr additive="base">
                                        <p:cTn id="27" dur="1000" fill="hold"/>
                                        <p:tgtEl>
                                          <p:spTgt spid="28682">
                                            <p:txEl>
                                              <p:pRg st="8" end="8"/>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8682">
                                            <p:txEl>
                                              <p:pRg st="8" end="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12" fill="hold" nodeType="afterEffect">
                                  <p:stCondLst>
                                    <p:cond delay="0"/>
                                  </p:stCondLst>
                                  <p:childTnLst>
                                    <p:set>
                                      <p:cBhvr>
                                        <p:cTn id="31" dur="1" fill="hold">
                                          <p:stCondLst>
                                            <p:cond delay="0"/>
                                          </p:stCondLst>
                                        </p:cTn>
                                        <p:tgtEl>
                                          <p:spTgt spid="28682">
                                            <p:txEl>
                                              <p:pRg st="10" end="10"/>
                                            </p:txEl>
                                          </p:spTgt>
                                        </p:tgtEl>
                                        <p:attrNameLst>
                                          <p:attrName>style.visibility</p:attrName>
                                        </p:attrNameLst>
                                      </p:cBhvr>
                                      <p:to>
                                        <p:strVal val="visible"/>
                                      </p:to>
                                    </p:set>
                                    <p:anim calcmode="lin" valueType="num">
                                      <p:cBhvr additive="base">
                                        <p:cTn id="32" dur="1000" fill="hold"/>
                                        <p:tgtEl>
                                          <p:spTgt spid="28682">
                                            <p:txEl>
                                              <p:pRg st="10" end="1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28682">
                                            <p:txEl>
                                              <p:pRg st="10" end="1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9"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1000"/>
                                        <p:tgtEl>
                                          <p:spTgt spid="10"/>
                                        </p:tgtEl>
                                      </p:cBhvr>
                                    </p:animEffect>
                                  </p:childTnLst>
                                </p:cTn>
                              </p:par>
                            </p:childTnLst>
                          </p:cTn>
                        </p:par>
                        <p:par>
                          <p:cTn id="38" fill="hold">
                            <p:stCondLst>
                              <p:cond delay="7000"/>
                            </p:stCondLst>
                            <p:childTnLst>
                              <p:par>
                                <p:cTn id="39" presetID="9"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1000"/>
                                        <p:tgtEl>
                                          <p:spTgt spid="11"/>
                                        </p:tgtEl>
                                      </p:cBhvr>
                                    </p:animEffec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title"/>
          </p:nvPr>
        </p:nvSpPr>
        <p:spPr/>
        <p:txBody>
          <a:bodyPr/>
          <a:lstStyle/>
          <a:p>
            <a:r>
              <a:rPr dirty="0" smtClean="0">
                <a:latin typeface="Arial" charset="0"/>
                <a:cs typeface="Arial" charset="0"/>
              </a:rPr>
              <a:t>Interface</a:t>
            </a:r>
          </a:p>
        </p:txBody>
      </p:sp>
      <p:sp>
        <p:nvSpPr>
          <p:cNvPr id="29708" name="Rectangle 12"/>
          <p:cNvSpPr>
            <a:spLocks noGrp="1" noChangeArrowheads="1"/>
          </p:cNvSpPr>
          <p:nvPr>
            <p:ph type="body" idx="1"/>
          </p:nvPr>
        </p:nvSpPr>
        <p:spPr bwMode="auto"/>
        <p:txBody>
          <a:bodyPr/>
          <a:lstStyle/>
          <a:p>
            <a:r>
              <a:rPr dirty="0" smtClean="0">
                <a:latin typeface="Arial" charset="0"/>
                <a:cs typeface="Arial" charset="0"/>
              </a:rPr>
              <a:t>An interface provides a </a:t>
            </a:r>
            <a:r>
              <a:rPr dirty="0" smtClean="0">
                <a:solidFill>
                  <a:srgbClr val="FF0000"/>
                </a:solidFill>
                <a:latin typeface="Arial" charset="0"/>
                <a:cs typeface="Arial" charset="0"/>
              </a:rPr>
              <a:t>collection of operations </a:t>
            </a:r>
            <a:r>
              <a:rPr dirty="0" smtClean="0">
                <a:latin typeface="Arial" charset="0"/>
                <a:cs typeface="Arial" charset="0"/>
              </a:rPr>
              <a:t>that are used to specify a service of a class or a component</a:t>
            </a:r>
          </a:p>
          <a:p>
            <a:endParaRPr dirty="0" smtClean="0">
              <a:latin typeface="Arial" charset="0"/>
              <a:cs typeface="Arial" charset="0"/>
            </a:endParaRPr>
          </a:p>
          <a:p>
            <a:r>
              <a:rPr lang="en-IN" dirty="0" smtClean="0"/>
              <a:t>Objects </a:t>
            </a:r>
            <a:r>
              <a:rPr lang="en-IN" dirty="0"/>
              <a:t>define their interaction with the outside world through the methods that they </a:t>
            </a:r>
            <a:r>
              <a:rPr lang="en-IN" dirty="0" smtClean="0"/>
              <a:t>expose in the interface</a:t>
            </a:r>
          </a:p>
          <a:p>
            <a:endParaRPr dirty="0" smtClean="0">
              <a:latin typeface="Arial" charset="0"/>
              <a:cs typeface="Arial" charset="0"/>
            </a:endParaRPr>
          </a:p>
          <a:p>
            <a:r>
              <a:rPr lang="en-IN" dirty="0" smtClean="0"/>
              <a:t>It is </a:t>
            </a:r>
            <a:r>
              <a:rPr lang="en-IN" dirty="0"/>
              <a:t>a contract that specifies the methods which </a:t>
            </a:r>
            <a:r>
              <a:rPr lang="en-IN" dirty="0" smtClean="0"/>
              <a:t>need </a:t>
            </a:r>
            <a:r>
              <a:rPr lang="en-IN" dirty="0"/>
              <a:t>to be implemented by the class implementing it</a:t>
            </a:r>
            <a:r>
              <a:rPr lang="en-IN" dirty="0" smtClean="0"/>
              <a:t>.</a:t>
            </a:r>
          </a:p>
          <a:p>
            <a:endParaRPr lang="en-IN" dirty="0">
              <a:latin typeface="Arial" charset="0"/>
              <a:cs typeface="Arial" charset="0"/>
            </a:endParaRPr>
          </a:p>
          <a:p>
            <a:endParaRPr lang="en-US" dirty="0">
              <a:latin typeface="Arial" charset="0"/>
              <a:cs typeface="Arial" charset="0"/>
            </a:endParaRPr>
          </a:p>
          <a:p>
            <a:r>
              <a:rPr lang="en-US" dirty="0" err="1" smtClean="0">
                <a:latin typeface="Arial" charset="0"/>
                <a:cs typeface="Arial" charset="0"/>
              </a:rPr>
              <a:t>Eg</a:t>
            </a:r>
            <a:r>
              <a:rPr lang="en-US" dirty="0" smtClean="0">
                <a:latin typeface="Arial" charset="0"/>
                <a:cs typeface="Arial" charset="0"/>
              </a:rPr>
              <a:t>. </a:t>
            </a:r>
            <a:r>
              <a:rPr lang="en-IN" dirty="0"/>
              <a:t>T</a:t>
            </a:r>
            <a:r>
              <a:rPr lang="en-IN" dirty="0" smtClean="0"/>
              <a:t>he </a:t>
            </a:r>
            <a:r>
              <a:rPr lang="en-IN" dirty="0"/>
              <a:t>buttons on the front of your television set, for example, are the interface between you and the electrical </a:t>
            </a:r>
            <a:r>
              <a:rPr lang="en-IN" dirty="0" smtClean="0"/>
              <a:t>wiring inside.</a:t>
            </a:r>
            <a:endParaRPr dirty="0" smtClean="0">
              <a:latin typeface="Arial" charset="0"/>
              <a:cs typeface="Arial" charset="0"/>
            </a:endParaRPr>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smtClean="0">
                <a:latin typeface="Arial" charset="0"/>
                <a:cs typeface="Arial" charset="0"/>
              </a:rPr>
              <a:t>Message Passing among Objects</a:t>
            </a:r>
          </a:p>
        </p:txBody>
      </p:sp>
      <p:grpSp>
        <p:nvGrpSpPr>
          <p:cNvPr id="33802" name="Group 4"/>
          <p:cNvGrpSpPr>
            <a:grpSpLocks/>
          </p:cNvGrpSpPr>
          <p:nvPr/>
        </p:nvGrpSpPr>
        <p:grpSpPr bwMode="auto">
          <a:xfrm>
            <a:off x="3136900" y="2146300"/>
            <a:ext cx="1663700" cy="1435100"/>
            <a:chOff x="3076" y="1060"/>
            <a:chExt cx="1048" cy="904"/>
          </a:xfrm>
        </p:grpSpPr>
        <p:sp>
          <p:nvSpPr>
            <p:cNvPr id="33824" name="Rectangle 5"/>
            <p:cNvSpPr>
              <a:spLocks noChangeArrowheads="1"/>
            </p:cNvSpPr>
            <p:nvPr/>
          </p:nvSpPr>
          <p:spPr bwMode="auto">
            <a:xfrm>
              <a:off x="3302" y="1238"/>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Data</a:t>
              </a:r>
            </a:p>
          </p:txBody>
        </p:sp>
        <p:sp>
          <p:nvSpPr>
            <p:cNvPr id="33825" name="Oval 6"/>
            <p:cNvSpPr>
              <a:spLocks noChangeArrowheads="1"/>
            </p:cNvSpPr>
            <p:nvPr/>
          </p:nvSpPr>
          <p:spPr bwMode="auto">
            <a:xfrm>
              <a:off x="3268" y="1156"/>
              <a:ext cx="568" cy="4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6" name="Rectangle 7"/>
            <p:cNvSpPr>
              <a:spLocks noChangeArrowheads="1"/>
            </p:cNvSpPr>
            <p:nvPr/>
          </p:nvSpPr>
          <p:spPr bwMode="auto">
            <a:xfrm>
              <a:off x="3206" y="1622"/>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Function</a:t>
              </a:r>
            </a:p>
          </p:txBody>
        </p:sp>
        <p:sp>
          <p:nvSpPr>
            <p:cNvPr id="33827" name="Rectangle 8"/>
            <p:cNvSpPr>
              <a:spLocks noChangeArrowheads="1"/>
            </p:cNvSpPr>
            <p:nvPr/>
          </p:nvSpPr>
          <p:spPr bwMode="auto">
            <a:xfrm>
              <a:off x="3076" y="1060"/>
              <a:ext cx="104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803" name="Group 9"/>
          <p:cNvGrpSpPr>
            <a:grpSpLocks/>
          </p:cNvGrpSpPr>
          <p:nvPr/>
        </p:nvGrpSpPr>
        <p:grpSpPr bwMode="auto">
          <a:xfrm>
            <a:off x="5194300" y="2146300"/>
            <a:ext cx="1663700" cy="1435100"/>
            <a:chOff x="4372" y="1060"/>
            <a:chExt cx="1048" cy="904"/>
          </a:xfrm>
        </p:grpSpPr>
        <p:sp>
          <p:nvSpPr>
            <p:cNvPr id="33820" name="Rectangle 10"/>
            <p:cNvSpPr>
              <a:spLocks noChangeArrowheads="1"/>
            </p:cNvSpPr>
            <p:nvPr/>
          </p:nvSpPr>
          <p:spPr bwMode="auto">
            <a:xfrm>
              <a:off x="4598" y="1238"/>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Data</a:t>
              </a:r>
            </a:p>
          </p:txBody>
        </p:sp>
        <p:sp>
          <p:nvSpPr>
            <p:cNvPr id="33821" name="Oval 11"/>
            <p:cNvSpPr>
              <a:spLocks noChangeArrowheads="1"/>
            </p:cNvSpPr>
            <p:nvPr/>
          </p:nvSpPr>
          <p:spPr bwMode="auto">
            <a:xfrm>
              <a:off x="4564" y="1156"/>
              <a:ext cx="568" cy="4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2" name="Rectangle 12"/>
            <p:cNvSpPr>
              <a:spLocks noChangeArrowheads="1"/>
            </p:cNvSpPr>
            <p:nvPr/>
          </p:nvSpPr>
          <p:spPr bwMode="auto">
            <a:xfrm>
              <a:off x="4502" y="1622"/>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Function</a:t>
              </a:r>
            </a:p>
          </p:txBody>
        </p:sp>
        <p:sp>
          <p:nvSpPr>
            <p:cNvPr id="33823" name="Rectangle 13"/>
            <p:cNvSpPr>
              <a:spLocks noChangeArrowheads="1"/>
            </p:cNvSpPr>
            <p:nvPr/>
          </p:nvSpPr>
          <p:spPr bwMode="auto">
            <a:xfrm>
              <a:off x="4372" y="1060"/>
              <a:ext cx="104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804" name="Group 14"/>
          <p:cNvGrpSpPr>
            <a:grpSpLocks/>
          </p:cNvGrpSpPr>
          <p:nvPr/>
        </p:nvGrpSpPr>
        <p:grpSpPr bwMode="auto">
          <a:xfrm>
            <a:off x="3136900" y="4432300"/>
            <a:ext cx="1663700" cy="1435100"/>
            <a:chOff x="3076" y="2500"/>
            <a:chExt cx="1048" cy="904"/>
          </a:xfrm>
        </p:grpSpPr>
        <p:sp>
          <p:nvSpPr>
            <p:cNvPr id="33816" name="Rectangle 15"/>
            <p:cNvSpPr>
              <a:spLocks noChangeArrowheads="1"/>
            </p:cNvSpPr>
            <p:nvPr/>
          </p:nvSpPr>
          <p:spPr bwMode="auto">
            <a:xfrm>
              <a:off x="3302" y="2678"/>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Data</a:t>
              </a:r>
            </a:p>
          </p:txBody>
        </p:sp>
        <p:sp>
          <p:nvSpPr>
            <p:cNvPr id="33817" name="Oval 16"/>
            <p:cNvSpPr>
              <a:spLocks noChangeArrowheads="1"/>
            </p:cNvSpPr>
            <p:nvPr/>
          </p:nvSpPr>
          <p:spPr bwMode="auto">
            <a:xfrm>
              <a:off x="3268" y="2596"/>
              <a:ext cx="568" cy="4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8" name="Rectangle 17"/>
            <p:cNvSpPr>
              <a:spLocks noChangeArrowheads="1"/>
            </p:cNvSpPr>
            <p:nvPr/>
          </p:nvSpPr>
          <p:spPr bwMode="auto">
            <a:xfrm>
              <a:off x="3206" y="3062"/>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Function</a:t>
              </a:r>
            </a:p>
          </p:txBody>
        </p:sp>
        <p:sp>
          <p:nvSpPr>
            <p:cNvPr id="33819" name="Rectangle 18"/>
            <p:cNvSpPr>
              <a:spLocks noChangeArrowheads="1"/>
            </p:cNvSpPr>
            <p:nvPr/>
          </p:nvSpPr>
          <p:spPr bwMode="auto">
            <a:xfrm>
              <a:off x="3076" y="2500"/>
              <a:ext cx="104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805" name="Group 19"/>
          <p:cNvGrpSpPr>
            <a:grpSpLocks/>
          </p:cNvGrpSpPr>
          <p:nvPr/>
        </p:nvGrpSpPr>
        <p:grpSpPr bwMode="auto">
          <a:xfrm>
            <a:off x="5194300" y="4432300"/>
            <a:ext cx="1663700" cy="1435100"/>
            <a:chOff x="4372" y="2500"/>
            <a:chExt cx="1048" cy="904"/>
          </a:xfrm>
        </p:grpSpPr>
        <p:sp>
          <p:nvSpPr>
            <p:cNvPr id="33812" name="Rectangle 20"/>
            <p:cNvSpPr>
              <a:spLocks noChangeArrowheads="1"/>
            </p:cNvSpPr>
            <p:nvPr/>
          </p:nvSpPr>
          <p:spPr bwMode="auto">
            <a:xfrm>
              <a:off x="4598" y="2678"/>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Data</a:t>
              </a:r>
            </a:p>
          </p:txBody>
        </p:sp>
        <p:sp>
          <p:nvSpPr>
            <p:cNvPr id="33813" name="Oval 21"/>
            <p:cNvSpPr>
              <a:spLocks noChangeArrowheads="1"/>
            </p:cNvSpPr>
            <p:nvPr/>
          </p:nvSpPr>
          <p:spPr bwMode="auto">
            <a:xfrm>
              <a:off x="4564" y="2596"/>
              <a:ext cx="568" cy="4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4" name="Rectangle 22"/>
            <p:cNvSpPr>
              <a:spLocks noChangeArrowheads="1"/>
            </p:cNvSpPr>
            <p:nvPr/>
          </p:nvSpPr>
          <p:spPr bwMode="auto">
            <a:xfrm>
              <a:off x="4502" y="3062"/>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t>Function</a:t>
              </a:r>
            </a:p>
          </p:txBody>
        </p:sp>
        <p:sp>
          <p:nvSpPr>
            <p:cNvPr id="33815" name="Rectangle 23"/>
            <p:cNvSpPr>
              <a:spLocks noChangeArrowheads="1"/>
            </p:cNvSpPr>
            <p:nvPr/>
          </p:nvSpPr>
          <p:spPr bwMode="auto">
            <a:xfrm>
              <a:off x="4372" y="2500"/>
              <a:ext cx="104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3806" name="Line 24"/>
          <p:cNvSpPr>
            <a:spLocks noChangeShapeType="1"/>
          </p:cNvSpPr>
          <p:nvPr/>
        </p:nvSpPr>
        <p:spPr bwMode="auto">
          <a:xfrm flipV="1">
            <a:off x="4425950" y="3587750"/>
            <a:ext cx="114300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7" name="Line 25"/>
          <p:cNvSpPr>
            <a:spLocks noChangeShapeType="1"/>
          </p:cNvSpPr>
          <p:nvPr/>
        </p:nvSpPr>
        <p:spPr bwMode="auto">
          <a:xfrm>
            <a:off x="4425950" y="3587750"/>
            <a:ext cx="121920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8" name="Line 26"/>
          <p:cNvSpPr>
            <a:spLocks noChangeShapeType="1"/>
          </p:cNvSpPr>
          <p:nvPr/>
        </p:nvSpPr>
        <p:spPr bwMode="auto">
          <a:xfrm>
            <a:off x="3892550" y="358775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9" name="Line 27"/>
          <p:cNvSpPr>
            <a:spLocks noChangeShapeType="1"/>
          </p:cNvSpPr>
          <p:nvPr/>
        </p:nvSpPr>
        <p:spPr bwMode="auto">
          <a:xfrm flipH="1">
            <a:off x="4806950" y="511175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0" name="Line 28"/>
          <p:cNvSpPr>
            <a:spLocks noChangeShapeType="1"/>
          </p:cNvSpPr>
          <p:nvPr/>
        </p:nvSpPr>
        <p:spPr bwMode="auto">
          <a:xfrm flipV="1">
            <a:off x="6102350" y="358775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1" name="Line 29"/>
          <p:cNvSpPr>
            <a:spLocks noChangeShapeType="1"/>
          </p:cNvSpPr>
          <p:nvPr/>
        </p:nvSpPr>
        <p:spPr bwMode="auto">
          <a:xfrm>
            <a:off x="4806950" y="282575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312" name="AutoShape 32"/>
          <p:cNvSpPr>
            <a:spLocks noChangeArrowheads="1"/>
          </p:cNvSpPr>
          <p:nvPr/>
        </p:nvSpPr>
        <p:spPr bwMode="auto">
          <a:xfrm>
            <a:off x="774700" y="3746500"/>
            <a:ext cx="2057400" cy="1219200"/>
          </a:xfrm>
          <a:prstGeom prst="wedgeRoundRectCallout">
            <a:avLst>
              <a:gd name="adj1" fmla="val 98995"/>
              <a:gd name="adj2" fmla="val -36199"/>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pPr algn="ctr">
              <a:spcBef>
                <a:spcPct val="50000"/>
              </a:spcBef>
              <a:buClr>
                <a:srgbClr val="0033CC"/>
              </a:buClr>
              <a:buSzPct val="155000"/>
              <a:buFont typeface="Symbol" pitchFamily="18" charset="2"/>
              <a:buNone/>
            </a:pPr>
            <a:endParaRPr lang="en-US" sz="1200"/>
          </a:p>
        </p:txBody>
      </p:sp>
      <p:sp>
        <p:nvSpPr>
          <p:cNvPr id="97313" name="Text Box 33"/>
          <p:cNvSpPr txBox="1">
            <a:spLocks noChangeArrowheads="1"/>
          </p:cNvSpPr>
          <p:nvPr/>
        </p:nvSpPr>
        <p:spPr bwMode="auto">
          <a:xfrm>
            <a:off x="774700" y="3898900"/>
            <a:ext cx="220980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buClr>
                <a:srgbClr val="0033CC"/>
              </a:buClr>
              <a:buSzPct val="155000"/>
              <a:buFont typeface="Symbol" pitchFamily="18" charset="2"/>
              <a:buNone/>
            </a:pPr>
            <a:r>
              <a:rPr lang="en-US" sz="1400" dirty="0"/>
              <a:t>An object communicates with another object by passing messages (invoking methods)</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7312"/>
                                        </p:tgtEl>
                                        <p:attrNameLst>
                                          <p:attrName>style.visibility</p:attrName>
                                        </p:attrNameLst>
                                      </p:cBhvr>
                                      <p:to>
                                        <p:strVal val="visible"/>
                                      </p:to>
                                    </p:set>
                                    <p:animEffect transition="in" filter="dissolve">
                                      <p:cBhvr>
                                        <p:cTn id="7" dur="1000"/>
                                        <p:tgtEl>
                                          <p:spTgt spid="973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7313"/>
                                        </p:tgtEl>
                                        <p:attrNameLst>
                                          <p:attrName>style.visibility</p:attrName>
                                        </p:attrNameLst>
                                      </p:cBhvr>
                                      <p:to>
                                        <p:strVal val="visible"/>
                                      </p:to>
                                    </p:set>
                                    <p:animEffect transition="in" filter="dissolve">
                                      <p:cBhvr>
                                        <p:cTn id="10" dur="1000"/>
                                        <p:tgtEl>
                                          <p:spTgt spid="9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2" grpId="0" animBg="1"/>
      <p:bldP spid="973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pPr marL="575071" indent="-342900"/>
            <a:r>
              <a:rPr dirty="0" smtClean="0"/>
              <a:t>Introduce Object Oriented Programming</a:t>
            </a:r>
          </a:p>
          <a:p>
            <a:pPr marL="575071" indent="-342900"/>
            <a:r>
              <a:rPr dirty="0" smtClean="0"/>
              <a:t>Identify Classes &amp; Objects </a:t>
            </a:r>
          </a:p>
          <a:p>
            <a:pPr marL="575071" indent="-342900"/>
            <a:r>
              <a:rPr dirty="0" smtClean="0"/>
              <a:t>Understand Object Oriented Concepts </a:t>
            </a:r>
          </a:p>
          <a:p>
            <a:pPr marL="994172" lvl="1" indent="-304800">
              <a:buFont typeface="Arial" charset="0"/>
              <a:buChar char="•"/>
            </a:pPr>
            <a:r>
              <a:rPr dirty="0" smtClean="0">
                <a:cs typeface="Arial" charset="0"/>
              </a:rPr>
              <a:t>Abstraction </a:t>
            </a:r>
          </a:p>
          <a:p>
            <a:pPr marL="994172" lvl="1" indent="-304800">
              <a:buFont typeface="Arial" charset="0"/>
              <a:buChar char="•"/>
            </a:pPr>
            <a:r>
              <a:rPr dirty="0" smtClean="0">
                <a:cs typeface="Arial" charset="0"/>
              </a:rPr>
              <a:t>Encapsulation </a:t>
            </a:r>
          </a:p>
          <a:p>
            <a:pPr marL="994172" lvl="1" indent="-304800">
              <a:buFont typeface="Arial" charset="0"/>
              <a:buChar char="•"/>
            </a:pPr>
            <a:r>
              <a:rPr dirty="0" smtClean="0">
                <a:cs typeface="Arial" charset="0"/>
              </a:rPr>
              <a:t>Inheritance</a:t>
            </a:r>
          </a:p>
          <a:p>
            <a:pPr marL="994172" lvl="1" indent="-304800">
              <a:buFont typeface="Arial" charset="0"/>
              <a:buChar char="•"/>
            </a:pPr>
            <a:r>
              <a:rPr dirty="0" smtClean="0">
                <a:cs typeface="Arial" charset="0"/>
              </a:rPr>
              <a:t>Polymorphism</a:t>
            </a:r>
          </a:p>
        </p:txBody>
      </p:sp>
      <p:pic>
        <p:nvPicPr>
          <p:cNvPr id="4"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968875"/>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smtClean="0">
                <a:latin typeface="Arial" charset="0"/>
                <a:cs typeface="Arial" charset="0"/>
              </a:rPr>
              <a:t>Relationship among Classes</a:t>
            </a:r>
          </a:p>
        </p:txBody>
      </p:sp>
      <p:sp>
        <p:nvSpPr>
          <p:cNvPr id="100355" name="Rectangle 3"/>
          <p:cNvSpPr>
            <a:spLocks noGrp="1" noChangeArrowheads="1"/>
          </p:cNvSpPr>
          <p:nvPr>
            <p:ph type="body" idx="1"/>
          </p:nvPr>
        </p:nvSpPr>
        <p:spPr bwMode="auto"/>
        <p:txBody>
          <a:bodyPr/>
          <a:lstStyle/>
          <a:p>
            <a:pPr>
              <a:lnSpc>
                <a:spcPct val="90000"/>
              </a:lnSpc>
            </a:pPr>
            <a:r>
              <a:rPr dirty="0" smtClean="0">
                <a:solidFill>
                  <a:srgbClr val="FF0000"/>
                </a:solidFill>
                <a:latin typeface="Arial" charset="0"/>
                <a:cs typeface="Arial" charset="0"/>
              </a:rPr>
              <a:t>Composition (Has-A Relationship)</a:t>
            </a:r>
          </a:p>
          <a:p>
            <a:pPr>
              <a:lnSpc>
                <a:spcPct val="90000"/>
              </a:lnSpc>
            </a:pPr>
            <a:endParaRPr dirty="0" smtClean="0">
              <a:latin typeface="Arial" charset="0"/>
              <a:cs typeface="Arial" charset="0"/>
            </a:endParaRPr>
          </a:p>
          <a:p>
            <a:pPr lvl="3">
              <a:lnSpc>
                <a:spcPct val="90000"/>
              </a:lnSpc>
            </a:pPr>
            <a:r>
              <a:rPr altLang="ko-KR" dirty="0" smtClean="0">
                <a:ea typeface="Gulim" pitchFamily="34" charset="-127"/>
              </a:rPr>
              <a:t>Defines a composite object type</a:t>
            </a:r>
          </a:p>
          <a:p>
            <a:pPr lvl="3">
              <a:lnSpc>
                <a:spcPct val="90000"/>
              </a:lnSpc>
            </a:pPr>
            <a:r>
              <a:rPr lang="en-US" altLang="ko-KR" dirty="0" smtClean="0">
                <a:ea typeface="Gulim" pitchFamily="34" charset="-127"/>
              </a:rPr>
              <a:t>A class has an object of another class as its attribute</a:t>
            </a:r>
            <a:endParaRPr altLang="ko-KR" dirty="0" smtClean="0">
              <a:ea typeface="Gulim" pitchFamily="34" charset="-127"/>
            </a:endParaRPr>
          </a:p>
          <a:p>
            <a:pPr>
              <a:lnSpc>
                <a:spcPct val="90000"/>
              </a:lnSpc>
            </a:pPr>
            <a:endParaRPr dirty="0" smtClean="0">
              <a:latin typeface="Arial" charset="0"/>
              <a:cs typeface="Arial" charset="0"/>
            </a:endParaRPr>
          </a:p>
          <a:p>
            <a:pPr>
              <a:lnSpc>
                <a:spcPct val="90000"/>
              </a:lnSpc>
              <a:buFont typeface="Wingdings" pitchFamily="2" charset="2"/>
              <a:buNone/>
            </a:pPr>
            <a:r>
              <a:rPr b="1" dirty="0" smtClean="0">
                <a:latin typeface="Arial" charset="0"/>
                <a:cs typeface="Arial" charset="0"/>
              </a:rPr>
              <a:t>Example: </a:t>
            </a:r>
            <a:endParaRPr b="1" dirty="0">
              <a:latin typeface="Arial" charset="0"/>
              <a:cs typeface="Arial" charset="0"/>
            </a:endParaRPr>
          </a:p>
          <a:p>
            <a:pPr>
              <a:lnSpc>
                <a:spcPct val="90000"/>
              </a:lnSpc>
              <a:buFont typeface="Wingdings" pitchFamily="2" charset="2"/>
              <a:buNone/>
            </a:pPr>
            <a:endParaRPr dirty="0" smtClean="0">
              <a:latin typeface="Arial" charset="0"/>
              <a:cs typeface="Arial" charset="0"/>
            </a:endParaRPr>
          </a:p>
          <a:p>
            <a:pPr lvl="1">
              <a:lnSpc>
                <a:spcPct val="90000"/>
              </a:lnSpc>
              <a:buFont typeface="Wingdings" pitchFamily="2" charset="2"/>
              <a:buNone/>
            </a:pPr>
            <a:r>
              <a:rPr dirty="0" smtClean="0"/>
              <a:t>	Object of Color is an attribute of Automobile class</a:t>
            </a:r>
          </a:p>
        </p:txBody>
      </p:sp>
      <p:sp>
        <p:nvSpPr>
          <p:cNvPr id="34822" name="Rectangle 8"/>
          <p:cNvSpPr>
            <a:spLocks noChangeArrowheads="1"/>
          </p:cNvSpPr>
          <p:nvPr/>
        </p:nvSpPr>
        <p:spPr bwMode="auto">
          <a:xfrm>
            <a:off x="6934200" y="4953000"/>
            <a:ext cx="1981200" cy="1447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nvGrpSpPr>
          <p:cNvPr id="100370" name="Group 18"/>
          <p:cNvGrpSpPr>
            <a:grpSpLocks/>
          </p:cNvGrpSpPr>
          <p:nvPr/>
        </p:nvGrpSpPr>
        <p:grpSpPr bwMode="auto">
          <a:xfrm>
            <a:off x="3200400" y="1828800"/>
            <a:ext cx="5715000" cy="4560888"/>
            <a:chOff x="2016" y="1152"/>
            <a:chExt cx="3600" cy="2873"/>
          </a:xfrm>
        </p:grpSpPr>
        <p:sp>
          <p:nvSpPr>
            <p:cNvPr id="34826" name="Rectangle 4"/>
            <p:cNvSpPr>
              <a:spLocks noChangeArrowheads="1"/>
            </p:cNvSpPr>
            <p:nvPr/>
          </p:nvSpPr>
          <p:spPr bwMode="auto">
            <a:xfrm>
              <a:off x="4353" y="1152"/>
              <a:ext cx="1248" cy="2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2000" dirty="0"/>
                <a:t>Automobile</a:t>
              </a:r>
            </a:p>
          </p:txBody>
        </p:sp>
        <p:sp>
          <p:nvSpPr>
            <p:cNvPr id="34827" name="Rectangle 5"/>
            <p:cNvSpPr>
              <a:spLocks noChangeArrowheads="1"/>
            </p:cNvSpPr>
            <p:nvPr/>
          </p:nvSpPr>
          <p:spPr bwMode="auto">
            <a:xfrm>
              <a:off x="4353" y="1392"/>
              <a:ext cx="1248" cy="5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4828" name="Text Box 6"/>
            <p:cNvSpPr txBox="1">
              <a:spLocks noChangeArrowheads="1"/>
            </p:cNvSpPr>
            <p:nvPr/>
          </p:nvSpPr>
          <p:spPr bwMode="auto">
            <a:xfrm>
              <a:off x="4368" y="1392"/>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Color shade</a:t>
              </a:r>
            </a:p>
          </p:txBody>
        </p:sp>
        <p:sp>
          <p:nvSpPr>
            <p:cNvPr id="34829" name="Rectangle 7"/>
            <p:cNvSpPr>
              <a:spLocks noChangeArrowheads="1"/>
            </p:cNvSpPr>
            <p:nvPr/>
          </p:nvSpPr>
          <p:spPr bwMode="auto">
            <a:xfrm>
              <a:off x="4368" y="2880"/>
              <a:ext cx="1248" cy="2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2000"/>
                <a:t>Color</a:t>
              </a:r>
            </a:p>
          </p:txBody>
        </p:sp>
        <p:sp>
          <p:nvSpPr>
            <p:cNvPr id="34830" name="Text Box 9"/>
            <p:cNvSpPr txBox="1">
              <a:spLocks noChangeArrowheads="1"/>
            </p:cNvSpPr>
            <p:nvPr/>
          </p:nvSpPr>
          <p:spPr bwMode="auto">
            <a:xfrm>
              <a:off x="4368" y="3120"/>
              <a:ext cx="960" cy="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dirty="0"/>
                <a:t>string name</a:t>
              </a:r>
            </a:p>
            <a:p>
              <a:pPr>
                <a:spcBef>
                  <a:spcPct val="50000"/>
                </a:spcBef>
              </a:pPr>
              <a:r>
                <a:rPr lang="en-US" sz="1600" dirty="0" err="1"/>
                <a:t>int</a:t>
              </a:r>
              <a:r>
                <a:rPr lang="en-US" sz="1600" dirty="0"/>
                <a:t> </a:t>
              </a:r>
              <a:r>
                <a:rPr lang="en-US" sz="1600" dirty="0" smtClean="0"/>
                <a:t>red</a:t>
              </a:r>
              <a:endParaRPr lang="en-US" sz="1600" dirty="0"/>
            </a:p>
            <a:p>
              <a:pPr>
                <a:spcBef>
                  <a:spcPct val="50000"/>
                </a:spcBef>
              </a:pPr>
              <a:r>
                <a:rPr lang="en-US" sz="1600" dirty="0" err="1"/>
                <a:t>int</a:t>
              </a:r>
              <a:r>
                <a:rPr lang="en-US" sz="1600" dirty="0"/>
                <a:t> </a:t>
              </a:r>
              <a:r>
                <a:rPr lang="en-US" sz="1600" dirty="0" smtClean="0"/>
                <a:t>green</a:t>
              </a:r>
              <a:endParaRPr lang="en-US" sz="1600" dirty="0"/>
            </a:p>
            <a:p>
              <a:pPr>
                <a:spcBef>
                  <a:spcPct val="50000"/>
                </a:spcBef>
              </a:pPr>
              <a:r>
                <a:rPr lang="en-US" sz="1600" dirty="0" err="1"/>
                <a:t>int</a:t>
              </a:r>
              <a:r>
                <a:rPr lang="en-US" sz="1600" dirty="0"/>
                <a:t> </a:t>
              </a:r>
              <a:r>
                <a:rPr lang="en-US" sz="1600" dirty="0" smtClean="0"/>
                <a:t>blue</a:t>
              </a:r>
              <a:endParaRPr lang="en-US" sz="1600" dirty="0"/>
            </a:p>
          </p:txBody>
        </p:sp>
        <p:sp>
          <p:nvSpPr>
            <p:cNvPr id="34831" name="AutoShape 12"/>
            <p:cNvSpPr>
              <a:spLocks noChangeArrowheads="1"/>
            </p:cNvSpPr>
            <p:nvPr/>
          </p:nvSpPr>
          <p:spPr bwMode="auto">
            <a:xfrm>
              <a:off x="2016" y="2688"/>
              <a:ext cx="1344" cy="384"/>
            </a:xfrm>
            <a:prstGeom prst="wedgeRectCallout">
              <a:avLst>
                <a:gd name="adj1" fmla="val 168525"/>
                <a:gd name="adj2" fmla="val -103384"/>
              </a:avLst>
            </a:prstGeom>
            <a:solidFill>
              <a:srgbClr val="33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Has-A Relationship</a:t>
              </a:r>
            </a:p>
          </p:txBody>
        </p:sp>
      </p:grpSp>
      <p:sp>
        <p:nvSpPr>
          <p:cNvPr id="34824" name="Line 15"/>
          <p:cNvSpPr>
            <a:spLocks noChangeShapeType="1"/>
          </p:cNvSpPr>
          <p:nvPr/>
        </p:nvSpPr>
        <p:spPr bwMode="auto">
          <a:xfrm>
            <a:off x="7848600" y="3124200"/>
            <a:ext cx="0" cy="1447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825" name="AutoShape 16"/>
          <p:cNvSpPr>
            <a:spLocks noChangeArrowheads="1"/>
          </p:cNvSpPr>
          <p:nvPr/>
        </p:nvSpPr>
        <p:spPr bwMode="auto">
          <a:xfrm>
            <a:off x="7724775" y="3076575"/>
            <a:ext cx="228600" cy="30480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dirty="0" smtClean="0">
                <a:latin typeface="Arial" charset="0"/>
                <a:cs typeface="Arial" charset="0"/>
              </a:rPr>
              <a:t>Relationship among Classes</a:t>
            </a:r>
          </a:p>
        </p:txBody>
      </p:sp>
      <p:sp>
        <p:nvSpPr>
          <p:cNvPr id="101379" name="Rectangle 3"/>
          <p:cNvSpPr>
            <a:spLocks noGrp="1" noChangeArrowheads="1"/>
          </p:cNvSpPr>
          <p:nvPr>
            <p:ph type="body" idx="1"/>
          </p:nvPr>
        </p:nvSpPr>
        <p:spPr bwMode="auto"/>
        <p:txBody>
          <a:bodyPr/>
          <a:lstStyle/>
          <a:p>
            <a:r>
              <a:rPr dirty="0" smtClean="0">
                <a:solidFill>
                  <a:srgbClr val="FF0000"/>
                </a:solidFill>
                <a:latin typeface="Arial" charset="0"/>
                <a:cs typeface="Arial" charset="0"/>
              </a:rPr>
              <a:t>Inheritance (IS-A Relationship)</a:t>
            </a:r>
          </a:p>
          <a:p>
            <a:pPr lvl="1"/>
            <a:endParaRPr dirty="0" smtClean="0"/>
          </a:p>
          <a:p>
            <a:pPr lvl="3"/>
            <a:r>
              <a:rPr lang="en-IN" altLang="ko-KR" dirty="0">
                <a:ea typeface="Gulim" pitchFamily="34" charset="-127"/>
              </a:rPr>
              <a:t>The feature by which a class acquires the properties and </a:t>
            </a:r>
            <a:r>
              <a:rPr lang="en-IN" altLang="ko-KR" dirty="0" smtClean="0">
                <a:ea typeface="Gulim" pitchFamily="34" charset="-127"/>
              </a:rPr>
              <a:t>behaviours </a:t>
            </a:r>
            <a:r>
              <a:rPr lang="en-IN" altLang="ko-KR" dirty="0">
                <a:ea typeface="Gulim" pitchFamily="34" charset="-127"/>
              </a:rPr>
              <a:t>of another class</a:t>
            </a:r>
            <a:endParaRPr lang="en-IN" dirty="0"/>
          </a:p>
          <a:p>
            <a:pPr lvl="3"/>
            <a:r>
              <a:rPr dirty="0" smtClean="0"/>
              <a:t>When the classes have ‘is a kind of’ relationship between them, this relationship is inheritance</a:t>
            </a:r>
          </a:p>
        </p:txBody>
      </p:sp>
      <p:sp>
        <p:nvSpPr>
          <p:cNvPr id="101381" name="AutoShape 5"/>
          <p:cNvSpPr>
            <a:spLocks noChangeArrowheads="1"/>
          </p:cNvSpPr>
          <p:nvPr/>
        </p:nvSpPr>
        <p:spPr bwMode="auto">
          <a:xfrm>
            <a:off x="2768600" y="3803650"/>
            <a:ext cx="266700" cy="2482850"/>
          </a:xfrm>
          <a:prstGeom prst="upDownArrow">
            <a:avLst>
              <a:gd name="adj1" fmla="val 50000"/>
              <a:gd name="adj2" fmla="val 7714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382" name="Text Box 6"/>
          <p:cNvSpPr txBox="1">
            <a:spLocks noChangeArrowheads="1"/>
          </p:cNvSpPr>
          <p:nvPr/>
        </p:nvSpPr>
        <p:spPr bwMode="auto">
          <a:xfrm>
            <a:off x="1905000" y="3465512"/>
            <a:ext cx="1752600" cy="3693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dirty="0" smtClean="0">
                <a:solidFill>
                  <a:srgbClr val="4D4D4D"/>
                </a:solidFill>
              </a:rPr>
              <a:t>Generalization</a:t>
            </a:r>
            <a:endParaRPr lang="en-US" dirty="0">
              <a:solidFill>
                <a:srgbClr val="4D4D4D"/>
              </a:solidFill>
            </a:endParaRPr>
          </a:p>
        </p:txBody>
      </p:sp>
      <p:sp>
        <p:nvSpPr>
          <p:cNvPr id="101383" name="Text Box 7"/>
          <p:cNvSpPr txBox="1">
            <a:spLocks noChangeArrowheads="1"/>
          </p:cNvSpPr>
          <p:nvPr/>
        </p:nvSpPr>
        <p:spPr bwMode="auto">
          <a:xfrm>
            <a:off x="1905000" y="6234112"/>
            <a:ext cx="1574800" cy="3693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dirty="0" smtClean="0">
                <a:solidFill>
                  <a:srgbClr val="4D4D4D"/>
                </a:solidFill>
              </a:rPr>
              <a:t>Specialization</a:t>
            </a:r>
            <a:endParaRPr lang="en-US" dirty="0">
              <a:solidFill>
                <a:srgbClr val="4D4D4D"/>
              </a:solidFill>
            </a:endParaRPr>
          </a:p>
        </p:txBody>
      </p:sp>
      <p:grpSp>
        <p:nvGrpSpPr>
          <p:cNvPr id="101395" name="Group 19"/>
          <p:cNvGrpSpPr>
            <a:grpSpLocks/>
          </p:cNvGrpSpPr>
          <p:nvPr/>
        </p:nvGrpSpPr>
        <p:grpSpPr bwMode="auto">
          <a:xfrm>
            <a:off x="3048000" y="3290887"/>
            <a:ext cx="6400800" cy="3338513"/>
            <a:chOff x="1392" y="1536"/>
            <a:chExt cx="4224" cy="2103"/>
          </a:xfrm>
        </p:grpSpPr>
        <p:sp>
          <p:nvSpPr>
            <p:cNvPr id="35850" name="AutoShape 4"/>
            <p:cNvSpPr>
              <a:spLocks noChangeArrowheads="1"/>
            </p:cNvSpPr>
            <p:nvPr/>
          </p:nvSpPr>
          <p:spPr bwMode="auto">
            <a:xfrm rot="8042314">
              <a:off x="2467" y="1951"/>
              <a:ext cx="576" cy="240"/>
            </a:xfrm>
            <a:custGeom>
              <a:avLst/>
              <a:gdLst>
                <a:gd name="T0" fmla="*/ 432 w 21600"/>
                <a:gd name="T1" fmla="*/ 0 h 21600"/>
                <a:gd name="T2" fmla="*/ 0 w 21600"/>
                <a:gd name="T3" fmla="*/ 120 h 21600"/>
                <a:gd name="T4" fmla="*/ 432 w 21600"/>
                <a:gd name="T5" fmla="*/ 240 h 21600"/>
                <a:gd name="T6" fmla="*/ 576 w 21600"/>
                <a:gd name="T7" fmla="*/ 12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1" name="Text Box 8"/>
            <p:cNvSpPr txBox="1">
              <a:spLocks noChangeArrowheads="1"/>
            </p:cNvSpPr>
            <p:nvPr/>
          </p:nvSpPr>
          <p:spPr bwMode="auto">
            <a:xfrm>
              <a:off x="3024" y="1536"/>
              <a:ext cx="480"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2000" dirty="0">
                  <a:solidFill>
                    <a:srgbClr val="CC3300"/>
                  </a:solidFill>
                </a:rPr>
                <a:t>Art</a:t>
              </a:r>
            </a:p>
          </p:txBody>
        </p:sp>
        <p:sp>
          <p:nvSpPr>
            <p:cNvPr id="35852" name="AutoShape 9"/>
            <p:cNvSpPr>
              <a:spLocks noChangeArrowheads="1"/>
            </p:cNvSpPr>
            <p:nvPr/>
          </p:nvSpPr>
          <p:spPr bwMode="auto">
            <a:xfrm rot="3207357">
              <a:off x="2424" y="2712"/>
              <a:ext cx="288" cy="240"/>
            </a:xfrm>
            <a:custGeom>
              <a:avLst/>
              <a:gdLst>
                <a:gd name="T0" fmla="*/ 216 w 21600"/>
                <a:gd name="T1" fmla="*/ 0 h 21600"/>
                <a:gd name="T2" fmla="*/ 0 w 21600"/>
                <a:gd name="T3" fmla="*/ 120 h 21600"/>
                <a:gd name="T4" fmla="*/ 216 w 21600"/>
                <a:gd name="T5" fmla="*/ 240 h 21600"/>
                <a:gd name="T6" fmla="*/ 288 w 21600"/>
                <a:gd name="T7" fmla="*/ 12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3" name="AutoShape 10"/>
            <p:cNvSpPr>
              <a:spLocks noChangeArrowheads="1"/>
            </p:cNvSpPr>
            <p:nvPr/>
          </p:nvSpPr>
          <p:spPr bwMode="auto">
            <a:xfrm rot="5345085">
              <a:off x="3335" y="1944"/>
              <a:ext cx="336" cy="288"/>
            </a:xfrm>
            <a:custGeom>
              <a:avLst/>
              <a:gdLst>
                <a:gd name="T0" fmla="*/ 252 w 21600"/>
                <a:gd name="T1" fmla="*/ 0 h 21600"/>
                <a:gd name="T2" fmla="*/ 0 w 21600"/>
                <a:gd name="T3" fmla="*/ 144 h 21600"/>
                <a:gd name="T4" fmla="*/ 252 w 21600"/>
                <a:gd name="T5" fmla="*/ 288 h 21600"/>
                <a:gd name="T6" fmla="*/ 336 w 21600"/>
                <a:gd name="T7" fmla="*/ 144 h 21600"/>
                <a:gd name="T8" fmla="*/ 17694720 60000 65536"/>
                <a:gd name="T9" fmla="*/ 11796480 60000 65536"/>
                <a:gd name="T10" fmla="*/ 5898240 60000 65536"/>
                <a:gd name="T11" fmla="*/ 0 60000 65536"/>
                <a:gd name="T12" fmla="*/ 3407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4" name="Text Box 11"/>
            <p:cNvSpPr txBox="1">
              <a:spLocks noChangeArrowheads="1"/>
            </p:cNvSpPr>
            <p:nvPr/>
          </p:nvSpPr>
          <p:spPr bwMode="auto">
            <a:xfrm>
              <a:off x="2112" y="2256"/>
              <a:ext cx="768"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a:solidFill>
                    <a:srgbClr val="CC3300"/>
                  </a:solidFill>
                  <a:cs typeface="Times New Roman" pitchFamily="18" charset="0"/>
                </a:rPr>
                <a:t>Music</a:t>
              </a:r>
              <a:r>
                <a:rPr lang="en-US" sz="2800"/>
                <a:t> </a:t>
              </a:r>
            </a:p>
          </p:txBody>
        </p:sp>
        <p:sp>
          <p:nvSpPr>
            <p:cNvPr id="35855" name="Text Box 12"/>
            <p:cNvSpPr txBox="1">
              <a:spLocks noChangeArrowheads="1"/>
            </p:cNvSpPr>
            <p:nvPr/>
          </p:nvSpPr>
          <p:spPr bwMode="auto">
            <a:xfrm>
              <a:off x="3216" y="2304"/>
              <a:ext cx="672"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dirty="0">
                  <a:solidFill>
                    <a:srgbClr val="CC3300"/>
                  </a:solidFill>
                  <a:cs typeface="Times New Roman" pitchFamily="18" charset="0"/>
                </a:rPr>
                <a:t>Films</a:t>
              </a:r>
              <a:r>
                <a:rPr lang="en-US" sz="2800" dirty="0"/>
                <a:t> </a:t>
              </a:r>
            </a:p>
          </p:txBody>
        </p:sp>
        <p:sp>
          <p:nvSpPr>
            <p:cNvPr id="35856" name="Text Box 13"/>
            <p:cNvSpPr txBox="1">
              <a:spLocks noChangeArrowheads="1"/>
            </p:cNvSpPr>
            <p:nvPr/>
          </p:nvSpPr>
          <p:spPr bwMode="auto">
            <a:xfrm>
              <a:off x="1392" y="3024"/>
              <a:ext cx="216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a:solidFill>
                    <a:srgbClr val="CC3300"/>
                  </a:solidFill>
                </a:rPr>
                <a:t>Classical    	Rap</a:t>
              </a:r>
            </a:p>
          </p:txBody>
        </p:sp>
        <p:sp>
          <p:nvSpPr>
            <p:cNvPr id="35857" name="Text Box 14"/>
            <p:cNvSpPr txBox="1">
              <a:spLocks noChangeArrowheads="1"/>
            </p:cNvSpPr>
            <p:nvPr/>
          </p:nvSpPr>
          <p:spPr bwMode="auto">
            <a:xfrm>
              <a:off x="2736" y="3408"/>
              <a:ext cx="288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a:solidFill>
                    <a:srgbClr val="CC3300"/>
                  </a:solidFill>
                </a:rPr>
                <a:t>Commercial	      Documentary</a:t>
              </a:r>
            </a:p>
          </p:txBody>
        </p:sp>
        <p:sp>
          <p:nvSpPr>
            <p:cNvPr id="35858" name="AutoShape 15"/>
            <p:cNvSpPr>
              <a:spLocks noChangeArrowheads="1"/>
            </p:cNvSpPr>
            <p:nvPr/>
          </p:nvSpPr>
          <p:spPr bwMode="auto">
            <a:xfrm rot="8042314">
              <a:off x="1992" y="2712"/>
              <a:ext cx="288" cy="240"/>
            </a:xfrm>
            <a:custGeom>
              <a:avLst/>
              <a:gdLst>
                <a:gd name="T0" fmla="*/ 216 w 21600"/>
                <a:gd name="T1" fmla="*/ 0 h 21600"/>
                <a:gd name="T2" fmla="*/ 0 w 21600"/>
                <a:gd name="T3" fmla="*/ 120 h 21600"/>
                <a:gd name="T4" fmla="*/ 216 w 21600"/>
                <a:gd name="T5" fmla="*/ 240 h 21600"/>
                <a:gd name="T6" fmla="*/ 288 w 21600"/>
                <a:gd name="T7" fmla="*/ 12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9" name="AutoShape 16"/>
            <p:cNvSpPr>
              <a:spLocks noChangeArrowheads="1"/>
            </p:cNvSpPr>
            <p:nvPr/>
          </p:nvSpPr>
          <p:spPr bwMode="auto">
            <a:xfrm rot="6718240">
              <a:off x="2937" y="2915"/>
              <a:ext cx="727" cy="240"/>
            </a:xfrm>
            <a:custGeom>
              <a:avLst/>
              <a:gdLst>
                <a:gd name="T0" fmla="*/ 545 w 21600"/>
                <a:gd name="T1" fmla="*/ 0 h 21600"/>
                <a:gd name="T2" fmla="*/ 0 w 21600"/>
                <a:gd name="T3" fmla="*/ 120 h 21600"/>
                <a:gd name="T4" fmla="*/ 545 w 21600"/>
                <a:gd name="T5" fmla="*/ 240 h 21600"/>
                <a:gd name="T6" fmla="*/ 727 w 21600"/>
                <a:gd name="T7" fmla="*/ 120 h 21600"/>
                <a:gd name="T8" fmla="*/ 17694720 60000 65536"/>
                <a:gd name="T9" fmla="*/ 11796480 60000 65536"/>
                <a:gd name="T10" fmla="*/ 5898240 60000 65536"/>
                <a:gd name="T11" fmla="*/ 0 60000 65536"/>
                <a:gd name="T12" fmla="*/ 3387 w 21600"/>
                <a:gd name="T13" fmla="*/ 5400 h 21600"/>
                <a:gd name="T14" fmla="*/ 1889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0" name="AutoShape 17"/>
            <p:cNvSpPr>
              <a:spLocks noChangeArrowheads="1"/>
            </p:cNvSpPr>
            <p:nvPr/>
          </p:nvSpPr>
          <p:spPr bwMode="auto">
            <a:xfrm rot="3207357">
              <a:off x="3655" y="2901"/>
              <a:ext cx="884" cy="226"/>
            </a:xfrm>
            <a:custGeom>
              <a:avLst/>
              <a:gdLst>
                <a:gd name="T0" fmla="*/ 663 w 21600"/>
                <a:gd name="T1" fmla="*/ 0 h 21600"/>
                <a:gd name="T2" fmla="*/ 0 w 21600"/>
                <a:gd name="T3" fmla="*/ 113 h 21600"/>
                <a:gd name="T4" fmla="*/ 663 w 21600"/>
                <a:gd name="T5" fmla="*/ 226 h 21600"/>
                <a:gd name="T6" fmla="*/ 884 w 21600"/>
                <a:gd name="T7" fmla="*/ 113 h 21600"/>
                <a:gd name="T8" fmla="*/ 17694720 60000 65536"/>
                <a:gd name="T9" fmla="*/ 11796480 60000 65536"/>
                <a:gd name="T10" fmla="*/ 5898240 60000 65536"/>
                <a:gd name="T11" fmla="*/ 0 60000 65536"/>
                <a:gd name="T12" fmla="*/ 3372 w 21600"/>
                <a:gd name="T13" fmla="*/ 5352 h 21600"/>
                <a:gd name="T14" fmla="*/ 18912 w 21600"/>
                <a:gd name="T15" fmla="*/ 16248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1" name="AutoShape 18"/>
            <p:cNvSpPr>
              <a:spLocks noChangeArrowheads="1"/>
            </p:cNvSpPr>
            <p:nvPr/>
          </p:nvSpPr>
          <p:spPr bwMode="auto">
            <a:xfrm>
              <a:off x="4080" y="1632"/>
              <a:ext cx="1056" cy="720"/>
            </a:xfrm>
            <a:prstGeom prst="wedgeRectCallout">
              <a:avLst>
                <a:gd name="adj1" fmla="val -89352"/>
                <a:gd name="adj2" fmla="val 3194"/>
              </a:avLst>
            </a:prstGeom>
            <a:solidFill>
              <a:srgbClr val="33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dirty="0"/>
                <a:t>Parent- Child relationship</a:t>
              </a:r>
            </a:p>
            <a:p>
              <a:pPr algn="ctr"/>
              <a:r>
                <a:rPr lang="en-US" dirty="0"/>
                <a:t>(Is-A Relationship)</a:t>
              </a:r>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dissolve">
                                      <p:cBhvr>
                                        <p:cTn id="7" dur="1000"/>
                                        <p:tgtEl>
                                          <p:spTgt spid="101379">
                                            <p:txEl>
                                              <p:pRg st="0" end="0"/>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animEffect transition="in" filter="dissolve">
                                      <p:cBhvr>
                                        <p:cTn id="11" dur="1000"/>
                                        <p:tgtEl>
                                          <p:spTgt spid="101379">
                                            <p:txEl>
                                              <p:pRg st="2" end="2"/>
                                            </p:txEl>
                                          </p:spTgt>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101379">
                                            <p:txEl>
                                              <p:pRg st="3" end="3"/>
                                            </p:txEl>
                                          </p:spTgt>
                                        </p:tgtEl>
                                        <p:attrNameLst>
                                          <p:attrName>style.visibility</p:attrName>
                                        </p:attrNameLst>
                                      </p:cBhvr>
                                      <p:to>
                                        <p:strVal val="visible"/>
                                      </p:to>
                                    </p:set>
                                    <p:animEffect transition="in" filter="dissolve">
                                      <p:cBhvr>
                                        <p:cTn id="15" dur="1000"/>
                                        <p:tgtEl>
                                          <p:spTgt spid="101379">
                                            <p:txEl>
                                              <p:pRg st="3" end="3"/>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101382"/>
                                        </p:tgtEl>
                                        <p:attrNameLst>
                                          <p:attrName>style.visibility</p:attrName>
                                        </p:attrNameLst>
                                      </p:cBhvr>
                                      <p:to>
                                        <p:strVal val="visible"/>
                                      </p:to>
                                    </p:set>
                                    <p:animEffect transition="in" filter="dissolve">
                                      <p:cBhvr>
                                        <p:cTn id="19" dur="1000"/>
                                        <p:tgtEl>
                                          <p:spTgt spid="101382"/>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101381"/>
                                        </p:tgtEl>
                                        <p:attrNameLst>
                                          <p:attrName>style.visibility</p:attrName>
                                        </p:attrNameLst>
                                      </p:cBhvr>
                                      <p:to>
                                        <p:strVal val="visible"/>
                                      </p:to>
                                    </p:set>
                                    <p:animEffect transition="in" filter="dissolve">
                                      <p:cBhvr>
                                        <p:cTn id="23" dur="1000"/>
                                        <p:tgtEl>
                                          <p:spTgt spid="101381"/>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101383"/>
                                        </p:tgtEl>
                                        <p:attrNameLst>
                                          <p:attrName>style.visibility</p:attrName>
                                        </p:attrNameLst>
                                      </p:cBhvr>
                                      <p:to>
                                        <p:strVal val="visible"/>
                                      </p:to>
                                    </p:set>
                                    <p:animEffect transition="in" filter="dissolve">
                                      <p:cBhvr>
                                        <p:cTn id="27" dur="1000"/>
                                        <p:tgtEl>
                                          <p:spTgt spid="101383"/>
                                        </p:tgtEl>
                                      </p:cBhvr>
                                    </p:animEffect>
                                  </p:childTnLst>
                                </p:cTn>
                              </p:par>
                            </p:childTnLst>
                          </p:cTn>
                        </p:par>
                        <p:par>
                          <p:cTn id="28" fill="hold">
                            <p:stCondLst>
                              <p:cond delay="6000"/>
                            </p:stCondLst>
                            <p:childTnLst>
                              <p:par>
                                <p:cTn id="29" presetID="12" presetClass="entr" presetSubtype="2" fill="hold" nodeType="afterEffect">
                                  <p:stCondLst>
                                    <p:cond delay="0"/>
                                  </p:stCondLst>
                                  <p:childTnLst>
                                    <p:set>
                                      <p:cBhvr>
                                        <p:cTn id="30" dur="1" fill="hold">
                                          <p:stCondLst>
                                            <p:cond delay="0"/>
                                          </p:stCondLst>
                                        </p:cTn>
                                        <p:tgtEl>
                                          <p:spTgt spid="101395"/>
                                        </p:tgtEl>
                                        <p:attrNameLst>
                                          <p:attrName>style.visibility</p:attrName>
                                        </p:attrNameLst>
                                      </p:cBhvr>
                                      <p:to>
                                        <p:strVal val="visible"/>
                                      </p:to>
                                    </p:set>
                                    <p:animEffect transition="in" filter="slide(fromRight)">
                                      <p:cBhvr>
                                        <p:cTn id="31" dur="1000"/>
                                        <p:tgtEl>
                                          <p:spTgt spid="10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nimBg="1"/>
      <p:bldP spid="101382" grpId="0"/>
      <p:bldP spid="1013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4"/>
          <p:cNvSpPr>
            <a:spLocks noGrp="1" noChangeArrowheads="1"/>
          </p:cNvSpPr>
          <p:nvPr>
            <p:ph type="title"/>
          </p:nvPr>
        </p:nvSpPr>
        <p:spPr/>
        <p:txBody>
          <a:bodyPr/>
          <a:lstStyle/>
          <a:p>
            <a:r>
              <a:rPr dirty="0" smtClean="0">
                <a:latin typeface="Arial" charset="0"/>
                <a:cs typeface="Arial" charset="0"/>
              </a:rPr>
              <a:t>Types of Inheritance</a:t>
            </a:r>
          </a:p>
        </p:txBody>
      </p:sp>
      <p:sp>
        <p:nvSpPr>
          <p:cNvPr id="33827" name="Rectangle 35"/>
          <p:cNvSpPr>
            <a:spLocks noGrp="1" noChangeArrowheads="1"/>
          </p:cNvSpPr>
          <p:nvPr>
            <p:ph type="body" idx="1"/>
          </p:nvPr>
        </p:nvSpPr>
        <p:spPr bwMode="auto"/>
        <p:txBody>
          <a:bodyPr/>
          <a:lstStyle/>
          <a:p>
            <a:r>
              <a:rPr dirty="0" smtClean="0">
                <a:solidFill>
                  <a:srgbClr val="FF0000"/>
                </a:solidFill>
                <a:latin typeface="Arial" charset="0"/>
                <a:cs typeface="Arial" charset="0"/>
              </a:rPr>
              <a:t>Single inheritance</a:t>
            </a:r>
          </a:p>
          <a:p>
            <a:endParaRPr dirty="0" smtClean="0">
              <a:latin typeface="Arial" charset="0"/>
              <a:cs typeface="Arial" charset="0"/>
            </a:endParaRPr>
          </a:p>
          <a:p>
            <a:pPr lvl="3"/>
            <a:r>
              <a:rPr dirty="0" smtClean="0"/>
              <a:t>Classes with single parent class</a:t>
            </a:r>
          </a:p>
          <a:p>
            <a:pPr lvl="1"/>
            <a:endParaRPr dirty="0" smtClean="0"/>
          </a:p>
        </p:txBody>
      </p:sp>
      <p:grpSp>
        <p:nvGrpSpPr>
          <p:cNvPr id="33828" name="Group 36"/>
          <p:cNvGrpSpPr>
            <a:grpSpLocks/>
          </p:cNvGrpSpPr>
          <p:nvPr/>
        </p:nvGrpSpPr>
        <p:grpSpPr bwMode="auto">
          <a:xfrm>
            <a:off x="838200" y="2201863"/>
            <a:ext cx="7391400" cy="3925888"/>
            <a:chOff x="288" y="1387"/>
            <a:chExt cx="4656" cy="2473"/>
          </a:xfrm>
        </p:grpSpPr>
        <p:sp>
          <p:nvSpPr>
            <p:cNvPr id="36871" name="Rectangle 4"/>
            <p:cNvSpPr>
              <a:spLocks noChangeArrowheads="1"/>
            </p:cNvSpPr>
            <p:nvPr/>
          </p:nvSpPr>
          <p:spPr bwMode="auto">
            <a:xfrm>
              <a:off x="1968" y="1560"/>
              <a:ext cx="1248" cy="20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500">
                  <a:latin typeface="Verdana" pitchFamily="34" charset="0"/>
                </a:rPr>
                <a:t>Bank Account</a:t>
              </a:r>
            </a:p>
          </p:txBody>
        </p:sp>
        <p:sp>
          <p:nvSpPr>
            <p:cNvPr id="36872" name="Rectangle 5"/>
            <p:cNvSpPr>
              <a:spLocks noChangeArrowheads="1"/>
            </p:cNvSpPr>
            <p:nvPr/>
          </p:nvSpPr>
          <p:spPr bwMode="auto">
            <a:xfrm>
              <a:off x="1968" y="1776"/>
              <a:ext cx="1248" cy="52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73" name="Text Box 6"/>
            <p:cNvSpPr txBox="1">
              <a:spLocks noChangeArrowheads="1"/>
            </p:cNvSpPr>
            <p:nvPr/>
          </p:nvSpPr>
          <p:spPr bwMode="auto">
            <a:xfrm>
              <a:off x="1968" y="1776"/>
              <a:ext cx="96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balance</a:t>
              </a:r>
            </a:p>
          </p:txBody>
        </p:sp>
        <p:sp>
          <p:nvSpPr>
            <p:cNvPr id="36874" name="Text Box 7"/>
            <p:cNvSpPr txBox="1">
              <a:spLocks noChangeArrowheads="1"/>
            </p:cNvSpPr>
            <p:nvPr/>
          </p:nvSpPr>
          <p:spPr bwMode="auto">
            <a:xfrm>
              <a:off x="1968" y="2064"/>
              <a:ext cx="115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number</a:t>
              </a:r>
            </a:p>
          </p:txBody>
        </p:sp>
        <p:sp>
          <p:nvSpPr>
            <p:cNvPr id="36875" name="Text Box 8"/>
            <p:cNvSpPr txBox="1">
              <a:spLocks noChangeArrowheads="1"/>
            </p:cNvSpPr>
            <p:nvPr/>
          </p:nvSpPr>
          <p:spPr bwMode="auto">
            <a:xfrm>
              <a:off x="1968" y="1920"/>
              <a:ext cx="96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name</a:t>
              </a:r>
            </a:p>
          </p:txBody>
        </p:sp>
        <p:sp>
          <p:nvSpPr>
            <p:cNvPr id="36876" name="Rectangle 9"/>
            <p:cNvSpPr>
              <a:spLocks noChangeArrowheads="1"/>
            </p:cNvSpPr>
            <p:nvPr/>
          </p:nvSpPr>
          <p:spPr bwMode="auto">
            <a:xfrm>
              <a:off x="1968" y="2304"/>
              <a:ext cx="124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77" name="Text Box 10"/>
            <p:cNvSpPr txBox="1">
              <a:spLocks noChangeArrowheads="1"/>
            </p:cNvSpPr>
            <p:nvPr/>
          </p:nvSpPr>
          <p:spPr bwMode="auto">
            <a:xfrm>
              <a:off x="1968" y="2304"/>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Withdraw</a:t>
              </a:r>
              <a:r>
                <a:rPr lang="en-US" sz="1600"/>
                <a:t>()</a:t>
              </a:r>
            </a:p>
          </p:txBody>
        </p:sp>
        <p:sp>
          <p:nvSpPr>
            <p:cNvPr id="36878" name="Text Box 11"/>
            <p:cNvSpPr txBox="1">
              <a:spLocks noChangeArrowheads="1"/>
            </p:cNvSpPr>
            <p:nvPr/>
          </p:nvSpPr>
          <p:spPr bwMode="auto">
            <a:xfrm>
              <a:off x="1968" y="2448"/>
              <a:ext cx="12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CreateStatement</a:t>
              </a:r>
              <a:r>
                <a:rPr lang="en-US" sz="1600"/>
                <a:t>()</a:t>
              </a:r>
            </a:p>
          </p:txBody>
        </p:sp>
        <p:sp>
          <p:nvSpPr>
            <p:cNvPr id="36879" name="Rectangle 12"/>
            <p:cNvSpPr>
              <a:spLocks noChangeArrowheads="1"/>
            </p:cNvSpPr>
            <p:nvPr/>
          </p:nvSpPr>
          <p:spPr bwMode="auto">
            <a:xfrm>
              <a:off x="672" y="3360"/>
              <a:ext cx="1248"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80" name="Rectangle 13"/>
            <p:cNvSpPr>
              <a:spLocks noChangeArrowheads="1"/>
            </p:cNvSpPr>
            <p:nvPr/>
          </p:nvSpPr>
          <p:spPr bwMode="auto">
            <a:xfrm>
              <a:off x="672" y="3144"/>
              <a:ext cx="1248" cy="20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500" dirty="0">
                  <a:latin typeface="Verdana" pitchFamily="34" charset="0"/>
                </a:rPr>
                <a:t>Current Account</a:t>
              </a:r>
            </a:p>
          </p:txBody>
        </p:sp>
        <p:sp>
          <p:nvSpPr>
            <p:cNvPr id="36881" name="Rectangle 14"/>
            <p:cNvSpPr>
              <a:spLocks noChangeArrowheads="1"/>
            </p:cNvSpPr>
            <p:nvPr/>
          </p:nvSpPr>
          <p:spPr bwMode="auto">
            <a:xfrm>
              <a:off x="672" y="3504"/>
              <a:ext cx="1248"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82" name="Text Box 15"/>
            <p:cNvSpPr txBox="1">
              <a:spLocks noChangeArrowheads="1"/>
            </p:cNvSpPr>
            <p:nvPr/>
          </p:nvSpPr>
          <p:spPr bwMode="auto">
            <a:xfrm>
              <a:off x="720" y="3504"/>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Withdraw</a:t>
              </a:r>
              <a:r>
                <a:rPr lang="en-US" sz="1600"/>
                <a:t>()</a:t>
              </a:r>
            </a:p>
          </p:txBody>
        </p:sp>
        <p:sp>
          <p:nvSpPr>
            <p:cNvPr id="36883" name="Rectangle 16"/>
            <p:cNvSpPr>
              <a:spLocks noChangeArrowheads="1"/>
            </p:cNvSpPr>
            <p:nvPr/>
          </p:nvSpPr>
          <p:spPr bwMode="auto">
            <a:xfrm>
              <a:off x="3264" y="3360"/>
              <a:ext cx="1248"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84" name="Rectangle 17"/>
            <p:cNvSpPr>
              <a:spLocks noChangeArrowheads="1"/>
            </p:cNvSpPr>
            <p:nvPr/>
          </p:nvSpPr>
          <p:spPr bwMode="auto">
            <a:xfrm>
              <a:off x="3264" y="3144"/>
              <a:ext cx="1248" cy="20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500">
                  <a:latin typeface="Verdana" pitchFamily="34" charset="0"/>
                </a:rPr>
                <a:t>Saving Account</a:t>
              </a:r>
            </a:p>
          </p:txBody>
        </p:sp>
        <p:sp>
          <p:nvSpPr>
            <p:cNvPr id="36885" name="Rectangle 18"/>
            <p:cNvSpPr>
              <a:spLocks noChangeArrowheads="1"/>
            </p:cNvSpPr>
            <p:nvPr/>
          </p:nvSpPr>
          <p:spPr bwMode="auto">
            <a:xfrm>
              <a:off x="3264" y="3504"/>
              <a:ext cx="1248" cy="3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86" name="Text Box 19"/>
            <p:cNvSpPr txBox="1">
              <a:spLocks noChangeArrowheads="1"/>
            </p:cNvSpPr>
            <p:nvPr/>
          </p:nvSpPr>
          <p:spPr bwMode="auto">
            <a:xfrm>
              <a:off x="3312" y="3504"/>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GetInterest</a:t>
              </a:r>
              <a:r>
                <a:rPr lang="en-US" sz="1600"/>
                <a:t>()</a:t>
              </a:r>
            </a:p>
          </p:txBody>
        </p:sp>
        <p:sp>
          <p:nvSpPr>
            <p:cNvPr id="36887" name="Text Box 20"/>
            <p:cNvSpPr txBox="1">
              <a:spLocks noChangeArrowheads="1"/>
            </p:cNvSpPr>
            <p:nvPr/>
          </p:nvSpPr>
          <p:spPr bwMode="auto">
            <a:xfrm>
              <a:off x="3312" y="3648"/>
              <a:ext cx="9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200">
                  <a:latin typeface="Verdana" pitchFamily="34" charset="0"/>
                </a:rPr>
                <a:t>Withdraw</a:t>
              </a:r>
              <a:r>
                <a:rPr lang="en-US" sz="1600"/>
                <a:t>()</a:t>
              </a:r>
            </a:p>
          </p:txBody>
        </p:sp>
        <p:sp>
          <p:nvSpPr>
            <p:cNvPr id="36888" name="Line 21"/>
            <p:cNvSpPr>
              <a:spLocks noChangeShapeType="1"/>
            </p:cNvSpPr>
            <p:nvPr/>
          </p:nvSpPr>
          <p:spPr bwMode="auto">
            <a:xfrm>
              <a:off x="1392" y="2928"/>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6889" name="Line 22"/>
            <p:cNvSpPr>
              <a:spLocks noChangeShapeType="1"/>
            </p:cNvSpPr>
            <p:nvPr/>
          </p:nvSpPr>
          <p:spPr bwMode="auto">
            <a:xfrm>
              <a:off x="1392" y="29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90" name="Line 23"/>
            <p:cNvSpPr>
              <a:spLocks noChangeShapeType="1"/>
            </p:cNvSpPr>
            <p:nvPr/>
          </p:nvSpPr>
          <p:spPr bwMode="auto">
            <a:xfrm>
              <a:off x="3840" y="29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6891" name="AutoShape 24"/>
            <p:cNvSpPr>
              <a:spLocks noChangeArrowheads="1"/>
            </p:cNvSpPr>
            <p:nvPr/>
          </p:nvSpPr>
          <p:spPr bwMode="auto">
            <a:xfrm>
              <a:off x="2544" y="2640"/>
              <a:ext cx="192" cy="9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6892" name="Line 25"/>
            <p:cNvSpPr>
              <a:spLocks noChangeShapeType="1"/>
            </p:cNvSpPr>
            <p:nvPr/>
          </p:nvSpPr>
          <p:spPr bwMode="auto">
            <a:xfrm>
              <a:off x="2640" y="273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6893" name="Text Box 26"/>
            <p:cNvSpPr txBox="1">
              <a:spLocks noChangeArrowheads="1"/>
            </p:cNvSpPr>
            <p:nvPr/>
          </p:nvSpPr>
          <p:spPr bwMode="auto">
            <a:xfrm>
              <a:off x="288" y="2880"/>
              <a:ext cx="96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200">
                  <a:latin typeface="Verdana" pitchFamily="34" charset="0"/>
                </a:rPr>
                <a:t>Subclasses</a:t>
              </a:r>
            </a:p>
          </p:txBody>
        </p:sp>
        <p:sp>
          <p:nvSpPr>
            <p:cNvPr id="36894" name="Text Box 27"/>
            <p:cNvSpPr txBox="1">
              <a:spLocks noChangeArrowheads="1"/>
            </p:cNvSpPr>
            <p:nvPr/>
          </p:nvSpPr>
          <p:spPr bwMode="auto">
            <a:xfrm>
              <a:off x="768" y="1680"/>
              <a:ext cx="1248"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200" dirty="0" smtClean="0">
                  <a:latin typeface="Verdana" pitchFamily="34" charset="0"/>
                </a:rPr>
                <a:t>Superclass/Base class</a:t>
              </a:r>
              <a:endParaRPr lang="en-US" sz="1200" dirty="0">
                <a:latin typeface="Verdana" pitchFamily="34" charset="0"/>
              </a:endParaRPr>
            </a:p>
            <a:p>
              <a:pPr algn="ctr">
                <a:spcBef>
                  <a:spcPct val="50000"/>
                </a:spcBef>
              </a:pPr>
              <a:r>
                <a:rPr lang="en-US" sz="1200" dirty="0">
                  <a:latin typeface="Verdana" pitchFamily="34" charset="0"/>
                </a:rPr>
                <a:t>(parent)</a:t>
              </a:r>
            </a:p>
          </p:txBody>
        </p:sp>
        <p:sp>
          <p:nvSpPr>
            <p:cNvPr id="36895" name="Text Box 28"/>
            <p:cNvSpPr txBox="1">
              <a:spLocks noChangeArrowheads="1"/>
            </p:cNvSpPr>
            <p:nvPr/>
          </p:nvSpPr>
          <p:spPr bwMode="auto">
            <a:xfrm>
              <a:off x="2064" y="1387"/>
              <a:ext cx="96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200" dirty="0">
                  <a:latin typeface="Verdana" pitchFamily="34" charset="0"/>
                </a:rPr>
                <a:t>Ancestor</a:t>
              </a:r>
            </a:p>
          </p:txBody>
        </p:sp>
        <p:sp>
          <p:nvSpPr>
            <p:cNvPr id="36896" name="Text Box 29"/>
            <p:cNvSpPr txBox="1">
              <a:spLocks noChangeArrowheads="1"/>
            </p:cNvSpPr>
            <p:nvPr/>
          </p:nvSpPr>
          <p:spPr bwMode="auto">
            <a:xfrm>
              <a:off x="2208" y="3552"/>
              <a:ext cx="96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200" dirty="0" smtClean="0">
                  <a:latin typeface="Verdana" pitchFamily="34" charset="0"/>
                </a:rPr>
                <a:t>Descendants</a:t>
              </a:r>
              <a:endParaRPr lang="en-US" sz="1200" dirty="0">
                <a:latin typeface="Verdana" pitchFamily="34" charset="0"/>
              </a:endParaRPr>
            </a:p>
          </p:txBody>
        </p:sp>
        <p:sp>
          <p:nvSpPr>
            <p:cNvPr id="36897" name="Text Box 30"/>
            <p:cNvSpPr txBox="1">
              <a:spLocks noChangeArrowheads="1"/>
            </p:cNvSpPr>
            <p:nvPr/>
          </p:nvSpPr>
          <p:spPr bwMode="auto">
            <a:xfrm>
              <a:off x="3984" y="2256"/>
              <a:ext cx="9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200">
                  <a:latin typeface="Verdana" pitchFamily="34" charset="0"/>
                </a:rPr>
                <a:t>Generalization Relationship</a:t>
              </a:r>
            </a:p>
          </p:txBody>
        </p:sp>
        <p:sp>
          <p:nvSpPr>
            <p:cNvPr id="36898" name="Line 31"/>
            <p:cNvSpPr>
              <a:spLocks noChangeShapeType="1"/>
            </p:cNvSpPr>
            <p:nvPr/>
          </p:nvSpPr>
          <p:spPr bwMode="auto">
            <a:xfrm flipH="1">
              <a:off x="2928" y="2448"/>
              <a:ext cx="1152" cy="43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3827">
                                            <p:txEl>
                                              <p:pRg st="0" end="0"/>
                                            </p:txEl>
                                          </p:spTgt>
                                        </p:tgtEl>
                                        <p:attrNameLst>
                                          <p:attrName>style.visibility</p:attrName>
                                        </p:attrNameLst>
                                      </p:cBhvr>
                                      <p:to>
                                        <p:strVal val="visible"/>
                                      </p:to>
                                    </p:set>
                                    <p:animEffect transition="in" filter="dissolve">
                                      <p:cBhvr>
                                        <p:cTn id="7" dur="1000"/>
                                        <p:tgtEl>
                                          <p:spTgt spid="33827">
                                            <p:txEl>
                                              <p:pRg st="0" end="0"/>
                                            </p:txEl>
                                          </p:spTgt>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3827">
                                            <p:txEl>
                                              <p:pRg st="2" end="2"/>
                                            </p:txEl>
                                          </p:spTgt>
                                        </p:tgtEl>
                                        <p:attrNameLst>
                                          <p:attrName>style.visibility</p:attrName>
                                        </p:attrNameLst>
                                      </p:cBhvr>
                                      <p:to>
                                        <p:strVal val="visible"/>
                                      </p:to>
                                    </p:set>
                                    <p:animEffect transition="in" filter="dissolve">
                                      <p:cBhvr>
                                        <p:cTn id="11" dur="1000"/>
                                        <p:tgtEl>
                                          <p:spTgt spid="33827">
                                            <p:txEl>
                                              <p:pRg st="2" end="2"/>
                                            </p:txEl>
                                          </p:spTgt>
                                        </p:tgtEl>
                                      </p:cBhvr>
                                    </p:animEffect>
                                  </p:childTnLst>
                                </p:cTn>
                              </p:par>
                            </p:childTnLst>
                          </p:cTn>
                        </p:par>
                        <p:par>
                          <p:cTn id="12" fill="hold" nodeType="afterGroup">
                            <p:stCondLst>
                              <p:cond delay="2000"/>
                            </p:stCondLst>
                            <p:childTnLst>
                              <p:par>
                                <p:cTn id="13" presetID="16" presetClass="entr" presetSubtype="42" fill="hold" nodeType="afterEffect">
                                  <p:stCondLst>
                                    <p:cond delay="0"/>
                                  </p:stCondLst>
                                  <p:childTnLst>
                                    <p:set>
                                      <p:cBhvr>
                                        <p:cTn id="14" dur="1" fill="hold">
                                          <p:stCondLst>
                                            <p:cond delay="0"/>
                                          </p:stCondLst>
                                        </p:cTn>
                                        <p:tgtEl>
                                          <p:spTgt spid="33828"/>
                                        </p:tgtEl>
                                        <p:attrNameLst>
                                          <p:attrName>style.visibility</p:attrName>
                                        </p:attrNameLst>
                                      </p:cBhvr>
                                      <p:to>
                                        <p:strVal val="visible"/>
                                      </p:to>
                                    </p:set>
                                    <p:animEffect transition="in" filter="barn(outHorizontal)">
                                      <p:cBhvr>
                                        <p:cTn id="15" dur="1000"/>
                                        <p:tgtEl>
                                          <p:spTgt spid="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9"/>
          <p:cNvSpPr>
            <a:spLocks noGrp="1" noChangeArrowheads="1"/>
          </p:cNvSpPr>
          <p:nvPr>
            <p:ph type="title"/>
          </p:nvPr>
        </p:nvSpPr>
        <p:spPr/>
        <p:txBody>
          <a:bodyPr/>
          <a:lstStyle/>
          <a:p>
            <a:r>
              <a:rPr smtClean="0">
                <a:latin typeface="Arial" charset="0"/>
                <a:cs typeface="Arial" charset="0"/>
              </a:rPr>
              <a:t>Types of inheritance</a:t>
            </a:r>
          </a:p>
        </p:txBody>
      </p:sp>
      <p:sp>
        <p:nvSpPr>
          <p:cNvPr id="34856" name="Rectangle 40"/>
          <p:cNvSpPr>
            <a:spLocks noGrp="1" noChangeArrowheads="1"/>
          </p:cNvSpPr>
          <p:nvPr>
            <p:ph type="body" idx="1"/>
          </p:nvPr>
        </p:nvSpPr>
        <p:spPr bwMode="auto"/>
        <p:txBody>
          <a:bodyPr/>
          <a:lstStyle/>
          <a:p>
            <a:r>
              <a:rPr dirty="0" smtClean="0">
                <a:solidFill>
                  <a:srgbClr val="FF0000"/>
                </a:solidFill>
                <a:latin typeface="Arial" charset="0"/>
                <a:cs typeface="Arial" charset="0"/>
              </a:rPr>
              <a:t>Multiple inheritance</a:t>
            </a:r>
          </a:p>
          <a:p>
            <a:endParaRPr dirty="0" smtClean="0">
              <a:latin typeface="Arial" charset="0"/>
              <a:cs typeface="Arial" charset="0"/>
            </a:endParaRPr>
          </a:p>
          <a:p>
            <a:pPr lvl="3"/>
            <a:r>
              <a:rPr dirty="0" smtClean="0"/>
              <a:t>One class has more than one parent class</a:t>
            </a:r>
          </a:p>
        </p:txBody>
      </p:sp>
      <p:grpSp>
        <p:nvGrpSpPr>
          <p:cNvPr id="34865" name="Group 49"/>
          <p:cNvGrpSpPr>
            <a:grpSpLocks/>
          </p:cNvGrpSpPr>
          <p:nvPr/>
        </p:nvGrpSpPr>
        <p:grpSpPr bwMode="auto">
          <a:xfrm>
            <a:off x="228600" y="2514600"/>
            <a:ext cx="8382000" cy="3657600"/>
            <a:chOff x="144" y="1344"/>
            <a:chExt cx="5280" cy="2304"/>
          </a:xfrm>
        </p:grpSpPr>
        <p:sp>
          <p:nvSpPr>
            <p:cNvPr id="37895" name="Rectangle 4"/>
            <p:cNvSpPr>
              <a:spLocks noChangeArrowheads="1"/>
            </p:cNvSpPr>
            <p:nvPr/>
          </p:nvSpPr>
          <p:spPr bwMode="auto">
            <a:xfrm>
              <a:off x="1008" y="2400"/>
              <a:ext cx="124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896" name="Rectangle 5"/>
            <p:cNvSpPr>
              <a:spLocks noChangeArrowheads="1"/>
            </p:cNvSpPr>
            <p:nvPr/>
          </p:nvSpPr>
          <p:spPr bwMode="auto">
            <a:xfrm>
              <a:off x="1008" y="2064"/>
              <a:ext cx="1248" cy="25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Flying</a:t>
              </a:r>
              <a:r>
                <a:rPr lang="en-US" sz="2000"/>
                <a:t> </a:t>
              </a:r>
              <a:r>
                <a:rPr lang="en-US" sz="1400">
                  <a:latin typeface="Verdana" pitchFamily="34" charset="0"/>
                </a:rPr>
                <a:t>Entity</a:t>
              </a:r>
            </a:p>
          </p:txBody>
        </p:sp>
        <p:sp>
          <p:nvSpPr>
            <p:cNvPr id="37897" name="Rectangle 6"/>
            <p:cNvSpPr>
              <a:spLocks noChangeArrowheads="1"/>
            </p:cNvSpPr>
            <p:nvPr/>
          </p:nvSpPr>
          <p:spPr bwMode="auto">
            <a:xfrm>
              <a:off x="1008" y="2304"/>
              <a:ext cx="124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898" name="Rectangle 7"/>
            <p:cNvSpPr>
              <a:spLocks noChangeArrowheads="1"/>
            </p:cNvSpPr>
            <p:nvPr/>
          </p:nvSpPr>
          <p:spPr bwMode="auto">
            <a:xfrm>
              <a:off x="3264" y="2400"/>
              <a:ext cx="124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899" name="Rectangle 8"/>
            <p:cNvSpPr>
              <a:spLocks noChangeArrowheads="1"/>
            </p:cNvSpPr>
            <p:nvPr/>
          </p:nvSpPr>
          <p:spPr bwMode="auto">
            <a:xfrm>
              <a:off x="3264" y="2093"/>
              <a:ext cx="1248" cy="19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Animal</a:t>
              </a:r>
            </a:p>
          </p:txBody>
        </p:sp>
        <p:sp>
          <p:nvSpPr>
            <p:cNvPr id="37900" name="Rectangle 9"/>
            <p:cNvSpPr>
              <a:spLocks noChangeArrowheads="1"/>
            </p:cNvSpPr>
            <p:nvPr/>
          </p:nvSpPr>
          <p:spPr bwMode="auto">
            <a:xfrm>
              <a:off x="3264" y="2304"/>
              <a:ext cx="124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1" name="Rectangle 10"/>
            <p:cNvSpPr>
              <a:spLocks noChangeArrowheads="1"/>
            </p:cNvSpPr>
            <p:nvPr/>
          </p:nvSpPr>
          <p:spPr bwMode="auto">
            <a:xfrm>
              <a:off x="480" y="3552"/>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2" name="Rectangle 11"/>
            <p:cNvSpPr>
              <a:spLocks noChangeArrowheads="1"/>
            </p:cNvSpPr>
            <p:nvPr/>
          </p:nvSpPr>
          <p:spPr bwMode="auto">
            <a:xfrm>
              <a:off x="480" y="3245"/>
              <a:ext cx="768" cy="1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Airplane</a:t>
              </a:r>
            </a:p>
          </p:txBody>
        </p:sp>
        <p:sp>
          <p:nvSpPr>
            <p:cNvPr id="37903" name="Rectangle 12"/>
            <p:cNvSpPr>
              <a:spLocks noChangeArrowheads="1"/>
            </p:cNvSpPr>
            <p:nvPr/>
          </p:nvSpPr>
          <p:spPr bwMode="auto">
            <a:xfrm>
              <a:off x="480" y="3456"/>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4" name="Rectangle 13"/>
            <p:cNvSpPr>
              <a:spLocks noChangeArrowheads="1"/>
            </p:cNvSpPr>
            <p:nvPr/>
          </p:nvSpPr>
          <p:spPr bwMode="auto">
            <a:xfrm>
              <a:off x="1392" y="3552"/>
              <a:ext cx="864"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5" name="Rectangle 14"/>
            <p:cNvSpPr>
              <a:spLocks noChangeArrowheads="1"/>
            </p:cNvSpPr>
            <p:nvPr/>
          </p:nvSpPr>
          <p:spPr bwMode="auto">
            <a:xfrm>
              <a:off x="1392" y="3245"/>
              <a:ext cx="864" cy="1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Helicopter</a:t>
              </a:r>
            </a:p>
          </p:txBody>
        </p:sp>
        <p:sp>
          <p:nvSpPr>
            <p:cNvPr id="37906" name="Rectangle 15"/>
            <p:cNvSpPr>
              <a:spLocks noChangeArrowheads="1"/>
            </p:cNvSpPr>
            <p:nvPr/>
          </p:nvSpPr>
          <p:spPr bwMode="auto">
            <a:xfrm>
              <a:off x="1392" y="3456"/>
              <a:ext cx="864"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7" name="Rectangle 16"/>
            <p:cNvSpPr>
              <a:spLocks noChangeArrowheads="1"/>
            </p:cNvSpPr>
            <p:nvPr/>
          </p:nvSpPr>
          <p:spPr bwMode="auto">
            <a:xfrm>
              <a:off x="2352" y="3552"/>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08" name="Rectangle 17"/>
            <p:cNvSpPr>
              <a:spLocks noChangeArrowheads="1"/>
            </p:cNvSpPr>
            <p:nvPr/>
          </p:nvSpPr>
          <p:spPr bwMode="auto">
            <a:xfrm>
              <a:off x="2352" y="3245"/>
              <a:ext cx="768" cy="1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Bird</a:t>
              </a:r>
            </a:p>
          </p:txBody>
        </p:sp>
        <p:sp>
          <p:nvSpPr>
            <p:cNvPr id="37909" name="Rectangle 18"/>
            <p:cNvSpPr>
              <a:spLocks noChangeArrowheads="1"/>
            </p:cNvSpPr>
            <p:nvPr/>
          </p:nvSpPr>
          <p:spPr bwMode="auto">
            <a:xfrm>
              <a:off x="2352" y="3456"/>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10" name="Rectangle 19"/>
            <p:cNvSpPr>
              <a:spLocks noChangeArrowheads="1"/>
            </p:cNvSpPr>
            <p:nvPr/>
          </p:nvSpPr>
          <p:spPr bwMode="auto">
            <a:xfrm>
              <a:off x="3264" y="3552"/>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11" name="Rectangle 20"/>
            <p:cNvSpPr>
              <a:spLocks noChangeArrowheads="1"/>
            </p:cNvSpPr>
            <p:nvPr/>
          </p:nvSpPr>
          <p:spPr bwMode="auto">
            <a:xfrm>
              <a:off x="3264" y="3245"/>
              <a:ext cx="768" cy="1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Wolf</a:t>
              </a:r>
            </a:p>
          </p:txBody>
        </p:sp>
        <p:sp>
          <p:nvSpPr>
            <p:cNvPr id="37912" name="Rectangle 21"/>
            <p:cNvSpPr>
              <a:spLocks noChangeArrowheads="1"/>
            </p:cNvSpPr>
            <p:nvPr/>
          </p:nvSpPr>
          <p:spPr bwMode="auto">
            <a:xfrm>
              <a:off x="3264" y="3456"/>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13" name="Rectangle 22"/>
            <p:cNvSpPr>
              <a:spLocks noChangeArrowheads="1"/>
            </p:cNvSpPr>
            <p:nvPr/>
          </p:nvSpPr>
          <p:spPr bwMode="auto">
            <a:xfrm>
              <a:off x="4176" y="3552"/>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14" name="Rectangle 23"/>
            <p:cNvSpPr>
              <a:spLocks noChangeArrowheads="1"/>
            </p:cNvSpPr>
            <p:nvPr/>
          </p:nvSpPr>
          <p:spPr bwMode="auto">
            <a:xfrm>
              <a:off x="4176" y="3245"/>
              <a:ext cx="768" cy="19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400">
                  <a:latin typeface="Verdana" pitchFamily="34" charset="0"/>
                </a:rPr>
                <a:t>Horse</a:t>
              </a:r>
            </a:p>
          </p:txBody>
        </p:sp>
        <p:sp>
          <p:nvSpPr>
            <p:cNvPr id="37915" name="Rectangle 24"/>
            <p:cNvSpPr>
              <a:spLocks noChangeArrowheads="1"/>
            </p:cNvSpPr>
            <p:nvPr/>
          </p:nvSpPr>
          <p:spPr bwMode="auto">
            <a:xfrm>
              <a:off x="4176" y="3456"/>
              <a:ext cx="768" cy="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7916" name="Text Box 37"/>
            <p:cNvSpPr txBox="1">
              <a:spLocks noChangeArrowheads="1"/>
            </p:cNvSpPr>
            <p:nvPr/>
          </p:nvSpPr>
          <p:spPr bwMode="auto">
            <a:xfrm>
              <a:off x="2352" y="2496"/>
              <a:ext cx="9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400">
                  <a:latin typeface="Verdana" pitchFamily="34" charset="0"/>
                </a:rPr>
                <a:t>multiple</a:t>
              </a:r>
              <a:r>
                <a:rPr lang="en-US" sz="1600"/>
                <a:t> </a:t>
              </a:r>
              <a:r>
                <a:rPr lang="en-US" sz="1400">
                  <a:latin typeface="Verdana" pitchFamily="34" charset="0"/>
                </a:rPr>
                <a:t>inheritance</a:t>
              </a:r>
            </a:p>
          </p:txBody>
        </p:sp>
        <p:sp>
          <p:nvSpPr>
            <p:cNvPr id="37917" name="Oval 38"/>
            <p:cNvSpPr>
              <a:spLocks noChangeArrowheads="1"/>
            </p:cNvSpPr>
            <p:nvPr/>
          </p:nvSpPr>
          <p:spPr bwMode="auto">
            <a:xfrm>
              <a:off x="2208" y="2928"/>
              <a:ext cx="1104"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7918" name="AutoShape 41"/>
            <p:cNvSpPr>
              <a:spLocks noChangeArrowheads="1"/>
            </p:cNvSpPr>
            <p:nvPr/>
          </p:nvSpPr>
          <p:spPr bwMode="auto">
            <a:xfrm>
              <a:off x="4128" y="1440"/>
              <a:ext cx="1296" cy="576"/>
            </a:xfrm>
            <a:prstGeom prst="wedgeRectCallout">
              <a:avLst>
                <a:gd name="adj1" fmla="val 1310"/>
                <a:gd name="adj2" fmla="val 251736"/>
              </a:avLst>
            </a:prstGeom>
            <a:solidFill>
              <a:srgbClr val="33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Verdana" pitchFamily="34" charset="0"/>
                </a:rPr>
                <a:t>Subclass/Child Class/Derived Class</a:t>
              </a:r>
            </a:p>
          </p:txBody>
        </p:sp>
        <p:sp>
          <p:nvSpPr>
            <p:cNvPr id="37919" name="AutoShape 42"/>
            <p:cNvSpPr>
              <a:spLocks noChangeArrowheads="1"/>
            </p:cNvSpPr>
            <p:nvPr/>
          </p:nvSpPr>
          <p:spPr bwMode="auto">
            <a:xfrm>
              <a:off x="144" y="1344"/>
              <a:ext cx="1296" cy="576"/>
            </a:xfrm>
            <a:prstGeom prst="wedgeRectCallout">
              <a:avLst>
                <a:gd name="adj1" fmla="val 35958"/>
                <a:gd name="adj2" fmla="val 68750"/>
              </a:avLst>
            </a:prstGeom>
            <a:solidFill>
              <a:srgbClr val="33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Verdana" pitchFamily="34" charset="0"/>
                </a:rPr>
                <a:t>Super Class/Parent Class/Base Class</a:t>
              </a:r>
            </a:p>
          </p:txBody>
        </p:sp>
        <p:cxnSp>
          <p:nvCxnSpPr>
            <p:cNvPr id="37920" name="AutoShape 43"/>
            <p:cNvCxnSpPr>
              <a:cxnSpLocks noChangeShapeType="1"/>
              <a:stCxn id="37902" idx="0"/>
              <a:endCxn id="37895" idx="2"/>
            </p:cNvCxnSpPr>
            <p:nvPr/>
          </p:nvCxnSpPr>
          <p:spPr bwMode="auto">
            <a:xfrm flipV="1">
              <a:off x="864" y="2496"/>
              <a:ext cx="768"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1" name="AutoShape 44"/>
            <p:cNvCxnSpPr>
              <a:cxnSpLocks noChangeShapeType="1"/>
              <a:stCxn id="37905" idx="0"/>
              <a:endCxn id="37895" idx="2"/>
            </p:cNvCxnSpPr>
            <p:nvPr/>
          </p:nvCxnSpPr>
          <p:spPr bwMode="auto">
            <a:xfrm flipH="1" flipV="1">
              <a:off x="1632" y="2496"/>
              <a:ext cx="192"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2" name="AutoShape 45"/>
            <p:cNvCxnSpPr>
              <a:cxnSpLocks noChangeShapeType="1"/>
              <a:stCxn id="37908" idx="0"/>
              <a:endCxn id="37895" idx="2"/>
            </p:cNvCxnSpPr>
            <p:nvPr/>
          </p:nvCxnSpPr>
          <p:spPr bwMode="auto">
            <a:xfrm flipH="1" flipV="1">
              <a:off x="1632" y="2496"/>
              <a:ext cx="1104"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3" name="AutoShape 46"/>
            <p:cNvCxnSpPr>
              <a:cxnSpLocks noChangeShapeType="1"/>
              <a:stCxn id="37911" idx="0"/>
              <a:endCxn id="37898" idx="2"/>
            </p:cNvCxnSpPr>
            <p:nvPr/>
          </p:nvCxnSpPr>
          <p:spPr bwMode="auto">
            <a:xfrm flipV="1">
              <a:off x="3648" y="2496"/>
              <a:ext cx="240"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4" name="AutoShape 47"/>
            <p:cNvCxnSpPr>
              <a:cxnSpLocks noChangeShapeType="1"/>
              <a:stCxn id="37914" idx="0"/>
              <a:endCxn id="37898" idx="2"/>
            </p:cNvCxnSpPr>
            <p:nvPr/>
          </p:nvCxnSpPr>
          <p:spPr bwMode="auto">
            <a:xfrm flipH="1" flipV="1">
              <a:off x="3888" y="2496"/>
              <a:ext cx="672"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5" name="AutoShape 48"/>
            <p:cNvCxnSpPr>
              <a:cxnSpLocks noChangeShapeType="1"/>
              <a:stCxn id="37908" idx="0"/>
              <a:endCxn id="37898" idx="2"/>
            </p:cNvCxnSpPr>
            <p:nvPr/>
          </p:nvCxnSpPr>
          <p:spPr bwMode="auto">
            <a:xfrm flipV="1">
              <a:off x="2736" y="2496"/>
              <a:ext cx="1152" cy="7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4856">
                                            <p:txEl>
                                              <p:pRg st="0" end="0"/>
                                            </p:txEl>
                                          </p:spTgt>
                                        </p:tgtEl>
                                        <p:attrNameLst>
                                          <p:attrName>style.visibility</p:attrName>
                                        </p:attrNameLst>
                                      </p:cBhvr>
                                      <p:to>
                                        <p:strVal val="visible"/>
                                      </p:to>
                                    </p:set>
                                    <p:anim calcmode="lin" valueType="num">
                                      <p:cBhvr additive="base">
                                        <p:cTn id="7" dur="1000" fill="hold"/>
                                        <p:tgtEl>
                                          <p:spTgt spid="3485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5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4856">
                                            <p:txEl>
                                              <p:pRg st="2" end="2"/>
                                            </p:txEl>
                                          </p:spTgt>
                                        </p:tgtEl>
                                        <p:attrNameLst>
                                          <p:attrName>style.visibility</p:attrName>
                                        </p:attrNameLst>
                                      </p:cBhvr>
                                      <p:to>
                                        <p:strVal val="visible"/>
                                      </p:to>
                                    </p:set>
                                    <p:anim calcmode="lin" valueType="num">
                                      <p:cBhvr additive="base">
                                        <p:cTn id="12" dur="1000" fill="hold"/>
                                        <p:tgtEl>
                                          <p:spTgt spid="34856">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4856">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18" presetClass="entr" presetSubtype="6" fill="hold" nodeType="afterEffect">
                                  <p:stCondLst>
                                    <p:cond delay="0"/>
                                  </p:stCondLst>
                                  <p:childTnLst>
                                    <p:set>
                                      <p:cBhvr>
                                        <p:cTn id="16" dur="1" fill="hold">
                                          <p:stCondLst>
                                            <p:cond delay="0"/>
                                          </p:stCondLst>
                                        </p:cTn>
                                        <p:tgtEl>
                                          <p:spTgt spid="34865"/>
                                        </p:tgtEl>
                                        <p:attrNameLst>
                                          <p:attrName>style.visibility</p:attrName>
                                        </p:attrNameLst>
                                      </p:cBhvr>
                                      <p:to>
                                        <p:strVal val="visible"/>
                                      </p:to>
                                    </p:set>
                                    <p:animEffect transition="in" filter="strips(downRight)">
                                      <p:cBhvr>
                                        <p:cTn id="17" dur="1000"/>
                                        <p:tgtEl>
                                          <p:spTgt spid="34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smtClean="0">
                <a:latin typeface="Arial" charset="0"/>
                <a:cs typeface="Arial" charset="0"/>
              </a:rPr>
              <a:t>What is inherited?</a:t>
            </a:r>
          </a:p>
        </p:txBody>
      </p:sp>
      <p:sp>
        <p:nvSpPr>
          <p:cNvPr id="35845" name="Rectangle 5"/>
          <p:cNvSpPr>
            <a:spLocks noGrp="1" noChangeArrowheads="1"/>
          </p:cNvSpPr>
          <p:nvPr>
            <p:ph type="body" idx="1"/>
          </p:nvPr>
        </p:nvSpPr>
        <p:spPr bwMode="auto"/>
        <p:txBody>
          <a:bodyPr/>
          <a:lstStyle/>
          <a:p>
            <a:r>
              <a:rPr dirty="0" smtClean="0">
                <a:latin typeface="Arial" charset="0"/>
                <a:cs typeface="Arial" charset="0"/>
              </a:rPr>
              <a:t>A subclass inherits its parent’s attributes &amp; operations</a:t>
            </a:r>
          </a:p>
          <a:p>
            <a:endParaRPr dirty="0" smtClean="0">
              <a:latin typeface="Arial" charset="0"/>
              <a:cs typeface="Arial" charset="0"/>
            </a:endParaRPr>
          </a:p>
          <a:p>
            <a:r>
              <a:rPr dirty="0" smtClean="0">
                <a:latin typeface="Arial" charset="0"/>
                <a:cs typeface="Arial" charset="0"/>
              </a:rPr>
              <a:t>A subclass may:</a:t>
            </a:r>
          </a:p>
          <a:p>
            <a:pPr lvl="3"/>
            <a:r>
              <a:rPr dirty="0" smtClean="0"/>
              <a:t>Add additional attributes &amp; operations</a:t>
            </a:r>
          </a:p>
          <a:p>
            <a:pPr lvl="3"/>
            <a:r>
              <a:rPr dirty="0" smtClean="0"/>
              <a:t>Redefine inherited operations (i.e. overriding)</a:t>
            </a:r>
          </a:p>
          <a:p>
            <a:pPr lvl="3"/>
            <a:endParaRPr dirty="0" smtClean="0"/>
          </a:p>
          <a:p>
            <a:r>
              <a:rPr dirty="0" smtClean="0">
                <a:latin typeface="Arial" charset="0"/>
                <a:cs typeface="Arial" charset="0"/>
              </a:rPr>
              <a:t>Common attributes &amp; operations are shown at the highest applicable level in the hierarchy</a:t>
            </a:r>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 calcmode="lin" valueType="num">
                                      <p:cBhvr additive="base">
                                        <p:cTn id="7" dur="1000" fill="hold"/>
                                        <p:tgtEl>
                                          <p:spTgt spid="3584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12" fill="hold" nodeType="afterEffect">
                                  <p:stCondLst>
                                    <p:cond delay="0"/>
                                  </p:stCondLst>
                                  <p:childTnLst>
                                    <p:set>
                                      <p:cBhvr>
                                        <p:cTn id="11" dur="1" fill="hold">
                                          <p:stCondLst>
                                            <p:cond delay="0"/>
                                          </p:stCondLst>
                                        </p:cTn>
                                        <p:tgtEl>
                                          <p:spTgt spid="35845">
                                            <p:txEl>
                                              <p:pRg st="2" end="2"/>
                                            </p:txEl>
                                          </p:spTgt>
                                        </p:tgtEl>
                                        <p:attrNameLst>
                                          <p:attrName>style.visibility</p:attrName>
                                        </p:attrNameLst>
                                      </p:cBhvr>
                                      <p:to>
                                        <p:strVal val="visible"/>
                                      </p:to>
                                    </p:set>
                                    <p:anim calcmode="lin" valueType="num">
                                      <p:cBhvr additive="base">
                                        <p:cTn id="12" dur="1000" fill="hold"/>
                                        <p:tgtEl>
                                          <p:spTgt spid="35845">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5845">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12" fill="hold" nodeType="afterEffect">
                                  <p:stCondLst>
                                    <p:cond delay="0"/>
                                  </p:stCondLst>
                                  <p:childTnLst>
                                    <p:set>
                                      <p:cBhvr>
                                        <p:cTn id="16" dur="1" fill="hold">
                                          <p:stCondLst>
                                            <p:cond delay="0"/>
                                          </p:stCondLst>
                                        </p:cTn>
                                        <p:tgtEl>
                                          <p:spTgt spid="35845">
                                            <p:txEl>
                                              <p:pRg st="3" end="3"/>
                                            </p:txEl>
                                          </p:spTgt>
                                        </p:tgtEl>
                                        <p:attrNameLst>
                                          <p:attrName>style.visibility</p:attrName>
                                        </p:attrNameLst>
                                      </p:cBhvr>
                                      <p:to>
                                        <p:strVal val="visible"/>
                                      </p:to>
                                    </p:set>
                                    <p:anim calcmode="lin" valueType="num">
                                      <p:cBhvr additive="base">
                                        <p:cTn id="17" dur="1000" fill="hold"/>
                                        <p:tgtEl>
                                          <p:spTgt spid="35845">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5845">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12" fill="hold" nodeType="afterEffect">
                                  <p:stCondLst>
                                    <p:cond delay="0"/>
                                  </p:stCondLst>
                                  <p:childTnLst>
                                    <p:set>
                                      <p:cBhvr>
                                        <p:cTn id="21" dur="1" fill="hold">
                                          <p:stCondLst>
                                            <p:cond delay="0"/>
                                          </p:stCondLst>
                                        </p:cTn>
                                        <p:tgtEl>
                                          <p:spTgt spid="35845">
                                            <p:txEl>
                                              <p:pRg st="4" end="4"/>
                                            </p:txEl>
                                          </p:spTgt>
                                        </p:tgtEl>
                                        <p:attrNameLst>
                                          <p:attrName>style.visibility</p:attrName>
                                        </p:attrNameLst>
                                      </p:cBhvr>
                                      <p:to>
                                        <p:strVal val="visible"/>
                                      </p:to>
                                    </p:set>
                                    <p:anim calcmode="lin" valueType="num">
                                      <p:cBhvr additive="base">
                                        <p:cTn id="22" dur="1000" fill="hold"/>
                                        <p:tgtEl>
                                          <p:spTgt spid="35845">
                                            <p:txEl>
                                              <p:pRg st="4" end="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5845">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 presetClass="entr" presetSubtype="12" fill="hold" nodeType="afterEffect">
                                  <p:stCondLst>
                                    <p:cond delay="0"/>
                                  </p:stCondLst>
                                  <p:childTnLst>
                                    <p:set>
                                      <p:cBhvr>
                                        <p:cTn id="26" dur="1" fill="hold">
                                          <p:stCondLst>
                                            <p:cond delay="0"/>
                                          </p:stCondLst>
                                        </p:cTn>
                                        <p:tgtEl>
                                          <p:spTgt spid="35845">
                                            <p:txEl>
                                              <p:pRg st="6" end="6"/>
                                            </p:txEl>
                                          </p:spTgt>
                                        </p:tgtEl>
                                        <p:attrNameLst>
                                          <p:attrName>style.visibility</p:attrName>
                                        </p:attrNameLst>
                                      </p:cBhvr>
                                      <p:to>
                                        <p:strVal val="visible"/>
                                      </p:to>
                                    </p:set>
                                    <p:anim calcmode="lin" valueType="num">
                                      <p:cBhvr additive="base">
                                        <p:cTn id="27" dur="1000" fill="hold"/>
                                        <p:tgtEl>
                                          <p:spTgt spid="35845">
                                            <p:txEl>
                                              <p:pRg st="6" end="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584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1"/>
          <p:cNvSpPr>
            <a:spLocks noGrp="1" noChangeArrowheads="1"/>
          </p:cNvSpPr>
          <p:nvPr>
            <p:ph type="title"/>
          </p:nvPr>
        </p:nvSpPr>
        <p:spPr/>
        <p:txBody>
          <a:bodyPr/>
          <a:lstStyle/>
          <a:p>
            <a:r>
              <a:rPr smtClean="0">
                <a:latin typeface="Arial" charset="0"/>
                <a:cs typeface="Arial" charset="0"/>
              </a:rPr>
              <a:t>Polymorphism</a:t>
            </a:r>
          </a:p>
        </p:txBody>
      </p:sp>
      <p:sp>
        <p:nvSpPr>
          <p:cNvPr id="59414" name="Rectangle 22"/>
          <p:cNvSpPr>
            <a:spLocks noGrp="1" noChangeArrowheads="1"/>
          </p:cNvSpPr>
          <p:nvPr>
            <p:ph type="body" idx="1"/>
          </p:nvPr>
        </p:nvSpPr>
        <p:spPr bwMode="auto"/>
        <p:txBody>
          <a:bodyPr/>
          <a:lstStyle/>
          <a:p>
            <a:r>
              <a:rPr dirty="0" smtClean="0">
                <a:latin typeface="Arial" charset="0"/>
                <a:cs typeface="Arial" charset="0"/>
              </a:rPr>
              <a:t>The ability of one thing to appear in many forms depending on context </a:t>
            </a:r>
          </a:p>
          <a:p>
            <a:endParaRPr dirty="0" smtClean="0">
              <a:latin typeface="Arial" charset="0"/>
              <a:cs typeface="Arial" charset="0"/>
            </a:endParaRPr>
          </a:p>
          <a:p>
            <a:pPr>
              <a:buFont typeface="Wingdings" pitchFamily="2" charset="2"/>
              <a:buNone/>
            </a:pPr>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p:txBody>
      </p:sp>
      <p:sp>
        <p:nvSpPr>
          <p:cNvPr id="59396" name="Rectangle 4"/>
          <p:cNvSpPr>
            <a:spLocks noChangeArrowheads="1"/>
          </p:cNvSpPr>
          <p:nvPr/>
        </p:nvSpPr>
        <p:spPr bwMode="auto">
          <a:xfrm>
            <a:off x="6096000" y="4802188"/>
            <a:ext cx="2438400" cy="14462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pPr>
            <a:r>
              <a:rPr lang="en-US" sz="1600" dirty="0"/>
              <a:t>Volume Control</a:t>
            </a:r>
          </a:p>
          <a:p>
            <a:pPr algn="ctr">
              <a:spcBef>
                <a:spcPct val="50000"/>
              </a:spcBef>
            </a:pPr>
            <a:r>
              <a:rPr lang="en-US" sz="1600" dirty="0"/>
              <a:t>Channel Control</a:t>
            </a:r>
          </a:p>
          <a:p>
            <a:pPr algn="ctr">
              <a:spcBef>
                <a:spcPct val="50000"/>
              </a:spcBef>
            </a:pPr>
            <a:r>
              <a:rPr lang="en-US" sz="1600" dirty="0"/>
              <a:t>Surrounding control</a:t>
            </a:r>
          </a:p>
          <a:p>
            <a:pPr algn="ctr">
              <a:spcBef>
                <a:spcPct val="50000"/>
              </a:spcBef>
            </a:pPr>
            <a:r>
              <a:rPr lang="en-US" sz="1600" dirty="0"/>
              <a:t>Sound </a:t>
            </a:r>
            <a:r>
              <a:rPr lang="en-US" sz="1600" dirty="0" err="1"/>
              <a:t>Equaliser</a:t>
            </a:r>
            <a:r>
              <a:rPr lang="en-US" sz="1600" dirty="0"/>
              <a:t> control</a:t>
            </a:r>
          </a:p>
        </p:txBody>
      </p:sp>
      <p:sp>
        <p:nvSpPr>
          <p:cNvPr id="59397" name="Rectangle 5"/>
          <p:cNvSpPr>
            <a:spLocks noChangeArrowheads="1"/>
          </p:cNvSpPr>
          <p:nvPr/>
        </p:nvSpPr>
        <p:spPr bwMode="auto">
          <a:xfrm>
            <a:off x="6096000" y="4433888"/>
            <a:ext cx="24384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1600" dirty="0"/>
              <a:t>Common Interface</a:t>
            </a:r>
          </a:p>
        </p:txBody>
      </p:sp>
      <p:pic>
        <p:nvPicPr>
          <p:cNvPr id="59398" name="Picture 6" descr="hh011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438400"/>
            <a:ext cx="7826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descr="hh011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2514600"/>
            <a:ext cx="7826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8" descr="hh011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7826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9" descr="hh0152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5410200"/>
            <a:ext cx="998538" cy="917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402" name="Text Box 10"/>
          <p:cNvSpPr txBox="1">
            <a:spLocks noChangeArrowheads="1"/>
          </p:cNvSpPr>
          <p:nvPr/>
        </p:nvSpPr>
        <p:spPr bwMode="auto">
          <a:xfrm>
            <a:off x="304800" y="32766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dirty="0" smtClean="0"/>
              <a:t>Sony TV</a:t>
            </a:r>
            <a:endParaRPr lang="en-US" sz="1600" dirty="0"/>
          </a:p>
        </p:txBody>
      </p:sp>
      <p:sp>
        <p:nvSpPr>
          <p:cNvPr id="59403" name="Text Box 11"/>
          <p:cNvSpPr txBox="1">
            <a:spLocks noChangeArrowheads="1"/>
          </p:cNvSpPr>
          <p:nvPr/>
        </p:nvSpPr>
        <p:spPr bwMode="auto">
          <a:xfrm>
            <a:off x="1752600" y="33528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Samsung TV</a:t>
            </a:r>
          </a:p>
        </p:txBody>
      </p:sp>
      <p:sp>
        <p:nvSpPr>
          <p:cNvPr id="59404" name="Text Box 12"/>
          <p:cNvSpPr txBox="1">
            <a:spLocks noChangeArrowheads="1"/>
          </p:cNvSpPr>
          <p:nvPr/>
        </p:nvSpPr>
        <p:spPr bwMode="auto">
          <a:xfrm>
            <a:off x="3276600" y="34290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dirty="0"/>
              <a:t>Sansui Video</a:t>
            </a:r>
          </a:p>
        </p:txBody>
      </p:sp>
      <p:sp>
        <p:nvSpPr>
          <p:cNvPr id="59405" name="Line 13"/>
          <p:cNvSpPr>
            <a:spLocks noChangeShapeType="1"/>
          </p:cNvSpPr>
          <p:nvPr/>
        </p:nvSpPr>
        <p:spPr bwMode="auto">
          <a:xfrm flipH="1" flipV="1">
            <a:off x="1066800" y="3810000"/>
            <a:ext cx="11430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6" name="Text Box 14"/>
          <p:cNvSpPr txBox="1">
            <a:spLocks noChangeArrowheads="1"/>
          </p:cNvSpPr>
          <p:nvPr/>
        </p:nvSpPr>
        <p:spPr bwMode="auto">
          <a:xfrm>
            <a:off x="3286125" y="6062663"/>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Remote</a:t>
            </a:r>
          </a:p>
        </p:txBody>
      </p:sp>
      <p:sp>
        <p:nvSpPr>
          <p:cNvPr id="59407" name="Line 15"/>
          <p:cNvSpPr>
            <a:spLocks noChangeShapeType="1"/>
          </p:cNvSpPr>
          <p:nvPr/>
        </p:nvSpPr>
        <p:spPr bwMode="auto">
          <a:xfrm flipH="1" flipV="1">
            <a:off x="2438400" y="3733800"/>
            <a:ext cx="1524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8" name="Line 16"/>
          <p:cNvSpPr>
            <a:spLocks noChangeShapeType="1"/>
          </p:cNvSpPr>
          <p:nvPr/>
        </p:nvSpPr>
        <p:spPr bwMode="auto">
          <a:xfrm flipV="1">
            <a:off x="3200400" y="3810000"/>
            <a:ext cx="457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9" name="Text Box 17"/>
          <p:cNvSpPr txBox="1">
            <a:spLocks noChangeArrowheads="1"/>
          </p:cNvSpPr>
          <p:nvPr/>
        </p:nvSpPr>
        <p:spPr bwMode="auto">
          <a:xfrm>
            <a:off x="3429000" y="44196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Volume Control</a:t>
            </a:r>
          </a:p>
        </p:txBody>
      </p:sp>
      <p:sp>
        <p:nvSpPr>
          <p:cNvPr id="59410" name="Text Box 18"/>
          <p:cNvSpPr txBox="1">
            <a:spLocks noChangeArrowheads="1"/>
          </p:cNvSpPr>
          <p:nvPr/>
        </p:nvSpPr>
        <p:spPr bwMode="auto">
          <a:xfrm>
            <a:off x="2514600" y="3962400"/>
            <a:ext cx="152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Volume </a:t>
            </a:r>
          </a:p>
          <a:p>
            <a:pPr>
              <a:spcBef>
                <a:spcPct val="50000"/>
              </a:spcBef>
            </a:pPr>
            <a:r>
              <a:rPr lang="en-US" sz="1600"/>
              <a:t>Control</a:t>
            </a:r>
          </a:p>
        </p:txBody>
      </p:sp>
      <p:sp>
        <p:nvSpPr>
          <p:cNvPr id="59411" name="Text Box 19"/>
          <p:cNvSpPr txBox="1">
            <a:spLocks noChangeArrowheads="1"/>
          </p:cNvSpPr>
          <p:nvPr/>
        </p:nvSpPr>
        <p:spPr bwMode="auto">
          <a:xfrm>
            <a:off x="0" y="45720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Volume Control</a:t>
            </a:r>
          </a:p>
        </p:txBody>
      </p:sp>
      <p:sp>
        <p:nvSpPr>
          <p:cNvPr id="59412" name="Text Box 20"/>
          <p:cNvSpPr txBox="1">
            <a:spLocks noChangeArrowheads="1"/>
          </p:cNvSpPr>
          <p:nvPr/>
        </p:nvSpPr>
        <p:spPr bwMode="auto">
          <a:xfrm>
            <a:off x="4800600" y="2514600"/>
            <a:ext cx="3965575" cy="650875"/>
          </a:xfrm>
          <a:prstGeom prst="rect">
            <a:avLst/>
          </a:prstGeom>
          <a:solidFill>
            <a:srgbClr val="33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Same functionality is implemented in </a:t>
            </a:r>
          </a:p>
          <a:p>
            <a:r>
              <a:rPr lang="en-US"/>
              <a:t>different devices in different manner.</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9414">
                                            <p:txEl>
                                              <p:pRg st="0" end="0"/>
                                            </p:txEl>
                                          </p:spTgt>
                                        </p:tgtEl>
                                        <p:attrNameLst>
                                          <p:attrName>style.visibility</p:attrName>
                                        </p:attrNameLst>
                                      </p:cBhvr>
                                      <p:to>
                                        <p:strVal val="visible"/>
                                      </p:to>
                                    </p:set>
                                    <p:anim calcmode="lin" valueType="num">
                                      <p:cBhvr additive="base">
                                        <p:cTn id="7" dur="1000" fill="hold"/>
                                        <p:tgtEl>
                                          <p:spTgt spid="5941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9414">
                                            <p:txEl>
                                              <p:pRg st="0" end="0"/>
                                            </p:txEl>
                                          </p:spTgt>
                                        </p:tgtEl>
                                        <p:attrNameLst>
                                          <p:attrName>ppt_y</p:attrName>
                                        </p:attrNameLst>
                                      </p:cBhvr>
                                      <p:tavLst>
                                        <p:tav tm="0">
                                          <p:val>
                                            <p:strVal val="1+#ppt_h/2"/>
                                          </p:val>
                                        </p:tav>
                                        <p:tav tm="100000">
                                          <p:val>
                                            <p:strVal val="#ppt_y"/>
                                          </p:val>
                                        </p:tav>
                                      </p:tavLst>
                                    </p:anim>
                                  </p:childTnLst>
                                </p:cTn>
                              </p:par>
                              <p:par>
                                <p:cTn id="9" presetID="29" presetClass="entr" presetSubtype="0" fill="hold" grpId="0" nodeType="withEffect">
                                  <p:stCondLst>
                                    <p:cond delay="0"/>
                                  </p:stCondLst>
                                  <p:childTnLst>
                                    <p:set>
                                      <p:cBhvr>
                                        <p:cTn id="10" dur="1" fill="hold">
                                          <p:stCondLst>
                                            <p:cond delay="0"/>
                                          </p:stCondLst>
                                        </p:cTn>
                                        <p:tgtEl>
                                          <p:spTgt spid="59396"/>
                                        </p:tgtEl>
                                        <p:attrNameLst>
                                          <p:attrName>style.visibility</p:attrName>
                                        </p:attrNameLst>
                                      </p:cBhvr>
                                      <p:to>
                                        <p:strVal val="visible"/>
                                      </p:to>
                                    </p:set>
                                    <p:anim calcmode="lin" valueType="num">
                                      <p:cBhvr>
                                        <p:cTn id="11" dur="1000" fill="hold"/>
                                        <p:tgtEl>
                                          <p:spTgt spid="59396"/>
                                        </p:tgtEl>
                                        <p:attrNameLst>
                                          <p:attrName>ppt_x</p:attrName>
                                        </p:attrNameLst>
                                      </p:cBhvr>
                                      <p:tavLst>
                                        <p:tav tm="0">
                                          <p:val>
                                            <p:strVal val="#ppt_x-.2"/>
                                          </p:val>
                                        </p:tav>
                                        <p:tav tm="100000">
                                          <p:val>
                                            <p:strVal val="#ppt_x"/>
                                          </p:val>
                                        </p:tav>
                                      </p:tavLst>
                                    </p:anim>
                                    <p:anim calcmode="lin" valueType="num">
                                      <p:cBhvr>
                                        <p:cTn id="12" dur="1000" fill="hold"/>
                                        <p:tgtEl>
                                          <p:spTgt spid="59396"/>
                                        </p:tgtEl>
                                        <p:attrNameLst>
                                          <p:attrName>ppt_y</p:attrName>
                                        </p:attrNameLst>
                                      </p:cBhvr>
                                      <p:tavLst>
                                        <p:tav tm="0">
                                          <p:val>
                                            <p:strVal val="#ppt_y"/>
                                          </p:val>
                                        </p:tav>
                                        <p:tav tm="100000">
                                          <p:val>
                                            <p:strVal val="#ppt_y"/>
                                          </p:val>
                                        </p:tav>
                                      </p:tavLst>
                                    </p:anim>
                                    <p:animEffect transition="in" filter="wipe(right)" prLst="gradientSize: 0.1">
                                      <p:cBhvr>
                                        <p:cTn id="13" dur="1000"/>
                                        <p:tgtEl>
                                          <p:spTgt spid="59396"/>
                                        </p:tgtEl>
                                      </p:cBhvr>
                                    </p:animEffect>
                                  </p:childTnLst>
                                </p:cTn>
                              </p:par>
                              <p:par>
                                <p:cTn id="14" presetID="29" presetClass="entr" presetSubtype="0" fill="hold" grpId="0" nodeType="withEffect">
                                  <p:stCondLst>
                                    <p:cond delay="0"/>
                                  </p:stCondLst>
                                  <p:childTnLst>
                                    <p:set>
                                      <p:cBhvr>
                                        <p:cTn id="15" dur="1" fill="hold">
                                          <p:stCondLst>
                                            <p:cond delay="0"/>
                                          </p:stCondLst>
                                        </p:cTn>
                                        <p:tgtEl>
                                          <p:spTgt spid="59397"/>
                                        </p:tgtEl>
                                        <p:attrNameLst>
                                          <p:attrName>style.visibility</p:attrName>
                                        </p:attrNameLst>
                                      </p:cBhvr>
                                      <p:to>
                                        <p:strVal val="visible"/>
                                      </p:to>
                                    </p:set>
                                    <p:anim calcmode="lin" valueType="num">
                                      <p:cBhvr>
                                        <p:cTn id="16" dur="1000" fill="hold"/>
                                        <p:tgtEl>
                                          <p:spTgt spid="59397"/>
                                        </p:tgtEl>
                                        <p:attrNameLst>
                                          <p:attrName>ppt_x</p:attrName>
                                        </p:attrNameLst>
                                      </p:cBhvr>
                                      <p:tavLst>
                                        <p:tav tm="0">
                                          <p:val>
                                            <p:strVal val="#ppt_x-.2"/>
                                          </p:val>
                                        </p:tav>
                                        <p:tav tm="100000">
                                          <p:val>
                                            <p:strVal val="#ppt_x"/>
                                          </p:val>
                                        </p:tav>
                                      </p:tavLst>
                                    </p:anim>
                                    <p:anim calcmode="lin" valueType="num">
                                      <p:cBhvr>
                                        <p:cTn id="17" dur="1000" fill="hold"/>
                                        <p:tgtEl>
                                          <p:spTgt spid="59397"/>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9397"/>
                                        </p:tgtEl>
                                      </p:cBhvr>
                                    </p:animEffect>
                                  </p:childTnLst>
                                </p:cTn>
                              </p:par>
                              <p:par>
                                <p:cTn id="19" presetID="29" presetClass="entr" presetSubtype="0" fill="hold" nodeType="withEffect">
                                  <p:stCondLst>
                                    <p:cond delay="0"/>
                                  </p:stCondLst>
                                  <p:childTnLst>
                                    <p:set>
                                      <p:cBhvr>
                                        <p:cTn id="20" dur="1" fill="hold">
                                          <p:stCondLst>
                                            <p:cond delay="0"/>
                                          </p:stCondLst>
                                        </p:cTn>
                                        <p:tgtEl>
                                          <p:spTgt spid="59398"/>
                                        </p:tgtEl>
                                        <p:attrNameLst>
                                          <p:attrName>style.visibility</p:attrName>
                                        </p:attrNameLst>
                                      </p:cBhvr>
                                      <p:to>
                                        <p:strVal val="visible"/>
                                      </p:to>
                                    </p:set>
                                    <p:anim calcmode="lin" valueType="num">
                                      <p:cBhvr>
                                        <p:cTn id="21" dur="1000" fill="hold"/>
                                        <p:tgtEl>
                                          <p:spTgt spid="59398"/>
                                        </p:tgtEl>
                                        <p:attrNameLst>
                                          <p:attrName>ppt_x</p:attrName>
                                        </p:attrNameLst>
                                      </p:cBhvr>
                                      <p:tavLst>
                                        <p:tav tm="0">
                                          <p:val>
                                            <p:strVal val="#ppt_x-.2"/>
                                          </p:val>
                                        </p:tav>
                                        <p:tav tm="100000">
                                          <p:val>
                                            <p:strVal val="#ppt_x"/>
                                          </p:val>
                                        </p:tav>
                                      </p:tavLst>
                                    </p:anim>
                                    <p:anim calcmode="lin" valueType="num">
                                      <p:cBhvr>
                                        <p:cTn id="22" dur="1000" fill="hold"/>
                                        <p:tgtEl>
                                          <p:spTgt spid="5939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9398"/>
                                        </p:tgtEl>
                                      </p:cBhvr>
                                    </p:animEffect>
                                  </p:childTnLst>
                                </p:cTn>
                              </p:par>
                              <p:par>
                                <p:cTn id="24" presetID="29" presetClass="entr" presetSubtype="0" fill="hold" nodeType="withEffect">
                                  <p:stCondLst>
                                    <p:cond delay="0"/>
                                  </p:stCondLst>
                                  <p:childTnLst>
                                    <p:set>
                                      <p:cBhvr>
                                        <p:cTn id="25" dur="1" fill="hold">
                                          <p:stCondLst>
                                            <p:cond delay="0"/>
                                          </p:stCondLst>
                                        </p:cTn>
                                        <p:tgtEl>
                                          <p:spTgt spid="59399"/>
                                        </p:tgtEl>
                                        <p:attrNameLst>
                                          <p:attrName>style.visibility</p:attrName>
                                        </p:attrNameLst>
                                      </p:cBhvr>
                                      <p:to>
                                        <p:strVal val="visible"/>
                                      </p:to>
                                    </p:set>
                                    <p:anim calcmode="lin" valueType="num">
                                      <p:cBhvr>
                                        <p:cTn id="26" dur="1000" fill="hold"/>
                                        <p:tgtEl>
                                          <p:spTgt spid="59399"/>
                                        </p:tgtEl>
                                        <p:attrNameLst>
                                          <p:attrName>ppt_x</p:attrName>
                                        </p:attrNameLst>
                                      </p:cBhvr>
                                      <p:tavLst>
                                        <p:tav tm="0">
                                          <p:val>
                                            <p:strVal val="#ppt_x-.2"/>
                                          </p:val>
                                        </p:tav>
                                        <p:tav tm="100000">
                                          <p:val>
                                            <p:strVal val="#ppt_x"/>
                                          </p:val>
                                        </p:tav>
                                      </p:tavLst>
                                    </p:anim>
                                    <p:anim calcmode="lin" valueType="num">
                                      <p:cBhvr>
                                        <p:cTn id="27" dur="1000" fill="hold"/>
                                        <p:tgtEl>
                                          <p:spTgt spid="59399"/>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9399"/>
                                        </p:tgtEl>
                                      </p:cBhvr>
                                    </p:animEffect>
                                  </p:childTnLst>
                                </p:cTn>
                              </p:par>
                              <p:par>
                                <p:cTn id="29" presetID="29" presetClass="entr" presetSubtype="0" fill="hold" nodeType="withEffect">
                                  <p:stCondLst>
                                    <p:cond delay="0"/>
                                  </p:stCondLst>
                                  <p:childTnLst>
                                    <p:set>
                                      <p:cBhvr>
                                        <p:cTn id="30" dur="1" fill="hold">
                                          <p:stCondLst>
                                            <p:cond delay="0"/>
                                          </p:stCondLst>
                                        </p:cTn>
                                        <p:tgtEl>
                                          <p:spTgt spid="59400"/>
                                        </p:tgtEl>
                                        <p:attrNameLst>
                                          <p:attrName>style.visibility</p:attrName>
                                        </p:attrNameLst>
                                      </p:cBhvr>
                                      <p:to>
                                        <p:strVal val="visible"/>
                                      </p:to>
                                    </p:set>
                                    <p:anim calcmode="lin" valueType="num">
                                      <p:cBhvr>
                                        <p:cTn id="31" dur="1000" fill="hold"/>
                                        <p:tgtEl>
                                          <p:spTgt spid="59400"/>
                                        </p:tgtEl>
                                        <p:attrNameLst>
                                          <p:attrName>ppt_x</p:attrName>
                                        </p:attrNameLst>
                                      </p:cBhvr>
                                      <p:tavLst>
                                        <p:tav tm="0">
                                          <p:val>
                                            <p:strVal val="#ppt_x-.2"/>
                                          </p:val>
                                        </p:tav>
                                        <p:tav tm="100000">
                                          <p:val>
                                            <p:strVal val="#ppt_x"/>
                                          </p:val>
                                        </p:tav>
                                      </p:tavLst>
                                    </p:anim>
                                    <p:anim calcmode="lin" valueType="num">
                                      <p:cBhvr>
                                        <p:cTn id="32" dur="1000" fill="hold"/>
                                        <p:tgtEl>
                                          <p:spTgt spid="5940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9400"/>
                                        </p:tgtEl>
                                      </p:cBhvr>
                                    </p:animEffect>
                                  </p:childTnLst>
                                </p:cTn>
                              </p:par>
                              <p:par>
                                <p:cTn id="34" presetID="29" presetClass="entr" presetSubtype="0" fill="hold" nodeType="withEffect">
                                  <p:stCondLst>
                                    <p:cond delay="0"/>
                                  </p:stCondLst>
                                  <p:childTnLst>
                                    <p:set>
                                      <p:cBhvr>
                                        <p:cTn id="35" dur="1" fill="hold">
                                          <p:stCondLst>
                                            <p:cond delay="0"/>
                                          </p:stCondLst>
                                        </p:cTn>
                                        <p:tgtEl>
                                          <p:spTgt spid="59401"/>
                                        </p:tgtEl>
                                        <p:attrNameLst>
                                          <p:attrName>style.visibility</p:attrName>
                                        </p:attrNameLst>
                                      </p:cBhvr>
                                      <p:to>
                                        <p:strVal val="visible"/>
                                      </p:to>
                                    </p:set>
                                    <p:anim calcmode="lin" valueType="num">
                                      <p:cBhvr>
                                        <p:cTn id="36" dur="1000" fill="hold"/>
                                        <p:tgtEl>
                                          <p:spTgt spid="59401"/>
                                        </p:tgtEl>
                                        <p:attrNameLst>
                                          <p:attrName>ppt_x</p:attrName>
                                        </p:attrNameLst>
                                      </p:cBhvr>
                                      <p:tavLst>
                                        <p:tav tm="0">
                                          <p:val>
                                            <p:strVal val="#ppt_x-.2"/>
                                          </p:val>
                                        </p:tav>
                                        <p:tav tm="100000">
                                          <p:val>
                                            <p:strVal val="#ppt_x"/>
                                          </p:val>
                                        </p:tav>
                                      </p:tavLst>
                                    </p:anim>
                                    <p:anim calcmode="lin" valueType="num">
                                      <p:cBhvr>
                                        <p:cTn id="37" dur="1000" fill="hold"/>
                                        <p:tgtEl>
                                          <p:spTgt spid="5940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59401"/>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59406"/>
                                        </p:tgtEl>
                                        <p:attrNameLst>
                                          <p:attrName>style.visibility</p:attrName>
                                        </p:attrNameLst>
                                      </p:cBhvr>
                                      <p:to>
                                        <p:strVal val="visible"/>
                                      </p:to>
                                    </p:set>
                                    <p:anim calcmode="lin" valueType="num">
                                      <p:cBhvr>
                                        <p:cTn id="41" dur="1000" fill="hold"/>
                                        <p:tgtEl>
                                          <p:spTgt spid="59406"/>
                                        </p:tgtEl>
                                        <p:attrNameLst>
                                          <p:attrName>ppt_x</p:attrName>
                                        </p:attrNameLst>
                                      </p:cBhvr>
                                      <p:tavLst>
                                        <p:tav tm="0">
                                          <p:val>
                                            <p:strVal val="#ppt_x-.2"/>
                                          </p:val>
                                        </p:tav>
                                        <p:tav tm="100000">
                                          <p:val>
                                            <p:strVal val="#ppt_x"/>
                                          </p:val>
                                        </p:tav>
                                      </p:tavLst>
                                    </p:anim>
                                    <p:anim calcmode="lin" valueType="num">
                                      <p:cBhvr>
                                        <p:cTn id="42" dur="1000" fill="hold"/>
                                        <p:tgtEl>
                                          <p:spTgt spid="59406"/>
                                        </p:tgtEl>
                                        <p:attrNameLst>
                                          <p:attrName>ppt_y</p:attrName>
                                        </p:attrNameLst>
                                      </p:cBhvr>
                                      <p:tavLst>
                                        <p:tav tm="0">
                                          <p:val>
                                            <p:strVal val="#ppt_y"/>
                                          </p:val>
                                        </p:tav>
                                        <p:tav tm="100000">
                                          <p:val>
                                            <p:strVal val="#ppt_y"/>
                                          </p:val>
                                        </p:tav>
                                      </p:tavLst>
                                    </p:anim>
                                    <p:animEffect transition="in" filter="wipe(right)" prLst="gradientSize: 0.1">
                                      <p:cBhvr>
                                        <p:cTn id="43" dur="1000"/>
                                        <p:tgtEl>
                                          <p:spTgt spid="59406"/>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59402"/>
                                        </p:tgtEl>
                                        <p:attrNameLst>
                                          <p:attrName>style.visibility</p:attrName>
                                        </p:attrNameLst>
                                      </p:cBhvr>
                                      <p:to>
                                        <p:strVal val="visible"/>
                                      </p:to>
                                    </p:set>
                                    <p:anim calcmode="lin" valueType="num">
                                      <p:cBhvr>
                                        <p:cTn id="46" dur="1000" fill="hold"/>
                                        <p:tgtEl>
                                          <p:spTgt spid="59402"/>
                                        </p:tgtEl>
                                        <p:attrNameLst>
                                          <p:attrName>ppt_x</p:attrName>
                                        </p:attrNameLst>
                                      </p:cBhvr>
                                      <p:tavLst>
                                        <p:tav tm="0">
                                          <p:val>
                                            <p:strVal val="#ppt_x-.2"/>
                                          </p:val>
                                        </p:tav>
                                        <p:tav tm="100000">
                                          <p:val>
                                            <p:strVal val="#ppt_x"/>
                                          </p:val>
                                        </p:tav>
                                      </p:tavLst>
                                    </p:anim>
                                    <p:anim calcmode="lin" valueType="num">
                                      <p:cBhvr>
                                        <p:cTn id="47" dur="1000" fill="hold"/>
                                        <p:tgtEl>
                                          <p:spTgt spid="59402"/>
                                        </p:tgtEl>
                                        <p:attrNameLst>
                                          <p:attrName>ppt_y</p:attrName>
                                        </p:attrNameLst>
                                      </p:cBhvr>
                                      <p:tavLst>
                                        <p:tav tm="0">
                                          <p:val>
                                            <p:strVal val="#ppt_y"/>
                                          </p:val>
                                        </p:tav>
                                        <p:tav tm="100000">
                                          <p:val>
                                            <p:strVal val="#ppt_y"/>
                                          </p:val>
                                        </p:tav>
                                      </p:tavLst>
                                    </p:anim>
                                    <p:animEffect transition="in" filter="wipe(right)" prLst="gradientSize: 0.1">
                                      <p:cBhvr>
                                        <p:cTn id="48" dur="1000"/>
                                        <p:tgtEl>
                                          <p:spTgt spid="59402"/>
                                        </p:tgtEl>
                                      </p:cBhvr>
                                    </p:animEffect>
                                  </p:childTnLst>
                                </p:cTn>
                              </p:par>
                              <p:par>
                                <p:cTn id="49" presetID="29" presetClass="entr" presetSubtype="0" fill="hold" grpId="0" nodeType="withEffect">
                                  <p:stCondLst>
                                    <p:cond delay="0"/>
                                  </p:stCondLst>
                                  <p:childTnLst>
                                    <p:set>
                                      <p:cBhvr>
                                        <p:cTn id="50" dur="1" fill="hold">
                                          <p:stCondLst>
                                            <p:cond delay="0"/>
                                          </p:stCondLst>
                                        </p:cTn>
                                        <p:tgtEl>
                                          <p:spTgt spid="59403"/>
                                        </p:tgtEl>
                                        <p:attrNameLst>
                                          <p:attrName>style.visibility</p:attrName>
                                        </p:attrNameLst>
                                      </p:cBhvr>
                                      <p:to>
                                        <p:strVal val="visible"/>
                                      </p:to>
                                    </p:set>
                                    <p:anim calcmode="lin" valueType="num">
                                      <p:cBhvr>
                                        <p:cTn id="51" dur="1000" fill="hold"/>
                                        <p:tgtEl>
                                          <p:spTgt spid="59403"/>
                                        </p:tgtEl>
                                        <p:attrNameLst>
                                          <p:attrName>ppt_x</p:attrName>
                                        </p:attrNameLst>
                                      </p:cBhvr>
                                      <p:tavLst>
                                        <p:tav tm="0">
                                          <p:val>
                                            <p:strVal val="#ppt_x-.2"/>
                                          </p:val>
                                        </p:tav>
                                        <p:tav tm="100000">
                                          <p:val>
                                            <p:strVal val="#ppt_x"/>
                                          </p:val>
                                        </p:tav>
                                      </p:tavLst>
                                    </p:anim>
                                    <p:anim calcmode="lin" valueType="num">
                                      <p:cBhvr>
                                        <p:cTn id="52" dur="1000" fill="hold"/>
                                        <p:tgtEl>
                                          <p:spTgt spid="5940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59403"/>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59404"/>
                                        </p:tgtEl>
                                        <p:attrNameLst>
                                          <p:attrName>style.visibility</p:attrName>
                                        </p:attrNameLst>
                                      </p:cBhvr>
                                      <p:to>
                                        <p:strVal val="visible"/>
                                      </p:to>
                                    </p:set>
                                    <p:anim calcmode="lin" valueType="num">
                                      <p:cBhvr>
                                        <p:cTn id="56" dur="1000" fill="hold"/>
                                        <p:tgtEl>
                                          <p:spTgt spid="59404"/>
                                        </p:tgtEl>
                                        <p:attrNameLst>
                                          <p:attrName>ppt_x</p:attrName>
                                        </p:attrNameLst>
                                      </p:cBhvr>
                                      <p:tavLst>
                                        <p:tav tm="0">
                                          <p:val>
                                            <p:strVal val="#ppt_x-.2"/>
                                          </p:val>
                                        </p:tav>
                                        <p:tav tm="100000">
                                          <p:val>
                                            <p:strVal val="#ppt_x"/>
                                          </p:val>
                                        </p:tav>
                                      </p:tavLst>
                                    </p:anim>
                                    <p:anim calcmode="lin" valueType="num">
                                      <p:cBhvr>
                                        <p:cTn id="57" dur="1000" fill="hold"/>
                                        <p:tgtEl>
                                          <p:spTgt spid="59404"/>
                                        </p:tgtEl>
                                        <p:attrNameLst>
                                          <p:attrName>ppt_y</p:attrName>
                                        </p:attrNameLst>
                                      </p:cBhvr>
                                      <p:tavLst>
                                        <p:tav tm="0">
                                          <p:val>
                                            <p:strVal val="#ppt_y"/>
                                          </p:val>
                                        </p:tav>
                                        <p:tav tm="100000">
                                          <p:val>
                                            <p:strVal val="#ppt_y"/>
                                          </p:val>
                                        </p:tav>
                                      </p:tavLst>
                                    </p:anim>
                                    <p:animEffect transition="in" filter="wipe(right)" prLst="gradientSize: 0.1">
                                      <p:cBhvr>
                                        <p:cTn id="58" dur="1000"/>
                                        <p:tgtEl>
                                          <p:spTgt spid="59404"/>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59405"/>
                                        </p:tgtEl>
                                        <p:attrNameLst>
                                          <p:attrName>style.visibility</p:attrName>
                                        </p:attrNameLst>
                                      </p:cBhvr>
                                      <p:to>
                                        <p:strVal val="visible"/>
                                      </p:to>
                                    </p:set>
                                    <p:anim calcmode="lin" valueType="num">
                                      <p:cBhvr>
                                        <p:cTn id="61" dur="1000" fill="hold"/>
                                        <p:tgtEl>
                                          <p:spTgt spid="59405"/>
                                        </p:tgtEl>
                                        <p:attrNameLst>
                                          <p:attrName>ppt_x</p:attrName>
                                        </p:attrNameLst>
                                      </p:cBhvr>
                                      <p:tavLst>
                                        <p:tav tm="0">
                                          <p:val>
                                            <p:strVal val="#ppt_x-.2"/>
                                          </p:val>
                                        </p:tav>
                                        <p:tav tm="100000">
                                          <p:val>
                                            <p:strVal val="#ppt_x"/>
                                          </p:val>
                                        </p:tav>
                                      </p:tavLst>
                                    </p:anim>
                                    <p:anim calcmode="lin" valueType="num">
                                      <p:cBhvr>
                                        <p:cTn id="62" dur="1000" fill="hold"/>
                                        <p:tgtEl>
                                          <p:spTgt spid="59405"/>
                                        </p:tgtEl>
                                        <p:attrNameLst>
                                          <p:attrName>ppt_y</p:attrName>
                                        </p:attrNameLst>
                                      </p:cBhvr>
                                      <p:tavLst>
                                        <p:tav tm="0">
                                          <p:val>
                                            <p:strVal val="#ppt_y"/>
                                          </p:val>
                                        </p:tav>
                                        <p:tav tm="100000">
                                          <p:val>
                                            <p:strVal val="#ppt_y"/>
                                          </p:val>
                                        </p:tav>
                                      </p:tavLst>
                                    </p:anim>
                                    <p:animEffect transition="in" filter="wipe(right)" prLst="gradientSize: 0.1">
                                      <p:cBhvr>
                                        <p:cTn id="63" dur="1000"/>
                                        <p:tgtEl>
                                          <p:spTgt spid="59405"/>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59407"/>
                                        </p:tgtEl>
                                        <p:attrNameLst>
                                          <p:attrName>style.visibility</p:attrName>
                                        </p:attrNameLst>
                                      </p:cBhvr>
                                      <p:to>
                                        <p:strVal val="visible"/>
                                      </p:to>
                                    </p:set>
                                    <p:anim calcmode="lin" valueType="num">
                                      <p:cBhvr>
                                        <p:cTn id="66" dur="1000" fill="hold"/>
                                        <p:tgtEl>
                                          <p:spTgt spid="59407"/>
                                        </p:tgtEl>
                                        <p:attrNameLst>
                                          <p:attrName>ppt_x</p:attrName>
                                        </p:attrNameLst>
                                      </p:cBhvr>
                                      <p:tavLst>
                                        <p:tav tm="0">
                                          <p:val>
                                            <p:strVal val="#ppt_x-.2"/>
                                          </p:val>
                                        </p:tav>
                                        <p:tav tm="100000">
                                          <p:val>
                                            <p:strVal val="#ppt_x"/>
                                          </p:val>
                                        </p:tav>
                                      </p:tavLst>
                                    </p:anim>
                                    <p:anim calcmode="lin" valueType="num">
                                      <p:cBhvr>
                                        <p:cTn id="67" dur="1000" fill="hold"/>
                                        <p:tgtEl>
                                          <p:spTgt spid="59407"/>
                                        </p:tgtEl>
                                        <p:attrNameLst>
                                          <p:attrName>ppt_y</p:attrName>
                                        </p:attrNameLst>
                                      </p:cBhvr>
                                      <p:tavLst>
                                        <p:tav tm="0">
                                          <p:val>
                                            <p:strVal val="#ppt_y"/>
                                          </p:val>
                                        </p:tav>
                                        <p:tav tm="100000">
                                          <p:val>
                                            <p:strVal val="#ppt_y"/>
                                          </p:val>
                                        </p:tav>
                                      </p:tavLst>
                                    </p:anim>
                                    <p:animEffect transition="in" filter="wipe(right)" prLst="gradientSize: 0.1">
                                      <p:cBhvr>
                                        <p:cTn id="68" dur="1000"/>
                                        <p:tgtEl>
                                          <p:spTgt spid="59407"/>
                                        </p:tgtEl>
                                      </p:cBhvr>
                                    </p:animEffect>
                                  </p:childTnLst>
                                </p:cTn>
                              </p:par>
                              <p:par>
                                <p:cTn id="69" presetID="29" presetClass="entr" presetSubtype="0" fill="hold" grpId="0" nodeType="withEffect">
                                  <p:stCondLst>
                                    <p:cond delay="0"/>
                                  </p:stCondLst>
                                  <p:childTnLst>
                                    <p:set>
                                      <p:cBhvr>
                                        <p:cTn id="70" dur="1" fill="hold">
                                          <p:stCondLst>
                                            <p:cond delay="0"/>
                                          </p:stCondLst>
                                        </p:cTn>
                                        <p:tgtEl>
                                          <p:spTgt spid="59408"/>
                                        </p:tgtEl>
                                        <p:attrNameLst>
                                          <p:attrName>style.visibility</p:attrName>
                                        </p:attrNameLst>
                                      </p:cBhvr>
                                      <p:to>
                                        <p:strVal val="visible"/>
                                      </p:to>
                                    </p:set>
                                    <p:anim calcmode="lin" valueType="num">
                                      <p:cBhvr>
                                        <p:cTn id="71" dur="1000" fill="hold"/>
                                        <p:tgtEl>
                                          <p:spTgt spid="59408"/>
                                        </p:tgtEl>
                                        <p:attrNameLst>
                                          <p:attrName>ppt_x</p:attrName>
                                        </p:attrNameLst>
                                      </p:cBhvr>
                                      <p:tavLst>
                                        <p:tav tm="0">
                                          <p:val>
                                            <p:strVal val="#ppt_x-.2"/>
                                          </p:val>
                                        </p:tav>
                                        <p:tav tm="100000">
                                          <p:val>
                                            <p:strVal val="#ppt_x"/>
                                          </p:val>
                                        </p:tav>
                                      </p:tavLst>
                                    </p:anim>
                                    <p:anim calcmode="lin" valueType="num">
                                      <p:cBhvr>
                                        <p:cTn id="72" dur="1000" fill="hold"/>
                                        <p:tgtEl>
                                          <p:spTgt spid="59408"/>
                                        </p:tgtEl>
                                        <p:attrNameLst>
                                          <p:attrName>ppt_y</p:attrName>
                                        </p:attrNameLst>
                                      </p:cBhvr>
                                      <p:tavLst>
                                        <p:tav tm="0">
                                          <p:val>
                                            <p:strVal val="#ppt_y"/>
                                          </p:val>
                                        </p:tav>
                                        <p:tav tm="100000">
                                          <p:val>
                                            <p:strVal val="#ppt_y"/>
                                          </p:val>
                                        </p:tav>
                                      </p:tavLst>
                                    </p:anim>
                                    <p:animEffect transition="in" filter="wipe(right)" prLst="gradientSize: 0.1">
                                      <p:cBhvr>
                                        <p:cTn id="73" dur="1000"/>
                                        <p:tgtEl>
                                          <p:spTgt spid="59408"/>
                                        </p:tgtEl>
                                      </p:cBhvr>
                                    </p:animEffect>
                                  </p:childTnLst>
                                </p:cTn>
                              </p:par>
                              <p:par>
                                <p:cTn id="74" presetID="29" presetClass="entr" presetSubtype="0" fill="hold" grpId="0" nodeType="withEffect">
                                  <p:stCondLst>
                                    <p:cond delay="0"/>
                                  </p:stCondLst>
                                  <p:childTnLst>
                                    <p:set>
                                      <p:cBhvr>
                                        <p:cTn id="75" dur="1" fill="hold">
                                          <p:stCondLst>
                                            <p:cond delay="0"/>
                                          </p:stCondLst>
                                        </p:cTn>
                                        <p:tgtEl>
                                          <p:spTgt spid="59409"/>
                                        </p:tgtEl>
                                        <p:attrNameLst>
                                          <p:attrName>style.visibility</p:attrName>
                                        </p:attrNameLst>
                                      </p:cBhvr>
                                      <p:to>
                                        <p:strVal val="visible"/>
                                      </p:to>
                                    </p:set>
                                    <p:anim calcmode="lin" valueType="num">
                                      <p:cBhvr>
                                        <p:cTn id="76" dur="1000" fill="hold"/>
                                        <p:tgtEl>
                                          <p:spTgt spid="59409"/>
                                        </p:tgtEl>
                                        <p:attrNameLst>
                                          <p:attrName>ppt_x</p:attrName>
                                        </p:attrNameLst>
                                      </p:cBhvr>
                                      <p:tavLst>
                                        <p:tav tm="0">
                                          <p:val>
                                            <p:strVal val="#ppt_x-.2"/>
                                          </p:val>
                                        </p:tav>
                                        <p:tav tm="100000">
                                          <p:val>
                                            <p:strVal val="#ppt_x"/>
                                          </p:val>
                                        </p:tav>
                                      </p:tavLst>
                                    </p:anim>
                                    <p:anim calcmode="lin" valueType="num">
                                      <p:cBhvr>
                                        <p:cTn id="77" dur="1000" fill="hold"/>
                                        <p:tgtEl>
                                          <p:spTgt spid="59409"/>
                                        </p:tgtEl>
                                        <p:attrNameLst>
                                          <p:attrName>ppt_y</p:attrName>
                                        </p:attrNameLst>
                                      </p:cBhvr>
                                      <p:tavLst>
                                        <p:tav tm="0">
                                          <p:val>
                                            <p:strVal val="#ppt_y"/>
                                          </p:val>
                                        </p:tav>
                                        <p:tav tm="100000">
                                          <p:val>
                                            <p:strVal val="#ppt_y"/>
                                          </p:val>
                                        </p:tav>
                                      </p:tavLst>
                                    </p:anim>
                                    <p:animEffect transition="in" filter="wipe(right)" prLst="gradientSize: 0.1">
                                      <p:cBhvr>
                                        <p:cTn id="78" dur="1000"/>
                                        <p:tgtEl>
                                          <p:spTgt spid="59409"/>
                                        </p:tgtEl>
                                      </p:cBhvr>
                                    </p:animEffect>
                                  </p:childTnLst>
                                </p:cTn>
                              </p:par>
                              <p:par>
                                <p:cTn id="79" presetID="29" presetClass="entr" presetSubtype="0" fill="hold" grpId="0" nodeType="withEffect">
                                  <p:stCondLst>
                                    <p:cond delay="0"/>
                                  </p:stCondLst>
                                  <p:childTnLst>
                                    <p:set>
                                      <p:cBhvr>
                                        <p:cTn id="80" dur="1" fill="hold">
                                          <p:stCondLst>
                                            <p:cond delay="0"/>
                                          </p:stCondLst>
                                        </p:cTn>
                                        <p:tgtEl>
                                          <p:spTgt spid="59410"/>
                                        </p:tgtEl>
                                        <p:attrNameLst>
                                          <p:attrName>style.visibility</p:attrName>
                                        </p:attrNameLst>
                                      </p:cBhvr>
                                      <p:to>
                                        <p:strVal val="visible"/>
                                      </p:to>
                                    </p:set>
                                    <p:anim calcmode="lin" valueType="num">
                                      <p:cBhvr>
                                        <p:cTn id="81" dur="1000" fill="hold"/>
                                        <p:tgtEl>
                                          <p:spTgt spid="59410"/>
                                        </p:tgtEl>
                                        <p:attrNameLst>
                                          <p:attrName>ppt_x</p:attrName>
                                        </p:attrNameLst>
                                      </p:cBhvr>
                                      <p:tavLst>
                                        <p:tav tm="0">
                                          <p:val>
                                            <p:strVal val="#ppt_x-.2"/>
                                          </p:val>
                                        </p:tav>
                                        <p:tav tm="100000">
                                          <p:val>
                                            <p:strVal val="#ppt_x"/>
                                          </p:val>
                                        </p:tav>
                                      </p:tavLst>
                                    </p:anim>
                                    <p:anim calcmode="lin" valueType="num">
                                      <p:cBhvr>
                                        <p:cTn id="82" dur="1000" fill="hold"/>
                                        <p:tgtEl>
                                          <p:spTgt spid="59410"/>
                                        </p:tgtEl>
                                        <p:attrNameLst>
                                          <p:attrName>ppt_y</p:attrName>
                                        </p:attrNameLst>
                                      </p:cBhvr>
                                      <p:tavLst>
                                        <p:tav tm="0">
                                          <p:val>
                                            <p:strVal val="#ppt_y"/>
                                          </p:val>
                                        </p:tav>
                                        <p:tav tm="100000">
                                          <p:val>
                                            <p:strVal val="#ppt_y"/>
                                          </p:val>
                                        </p:tav>
                                      </p:tavLst>
                                    </p:anim>
                                    <p:animEffect transition="in" filter="wipe(right)" prLst="gradientSize: 0.1">
                                      <p:cBhvr>
                                        <p:cTn id="83" dur="1000"/>
                                        <p:tgtEl>
                                          <p:spTgt spid="59410"/>
                                        </p:tgtEl>
                                      </p:cBhvr>
                                    </p:animEffect>
                                  </p:childTnLst>
                                </p:cTn>
                              </p:par>
                              <p:par>
                                <p:cTn id="84" presetID="29" presetClass="entr" presetSubtype="0" fill="hold" grpId="0" nodeType="withEffect">
                                  <p:stCondLst>
                                    <p:cond delay="0"/>
                                  </p:stCondLst>
                                  <p:childTnLst>
                                    <p:set>
                                      <p:cBhvr>
                                        <p:cTn id="85" dur="1" fill="hold">
                                          <p:stCondLst>
                                            <p:cond delay="0"/>
                                          </p:stCondLst>
                                        </p:cTn>
                                        <p:tgtEl>
                                          <p:spTgt spid="59411"/>
                                        </p:tgtEl>
                                        <p:attrNameLst>
                                          <p:attrName>style.visibility</p:attrName>
                                        </p:attrNameLst>
                                      </p:cBhvr>
                                      <p:to>
                                        <p:strVal val="visible"/>
                                      </p:to>
                                    </p:set>
                                    <p:anim calcmode="lin" valueType="num">
                                      <p:cBhvr>
                                        <p:cTn id="86" dur="1000" fill="hold"/>
                                        <p:tgtEl>
                                          <p:spTgt spid="59411"/>
                                        </p:tgtEl>
                                        <p:attrNameLst>
                                          <p:attrName>ppt_x</p:attrName>
                                        </p:attrNameLst>
                                      </p:cBhvr>
                                      <p:tavLst>
                                        <p:tav tm="0">
                                          <p:val>
                                            <p:strVal val="#ppt_x-.2"/>
                                          </p:val>
                                        </p:tav>
                                        <p:tav tm="100000">
                                          <p:val>
                                            <p:strVal val="#ppt_x"/>
                                          </p:val>
                                        </p:tav>
                                      </p:tavLst>
                                    </p:anim>
                                    <p:anim calcmode="lin" valueType="num">
                                      <p:cBhvr>
                                        <p:cTn id="87" dur="1000" fill="hold"/>
                                        <p:tgtEl>
                                          <p:spTgt spid="59411"/>
                                        </p:tgtEl>
                                        <p:attrNameLst>
                                          <p:attrName>ppt_y</p:attrName>
                                        </p:attrNameLst>
                                      </p:cBhvr>
                                      <p:tavLst>
                                        <p:tav tm="0">
                                          <p:val>
                                            <p:strVal val="#ppt_y"/>
                                          </p:val>
                                        </p:tav>
                                        <p:tav tm="100000">
                                          <p:val>
                                            <p:strVal val="#ppt_y"/>
                                          </p:val>
                                        </p:tav>
                                      </p:tavLst>
                                    </p:anim>
                                    <p:animEffect transition="in" filter="wipe(right)" prLst="gradientSize: 0.1">
                                      <p:cBhvr>
                                        <p:cTn id="88" dur="1000"/>
                                        <p:tgtEl>
                                          <p:spTgt spid="59411"/>
                                        </p:tgtEl>
                                      </p:cBhvr>
                                    </p:animEffect>
                                  </p:childTnLst>
                                </p:cTn>
                              </p:par>
                            </p:childTnLst>
                          </p:cTn>
                        </p:par>
                        <p:par>
                          <p:cTn id="89" fill="hold" nodeType="afterGroup">
                            <p:stCondLst>
                              <p:cond delay="1000"/>
                            </p:stCondLst>
                            <p:childTnLst>
                              <p:par>
                                <p:cTn id="90" presetID="29" presetClass="entr" presetSubtype="0" fill="hold" grpId="0" nodeType="afterEffect">
                                  <p:stCondLst>
                                    <p:cond delay="0"/>
                                  </p:stCondLst>
                                  <p:childTnLst>
                                    <p:set>
                                      <p:cBhvr>
                                        <p:cTn id="91" dur="1" fill="hold">
                                          <p:stCondLst>
                                            <p:cond delay="0"/>
                                          </p:stCondLst>
                                        </p:cTn>
                                        <p:tgtEl>
                                          <p:spTgt spid="59412"/>
                                        </p:tgtEl>
                                        <p:attrNameLst>
                                          <p:attrName>style.visibility</p:attrName>
                                        </p:attrNameLst>
                                      </p:cBhvr>
                                      <p:to>
                                        <p:strVal val="visible"/>
                                      </p:to>
                                    </p:set>
                                    <p:anim calcmode="lin" valueType="num">
                                      <p:cBhvr>
                                        <p:cTn id="92" dur="1000" fill="hold"/>
                                        <p:tgtEl>
                                          <p:spTgt spid="59412"/>
                                        </p:tgtEl>
                                        <p:attrNameLst>
                                          <p:attrName>ppt_x</p:attrName>
                                        </p:attrNameLst>
                                      </p:cBhvr>
                                      <p:tavLst>
                                        <p:tav tm="0">
                                          <p:val>
                                            <p:strVal val="#ppt_x-.2"/>
                                          </p:val>
                                        </p:tav>
                                        <p:tav tm="100000">
                                          <p:val>
                                            <p:strVal val="#ppt_x"/>
                                          </p:val>
                                        </p:tav>
                                      </p:tavLst>
                                    </p:anim>
                                    <p:anim calcmode="lin" valueType="num">
                                      <p:cBhvr>
                                        <p:cTn id="93" dur="1000" fill="hold"/>
                                        <p:tgtEl>
                                          <p:spTgt spid="59412"/>
                                        </p:tgtEl>
                                        <p:attrNameLst>
                                          <p:attrName>ppt_y</p:attrName>
                                        </p:attrNameLst>
                                      </p:cBhvr>
                                      <p:tavLst>
                                        <p:tav tm="0">
                                          <p:val>
                                            <p:strVal val="#ppt_y"/>
                                          </p:val>
                                        </p:tav>
                                        <p:tav tm="100000">
                                          <p:val>
                                            <p:strVal val="#ppt_y"/>
                                          </p:val>
                                        </p:tav>
                                      </p:tavLst>
                                    </p:anim>
                                    <p:animEffect transition="in" filter="wipe(right)" prLst="gradientSize: 0.1">
                                      <p:cBhvr>
                                        <p:cTn id="94" dur="1000"/>
                                        <p:tgtEl>
                                          <p:spTgt spid="5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animBg="1"/>
      <p:bldP spid="59402" grpId="0"/>
      <p:bldP spid="59403" grpId="0"/>
      <p:bldP spid="59404" grpId="0"/>
      <p:bldP spid="59405" grpId="0" animBg="1"/>
      <p:bldP spid="59406" grpId="0"/>
      <p:bldP spid="59407" grpId="0" animBg="1"/>
      <p:bldP spid="59408" grpId="0" animBg="1"/>
      <p:bldP spid="59409" grpId="0"/>
      <p:bldP spid="59410" grpId="0"/>
      <p:bldP spid="59411" grpId="0"/>
      <p:bldP spid="594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5"/>
          <p:cNvSpPr>
            <a:spLocks noGrp="1" noChangeArrowheads="1"/>
          </p:cNvSpPr>
          <p:nvPr>
            <p:ph type="title"/>
          </p:nvPr>
        </p:nvSpPr>
        <p:spPr/>
        <p:txBody>
          <a:bodyPr/>
          <a:lstStyle/>
          <a:p>
            <a:r>
              <a:rPr smtClean="0">
                <a:latin typeface="Arial" charset="0"/>
                <a:cs typeface="Arial" charset="0"/>
              </a:rPr>
              <a:t>Polymorphism</a:t>
            </a:r>
          </a:p>
        </p:txBody>
      </p:sp>
      <p:sp>
        <p:nvSpPr>
          <p:cNvPr id="51226" name="Rectangle 26"/>
          <p:cNvSpPr>
            <a:spLocks noGrp="1" noChangeArrowheads="1"/>
          </p:cNvSpPr>
          <p:nvPr>
            <p:ph type="body" idx="1"/>
          </p:nvPr>
        </p:nvSpPr>
        <p:spPr bwMode="auto"/>
        <p:txBody>
          <a:bodyPr/>
          <a:lstStyle/>
          <a:p>
            <a:r>
              <a:rPr dirty="0" smtClean="0">
                <a:latin typeface="Arial" charset="0"/>
                <a:cs typeface="Arial" charset="0"/>
              </a:rPr>
              <a:t>The ability of the objects to respond to the same message in different ways is also called as polymorphism</a:t>
            </a: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p:txBody>
      </p:sp>
      <p:pic>
        <p:nvPicPr>
          <p:cNvPr id="51214" name="Picture 14" descr="BD0678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505200"/>
            <a:ext cx="181927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15" descr="BD0679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2133600"/>
            <a:ext cx="181292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16" descr="PE018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4267200"/>
            <a:ext cx="1600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7" name="Line 17"/>
          <p:cNvSpPr>
            <a:spLocks noChangeShapeType="1"/>
          </p:cNvSpPr>
          <p:nvPr/>
        </p:nvSpPr>
        <p:spPr bwMode="auto">
          <a:xfrm flipH="1" flipV="1">
            <a:off x="2895600" y="4953000"/>
            <a:ext cx="2133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18" name="Text Box 18"/>
          <p:cNvSpPr txBox="1">
            <a:spLocks noChangeArrowheads="1"/>
          </p:cNvSpPr>
          <p:nvPr/>
        </p:nvSpPr>
        <p:spPr bwMode="auto">
          <a:xfrm>
            <a:off x="2743200" y="5424488"/>
            <a:ext cx="192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1. Give me a ring</a:t>
            </a:r>
          </a:p>
        </p:txBody>
      </p:sp>
      <p:sp>
        <p:nvSpPr>
          <p:cNvPr id="51219" name="Line 19"/>
          <p:cNvSpPr>
            <a:spLocks noChangeShapeType="1"/>
          </p:cNvSpPr>
          <p:nvPr/>
        </p:nvSpPr>
        <p:spPr bwMode="auto">
          <a:xfrm flipH="1">
            <a:off x="2819400" y="3200400"/>
            <a:ext cx="2209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0" name="Text Box 20"/>
          <p:cNvSpPr txBox="1">
            <a:spLocks noChangeArrowheads="1"/>
          </p:cNvSpPr>
          <p:nvPr/>
        </p:nvSpPr>
        <p:spPr bwMode="auto">
          <a:xfrm>
            <a:off x="3048000" y="2909888"/>
            <a:ext cx="192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3. Give me a ring</a:t>
            </a:r>
          </a:p>
        </p:txBody>
      </p:sp>
      <p:sp>
        <p:nvSpPr>
          <p:cNvPr id="51221" name="Line 21"/>
          <p:cNvSpPr>
            <a:spLocks noChangeShapeType="1"/>
          </p:cNvSpPr>
          <p:nvPr/>
        </p:nvSpPr>
        <p:spPr bwMode="auto">
          <a:xfrm>
            <a:off x="2895600" y="4584700"/>
            <a:ext cx="2209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2" name="Text Box 22"/>
          <p:cNvSpPr txBox="1">
            <a:spLocks noChangeArrowheads="1"/>
          </p:cNvSpPr>
          <p:nvPr/>
        </p:nvSpPr>
        <p:spPr bwMode="auto">
          <a:xfrm>
            <a:off x="3200400" y="4343400"/>
            <a:ext cx="210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2. Dial a phone no.</a:t>
            </a:r>
          </a:p>
        </p:txBody>
      </p:sp>
      <p:sp>
        <p:nvSpPr>
          <p:cNvPr id="51223" name="Text Box 23"/>
          <p:cNvSpPr txBox="1">
            <a:spLocks noChangeArrowheads="1"/>
          </p:cNvSpPr>
          <p:nvPr/>
        </p:nvSpPr>
        <p:spPr bwMode="auto">
          <a:xfrm>
            <a:off x="3733800" y="3886200"/>
            <a:ext cx="311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4. Gives an engagement ring</a:t>
            </a:r>
          </a:p>
        </p:txBody>
      </p:sp>
      <p:sp>
        <p:nvSpPr>
          <p:cNvPr id="51224" name="Line 24"/>
          <p:cNvSpPr>
            <a:spLocks noChangeShapeType="1"/>
          </p:cNvSpPr>
          <p:nvPr/>
        </p:nvSpPr>
        <p:spPr bwMode="auto">
          <a:xfrm flipV="1">
            <a:off x="2895600" y="3505200"/>
            <a:ext cx="2133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51214"/>
                                        </p:tgtEl>
                                        <p:attrNameLst>
                                          <p:attrName>style.visibility</p:attrName>
                                        </p:attrNameLst>
                                      </p:cBhvr>
                                      <p:to>
                                        <p:strVal val="visible"/>
                                      </p:to>
                                    </p:set>
                                    <p:animEffect transition="in" filter="strips(upRight)">
                                      <p:cBhvr>
                                        <p:cTn id="7" dur="500"/>
                                        <p:tgtEl>
                                          <p:spTgt spid="51214"/>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51215"/>
                                        </p:tgtEl>
                                        <p:attrNameLst>
                                          <p:attrName>style.visibility</p:attrName>
                                        </p:attrNameLst>
                                      </p:cBhvr>
                                      <p:to>
                                        <p:strVal val="visible"/>
                                      </p:to>
                                    </p:set>
                                    <p:animEffect transition="in" filter="strips(upRight)">
                                      <p:cBhvr>
                                        <p:cTn id="11" dur="500"/>
                                        <p:tgtEl>
                                          <p:spTgt spid="51215"/>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51216"/>
                                        </p:tgtEl>
                                        <p:attrNameLst>
                                          <p:attrName>style.visibility</p:attrName>
                                        </p:attrNameLst>
                                      </p:cBhvr>
                                      <p:to>
                                        <p:strVal val="visible"/>
                                      </p:to>
                                    </p:set>
                                    <p:animEffect transition="in" filter="strips(upRight)">
                                      <p:cBhvr>
                                        <p:cTn id="15" dur="500"/>
                                        <p:tgtEl>
                                          <p:spTgt spid="51216"/>
                                        </p:tgtEl>
                                      </p:cBhvr>
                                    </p:animEffect>
                                  </p:childTnLst>
                                </p:cTn>
                              </p:par>
                            </p:childTnLst>
                          </p:cTn>
                        </p:par>
                        <p:par>
                          <p:cTn id="16" fill="hold" nodeType="afterGroup">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51217"/>
                                        </p:tgtEl>
                                        <p:attrNameLst>
                                          <p:attrName>style.visibility</p:attrName>
                                        </p:attrNameLst>
                                      </p:cBhvr>
                                      <p:to>
                                        <p:strVal val="visible"/>
                                      </p:to>
                                    </p:set>
                                    <p:animEffect transition="in" filter="strips(upRight)">
                                      <p:cBhvr>
                                        <p:cTn id="19" dur="500"/>
                                        <p:tgtEl>
                                          <p:spTgt spid="51217"/>
                                        </p:tgtEl>
                                      </p:cBhvr>
                                    </p:animEffect>
                                  </p:childTnLst>
                                </p:cTn>
                              </p:par>
                            </p:childTnLst>
                          </p:cTn>
                        </p:par>
                        <p:par>
                          <p:cTn id="20" fill="hold" nodeType="afterGroup">
                            <p:stCondLst>
                              <p:cond delay="2000"/>
                            </p:stCondLst>
                            <p:childTnLst>
                              <p:par>
                                <p:cTn id="21" presetID="18" presetClass="entr" presetSubtype="3" fill="hold" grpId="0" nodeType="afterEffect">
                                  <p:stCondLst>
                                    <p:cond delay="0"/>
                                  </p:stCondLst>
                                  <p:childTnLst>
                                    <p:set>
                                      <p:cBhvr>
                                        <p:cTn id="22" dur="1" fill="hold">
                                          <p:stCondLst>
                                            <p:cond delay="0"/>
                                          </p:stCondLst>
                                        </p:cTn>
                                        <p:tgtEl>
                                          <p:spTgt spid="51218"/>
                                        </p:tgtEl>
                                        <p:attrNameLst>
                                          <p:attrName>style.visibility</p:attrName>
                                        </p:attrNameLst>
                                      </p:cBhvr>
                                      <p:to>
                                        <p:strVal val="visible"/>
                                      </p:to>
                                    </p:set>
                                    <p:animEffect transition="in" filter="strips(upRight)">
                                      <p:cBhvr>
                                        <p:cTn id="23" dur="500"/>
                                        <p:tgtEl>
                                          <p:spTgt spid="51218"/>
                                        </p:tgtEl>
                                      </p:cBhvr>
                                    </p:animEffect>
                                  </p:childTnLst>
                                </p:cTn>
                              </p:par>
                            </p:childTnLst>
                          </p:cTn>
                        </p:par>
                        <p:par>
                          <p:cTn id="24" fill="hold" nodeType="afterGroup">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51219"/>
                                        </p:tgtEl>
                                        <p:attrNameLst>
                                          <p:attrName>style.visibility</p:attrName>
                                        </p:attrNameLst>
                                      </p:cBhvr>
                                      <p:to>
                                        <p:strVal val="visible"/>
                                      </p:to>
                                    </p:set>
                                    <p:animEffect transition="in" filter="strips(upRight)">
                                      <p:cBhvr>
                                        <p:cTn id="27" dur="500"/>
                                        <p:tgtEl>
                                          <p:spTgt spid="51219"/>
                                        </p:tgtEl>
                                      </p:cBhvr>
                                    </p:animEffect>
                                  </p:childTnLst>
                                </p:cTn>
                              </p:par>
                            </p:childTnLst>
                          </p:cTn>
                        </p:par>
                        <p:par>
                          <p:cTn id="28" fill="hold" nodeType="afterGroup">
                            <p:stCondLst>
                              <p:cond delay="3000"/>
                            </p:stCondLst>
                            <p:childTnLst>
                              <p:par>
                                <p:cTn id="29" presetID="18" presetClass="entr" presetSubtype="3" fill="hold" grpId="0" nodeType="afterEffect">
                                  <p:stCondLst>
                                    <p:cond delay="0"/>
                                  </p:stCondLst>
                                  <p:childTnLst>
                                    <p:set>
                                      <p:cBhvr>
                                        <p:cTn id="30" dur="1" fill="hold">
                                          <p:stCondLst>
                                            <p:cond delay="0"/>
                                          </p:stCondLst>
                                        </p:cTn>
                                        <p:tgtEl>
                                          <p:spTgt spid="51220"/>
                                        </p:tgtEl>
                                        <p:attrNameLst>
                                          <p:attrName>style.visibility</p:attrName>
                                        </p:attrNameLst>
                                      </p:cBhvr>
                                      <p:to>
                                        <p:strVal val="visible"/>
                                      </p:to>
                                    </p:set>
                                    <p:animEffect transition="in" filter="strips(upRight)">
                                      <p:cBhvr>
                                        <p:cTn id="31" dur="500"/>
                                        <p:tgtEl>
                                          <p:spTgt spid="51220"/>
                                        </p:tgtEl>
                                      </p:cBhvr>
                                    </p:animEffect>
                                  </p:childTnLst>
                                </p:cTn>
                              </p:par>
                            </p:childTnLst>
                          </p:cTn>
                        </p:par>
                        <p:par>
                          <p:cTn id="32" fill="hold" nodeType="afterGroup">
                            <p:stCondLst>
                              <p:cond delay="3500"/>
                            </p:stCondLst>
                            <p:childTnLst>
                              <p:par>
                                <p:cTn id="33" presetID="18" presetClass="entr" presetSubtype="3" fill="hold" grpId="0" nodeType="afterEffect">
                                  <p:stCondLst>
                                    <p:cond delay="0"/>
                                  </p:stCondLst>
                                  <p:childTnLst>
                                    <p:set>
                                      <p:cBhvr>
                                        <p:cTn id="34" dur="1" fill="hold">
                                          <p:stCondLst>
                                            <p:cond delay="0"/>
                                          </p:stCondLst>
                                        </p:cTn>
                                        <p:tgtEl>
                                          <p:spTgt spid="51221"/>
                                        </p:tgtEl>
                                        <p:attrNameLst>
                                          <p:attrName>style.visibility</p:attrName>
                                        </p:attrNameLst>
                                      </p:cBhvr>
                                      <p:to>
                                        <p:strVal val="visible"/>
                                      </p:to>
                                    </p:set>
                                    <p:animEffect transition="in" filter="strips(upRight)">
                                      <p:cBhvr>
                                        <p:cTn id="35" dur="500"/>
                                        <p:tgtEl>
                                          <p:spTgt spid="51221"/>
                                        </p:tgtEl>
                                      </p:cBhvr>
                                    </p:animEffect>
                                  </p:childTnLst>
                                </p:cTn>
                              </p:par>
                            </p:childTnLst>
                          </p:cTn>
                        </p:par>
                        <p:par>
                          <p:cTn id="36" fill="hold" nodeType="afterGroup">
                            <p:stCondLst>
                              <p:cond delay="4000"/>
                            </p:stCondLst>
                            <p:childTnLst>
                              <p:par>
                                <p:cTn id="37" presetID="18" presetClass="entr" presetSubtype="3" fill="hold" grpId="0" nodeType="afterEffect">
                                  <p:stCondLst>
                                    <p:cond delay="0"/>
                                  </p:stCondLst>
                                  <p:childTnLst>
                                    <p:set>
                                      <p:cBhvr>
                                        <p:cTn id="38" dur="1" fill="hold">
                                          <p:stCondLst>
                                            <p:cond delay="0"/>
                                          </p:stCondLst>
                                        </p:cTn>
                                        <p:tgtEl>
                                          <p:spTgt spid="51222"/>
                                        </p:tgtEl>
                                        <p:attrNameLst>
                                          <p:attrName>style.visibility</p:attrName>
                                        </p:attrNameLst>
                                      </p:cBhvr>
                                      <p:to>
                                        <p:strVal val="visible"/>
                                      </p:to>
                                    </p:set>
                                    <p:animEffect transition="in" filter="strips(upRight)">
                                      <p:cBhvr>
                                        <p:cTn id="39" dur="500"/>
                                        <p:tgtEl>
                                          <p:spTgt spid="51222"/>
                                        </p:tgtEl>
                                      </p:cBhvr>
                                    </p:animEffect>
                                  </p:childTnLst>
                                </p:cTn>
                              </p:par>
                            </p:childTnLst>
                          </p:cTn>
                        </p:par>
                        <p:par>
                          <p:cTn id="40" fill="hold" nodeType="afterGroup">
                            <p:stCondLst>
                              <p:cond delay="4500"/>
                            </p:stCondLst>
                            <p:childTnLst>
                              <p:par>
                                <p:cTn id="41" presetID="18" presetClass="entr" presetSubtype="3" fill="hold" grpId="0" nodeType="afterEffect">
                                  <p:stCondLst>
                                    <p:cond delay="0"/>
                                  </p:stCondLst>
                                  <p:childTnLst>
                                    <p:set>
                                      <p:cBhvr>
                                        <p:cTn id="42" dur="1" fill="hold">
                                          <p:stCondLst>
                                            <p:cond delay="0"/>
                                          </p:stCondLst>
                                        </p:cTn>
                                        <p:tgtEl>
                                          <p:spTgt spid="51223"/>
                                        </p:tgtEl>
                                        <p:attrNameLst>
                                          <p:attrName>style.visibility</p:attrName>
                                        </p:attrNameLst>
                                      </p:cBhvr>
                                      <p:to>
                                        <p:strVal val="visible"/>
                                      </p:to>
                                    </p:set>
                                    <p:animEffect transition="in" filter="strips(upRight)">
                                      <p:cBhvr>
                                        <p:cTn id="43" dur="500"/>
                                        <p:tgtEl>
                                          <p:spTgt spid="51223"/>
                                        </p:tgtEl>
                                      </p:cBhvr>
                                    </p:animEffect>
                                  </p:childTnLst>
                                </p:cTn>
                              </p:par>
                            </p:childTnLst>
                          </p:cTn>
                        </p:par>
                        <p:par>
                          <p:cTn id="44" fill="hold" nodeType="afterGroup">
                            <p:stCondLst>
                              <p:cond delay="5000"/>
                            </p:stCondLst>
                            <p:childTnLst>
                              <p:par>
                                <p:cTn id="45" presetID="18" presetClass="entr" presetSubtype="3" fill="hold" grpId="0" nodeType="afterEffect">
                                  <p:stCondLst>
                                    <p:cond delay="0"/>
                                  </p:stCondLst>
                                  <p:childTnLst>
                                    <p:set>
                                      <p:cBhvr>
                                        <p:cTn id="46" dur="1" fill="hold">
                                          <p:stCondLst>
                                            <p:cond delay="0"/>
                                          </p:stCondLst>
                                        </p:cTn>
                                        <p:tgtEl>
                                          <p:spTgt spid="51224"/>
                                        </p:tgtEl>
                                        <p:attrNameLst>
                                          <p:attrName>style.visibility</p:attrName>
                                        </p:attrNameLst>
                                      </p:cBhvr>
                                      <p:to>
                                        <p:strVal val="visible"/>
                                      </p:to>
                                    </p:set>
                                    <p:animEffect transition="in" filter="strips(upRight)">
                                      <p:cBhvr>
                                        <p:cTn id="47" dur="500"/>
                                        <p:tgtEl>
                                          <p:spTgt spid="51224"/>
                                        </p:tgtEl>
                                      </p:cBhvr>
                                    </p:animEffect>
                                  </p:childTnLst>
                                </p:cTn>
                              </p:par>
                            </p:childTnLst>
                          </p:cTn>
                        </p:par>
                        <p:par>
                          <p:cTn id="48" fill="hold" nodeType="afterGroup">
                            <p:stCondLst>
                              <p:cond delay="5500"/>
                            </p:stCondLst>
                            <p:childTnLst>
                              <p:par>
                                <p:cTn id="49" presetID="2" presetClass="entr" presetSubtype="8" fill="hold" nodeType="afterEffect">
                                  <p:stCondLst>
                                    <p:cond delay="0"/>
                                  </p:stCondLst>
                                  <p:childTnLst>
                                    <p:set>
                                      <p:cBhvr>
                                        <p:cTn id="50" dur="1" fill="hold">
                                          <p:stCondLst>
                                            <p:cond delay="0"/>
                                          </p:stCondLst>
                                        </p:cTn>
                                        <p:tgtEl>
                                          <p:spTgt spid="51226">
                                            <p:txEl>
                                              <p:pRg st="0" end="0"/>
                                            </p:txEl>
                                          </p:spTgt>
                                        </p:tgtEl>
                                        <p:attrNameLst>
                                          <p:attrName>style.visibility</p:attrName>
                                        </p:attrNameLst>
                                      </p:cBhvr>
                                      <p:to>
                                        <p:strVal val="visible"/>
                                      </p:to>
                                    </p:set>
                                    <p:anim calcmode="lin" valueType="num">
                                      <p:cBhvr additive="base">
                                        <p:cTn id="51" dur="1000" fill="hold"/>
                                        <p:tgtEl>
                                          <p:spTgt spid="51226">
                                            <p:txEl>
                                              <p:pRg st="0" end="0"/>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512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7" grpId="0" animBg="1"/>
      <p:bldP spid="51218" grpId="0"/>
      <p:bldP spid="51219" grpId="0" animBg="1"/>
      <p:bldP spid="51220" grpId="0"/>
      <p:bldP spid="51221" grpId="0" animBg="1"/>
      <p:bldP spid="51222" grpId="0"/>
      <p:bldP spid="51223" grpId="0"/>
      <p:bldP spid="512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smtClean="0">
                <a:latin typeface="Arial" charset="0"/>
                <a:cs typeface="Arial" charset="0"/>
              </a:rPr>
              <a:t>Overloading &amp; Overriding</a:t>
            </a:r>
          </a:p>
        </p:txBody>
      </p:sp>
      <p:sp>
        <p:nvSpPr>
          <p:cNvPr id="54277" name="Rectangle 5"/>
          <p:cNvSpPr>
            <a:spLocks noGrp="1" noChangeArrowheads="1"/>
          </p:cNvSpPr>
          <p:nvPr>
            <p:ph type="body" idx="1"/>
          </p:nvPr>
        </p:nvSpPr>
        <p:spPr bwMode="auto"/>
        <p:txBody>
          <a:bodyPr/>
          <a:lstStyle/>
          <a:p>
            <a:r>
              <a:rPr dirty="0" smtClean="0">
                <a:latin typeface="Arial" charset="0"/>
                <a:cs typeface="Arial" charset="0"/>
              </a:rPr>
              <a:t>Two ways of achieving Polymorphism</a:t>
            </a:r>
          </a:p>
          <a:p>
            <a:endParaRPr dirty="0" smtClean="0">
              <a:latin typeface="Arial" charset="0"/>
              <a:cs typeface="Arial" charset="0"/>
            </a:endParaRPr>
          </a:p>
          <a:p>
            <a:pPr lvl="1"/>
            <a:r>
              <a:rPr dirty="0" smtClean="0"/>
              <a:t>Overloading</a:t>
            </a:r>
          </a:p>
          <a:p>
            <a:pPr lvl="3"/>
            <a:r>
              <a:rPr dirty="0" smtClean="0">
                <a:latin typeface="Arial" charset="0"/>
                <a:cs typeface="Arial" charset="0"/>
              </a:rPr>
              <a:t>The ability of the objects to respond to the same message in different ways is achieved using overloading</a:t>
            </a:r>
          </a:p>
          <a:p>
            <a:pPr lvl="2"/>
            <a:endParaRPr dirty="0" smtClean="0">
              <a:latin typeface="Arial" charset="0"/>
              <a:cs typeface="Arial" charset="0"/>
            </a:endParaRPr>
          </a:p>
          <a:p>
            <a:pPr lvl="1"/>
            <a:r>
              <a:rPr dirty="0" smtClean="0"/>
              <a:t>Overriding</a:t>
            </a:r>
          </a:p>
          <a:p>
            <a:pPr lvl="3"/>
            <a:r>
              <a:rPr dirty="0" smtClean="0">
                <a:latin typeface="Arial" charset="0"/>
                <a:cs typeface="Arial" charset="0"/>
              </a:rPr>
              <a:t>The ability to respond differently than the parent, is achieved using overriding</a:t>
            </a:r>
          </a:p>
          <a:p>
            <a:pPr lvl="1"/>
            <a:endParaRPr dirty="0" smtClean="0"/>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animEffect transition="in" filter="slide(fromBottom)">
                                      <p:cBhvr>
                                        <p:cTn id="7" dur="1000"/>
                                        <p:tgtEl>
                                          <p:spTgt spid="54277">
                                            <p:txEl>
                                              <p:pRg st="0" end="0"/>
                                            </p:txEl>
                                          </p:spTgt>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54277">
                                            <p:txEl>
                                              <p:pRg st="2" end="2"/>
                                            </p:txEl>
                                          </p:spTgt>
                                        </p:tgtEl>
                                        <p:attrNameLst>
                                          <p:attrName>style.visibility</p:attrName>
                                        </p:attrNameLst>
                                      </p:cBhvr>
                                      <p:to>
                                        <p:strVal val="visible"/>
                                      </p:to>
                                    </p:set>
                                    <p:animEffect transition="in" filter="slide(fromBottom)">
                                      <p:cBhvr>
                                        <p:cTn id="11" dur="1000"/>
                                        <p:tgtEl>
                                          <p:spTgt spid="54277">
                                            <p:txEl>
                                              <p:pRg st="2" end="2"/>
                                            </p:txEl>
                                          </p:spTgt>
                                        </p:tgtEl>
                                      </p:cBhvr>
                                    </p:animEffect>
                                  </p:childTnLst>
                                </p:cTn>
                              </p:par>
                            </p:childTnLst>
                          </p:cTn>
                        </p:par>
                        <p:par>
                          <p:cTn id="12" fill="hold" nodeType="afterGroup">
                            <p:stCondLst>
                              <p:cond delay="2000"/>
                            </p:stCondLst>
                            <p:childTnLst>
                              <p:par>
                                <p:cTn id="13" presetID="12" presetClass="entr" presetSubtype="4" fill="hold" nodeType="afterEffect">
                                  <p:stCondLst>
                                    <p:cond delay="0"/>
                                  </p:stCondLst>
                                  <p:childTnLst>
                                    <p:set>
                                      <p:cBhvr>
                                        <p:cTn id="14" dur="1" fill="hold">
                                          <p:stCondLst>
                                            <p:cond delay="0"/>
                                          </p:stCondLst>
                                        </p:cTn>
                                        <p:tgtEl>
                                          <p:spTgt spid="54277">
                                            <p:txEl>
                                              <p:pRg st="3" end="3"/>
                                            </p:txEl>
                                          </p:spTgt>
                                        </p:tgtEl>
                                        <p:attrNameLst>
                                          <p:attrName>style.visibility</p:attrName>
                                        </p:attrNameLst>
                                      </p:cBhvr>
                                      <p:to>
                                        <p:strVal val="visible"/>
                                      </p:to>
                                    </p:set>
                                    <p:animEffect transition="in" filter="slide(fromBottom)">
                                      <p:cBhvr>
                                        <p:cTn id="15" dur="1000"/>
                                        <p:tgtEl>
                                          <p:spTgt spid="54277">
                                            <p:txEl>
                                              <p:pRg st="3" end="3"/>
                                            </p:txEl>
                                          </p:spTgt>
                                        </p:tgtEl>
                                      </p:cBhvr>
                                    </p:animEffect>
                                  </p:childTnLst>
                                </p:cTn>
                              </p:par>
                            </p:childTnLst>
                          </p:cTn>
                        </p:par>
                        <p:par>
                          <p:cTn id="16" fill="hold" nodeType="afterGroup">
                            <p:stCondLst>
                              <p:cond delay="3000"/>
                            </p:stCondLst>
                            <p:childTnLst>
                              <p:par>
                                <p:cTn id="17" presetID="12" presetClass="entr" presetSubtype="4" fill="hold" nodeType="afterEffect">
                                  <p:stCondLst>
                                    <p:cond delay="0"/>
                                  </p:stCondLst>
                                  <p:childTnLst>
                                    <p:set>
                                      <p:cBhvr>
                                        <p:cTn id="18" dur="1" fill="hold">
                                          <p:stCondLst>
                                            <p:cond delay="0"/>
                                          </p:stCondLst>
                                        </p:cTn>
                                        <p:tgtEl>
                                          <p:spTgt spid="54277">
                                            <p:txEl>
                                              <p:pRg st="5" end="5"/>
                                            </p:txEl>
                                          </p:spTgt>
                                        </p:tgtEl>
                                        <p:attrNameLst>
                                          <p:attrName>style.visibility</p:attrName>
                                        </p:attrNameLst>
                                      </p:cBhvr>
                                      <p:to>
                                        <p:strVal val="visible"/>
                                      </p:to>
                                    </p:set>
                                    <p:animEffect transition="in" filter="slide(fromBottom)">
                                      <p:cBhvr>
                                        <p:cTn id="19" dur="1000"/>
                                        <p:tgtEl>
                                          <p:spTgt spid="54277">
                                            <p:txEl>
                                              <p:pRg st="5" end="5"/>
                                            </p:txEl>
                                          </p:spTgt>
                                        </p:tgtEl>
                                      </p:cBhvr>
                                    </p:animEffect>
                                  </p:childTnLst>
                                </p:cTn>
                              </p:par>
                            </p:childTnLst>
                          </p:cTn>
                        </p:par>
                        <p:par>
                          <p:cTn id="20" fill="hold" nodeType="afterGroup">
                            <p:stCondLst>
                              <p:cond delay="4000"/>
                            </p:stCondLst>
                            <p:childTnLst>
                              <p:par>
                                <p:cTn id="21" presetID="12" presetClass="entr" presetSubtype="4" fill="hold" nodeType="afterEffect">
                                  <p:stCondLst>
                                    <p:cond delay="0"/>
                                  </p:stCondLst>
                                  <p:childTnLst>
                                    <p:set>
                                      <p:cBhvr>
                                        <p:cTn id="22" dur="1" fill="hold">
                                          <p:stCondLst>
                                            <p:cond delay="0"/>
                                          </p:stCondLst>
                                        </p:cTn>
                                        <p:tgtEl>
                                          <p:spTgt spid="54277">
                                            <p:txEl>
                                              <p:pRg st="6" end="6"/>
                                            </p:txEl>
                                          </p:spTgt>
                                        </p:tgtEl>
                                        <p:attrNameLst>
                                          <p:attrName>style.visibility</p:attrName>
                                        </p:attrNameLst>
                                      </p:cBhvr>
                                      <p:to>
                                        <p:strVal val="visible"/>
                                      </p:to>
                                    </p:set>
                                    <p:animEffect transition="in" filter="slide(fromBottom)">
                                      <p:cBhvr>
                                        <p:cTn id="23" dur="1000"/>
                                        <p:tgtEl>
                                          <p:spTgt spid="542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bwMode="auto">
          <a:xfrm>
            <a:off x="304800" y="963613"/>
            <a:ext cx="8763000" cy="6275388"/>
          </a:xfrm>
        </p:spPr>
        <p:txBody>
          <a:bodyPr/>
          <a:lstStyle/>
          <a:p>
            <a:pPr algn="just" eaLnBrk="1" hangingPunct="1">
              <a:lnSpc>
                <a:spcPct val="90000"/>
              </a:lnSpc>
              <a:buNone/>
            </a:pPr>
            <a:r>
              <a:rPr lang="en-US" dirty="0" smtClean="0"/>
              <a:t>Q1. </a:t>
            </a:r>
            <a:r>
              <a:rPr lang="en-IN" dirty="0" smtClean="0"/>
              <a:t>________ is </a:t>
            </a:r>
            <a:r>
              <a:rPr lang="en-IN" dirty="0"/>
              <a:t>the mechanism that binds </a:t>
            </a:r>
            <a:r>
              <a:rPr lang="en-IN" dirty="0" smtClean="0"/>
              <a:t>together code and the data it </a:t>
            </a:r>
            <a:r>
              <a:rPr lang="en-IN" dirty="0"/>
              <a:t>manipulates, and keeps both safe from outside Interference and misuse.</a:t>
            </a:r>
          </a:p>
          <a:p>
            <a:pPr algn="just" eaLnBrk="1" hangingPunct="1">
              <a:lnSpc>
                <a:spcPct val="90000"/>
              </a:lnSpc>
              <a:buNone/>
            </a:pPr>
            <a:endParaRPr lang="en-IN" dirty="0"/>
          </a:p>
          <a:p>
            <a:pPr algn="just" eaLnBrk="1" hangingPunct="1">
              <a:lnSpc>
                <a:spcPct val="90000"/>
              </a:lnSpc>
              <a:buNone/>
            </a:pPr>
            <a:r>
              <a:rPr lang="en-IN" dirty="0" smtClean="0"/>
              <a:t>	a. Polymorphism</a:t>
            </a:r>
            <a:r>
              <a:rPr lang="en-IN" dirty="0"/>
              <a:t>		</a:t>
            </a:r>
            <a:r>
              <a:rPr lang="en-IN" dirty="0" smtClean="0"/>
              <a:t>	b. </a:t>
            </a:r>
            <a:r>
              <a:rPr lang="en-IN" dirty="0"/>
              <a:t>Garbage Collection</a:t>
            </a:r>
          </a:p>
          <a:p>
            <a:pPr algn="just" eaLnBrk="1" hangingPunct="1">
              <a:lnSpc>
                <a:spcPct val="90000"/>
              </a:lnSpc>
              <a:buNone/>
            </a:pPr>
            <a:r>
              <a:rPr lang="en-IN" dirty="0" smtClean="0"/>
              <a:t>	c. Encapsulation</a:t>
            </a:r>
            <a:r>
              <a:rPr lang="en-IN" dirty="0"/>
              <a:t>		</a:t>
            </a:r>
            <a:r>
              <a:rPr lang="en-IN" dirty="0" smtClean="0"/>
              <a:t>	d. </a:t>
            </a:r>
            <a:r>
              <a:rPr lang="en-IN" dirty="0"/>
              <a:t>Abstraction</a:t>
            </a:r>
          </a:p>
          <a:p>
            <a:pPr algn="just" eaLnBrk="1" hangingPunct="1">
              <a:lnSpc>
                <a:spcPct val="90000"/>
              </a:lnSpc>
              <a:buNone/>
            </a:pPr>
            <a:endParaRPr lang="en-IN" sz="1200" dirty="0"/>
          </a:p>
          <a:p>
            <a:pPr algn="just" eaLnBrk="1" hangingPunct="1">
              <a:buNone/>
            </a:pPr>
            <a:r>
              <a:rPr lang="en-IN" dirty="0" smtClean="0"/>
              <a:t>Q2</a:t>
            </a:r>
            <a:r>
              <a:rPr lang="en-IN" dirty="0"/>
              <a:t>. </a:t>
            </a:r>
            <a:r>
              <a:rPr lang="en-US" dirty="0"/>
              <a:t>An object’s state is defined by ______ and its behavior is defined by</a:t>
            </a:r>
            <a:r>
              <a:rPr lang="en-US" dirty="0" smtClean="0"/>
              <a:t>______</a:t>
            </a:r>
          </a:p>
          <a:p>
            <a:pPr algn="just" eaLnBrk="1" hangingPunct="1">
              <a:buNone/>
            </a:pPr>
            <a:endParaRPr lang="en-US" sz="1200" dirty="0" smtClean="0"/>
          </a:p>
          <a:p>
            <a:pPr algn="just" eaLnBrk="1" hangingPunct="1">
              <a:buNone/>
            </a:pPr>
            <a:r>
              <a:rPr lang="en-US" dirty="0" smtClean="0"/>
              <a:t>	a. class</a:t>
            </a:r>
            <a:r>
              <a:rPr lang="en-US" dirty="0"/>
              <a:t>, instance	   </a:t>
            </a:r>
            <a:r>
              <a:rPr lang="en-US" dirty="0" smtClean="0"/>
              <a:t>		b. </a:t>
            </a:r>
            <a:r>
              <a:rPr lang="en-US" dirty="0"/>
              <a:t>methods, instance variables  </a:t>
            </a:r>
            <a:endParaRPr lang="en-US" dirty="0" smtClean="0"/>
          </a:p>
          <a:p>
            <a:pPr algn="just" eaLnBrk="1" hangingPunct="1">
              <a:buNone/>
            </a:pPr>
            <a:r>
              <a:rPr lang="en-US" dirty="0"/>
              <a:t> </a:t>
            </a:r>
            <a:r>
              <a:rPr lang="en-US" dirty="0" smtClean="0"/>
              <a:t>  c. </a:t>
            </a:r>
            <a:r>
              <a:rPr lang="en-US" dirty="0"/>
              <a:t>instance variables, methods </a:t>
            </a:r>
            <a:endParaRPr lang="en-US" dirty="0" smtClean="0"/>
          </a:p>
          <a:p>
            <a:pPr algn="just" eaLnBrk="1" hangingPunct="1">
              <a:buNone/>
            </a:pPr>
            <a:r>
              <a:rPr lang="en-US" sz="1200" dirty="0"/>
              <a:t>	</a:t>
            </a:r>
          </a:p>
          <a:p>
            <a:pPr algn="just" eaLnBrk="1" hangingPunct="1">
              <a:buNone/>
            </a:pPr>
            <a:r>
              <a:rPr lang="en-US" dirty="0" smtClean="0"/>
              <a:t>Q3</a:t>
            </a:r>
            <a:r>
              <a:rPr lang="en-US" dirty="0"/>
              <a:t>. </a:t>
            </a:r>
            <a:r>
              <a:rPr lang="en-US" dirty="0" smtClean="0"/>
              <a:t>_______ </a:t>
            </a:r>
            <a:r>
              <a:rPr lang="en-US" dirty="0"/>
              <a:t>allows a child class to reuse the properties and behavior of base class.</a:t>
            </a:r>
          </a:p>
          <a:p>
            <a:pPr algn="just" eaLnBrk="1" hangingPunct="1">
              <a:buNone/>
            </a:pPr>
            <a:endParaRPr lang="en-US" sz="1200" dirty="0"/>
          </a:p>
          <a:p>
            <a:pPr algn="just" eaLnBrk="1" hangingPunct="1">
              <a:buNone/>
            </a:pPr>
            <a:r>
              <a:rPr lang="en-US" dirty="0" smtClean="0"/>
              <a:t>	a. </a:t>
            </a:r>
            <a:r>
              <a:rPr lang="en-US" dirty="0"/>
              <a:t>Polymorphism	   </a:t>
            </a:r>
            <a:r>
              <a:rPr lang="en-US" dirty="0" smtClean="0"/>
              <a:t>	b. </a:t>
            </a:r>
            <a:r>
              <a:rPr lang="en-US" dirty="0"/>
              <a:t>Inheritance	</a:t>
            </a:r>
            <a:r>
              <a:rPr lang="en-US" dirty="0" smtClean="0"/>
              <a:t>	c. </a:t>
            </a:r>
            <a:r>
              <a:rPr lang="en-US" dirty="0"/>
              <a:t>Abstraction	</a:t>
            </a:r>
          </a:p>
          <a:p>
            <a:pPr algn="just" eaLnBrk="1" hangingPunct="1">
              <a:buNone/>
            </a:pPr>
            <a:endParaRPr lang="en-US" sz="1100" dirty="0"/>
          </a:p>
          <a:p>
            <a:pPr algn="just" eaLnBrk="1" hangingPunct="1">
              <a:buNone/>
            </a:pPr>
            <a:r>
              <a:rPr lang="en-US" dirty="0" smtClean="0"/>
              <a:t>Q4</a:t>
            </a:r>
            <a:r>
              <a:rPr lang="en-US" dirty="0"/>
              <a:t>. Defining multiple methods with same name but different parameters is _______</a:t>
            </a:r>
          </a:p>
          <a:p>
            <a:pPr algn="just" eaLnBrk="1" hangingPunct="1">
              <a:buNone/>
            </a:pPr>
            <a:endParaRPr lang="en-US" sz="1200" dirty="0" smtClean="0"/>
          </a:p>
          <a:p>
            <a:pPr algn="just" eaLnBrk="1" hangingPunct="1">
              <a:buNone/>
            </a:pPr>
            <a:r>
              <a:rPr lang="en-US" dirty="0" smtClean="0"/>
              <a:t>	a</a:t>
            </a:r>
            <a:r>
              <a:rPr lang="en-US" dirty="0"/>
              <a:t>. Method Overriding	b. Method </a:t>
            </a:r>
            <a:r>
              <a:rPr lang="en-US" dirty="0" smtClean="0"/>
              <a:t>Overloading</a:t>
            </a:r>
            <a:endParaRPr lang="en-US" dirty="0"/>
          </a:p>
        </p:txBody>
      </p:sp>
      <p:sp>
        <p:nvSpPr>
          <p:cNvPr id="71682" name="Rectangle 2"/>
          <p:cNvSpPr>
            <a:spLocks noGrp="1" noChangeArrowheads="1"/>
          </p:cNvSpPr>
          <p:nvPr>
            <p:ph type="title"/>
          </p:nvPr>
        </p:nvSpPr>
        <p:spPr>
          <a:xfrm>
            <a:off x="304800" y="498663"/>
            <a:ext cx="6705600" cy="411162"/>
          </a:xfrm>
        </p:spPr>
        <p:txBody>
          <a:bodyPr/>
          <a:lstStyle/>
          <a:p>
            <a:pPr eaLnBrk="1" hangingPunct="1"/>
            <a:r>
              <a:rPr dirty="0" smtClean="0">
                <a:latin typeface="Arial" charset="0"/>
                <a:cs typeface="Arial" charset="0"/>
              </a:rPr>
              <a:t>Try it out</a:t>
            </a:r>
          </a:p>
        </p:txBody>
      </p:sp>
      <p:sp>
        <p:nvSpPr>
          <p:cNvPr id="2" name="AutoShape 2" descr="Image result for bank account"/>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bank account"/>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85672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pPr marL="0" indent="0">
              <a:buNone/>
            </a:pPr>
            <a:r>
              <a:rPr dirty="0" smtClean="0">
                <a:latin typeface="Arial" charset="0"/>
                <a:cs typeface="Arial" charset="0"/>
              </a:rPr>
              <a:t>In this session, we have covered:</a:t>
            </a:r>
          </a:p>
          <a:p>
            <a:r>
              <a:rPr dirty="0" smtClean="0"/>
              <a:t>Object</a:t>
            </a:r>
          </a:p>
          <a:p>
            <a:r>
              <a:rPr dirty="0" smtClean="0"/>
              <a:t>Class</a:t>
            </a:r>
          </a:p>
          <a:p>
            <a:r>
              <a:rPr dirty="0" smtClean="0"/>
              <a:t>Abstraction</a:t>
            </a:r>
          </a:p>
          <a:p>
            <a:r>
              <a:rPr dirty="0" smtClean="0"/>
              <a:t>Encapsulation </a:t>
            </a:r>
          </a:p>
          <a:p>
            <a:r>
              <a:rPr dirty="0" smtClean="0"/>
              <a:t>Message Passing</a:t>
            </a:r>
          </a:p>
          <a:p>
            <a:r>
              <a:rPr dirty="0" smtClean="0"/>
              <a:t>Inheritance</a:t>
            </a:r>
          </a:p>
          <a:p>
            <a:r>
              <a:rPr dirty="0" smtClean="0"/>
              <a:t>Polymorphism</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12" fill="hold" nodeType="after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 calcmode="lin" valueType="num">
                                      <p:cBhvr additive="base">
                                        <p:cTn id="12" dur="10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12" fill="hold" nodeType="after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10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12" fill="hold" nodeType="after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 calcmode="lin" valueType="num">
                                      <p:cBhvr additive="base">
                                        <p:cTn id="22" dur="10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11776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 presetClass="entr" presetSubtype="12" fill="hold" nodeType="afterEffect">
                                  <p:stCondLst>
                                    <p:cond delay="0"/>
                                  </p:stCondLst>
                                  <p:childTnLst>
                                    <p:set>
                                      <p:cBhvr>
                                        <p:cTn id="26" dur="1" fill="hold">
                                          <p:stCondLst>
                                            <p:cond delay="0"/>
                                          </p:stCondLst>
                                        </p:cTn>
                                        <p:tgtEl>
                                          <p:spTgt spid="117763">
                                            <p:txEl>
                                              <p:pRg st="4" end="4"/>
                                            </p:txEl>
                                          </p:spTgt>
                                        </p:tgtEl>
                                        <p:attrNameLst>
                                          <p:attrName>style.visibility</p:attrName>
                                        </p:attrNameLst>
                                      </p:cBhvr>
                                      <p:to>
                                        <p:strVal val="visible"/>
                                      </p:to>
                                    </p:set>
                                    <p:anim calcmode="lin" valueType="num">
                                      <p:cBhvr additive="base">
                                        <p:cTn id="27" dur="10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1776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0"/>
                            </p:stCondLst>
                            <p:childTnLst>
                              <p:par>
                                <p:cTn id="30" presetID="2" presetClass="entr" presetSubtype="12" fill="hold" nodeType="afterEffect">
                                  <p:stCondLst>
                                    <p:cond delay="0"/>
                                  </p:stCondLst>
                                  <p:childTnLst>
                                    <p:set>
                                      <p:cBhvr>
                                        <p:cTn id="31" dur="1" fill="hold">
                                          <p:stCondLst>
                                            <p:cond delay="0"/>
                                          </p:stCondLst>
                                        </p:cTn>
                                        <p:tgtEl>
                                          <p:spTgt spid="117763">
                                            <p:txEl>
                                              <p:pRg st="5" end="5"/>
                                            </p:txEl>
                                          </p:spTgt>
                                        </p:tgtEl>
                                        <p:attrNameLst>
                                          <p:attrName>style.visibility</p:attrName>
                                        </p:attrNameLst>
                                      </p:cBhvr>
                                      <p:to>
                                        <p:strVal val="visible"/>
                                      </p:to>
                                    </p:set>
                                    <p:anim calcmode="lin" valueType="num">
                                      <p:cBhvr additive="base">
                                        <p:cTn id="32" dur="1000" fill="hold"/>
                                        <p:tgtEl>
                                          <p:spTgt spid="117763">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11776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6000"/>
                            </p:stCondLst>
                            <p:childTnLst>
                              <p:par>
                                <p:cTn id="35" presetID="2" presetClass="entr" presetSubtype="12" fill="hold" nodeType="afterEffect">
                                  <p:stCondLst>
                                    <p:cond delay="0"/>
                                  </p:stCondLst>
                                  <p:childTnLst>
                                    <p:set>
                                      <p:cBhvr>
                                        <p:cTn id="36" dur="1" fill="hold">
                                          <p:stCondLst>
                                            <p:cond delay="0"/>
                                          </p:stCondLst>
                                        </p:cTn>
                                        <p:tgtEl>
                                          <p:spTgt spid="117763">
                                            <p:txEl>
                                              <p:pRg st="6" end="6"/>
                                            </p:txEl>
                                          </p:spTgt>
                                        </p:tgtEl>
                                        <p:attrNameLst>
                                          <p:attrName>style.visibility</p:attrName>
                                        </p:attrNameLst>
                                      </p:cBhvr>
                                      <p:to>
                                        <p:strVal val="visible"/>
                                      </p:to>
                                    </p:set>
                                    <p:anim calcmode="lin" valueType="num">
                                      <p:cBhvr additive="base">
                                        <p:cTn id="37" dur="1000" fill="hold"/>
                                        <p:tgtEl>
                                          <p:spTgt spid="117763">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17763">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7000"/>
                            </p:stCondLst>
                            <p:childTnLst>
                              <p:par>
                                <p:cTn id="40" presetID="2" presetClass="entr" presetSubtype="12" fill="hold" nodeType="after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additive="base">
                                        <p:cTn id="42" dur="1000" fill="hold"/>
                                        <p:tgtEl>
                                          <p:spTgt spid="117763">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1177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dirty="0" smtClean="0">
                <a:latin typeface="Arial" charset="0"/>
                <a:cs typeface="Arial" charset="0"/>
              </a:rPr>
              <a:t>Agenda</a:t>
            </a:r>
          </a:p>
        </p:txBody>
      </p:sp>
      <p:sp>
        <p:nvSpPr>
          <p:cNvPr id="16387" name="Rectangle 3"/>
          <p:cNvSpPr>
            <a:spLocks noGrp="1" noChangeArrowheads="1"/>
          </p:cNvSpPr>
          <p:nvPr>
            <p:ph type="body" idx="1"/>
          </p:nvPr>
        </p:nvSpPr>
        <p:spPr bwMode="auto"/>
        <p:txBody>
          <a:bodyPr/>
          <a:lstStyle/>
          <a:p>
            <a:r>
              <a:rPr dirty="0" smtClean="0">
                <a:latin typeface="Arial" charset="0"/>
                <a:cs typeface="Arial" charset="0"/>
              </a:rPr>
              <a:t>Object Oriented Programming</a:t>
            </a:r>
          </a:p>
          <a:p>
            <a:r>
              <a:rPr dirty="0" smtClean="0">
                <a:latin typeface="Arial" charset="0"/>
                <a:cs typeface="Arial" charset="0"/>
              </a:rPr>
              <a:t>Classes &amp; Objects</a:t>
            </a:r>
          </a:p>
          <a:p>
            <a:r>
              <a:rPr dirty="0" smtClean="0">
                <a:latin typeface="Arial" charset="0"/>
                <a:cs typeface="Arial" charset="0"/>
              </a:rPr>
              <a:t>OO Features</a:t>
            </a:r>
          </a:p>
          <a:p>
            <a:pPr lvl="2">
              <a:buFont typeface="Wingdings" panose="05000000000000000000" pitchFamily="2" charset="2"/>
              <a:buChar char="§"/>
            </a:pPr>
            <a:r>
              <a:rPr dirty="0" smtClean="0">
                <a:latin typeface="Arial" charset="0"/>
                <a:cs typeface="Arial" charset="0"/>
              </a:rPr>
              <a:t>Abstraction</a:t>
            </a:r>
          </a:p>
          <a:p>
            <a:pPr lvl="2">
              <a:buFont typeface="Wingdings" panose="05000000000000000000" pitchFamily="2" charset="2"/>
              <a:buChar char="§"/>
            </a:pPr>
            <a:r>
              <a:rPr dirty="0" smtClean="0">
                <a:latin typeface="Arial" charset="0"/>
                <a:cs typeface="Arial" charset="0"/>
              </a:rPr>
              <a:t>Encapsulation</a:t>
            </a:r>
          </a:p>
          <a:p>
            <a:pPr lvl="2">
              <a:buFont typeface="Wingdings" panose="05000000000000000000" pitchFamily="2" charset="2"/>
              <a:buChar char="§"/>
            </a:pPr>
            <a:r>
              <a:rPr dirty="0" smtClean="0">
                <a:latin typeface="Arial" charset="0"/>
                <a:cs typeface="Arial" charset="0"/>
              </a:rPr>
              <a:t>Inheritance</a:t>
            </a:r>
          </a:p>
          <a:p>
            <a:pPr lvl="2">
              <a:buFont typeface="Wingdings" panose="05000000000000000000" pitchFamily="2" charset="2"/>
              <a:buChar char="§"/>
            </a:pPr>
            <a:r>
              <a:rPr dirty="0" smtClean="0">
                <a:latin typeface="Arial" charset="0"/>
                <a:cs typeface="Arial" charset="0"/>
              </a:rPr>
              <a:t>Polymorphism</a:t>
            </a:r>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ln/>
        </p:spPr>
        <p:txBody>
          <a:bodyPr/>
          <a:lstStyle/>
          <a:p>
            <a:pPr eaLnBrk="1" hangingPunct="1"/>
            <a:r>
              <a:rPr smtClean="0">
                <a:latin typeface="Arial" charset="0"/>
                <a:cs typeface="Arial" charset="0"/>
              </a:rPr>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r>
              <a:rPr dirty="0" smtClean="0">
                <a:latin typeface="Arial" charset="0"/>
                <a:cs typeface="Arial" charset="0"/>
              </a:rPr>
              <a:t>Programming Paradigms</a:t>
            </a:r>
          </a:p>
        </p:txBody>
      </p:sp>
      <p:sp>
        <p:nvSpPr>
          <p:cNvPr id="8199" name="Rectangle 7"/>
          <p:cNvSpPr>
            <a:spLocks noGrp="1" noChangeArrowheads="1"/>
          </p:cNvSpPr>
          <p:nvPr>
            <p:ph type="body" idx="1"/>
          </p:nvPr>
        </p:nvSpPr>
        <p:spPr/>
        <p:txBody>
          <a:bodyPr/>
          <a:lstStyle/>
          <a:p>
            <a:pPr>
              <a:defRPr/>
            </a:pPr>
            <a:r>
              <a:rPr dirty="0" smtClean="0">
                <a:solidFill>
                  <a:srgbClr val="FF0000"/>
                </a:solidFill>
              </a:rPr>
              <a:t>Programming Paradigm </a:t>
            </a:r>
            <a:r>
              <a:rPr dirty="0"/>
              <a:t>refers to the methodology used for </a:t>
            </a:r>
            <a:r>
              <a:rPr dirty="0" smtClean="0"/>
              <a:t>programming. </a:t>
            </a:r>
            <a:endParaRPr dirty="0"/>
          </a:p>
          <a:p>
            <a:pPr lvl="1">
              <a:defRPr/>
            </a:pPr>
            <a:endParaRPr dirty="0" smtClean="0"/>
          </a:p>
          <a:p>
            <a:pPr lvl="1">
              <a:defRPr/>
            </a:pPr>
            <a:r>
              <a:rPr dirty="0" smtClean="0"/>
              <a:t>Procedure </a:t>
            </a:r>
            <a:r>
              <a:rPr dirty="0"/>
              <a:t>Oriented </a:t>
            </a:r>
            <a:r>
              <a:rPr dirty="0" smtClean="0"/>
              <a:t>Programming</a:t>
            </a:r>
          </a:p>
          <a:p>
            <a:pPr lvl="1">
              <a:defRPr/>
            </a:pPr>
            <a:endParaRPr dirty="0"/>
          </a:p>
          <a:p>
            <a:pPr lvl="2">
              <a:buFont typeface="Arial" pitchFamily="34" charset="0"/>
              <a:buChar char="•"/>
              <a:defRPr/>
            </a:pPr>
            <a:r>
              <a:rPr sz="1600" dirty="0"/>
              <a:t>Decide which modules you want; partition the program so that data is hidden in modules</a:t>
            </a:r>
          </a:p>
          <a:p>
            <a:pPr lvl="2">
              <a:buFont typeface="Arial" pitchFamily="34" charset="0"/>
              <a:buChar char="•"/>
              <a:defRPr/>
            </a:pPr>
            <a:r>
              <a:rPr sz="1600" dirty="0"/>
              <a:t>Importance is given to algorithm rather than </a:t>
            </a:r>
            <a:r>
              <a:rPr sz="1600" dirty="0" smtClean="0"/>
              <a:t>data</a:t>
            </a:r>
          </a:p>
          <a:p>
            <a:pPr marL="292100" lvl="2" indent="0">
              <a:buFont typeface="Arial" pitchFamily="34" charset="0"/>
              <a:buNone/>
              <a:defRPr/>
            </a:pPr>
            <a:endParaRPr dirty="0"/>
          </a:p>
          <a:p>
            <a:pPr lvl="1">
              <a:defRPr/>
            </a:pPr>
            <a:r>
              <a:rPr dirty="0"/>
              <a:t>Object Oriented Programming (OOP</a:t>
            </a:r>
            <a:r>
              <a:rPr dirty="0" smtClean="0"/>
              <a:t>)</a:t>
            </a:r>
          </a:p>
          <a:p>
            <a:pPr marL="0" lvl="1" indent="0">
              <a:buNone/>
              <a:defRPr/>
            </a:pPr>
            <a:endParaRPr dirty="0"/>
          </a:p>
          <a:p>
            <a:pPr lvl="2">
              <a:buFont typeface="Arial" pitchFamily="34" charset="0"/>
              <a:buChar char="•"/>
              <a:defRPr/>
            </a:pPr>
            <a:r>
              <a:rPr sz="1600" dirty="0"/>
              <a:t>Decide which types you want; provide a full set of operations for each type</a:t>
            </a:r>
          </a:p>
          <a:p>
            <a:pPr lvl="2">
              <a:buFont typeface="Arial" pitchFamily="34" charset="0"/>
              <a:buChar char="•"/>
              <a:defRPr/>
            </a:pPr>
            <a:r>
              <a:rPr sz="1600" dirty="0"/>
              <a:t>Importance is given to data (Objects) &amp; algorithm supports the data</a:t>
            </a:r>
          </a:p>
          <a:p>
            <a:pPr lvl="2">
              <a:buFont typeface="Arial" pitchFamily="34" charset="0"/>
              <a:buChar char="–"/>
              <a:defRPr/>
            </a:pPr>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Effect transition="in" filter="dissolve">
                                      <p:cBhvr>
                                        <p:cTn id="7" dur="1000"/>
                                        <p:tgtEl>
                                          <p:spTgt spid="8199">
                                            <p:txEl>
                                              <p:pRg st="0" end="0"/>
                                            </p:txEl>
                                          </p:spTgt>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8199">
                                            <p:txEl>
                                              <p:pRg st="2" end="2"/>
                                            </p:txEl>
                                          </p:spTgt>
                                        </p:tgtEl>
                                        <p:attrNameLst>
                                          <p:attrName>style.visibility</p:attrName>
                                        </p:attrNameLst>
                                      </p:cBhvr>
                                      <p:to>
                                        <p:strVal val="visible"/>
                                      </p:to>
                                    </p:set>
                                    <p:animEffect transition="in" filter="dissolve">
                                      <p:cBhvr>
                                        <p:cTn id="11" dur="1000"/>
                                        <p:tgtEl>
                                          <p:spTgt spid="8199">
                                            <p:txEl>
                                              <p:pRg st="2" end="2"/>
                                            </p:txEl>
                                          </p:spTgt>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8199">
                                            <p:txEl>
                                              <p:pRg st="4" end="4"/>
                                            </p:txEl>
                                          </p:spTgt>
                                        </p:tgtEl>
                                        <p:attrNameLst>
                                          <p:attrName>style.visibility</p:attrName>
                                        </p:attrNameLst>
                                      </p:cBhvr>
                                      <p:to>
                                        <p:strVal val="visible"/>
                                      </p:to>
                                    </p:set>
                                    <p:animEffect transition="in" filter="dissolve">
                                      <p:cBhvr>
                                        <p:cTn id="15" dur="1000"/>
                                        <p:tgtEl>
                                          <p:spTgt spid="8199">
                                            <p:txEl>
                                              <p:pRg st="4" end="4"/>
                                            </p:txEl>
                                          </p:spTgt>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8199">
                                            <p:txEl>
                                              <p:pRg st="5" end="5"/>
                                            </p:txEl>
                                          </p:spTgt>
                                        </p:tgtEl>
                                        <p:attrNameLst>
                                          <p:attrName>style.visibility</p:attrName>
                                        </p:attrNameLst>
                                      </p:cBhvr>
                                      <p:to>
                                        <p:strVal val="visible"/>
                                      </p:to>
                                    </p:set>
                                    <p:animEffect transition="in" filter="dissolve">
                                      <p:cBhvr>
                                        <p:cTn id="19" dur="1000"/>
                                        <p:tgtEl>
                                          <p:spTgt spid="8199">
                                            <p:txEl>
                                              <p:pRg st="5" end="5"/>
                                            </p:txEl>
                                          </p:spTgt>
                                        </p:tgtEl>
                                      </p:cBhvr>
                                    </p:animEffect>
                                  </p:childTnLst>
                                </p:cTn>
                              </p:par>
                            </p:childTnLst>
                          </p:cTn>
                        </p:par>
                        <p:par>
                          <p:cTn id="20" fill="hold" nodeType="afterGroup">
                            <p:stCondLst>
                              <p:cond delay="4000"/>
                            </p:stCondLst>
                            <p:childTnLst>
                              <p:par>
                                <p:cTn id="21" presetID="9" presetClass="entr" presetSubtype="0" fill="hold" nodeType="afterEffect">
                                  <p:stCondLst>
                                    <p:cond delay="0"/>
                                  </p:stCondLst>
                                  <p:childTnLst>
                                    <p:set>
                                      <p:cBhvr>
                                        <p:cTn id="22" dur="1" fill="hold">
                                          <p:stCondLst>
                                            <p:cond delay="0"/>
                                          </p:stCondLst>
                                        </p:cTn>
                                        <p:tgtEl>
                                          <p:spTgt spid="8199">
                                            <p:txEl>
                                              <p:pRg st="7" end="7"/>
                                            </p:txEl>
                                          </p:spTgt>
                                        </p:tgtEl>
                                        <p:attrNameLst>
                                          <p:attrName>style.visibility</p:attrName>
                                        </p:attrNameLst>
                                      </p:cBhvr>
                                      <p:to>
                                        <p:strVal val="visible"/>
                                      </p:to>
                                    </p:set>
                                    <p:animEffect transition="in" filter="dissolve">
                                      <p:cBhvr>
                                        <p:cTn id="23" dur="1000"/>
                                        <p:tgtEl>
                                          <p:spTgt spid="8199">
                                            <p:txEl>
                                              <p:pRg st="7" end="7"/>
                                            </p:txEl>
                                          </p:spTgt>
                                        </p:tgtEl>
                                      </p:cBhvr>
                                    </p:animEffect>
                                  </p:childTnLst>
                                </p:cTn>
                              </p:par>
                            </p:childTnLst>
                          </p:cTn>
                        </p:par>
                        <p:par>
                          <p:cTn id="24" fill="hold" nodeType="afterGroup">
                            <p:stCondLst>
                              <p:cond delay="5000"/>
                            </p:stCondLst>
                            <p:childTnLst>
                              <p:par>
                                <p:cTn id="25" presetID="9" presetClass="entr" presetSubtype="0" fill="hold" nodeType="afterEffect">
                                  <p:stCondLst>
                                    <p:cond delay="0"/>
                                  </p:stCondLst>
                                  <p:childTnLst>
                                    <p:set>
                                      <p:cBhvr>
                                        <p:cTn id="26" dur="1" fill="hold">
                                          <p:stCondLst>
                                            <p:cond delay="0"/>
                                          </p:stCondLst>
                                        </p:cTn>
                                        <p:tgtEl>
                                          <p:spTgt spid="8199">
                                            <p:txEl>
                                              <p:pRg st="9" end="9"/>
                                            </p:txEl>
                                          </p:spTgt>
                                        </p:tgtEl>
                                        <p:attrNameLst>
                                          <p:attrName>style.visibility</p:attrName>
                                        </p:attrNameLst>
                                      </p:cBhvr>
                                      <p:to>
                                        <p:strVal val="visible"/>
                                      </p:to>
                                    </p:set>
                                    <p:animEffect transition="in" filter="dissolve">
                                      <p:cBhvr>
                                        <p:cTn id="27" dur="1000"/>
                                        <p:tgtEl>
                                          <p:spTgt spid="8199">
                                            <p:txEl>
                                              <p:pRg st="9" end="9"/>
                                            </p:txEl>
                                          </p:spTgt>
                                        </p:tgtEl>
                                      </p:cBhvr>
                                    </p:animEffect>
                                  </p:childTnLst>
                                </p:cTn>
                              </p:par>
                            </p:childTnLst>
                          </p:cTn>
                        </p:par>
                        <p:par>
                          <p:cTn id="28" fill="hold" nodeType="afterGroup">
                            <p:stCondLst>
                              <p:cond delay="6000"/>
                            </p:stCondLst>
                            <p:childTnLst>
                              <p:par>
                                <p:cTn id="29" presetID="9" presetClass="entr" presetSubtype="0" fill="hold" nodeType="afterEffect">
                                  <p:stCondLst>
                                    <p:cond delay="0"/>
                                  </p:stCondLst>
                                  <p:childTnLst>
                                    <p:set>
                                      <p:cBhvr>
                                        <p:cTn id="30" dur="1" fill="hold">
                                          <p:stCondLst>
                                            <p:cond delay="0"/>
                                          </p:stCondLst>
                                        </p:cTn>
                                        <p:tgtEl>
                                          <p:spTgt spid="8199">
                                            <p:txEl>
                                              <p:pRg st="10" end="10"/>
                                            </p:txEl>
                                          </p:spTgt>
                                        </p:tgtEl>
                                        <p:attrNameLst>
                                          <p:attrName>style.visibility</p:attrName>
                                        </p:attrNameLst>
                                      </p:cBhvr>
                                      <p:to>
                                        <p:strVal val="visible"/>
                                      </p:to>
                                    </p:set>
                                    <p:animEffect transition="in" filter="dissolve">
                                      <p:cBhvr>
                                        <p:cTn id="31" dur="1000"/>
                                        <p:tgtEl>
                                          <p:spTgt spid="81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
          <p:cNvSpPr>
            <a:spLocks noGrp="1" noChangeArrowheads="1"/>
          </p:cNvSpPr>
          <p:nvPr>
            <p:ph type="title"/>
          </p:nvPr>
        </p:nvSpPr>
        <p:spPr/>
        <p:txBody>
          <a:bodyPr/>
          <a:lstStyle/>
          <a:p>
            <a:r>
              <a:rPr lang="en-IN" dirty="0" smtClean="0">
                <a:latin typeface="Arial" charset="0"/>
                <a:cs typeface="Arial" charset="0"/>
              </a:rPr>
              <a:t>Programming Paradigms</a:t>
            </a:r>
            <a:endParaRPr dirty="0" smtClean="0">
              <a:latin typeface="Arial" charset="0"/>
              <a:cs typeface="Arial" charset="0"/>
            </a:endParaRPr>
          </a:p>
        </p:txBody>
      </p:sp>
      <p:graphicFrame>
        <p:nvGraphicFramePr>
          <p:cNvPr id="94250" name="Group 42"/>
          <p:cNvGraphicFramePr>
            <a:graphicFrameLocks noGrp="1"/>
          </p:cNvGraphicFramePr>
          <p:nvPr>
            <p:ph type="tbl" idx="4294967295"/>
            <p:extLst>
              <p:ext uri="{D42A27DB-BD31-4B8C-83A1-F6EECF244321}">
                <p14:modId xmlns:p14="http://schemas.microsoft.com/office/powerpoint/2010/main" val="118458948"/>
              </p:ext>
            </p:extLst>
          </p:nvPr>
        </p:nvGraphicFramePr>
        <p:xfrm>
          <a:off x="457200" y="1447800"/>
          <a:ext cx="8001000" cy="4046539"/>
        </p:xfrm>
        <a:graphic>
          <a:graphicData uri="http://schemas.openxmlformats.org/drawingml/2006/table">
            <a:tbl>
              <a:tblPr/>
              <a:tblGrid>
                <a:gridCol w="4075113">
                  <a:extLst>
                    <a:ext uri="{9D8B030D-6E8A-4147-A177-3AD203B41FA5}">
                      <a16:colId xmlns:a16="http://schemas.microsoft.com/office/drawing/2014/main" val="20000"/>
                    </a:ext>
                  </a:extLst>
                </a:gridCol>
                <a:gridCol w="3925887">
                  <a:extLst>
                    <a:ext uri="{9D8B030D-6E8A-4147-A177-3AD203B41FA5}">
                      <a16:colId xmlns:a16="http://schemas.microsoft.com/office/drawing/2014/main" val="20001"/>
                    </a:ext>
                  </a:extLst>
                </a:gridCol>
              </a:tblGrid>
              <a:tr h="3657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rgbClr val="FF0000"/>
                          </a:solidFill>
                          <a:latin typeface="+mn-lt"/>
                          <a:ea typeface="+mn-ea"/>
                          <a:cs typeface="Arial" charset="0"/>
                        </a:rPr>
                        <a:t>Procedural Languages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rgbClr val="FF0000"/>
                          </a:solidFill>
                          <a:latin typeface="+mn-lt"/>
                          <a:ea typeface="+mn-ea"/>
                          <a:cs typeface="Arial" charset="0"/>
                        </a:rPr>
                        <a:t>Object Oriented Languages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The basic unit is a function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The basic unit is a  class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4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Importance is given to the sequence of tasks to be done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smtClean="0">
                          <a:solidFill>
                            <a:schemeClr val="tx1"/>
                          </a:solidFill>
                          <a:latin typeface="+mn-lt"/>
                          <a:ea typeface="+mn-ea"/>
                          <a:cs typeface="Arial" charset="0"/>
                        </a:rPr>
                        <a:t>Importance is given to the data.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Larger programs are divided into functions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Larger programs are divided into objects.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66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Most functions share global data</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Mostly the data is private and only functions inside the object can access the data.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9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smtClean="0">
                          <a:solidFill>
                            <a:schemeClr val="tx1"/>
                          </a:solidFill>
                          <a:latin typeface="+mn-lt"/>
                          <a:ea typeface="+mn-ea"/>
                          <a:cs typeface="Arial" charset="0"/>
                        </a:rPr>
                        <a:t>Follows a top down approach in problem solving</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Arial" charset="0"/>
                        </a:rPr>
                        <a:t>Follows a bottom up approach.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4250"/>
                                        </p:tgtEl>
                                        <p:attrNameLst>
                                          <p:attrName>style.visibility</p:attrName>
                                        </p:attrNameLst>
                                      </p:cBhvr>
                                      <p:to>
                                        <p:strVal val="visible"/>
                                      </p:to>
                                    </p:set>
                                    <p:animEffect transition="in" filter="strips(downLeft)">
                                      <p:cBhvr>
                                        <p:cTn id="7" dur="2000"/>
                                        <p:tgtEl>
                                          <p:spTgt spid="94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Rectangle 17"/>
          <p:cNvSpPr>
            <a:spLocks noChangeArrowheads="1"/>
          </p:cNvSpPr>
          <p:nvPr/>
        </p:nvSpPr>
        <p:spPr bwMode="auto">
          <a:xfrm>
            <a:off x="349250" y="1800225"/>
            <a:ext cx="82296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9" name="Rectangle 24"/>
          <p:cNvSpPr>
            <a:spLocks noGrp="1" noChangeArrowheads="1"/>
          </p:cNvSpPr>
          <p:nvPr>
            <p:ph type="title"/>
          </p:nvPr>
        </p:nvSpPr>
        <p:spPr/>
        <p:txBody>
          <a:bodyPr/>
          <a:lstStyle/>
          <a:p>
            <a:r>
              <a:rPr dirty="0" smtClean="0">
                <a:latin typeface="Arial" charset="0"/>
                <a:cs typeface="Arial" charset="0"/>
              </a:rPr>
              <a:t>Need of OOP</a:t>
            </a:r>
          </a:p>
        </p:txBody>
      </p:sp>
      <p:sp>
        <p:nvSpPr>
          <p:cNvPr id="9241" name="Rectangle 25"/>
          <p:cNvSpPr>
            <a:spLocks noGrp="1" noChangeArrowheads="1"/>
          </p:cNvSpPr>
          <p:nvPr>
            <p:ph type="body" idx="1"/>
          </p:nvPr>
        </p:nvSpPr>
        <p:spPr bwMode="auto"/>
        <p:txBody>
          <a:bodyPr/>
          <a:lstStyle/>
          <a:p>
            <a:pPr algn="ctr">
              <a:buFont typeface="Wingdings" pitchFamily="2" charset="2"/>
              <a:buNone/>
            </a:pPr>
            <a:r>
              <a:rPr smtClean="0">
                <a:solidFill>
                  <a:srgbClr val="0066CC"/>
                </a:solidFill>
                <a:latin typeface="Arial" charset="0"/>
                <a:cs typeface="Arial" charset="0"/>
              </a:rPr>
              <a:t>World is made up of objects! </a:t>
            </a:r>
          </a:p>
        </p:txBody>
      </p:sp>
      <p:pic>
        <p:nvPicPr>
          <p:cNvPr id="9220" name="Picture 4" descr="bd0705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7350" y="2224088"/>
            <a:ext cx="112395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pe0202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750" y="2147888"/>
            <a:ext cx="1295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en0026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7350" y="4281488"/>
            <a:ext cx="12954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tn0112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4950" y="5043488"/>
            <a:ext cx="1371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bd0674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3950" y="4052888"/>
            <a:ext cx="17224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Line 9"/>
          <p:cNvSpPr>
            <a:spLocks noChangeShapeType="1"/>
          </p:cNvSpPr>
          <p:nvPr/>
        </p:nvSpPr>
        <p:spPr bwMode="auto">
          <a:xfrm flipH="1">
            <a:off x="3257550" y="2833688"/>
            <a:ext cx="16764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226" name="Line 10"/>
          <p:cNvSpPr>
            <a:spLocks noChangeShapeType="1"/>
          </p:cNvSpPr>
          <p:nvPr/>
        </p:nvSpPr>
        <p:spPr bwMode="auto">
          <a:xfrm>
            <a:off x="2343150" y="3519488"/>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227" name="Line 11"/>
          <p:cNvSpPr>
            <a:spLocks noChangeShapeType="1"/>
          </p:cNvSpPr>
          <p:nvPr/>
        </p:nvSpPr>
        <p:spPr bwMode="auto">
          <a:xfrm flipV="1">
            <a:off x="4324350" y="4662488"/>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9228" name="Line 12"/>
          <p:cNvSpPr>
            <a:spLocks noChangeShapeType="1"/>
          </p:cNvSpPr>
          <p:nvPr/>
        </p:nvSpPr>
        <p:spPr bwMode="auto">
          <a:xfrm>
            <a:off x="4324350" y="5119688"/>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9229" name="Line 13"/>
          <p:cNvSpPr>
            <a:spLocks noChangeShapeType="1"/>
          </p:cNvSpPr>
          <p:nvPr/>
        </p:nvSpPr>
        <p:spPr bwMode="auto">
          <a:xfrm flipH="1">
            <a:off x="3105150" y="5119688"/>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230" name="Text Box 14"/>
          <p:cNvSpPr txBox="1">
            <a:spLocks noChangeArrowheads="1"/>
          </p:cNvSpPr>
          <p:nvPr/>
        </p:nvSpPr>
        <p:spPr bwMode="auto">
          <a:xfrm>
            <a:off x="3429000" y="2514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Orders</a:t>
            </a:r>
          </a:p>
        </p:txBody>
      </p:sp>
      <p:sp>
        <p:nvSpPr>
          <p:cNvPr id="9231" name="Text Box 15"/>
          <p:cNvSpPr txBox="1">
            <a:spLocks noChangeArrowheads="1"/>
          </p:cNvSpPr>
          <p:nvPr/>
        </p:nvSpPr>
        <p:spPr bwMode="auto">
          <a:xfrm>
            <a:off x="2419350" y="3748088"/>
            <a:ext cx="1771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Manufactures</a:t>
            </a:r>
          </a:p>
        </p:txBody>
      </p:sp>
      <p:sp>
        <p:nvSpPr>
          <p:cNvPr id="9232" name="Text Box 16"/>
          <p:cNvSpPr txBox="1">
            <a:spLocks noChangeArrowheads="1"/>
          </p:cNvSpPr>
          <p:nvPr/>
        </p:nvSpPr>
        <p:spPr bwMode="auto">
          <a:xfrm>
            <a:off x="3181350" y="473868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Ship via</a:t>
            </a:r>
          </a:p>
        </p:txBody>
      </p:sp>
      <p:sp>
        <p:nvSpPr>
          <p:cNvPr id="9234" name="Text Box 18"/>
          <p:cNvSpPr txBox="1">
            <a:spLocks noChangeArrowheads="1"/>
          </p:cNvSpPr>
          <p:nvPr/>
        </p:nvSpPr>
        <p:spPr bwMode="auto">
          <a:xfrm>
            <a:off x="6248400" y="2133600"/>
            <a:ext cx="828675" cy="376238"/>
          </a:xfrm>
          <a:prstGeom prst="rect">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Client</a:t>
            </a:r>
          </a:p>
        </p:txBody>
      </p:sp>
      <p:sp>
        <p:nvSpPr>
          <p:cNvPr id="9235" name="Text Box 19"/>
          <p:cNvSpPr txBox="1">
            <a:spLocks noChangeArrowheads="1"/>
          </p:cNvSpPr>
          <p:nvPr/>
        </p:nvSpPr>
        <p:spPr bwMode="auto">
          <a:xfrm>
            <a:off x="381000" y="1990725"/>
            <a:ext cx="1771650" cy="376238"/>
          </a:xfrm>
          <a:prstGeom prst="rect">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Manufacturer</a:t>
            </a:r>
          </a:p>
        </p:txBody>
      </p:sp>
      <p:sp>
        <p:nvSpPr>
          <p:cNvPr id="9236" name="Text Box 20"/>
          <p:cNvSpPr txBox="1">
            <a:spLocks noChangeArrowheads="1"/>
          </p:cNvSpPr>
          <p:nvPr/>
        </p:nvSpPr>
        <p:spPr bwMode="auto">
          <a:xfrm>
            <a:off x="533400" y="4876800"/>
            <a:ext cx="1057275" cy="376238"/>
          </a:xfrm>
          <a:prstGeom prst="rect">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Product</a:t>
            </a:r>
          </a:p>
        </p:txBody>
      </p:sp>
      <p:sp>
        <p:nvSpPr>
          <p:cNvPr id="9237" name="Text Box 21"/>
          <p:cNvSpPr txBox="1">
            <a:spLocks noChangeArrowheads="1"/>
          </p:cNvSpPr>
          <p:nvPr/>
        </p:nvSpPr>
        <p:spPr bwMode="auto">
          <a:xfrm>
            <a:off x="6781800" y="5257800"/>
            <a:ext cx="1108075" cy="376238"/>
          </a:xfrm>
          <a:prstGeom prst="rect">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Airplane</a:t>
            </a:r>
          </a:p>
        </p:txBody>
      </p:sp>
      <p:sp>
        <p:nvSpPr>
          <p:cNvPr id="9238" name="Text Box 22"/>
          <p:cNvSpPr txBox="1">
            <a:spLocks noChangeArrowheads="1"/>
          </p:cNvSpPr>
          <p:nvPr/>
        </p:nvSpPr>
        <p:spPr bwMode="auto">
          <a:xfrm>
            <a:off x="6324600" y="3733800"/>
            <a:ext cx="815975" cy="376238"/>
          </a:xfrm>
          <a:prstGeom prst="rect">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Truck</a:t>
            </a:r>
          </a:p>
        </p:txBody>
      </p:sp>
      <p:sp>
        <p:nvSpPr>
          <p:cNvPr id="9239" name="Rectangle 23"/>
          <p:cNvSpPr>
            <a:spLocks noChangeArrowheads="1"/>
          </p:cNvSpPr>
          <p:nvPr/>
        </p:nvSpPr>
        <p:spPr bwMode="auto">
          <a:xfrm>
            <a:off x="2443163" y="1778000"/>
            <a:ext cx="3352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Purchasing a product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9241">
                                            <p:txEl>
                                              <p:pRg st="0" end="0"/>
                                            </p:txEl>
                                          </p:spTgt>
                                        </p:tgtEl>
                                        <p:attrNameLst>
                                          <p:attrName>style.visibility</p:attrName>
                                        </p:attrNameLst>
                                      </p:cBhvr>
                                      <p:to>
                                        <p:strVal val="visible"/>
                                      </p:to>
                                    </p:set>
                                    <p:animEffect transition="in" filter="barn(inVertical)">
                                      <p:cBhvr>
                                        <p:cTn id="7" dur="1000"/>
                                        <p:tgtEl>
                                          <p:spTgt spid="9241">
                                            <p:txEl>
                                              <p:pRg st="0" end="0"/>
                                            </p:txEl>
                                          </p:spTgt>
                                        </p:tgtEl>
                                      </p:cBhvr>
                                    </p:animEffect>
                                  </p:childTnLst>
                                </p:cTn>
                              </p:par>
                            </p:childTnLst>
                          </p:cTn>
                        </p:par>
                        <p:par>
                          <p:cTn id="8" fill="hold" nodeType="afterGroup">
                            <p:stCondLst>
                              <p:cond delay="1000"/>
                            </p:stCondLst>
                            <p:childTnLst>
                              <p:par>
                                <p:cTn id="9" presetID="16" presetClass="entr" presetSubtype="26" fill="hold" grpId="0" nodeType="afterEffect">
                                  <p:stCondLst>
                                    <p:cond delay="0"/>
                                  </p:stCondLst>
                                  <p:childTnLst>
                                    <p:set>
                                      <p:cBhvr>
                                        <p:cTn id="10" dur="1" fill="hold">
                                          <p:stCondLst>
                                            <p:cond delay="0"/>
                                          </p:stCondLst>
                                        </p:cTn>
                                        <p:tgtEl>
                                          <p:spTgt spid="9233"/>
                                        </p:tgtEl>
                                        <p:attrNameLst>
                                          <p:attrName>style.visibility</p:attrName>
                                        </p:attrNameLst>
                                      </p:cBhvr>
                                      <p:to>
                                        <p:strVal val="visible"/>
                                      </p:to>
                                    </p:set>
                                    <p:animEffect transition="in" filter="barn(inHorizontal)">
                                      <p:cBhvr>
                                        <p:cTn id="11" dur="1000"/>
                                        <p:tgtEl>
                                          <p:spTgt spid="9233"/>
                                        </p:tgtEl>
                                      </p:cBhvr>
                                    </p:animEffect>
                                  </p:childTnLst>
                                </p:cTn>
                              </p:par>
                            </p:childTnLst>
                          </p:cTn>
                        </p:par>
                        <p:par>
                          <p:cTn id="12" fill="hold" nodeType="after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9239"/>
                                        </p:tgtEl>
                                        <p:attrNameLst>
                                          <p:attrName>style.visibility</p:attrName>
                                        </p:attrNameLst>
                                      </p:cBhvr>
                                      <p:to>
                                        <p:strVal val="visible"/>
                                      </p:to>
                                    </p:set>
                                    <p:animEffect transition="in" filter="dissolve">
                                      <p:cBhvr>
                                        <p:cTn id="15" dur="1000"/>
                                        <p:tgtEl>
                                          <p:spTgt spid="9239"/>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9221"/>
                                        </p:tgtEl>
                                        <p:attrNameLst>
                                          <p:attrName>style.visibility</p:attrName>
                                        </p:attrNameLst>
                                      </p:cBhvr>
                                      <p:to>
                                        <p:strVal val="visible"/>
                                      </p:to>
                                    </p:set>
                                    <p:animEffect transition="in" filter="dissolve">
                                      <p:cBhvr>
                                        <p:cTn id="19" dur="1000"/>
                                        <p:tgtEl>
                                          <p:spTgt spid="9221"/>
                                        </p:tgtEl>
                                      </p:cBhvr>
                                    </p:animEffect>
                                  </p:childTnLst>
                                </p:cTn>
                              </p:par>
                            </p:childTnLst>
                          </p:cTn>
                        </p:par>
                        <p:par>
                          <p:cTn id="20" fill="hold" nodeType="afterGroup">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9234"/>
                                        </p:tgtEl>
                                        <p:attrNameLst>
                                          <p:attrName>style.visibility</p:attrName>
                                        </p:attrNameLst>
                                      </p:cBhvr>
                                      <p:to>
                                        <p:strVal val="visible"/>
                                      </p:to>
                                    </p:set>
                                    <p:animEffect transition="in" filter="dissolve">
                                      <p:cBhvr>
                                        <p:cTn id="23" dur="1000"/>
                                        <p:tgtEl>
                                          <p:spTgt spid="9234"/>
                                        </p:tgtEl>
                                      </p:cBhvr>
                                    </p:animEffect>
                                  </p:childTnLst>
                                </p:cTn>
                              </p:par>
                            </p:childTnLst>
                          </p:cTn>
                        </p:par>
                        <p:par>
                          <p:cTn id="24" fill="hold" nodeType="afterGroup">
                            <p:stCondLst>
                              <p:cond delay="5000"/>
                            </p:stCondLst>
                            <p:childTnLst>
                              <p:par>
                                <p:cTn id="25" presetID="9" presetClass="entr" presetSubtype="0" fill="hold" nodeType="after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dissolve">
                                      <p:cBhvr>
                                        <p:cTn id="27" dur="1000"/>
                                        <p:tgtEl>
                                          <p:spTgt spid="9220"/>
                                        </p:tgtEl>
                                      </p:cBhvr>
                                    </p:animEffect>
                                  </p:childTnLst>
                                </p:cTn>
                              </p:par>
                            </p:childTnLst>
                          </p:cTn>
                        </p:par>
                        <p:par>
                          <p:cTn id="28" fill="hold" nodeType="afterGroup">
                            <p:stCondLst>
                              <p:cond delay="6000"/>
                            </p:stCondLst>
                            <p:childTnLst>
                              <p:par>
                                <p:cTn id="29" presetID="9" presetClass="entr" presetSubtype="0" fill="hold" grpId="0" nodeType="afterEffect">
                                  <p:stCondLst>
                                    <p:cond delay="0"/>
                                  </p:stCondLst>
                                  <p:childTnLst>
                                    <p:set>
                                      <p:cBhvr>
                                        <p:cTn id="30" dur="1" fill="hold">
                                          <p:stCondLst>
                                            <p:cond delay="0"/>
                                          </p:stCondLst>
                                        </p:cTn>
                                        <p:tgtEl>
                                          <p:spTgt spid="9235"/>
                                        </p:tgtEl>
                                        <p:attrNameLst>
                                          <p:attrName>style.visibility</p:attrName>
                                        </p:attrNameLst>
                                      </p:cBhvr>
                                      <p:to>
                                        <p:strVal val="visible"/>
                                      </p:to>
                                    </p:set>
                                    <p:animEffect transition="in" filter="dissolve">
                                      <p:cBhvr>
                                        <p:cTn id="31" dur="1000"/>
                                        <p:tgtEl>
                                          <p:spTgt spid="9235"/>
                                        </p:tgtEl>
                                      </p:cBhvr>
                                    </p:animEffect>
                                  </p:childTnLst>
                                </p:cTn>
                              </p:par>
                            </p:childTnLst>
                          </p:cTn>
                        </p:par>
                        <p:par>
                          <p:cTn id="32" fill="hold" nodeType="afterGroup">
                            <p:stCondLst>
                              <p:cond delay="7000"/>
                            </p:stCondLst>
                            <p:childTnLst>
                              <p:par>
                                <p:cTn id="33" presetID="9" presetClass="entr" presetSubtype="0" fill="hold" nodeType="afterEffect">
                                  <p:stCondLst>
                                    <p:cond delay="0"/>
                                  </p:stCondLst>
                                  <p:childTnLst>
                                    <p:set>
                                      <p:cBhvr>
                                        <p:cTn id="34" dur="1" fill="hold">
                                          <p:stCondLst>
                                            <p:cond delay="0"/>
                                          </p:stCondLst>
                                        </p:cTn>
                                        <p:tgtEl>
                                          <p:spTgt spid="9222"/>
                                        </p:tgtEl>
                                        <p:attrNameLst>
                                          <p:attrName>style.visibility</p:attrName>
                                        </p:attrNameLst>
                                      </p:cBhvr>
                                      <p:to>
                                        <p:strVal val="visible"/>
                                      </p:to>
                                    </p:set>
                                    <p:animEffect transition="in" filter="dissolve">
                                      <p:cBhvr>
                                        <p:cTn id="35" dur="1000"/>
                                        <p:tgtEl>
                                          <p:spTgt spid="9222"/>
                                        </p:tgtEl>
                                      </p:cBhvr>
                                    </p:animEffect>
                                  </p:childTnLst>
                                </p:cTn>
                              </p:par>
                            </p:childTnLst>
                          </p:cTn>
                        </p:par>
                        <p:par>
                          <p:cTn id="36" fill="hold" nodeType="afterGroup">
                            <p:stCondLst>
                              <p:cond delay="8000"/>
                            </p:stCondLst>
                            <p:childTnLst>
                              <p:par>
                                <p:cTn id="37" presetID="9" presetClass="entr" presetSubtype="0" fill="hold" grpId="0" nodeType="afterEffect">
                                  <p:stCondLst>
                                    <p:cond delay="0"/>
                                  </p:stCondLst>
                                  <p:childTnLst>
                                    <p:set>
                                      <p:cBhvr>
                                        <p:cTn id="38" dur="1" fill="hold">
                                          <p:stCondLst>
                                            <p:cond delay="0"/>
                                          </p:stCondLst>
                                        </p:cTn>
                                        <p:tgtEl>
                                          <p:spTgt spid="9236"/>
                                        </p:tgtEl>
                                        <p:attrNameLst>
                                          <p:attrName>style.visibility</p:attrName>
                                        </p:attrNameLst>
                                      </p:cBhvr>
                                      <p:to>
                                        <p:strVal val="visible"/>
                                      </p:to>
                                    </p:set>
                                    <p:animEffect transition="in" filter="dissolve">
                                      <p:cBhvr>
                                        <p:cTn id="39" dur="1000"/>
                                        <p:tgtEl>
                                          <p:spTgt spid="9236"/>
                                        </p:tgtEl>
                                      </p:cBhvr>
                                    </p:animEffect>
                                  </p:childTnLst>
                                </p:cTn>
                              </p:par>
                            </p:childTnLst>
                          </p:cTn>
                        </p:par>
                        <p:par>
                          <p:cTn id="40" fill="hold" nodeType="afterGroup">
                            <p:stCondLst>
                              <p:cond delay="9000"/>
                            </p:stCondLst>
                            <p:childTnLst>
                              <p:par>
                                <p:cTn id="41" presetID="9" presetClass="entr" presetSubtype="0" fill="hold" grpId="0" nodeType="afterEffect">
                                  <p:stCondLst>
                                    <p:cond delay="0"/>
                                  </p:stCondLst>
                                  <p:childTnLst>
                                    <p:set>
                                      <p:cBhvr>
                                        <p:cTn id="42" dur="1" fill="hold">
                                          <p:stCondLst>
                                            <p:cond delay="0"/>
                                          </p:stCondLst>
                                        </p:cTn>
                                        <p:tgtEl>
                                          <p:spTgt spid="9225"/>
                                        </p:tgtEl>
                                        <p:attrNameLst>
                                          <p:attrName>style.visibility</p:attrName>
                                        </p:attrNameLst>
                                      </p:cBhvr>
                                      <p:to>
                                        <p:strVal val="visible"/>
                                      </p:to>
                                    </p:set>
                                    <p:animEffect transition="in" filter="dissolve">
                                      <p:cBhvr>
                                        <p:cTn id="43" dur="1000"/>
                                        <p:tgtEl>
                                          <p:spTgt spid="9225"/>
                                        </p:tgtEl>
                                      </p:cBhvr>
                                    </p:animEffect>
                                  </p:childTnLst>
                                </p:cTn>
                              </p:par>
                            </p:childTnLst>
                          </p:cTn>
                        </p:par>
                        <p:par>
                          <p:cTn id="44" fill="hold" nodeType="afterGroup">
                            <p:stCondLst>
                              <p:cond delay="10000"/>
                            </p:stCondLst>
                            <p:childTnLst>
                              <p:par>
                                <p:cTn id="45" presetID="9" presetClass="entr" presetSubtype="0" fill="hold" grpId="0" nodeType="afterEffect">
                                  <p:stCondLst>
                                    <p:cond delay="0"/>
                                  </p:stCondLst>
                                  <p:childTnLst>
                                    <p:set>
                                      <p:cBhvr>
                                        <p:cTn id="46" dur="1" fill="hold">
                                          <p:stCondLst>
                                            <p:cond delay="0"/>
                                          </p:stCondLst>
                                        </p:cTn>
                                        <p:tgtEl>
                                          <p:spTgt spid="9230"/>
                                        </p:tgtEl>
                                        <p:attrNameLst>
                                          <p:attrName>style.visibility</p:attrName>
                                        </p:attrNameLst>
                                      </p:cBhvr>
                                      <p:to>
                                        <p:strVal val="visible"/>
                                      </p:to>
                                    </p:set>
                                    <p:animEffect transition="in" filter="dissolve">
                                      <p:cBhvr>
                                        <p:cTn id="47" dur="1000"/>
                                        <p:tgtEl>
                                          <p:spTgt spid="9230"/>
                                        </p:tgtEl>
                                      </p:cBhvr>
                                    </p:animEffect>
                                  </p:childTnLst>
                                </p:cTn>
                              </p:par>
                            </p:childTnLst>
                          </p:cTn>
                        </p:par>
                        <p:par>
                          <p:cTn id="48" fill="hold" nodeType="afterGroup">
                            <p:stCondLst>
                              <p:cond delay="11000"/>
                            </p:stCondLst>
                            <p:childTnLst>
                              <p:par>
                                <p:cTn id="49" presetID="9" presetClass="entr" presetSubtype="0" fill="hold" grpId="0" nodeType="afterEffect">
                                  <p:stCondLst>
                                    <p:cond delay="0"/>
                                  </p:stCondLst>
                                  <p:childTnLst>
                                    <p:set>
                                      <p:cBhvr>
                                        <p:cTn id="50" dur="1" fill="hold">
                                          <p:stCondLst>
                                            <p:cond delay="0"/>
                                          </p:stCondLst>
                                        </p:cTn>
                                        <p:tgtEl>
                                          <p:spTgt spid="9226"/>
                                        </p:tgtEl>
                                        <p:attrNameLst>
                                          <p:attrName>style.visibility</p:attrName>
                                        </p:attrNameLst>
                                      </p:cBhvr>
                                      <p:to>
                                        <p:strVal val="visible"/>
                                      </p:to>
                                    </p:set>
                                    <p:animEffect transition="in" filter="dissolve">
                                      <p:cBhvr>
                                        <p:cTn id="51" dur="1000"/>
                                        <p:tgtEl>
                                          <p:spTgt spid="9226"/>
                                        </p:tgtEl>
                                      </p:cBhvr>
                                    </p:animEffect>
                                  </p:childTnLst>
                                </p:cTn>
                              </p:par>
                            </p:childTnLst>
                          </p:cTn>
                        </p:par>
                        <p:par>
                          <p:cTn id="52" fill="hold" nodeType="afterGroup">
                            <p:stCondLst>
                              <p:cond delay="12000"/>
                            </p:stCondLst>
                            <p:childTnLst>
                              <p:par>
                                <p:cTn id="53" presetID="9" presetClass="entr" presetSubtype="0" fill="hold" grpId="0" nodeType="afterEffect">
                                  <p:stCondLst>
                                    <p:cond delay="0"/>
                                  </p:stCondLst>
                                  <p:childTnLst>
                                    <p:set>
                                      <p:cBhvr>
                                        <p:cTn id="54" dur="1" fill="hold">
                                          <p:stCondLst>
                                            <p:cond delay="0"/>
                                          </p:stCondLst>
                                        </p:cTn>
                                        <p:tgtEl>
                                          <p:spTgt spid="9231"/>
                                        </p:tgtEl>
                                        <p:attrNameLst>
                                          <p:attrName>style.visibility</p:attrName>
                                        </p:attrNameLst>
                                      </p:cBhvr>
                                      <p:to>
                                        <p:strVal val="visible"/>
                                      </p:to>
                                    </p:set>
                                    <p:animEffect transition="in" filter="dissolve">
                                      <p:cBhvr>
                                        <p:cTn id="55" dur="1000"/>
                                        <p:tgtEl>
                                          <p:spTgt spid="9231"/>
                                        </p:tgtEl>
                                      </p:cBhvr>
                                    </p:animEffect>
                                  </p:childTnLst>
                                </p:cTn>
                              </p:par>
                            </p:childTnLst>
                          </p:cTn>
                        </p:par>
                        <p:par>
                          <p:cTn id="56" fill="hold" nodeType="afterGroup">
                            <p:stCondLst>
                              <p:cond delay="13000"/>
                            </p:stCondLst>
                            <p:childTnLst>
                              <p:par>
                                <p:cTn id="57" presetID="9" presetClass="entr" presetSubtype="0" fill="hold" grpId="0" nodeType="afterEffect">
                                  <p:stCondLst>
                                    <p:cond delay="0"/>
                                  </p:stCondLst>
                                  <p:childTnLst>
                                    <p:set>
                                      <p:cBhvr>
                                        <p:cTn id="58" dur="1" fill="hold">
                                          <p:stCondLst>
                                            <p:cond delay="0"/>
                                          </p:stCondLst>
                                        </p:cTn>
                                        <p:tgtEl>
                                          <p:spTgt spid="9232"/>
                                        </p:tgtEl>
                                        <p:attrNameLst>
                                          <p:attrName>style.visibility</p:attrName>
                                        </p:attrNameLst>
                                      </p:cBhvr>
                                      <p:to>
                                        <p:strVal val="visible"/>
                                      </p:to>
                                    </p:set>
                                    <p:animEffect transition="in" filter="dissolve">
                                      <p:cBhvr>
                                        <p:cTn id="59" dur="1000"/>
                                        <p:tgtEl>
                                          <p:spTgt spid="9232"/>
                                        </p:tgtEl>
                                      </p:cBhvr>
                                    </p:animEffect>
                                  </p:childTnLst>
                                </p:cTn>
                              </p:par>
                            </p:childTnLst>
                          </p:cTn>
                        </p:par>
                        <p:par>
                          <p:cTn id="60" fill="hold" nodeType="afterGroup">
                            <p:stCondLst>
                              <p:cond delay="14000"/>
                            </p:stCondLst>
                            <p:childTnLst>
                              <p:par>
                                <p:cTn id="61" presetID="9" presetClass="entr" presetSubtype="0" fill="hold" grpId="0" nodeType="afterEffect">
                                  <p:stCondLst>
                                    <p:cond delay="0"/>
                                  </p:stCondLst>
                                  <p:childTnLst>
                                    <p:set>
                                      <p:cBhvr>
                                        <p:cTn id="62" dur="1" fill="hold">
                                          <p:stCondLst>
                                            <p:cond delay="0"/>
                                          </p:stCondLst>
                                        </p:cTn>
                                        <p:tgtEl>
                                          <p:spTgt spid="9229"/>
                                        </p:tgtEl>
                                        <p:attrNameLst>
                                          <p:attrName>style.visibility</p:attrName>
                                        </p:attrNameLst>
                                      </p:cBhvr>
                                      <p:to>
                                        <p:strVal val="visible"/>
                                      </p:to>
                                    </p:set>
                                    <p:animEffect transition="in" filter="dissolve">
                                      <p:cBhvr>
                                        <p:cTn id="63" dur="1000"/>
                                        <p:tgtEl>
                                          <p:spTgt spid="9229"/>
                                        </p:tgtEl>
                                      </p:cBhvr>
                                    </p:animEffect>
                                  </p:childTnLst>
                                </p:cTn>
                              </p:par>
                            </p:childTnLst>
                          </p:cTn>
                        </p:par>
                        <p:par>
                          <p:cTn id="64" fill="hold" nodeType="afterGroup">
                            <p:stCondLst>
                              <p:cond delay="15000"/>
                            </p:stCondLst>
                            <p:childTnLst>
                              <p:par>
                                <p:cTn id="65" presetID="9" presetClass="entr" presetSubtype="0" fill="hold" grpId="0" nodeType="afterEffect">
                                  <p:stCondLst>
                                    <p:cond delay="0"/>
                                  </p:stCondLst>
                                  <p:childTnLst>
                                    <p:set>
                                      <p:cBhvr>
                                        <p:cTn id="66" dur="1" fill="hold">
                                          <p:stCondLst>
                                            <p:cond delay="0"/>
                                          </p:stCondLst>
                                        </p:cTn>
                                        <p:tgtEl>
                                          <p:spTgt spid="9227"/>
                                        </p:tgtEl>
                                        <p:attrNameLst>
                                          <p:attrName>style.visibility</p:attrName>
                                        </p:attrNameLst>
                                      </p:cBhvr>
                                      <p:to>
                                        <p:strVal val="visible"/>
                                      </p:to>
                                    </p:set>
                                    <p:animEffect transition="in" filter="dissolve">
                                      <p:cBhvr>
                                        <p:cTn id="67" dur="1000"/>
                                        <p:tgtEl>
                                          <p:spTgt spid="9227"/>
                                        </p:tgtEl>
                                      </p:cBhvr>
                                    </p:animEffect>
                                  </p:childTnLst>
                                </p:cTn>
                              </p:par>
                            </p:childTnLst>
                          </p:cTn>
                        </p:par>
                        <p:par>
                          <p:cTn id="68" fill="hold" nodeType="afterGroup">
                            <p:stCondLst>
                              <p:cond delay="16000"/>
                            </p:stCondLst>
                            <p:childTnLst>
                              <p:par>
                                <p:cTn id="69" presetID="9" presetClass="entr" presetSubtype="0" fill="hold" grpId="0" nodeType="afterEffect">
                                  <p:stCondLst>
                                    <p:cond delay="0"/>
                                  </p:stCondLst>
                                  <p:childTnLst>
                                    <p:set>
                                      <p:cBhvr>
                                        <p:cTn id="70" dur="1" fill="hold">
                                          <p:stCondLst>
                                            <p:cond delay="0"/>
                                          </p:stCondLst>
                                        </p:cTn>
                                        <p:tgtEl>
                                          <p:spTgt spid="9228"/>
                                        </p:tgtEl>
                                        <p:attrNameLst>
                                          <p:attrName>style.visibility</p:attrName>
                                        </p:attrNameLst>
                                      </p:cBhvr>
                                      <p:to>
                                        <p:strVal val="visible"/>
                                      </p:to>
                                    </p:set>
                                    <p:animEffect transition="in" filter="dissolve">
                                      <p:cBhvr>
                                        <p:cTn id="71" dur="1000"/>
                                        <p:tgtEl>
                                          <p:spTgt spid="9228"/>
                                        </p:tgtEl>
                                      </p:cBhvr>
                                    </p:animEffect>
                                  </p:childTnLst>
                                </p:cTn>
                              </p:par>
                            </p:childTnLst>
                          </p:cTn>
                        </p:par>
                        <p:par>
                          <p:cTn id="72" fill="hold" nodeType="afterGroup">
                            <p:stCondLst>
                              <p:cond delay="17000"/>
                            </p:stCondLst>
                            <p:childTnLst>
                              <p:par>
                                <p:cTn id="73" presetID="9" presetClass="entr" presetSubtype="0" fill="hold" nodeType="afterEffect">
                                  <p:stCondLst>
                                    <p:cond delay="0"/>
                                  </p:stCondLst>
                                  <p:childTnLst>
                                    <p:set>
                                      <p:cBhvr>
                                        <p:cTn id="74" dur="1" fill="hold">
                                          <p:stCondLst>
                                            <p:cond delay="0"/>
                                          </p:stCondLst>
                                        </p:cTn>
                                        <p:tgtEl>
                                          <p:spTgt spid="9223"/>
                                        </p:tgtEl>
                                        <p:attrNameLst>
                                          <p:attrName>style.visibility</p:attrName>
                                        </p:attrNameLst>
                                      </p:cBhvr>
                                      <p:to>
                                        <p:strVal val="visible"/>
                                      </p:to>
                                    </p:set>
                                    <p:animEffect transition="in" filter="dissolve">
                                      <p:cBhvr>
                                        <p:cTn id="75" dur="1000"/>
                                        <p:tgtEl>
                                          <p:spTgt spid="9223"/>
                                        </p:tgtEl>
                                      </p:cBhvr>
                                    </p:animEffect>
                                  </p:childTnLst>
                                </p:cTn>
                              </p:par>
                            </p:childTnLst>
                          </p:cTn>
                        </p:par>
                        <p:par>
                          <p:cTn id="76" fill="hold" nodeType="afterGroup">
                            <p:stCondLst>
                              <p:cond delay="18000"/>
                            </p:stCondLst>
                            <p:childTnLst>
                              <p:par>
                                <p:cTn id="77" presetID="9" presetClass="entr" presetSubtype="0" fill="hold" nodeType="afterEffect">
                                  <p:stCondLst>
                                    <p:cond delay="0"/>
                                  </p:stCondLst>
                                  <p:childTnLst>
                                    <p:set>
                                      <p:cBhvr>
                                        <p:cTn id="78" dur="1" fill="hold">
                                          <p:stCondLst>
                                            <p:cond delay="0"/>
                                          </p:stCondLst>
                                        </p:cTn>
                                        <p:tgtEl>
                                          <p:spTgt spid="9224"/>
                                        </p:tgtEl>
                                        <p:attrNameLst>
                                          <p:attrName>style.visibility</p:attrName>
                                        </p:attrNameLst>
                                      </p:cBhvr>
                                      <p:to>
                                        <p:strVal val="visible"/>
                                      </p:to>
                                    </p:set>
                                    <p:animEffect transition="in" filter="dissolve">
                                      <p:cBhvr>
                                        <p:cTn id="79" dur="1000"/>
                                        <p:tgtEl>
                                          <p:spTgt spid="9224"/>
                                        </p:tgtEl>
                                      </p:cBhvr>
                                    </p:animEffect>
                                  </p:childTnLst>
                                </p:cTn>
                              </p:par>
                            </p:childTnLst>
                          </p:cTn>
                        </p:par>
                        <p:par>
                          <p:cTn id="80" fill="hold" nodeType="afterGroup">
                            <p:stCondLst>
                              <p:cond delay="19000"/>
                            </p:stCondLst>
                            <p:childTnLst>
                              <p:par>
                                <p:cTn id="81" presetID="9" presetClass="entr" presetSubtype="0" fill="hold" grpId="0" nodeType="afterEffect">
                                  <p:stCondLst>
                                    <p:cond delay="0"/>
                                  </p:stCondLst>
                                  <p:childTnLst>
                                    <p:set>
                                      <p:cBhvr>
                                        <p:cTn id="82" dur="1" fill="hold">
                                          <p:stCondLst>
                                            <p:cond delay="0"/>
                                          </p:stCondLst>
                                        </p:cTn>
                                        <p:tgtEl>
                                          <p:spTgt spid="9237"/>
                                        </p:tgtEl>
                                        <p:attrNameLst>
                                          <p:attrName>style.visibility</p:attrName>
                                        </p:attrNameLst>
                                      </p:cBhvr>
                                      <p:to>
                                        <p:strVal val="visible"/>
                                      </p:to>
                                    </p:set>
                                    <p:animEffect transition="in" filter="dissolve">
                                      <p:cBhvr>
                                        <p:cTn id="83" dur="1000"/>
                                        <p:tgtEl>
                                          <p:spTgt spid="9237"/>
                                        </p:tgtEl>
                                      </p:cBhvr>
                                    </p:animEffect>
                                  </p:childTnLst>
                                </p:cTn>
                              </p:par>
                            </p:childTnLst>
                          </p:cTn>
                        </p:par>
                        <p:par>
                          <p:cTn id="84" fill="hold" nodeType="afterGroup">
                            <p:stCondLst>
                              <p:cond delay="20000"/>
                            </p:stCondLst>
                            <p:childTnLst>
                              <p:par>
                                <p:cTn id="85" presetID="9" presetClass="entr" presetSubtype="0" fill="hold" grpId="0" nodeType="afterEffect">
                                  <p:stCondLst>
                                    <p:cond delay="0"/>
                                  </p:stCondLst>
                                  <p:childTnLst>
                                    <p:set>
                                      <p:cBhvr>
                                        <p:cTn id="86" dur="1" fill="hold">
                                          <p:stCondLst>
                                            <p:cond delay="0"/>
                                          </p:stCondLst>
                                        </p:cTn>
                                        <p:tgtEl>
                                          <p:spTgt spid="9238"/>
                                        </p:tgtEl>
                                        <p:attrNameLst>
                                          <p:attrName>style.visibility</p:attrName>
                                        </p:attrNameLst>
                                      </p:cBhvr>
                                      <p:to>
                                        <p:strVal val="visible"/>
                                      </p:to>
                                    </p:set>
                                    <p:animEffect transition="in" filter="dissolve">
                                      <p:cBhvr>
                                        <p:cTn id="87" dur="10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3" grpId="0" animBg="1"/>
      <p:bldP spid="9225" grpId="0" animBg="1"/>
      <p:bldP spid="9226" grpId="0" animBg="1"/>
      <p:bldP spid="9227" grpId="0" animBg="1"/>
      <p:bldP spid="9228" grpId="0" animBg="1"/>
      <p:bldP spid="9229" grpId="0" animBg="1"/>
      <p:bldP spid="9230" grpId="0"/>
      <p:bldP spid="9231" grpId="0"/>
      <p:bldP spid="9232" grpId="0"/>
      <p:bldP spid="9234" grpId="0" animBg="1"/>
      <p:bldP spid="9235" grpId="0" animBg="1"/>
      <p:bldP spid="9236" grpId="0" animBg="1"/>
      <p:bldP spid="9237" grpId="0" animBg="1"/>
      <p:bldP spid="9238" grpId="0" animBg="1"/>
      <p:bldP spid="92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lstStyle/>
          <a:p>
            <a:r>
              <a:rPr dirty="0" smtClean="0">
                <a:latin typeface="Arial" charset="0"/>
                <a:cs typeface="Arial" charset="0"/>
              </a:rPr>
              <a:t>Object Oriented Programming</a:t>
            </a:r>
          </a:p>
        </p:txBody>
      </p:sp>
      <p:sp>
        <p:nvSpPr>
          <p:cNvPr id="10250" name="Rectangle 10"/>
          <p:cNvSpPr>
            <a:spLocks noGrp="1" noChangeArrowheads="1"/>
          </p:cNvSpPr>
          <p:nvPr>
            <p:ph type="body" idx="1"/>
          </p:nvPr>
        </p:nvSpPr>
        <p:spPr bwMode="auto"/>
        <p:txBody>
          <a:bodyPr/>
          <a:lstStyle/>
          <a:p>
            <a:r>
              <a:rPr smtClean="0">
                <a:solidFill>
                  <a:srgbClr val="FF0000"/>
                </a:solidFill>
                <a:latin typeface="Arial" charset="0"/>
                <a:cs typeface="Arial" charset="0"/>
              </a:rPr>
              <a:t>Object Oriented Programming </a:t>
            </a:r>
            <a:r>
              <a:rPr smtClean="0">
                <a:latin typeface="Arial" charset="0"/>
                <a:cs typeface="Arial" charset="0"/>
              </a:rPr>
              <a:t>is an easy way of transforming real world problem into software</a:t>
            </a:r>
          </a:p>
          <a:p>
            <a:endParaRPr smtClean="0">
              <a:latin typeface="Arial" charset="0"/>
              <a:cs typeface="Arial" charset="0"/>
            </a:endParaRPr>
          </a:p>
          <a:p>
            <a:r>
              <a:rPr smtClean="0">
                <a:latin typeface="Arial" charset="0"/>
                <a:cs typeface="Arial" charset="0"/>
              </a:rPr>
              <a:t>Fundamental knowledge of object oriented concepts is necessary to adopt Object Oriented Programming paradigm for software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250">
                                            <p:txEl>
                                              <p:pRg st="0" end="0"/>
                                            </p:txEl>
                                          </p:spTgt>
                                        </p:tgtEl>
                                        <p:attrNameLst>
                                          <p:attrName>style.visibility</p:attrName>
                                        </p:attrNameLst>
                                      </p:cBhvr>
                                      <p:to>
                                        <p:strVal val="visible"/>
                                      </p:to>
                                    </p:set>
                                    <p:animEffect transition="in" filter="slide(fromLeft)">
                                      <p:cBhvr>
                                        <p:cTn id="7" dur="1000"/>
                                        <p:tgtEl>
                                          <p:spTgt spid="10250">
                                            <p:txEl>
                                              <p:pRg st="0" end="0"/>
                                            </p:txEl>
                                          </p:spTgt>
                                        </p:tgtEl>
                                      </p:cBhvr>
                                    </p:animEffect>
                                  </p:childTnLst>
                                </p:cTn>
                              </p:par>
                            </p:childTnLst>
                          </p:cTn>
                        </p:par>
                        <p:par>
                          <p:cTn id="8" fill="hold" nodeType="afterGroup">
                            <p:stCondLst>
                              <p:cond delay="1000"/>
                            </p:stCondLst>
                            <p:childTnLst>
                              <p:par>
                                <p:cTn id="9" presetID="12" presetClass="entr" presetSubtype="8" fill="hold" nodeType="afterEffect">
                                  <p:stCondLst>
                                    <p:cond delay="0"/>
                                  </p:stCondLst>
                                  <p:childTnLst>
                                    <p:set>
                                      <p:cBhvr>
                                        <p:cTn id="10" dur="1" fill="hold">
                                          <p:stCondLst>
                                            <p:cond delay="0"/>
                                          </p:stCondLst>
                                        </p:cTn>
                                        <p:tgtEl>
                                          <p:spTgt spid="10250">
                                            <p:txEl>
                                              <p:pRg st="2" end="2"/>
                                            </p:txEl>
                                          </p:spTgt>
                                        </p:tgtEl>
                                        <p:attrNameLst>
                                          <p:attrName>style.visibility</p:attrName>
                                        </p:attrNameLst>
                                      </p:cBhvr>
                                      <p:to>
                                        <p:strVal val="visible"/>
                                      </p:to>
                                    </p:set>
                                    <p:animEffect transition="in" filter="slide(fromLeft)">
                                      <p:cBhvr>
                                        <p:cTn id="11" dur="1000"/>
                                        <p:tgtEl>
                                          <p:spTgt spid="10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3"/>
          <p:cNvSpPr>
            <a:spLocks noGrp="1" noChangeArrowheads="1"/>
          </p:cNvSpPr>
          <p:nvPr>
            <p:ph type="title"/>
          </p:nvPr>
        </p:nvSpPr>
        <p:spPr/>
        <p:txBody>
          <a:bodyPr/>
          <a:lstStyle/>
          <a:p>
            <a:r>
              <a:rPr smtClean="0">
                <a:latin typeface="Arial" charset="0"/>
                <a:cs typeface="Arial" charset="0"/>
              </a:rPr>
              <a:t>Object</a:t>
            </a:r>
          </a:p>
        </p:txBody>
      </p:sp>
      <p:sp>
        <p:nvSpPr>
          <p:cNvPr id="16408" name="Rectangle 24"/>
          <p:cNvSpPr>
            <a:spLocks noGrp="1" noChangeArrowheads="1"/>
          </p:cNvSpPr>
          <p:nvPr>
            <p:ph type="body" idx="1"/>
          </p:nvPr>
        </p:nvSpPr>
        <p:spPr bwMode="auto"/>
        <p:txBody>
          <a:bodyPr/>
          <a:lstStyle/>
          <a:p>
            <a:pPr>
              <a:lnSpc>
                <a:spcPct val="90000"/>
              </a:lnSpc>
            </a:pPr>
            <a:r>
              <a:rPr dirty="0" smtClean="0">
                <a:latin typeface="Arial" charset="0"/>
                <a:cs typeface="Arial" charset="0"/>
              </a:rPr>
              <a:t>An </a:t>
            </a:r>
            <a:r>
              <a:rPr dirty="0" smtClean="0">
                <a:solidFill>
                  <a:srgbClr val="FF0000"/>
                </a:solidFill>
                <a:latin typeface="Arial" charset="0"/>
                <a:cs typeface="Arial" charset="0"/>
              </a:rPr>
              <a:t>object </a:t>
            </a:r>
            <a:r>
              <a:rPr dirty="0" smtClean="0">
                <a:latin typeface="Arial" charset="0"/>
                <a:cs typeface="Arial" charset="0"/>
              </a:rPr>
              <a:t>represents an entity, either physical or conceptual</a:t>
            </a:r>
          </a:p>
          <a:p>
            <a:pPr>
              <a:lnSpc>
                <a:spcPct val="90000"/>
              </a:lnSpc>
            </a:pPr>
            <a:endParaRPr dirty="0" smtClean="0">
              <a:latin typeface="Arial" charset="0"/>
              <a:cs typeface="Arial" charset="0"/>
            </a:endParaRPr>
          </a:p>
          <a:p>
            <a:pPr>
              <a:lnSpc>
                <a:spcPct val="90000"/>
              </a:lnSpc>
            </a:pPr>
            <a:r>
              <a:rPr dirty="0" smtClean="0">
                <a:latin typeface="Arial" charset="0"/>
                <a:cs typeface="Arial" charset="0"/>
              </a:rPr>
              <a:t>Every entity in the world is an object</a:t>
            </a: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a:lnSpc>
                <a:spcPct val="90000"/>
              </a:lnSpc>
            </a:pPr>
            <a:endParaRPr dirty="0" smtClean="0">
              <a:latin typeface="Arial" charset="0"/>
              <a:cs typeface="Arial" charset="0"/>
            </a:endParaRPr>
          </a:p>
          <a:p>
            <a:pPr marL="0" indent="0">
              <a:lnSpc>
                <a:spcPct val="90000"/>
              </a:lnSpc>
              <a:buNone/>
            </a:pPr>
            <a:endParaRPr dirty="0" smtClean="0">
              <a:latin typeface="Arial" charset="0"/>
              <a:cs typeface="Arial" charset="0"/>
            </a:endParaRPr>
          </a:p>
          <a:p>
            <a:pPr>
              <a:lnSpc>
                <a:spcPct val="90000"/>
              </a:lnSpc>
            </a:pPr>
            <a:r>
              <a:rPr dirty="0" smtClean="0">
                <a:latin typeface="Arial" charset="0"/>
                <a:cs typeface="Arial" charset="0"/>
              </a:rPr>
              <a:t>An Object has:</a:t>
            </a:r>
          </a:p>
          <a:p>
            <a:pPr>
              <a:lnSpc>
                <a:spcPct val="90000"/>
              </a:lnSpc>
              <a:buFont typeface="Wingdings" pitchFamily="2" charset="2"/>
              <a:buNone/>
            </a:pPr>
            <a:endParaRPr dirty="0" smtClean="0">
              <a:latin typeface="Arial" charset="0"/>
              <a:cs typeface="Arial" charset="0"/>
            </a:endParaRPr>
          </a:p>
          <a:p>
            <a:pPr lvl="2">
              <a:lnSpc>
                <a:spcPct val="90000"/>
              </a:lnSpc>
              <a:buFont typeface="Wingdings" pitchFamily="2" charset="2"/>
              <a:buChar char="§"/>
            </a:pPr>
            <a:r>
              <a:rPr dirty="0" smtClean="0">
                <a:latin typeface="Arial" charset="0"/>
                <a:cs typeface="Arial" charset="0"/>
              </a:rPr>
              <a:t>State</a:t>
            </a:r>
          </a:p>
          <a:p>
            <a:pPr lvl="2">
              <a:lnSpc>
                <a:spcPct val="90000"/>
              </a:lnSpc>
              <a:buFont typeface="Wingdings" pitchFamily="2" charset="2"/>
              <a:buChar char="§"/>
            </a:pPr>
            <a:r>
              <a:rPr dirty="0" smtClean="0">
                <a:latin typeface="Arial" charset="0"/>
                <a:cs typeface="Arial" charset="0"/>
              </a:rPr>
              <a:t>Behavior</a:t>
            </a:r>
          </a:p>
          <a:p>
            <a:pPr lvl="2">
              <a:lnSpc>
                <a:spcPct val="90000"/>
              </a:lnSpc>
              <a:buFont typeface="Wingdings" pitchFamily="2" charset="2"/>
              <a:buChar char="§"/>
            </a:pPr>
            <a:r>
              <a:rPr dirty="0" smtClean="0">
                <a:latin typeface="Arial" charset="0"/>
                <a:cs typeface="Arial" charset="0"/>
              </a:rPr>
              <a:t>Identity</a:t>
            </a:r>
          </a:p>
        </p:txBody>
      </p:sp>
      <p:pic>
        <p:nvPicPr>
          <p:cNvPr id="16388" name="Picture 4" descr="in0049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286000"/>
            <a:ext cx="1143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1022350" y="2940050"/>
            <a:ext cx="11430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600">
                <a:solidFill>
                  <a:schemeClr val="accent2"/>
                </a:solidFill>
              </a:rPr>
              <a:t>Truck</a:t>
            </a:r>
          </a:p>
        </p:txBody>
      </p:sp>
      <p:sp>
        <p:nvSpPr>
          <p:cNvPr id="16391" name="Text Box 7"/>
          <p:cNvSpPr txBox="1">
            <a:spLocks noChangeArrowheads="1"/>
          </p:cNvSpPr>
          <p:nvPr/>
        </p:nvSpPr>
        <p:spPr bwMode="auto">
          <a:xfrm>
            <a:off x="666750" y="4538663"/>
            <a:ext cx="24384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600">
                <a:solidFill>
                  <a:schemeClr val="accent2"/>
                </a:solidFill>
              </a:rPr>
              <a:t>Paragraph</a:t>
            </a:r>
          </a:p>
        </p:txBody>
      </p:sp>
      <p:sp>
        <p:nvSpPr>
          <p:cNvPr id="16392" name="Text Box 8"/>
          <p:cNvSpPr txBox="1">
            <a:spLocks noChangeArrowheads="1"/>
          </p:cNvSpPr>
          <p:nvPr/>
        </p:nvSpPr>
        <p:spPr bwMode="auto">
          <a:xfrm>
            <a:off x="5695950" y="3443288"/>
            <a:ext cx="1828800"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spcBef>
                <a:spcPct val="50000"/>
              </a:spcBef>
            </a:pPr>
            <a:r>
              <a:rPr lang="en-US" sz="1600">
                <a:solidFill>
                  <a:schemeClr val="accent2"/>
                </a:solidFill>
              </a:rPr>
              <a:t>Linked List   Data Structure </a:t>
            </a:r>
          </a:p>
        </p:txBody>
      </p:sp>
      <p:sp>
        <p:nvSpPr>
          <p:cNvPr id="21512" name="Rectangle 9"/>
          <p:cNvSpPr>
            <a:spLocks noChangeArrowheads="1"/>
          </p:cNvSpPr>
          <p:nvPr/>
        </p:nvSpPr>
        <p:spPr bwMode="auto">
          <a:xfrm>
            <a:off x="1733550" y="3914775"/>
            <a:ext cx="609600" cy="381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nvGrpSpPr>
          <p:cNvPr id="16404" name="Group 20"/>
          <p:cNvGrpSpPr>
            <a:grpSpLocks/>
          </p:cNvGrpSpPr>
          <p:nvPr/>
        </p:nvGrpSpPr>
        <p:grpSpPr bwMode="auto">
          <a:xfrm>
            <a:off x="5314950" y="2833688"/>
            <a:ext cx="2743200" cy="304800"/>
            <a:chOff x="2928" y="3264"/>
            <a:chExt cx="1728" cy="192"/>
          </a:xfrm>
        </p:grpSpPr>
        <p:sp>
          <p:nvSpPr>
            <p:cNvPr id="21518" name="Rectangle 10"/>
            <p:cNvSpPr>
              <a:spLocks noChangeArrowheads="1"/>
            </p:cNvSpPr>
            <p:nvPr/>
          </p:nvSpPr>
          <p:spPr bwMode="auto">
            <a:xfrm>
              <a:off x="2928" y="3264"/>
              <a:ext cx="4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1519" name="Line 11"/>
            <p:cNvSpPr>
              <a:spLocks noChangeShapeType="1"/>
            </p:cNvSpPr>
            <p:nvPr/>
          </p:nvSpPr>
          <p:spPr bwMode="auto">
            <a:xfrm>
              <a:off x="3168" y="32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1520" name="Rectangle 12"/>
            <p:cNvSpPr>
              <a:spLocks noChangeArrowheads="1"/>
            </p:cNvSpPr>
            <p:nvPr/>
          </p:nvSpPr>
          <p:spPr bwMode="auto">
            <a:xfrm>
              <a:off x="4176" y="3264"/>
              <a:ext cx="4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1521" name="Rectangle 13"/>
            <p:cNvSpPr>
              <a:spLocks noChangeArrowheads="1"/>
            </p:cNvSpPr>
            <p:nvPr/>
          </p:nvSpPr>
          <p:spPr bwMode="auto">
            <a:xfrm>
              <a:off x="3552" y="3264"/>
              <a:ext cx="43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1522" name="Line 14"/>
            <p:cNvSpPr>
              <a:spLocks noChangeShapeType="1"/>
            </p:cNvSpPr>
            <p:nvPr/>
          </p:nvSpPr>
          <p:spPr bwMode="auto">
            <a:xfrm>
              <a:off x="3744" y="32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1523" name="Line 15"/>
            <p:cNvSpPr>
              <a:spLocks noChangeShapeType="1"/>
            </p:cNvSpPr>
            <p:nvPr/>
          </p:nvSpPr>
          <p:spPr bwMode="auto">
            <a:xfrm>
              <a:off x="4416" y="32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1524" name="Line 16"/>
            <p:cNvSpPr>
              <a:spLocks noChangeShapeType="1"/>
            </p:cNvSpPr>
            <p:nvPr/>
          </p:nvSpPr>
          <p:spPr bwMode="auto">
            <a:xfrm>
              <a:off x="3312" y="336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21525" name="Line 17"/>
            <p:cNvSpPr>
              <a:spLocks noChangeShapeType="1"/>
            </p:cNvSpPr>
            <p:nvPr/>
          </p:nvSpPr>
          <p:spPr bwMode="auto">
            <a:xfrm>
              <a:off x="3936" y="336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sp>
        <p:nvSpPr>
          <p:cNvPr id="16402" name="Text Box 18"/>
          <p:cNvSpPr txBox="1">
            <a:spLocks noChangeArrowheads="1"/>
          </p:cNvSpPr>
          <p:nvPr/>
        </p:nvSpPr>
        <p:spPr bwMode="auto">
          <a:xfrm>
            <a:off x="2324100" y="2424113"/>
            <a:ext cx="180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Physical Entity</a:t>
            </a:r>
          </a:p>
        </p:txBody>
      </p:sp>
      <p:pic>
        <p:nvPicPr>
          <p:cNvPr id="16403" name="Picture 19" descr="para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471863"/>
            <a:ext cx="1600200" cy="958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6405" name="Text Box 21"/>
          <p:cNvSpPr txBox="1">
            <a:spLocks noChangeArrowheads="1"/>
          </p:cNvSpPr>
          <p:nvPr/>
        </p:nvSpPr>
        <p:spPr bwMode="auto">
          <a:xfrm>
            <a:off x="2654300" y="3714750"/>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Conceptual Entity</a:t>
            </a:r>
          </a:p>
        </p:txBody>
      </p:sp>
      <p:sp>
        <p:nvSpPr>
          <p:cNvPr id="16406" name="Text Box 22"/>
          <p:cNvSpPr txBox="1">
            <a:spLocks noChangeArrowheads="1"/>
          </p:cNvSpPr>
          <p:nvPr/>
        </p:nvSpPr>
        <p:spPr bwMode="auto">
          <a:xfrm>
            <a:off x="5238750" y="2390775"/>
            <a:ext cx="367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Conceptual Entity (Programatic)</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Effect transition="in" filter="dissolve">
                                      <p:cBhvr>
                                        <p:cTn id="7" dur="1000"/>
                                        <p:tgtEl>
                                          <p:spTgt spid="16408">
                                            <p:txEl>
                                              <p:pRg st="0" end="0"/>
                                            </p:txEl>
                                          </p:spTgt>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6408">
                                            <p:txEl>
                                              <p:pRg st="2" end="2"/>
                                            </p:txEl>
                                          </p:spTgt>
                                        </p:tgtEl>
                                        <p:attrNameLst>
                                          <p:attrName>style.visibility</p:attrName>
                                        </p:attrNameLst>
                                      </p:cBhvr>
                                      <p:to>
                                        <p:strVal val="visible"/>
                                      </p:to>
                                    </p:set>
                                    <p:animEffect transition="in" filter="dissolve">
                                      <p:cBhvr>
                                        <p:cTn id="11" dur="1000"/>
                                        <p:tgtEl>
                                          <p:spTgt spid="16408">
                                            <p:txEl>
                                              <p:pRg st="2" end="2"/>
                                            </p:txEl>
                                          </p:spTgt>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16408">
                                            <p:txEl>
                                              <p:pRg st="14" end="14"/>
                                            </p:txEl>
                                          </p:spTgt>
                                        </p:tgtEl>
                                        <p:attrNameLst>
                                          <p:attrName>style.visibility</p:attrName>
                                        </p:attrNameLst>
                                      </p:cBhvr>
                                      <p:to>
                                        <p:strVal val="visible"/>
                                      </p:to>
                                    </p:set>
                                    <p:animEffect transition="in" filter="dissolve">
                                      <p:cBhvr>
                                        <p:cTn id="15" dur="1000"/>
                                        <p:tgtEl>
                                          <p:spTgt spid="16408">
                                            <p:txEl>
                                              <p:pRg st="14" end="14"/>
                                            </p:txEl>
                                          </p:spTgt>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16408">
                                            <p:txEl>
                                              <p:pRg st="16" end="16"/>
                                            </p:txEl>
                                          </p:spTgt>
                                        </p:tgtEl>
                                        <p:attrNameLst>
                                          <p:attrName>style.visibility</p:attrName>
                                        </p:attrNameLst>
                                      </p:cBhvr>
                                      <p:to>
                                        <p:strVal val="visible"/>
                                      </p:to>
                                    </p:set>
                                    <p:animEffect transition="in" filter="dissolve">
                                      <p:cBhvr>
                                        <p:cTn id="19" dur="1000"/>
                                        <p:tgtEl>
                                          <p:spTgt spid="16408">
                                            <p:txEl>
                                              <p:pRg st="16" end="16"/>
                                            </p:txEl>
                                          </p:spTgt>
                                        </p:tgtEl>
                                      </p:cBhvr>
                                    </p:animEffect>
                                  </p:childTnLst>
                                </p:cTn>
                              </p:par>
                            </p:childTnLst>
                          </p:cTn>
                        </p:par>
                        <p:par>
                          <p:cTn id="20" fill="hold" nodeType="afterGroup">
                            <p:stCondLst>
                              <p:cond delay="4000"/>
                            </p:stCondLst>
                            <p:childTnLst>
                              <p:par>
                                <p:cTn id="21" presetID="9" presetClass="entr" presetSubtype="0" fill="hold" nodeType="afterEffect">
                                  <p:stCondLst>
                                    <p:cond delay="0"/>
                                  </p:stCondLst>
                                  <p:childTnLst>
                                    <p:set>
                                      <p:cBhvr>
                                        <p:cTn id="22" dur="1" fill="hold">
                                          <p:stCondLst>
                                            <p:cond delay="0"/>
                                          </p:stCondLst>
                                        </p:cTn>
                                        <p:tgtEl>
                                          <p:spTgt spid="16408">
                                            <p:txEl>
                                              <p:pRg st="17" end="17"/>
                                            </p:txEl>
                                          </p:spTgt>
                                        </p:tgtEl>
                                        <p:attrNameLst>
                                          <p:attrName>style.visibility</p:attrName>
                                        </p:attrNameLst>
                                      </p:cBhvr>
                                      <p:to>
                                        <p:strVal val="visible"/>
                                      </p:to>
                                    </p:set>
                                    <p:animEffect transition="in" filter="dissolve">
                                      <p:cBhvr>
                                        <p:cTn id="23" dur="1000"/>
                                        <p:tgtEl>
                                          <p:spTgt spid="16408">
                                            <p:txEl>
                                              <p:pRg st="17" end="17"/>
                                            </p:txEl>
                                          </p:spTgt>
                                        </p:tgtEl>
                                      </p:cBhvr>
                                    </p:animEffect>
                                  </p:childTnLst>
                                </p:cTn>
                              </p:par>
                            </p:childTnLst>
                          </p:cTn>
                        </p:par>
                        <p:par>
                          <p:cTn id="24" fill="hold" nodeType="afterGroup">
                            <p:stCondLst>
                              <p:cond delay="5000"/>
                            </p:stCondLst>
                            <p:childTnLst>
                              <p:par>
                                <p:cTn id="25" presetID="9" presetClass="entr" presetSubtype="0" fill="hold" nodeType="afterEffect">
                                  <p:stCondLst>
                                    <p:cond delay="0"/>
                                  </p:stCondLst>
                                  <p:childTnLst>
                                    <p:set>
                                      <p:cBhvr>
                                        <p:cTn id="26" dur="1" fill="hold">
                                          <p:stCondLst>
                                            <p:cond delay="0"/>
                                          </p:stCondLst>
                                        </p:cTn>
                                        <p:tgtEl>
                                          <p:spTgt spid="16408">
                                            <p:txEl>
                                              <p:pRg st="18" end="18"/>
                                            </p:txEl>
                                          </p:spTgt>
                                        </p:tgtEl>
                                        <p:attrNameLst>
                                          <p:attrName>style.visibility</p:attrName>
                                        </p:attrNameLst>
                                      </p:cBhvr>
                                      <p:to>
                                        <p:strVal val="visible"/>
                                      </p:to>
                                    </p:set>
                                    <p:animEffect transition="in" filter="dissolve">
                                      <p:cBhvr>
                                        <p:cTn id="27" dur="1000"/>
                                        <p:tgtEl>
                                          <p:spTgt spid="16408">
                                            <p:txEl>
                                              <p:pRg st="18" end="18"/>
                                            </p:txEl>
                                          </p:spTgt>
                                        </p:tgtEl>
                                      </p:cBhvr>
                                    </p:animEffect>
                                  </p:childTnLst>
                                </p:cTn>
                              </p:par>
                            </p:childTnLst>
                          </p:cTn>
                        </p:par>
                        <p:par>
                          <p:cTn id="28" fill="hold" nodeType="afterGroup">
                            <p:stCondLst>
                              <p:cond delay="6000"/>
                            </p:stCondLst>
                            <p:childTnLst>
                              <p:par>
                                <p:cTn id="29" presetID="9" presetClass="entr" presetSubtype="0" fill="hold" nodeType="afterEffect">
                                  <p:stCondLst>
                                    <p:cond delay="0"/>
                                  </p:stCondLst>
                                  <p:childTnLst>
                                    <p:set>
                                      <p:cBhvr>
                                        <p:cTn id="30" dur="1" fill="hold">
                                          <p:stCondLst>
                                            <p:cond delay="0"/>
                                          </p:stCondLst>
                                        </p:cTn>
                                        <p:tgtEl>
                                          <p:spTgt spid="16388"/>
                                        </p:tgtEl>
                                        <p:attrNameLst>
                                          <p:attrName>style.visibility</p:attrName>
                                        </p:attrNameLst>
                                      </p:cBhvr>
                                      <p:to>
                                        <p:strVal val="visible"/>
                                      </p:to>
                                    </p:set>
                                    <p:animEffect transition="in" filter="dissolve">
                                      <p:cBhvr>
                                        <p:cTn id="31" dur="1000"/>
                                        <p:tgtEl>
                                          <p:spTgt spid="16388"/>
                                        </p:tgtEl>
                                      </p:cBhvr>
                                    </p:animEffect>
                                  </p:childTnLst>
                                </p:cTn>
                              </p:par>
                            </p:childTnLst>
                          </p:cTn>
                        </p:par>
                        <p:par>
                          <p:cTn id="32" fill="hold" nodeType="afterGroup">
                            <p:stCondLst>
                              <p:cond delay="7000"/>
                            </p:stCondLst>
                            <p:childTnLst>
                              <p:par>
                                <p:cTn id="33" presetID="9" presetClass="entr" presetSubtype="0" fill="hold" grpId="0" nodeType="afterEffect">
                                  <p:stCondLst>
                                    <p:cond delay="0"/>
                                  </p:stCondLst>
                                  <p:childTnLst>
                                    <p:set>
                                      <p:cBhvr>
                                        <p:cTn id="34" dur="1" fill="hold">
                                          <p:stCondLst>
                                            <p:cond delay="0"/>
                                          </p:stCondLst>
                                        </p:cTn>
                                        <p:tgtEl>
                                          <p:spTgt spid="16390"/>
                                        </p:tgtEl>
                                        <p:attrNameLst>
                                          <p:attrName>style.visibility</p:attrName>
                                        </p:attrNameLst>
                                      </p:cBhvr>
                                      <p:to>
                                        <p:strVal val="visible"/>
                                      </p:to>
                                    </p:set>
                                    <p:animEffect transition="in" filter="dissolve">
                                      <p:cBhvr>
                                        <p:cTn id="35" dur="1000"/>
                                        <p:tgtEl>
                                          <p:spTgt spid="16390"/>
                                        </p:tgtEl>
                                      </p:cBhvr>
                                    </p:animEffect>
                                  </p:childTnLst>
                                </p:cTn>
                              </p:par>
                            </p:childTnLst>
                          </p:cTn>
                        </p:par>
                        <p:par>
                          <p:cTn id="36" fill="hold" nodeType="afterGroup">
                            <p:stCondLst>
                              <p:cond delay="8000"/>
                            </p:stCondLst>
                            <p:childTnLst>
                              <p:par>
                                <p:cTn id="37" presetID="9" presetClass="entr" presetSubtype="0" fill="hold" grpId="0" nodeType="afterEffect">
                                  <p:stCondLst>
                                    <p:cond delay="0"/>
                                  </p:stCondLst>
                                  <p:childTnLst>
                                    <p:set>
                                      <p:cBhvr>
                                        <p:cTn id="38" dur="1" fill="hold">
                                          <p:stCondLst>
                                            <p:cond delay="0"/>
                                          </p:stCondLst>
                                        </p:cTn>
                                        <p:tgtEl>
                                          <p:spTgt spid="16402"/>
                                        </p:tgtEl>
                                        <p:attrNameLst>
                                          <p:attrName>style.visibility</p:attrName>
                                        </p:attrNameLst>
                                      </p:cBhvr>
                                      <p:to>
                                        <p:strVal val="visible"/>
                                      </p:to>
                                    </p:set>
                                    <p:animEffect transition="in" filter="dissolve">
                                      <p:cBhvr>
                                        <p:cTn id="39" dur="1000"/>
                                        <p:tgtEl>
                                          <p:spTgt spid="16402"/>
                                        </p:tgtEl>
                                      </p:cBhvr>
                                    </p:animEffect>
                                  </p:childTnLst>
                                </p:cTn>
                              </p:par>
                            </p:childTnLst>
                          </p:cTn>
                        </p:par>
                        <p:par>
                          <p:cTn id="40" fill="hold" nodeType="afterGroup">
                            <p:stCondLst>
                              <p:cond delay="9000"/>
                            </p:stCondLst>
                            <p:childTnLst>
                              <p:par>
                                <p:cTn id="41" presetID="9" presetClass="entr" presetSubtype="0" fill="hold" nodeType="afterEffect">
                                  <p:stCondLst>
                                    <p:cond delay="0"/>
                                  </p:stCondLst>
                                  <p:childTnLst>
                                    <p:set>
                                      <p:cBhvr>
                                        <p:cTn id="42" dur="1" fill="hold">
                                          <p:stCondLst>
                                            <p:cond delay="0"/>
                                          </p:stCondLst>
                                        </p:cTn>
                                        <p:tgtEl>
                                          <p:spTgt spid="16403"/>
                                        </p:tgtEl>
                                        <p:attrNameLst>
                                          <p:attrName>style.visibility</p:attrName>
                                        </p:attrNameLst>
                                      </p:cBhvr>
                                      <p:to>
                                        <p:strVal val="visible"/>
                                      </p:to>
                                    </p:set>
                                    <p:animEffect transition="in" filter="dissolve">
                                      <p:cBhvr>
                                        <p:cTn id="43" dur="1000"/>
                                        <p:tgtEl>
                                          <p:spTgt spid="16403"/>
                                        </p:tgtEl>
                                      </p:cBhvr>
                                    </p:animEffect>
                                  </p:childTnLst>
                                </p:cTn>
                              </p:par>
                            </p:childTnLst>
                          </p:cTn>
                        </p:par>
                        <p:par>
                          <p:cTn id="44" fill="hold" nodeType="afterGroup">
                            <p:stCondLst>
                              <p:cond delay="10000"/>
                            </p:stCondLst>
                            <p:childTnLst>
                              <p:par>
                                <p:cTn id="45" presetID="9" presetClass="entr" presetSubtype="0" fill="hold" grpId="0" nodeType="afterEffect">
                                  <p:stCondLst>
                                    <p:cond delay="0"/>
                                  </p:stCondLst>
                                  <p:childTnLst>
                                    <p:set>
                                      <p:cBhvr>
                                        <p:cTn id="46" dur="1" fill="hold">
                                          <p:stCondLst>
                                            <p:cond delay="0"/>
                                          </p:stCondLst>
                                        </p:cTn>
                                        <p:tgtEl>
                                          <p:spTgt spid="16391"/>
                                        </p:tgtEl>
                                        <p:attrNameLst>
                                          <p:attrName>style.visibility</p:attrName>
                                        </p:attrNameLst>
                                      </p:cBhvr>
                                      <p:to>
                                        <p:strVal val="visible"/>
                                      </p:to>
                                    </p:set>
                                    <p:animEffect transition="in" filter="dissolve">
                                      <p:cBhvr>
                                        <p:cTn id="47" dur="1000"/>
                                        <p:tgtEl>
                                          <p:spTgt spid="16391"/>
                                        </p:tgtEl>
                                      </p:cBhvr>
                                    </p:animEffect>
                                  </p:childTnLst>
                                </p:cTn>
                              </p:par>
                            </p:childTnLst>
                          </p:cTn>
                        </p:par>
                        <p:par>
                          <p:cTn id="48" fill="hold" nodeType="afterGroup">
                            <p:stCondLst>
                              <p:cond delay="11000"/>
                            </p:stCondLst>
                            <p:childTnLst>
                              <p:par>
                                <p:cTn id="49" presetID="9" presetClass="entr" presetSubtype="0" fill="hold" grpId="0" nodeType="afterEffect">
                                  <p:stCondLst>
                                    <p:cond delay="0"/>
                                  </p:stCondLst>
                                  <p:childTnLst>
                                    <p:set>
                                      <p:cBhvr>
                                        <p:cTn id="50" dur="1" fill="hold">
                                          <p:stCondLst>
                                            <p:cond delay="0"/>
                                          </p:stCondLst>
                                        </p:cTn>
                                        <p:tgtEl>
                                          <p:spTgt spid="16405"/>
                                        </p:tgtEl>
                                        <p:attrNameLst>
                                          <p:attrName>style.visibility</p:attrName>
                                        </p:attrNameLst>
                                      </p:cBhvr>
                                      <p:to>
                                        <p:strVal val="visible"/>
                                      </p:to>
                                    </p:set>
                                    <p:animEffect transition="in" filter="dissolve">
                                      <p:cBhvr>
                                        <p:cTn id="51" dur="1000"/>
                                        <p:tgtEl>
                                          <p:spTgt spid="16405"/>
                                        </p:tgtEl>
                                      </p:cBhvr>
                                    </p:animEffect>
                                  </p:childTnLst>
                                </p:cTn>
                              </p:par>
                            </p:childTnLst>
                          </p:cTn>
                        </p:par>
                        <p:par>
                          <p:cTn id="52" fill="hold" nodeType="afterGroup">
                            <p:stCondLst>
                              <p:cond delay="12000"/>
                            </p:stCondLst>
                            <p:childTnLst>
                              <p:par>
                                <p:cTn id="53" presetID="9" presetClass="entr" presetSubtype="0" fill="hold" nodeType="afterEffect">
                                  <p:stCondLst>
                                    <p:cond delay="0"/>
                                  </p:stCondLst>
                                  <p:childTnLst>
                                    <p:set>
                                      <p:cBhvr>
                                        <p:cTn id="54" dur="1" fill="hold">
                                          <p:stCondLst>
                                            <p:cond delay="0"/>
                                          </p:stCondLst>
                                        </p:cTn>
                                        <p:tgtEl>
                                          <p:spTgt spid="16404"/>
                                        </p:tgtEl>
                                        <p:attrNameLst>
                                          <p:attrName>style.visibility</p:attrName>
                                        </p:attrNameLst>
                                      </p:cBhvr>
                                      <p:to>
                                        <p:strVal val="visible"/>
                                      </p:to>
                                    </p:set>
                                    <p:animEffect transition="in" filter="dissolve">
                                      <p:cBhvr>
                                        <p:cTn id="55" dur="1000"/>
                                        <p:tgtEl>
                                          <p:spTgt spid="16404"/>
                                        </p:tgtEl>
                                      </p:cBhvr>
                                    </p:animEffect>
                                  </p:childTnLst>
                                </p:cTn>
                              </p:par>
                            </p:childTnLst>
                          </p:cTn>
                        </p:par>
                        <p:par>
                          <p:cTn id="56" fill="hold" nodeType="afterGroup">
                            <p:stCondLst>
                              <p:cond delay="13000"/>
                            </p:stCondLst>
                            <p:childTnLst>
                              <p:par>
                                <p:cTn id="57" presetID="9" presetClass="entr" presetSubtype="0" fill="hold" grpId="0" nodeType="afterEffect">
                                  <p:stCondLst>
                                    <p:cond delay="0"/>
                                  </p:stCondLst>
                                  <p:childTnLst>
                                    <p:set>
                                      <p:cBhvr>
                                        <p:cTn id="58" dur="1" fill="hold">
                                          <p:stCondLst>
                                            <p:cond delay="0"/>
                                          </p:stCondLst>
                                        </p:cTn>
                                        <p:tgtEl>
                                          <p:spTgt spid="16392"/>
                                        </p:tgtEl>
                                        <p:attrNameLst>
                                          <p:attrName>style.visibility</p:attrName>
                                        </p:attrNameLst>
                                      </p:cBhvr>
                                      <p:to>
                                        <p:strVal val="visible"/>
                                      </p:to>
                                    </p:set>
                                    <p:animEffect transition="in" filter="dissolve">
                                      <p:cBhvr>
                                        <p:cTn id="59" dur="1000"/>
                                        <p:tgtEl>
                                          <p:spTgt spid="16392"/>
                                        </p:tgtEl>
                                      </p:cBhvr>
                                    </p:animEffect>
                                  </p:childTnLst>
                                </p:cTn>
                              </p:par>
                            </p:childTnLst>
                          </p:cTn>
                        </p:par>
                        <p:par>
                          <p:cTn id="60" fill="hold" nodeType="afterGroup">
                            <p:stCondLst>
                              <p:cond delay="14000"/>
                            </p:stCondLst>
                            <p:childTnLst>
                              <p:par>
                                <p:cTn id="61" presetID="9" presetClass="entr" presetSubtype="0" fill="hold" grpId="0" nodeType="afterEffect">
                                  <p:stCondLst>
                                    <p:cond delay="0"/>
                                  </p:stCondLst>
                                  <p:childTnLst>
                                    <p:set>
                                      <p:cBhvr>
                                        <p:cTn id="62" dur="1" fill="hold">
                                          <p:stCondLst>
                                            <p:cond delay="0"/>
                                          </p:stCondLst>
                                        </p:cTn>
                                        <p:tgtEl>
                                          <p:spTgt spid="16406"/>
                                        </p:tgtEl>
                                        <p:attrNameLst>
                                          <p:attrName>style.visibility</p:attrName>
                                        </p:attrNameLst>
                                      </p:cBhvr>
                                      <p:to>
                                        <p:strVal val="visible"/>
                                      </p:to>
                                    </p:set>
                                    <p:animEffect transition="in" filter="dissolve">
                                      <p:cBhvr>
                                        <p:cTn id="63" dur="1000"/>
                                        <p:tgtEl>
                                          <p:spTgt spid="1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16392" grpId="0"/>
      <p:bldP spid="16402" grpId="0"/>
      <p:bldP spid="16405" grpId="0"/>
      <p:bldP spid="164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4"/>
          <p:cNvSpPr>
            <a:spLocks noGrp="1" noChangeArrowheads="1"/>
          </p:cNvSpPr>
          <p:nvPr>
            <p:ph type="title"/>
          </p:nvPr>
        </p:nvSpPr>
        <p:spPr/>
        <p:txBody>
          <a:bodyPr/>
          <a:lstStyle/>
          <a:p>
            <a:r>
              <a:rPr smtClean="0">
                <a:latin typeface="Arial" charset="0"/>
                <a:cs typeface="Arial" charset="0"/>
              </a:rPr>
              <a:t>Object Characteristics - State</a:t>
            </a:r>
          </a:p>
        </p:txBody>
      </p:sp>
      <p:sp>
        <p:nvSpPr>
          <p:cNvPr id="19471" name="Rectangle 15"/>
          <p:cNvSpPr>
            <a:spLocks noGrp="1" noChangeArrowheads="1"/>
          </p:cNvSpPr>
          <p:nvPr>
            <p:ph type="body" idx="1"/>
          </p:nvPr>
        </p:nvSpPr>
        <p:spPr bwMode="auto"/>
        <p:txBody>
          <a:bodyPr/>
          <a:lstStyle/>
          <a:p>
            <a:r>
              <a:rPr dirty="0" smtClean="0">
                <a:latin typeface="Arial" charset="0"/>
                <a:cs typeface="Arial" charset="0"/>
              </a:rPr>
              <a:t>The state of an object is one of the possible conditions in which an object may exist</a:t>
            </a:r>
          </a:p>
          <a:p>
            <a:endParaRPr dirty="0" smtClean="0">
              <a:latin typeface="Arial" charset="0"/>
              <a:cs typeface="Arial" charset="0"/>
            </a:endParaRPr>
          </a:p>
          <a:p>
            <a:r>
              <a:rPr lang="en-IN" dirty="0" smtClean="0">
                <a:latin typeface="Arial" charset="0"/>
                <a:cs typeface="Arial" charset="0"/>
              </a:rPr>
              <a:t>State is represented by the values of the attributes </a:t>
            </a:r>
          </a:p>
          <a:p>
            <a:endParaRPr dirty="0" smtClean="0">
              <a:latin typeface="Arial" charset="0"/>
              <a:cs typeface="Arial" charset="0"/>
            </a:endParaRPr>
          </a:p>
          <a:p>
            <a:r>
              <a:rPr dirty="0" smtClean="0">
                <a:latin typeface="Arial" charset="0"/>
                <a:cs typeface="Arial" charset="0"/>
              </a:rPr>
              <a:t>The state of an object changes by Behavior</a:t>
            </a:r>
          </a:p>
          <a:p>
            <a:endParaRPr dirty="0" smtClean="0">
              <a:latin typeface="Arial" charset="0"/>
              <a:cs typeface="Arial" charset="0"/>
            </a:endParaRPr>
          </a:p>
          <a:p>
            <a:endParaRPr dirty="0" smtClean="0">
              <a:latin typeface="Arial" charset="0"/>
              <a:cs typeface="Arial" charset="0"/>
            </a:endParaRPr>
          </a:p>
        </p:txBody>
      </p:sp>
      <p:sp>
        <p:nvSpPr>
          <p:cNvPr id="22532" name="Oval 10"/>
          <p:cNvSpPr>
            <a:spLocks noChangeArrowheads="1"/>
          </p:cNvSpPr>
          <p:nvPr/>
        </p:nvSpPr>
        <p:spPr bwMode="auto">
          <a:xfrm>
            <a:off x="3124200" y="4038600"/>
            <a:ext cx="3886200" cy="2438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Rectangle 9"/>
          <p:cNvSpPr>
            <a:spLocks noChangeArrowheads="1"/>
          </p:cNvSpPr>
          <p:nvPr/>
        </p:nvSpPr>
        <p:spPr bwMode="auto">
          <a:xfrm>
            <a:off x="609600" y="4038600"/>
            <a:ext cx="1905000" cy="2133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2534" name="Picture 5" descr="bd0596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267200"/>
            <a:ext cx="9906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6"/>
          <p:cNvSpPr txBox="1">
            <a:spLocks noChangeArrowheads="1"/>
          </p:cNvSpPr>
          <p:nvPr/>
        </p:nvSpPr>
        <p:spPr bwMode="auto">
          <a:xfrm>
            <a:off x="955675" y="5410200"/>
            <a:ext cx="1558925"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A. B. Chowbe</a:t>
            </a:r>
          </a:p>
        </p:txBody>
      </p:sp>
      <p:sp>
        <p:nvSpPr>
          <p:cNvPr id="22536" name="Text Box 7"/>
          <p:cNvSpPr txBox="1">
            <a:spLocks noChangeArrowheads="1"/>
          </p:cNvSpPr>
          <p:nvPr/>
        </p:nvSpPr>
        <p:spPr bwMode="auto">
          <a:xfrm>
            <a:off x="3429000" y="4613275"/>
            <a:ext cx="4572000" cy="1344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a:t>Name</a:t>
            </a:r>
          </a:p>
          <a:p>
            <a:pPr>
              <a:spcBef>
                <a:spcPct val="50000"/>
              </a:spcBef>
            </a:pPr>
            <a:r>
              <a:rPr lang="en-US" sz="1600"/>
              <a:t>Employee No</a:t>
            </a:r>
          </a:p>
          <a:p>
            <a:pPr>
              <a:spcBef>
                <a:spcPct val="50000"/>
              </a:spcBef>
            </a:pPr>
            <a:r>
              <a:rPr lang="en-US" sz="1600"/>
              <a:t>Date of joining</a:t>
            </a:r>
          </a:p>
          <a:p>
            <a:pPr>
              <a:spcBef>
                <a:spcPct val="50000"/>
              </a:spcBef>
            </a:pPr>
            <a:r>
              <a:rPr lang="en-US" sz="1600"/>
              <a:t>Status</a:t>
            </a:r>
          </a:p>
        </p:txBody>
      </p:sp>
      <p:sp>
        <p:nvSpPr>
          <p:cNvPr id="22537" name="Text Box 8"/>
          <p:cNvSpPr txBox="1">
            <a:spLocks noChangeArrowheads="1"/>
          </p:cNvSpPr>
          <p:nvPr/>
        </p:nvSpPr>
        <p:spPr bwMode="auto">
          <a:xfrm>
            <a:off x="4919663" y="4581525"/>
            <a:ext cx="2209800" cy="1436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spcBef>
                <a:spcPct val="50000"/>
              </a:spcBef>
            </a:pPr>
            <a:r>
              <a:rPr lang="en-US" sz="1600" dirty="0"/>
              <a:t>A. B. </a:t>
            </a:r>
            <a:r>
              <a:rPr lang="en-US" sz="1600" dirty="0" err="1"/>
              <a:t>Chowbe</a:t>
            </a:r>
            <a:endParaRPr lang="en-US" sz="1600" dirty="0"/>
          </a:p>
          <a:p>
            <a:pPr>
              <a:spcBef>
                <a:spcPct val="50000"/>
              </a:spcBef>
            </a:pPr>
            <a:r>
              <a:rPr lang="en-US" sz="1600" dirty="0"/>
              <a:t>10000</a:t>
            </a:r>
          </a:p>
          <a:p>
            <a:pPr>
              <a:spcBef>
                <a:spcPct val="50000"/>
              </a:spcBef>
            </a:pPr>
            <a:r>
              <a:rPr lang="en-US" sz="1600" dirty="0" smtClean="0"/>
              <a:t>04/01/2016</a:t>
            </a:r>
            <a:endParaRPr lang="en-US" sz="1600" dirty="0"/>
          </a:p>
          <a:p>
            <a:pPr>
              <a:spcBef>
                <a:spcPct val="50000"/>
              </a:spcBef>
            </a:pPr>
            <a:r>
              <a:rPr lang="en-US" sz="1600" dirty="0"/>
              <a:t>Teaching</a:t>
            </a:r>
          </a:p>
        </p:txBody>
      </p:sp>
      <p:sp>
        <p:nvSpPr>
          <p:cNvPr id="22538" name="AutoShape 12"/>
          <p:cNvSpPr>
            <a:spLocks noChangeArrowheads="1"/>
          </p:cNvSpPr>
          <p:nvPr/>
        </p:nvSpPr>
        <p:spPr bwMode="auto">
          <a:xfrm>
            <a:off x="2590800" y="3733800"/>
            <a:ext cx="1295400" cy="381000"/>
          </a:xfrm>
          <a:prstGeom prst="wedgeEllipseCallout">
            <a:avLst>
              <a:gd name="adj1" fmla="val -82477"/>
              <a:gd name="adj2" fmla="val 212500"/>
            </a:avLst>
          </a:prstGeom>
          <a:gradFill rotWithShape="0">
            <a:gsLst>
              <a:gs pos="0">
                <a:srgbClr val="663300"/>
              </a:gs>
              <a:gs pos="100000">
                <a:srgbClr val="FF9933"/>
              </a:gs>
            </a:gsLst>
            <a:lin ang="2700000" scaled="1"/>
          </a:gradFill>
          <a:ln w="12700">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ts val="500"/>
              </a:spcBef>
              <a:spcAft>
                <a:spcPts val="500"/>
              </a:spcAft>
            </a:pPr>
            <a:r>
              <a:rPr lang="en-GB">
                <a:solidFill>
                  <a:schemeClr val="bg1"/>
                </a:solidFill>
              </a:rPr>
              <a:t>Object</a:t>
            </a:r>
          </a:p>
        </p:txBody>
      </p:sp>
      <p:sp>
        <p:nvSpPr>
          <p:cNvPr id="22539" name="AutoShape 13"/>
          <p:cNvSpPr>
            <a:spLocks noChangeArrowheads="1"/>
          </p:cNvSpPr>
          <p:nvPr/>
        </p:nvSpPr>
        <p:spPr bwMode="auto">
          <a:xfrm>
            <a:off x="6400800" y="3733800"/>
            <a:ext cx="2286000" cy="381000"/>
          </a:xfrm>
          <a:prstGeom prst="wedgeEllipseCallout">
            <a:avLst>
              <a:gd name="adj1" fmla="val -34028"/>
              <a:gd name="adj2" fmla="val 170000"/>
            </a:avLst>
          </a:prstGeom>
          <a:gradFill rotWithShape="0">
            <a:gsLst>
              <a:gs pos="0">
                <a:srgbClr val="663300"/>
              </a:gs>
              <a:gs pos="100000">
                <a:srgbClr val="FF9933"/>
              </a:gs>
            </a:gsLst>
            <a:lin ang="2700000" scaled="1"/>
          </a:gradFill>
          <a:ln w="12700">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ts val="500"/>
              </a:spcBef>
              <a:spcAft>
                <a:spcPts val="500"/>
              </a:spcAft>
            </a:pPr>
            <a:r>
              <a:rPr lang="en-GB">
                <a:solidFill>
                  <a:schemeClr val="bg1"/>
                </a:solidFill>
              </a:rPr>
              <a:t>Object State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11927</TotalTime>
  <Words>1611</Words>
  <Application>Microsoft Office PowerPoint</Application>
  <PresentationFormat>On-screen Show (4:3)</PresentationFormat>
  <Paragraphs>385</Paragraphs>
  <Slides>30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Adobe Gothic Std B</vt:lpstr>
      <vt:lpstr>Arial</vt:lpstr>
      <vt:lpstr>Arial Narrow</vt:lpstr>
      <vt:lpstr>Gulim</vt:lpstr>
      <vt:lpstr>Symbol</vt:lpstr>
      <vt:lpstr>Times New Roman</vt:lpstr>
      <vt:lpstr>Verdana</vt:lpstr>
      <vt:lpstr>Wingdings</vt:lpstr>
      <vt:lpstr>Tech Mahindra Powerpoint Template</vt:lpstr>
      <vt:lpstr>ESG-FocusAreas_Nov'12Update_Issue1</vt:lpstr>
      <vt:lpstr>Object Oriented Concepts</vt:lpstr>
      <vt:lpstr>Objectives</vt:lpstr>
      <vt:lpstr>Agenda</vt:lpstr>
      <vt:lpstr>Programming Paradigms</vt:lpstr>
      <vt:lpstr>Programming Paradigms</vt:lpstr>
      <vt:lpstr>Need of OOP</vt:lpstr>
      <vt:lpstr>Object Oriented Programming</vt:lpstr>
      <vt:lpstr>Object</vt:lpstr>
      <vt:lpstr>Object Characteristics - State</vt:lpstr>
      <vt:lpstr>Object Characteristics - Behavior</vt:lpstr>
      <vt:lpstr>Object Characteristics - Identity</vt:lpstr>
      <vt:lpstr>Class &amp; Object</vt:lpstr>
      <vt:lpstr>Class &amp; Object</vt:lpstr>
      <vt:lpstr>Try it out</vt:lpstr>
      <vt:lpstr>Object Oriented Concepts</vt:lpstr>
      <vt:lpstr>Abstraction</vt:lpstr>
      <vt:lpstr>Encapsulation</vt:lpstr>
      <vt:lpstr>Interface</vt:lpstr>
      <vt:lpstr>Message Passing among Objects</vt:lpstr>
      <vt:lpstr>Relationship among Classes</vt:lpstr>
      <vt:lpstr>Relationship among Classes</vt:lpstr>
      <vt:lpstr>Types of Inheritance</vt:lpstr>
      <vt:lpstr>Types of inheritance</vt:lpstr>
      <vt:lpstr>What is inherited?</vt:lpstr>
      <vt:lpstr>Polymorphism</vt:lpstr>
      <vt:lpstr>Polymorphism</vt:lpstr>
      <vt:lpstr>Overloading &amp; Overriding</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683</cp:revision>
  <dcterms:created xsi:type="dcterms:W3CDTF">1999-01-05T13:34:36Z</dcterms:created>
  <dcterms:modified xsi:type="dcterms:W3CDTF">2016-08-10T17:32:19Z</dcterms:modified>
</cp:coreProperties>
</file>