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6" r:id="rId1"/>
    <p:sldMasterId id="2147483844" r:id="rId2"/>
  </p:sldMasterIdLst>
  <p:notesMasterIdLst>
    <p:notesMasterId r:id="rId32"/>
  </p:notesMasterIdLst>
  <p:handoutMasterIdLst>
    <p:handoutMasterId r:id="rId33"/>
  </p:handoutMasterIdLst>
  <p:sldIdLst>
    <p:sldId id="638" r:id="rId3"/>
    <p:sldId id="679" r:id="rId4"/>
    <p:sldId id="635" r:id="rId5"/>
    <p:sldId id="652" r:id="rId6"/>
    <p:sldId id="658" r:id="rId7"/>
    <p:sldId id="659" r:id="rId8"/>
    <p:sldId id="660" r:id="rId9"/>
    <p:sldId id="661" r:id="rId10"/>
    <p:sldId id="662" r:id="rId11"/>
    <p:sldId id="663" r:id="rId12"/>
    <p:sldId id="664" r:id="rId13"/>
    <p:sldId id="665" r:id="rId14"/>
    <p:sldId id="666" r:id="rId15"/>
    <p:sldId id="667" r:id="rId16"/>
    <p:sldId id="681" r:id="rId17"/>
    <p:sldId id="668" r:id="rId18"/>
    <p:sldId id="669" r:id="rId19"/>
    <p:sldId id="670" r:id="rId20"/>
    <p:sldId id="674" r:id="rId21"/>
    <p:sldId id="676" r:id="rId22"/>
    <p:sldId id="682" r:id="rId23"/>
    <p:sldId id="683" r:id="rId24"/>
    <p:sldId id="684" r:id="rId25"/>
    <p:sldId id="685" r:id="rId26"/>
    <p:sldId id="686" r:id="rId27"/>
    <p:sldId id="687" r:id="rId28"/>
    <p:sldId id="688" r:id="rId29"/>
    <p:sldId id="680" r:id="rId30"/>
    <p:sldId id="636" r:id="rId31"/>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extLst>
    <p:ext uri="{EFAFB233-063F-42B5-8137-9DF3F51BA10A}">
      <p15:sldGuideLst xmlns:p15="http://schemas.microsoft.com/office/powerpoint/2012/main">
        <p15:guide id="1" orient="horz" pos="2139">
          <p15:clr>
            <a:srgbClr val="A4A3A4"/>
          </p15:clr>
        </p15:guide>
        <p15:guide id="2"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163"/>
    <a:srgbClr val="C6A26C"/>
    <a:srgbClr val="E2CFB4"/>
    <a:srgbClr val="C8D3B5"/>
    <a:srgbClr val="EEE3D2"/>
    <a:srgbClr val="800080"/>
    <a:srgbClr val="CC00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3780" autoAdjust="0"/>
  </p:normalViewPr>
  <p:slideViewPr>
    <p:cSldViewPr snapToGrid="0">
      <p:cViewPr varScale="1">
        <p:scale>
          <a:sx n="69" d="100"/>
          <a:sy n="69" d="100"/>
        </p:scale>
        <p:origin x="1368" y="48"/>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9599CD44-E321-40F4-A89B-7EF8F82594D8}" type="slidenum">
              <a:rPr lang="en-US"/>
              <a:pPr>
                <a:defRPr/>
              </a:pPr>
              <a:t>‹#›</a:t>
            </a:fld>
            <a:endParaRPr lang="en-US"/>
          </a:p>
        </p:txBody>
      </p:sp>
    </p:spTree>
    <p:extLst>
      <p:ext uri="{BB962C8B-B14F-4D97-AF65-F5344CB8AC3E}">
        <p14:creationId xmlns:p14="http://schemas.microsoft.com/office/powerpoint/2010/main" val="1265155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3CDC32B4-470F-41B1-B512-CBF971DE84B8}" type="slidenum">
              <a:rPr lang="en-US"/>
              <a:pPr>
                <a:defRPr/>
              </a:pPr>
              <a:t>‹#›</a:t>
            </a:fld>
            <a:endParaRPr lang="en-US"/>
          </a:p>
        </p:txBody>
      </p:sp>
    </p:spTree>
    <p:extLst>
      <p:ext uri="{BB962C8B-B14F-4D97-AF65-F5344CB8AC3E}">
        <p14:creationId xmlns:p14="http://schemas.microsoft.com/office/powerpoint/2010/main" val="20171822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85372" indent="-302066">
              <a:defRPr b="1">
                <a:solidFill>
                  <a:schemeClr val="tx1"/>
                </a:solidFill>
                <a:latin typeface="Times New Roman" pitchFamily="18" charset="0"/>
              </a:defRPr>
            </a:lvl2pPr>
            <a:lvl3pPr marL="1208265" indent="-241653">
              <a:defRPr b="1">
                <a:solidFill>
                  <a:schemeClr val="tx1"/>
                </a:solidFill>
                <a:latin typeface="Times New Roman" pitchFamily="18" charset="0"/>
              </a:defRPr>
            </a:lvl3pPr>
            <a:lvl4pPr marL="1691571" indent="-241653">
              <a:defRPr b="1">
                <a:solidFill>
                  <a:schemeClr val="tx1"/>
                </a:solidFill>
                <a:latin typeface="Times New Roman" pitchFamily="18" charset="0"/>
              </a:defRPr>
            </a:lvl4pPr>
            <a:lvl5pPr marL="2174878" indent="-241653">
              <a:defRPr b="1">
                <a:solidFill>
                  <a:schemeClr val="tx1"/>
                </a:solidFill>
                <a:latin typeface="Times New Roman" pitchFamily="18" charset="0"/>
              </a:defRPr>
            </a:lvl5pPr>
            <a:lvl6pPr marL="2658184" indent="-241653" eaLnBrk="0" fontAlgn="base" hangingPunct="0">
              <a:spcBef>
                <a:spcPct val="0"/>
              </a:spcBef>
              <a:spcAft>
                <a:spcPct val="0"/>
              </a:spcAft>
              <a:defRPr b="1">
                <a:solidFill>
                  <a:schemeClr val="tx1"/>
                </a:solidFill>
                <a:latin typeface="Times New Roman" pitchFamily="18" charset="0"/>
              </a:defRPr>
            </a:lvl6pPr>
            <a:lvl7pPr marL="3141490" indent="-241653" eaLnBrk="0" fontAlgn="base" hangingPunct="0">
              <a:spcBef>
                <a:spcPct val="0"/>
              </a:spcBef>
              <a:spcAft>
                <a:spcPct val="0"/>
              </a:spcAft>
              <a:defRPr b="1">
                <a:solidFill>
                  <a:schemeClr val="tx1"/>
                </a:solidFill>
                <a:latin typeface="Times New Roman" pitchFamily="18" charset="0"/>
              </a:defRPr>
            </a:lvl7pPr>
            <a:lvl8pPr marL="3624796" indent="-241653" eaLnBrk="0" fontAlgn="base" hangingPunct="0">
              <a:spcBef>
                <a:spcPct val="0"/>
              </a:spcBef>
              <a:spcAft>
                <a:spcPct val="0"/>
              </a:spcAft>
              <a:defRPr b="1">
                <a:solidFill>
                  <a:schemeClr val="tx1"/>
                </a:solidFill>
                <a:latin typeface="Times New Roman" pitchFamily="18" charset="0"/>
              </a:defRPr>
            </a:lvl8pPr>
            <a:lvl9pPr marL="4108102" indent="-241653" eaLnBrk="0" fontAlgn="base" hangingPunct="0">
              <a:spcBef>
                <a:spcPct val="0"/>
              </a:spcBef>
              <a:spcAft>
                <a:spcPct val="0"/>
              </a:spcAft>
              <a:defRPr b="1">
                <a:solidFill>
                  <a:schemeClr val="tx1"/>
                </a:solidFill>
                <a:latin typeface="Times New Roman" pitchFamily="18" charset="0"/>
              </a:defRPr>
            </a:lvl9pPr>
          </a:lstStyle>
          <a:p>
            <a:fld id="{7BE1BB96-2851-4E59-867B-7A4A1B6D9553}" type="slidenum">
              <a:rPr lang="en-US" b="0" smtClean="0"/>
              <a:pPr/>
              <a:t>2</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5160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DC32B4-470F-41B1-B512-CBF971DE84B8}" type="slidenum">
              <a:rPr lang="en-US" smtClean="0"/>
              <a:pPr>
                <a:defRPr/>
              </a:pPr>
              <a:t>12</a:t>
            </a:fld>
            <a:endParaRPr lang="en-US"/>
          </a:p>
        </p:txBody>
      </p:sp>
    </p:spTree>
    <p:extLst>
      <p:ext uri="{BB962C8B-B14F-4D97-AF65-F5344CB8AC3E}">
        <p14:creationId xmlns:p14="http://schemas.microsoft.com/office/powerpoint/2010/main" val="84575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pitchFamily="-60" charset="-128"/>
                <a:cs typeface="+mn-cs"/>
              </a:rPr>
              <a:t>In this example, the @Retention(</a:t>
            </a:r>
            <a:r>
              <a:rPr lang="en-US" sz="1200" b="0" i="0" kern="1200" dirty="0" err="1" smtClean="0">
                <a:solidFill>
                  <a:schemeClr val="tx1"/>
                </a:solidFill>
                <a:effectLst/>
                <a:latin typeface="Arial" charset="0"/>
                <a:ea typeface="ＭＳ Ｐゴシック" pitchFamily="-60" charset="-128"/>
                <a:cs typeface="+mn-cs"/>
              </a:rPr>
              <a:t>RetentionPolicy.RUNTIME</a:t>
            </a:r>
            <a:r>
              <a:rPr lang="en-US" sz="1200" b="0" i="0" kern="1200" dirty="0" smtClean="0">
                <a:solidFill>
                  <a:schemeClr val="tx1"/>
                </a:solidFill>
                <a:effectLst/>
                <a:latin typeface="Arial" charset="0"/>
                <a:ea typeface="ＭＳ Ｐゴシック" pitchFamily="-60" charset="-128"/>
                <a:cs typeface="+mn-cs"/>
              </a:rPr>
              <a:t>) annotation indicates that your </a:t>
            </a:r>
            <a:r>
              <a:rPr lang="en-US" sz="1200" b="0" i="0" kern="1200" dirty="0" err="1" smtClean="0">
                <a:solidFill>
                  <a:schemeClr val="tx1"/>
                </a:solidFill>
                <a:effectLst/>
                <a:latin typeface="Arial" charset="0"/>
                <a:ea typeface="ＭＳ Ｐゴシック" pitchFamily="-60" charset="-128"/>
                <a:cs typeface="+mn-cs"/>
              </a:rPr>
              <a:t>Test_Retention</a:t>
            </a:r>
            <a:r>
              <a:rPr lang="en-US" sz="1200" b="0" i="0" kern="1200" dirty="0" smtClean="0">
                <a:solidFill>
                  <a:schemeClr val="tx1"/>
                </a:solidFill>
                <a:effectLst/>
                <a:latin typeface="Arial" charset="0"/>
                <a:ea typeface="ＭＳ Ｐゴシック" pitchFamily="-60" charset="-128"/>
                <a:cs typeface="+mn-cs"/>
              </a:rPr>
              <a:t> annotation is to be retained by the VM so that it can be read reflectively at run-time.</a:t>
            </a:r>
            <a:endParaRPr lang="en-US" dirty="0"/>
          </a:p>
        </p:txBody>
      </p:sp>
      <p:sp>
        <p:nvSpPr>
          <p:cNvPr id="4" name="Slide Number Placeholder 3"/>
          <p:cNvSpPr>
            <a:spLocks noGrp="1"/>
          </p:cNvSpPr>
          <p:nvPr>
            <p:ph type="sldNum" sz="quarter" idx="10"/>
          </p:nvPr>
        </p:nvSpPr>
        <p:spPr/>
        <p:txBody>
          <a:bodyPr/>
          <a:lstStyle/>
          <a:p>
            <a:pPr>
              <a:defRPr/>
            </a:pPr>
            <a:fld id="{3CDC32B4-470F-41B1-B512-CBF971DE84B8}" type="slidenum">
              <a:rPr lang="en-US" smtClean="0"/>
              <a:pPr>
                <a:defRPr/>
              </a:pPr>
              <a:t>25</a:t>
            </a:fld>
            <a:endParaRPr lang="en-US"/>
          </a:p>
        </p:txBody>
      </p:sp>
    </p:spTree>
    <p:extLst>
      <p:ext uri="{BB962C8B-B14F-4D97-AF65-F5344CB8AC3E}">
        <p14:creationId xmlns:p14="http://schemas.microsoft.com/office/powerpoint/2010/main" val="240318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3CDC32B4-470F-41B1-B512-CBF971DE84B8}" type="slidenum">
              <a:rPr lang="en-US" smtClean="0"/>
              <a:pPr>
                <a:defRPr/>
              </a:pPr>
              <a:t>29</a:t>
            </a:fld>
            <a:endParaRPr lang="en-US"/>
          </a:p>
        </p:txBody>
      </p:sp>
    </p:spTree>
    <p:extLst>
      <p:ext uri="{BB962C8B-B14F-4D97-AF65-F5344CB8AC3E}">
        <p14:creationId xmlns:p14="http://schemas.microsoft.com/office/powerpoint/2010/main" val="3580538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252212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22656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472764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96597112"/>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141439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99332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7.png"/><Relationship Id="rId4" Type="http://schemas.openxmlformats.org/officeDocument/2006/relationships/slideLayout" Target="../slideLayouts/slideLayout21.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hf sldNum="0"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78399001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sz="4000" dirty="0" smtClean="0">
                <a:solidFill>
                  <a:srgbClr val="C00000"/>
                </a:solidFill>
              </a:rPr>
              <a:t>Java Annotations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 y="2171174"/>
            <a:ext cx="9029700" cy="2554545"/>
          </a:xfrm>
          <a:prstGeom prst="rect">
            <a:avLst/>
          </a:prstGeom>
        </p:spPr>
        <p:txBody>
          <a:bodyPr wrap="square">
            <a:spAutoFit/>
          </a:bodyPr>
          <a:lstStyle/>
          <a:p>
            <a:pPr algn="l"/>
            <a:r>
              <a:rPr lang="en-IN" sz="2000" b="1" i="0" dirty="0">
                <a:solidFill>
                  <a:srgbClr val="FF0000"/>
                </a:solidFill>
              </a:rPr>
              <a:t>b) 	@Override</a:t>
            </a:r>
          </a:p>
          <a:p>
            <a:pPr marL="1257300" lvl="2" indent="-342900" algn="l">
              <a:buFont typeface="Wingdings" panose="05000000000000000000" pitchFamily="2" charset="2"/>
              <a:buChar char="q"/>
            </a:pPr>
            <a:r>
              <a:rPr lang="en-IN" sz="2000" b="1" i="0" dirty="0">
                <a:solidFill>
                  <a:schemeClr val="tx1"/>
                </a:solidFill>
              </a:rPr>
              <a:t>Annotates methods</a:t>
            </a:r>
          </a:p>
          <a:p>
            <a:pPr marL="1257300" lvl="2" indent="-342900" algn="l">
              <a:buFont typeface="Wingdings" panose="05000000000000000000" pitchFamily="2" charset="2"/>
              <a:buChar char="q"/>
            </a:pPr>
            <a:r>
              <a:rPr lang="en-IN" sz="2000" b="1" i="0" dirty="0">
                <a:solidFill>
                  <a:schemeClr val="tx1"/>
                </a:solidFill>
              </a:rPr>
              <a:t>Indicates that the annotated method overrides a declaration in   a super type</a:t>
            </a:r>
          </a:p>
          <a:p>
            <a:pPr marL="1257300" lvl="2" indent="-342900" algn="l">
              <a:buFont typeface="Wingdings" panose="05000000000000000000" pitchFamily="2" charset="2"/>
              <a:buChar char="q"/>
            </a:pPr>
            <a:r>
              <a:rPr lang="en-US" sz="2000" b="1" i="0" dirty="0">
                <a:solidFill>
                  <a:schemeClr val="tx1"/>
                </a:solidFill>
              </a:rPr>
              <a:t>Is checked by the compiler </a:t>
            </a:r>
          </a:p>
          <a:p>
            <a:pPr marL="1257300" lvl="2" indent="-342900" algn="l">
              <a:buFont typeface="Wingdings" panose="05000000000000000000" pitchFamily="2" charset="2"/>
              <a:buChar char="q"/>
            </a:pPr>
            <a:r>
              <a:rPr lang="en-US" sz="2000" b="1" i="0" dirty="0">
                <a:solidFill>
                  <a:schemeClr val="tx1"/>
                </a:solidFill>
              </a:rPr>
              <a:t>May be used and checked by IDEs</a:t>
            </a:r>
            <a:endParaRPr lang="en-IN" sz="2000" b="1" i="0" dirty="0">
              <a:solidFill>
                <a:schemeClr val="tx1"/>
              </a:solidFill>
            </a:endParaRPr>
          </a:p>
        </p:txBody>
      </p:sp>
      <p:sp>
        <p:nvSpPr>
          <p:cNvPr id="8" name="Footer Placeholder 7"/>
          <p:cNvSpPr>
            <a:spLocks noGrp="1"/>
          </p:cNvSpPr>
          <p:nvPr>
            <p:ph type="ftr" sz="quarter" idx="3"/>
          </p:nvPr>
        </p:nvSpPr>
        <p:spPr/>
        <p:txBody>
          <a:bodyPr/>
          <a:lstStyle/>
          <a:p>
            <a:r>
              <a:rPr lang="en-IN" sz="700" smtClean="0"/>
              <a:t>Copyright © 2016 Tech Mahindra. All Rights Reserved.</a:t>
            </a:r>
            <a:endParaRPr lang="en-IN" dirty="0"/>
          </a:p>
        </p:txBody>
      </p:sp>
      <p:sp>
        <p:nvSpPr>
          <p:cNvPr id="9" name="Title 4"/>
          <p:cNvSpPr>
            <a:spLocks noGrp="1"/>
          </p:cNvSpPr>
          <p:nvPr>
            <p:ph type="title"/>
          </p:nvPr>
        </p:nvSpPr>
        <p:spPr>
          <a:xfrm>
            <a:off x="304800" y="552451"/>
            <a:ext cx="6705600" cy="411162"/>
          </a:xfrm>
        </p:spPr>
        <p:txBody>
          <a:bodyPr/>
          <a:lstStyle/>
          <a:p>
            <a:r>
              <a:rPr lang="en-IN" dirty="0"/>
              <a:t>Standard </a:t>
            </a:r>
            <a:r>
              <a:rPr lang="en-IN" dirty="0" smtClean="0"/>
              <a:t>Annotations</a:t>
            </a:r>
            <a:endParaRPr lang="en-IN" dirty="0"/>
          </a:p>
        </p:txBody>
      </p:sp>
    </p:spTree>
    <p:extLst>
      <p:ext uri="{BB962C8B-B14F-4D97-AF65-F5344CB8AC3E}">
        <p14:creationId xmlns:p14="http://schemas.microsoft.com/office/powerpoint/2010/main" val="254930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96" y="1543318"/>
            <a:ext cx="8807904" cy="5187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34496" y="1143208"/>
            <a:ext cx="3081293" cy="400110"/>
          </a:xfrm>
          <a:prstGeom prst="rect">
            <a:avLst/>
          </a:prstGeom>
        </p:spPr>
        <p:txBody>
          <a:bodyPr wrap="none">
            <a:spAutoFit/>
          </a:bodyPr>
          <a:lstStyle/>
          <a:p>
            <a:pPr algn="l"/>
            <a:r>
              <a:rPr lang="en-IN" sz="2000" b="1" i="0" dirty="0">
                <a:solidFill>
                  <a:srgbClr val="FF0000"/>
                </a:solidFill>
              </a:rPr>
              <a:t>b) @Override - Example</a:t>
            </a:r>
            <a:endParaRPr lang="en-IN" sz="2000" b="1" i="0" dirty="0">
              <a:solidFill>
                <a:srgbClr val="FF0000"/>
              </a:solidFill>
            </a:endParaRPr>
          </a:p>
        </p:txBody>
      </p:sp>
      <p:sp>
        <p:nvSpPr>
          <p:cNvPr id="8" name="Footer Placeholder 7"/>
          <p:cNvSpPr>
            <a:spLocks noGrp="1"/>
          </p:cNvSpPr>
          <p:nvPr>
            <p:ph type="ftr" sz="quarter" idx="3"/>
          </p:nvPr>
        </p:nvSpPr>
        <p:spPr/>
        <p:txBody>
          <a:bodyPr/>
          <a:lstStyle/>
          <a:p>
            <a:r>
              <a:rPr lang="en-IN" sz="700" smtClean="0"/>
              <a:t>Copyright © 2016 Tech Mahindra. All Rights Reserved.</a:t>
            </a:r>
            <a:endParaRPr lang="en-IN" dirty="0"/>
          </a:p>
        </p:txBody>
      </p:sp>
      <p:sp>
        <p:nvSpPr>
          <p:cNvPr id="10" name="Title 4"/>
          <p:cNvSpPr>
            <a:spLocks noGrp="1"/>
          </p:cNvSpPr>
          <p:nvPr>
            <p:ph type="title"/>
          </p:nvPr>
        </p:nvSpPr>
        <p:spPr>
          <a:xfrm>
            <a:off x="304800" y="552451"/>
            <a:ext cx="6705600" cy="411162"/>
          </a:xfrm>
        </p:spPr>
        <p:txBody>
          <a:bodyPr/>
          <a:lstStyle/>
          <a:p>
            <a:r>
              <a:rPr lang="en-IN" dirty="0"/>
              <a:t>Standard </a:t>
            </a:r>
            <a:r>
              <a:rPr lang="en-IN" dirty="0" smtClean="0"/>
              <a:t>Annotations</a:t>
            </a:r>
            <a:endParaRPr lang="en-IN" dirty="0"/>
          </a:p>
        </p:txBody>
      </p:sp>
    </p:spTree>
    <p:extLst>
      <p:ext uri="{BB962C8B-B14F-4D97-AF65-F5344CB8AC3E}">
        <p14:creationId xmlns:p14="http://schemas.microsoft.com/office/powerpoint/2010/main" val="254930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88494"/>
            <a:ext cx="8988880" cy="5170646"/>
          </a:xfrm>
          <a:prstGeom prst="rect">
            <a:avLst/>
          </a:prstGeom>
        </p:spPr>
        <p:txBody>
          <a:bodyPr wrap="square">
            <a:spAutoFit/>
          </a:bodyPr>
          <a:lstStyle/>
          <a:p>
            <a:pPr algn="l"/>
            <a:r>
              <a:rPr lang="en-IN" sz="2000" b="1" i="0" dirty="0">
                <a:solidFill>
                  <a:srgbClr val="FF0000"/>
                </a:solidFill>
              </a:rPr>
              <a:t>c)  @</a:t>
            </a:r>
            <a:r>
              <a:rPr lang="en-IN" sz="2000" b="1" i="0" dirty="0" err="1">
                <a:solidFill>
                  <a:srgbClr val="FF0000"/>
                </a:solidFill>
              </a:rPr>
              <a:t>SuppressWarnings</a:t>
            </a:r>
            <a:r>
              <a:rPr lang="en-IN" sz="2000" b="1" i="0" dirty="0">
                <a:solidFill>
                  <a:srgbClr val="FF0000"/>
                </a:solidFill>
              </a:rPr>
              <a:t>( warning-category )</a:t>
            </a:r>
          </a:p>
          <a:p>
            <a:pPr algn="l"/>
            <a:r>
              <a:rPr lang="en-IN" sz="2000" b="1" i="0" dirty="0">
                <a:solidFill>
                  <a:srgbClr val="FF0000"/>
                </a:solidFill>
              </a:rPr>
              <a:t>     @</a:t>
            </a:r>
            <a:r>
              <a:rPr lang="en-IN" sz="2000" b="1" i="0" dirty="0" err="1">
                <a:solidFill>
                  <a:srgbClr val="FF0000"/>
                </a:solidFill>
              </a:rPr>
              <a:t>SuppressWarnings</a:t>
            </a:r>
            <a:r>
              <a:rPr lang="en-IN" sz="2000" b="1" i="0" dirty="0">
                <a:solidFill>
                  <a:srgbClr val="FF0000"/>
                </a:solidFill>
              </a:rPr>
              <a:t>({ list of warning-categories })</a:t>
            </a:r>
          </a:p>
          <a:p>
            <a:pPr marL="800100" lvl="1" indent="-342900" algn="l">
              <a:buFont typeface="Wingdings" panose="05000000000000000000" pitchFamily="2" charset="2"/>
              <a:buChar char="q"/>
            </a:pPr>
            <a:r>
              <a:rPr lang="en-IN" sz="2000" b="1" i="0" dirty="0">
                <a:solidFill>
                  <a:schemeClr val="tx1"/>
                </a:solidFill>
              </a:rPr>
              <a:t>Annotates </a:t>
            </a:r>
            <a:r>
              <a:rPr lang="en-IN" sz="2000" b="1" i="0" dirty="0">
                <a:solidFill>
                  <a:srgbClr val="0070C0"/>
                </a:solidFill>
              </a:rPr>
              <a:t>classes, methods, statements</a:t>
            </a:r>
          </a:p>
          <a:p>
            <a:pPr marL="800100" lvl="1" indent="-342900" algn="l">
              <a:buFont typeface="Wingdings" panose="05000000000000000000" pitchFamily="2" charset="2"/>
              <a:buChar char="q"/>
            </a:pPr>
            <a:r>
              <a:rPr lang="en-IN" sz="2000" b="1" i="0" dirty="0">
                <a:solidFill>
                  <a:schemeClr val="tx1"/>
                </a:solidFill>
              </a:rPr>
              <a:t>Indicates that the compiler should suppress within the annotated element all warnings in the warning category or any of the warning categories.</a:t>
            </a:r>
          </a:p>
          <a:p>
            <a:pPr marL="800100" lvl="1" indent="-342900" algn="l">
              <a:buFont typeface="Wingdings" panose="05000000000000000000" pitchFamily="2" charset="2"/>
              <a:buChar char="q"/>
            </a:pPr>
            <a:r>
              <a:rPr lang="en-IN" sz="2000" b="1" i="0" dirty="0">
                <a:solidFill>
                  <a:schemeClr val="tx1"/>
                </a:solidFill>
              </a:rPr>
              <a:t>Warning categories</a:t>
            </a:r>
          </a:p>
          <a:p>
            <a:pPr lvl="3" algn="l"/>
            <a:r>
              <a:rPr lang="en-IN" sz="2000" b="1" i="0" dirty="0">
                <a:solidFill>
                  <a:schemeClr val="tx1"/>
                </a:solidFill>
              </a:rPr>
              <a:t>➢ Examples: </a:t>
            </a:r>
            <a:r>
              <a:rPr lang="en-IN" sz="2000" b="1" i="0" dirty="0">
                <a:solidFill>
                  <a:srgbClr val="0070C0"/>
                </a:solidFill>
              </a:rPr>
              <a:t>"all", "deprecation", "unchecked", "serial", </a:t>
            </a:r>
            <a:r>
              <a:rPr lang="en-IN" sz="2000" b="1" i="0" dirty="0">
                <a:solidFill>
                  <a:srgbClr val="7030A0"/>
                </a:solidFill>
              </a:rPr>
              <a:t>···</a:t>
            </a:r>
          </a:p>
          <a:p>
            <a:pPr lvl="3" algn="l"/>
            <a:r>
              <a:rPr lang="en-IN" sz="2000" b="1" i="0" dirty="0">
                <a:solidFill>
                  <a:schemeClr val="tx1"/>
                </a:solidFill>
              </a:rPr>
              <a:t>➢ General: all warning categories that may be set using</a:t>
            </a:r>
          </a:p>
          <a:p>
            <a:pPr algn="l"/>
            <a:r>
              <a:rPr lang="en-IN" sz="2000" b="1" i="0" dirty="0">
                <a:solidFill>
                  <a:schemeClr val="tx1"/>
                </a:solidFill>
              </a:rPr>
              <a:t>			</a:t>
            </a:r>
            <a:r>
              <a:rPr lang="en-IN" sz="2000" b="1" i="0" dirty="0" err="1">
                <a:solidFill>
                  <a:srgbClr val="0070C0"/>
                </a:solidFill>
              </a:rPr>
              <a:t>javac</a:t>
            </a:r>
            <a:r>
              <a:rPr lang="en-IN" sz="2000" b="1" i="0" dirty="0">
                <a:solidFill>
                  <a:srgbClr val="0070C0"/>
                </a:solidFill>
              </a:rPr>
              <a:t> -</a:t>
            </a:r>
            <a:r>
              <a:rPr lang="en-IN" sz="2000" b="1" i="0" dirty="0" err="1">
                <a:solidFill>
                  <a:srgbClr val="0070C0"/>
                </a:solidFill>
              </a:rPr>
              <a:t>Xlint</a:t>
            </a:r>
            <a:endParaRPr lang="en-IN" sz="2000" b="1" i="0" dirty="0">
              <a:solidFill>
                <a:srgbClr val="0070C0"/>
              </a:solidFill>
            </a:endParaRPr>
          </a:p>
          <a:p>
            <a:pPr algn="l"/>
            <a:r>
              <a:rPr lang="en-IN" sz="2000" b="1" i="0" dirty="0">
                <a:solidFill>
                  <a:schemeClr val="tx1"/>
                </a:solidFill>
              </a:rPr>
              <a:t>        		may be suppressed using the annotation </a:t>
            </a:r>
          </a:p>
          <a:p>
            <a:pPr algn="l"/>
            <a:r>
              <a:rPr lang="en-IN" sz="2000" b="1" i="0" dirty="0">
                <a:solidFill>
                  <a:schemeClr val="tx1"/>
                </a:solidFill>
              </a:rPr>
              <a:t>		(The IDE will handle this)</a:t>
            </a:r>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
        <p:nvSpPr>
          <p:cNvPr id="10" name="Title 4"/>
          <p:cNvSpPr>
            <a:spLocks noGrp="1"/>
          </p:cNvSpPr>
          <p:nvPr>
            <p:ph type="title"/>
          </p:nvPr>
        </p:nvSpPr>
        <p:spPr>
          <a:xfrm>
            <a:off x="304800" y="552451"/>
            <a:ext cx="6705600" cy="411162"/>
          </a:xfrm>
        </p:spPr>
        <p:txBody>
          <a:bodyPr/>
          <a:lstStyle/>
          <a:p>
            <a:r>
              <a:rPr lang="en-IN" dirty="0"/>
              <a:t>Standard </a:t>
            </a:r>
            <a:r>
              <a:rPr lang="en-IN" dirty="0" smtClean="0"/>
              <a:t>Annotations</a:t>
            </a:r>
            <a:endParaRPr lang="en-IN" dirty="0"/>
          </a:p>
        </p:txBody>
      </p:sp>
    </p:spTree>
    <p:extLst>
      <p:ext uri="{BB962C8B-B14F-4D97-AF65-F5344CB8AC3E}">
        <p14:creationId xmlns:p14="http://schemas.microsoft.com/office/powerpoint/2010/main" val="254930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4496" y="1543318"/>
            <a:ext cx="4413516" cy="400110"/>
          </a:xfrm>
          <a:prstGeom prst="rect">
            <a:avLst/>
          </a:prstGeom>
        </p:spPr>
        <p:txBody>
          <a:bodyPr wrap="none">
            <a:spAutoFit/>
          </a:bodyPr>
          <a:lstStyle/>
          <a:p>
            <a:pPr algn="l"/>
            <a:r>
              <a:rPr lang="en-IN" sz="2000" b="1" i="0" dirty="0">
                <a:solidFill>
                  <a:srgbClr val="FF0000"/>
                </a:solidFill>
              </a:rPr>
              <a:t>c)  @</a:t>
            </a:r>
            <a:r>
              <a:rPr lang="en-IN" sz="2000" b="1" i="0" dirty="0" err="1">
                <a:solidFill>
                  <a:srgbClr val="FF0000"/>
                </a:solidFill>
              </a:rPr>
              <a:t>SuppressWarnings</a:t>
            </a:r>
            <a:r>
              <a:rPr lang="en-IN" sz="2000" b="1" i="0" dirty="0">
                <a:solidFill>
                  <a:srgbClr val="FF0000"/>
                </a:solidFill>
              </a:rPr>
              <a:t> - Example</a:t>
            </a:r>
            <a:endParaRPr lang="en-IN" sz="2000" b="1" i="0" dirty="0">
              <a:solidFill>
                <a:srgbClr val="0070C0"/>
              </a:solidFill>
            </a:endParaRPr>
          </a:p>
        </p:txBody>
      </p:sp>
      <p:sp>
        <p:nvSpPr>
          <p:cNvPr id="7" name="Rectangle 6"/>
          <p:cNvSpPr/>
          <p:nvPr/>
        </p:nvSpPr>
        <p:spPr>
          <a:xfrm>
            <a:off x="812346" y="2631351"/>
            <a:ext cx="7226300" cy="31700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IN" sz="2400" b="1" i="0" dirty="0">
                <a:solidFill>
                  <a:schemeClr val="bg2">
                    <a:lumMod val="75000"/>
                  </a:schemeClr>
                </a:solidFill>
              </a:rPr>
              <a:t>class</a:t>
            </a:r>
            <a:r>
              <a:rPr lang="en-IN" sz="2400" b="1" i="0" dirty="0">
                <a:solidFill>
                  <a:schemeClr val="tx1"/>
                </a:solidFill>
              </a:rPr>
              <a:t> C {</a:t>
            </a:r>
          </a:p>
          <a:p>
            <a:pPr algn="l"/>
            <a:r>
              <a:rPr lang="en-IN" sz="2400" b="1" i="0" dirty="0">
                <a:solidFill>
                  <a:schemeClr val="tx1"/>
                </a:solidFill>
              </a:rPr>
              <a:t> </a:t>
            </a:r>
            <a:r>
              <a:rPr lang="en-IN" sz="2400" b="1" i="0" dirty="0">
                <a:solidFill>
                  <a:srgbClr val="002060"/>
                </a:solidFill>
              </a:rPr>
              <a:t>@SuppressWarnings</a:t>
            </a:r>
            <a:r>
              <a:rPr lang="en-IN" sz="2400" b="1" i="0" dirty="0">
                <a:solidFill>
                  <a:schemeClr val="tx1"/>
                </a:solidFill>
              </a:rPr>
              <a:t>({"</a:t>
            </a:r>
            <a:r>
              <a:rPr lang="en-IN" sz="2400" b="1" i="0" dirty="0">
                <a:solidFill>
                  <a:srgbClr val="FFFF00"/>
                </a:solidFill>
              </a:rPr>
              <a:t>unchecked", "unused"</a:t>
            </a:r>
            <a:r>
              <a:rPr lang="en-IN" sz="2400" b="1" i="0" dirty="0">
                <a:solidFill>
                  <a:schemeClr val="tx1"/>
                </a:solidFill>
              </a:rPr>
              <a:t>})</a:t>
            </a:r>
          </a:p>
          <a:p>
            <a:pPr algn="l"/>
            <a:r>
              <a:rPr lang="en-IN" sz="2400" b="1" i="0" dirty="0">
                <a:solidFill>
                  <a:schemeClr val="tx1"/>
                </a:solidFill>
              </a:rPr>
              <a:t> </a:t>
            </a:r>
            <a:r>
              <a:rPr lang="en-IN" sz="2400" b="1" i="0" dirty="0">
                <a:solidFill>
                  <a:schemeClr val="bg2">
                    <a:lumMod val="75000"/>
                  </a:schemeClr>
                </a:solidFill>
              </a:rPr>
              <a:t>private int </a:t>
            </a:r>
            <a:r>
              <a:rPr lang="en-IN" sz="2400" b="1" i="0" dirty="0">
                <a:solidFill>
                  <a:schemeClr val="tx1"/>
                </a:solidFill>
              </a:rPr>
              <a:t>g() {</a:t>
            </a:r>
          </a:p>
          <a:p>
            <a:pPr algn="l"/>
            <a:r>
              <a:rPr lang="en-IN" sz="2400" b="1" i="0" dirty="0">
                <a:solidFill>
                  <a:schemeClr val="tx1"/>
                </a:solidFill>
              </a:rPr>
              <a:t> List l = new ArrayList();</a:t>
            </a:r>
          </a:p>
          <a:p>
            <a:pPr algn="l"/>
            <a:r>
              <a:rPr lang="en-IN" sz="2400" b="1" i="0" dirty="0">
                <a:solidFill>
                  <a:schemeClr val="tx1"/>
                </a:solidFill>
              </a:rPr>
              <a:t> </a:t>
            </a:r>
            <a:r>
              <a:rPr lang="en-IN" sz="2400" b="1" i="0" dirty="0">
                <a:solidFill>
                  <a:schemeClr val="bg2">
                    <a:lumMod val="75000"/>
                  </a:schemeClr>
                </a:solidFill>
              </a:rPr>
              <a:t>return</a:t>
            </a:r>
            <a:r>
              <a:rPr lang="en-IN" sz="2400" b="1" i="0" dirty="0">
                <a:solidFill>
                  <a:schemeClr val="tx1"/>
                </a:solidFill>
              </a:rPr>
              <a:t> 0;</a:t>
            </a:r>
          </a:p>
          <a:p>
            <a:pPr algn="l"/>
            <a:r>
              <a:rPr lang="en-IN" sz="2400" b="1" i="0" dirty="0">
                <a:solidFill>
                  <a:schemeClr val="tx1"/>
                </a:solidFill>
              </a:rPr>
              <a:t> }</a:t>
            </a:r>
          </a:p>
          <a:p>
            <a:pPr algn="l"/>
            <a:r>
              <a:rPr lang="en-IN" sz="2400" b="1" i="0" dirty="0">
                <a:solidFill>
                  <a:schemeClr val="tx1"/>
                </a:solidFill>
              </a:rPr>
              <a:t>}</a:t>
            </a:r>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
        <p:nvSpPr>
          <p:cNvPr id="10" name="Title 4"/>
          <p:cNvSpPr>
            <a:spLocks noGrp="1"/>
          </p:cNvSpPr>
          <p:nvPr>
            <p:ph type="title"/>
          </p:nvPr>
        </p:nvSpPr>
        <p:spPr>
          <a:xfrm>
            <a:off x="304800" y="552451"/>
            <a:ext cx="6705600" cy="411162"/>
          </a:xfrm>
        </p:spPr>
        <p:txBody>
          <a:bodyPr/>
          <a:lstStyle/>
          <a:p>
            <a:r>
              <a:rPr lang="en-IN" dirty="0"/>
              <a:t>Standard </a:t>
            </a:r>
            <a:r>
              <a:rPr lang="en-IN" dirty="0" smtClean="0"/>
              <a:t>Annotations</a:t>
            </a:r>
            <a:endParaRPr lang="en-IN" dirty="0"/>
          </a:p>
        </p:txBody>
      </p:sp>
    </p:spTree>
    <p:extLst>
      <p:ext uri="{BB962C8B-B14F-4D97-AF65-F5344CB8AC3E}">
        <p14:creationId xmlns:p14="http://schemas.microsoft.com/office/powerpoint/2010/main" val="254930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1686292"/>
            <a:ext cx="8724900" cy="4093428"/>
          </a:xfrm>
          <a:prstGeom prst="rect">
            <a:avLst/>
          </a:prstGeom>
        </p:spPr>
        <p:txBody>
          <a:bodyPr wrap="square">
            <a:spAutoFit/>
          </a:bodyPr>
          <a:lstStyle/>
          <a:p>
            <a:pPr algn="l"/>
            <a:r>
              <a:rPr lang="en-IN" sz="1800" b="1" i="0" dirty="0" smtClean="0">
                <a:solidFill>
                  <a:srgbClr val="00B050"/>
                </a:solidFill>
              </a:rPr>
              <a:t>Defined</a:t>
            </a:r>
            <a:r>
              <a:rPr lang="en-IN" sz="1800" b="1" i="0" dirty="0" smtClean="0">
                <a:solidFill>
                  <a:schemeClr val="tx1"/>
                </a:solidFill>
              </a:rPr>
              <a:t> </a:t>
            </a:r>
            <a:r>
              <a:rPr lang="en-IN" sz="1800" b="1" i="0" dirty="0">
                <a:solidFill>
                  <a:schemeClr val="tx1"/>
                </a:solidFill>
              </a:rPr>
              <a:t>in package </a:t>
            </a:r>
            <a:r>
              <a:rPr lang="en-IN" sz="1800" b="1" i="0" dirty="0">
                <a:solidFill>
                  <a:srgbClr val="0070C0"/>
                </a:solidFill>
              </a:rPr>
              <a:t>javax.annotation</a:t>
            </a:r>
          </a:p>
          <a:p>
            <a:pPr algn="l"/>
            <a:r>
              <a:rPr lang="en-IN" sz="1800" b="1" i="0" dirty="0" smtClean="0">
                <a:solidFill>
                  <a:schemeClr val="tx1"/>
                </a:solidFill>
              </a:rPr>
              <a:t>	– Java </a:t>
            </a:r>
            <a:r>
              <a:rPr lang="en-IN" sz="1800" b="1" i="0" dirty="0">
                <a:solidFill>
                  <a:schemeClr val="tx1"/>
                </a:solidFill>
              </a:rPr>
              <a:t>6 comprises annotations defined in package </a:t>
            </a:r>
            <a:r>
              <a:rPr lang="en-IN" sz="1800" b="1" i="0" dirty="0">
                <a:solidFill>
                  <a:srgbClr val="0070C0"/>
                </a:solidFill>
              </a:rPr>
              <a:t>javax.annotation</a:t>
            </a:r>
          </a:p>
          <a:p>
            <a:pPr marL="1657350" lvl="3" indent="-285750" algn="l">
              <a:buFont typeface="Wingdings" panose="05000000000000000000" pitchFamily="2" charset="2"/>
              <a:buChar char="q"/>
            </a:pPr>
            <a:r>
              <a:rPr lang="en-IN" sz="1800" b="1" i="0" dirty="0" smtClean="0">
                <a:solidFill>
                  <a:srgbClr val="002060"/>
                </a:solidFill>
              </a:rPr>
              <a:t>@</a:t>
            </a:r>
            <a:r>
              <a:rPr lang="en-IN" sz="1800" b="1" i="0" dirty="0">
                <a:solidFill>
                  <a:srgbClr val="002060"/>
                </a:solidFill>
              </a:rPr>
              <a:t>Generated</a:t>
            </a:r>
          </a:p>
          <a:p>
            <a:pPr marL="1657350" lvl="3" indent="-285750" algn="l">
              <a:buFont typeface="Wingdings" panose="05000000000000000000" pitchFamily="2" charset="2"/>
              <a:buChar char="q"/>
            </a:pPr>
            <a:r>
              <a:rPr lang="en-IN" sz="1800" b="1" i="0" dirty="0" smtClean="0">
                <a:solidFill>
                  <a:srgbClr val="002060"/>
                </a:solidFill>
              </a:rPr>
              <a:t>@</a:t>
            </a:r>
            <a:r>
              <a:rPr lang="en-IN" sz="1800" b="1" i="0" dirty="0" err="1">
                <a:solidFill>
                  <a:srgbClr val="002060"/>
                </a:solidFill>
              </a:rPr>
              <a:t>PostConstruct</a:t>
            </a:r>
            <a:endParaRPr lang="en-IN" sz="1800" b="1" i="0" dirty="0">
              <a:solidFill>
                <a:srgbClr val="002060"/>
              </a:solidFill>
            </a:endParaRPr>
          </a:p>
          <a:p>
            <a:pPr marL="1657350" lvl="3" indent="-285750" algn="l">
              <a:buFont typeface="Wingdings" panose="05000000000000000000" pitchFamily="2" charset="2"/>
              <a:buChar char="q"/>
            </a:pPr>
            <a:r>
              <a:rPr lang="en-IN" sz="1800" b="1" i="0" dirty="0" smtClean="0">
                <a:solidFill>
                  <a:srgbClr val="002060"/>
                </a:solidFill>
              </a:rPr>
              <a:t>@</a:t>
            </a:r>
            <a:r>
              <a:rPr lang="en-IN" sz="1800" b="1" i="0" dirty="0" err="1">
                <a:solidFill>
                  <a:srgbClr val="002060"/>
                </a:solidFill>
              </a:rPr>
              <a:t>PreDestroy</a:t>
            </a:r>
            <a:endParaRPr lang="en-IN" sz="1800" b="1" i="0" dirty="0">
              <a:solidFill>
                <a:srgbClr val="002060"/>
              </a:solidFill>
            </a:endParaRPr>
          </a:p>
          <a:p>
            <a:pPr marL="1657350" lvl="3" indent="-285750" algn="l">
              <a:buFont typeface="Wingdings" panose="05000000000000000000" pitchFamily="2" charset="2"/>
              <a:buChar char="q"/>
            </a:pPr>
            <a:r>
              <a:rPr lang="en-IN" sz="1800" b="1" i="0" dirty="0" smtClean="0">
                <a:solidFill>
                  <a:srgbClr val="002060"/>
                </a:solidFill>
              </a:rPr>
              <a:t>@Resource</a:t>
            </a:r>
            <a:endParaRPr lang="en-IN" sz="1800" b="1" i="0" dirty="0">
              <a:solidFill>
                <a:srgbClr val="002060"/>
              </a:solidFill>
            </a:endParaRPr>
          </a:p>
          <a:p>
            <a:pPr marL="1657350" lvl="3" indent="-285750" algn="l">
              <a:buFont typeface="Wingdings" panose="05000000000000000000" pitchFamily="2" charset="2"/>
              <a:buChar char="q"/>
            </a:pPr>
            <a:r>
              <a:rPr lang="en-IN" sz="1800" b="1" i="0" dirty="0" smtClean="0">
                <a:solidFill>
                  <a:srgbClr val="002060"/>
                </a:solidFill>
              </a:rPr>
              <a:t>@Resources</a:t>
            </a:r>
            <a:endParaRPr lang="en-IN" sz="1800" b="1" i="0" dirty="0">
              <a:solidFill>
                <a:srgbClr val="002060"/>
              </a:solidFill>
            </a:endParaRPr>
          </a:p>
          <a:p>
            <a:pPr algn="l"/>
            <a:r>
              <a:rPr lang="en-IN" sz="1800" b="1" i="0" dirty="0" smtClean="0">
                <a:solidFill>
                  <a:schemeClr val="tx1"/>
                </a:solidFill>
              </a:rPr>
              <a:t>	– Intended usage</a:t>
            </a:r>
          </a:p>
          <a:p>
            <a:pPr marL="1657350" lvl="3" indent="-285750" algn="l">
              <a:buFont typeface="Wingdings" panose="05000000000000000000" pitchFamily="2" charset="2"/>
              <a:buChar char="q"/>
            </a:pPr>
            <a:r>
              <a:rPr lang="en-IN" sz="1800" b="1" i="0" dirty="0" smtClean="0">
                <a:solidFill>
                  <a:srgbClr val="1F3163"/>
                </a:solidFill>
              </a:rPr>
              <a:t>Enterprise </a:t>
            </a:r>
            <a:r>
              <a:rPr lang="en-IN" sz="1800" b="1" i="0" dirty="0">
                <a:solidFill>
                  <a:srgbClr val="1F3163"/>
                </a:solidFill>
              </a:rPr>
              <a:t>frameworks</a:t>
            </a:r>
          </a:p>
        </p:txBody>
      </p:sp>
      <p:sp>
        <p:nvSpPr>
          <p:cNvPr id="8" name="Footer Placeholder 7"/>
          <p:cNvSpPr>
            <a:spLocks noGrp="1"/>
          </p:cNvSpPr>
          <p:nvPr>
            <p:ph type="ftr" sz="quarter" idx="3"/>
          </p:nvPr>
        </p:nvSpPr>
        <p:spPr/>
        <p:txBody>
          <a:bodyPr/>
          <a:lstStyle/>
          <a:p>
            <a:r>
              <a:rPr lang="en-IN" sz="700" dirty="0" smtClean="0"/>
              <a:t>Copyright © 2016 Tech Mahindra. All Rights Reserved.</a:t>
            </a:r>
            <a:endParaRPr lang="en-IN" dirty="0"/>
          </a:p>
        </p:txBody>
      </p:sp>
      <p:sp>
        <p:nvSpPr>
          <p:cNvPr id="9" name="Title 4"/>
          <p:cNvSpPr>
            <a:spLocks noGrp="1"/>
          </p:cNvSpPr>
          <p:nvPr>
            <p:ph type="title"/>
          </p:nvPr>
        </p:nvSpPr>
        <p:spPr>
          <a:xfrm>
            <a:off x="304800" y="552451"/>
            <a:ext cx="6705600" cy="411162"/>
          </a:xfrm>
        </p:spPr>
        <p:txBody>
          <a:bodyPr/>
          <a:lstStyle/>
          <a:p>
            <a:r>
              <a:rPr lang="en-IN" dirty="0"/>
              <a:t>Standard </a:t>
            </a:r>
            <a:r>
              <a:rPr lang="en-IN" dirty="0" smtClean="0"/>
              <a:t>Annotations</a:t>
            </a:r>
            <a:endParaRPr lang="en-IN" dirty="0"/>
          </a:p>
        </p:txBody>
      </p:sp>
    </p:spTree>
    <p:extLst>
      <p:ext uri="{BB962C8B-B14F-4D97-AF65-F5344CB8AC3E}">
        <p14:creationId xmlns:p14="http://schemas.microsoft.com/office/powerpoint/2010/main" val="254930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31984" y="516983"/>
            <a:ext cx="6413500" cy="65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eaLnBrk="1" hangingPunct="1">
              <a:spcBef>
                <a:spcPct val="0"/>
              </a:spcBef>
              <a:defRPr lang="en-US" altLang="en-US" sz="2400" b="1">
                <a:solidFill>
                  <a:srgbClr val="6D6E71"/>
                </a:solidFill>
                <a:latin typeface="+mn-lt"/>
                <a:ea typeface="+mj-ea"/>
                <a:cs typeface="+mj-cs"/>
              </a:defRPr>
            </a:lvl1pPr>
            <a:lvl2pPr algn="l" eaLnBrk="1" hangingPunct="1">
              <a:spcBef>
                <a:spcPct val="0"/>
              </a:spcBef>
              <a:defRPr sz="1350" b="1">
                <a:solidFill>
                  <a:srgbClr val="6D6E71"/>
                </a:solidFill>
                <a:latin typeface="Arial" charset="0"/>
              </a:defRPr>
            </a:lvl2pPr>
            <a:lvl3pPr algn="l" eaLnBrk="1" hangingPunct="1">
              <a:spcBef>
                <a:spcPct val="0"/>
              </a:spcBef>
              <a:defRPr sz="1350" b="1">
                <a:solidFill>
                  <a:srgbClr val="6D6E71"/>
                </a:solidFill>
                <a:latin typeface="Arial" charset="0"/>
              </a:defRPr>
            </a:lvl3pPr>
            <a:lvl4pPr algn="l" eaLnBrk="1" hangingPunct="1">
              <a:spcBef>
                <a:spcPct val="0"/>
              </a:spcBef>
              <a:defRPr sz="1350" b="1">
                <a:solidFill>
                  <a:srgbClr val="6D6E71"/>
                </a:solidFill>
                <a:latin typeface="Arial" charset="0"/>
              </a:defRPr>
            </a:lvl4pPr>
            <a:lvl5pPr algn="l" eaLnBrk="1" hangingPunct="1">
              <a:spcBef>
                <a:spcPct val="0"/>
              </a:spcBef>
              <a:defRPr sz="1350" b="1">
                <a:solidFill>
                  <a:srgbClr val="6D6E71"/>
                </a:solidFill>
                <a:latin typeface="Arial" charset="0"/>
              </a:defRPr>
            </a:lvl5pPr>
            <a:lvl6pPr marL="257175" fontAlgn="base">
              <a:spcBef>
                <a:spcPct val="0"/>
              </a:spcBef>
              <a:spcAft>
                <a:spcPct val="0"/>
              </a:spcAft>
              <a:defRPr sz="1350" b="1">
                <a:latin typeface="Arial Narrow" pitchFamily="34" charset="0"/>
              </a:defRPr>
            </a:lvl6pPr>
            <a:lvl7pPr marL="514350" fontAlgn="base">
              <a:spcBef>
                <a:spcPct val="0"/>
              </a:spcBef>
              <a:spcAft>
                <a:spcPct val="0"/>
              </a:spcAft>
              <a:defRPr sz="1350" b="1">
                <a:latin typeface="Arial Narrow" pitchFamily="34" charset="0"/>
              </a:defRPr>
            </a:lvl7pPr>
            <a:lvl8pPr marL="771525" fontAlgn="base">
              <a:spcBef>
                <a:spcPct val="0"/>
              </a:spcBef>
              <a:spcAft>
                <a:spcPct val="0"/>
              </a:spcAft>
              <a:defRPr sz="1350" b="1">
                <a:latin typeface="Arial Narrow" pitchFamily="34" charset="0"/>
              </a:defRPr>
            </a:lvl8pPr>
            <a:lvl9pPr marL="1028700" fontAlgn="base">
              <a:spcBef>
                <a:spcPct val="0"/>
              </a:spcBef>
              <a:spcAft>
                <a:spcPct val="0"/>
              </a:spcAft>
              <a:defRPr sz="1350" b="1">
                <a:latin typeface="Arial Narrow" pitchFamily="34" charset="0"/>
              </a:defRPr>
            </a:lvl9pPr>
          </a:lstStyle>
          <a:p>
            <a:r>
              <a:rPr lang="en-IN" altLang="en-US" i="0" dirty="0"/>
              <a:t>Custom Annotations</a:t>
            </a:r>
          </a:p>
        </p:txBody>
      </p:sp>
      <p:sp>
        <p:nvSpPr>
          <p:cNvPr id="5" name="Rectangle 4"/>
          <p:cNvSpPr/>
          <p:nvPr/>
        </p:nvSpPr>
        <p:spPr>
          <a:xfrm>
            <a:off x="237791" y="1372589"/>
            <a:ext cx="8681118" cy="4401205"/>
          </a:xfrm>
          <a:prstGeom prst="rect">
            <a:avLst/>
          </a:prstGeom>
        </p:spPr>
        <p:txBody>
          <a:bodyPr wrap="square">
            <a:spAutoFit/>
          </a:bodyPr>
          <a:lstStyle/>
          <a:p>
            <a:pPr marL="342900" indent="-342900" algn="l">
              <a:buFont typeface="Arial" panose="020B0604020202020204" pitchFamily="34" charset="0"/>
              <a:buChar char="•"/>
            </a:pPr>
            <a:r>
              <a:rPr lang="en-US" sz="2000" b="1" i="0" dirty="0" smtClean="0">
                <a:solidFill>
                  <a:schemeClr val="tx1"/>
                </a:solidFill>
              </a:rPr>
              <a:t>To </a:t>
            </a:r>
            <a:r>
              <a:rPr lang="en-US" sz="2000" b="1" i="0" dirty="0">
                <a:solidFill>
                  <a:schemeClr val="tx1"/>
                </a:solidFill>
              </a:rPr>
              <a:t>create </a:t>
            </a:r>
            <a:r>
              <a:rPr lang="en-US" sz="2000" b="1" i="0" dirty="0" smtClean="0">
                <a:solidFill>
                  <a:schemeClr val="tx1"/>
                </a:solidFill>
              </a:rPr>
              <a:t>our own </a:t>
            </a:r>
            <a:r>
              <a:rPr lang="en-US" sz="2000" b="1" i="0" dirty="0">
                <a:solidFill>
                  <a:schemeClr val="tx1"/>
                </a:solidFill>
              </a:rPr>
              <a:t>custom </a:t>
            </a:r>
            <a:r>
              <a:rPr lang="en-US" sz="2000" b="1" i="0" dirty="0" smtClean="0">
                <a:solidFill>
                  <a:schemeClr val="tx1"/>
                </a:solidFill>
              </a:rPr>
              <a:t>annotation, we will use an </a:t>
            </a:r>
            <a:r>
              <a:rPr lang="en-US" sz="2000" b="1" i="0" dirty="0">
                <a:solidFill>
                  <a:schemeClr val="tx1"/>
                </a:solidFill>
              </a:rPr>
              <a:t>Annotation </a:t>
            </a:r>
            <a:r>
              <a:rPr lang="en-US" sz="2000" b="1" i="0" dirty="0" smtClean="0">
                <a:solidFill>
                  <a:schemeClr val="tx1"/>
                </a:solidFill>
              </a:rPr>
              <a:t>type</a:t>
            </a:r>
            <a:endParaRPr lang="en-US" sz="2000" b="1" i="0" dirty="0">
              <a:solidFill>
                <a:schemeClr val="tx1"/>
              </a:solidFill>
            </a:endParaRPr>
          </a:p>
          <a:p>
            <a:pPr marL="342900" indent="-342900" algn="l">
              <a:buFont typeface="Arial" panose="020B0604020202020204" pitchFamily="34" charset="0"/>
              <a:buChar char="•"/>
            </a:pPr>
            <a:endParaRPr lang="en-US" sz="2000" b="1" i="0" dirty="0" smtClean="0">
              <a:solidFill>
                <a:schemeClr val="tx1"/>
              </a:solidFill>
            </a:endParaRPr>
          </a:p>
          <a:p>
            <a:pPr marL="342900" indent="-342900" algn="l">
              <a:buFont typeface="Arial" panose="020B0604020202020204" pitchFamily="34" charset="0"/>
              <a:buChar char="•"/>
            </a:pPr>
            <a:r>
              <a:rPr lang="en-US" sz="2000" b="1" i="0" dirty="0" smtClean="0">
                <a:solidFill>
                  <a:schemeClr val="tx1"/>
                </a:solidFill>
              </a:rPr>
              <a:t>The </a:t>
            </a:r>
            <a:r>
              <a:rPr lang="en-US" sz="2000" b="1" i="0" dirty="0">
                <a:solidFill>
                  <a:schemeClr val="tx1"/>
                </a:solidFill>
              </a:rPr>
              <a:t>type is the actual construct used, and the annotation is the specific usage of that </a:t>
            </a:r>
            <a:r>
              <a:rPr lang="en-US" sz="2000" b="1" i="0" dirty="0" smtClean="0">
                <a:solidFill>
                  <a:schemeClr val="tx1"/>
                </a:solidFill>
              </a:rPr>
              <a:t>type.</a:t>
            </a:r>
          </a:p>
          <a:p>
            <a:pPr marL="342900" indent="-342900" algn="l">
              <a:buFont typeface="Arial" panose="020B0604020202020204" pitchFamily="34" charset="0"/>
              <a:buChar char="•"/>
            </a:pPr>
            <a:endParaRPr lang="en-US" sz="2000" b="1" i="0" dirty="0">
              <a:solidFill>
                <a:schemeClr val="tx1"/>
              </a:solidFill>
            </a:endParaRPr>
          </a:p>
          <a:p>
            <a:pPr marL="342900" indent="-342900" algn="l">
              <a:buFont typeface="Arial" panose="020B0604020202020204" pitchFamily="34" charset="0"/>
              <a:buChar char="•"/>
            </a:pPr>
            <a:r>
              <a:rPr lang="en-US" sz="2000" b="1" i="0" dirty="0" smtClean="0">
                <a:solidFill>
                  <a:schemeClr val="tx1"/>
                </a:solidFill>
              </a:rPr>
              <a:t>An </a:t>
            </a:r>
            <a:r>
              <a:rPr lang="en-US" sz="2000" b="1" i="0" dirty="0">
                <a:solidFill>
                  <a:srgbClr val="FF0000"/>
                </a:solidFill>
              </a:rPr>
              <a:t>annotation type </a:t>
            </a:r>
            <a:r>
              <a:rPr lang="en-US" sz="2000" b="1" i="0" dirty="0">
                <a:solidFill>
                  <a:schemeClr val="tx1"/>
                </a:solidFill>
              </a:rPr>
              <a:t>definition takes an "at" (@) sign, followed by the </a:t>
            </a:r>
            <a:r>
              <a:rPr lang="en-US" sz="2000" b="1" dirty="0">
                <a:solidFill>
                  <a:schemeClr val="tx1"/>
                </a:solidFill>
              </a:rPr>
              <a:t>interface</a:t>
            </a:r>
            <a:r>
              <a:rPr lang="en-US" sz="2000" b="1" i="0" dirty="0">
                <a:solidFill>
                  <a:schemeClr val="tx1"/>
                </a:solidFill>
              </a:rPr>
              <a:t> keyword plus the annotation name. </a:t>
            </a:r>
          </a:p>
          <a:p>
            <a:pPr marL="342900" indent="-342900" algn="l">
              <a:buFont typeface="Arial" panose="020B0604020202020204" pitchFamily="34" charset="0"/>
              <a:buChar char="•"/>
            </a:pPr>
            <a:endParaRPr lang="en-US" sz="2000" b="1" i="0" dirty="0" smtClean="0">
              <a:solidFill>
                <a:schemeClr val="tx1"/>
              </a:solidFill>
            </a:endParaRPr>
          </a:p>
          <a:p>
            <a:pPr marL="342900" indent="-342900" algn="l">
              <a:buFont typeface="Arial" panose="020B0604020202020204" pitchFamily="34" charset="0"/>
              <a:buChar char="•"/>
            </a:pPr>
            <a:r>
              <a:rPr lang="en-US" sz="2000" b="1" i="0" dirty="0" smtClean="0">
                <a:solidFill>
                  <a:schemeClr val="tx1"/>
                </a:solidFill>
              </a:rPr>
              <a:t>On </a:t>
            </a:r>
            <a:r>
              <a:rPr lang="en-US" sz="2000" b="1" i="0" dirty="0">
                <a:solidFill>
                  <a:schemeClr val="tx1"/>
                </a:solidFill>
              </a:rPr>
              <a:t>the other hand, an </a:t>
            </a:r>
            <a:r>
              <a:rPr lang="en-US" sz="2000" b="1" i="0" dirty="0">
                <a:solidFill>
                  <a:srgbClr val="FF0000"/>
                </a:solidFill>
              </a:rPr>
              <a:t>annotation</a:t>
            </a:r>
            <a:r>
              <a:rPr lang="en-US" sz="2000" b="1" i="0" dirty="0">
                <a:solidFill>
                  <a:schemeClr val="tx1"/>
                </a:solidFill>
              </a:rPr>
              <a:t> takes the form of an "at" sign (@), followed by the annotation type.</a:t>
            </a:r>
          </a:p>
        </p:txBody>
      </p:sp>
      <p:sp>
        <p:nvSpPr>
          <p:cNvPr id="4" name="Footer Placeholder 7"/>
          <p:cNvSpPr txBox="1">
            <a:spLocks/>
          </p:cNvSpPr>
          <p:nvPr/>
        </p:nvSpPr>
        <p:spPr>
          <a:xfrm>
            <a:off x="6451600" y="6629400"/>
            <a:ext cx="2667000" cy="228600"/>
          </a:xfrm>
          <a:prstGeom prst="rect">
            <a:avLst/>
          </a:prstGeom>
        </p:spPr>
        <p:txBody>
          <a:bodyPr vert="horz" lIns="91440" tIns="45720" rIns="91440" bIns="45720" rtlCol="0" anchor="ctr"/>
          <a:lstStyle>
            <a:defPPr>
              <a:defRPr lang="en-US"/>
            </a:defPPr>
            <a:lvl1pPr algn="l">
              <a:spcBef>
                <a:spcPct val="0"/>
              </a:spcBef>
              <a:defRPr lang="en-US" sz="700" b="1" smtClean="0">
                <a:solidFill>
                  <a:schemeClr val="tx2">
                    <a:lumMod val="75000"/>
                  </a:schemeClr>
                </a:solidFill>
                <a:ea typeface="+mn-ea"/>
                <a:cs typeface="Arial" pitchFamily="34" charset="0"/>
              </a:defRPr>
            </a:lvl1pPr>
          </a:lstStyle>
          <a:p>
            <a:r>
              <a:rPr lang="en-IN"/>
              <a:t>Copyright © 2016 Tech Mahindra. All Rights Reserved.</a:t>
            </a:r>
            <a:endParaRPr lang="en-IN" dirty="0"/>
          </a:p>
        </p:txBody>
      </p:sp>
    </p:spTree>
    <p:extLst>
      <p:ext uri="{BB962C8B-B14F-4D97-AF65-F5344CB8AC3E}">
        <p14:creationId xmlns:p14="http://schemas.microsoft.com/office/powerpoint/2010/main" val="247288075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371600" y="345636"/>
            <a:ext cx="6413500"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5" name="Rectangle 4"/>
          <p:cNvSpPr/>
          <p:nvPr/>
        </p:nvSpPr>
        <p:spPr>
          <a:xfrm>
            <a:off x="579556" y="2183974"/>
            <a:ext cx="7731931" cy="1938992"/>
          </a:xfrm>
          <a:prstGeom prst="rect">
            <a:avLst/>
          </a:prstGeom>
        </p:spPr>
        <p:txBody>
          <a:bodyPr wrap="square">
            <a:spAutoFit/>
          </a:bodyPr>
          <a:lstStyle/>
          <a:p>
            <a:pPr algn="l"/>
            <a:r>
              <a:rPr lang="en-IN" sz="1800" i="0" dirty="0">
                <a:solidFill>
                  <a:srgbClr val="FF0000"/>
                </a:solidFill>
              </a:rPr>
              <a:t>Marker: </a:t>
            </a:r>
            <a:r>
              <a:rPr lang="en-IN" sz="1800" i="0" dirty="0">
                <a:solidFill>
                  <a:schemeClr val="tx1"/>
                </a:solidFill>
              </a:rPr>
              <a:t>Marker type annotations have no elements, except the annotation name itself.</a:t>
            </a:r>
          </a:p>
          <a:p>
            <a:pPr algn="l"/>
            <a:r>
              <a:rPr lang="en-IN" sz="1800" i="0" dirty="0">
                <a:solidFill>
                  <a:srgbClr val="FF0000"/>
                </a:solidFill>
              </a:rPr>
              <a:t>Single-Element: </a:t>
            </a:r>
            <a:r>
              <a:rPr lang="en-IN" sz="1800" i="0" dirty="0">
                <a:solidFill>
                  <a:schemeClr val="tx1"/>
                </a:solidFill>
              </a:rPr>
              <a:t>Single-element, or single-value type, annotations provide a single piece of data only.</a:t>
            </a:r>
          </a:p>
          <a:p>
            <a:pPr algn="l"/>
            <a:r>
              <a:rPr lang="en-IN" sz="1800" i="0" dirty="0">
                <a:solidFill>
                  <a:srgbClr val="FF0000"/>
                </a:solidFill>
              </a:rPr>
              <a:t>Multi-Value</a:t>
            </a:r>
            <a:r>
              <a:rPr lang="en-IN" sz="1800" i="0" dirty="0">
                <a:solidFill>
                  <a:srgbClr val="FF0000"/>
                </a:solidFill>
              </a:rPr>
              <a:t>: </a:t>
            </a:r>
            <a:r>
              <a:rPr lang="en-IN" sz="1800" i="0" dirty="0">
                <a:solidFill>
                  <a:schemeClr val="tx1"/>
                </a:solidFill>
              </a:rPr>
              <a:t>Full-value type annotations have multiple data members</a:t>
            </a:r>
            <a:r>
              <a:rPr lang="en-IN" sz="1800" i="0" dirty="0" smtClean="0">
                <a:solidFill>
                  <a:schemeClr val="tx1"/>
                </a:solidFill>
              </a:rPr>
              <a:t>.</a:t>
            </a:r>
            <a:endParaRPr lang="en-IN" sz="1800" dirty="0" smtClean="0">
              <a:solidFill>
                <a:schemeClr val="tx1"/>
              </a:solidFill>
            </a:endParaRPr>
          </a:p>
        </p:txBody>
      </p:sp>
      <p:sp>
        <p:nvSpPr>
          <p:cNvPr id="6" name="Rectangle 5"/>
          <p:cNvSpPr/>
          <p:nvPr/>
        </p:nvSpPr>
        <p:spPr>
          <a:xfrm>
            <a:off x="579556" y="1749851"/>
            <a:ext cx="3970959" cy="400110"/>
          </a:xfrm>
          <a:prstGeom prst="rect">
            <a:avLst/>
          </a:prstGeom>
        </p:spPr>
        <p:txBody>
          <a:bodyPr wrap="none">
            <a:spAutoFit/>
          </a:bodyPr>
          <a:lstStyle/>
          <a:p>
            <a:pPr algn="l"/>
            <a:r>
              <a:rPr lang="en-IN" sz="2000" i="0" dirty="0">
                <a:solidFill>
                  <a:schemeClr val="tx1"/>
                </a:solidFill>
              </a:rPr>
              <a:t>There are three annotation types:</a:t>
            </a:r>
            <a:endParaRPr lang="en-IN" sz="2000" dirty="0">
              <a:solidFill>
                <a:schemeClr val="tx1"/>
              </a:solidFill>
            </a:endParaRPr>
          </a:p>
        </p:txBody>
      </p:sp>
      <p:sp>
        <p:nvSpPr>
          <p:cNvPr id="7" name="Title 6"/>
          <p:cNvSpPr>
            <a:spLocks noGrp="1"/>
          </p:cNvSpPr>
          <p:nvPr>
            <p:ph type="title"/>
          </p:nvPr>
        </p:nvSpPr>
        <p:spPr/>
        <p:txBody>
          <a:bodyPr/>
          <a:lstStyle/>
          <a:p>
            <a:r>
              <a:rPr lang="en-IN" dirty="0" smtClean="0"/>
              <a:t>Annotation </a:t>
            </a:r>
            <a:r>
              <a:rPr lang="en-IN" dirty="0"/>
              <a:t>Types</a:t>
            </a:r>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54930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371600" y="345636"/>
            <a:ext cx="6413500"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4" name="Title 3"/>
          <p:cNvSpPr>
            <a:spLocks noGrp="1"/>
          </p:cNvSpPr>
          <p:nvPr>
            <p:ph type="title"/>
          </p:nvPr>
        </p:nvSpPr>
        <p:spPr/>
        <p:txBody>
          <a:bodyPr/>
          <a:lstStyle/>
          <a:p>
            <a:r>
              <a:rPr lang="en-IN" dirty="0" smtClean="0"/>
              <a:t>Annotation </a:t>
            </a:r>
            <a:r>
              <a:rPr lang="en-IN" dirty="0"/>
              <a:t>Types</a:t>
            </a:r>
          </a:p>
        </p:txBody>
      </p:sp>
      <p:sp>
        <p:nvSpPr>
          <p:cNvPr id="10" name="Footer Placeholder 9"/>
          <p:cNvSpPr>
            <a:spLocks noGrp="1"/>
          </p:cNvSpPr>
          <p:nvPr>
            <p:ph type="ftr" sz="quarter" idx="3"/>
          </p:nvPr>
        </p:nvSpPr>
        <p:spPr/>
        <p:txBody>
          <a:bodyPr/>
          <a:lstStyle/>
          <a:p>
            <a:r>
              <a:rPr lang="en-IN" sz="700" smtClean="0"/>
              <a:t>Copyright © 2016 Tech Mahindra. All Rights Reserved.</a:t>
            </a:r>
            <a:endParaRPr lang="en-IN" dirty="0"/>
          </a:p>
        </p:txBody>
      </p:sp>
      <p:sp>
        <p:nvSpPr>
          <p:cNvPr id="11" name="Rectangle 10"/>
          <p:cNvSpPr/>
          <p:nvPr/>
        </p:nvSpPr>
        <p:spPr>
          <a:xfrm>
            <a:off x="51065" y="1768091"/>
            <a:ext cx="4266681" cy="400110"/>
          </a:xfrm>
          <a:prstGeom prst="rect">
            <a:avLst/>
          </a:prstGeom>
        </p:spPr>
        <p:txBody>
          <a:bodyPr wrap="none">
            <a:spAutoFit/>
          </a:bodyPr>
          <a:lstStyle/>
          <a:p>
            <a:r>
              <a:rPr lang="en-IN" sz="3200" b="1" i="0" dirty="0" smtClean="0">
                <a:solidFill>
                  <a:schemeClr val="tx1"/>
                </a:solidFill>
              </a:rPr>
              <a:t>a) Marker Annotation</a:t>
            </a:r>
            <a:endParaRPr lang="en-IN" sz="3200" b="1" i="0" dirty="0">
              <a:solidFill>
                <a:schemeClr val="tx1"/>
              </a:solidFill>
            </a:endParaRPr>
          </a:p>
        </p:txBody>
      </p:sp>
      <p:sp>
        <p:nvSpPr>
          <p:cNvPr id="12" name="Rectangle 11"/>
          <p:cNvSpPr/>
          <p:nvPr/>
        </p:nvSpPr>
        <p:spPr>
          <a:xfrm>
            <a:off x="342446" y="3112527"/>
            <a:ext cx="5194754" cy="165494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lnSpc>
                <a:spcPts val="75"/>
              </a:lnSpc>
            </a:pPr>
            <a:endParaRPr lang="en-IN" sz="1800" b="1" i="0" dirty="0">
              <a:solidFill>
                <a:schemeClr val="bg2">
                  <a:lumMod val="75000"/>
                </a:schemeClr>
              </a:solidFill>
            </a:endParaRPr>
          </a:p>
          <a:p>
            <a:pPr algn="l">
              <a:lnSpc>
                <a:spcPts val="75"/>
              </a:lnSpc>
            </a:pPr>
            <a:r>
              <a:rPr lang="en-IN" sz="1800" b="1" i="0" dirty="0">
                <a:solidFill>
                  <a:srgbClr val="FF0000"/>
                </a:solidFill>
              </a:rPr>
              <a:t>@interface </a:t>
            </a:r>
            <a:r>
              <a:rPr lang="en-IN" sz="1800" b="1" i="0" dirty="0" err="1">
                <a:solidFill>
                  <a:srgbClr val="0070C0"/>
                </a:solidFill>
              </a:rPr>
              <a:t>MyMarkerAnno</a:t>
            </a:r>
            <a:r>
              <a:rPr lang="en-IN" sz="1800" b="1" i="0" dirty="0">
                <a:solidFill>
                  <a:schemeClr val="tx1"/>
                </a:solidFill>
              </a:rPr>
              <a:t> {</a:t>
            </a:r>
          </a:p>
          <a:p>
            <a:pPr algn="l">
              <a:lnSpc>
                <a:spcPts val="75"/>
              </a:lnSpc>
            </a:pPr>
            <a:endParaRPr lang="en-IN" sz="1800" b="1" i="0" dirty="0">
              <a:solidFill>
                <a:schemeClr val="tx1"/>
              </a:solidFill>
            </a:endParaRPr>
          </a:p>
          <a:p>
            <a:pPr algn="l">
              <a:lnSpc>
                <a:spcPts val="75"/>
              </a:lnSpc>
            </a:pPr>
            <a:r>
              <a:rPr lang="en-IN" sz="1800" b="1" i="0" dirty="0">
                <a:solidFill>
                  <a:schemeClr val="tx1"/>
                </a:solidFill>
              </a:rPr>
              <a:t>}</a:t>
            </a:r>
          </a:p>
          <a:p>
            <a:pPr algn="l">
              <a:lnSpc>
                <a:spcPts val="75"/>
              </a:lnSpc>
            </a:pPr>
            <a:r>
              <a:rPr lang="en-IN" sz="1800" b="1" i="0" dirty="0">
                <a:solidFill>
                  <a:srgbClr val="0070C0"/>
                </a:solidFill>
              </a:rPr>
              <a:t> </a:t>
            </a:r>
          </a:p>
          <a:p>
            <a:pPr algn="l">
              <a:lnSpc>
                <a:spcPts val="75"/>
              </a:lnSpc>
            </a:pPr>
            <a:endParaRPr lang="en-IN" sz="1800" b="1" i="0" dirty="0">
              <a:solidFill>
                <a:srgbClr val="0070C0"/>
              </a:solidFill>
            </a:endParaRPr>
          </a:p>
          <a:p>
            <a:pPr algn="l">
              <a:lnSpc>
                <a:spcPts val="75"/>
              </a:lnSpc>
            </a:pPr>
            <a:r>
              <a:rPr lang="en-IN" sz="1800" b="1" i="0" dirty="0">
                <a:solidFill>
                  <a:srgbClr val="0070C0"/>
                </a:solidFill>
              </a:rPr>
              <a:t>@</a:t>
            </a:r>
            <a:r>
              <a:rPr lang="en-IN" sz="1800" b="1" i="0" dirty="0" err="1">
                <a:solidFill>
                  <a:srgbClr val="0070C0"/>
                </a:solidFill>
              </a:rPr>
              <a:t>MyMarkerAnno</a:t>
            </a:r>
            <a:endParaRPr lang="en-IN" sz="1800" b="1" i="0" dirty="0">
              <a:solidFill>
                <a:srgbClr val="0070C0"/>
              </a:solidFill>
            </a:endParaRPr>
          </a:p>
          <a:p>
            <a:pPr algn="l">
              <a:lnSpc>
                <a:spcPts val="75"/>
              </a:lnSpc>
            </a:pPr>
            <a:endParaRPr lang="en-IN" sz="1800" b="1" i="0" dirty="0">
              <a:solidFill>
                <a:schemeClr val="bg2">
                  <a:lumMod val="75000"/>
                </a:schemeClr>
              </a:solidFill>
            </a:endParaRPr>
          </a:p>
          <a:p>
            <a:pPr algn="l">
              <a:lnSpc>
                <a:spcPts val="75"/>
              </a:lnSpc>
            </a:pPr>
            <a:r>
              <a:rPr lang="en-IN" sz="1800" b="1" i="0" dirty="0">
                <a:solidFill>
                  <a:schemeClr val="tx1"/>
                </a:solidFill>
              </a:rPr>
              <a:t>class </a:t>
            </a:r>
            <a:r>
              <a:rPr lang="en-IN" sz="1800" b="1" i="0" dirty="0" err="1">
                <a:solidFill>
                  <a:schemeClr val="tx1"/>
                </a:solidFill>
              </a:rPr>
              <a:t>annotatedClass</a:t>
            </a:r>
            <a:r>
              <a:rPr lang="en-IN" sz="1800" b="1" i="0" dirty="0">
                <a:solidFill>
                  <a:schemeClr val="tx1"/>
                </a:solidFill>
              </a:rPr>
              <a:t> {···}</a:t>
            </a:r>
          </a:p>
          <a:p>
            <a:pPr algn="l">
              <a:lnSpc>
                <a:spcPts val="75"/>
              </a:lnSpc>
            </a:pPr>
            <a:endParaRPr lang="en-IN" sz="1800" b="1" i="0" dirty="0">
              <a:solidFill>
                <a:srgbClr val="0070C0"/>
              </a:solidFill>
            </a:endParaRPr>
          </a:p>
        </p:txBody>
      </p:sp>
    </p:spTree>
    <p:extLst>
      <p:ext uri="{BB962C8B-B14F-4D97-AF65-F5344CB8AC3E}">
        <p14:creationId xmlns:p14="http://schemas.microsoft.com/office/powerpoint/2010/main" val="1290448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646" y="2520100"/>
            <a:ext cx="4846969" cy="2655214"/>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lnSpc>
                <a:spcPts val="75"/>
              </a:lnSpc>
            </a:pPr>
            <a:endParaRPr lang="en-IN" sz="1800" b="1" i="0" dirty="0">
              <a:solidFill>
                <a:srgbClr val="FF0000"/>
              </a:solidFill>
            </a:endParaRPr>
          </a:p>
          <a:p>
            <a:pPr algn="l">
              <a:lnSpc>
                <a:spcPts val="75"/>
              </a:lnSpc>
            </a:pPr>
            <a:r>
              <a:rPr lang="en-IN" sz="1800" b="1" i="0" dirty="0">
                <a:solidFill>
                  <a:srgbClr val="FF0000"/>
                </a:solidFill>
              </a:rPr>
              <a:t>@interface </a:t>
            </a:r>
            <a:r>
              <a:rPr lang="en-IN" sz="1800" b="1" i="0" dirty="0" err="1">
                <a:solidFill>
                  <a:srgbClr val="0070C0"/>
                </a:solidFill>
              </a:rPr>
              <a:t>MyValuedAnno</a:t>
            </a:r>
            <a:r>
              <a:rPr lang="en-IN" sz="1800" b="1" i="0" dirty="0">
                <a:solidFill>
                  <a:schemeClr val="tx1"/>
                </a:solidFill>
              </a:rPr>
              <a:t> {</a:t>
            </a:r>
          </a:p>
          <a:p>
            <a:pPr algn="l">
              <a:lnSpc>
                <a:spcPts val="75"/>
              </a:lnSpc>
            </a:pPr>
            <a:endParaRPr lang="en-IN" sz="1800" b="1" i="0" dirty="0">
              <a:solidFill>
                <a:schemeClr val="tx1"/>
              </a:solidFill>
            </a:endParaRPr>
          </a:p>
          <a:p>
            <a:pPr algn="l">
              <a:lnSpc>
                <a:spcPts val="75"/>
              </a:lnSpc>
            </a:pPr>
            <a:r>
              <a:rPr lang="en-IN" sz="1800" b="1" i="0" dirty="0">
                <a:solidFill>
                  <a:schemeClr val="tx1"/>
                </a:solidFill>
              </a:rPr>
              <a:t> String value() default </a:t>
            </a:r>
            <a:r>
              <a:rPr lang="en-IN" sz="1800" b="1" i="0" dirty="0">
                <a:solidFill>
                  <a:srgbClr val="0070C0"/>
                </a:solidFill>
              </a:rPr>
              <a:t>"default value"</a:t>
            </a:r>
            <a:r>
              <a:rPr lang="en-IN" sz="1800" b="1" i="0" dirty="0">
                <a:solidFill>
                  <a:schemeClr val="tx1"/>
                </a:solidFill>
              </a:rPr>
              <a:t>;</a:t>
            </a:r>
          </a:p>
          <a:p>
            <a:pPr algn="l">
              <a:lnSpc>
                <a:spcPts val="75"/>
              </a:lnSpc>
            </a:pPr>
            <a:r>
              <a:rPr lang="en-IN" sz="1800" b="1" i="0" dirty="0">
                <a:solidFill>
                  <a:schemeClr val="bg2">
                    <a:lumMod val="75000"/>
                  </a:schemeClr>
                </a:solidFill>
              </a:rPr>
              <a:t> </a:t>
            </a:r>
          </a:p>
          <a:p>
            <a:pPr algn="l">
              <a:lnSpc>
                <a:spcPts val="75"/>
              </a:lnSpc>
            </a:pPr>
            <a:r>
              <a:rPr lang="en-IN" sz="1800" b="1" i="0" dirty="0">
                <a:solidFill>
                  <a:schemeClr val="tx1"/>
                </a:solidFill>
              </a:rPr>
              <a:t>}</a:t>
            </a:r>
          </a:p>
          <a:p>
            <a:pPr algn="l">
              <a:lnSpc>
                <a:spcPts val="75"/>
              </a:lnSpc>
            </a:pPr>
            <a:endParaRPr lang="en-IN" sz="1800" b="1" i="0" dirty="0">
              <a:solidFill>
                <a:schemeClr val="tx1"/>
              </a:solidFill>
            </a:endParaRPr>
          </a:p>
          <a:p>
            <a:pPr algn="l">
              <a:lnSpc>
                <a:spcPts val="75"/>
              </a:lnSpc>
            </a:pPr>
            <a:r>
              <a:rPr lang="en-IN" sz="1800" b="1" i="0" dirty="0">
                <a:solidFill>
                  <a:srgbClr val="0070C0"/>
                </a:solidFill>
              </a:rPr>
              <a:t> </a:t>
            </a:r>
          </a:p>
          <a:p>
            <a:pPr algn="l">
              <a:lnSpc>
                <a:spcPts val="75"/>
              </a:lnSpc>
            </a:pPr>
            <a:r>
              <a:rPr lang="en-IN" sz="1800" b="1" i="0" dirty="0">
                <a:solidFill>
                  <a:srgbClr val="0070C0"/>
                </a:solidFill>
              </a:rPr>
              <a:t>@</a:t>
            </a:r>
            <a:r>
              <a:rPr lang="en-IN" sz="1800" b="1" i="0" dirty="0" err="1">
                <a:solidFill>
                  <a:srgbClr val="0070C0"/>
                </a:solidFill>
              </a:rPr>
              <a:t>MyValuedAnno</a:t>
            </a:r>
            <a:endParaRPr lang="en-IN" sz="1800" b="1" i="0" dirty="0">
              <a:solidFill>
                <a:srgbClr val="0070C0"/>
              </a:solidFill>
            </a:endParaRPr>
          </a:p>
          <a:p>
            <a:pPr algn="l">
              <a:lnSpc>
                <a:spcPts val="75"/>
              </a:lnSpc>
            </a:pPr>
            <a:endParaRPr lang="en-IN" sz="1800" b="1" i="0" dirty="0">
              <a:solidFill>
                <a:schemeClr val="bg2">
                  <a:lumMod val="75000"/>
                </a:schemeClr>
              </a:solidFill>
            </a:endParaRPr>
          </a:p>
          <a:p>
            <a:pPr algn="l">
              <a:lnSpc>
                <a:spcPts val="75"/>
              </a:lnSpc>
            </a:pPr>
            <a:r>
              <a:rPr lang="en-IN" sz="1800" b="1" i="0" dirty="0">
                <a:solidFill>
                  <a:schemeClr val="tx1"/>
                </a:solidFill>
              </a:rPr>
              <a:t>class annotatedClass1 {···}</a:t>
            </a:r>
          </a:p>
          <a:p>
            <a:pPr algn="l">
              <a:lnSpc>
                <a:spcPts val="75"/>
              </a:lnSpc>
            </a:pPr>
            <a:endParaRPr lang="en-IN" sz="1800" b="1" i="0" dirty="0">
              <a:solidFill>
                <a:schemeClr val="tx1"/>
              </a:solidFill>
            </a:endParaRPr>
          </a:p>
          <a:p>
            <a:pPr algn="l">
              <a:lnSpc>
                <a:spcPts val="75"/>
              </a:lnSpc>
            </a:pPr>
            <a:endParaRPr lang="en-IN" sz="1800" b="1" i="0" dirty="0">
              <a:solidFill>
                <a:srgbClr val="0070C0"/>
              </a:solidFill>
            </a:endParaRPr>
          </a:p>
          <a:p>
            <a:pPr algn="l">
              <a:lnSpc>
                <a:spcPts val="75"/>
              </a:lnSpc>
            </a:pPr>
            <a:r>
              <a:rPr lang="en-IN" sz="1800" b="1" i="0" dirty="0">
                <a:solidFill>
                  <a:srgbClr val="0070C0"/>
                </a:solidFill>
              </a:rPr>
              <a:t>@</a:t>
            </a:r>
            <a:r>
              <a:rPr lang="en-IN" sz="1800" b="1" i="0" dirty="0" err="1">
                <a:solidFill>
                  <a:srgbClr val="0070C0"/>
                </a:solidFill>
              </a:rPr>
              <a:t>MyValuedAnno</a:t>
            </a:r>
            <a:r>
              <a:rPr lang="en-IN" sz="1800" b="1" i="0" dirty="0">
                <a:solidFill>
                  <a:schemeClr val="tx1"/>
                </a:solidFill>
              </a:rPr>
              <a:t>(value=</a:t>
            </a:r>
            <a:r>
              <a:rPr lang="en-IN" sz="1800" b="1" i="0" dirty="0">
                <a:solidFill>
                  <a:srgbClr val="0070C0"/>
                </a:solidFill>
              </a:rPr>
              <a:t>“Special value 1”</a:t>
            </a:r>
            <a:r>
              <a:rPr lang="en-IN" sz="1800" b="1" i="0" dirty="0">
                <a:solidFill>
                  <a:schemeClr val="tx1"/>
                </a:solidFill>
              </a:rPr>
              <a:t>)</a:t>
            </a:r>
          </a:p>
          <a:p>
            <a:pPr algn="l">
              <a:lnSpc>
                <a:spcPts val="75"/>
              </a:lnSpc>
            </a:pPr>
            <a:endParaRPr lang="en-IN" sz="1800" b="1" i="0" dirty="0">
              <a:solidFill>
                <a:schemeClr val="bg2">
                  <a:lumMod val="75000"/>
                </a:schemeClr>
              </a:solidFill>
            </a:endParaRPr>
          </a:p>
          <a:p>
            <a:pPr algn="l">
              <a:lnSpc>
                <a:spcPts val="75"/>
              </a:lnSpc>
            </a:pPr>
            <a:r>
              <a:rPr lang="en-IN" sz="1800" b="1" i="0" dirty="0">
                <a:solidFill>
                  <a:schemeClr val="tx1"/>
                </a:solidFill>
              </a:rPr>
              <a:t>class annotatedClass2 </a:t>
            </a:r>
            <a:r>
              <a:rPr lang="en-IN" sz="1800" b="1" i="0" dirty="0">
                <a:solidFill>
                  <a:schemeClr val="tx1"/>
                </a:solidFill>
              </a:rPr>
              <a:t>{···} </a:t>
            </a:r>
            <a:endParaRPr lang="en-IN" sz="1800" b="1" i="0" dirty="0">
              <a:solidFill>
                <a:schemeClr val="tx1"/>
              </a:solidFill>
            </a:endParaRPr>
          </a:p>
        </p:txBody>
      </p:sp>
      <p:sp>
        <p:nvSpPr>
          <p:cNvPr id="2" name="Rectangle 1"/>
          <p:cNvSpPr/>
          <p:nvPr/>
        </p:nvSpPr>
        <p:spPr>
          <a:xfrm>
            <a:off x="169312" y="1559797"/>
            <a:ext cx="5941050" cy="416589"/>
          </a:xfrm>
          <a:prstGeom prst="rect">
            <a:avLst/>
          </a:prstGeom>
        </p:spPr>
        <p:txBody>
          <a:bodyPr wrap="none">
            <a:spAutoFit/>
          </a:bodyPr>
          <a:lstStyle/>
          <a:p>
            <a:r>
              <a:rPr lang="en-IN" sz="3200" b="1" i="0" dirty="0">
                <a:solidFill>
                  <a:schemeClr val="tx1"/>
                </a:solidFill>
              </a:rPr>
              <a:t>b) Single-element annotation:</a:t>
            </a:r>
            <a:endParaRPr lang="en-IN" sz="3200" b="1" i="0" dirty="0">
              <a:solidFill>
                <a:schemeClr val="tx1"/>
              </a:solidFill>
            </a:endParaRPr>
          </a:p>
        </p:txBody>
      </p:sp>
      <p:sp>
        <p:nvSpPr>
          <p:cNvPr id="6" name="Rectangle 2"/>
          <p:cNvSpPr txBox="1">
            <a:spLocks noChangeArrowheads="1"/>
          </p:cNvSpPr>
          <p:nvPr/>
        </p:nvSpPr>
        <p:spPr>
          <a:xfrm>
            <a:off x="1371600" y="345636"/>
            <a:ext cx="6413500"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7" name="Rectangle 6"/>
          <p:cNvSpPr/>
          <p:nvPr/>
        </p:nvSpPr>
        <p:spPr>
          <a:xfrm>
            <a:off x="5011615" y="3185987"/>
            <a:ext cx="4132385" cy="1631216"/>
          </a:xfrm>
          <a:prstGeom prst="rect">
            <a:avLst/>
          </a:prstGeom>
        </p:spPr>
        <p:txBody>
          <a:bodyPr wrap="square">
            <a:spAutoFit/>
          </a:bodyPr>
          <a:lstStyle/>
          <a:p>
            <a:pPr marL="285750" indent="-285750" algn="l">
              <a:buFont typeface="Arial" panose="020B0604020202020204" pitchFamily="34" charset="0"/>
              <a:buChar char="•"/>
            </a:pPr>
            <a:r>
              <a:rPr lang="en-IN" sz="2000" dirty="0">
                <a:solidFill>
                  <a:schemeClr val="tx1"/>
                </a:solidFill>
              </a:rPr>
              <a:t>Annotation with one element.</a:t>
            </a:r>
          </a:p>
          <a:p>
            <a:pPr marL="285750" indent="-285750" algn="l">
              <a:buFont typeface="Arial" panose="020B0604020202020204" pitchFamily="34" charset="0"/>
              <a:buChar char="•"/>
            </a:pPr>
            <a:r>
              <a:rPr lang="en-IN" sz="2000" dirty="0">
                <a:solidFill>
                  <a:schemeClr val="tx1"/>
                </a:solidFill>
              </a:rPr>
              <a:t>Element may have default value</a:t>
            </a:r>
          </a:p>
          <a:p>
            <a:pPr marL="285750" indent="-285750" algn="l">
              <a:buFont typeface="Arial" panose="020B0604020202020204" pitchFamily="34" charset="0"/>
              <a:buChar char="•"/>
            </a:pPr>
            <a:r>
              <a:rPr lang="en-US" sz="2000" dirty="0">
                <a:solidFill>
                  <a:schemeClr val="tx1"/>
                </a:solidFill>
              </a:rPr>
              <a:t>Element definitions look like </a:t>
            </a:r>
            <a:r>
              <a:rPr lang="en-US" sz="2000" dirty="0" err="1">
                <a:solidFill>
                  <a:schemeClr val="tx1"/>
                </a:solidFill>
              </a:rPr>
              <a:t>parameterless</a:t>
            </a:r>
            <a:r>
              <a:rPr lang="en-US" sz="2000" dirty="0">
                <a:solidFill>
                  <a:schemeClr val="tx1"/>
                </a:solidFill>
              </a:rPr>
              <a:t> methods</a:t>
            </a:r>
            <a:endParaRPr lang="en-IN" sz="2000" dirty="0">
              <a:solidFill>
                <a:schemeClr val="tx1"/>
              </a:solidFill>
            </a:endParaRPr>
          </a:p>
        </p:txBody>
      </p:sp>
      <p:sp>
        <p:nvSpPr>
          <p:cNvPr id="8" name="Title 7"/>
          <p:cNvSpPr>
            <a:spLocks noGrp="1"/>
          </p:cNvSpPr>
          <p:nvPr>
            <p:ph type="title"/>
          </p:nvPr>
        </p:nvSpPr>
        <p:spPr/>
        <p:txBody>
          <a:bodyPr/>
          <a:lstStyle/>
          <a:p>
            <a:r>
              <a:rPr lang="en-IN" dirty="0" smtClean="0"/>
              <a:t>Annotation </a:t>
            </a:r>
            <a:r>
              <a:rPr lang="en-IN" dirty="0"/>
              <a:t>Types</a:t>
            </a:r>
          </a:p>
        </p:txBody>
      </p:sp>
      <p:sp>
        <p:nvSpPr>
          <p:cNvPr id="10" name="Footer Placeholder 9"/>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290448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646" y="2583600"/>
            <a:ext cx="5385254" cy="260584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lnSpc>
                <a:spcPts val="75"/>
              </a:lnSpc>
            </a:pPr>
            <a:endParaRPr lang="en-IN" sz="1800" b="1" i="0" dirty="0" smtClean="0">
              <a:solidFill>
                <a:schemeClr val="bg2">
                  <a:lumMod val="75000"/>
                </a:schemeClr>
              </a:solidFill>
            </a:endParaRPr>
          </a:p>
          <a:p>
            <a:pPr algn="l">
              <a:lnSpc>
                <a:spcPts val="75"/>
              </a:lnSpc>
            </a:pPr>
            <a:r>
              <a:rPr lang="en-IN" sz="1800" b="1" i="0" dirty="0" smtClean="0">
                <a:solidFill>
                  <a:srgbClr val="FF0000"/>
                </a:solidFill>
              </a:rPr>
              <a:t>@</a:t>
            </a:r>
            <a:r>
              <a:rPr lang="en-IN" sz="1800" b="1" i="0" dirty="0">
                <a:solidFill>
                  <a:srgbClr val="FF0000"/>
                </a:solidFill>
              </a:rPr>
              <a:t>interface </a:t>
            </a:r>
            <a:r>
              <a:rPr lang="en-IN" sz="1800" b="1" i="0" dirty="0">
                <a:solidFill>
                  <a:srgbClr val="0070C0"/>
                </a:solidFill>
              </a:rPr>
              <a:t>MyMultiValuedAnno</a:t>
            </a:r>
            <a:r>
              <a:rPr lang="en-IN" sz="1800" b="1" i="0" dirty="0">
                <a:solidFill>
                  <a:schemeClr val="tx1"/>
                </a:solidFill>
              </a:rPr>
              <a:t> </a:t>
            </a:r>
            <a:r>
              <a:rPr lang="en-IN" sz="1800" b="1" i="0" dirty="0" smtClean="0">
                <a:solidFill>
                  <a:schemeClr val="tx1"/>
                </a:solidFill>
              </a:rPr>
              <a:t>{</a:t>
            </a:r>
          </a:p>
          <a:p>
            <a:pPr algn="l">
              <a:lnSpc>
                <a:spcPts val="75"/>
              </a:lnSpc>
            </a:pPr>
            <a:endParaRPr lang="en-IN" sz="1800" b="1" i="0" dirty="0" smtClean="0">
              <a:solidFill>
                <a:schemeClr val="tx1"/>
              </a:solidFill>
            </a:endParaRPr>
          </a:p>
          <a:p>
            <a:pPr algn="l">
              <a:lnSpc>
                <a:spcPts val="75"/>
              </a:lnSpc>
            </a:pPr>
            <a:r>
              <a:rPr lang="en-IN" sz="1800" b="1" i="0" dirty="0" smtClean="0">
                <a:solidFill>
                  <a:schemeClr val="tx1"/>
                </a:solidFill>
              </a:rPr>
              <a:t> String[] value</a:t>
            </a:r>
            <a:r>
              <a:rPr lang="en-IN" sz="1800" b="1" i="0" dirty="0">
                <a:solidFill>
                  <a:schemeClr val="tx1"/>
                </a:solidFill>
              </a:rPr>
              <a:t>() </a:t>
            </a:r>
            <a:r>
              <a:rPr lang="en-IN" sz="1800" b="1" i="0" dirty="0">
                <a:solidFill>
                  <a:schemeClr val="tx1"/>
                </a:solidFill>
              </a:rPr>
              <a:t>default </a:t>
            </a:r>
            <a:r>
              <a:rPr lang="en-IN" sz="1800" b="1" i="0" dirty="0" smtClean="0">
                <a:solidFill>
                  <a:schemeClr val="tx1"/>
                </a:solidFill>
              </a:rPr>
              <a:t>{</a:t>
            </a:r>
            <a:r>
              <a:rPr lang="en-IN" sz="1800" b="1" i="0" dirty="0" smtClean="0">
                <a:solidFill>
                  <a:srgbClr val="0070C0"/>
                </a:solidFill>
              </a:rPr>
              <a:t>“default string”,”42”</a:t>
            </a:r>
            <a:r>
              <a:rPr lang="en-IN" sz="1800" b="1" i="0" dirty="0" smtClean="0">
                <a:solidFill>
                  <a:schemeClr val="tx1"/>
                </a:solidFill>
              </a:rPr>
              <a:t>};</a:t>
            </a:r>
            <a:endParaRPr lang="en-IN" sz="1800" b="1" i="0" dirty="0">
              <a:solidFill>
                <a:schemeClr val="tx1"/>
              </a:solidFill>
            </a:endParaRPr>
          </a:p>
          <a:p>
            <a:pPr algn="l">
              <a:lnSpc>
                <a:spcPts val="75"/>
              </a:lnSpc>
            </a:pPr>
            <a:r>
              <a:rPr lang="en-IN" sz="1800" b="1" i="0" dirty="0">
                <a:solidFill>
                  <a:schemeClr val="bg2">
                    <a:lumMod val="75000"/>
                  </a:schemeClr>
                </a:solidFill>
              </a:rPr>
              <a:t> </a:t>
            </a:r>
            <a:endParaRPr lang="en-IN" sz="1800" b="1" i="0" dirty="0">
              <a:solidFill>
                <a:schemeClr val="tx1"/>
              </a:solidFill>
            </a:endParaRPr>
          </a:p>
          <a:p>
            <a:pPr algn="l">
              <a:lnSpc>
                <a:spcPts val="75"/>
              </a:lnSpc>
            </a:pPr>
            <a:r>
              <a:rPr lang="en-IN" sz="1800" b="1" i="0" dirty="0">
                <a:solidFill>
                  <a:schemeClr val="tx1"/>
                </a:solidFill>
              </a:rPr>
              <a:t>int </a:t>
            </a:r>
            <a:r>
              <a:rPr lang="en-IN" sz="1800" b="1" i="0" dirty="0">
                <a:solidFill>
                  <a:schemeClr val="tx1"/>
                </a:solidFill>
              </a:rPr>
              <a:t>val2() default 42;</a:t>
            </a:r>
          </a:p>
          <a:p>
            <a:pPr algn="l">
              <a:lnSpc>
                <a:spcPts val="75"/>
              </a:lnSpc>
            </a:pPr>
            <a:endParaRPr lang="en-IN" sz="1800" b="1" i="0" dirty="0">
              <a:solidFill>
                <a:schemeClr val="tx1"/>
              </a:solidFill>
            </a:endParaRPr>
          </a:p>
          <a:p>
            <a:pPr algn="l">
              <a:lnSpc>
                <a:spcPts val="75"/>
              </a:lnSpc>
            </a:pPr>
            <a:r>
              <a:rPr lang="en-IN" sz="1800" b="1" i="0" dirty="0" smtClean="0">
                <a:solidFill>
                  <a:schemeClr val="tx1"/>
                </a:solidFill>
              </a:rPr>
              <a:t>}</a:t>
            </a:r>
            <a:endParaRPr lang="en-IN" sz="1800" b="1" i="0" dirty="0">
              <a:solidFill>
                <a:schemeClr val="tx1"/>
              </a:solidFill>
            </a:endParaRPr>
          </a:p>
          <a:p>
            <a:pPr algn="l">
              <a:lnSpc>
                <a:spcPts val="75"/>
              </a:lnSpc>
            </a:pPr>
            <a:r>
              <a:rPr lang="en-IN" sz="1800" b="1" i="0" dirty="0" smtClean="0">
                <a:solidFill>
                  <a:srgbClr val="0070C0"/>
                </a:solidFill>
              </a:rPr>
              <a:t> </a:t>
            </a:r>
          </a:p>
          <a:p>
            <a:pPr algn="l">
              <a:lnSpc>
                <a:spcPts val="75"/>
              </a:lnSpc>
            </a:pPr>
            <a:r>
              <a:rPr lang="en-IN" sz="1800" b="1" i="0" dirty="0" smtClean="0">
                <a:solidFill>
                  <a:srgbClr val="0070C0"/>
                </a:solidFill>
              </a:rPr>
              <a:t>@MyMultiValuedAnno</a:t>
            </a:r>
            <a:endParaRPr lang="en-IN" sz="1800" b="1" i="0" dirty="0">
              <a:solidFill>
                <a:srgbClr val="0070C0"/>
              </a:solidFill>
            </a:endParaRPr>
          </a:p>
          <a:p>
            <a:pPr algn="l">
              <a:lnSpc>
                <a:spcPts val="75"/>
              </a:lnSpc>
            </a:pPr>
            <a:endParaRPr lang="en-IN" sz="1800" b="1" i="0" dirty="0" smtClean="0">
              <a:solidFill>
                <a:schemeClr val="bg2">
                  <a:lumMod val="75000"/>
                </a:schemeClr>
              </a:solidFill>
            </a:endParaRPr>
          </a:p>
          <a:p>
            <a:pPr algn="l">
              <a:lnSpc>
                <a:spcPts val="75"/>
              </a:lnSpc>
            </a:pPr>
            <a:r>
              <a:rPr lang="en-IN" sz="1800" b="1" i="0" dirty="0">
                <a:solidFill>
                  <a:schemeClr val="tx1"/>
                </a:solidFill>
              </a:rPr>
              <a:t>class </a:t>
            </a:r>
            <a:r>
              <a:rPr lang="en-IN" sz="1800" b="1" i="0" dirty="0">
                <a:solidFill>
                  <a:schemeClr val="tx1"/>
                </a:solidFill>
              </a:rPr>
              <a:t>annotatedClass1 {···}</a:t>
            </a:r>
          </a:p>
          <a:p>
            <a:pPr algn="l">
              <a:lnSpc>
                <a:spcPts val="75"/>
              </a:lnSpc>
            </a:pPr>
            <a:endParaRPr lang="en-IN" sz="1800" b="1" i="0" dirty="0" smtClean="0">
              <a:solidFill>
                <a:srgbClr val="0070C0"/>
              </a:solidFill>
            </a:endParaRPr>
          </a:p>
          <a:p>
            <a:pPr algn="l">
              <a:lnSpc>
                <a:spcPts val="75"/>
              </a:lnSpc>
            </a:pPr>
            <a:r>
              <a:rPr lang="en-IN" sz="1800" b="1" i="0" dirty="0" smtClean="0">
                <a:solidFill>
                  <a:srgbClr val="0070C0"/>
                </a:solidFill>
              </a:rPr>
              <a:t>@MyMultiValuedAnno("Hello</a:t>
            </a:r>
            <a:r>
              <a:rPr lang="en-IN" sz="1800" b="1" i="0" dirty="0">
                <a:solidFill>
                  <a:srgbClr val="0070C0"/>
                </a:solidFill>
              </a:rPr>
              <a:t>", </a:t>
            </a:r>
            <a:r>
              <a:rPr lang="en-IN" sz="1800" b="1" i="0" dirty="0" smtClean="0">
                <a:solidFill>
                  <a:srgbClr val="0070C0"/>
                </a:solidFill>
              </a:rPr>
              <a:t>“11”</a:t>
            </a:r>
            <a:r>
              <a:rPr lang="en-IN" sz="1800" b="1" i="0" dirty="0" smtClean="0">
                <a:solidFill>
                  <a:schemeClr val="tx1"/>
                </a:solidFill>
              </a:rPr>
              <a:t>)</a:t>
            </a:r>
            <a:endParaRPr lang="en-IN" sz="1800" b="1" i="0" dirty="0">
              <a:solidFill>
                <a:schemeClr val="tx1"/>
              </a:solidFill>
            </a:endParaRPr>
          </a:p>
          <a:p>
            <a:pPr algn="l">
              <a:lnSpc>
                <a:spcPts val="75"/>
              </a:lnSpc>
            </a:pPr>
            <a:endParaRPr lang="en-IN" sz="1800" b="1" i="0" dirty="0" smtClean="0">
              <a:solidFill>
                <a:schemeClr val="bg2">
                  <a:lumMod val="75000"/>
                </a:schemeClr>
              </a:solidFill>
            </a:endParaRPr>
          </a:p>
          <a:p>
            <a:pPr algn="l">
              <a:lnSpc>
                <a:spcPts val="75"/>
              </a:lnSpc>
            </a:pPr>
            <a:r>
              <a:rPr lang="en-IN" sz="1800" b="1" i="0" dirty="0">
                <a:solidFill>
                  <a:schemeClr val="tx1"/>
                </a:solidFill>
              </a:rPr>
              <a:t>class </a:t>
            </a:r>
            <a:r>
              <a:rPr lang="en-IN" sz="1800" b="1" i="0" dirty="0">
                <a:solidFill>
                  <a:schemeClr val="tx1"/>
                </a:solidFill>
              </a:rPr>
              <a:t>annotatedClass2 {···} </a:t>
            </a:r>
          </a:p>
        </p:txBody>
      </p:sp>
      <p:sp>
        <p:nvSpPr>
          <p:cNvPr id="2" name="Rectangle 1"/>
          <p:cNvSpPr/>
          <p:nvPr/>
        </p:nvSpPr>
        <p:spPr>
          <a:xfrm>
            <a:off x="0" y="1565312"/>
            <a:ext cx="9243236" cy="416589"/>
          </a:xfrm>
          <a:prstGeom prst="rect">
            <a:avLst/>
          </a:prstGeom>
        </p:spPr>
        <p:txBody>
          <a:bodyPr wrap="none">
            <a:spAutoFit/>
          </a:bodyPr>
          <a:lstStyle/>
          <a:p>
            <a:pPr algn="l"/>
            <a:r>
              <a:rPr lang="en-IN" sz="3200" b="1" i="0" dirty="0">
                <a:solidFill>
                  <a:schemeClr val="tx1"/>
                </a:solidFill>
              </a:rPr>
              <a:t>b) Single-element annotation with array values</a:t>
            </a:r>
            <a:endParaRPr lang="en-IN" sz="3200" b="1" i="0" dirty="0">
              <a:solidFill>
                <a:schemeClr val="tx1"/>
              </a:solidFill>
            </a:endParaRPr>
          </a:p>
        </p:txBody>
      </p:sp>
      <p:sp>
        <p:nvSpPr>
          <p:cNvPr id="6" name="Rectangle 2"/>
          <p:cNvSpPr txBox="1">
            <a:spLocks noChangeArrowheads="1"/>
          </p:cNvSpPr>
          <p:nvPr/>
        </p:nvSpPr>
        <p:spPr>
          <a:xfrm>
            <a:off x="1371600" y="345636"/>
            <a:ext cx="6413500"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7" name="Rectangle 6"/>
          <p:cNvSpPr/>
          <p:nvPr/>
        </p:nvSpPr>
        <p:spPr>
          <a:xfrm>
            <a:off x="5683555" y="3265134"/>
            <a:ext cx="3352200" cy="375744"/>
          </a:xfrm>
          <a:prstGeom prst="rect">
            <a:avLst/>
          </a:prstGeom>
        </p:spPr>
        <p:txBody>
          <a:bodyPr wrap="none">
            <a:spAutoFit/>
          </a:bodyPr>
          <a:lstStyle/>
          <a:p>
            <a:r>
              <a:rPr lang="en-IN" sz="1800" dirty="0" smtClean="0">
                <a:solidFill>
                  <a:schemeClr val="tx1"/>
                </a:solidFill>
              </a:rPr>
              <a:t>Annotation </a:t>
            </a:r>
            <a:r>
              <a:rPr lang="en-IN" sz="1800" dirty="0">
                <a:solidFill>
                  <a:schemeClr val="tx1"/>
                </a:solidFill>
              </a:rPr>
              <a:t>with </a:t>
            </a:r>
            <a:r>
              <a:rPr lang="en-IN" sz="1800" dirty="0" smtClean="0">
                <a:solidFill>
                  <a:schemeClr val="tx1"/>
                </a:solidFill>
              </a:rPr>
              <a:t>array </a:t>
            </a:r>
            <a:r>
              <a:rPr lang="en-IN" sz="1800" dirty="0">
                <a:solidFill>
                  <a:schemeClr val="tx1"/>
                </a:solidFill>
              </a:rPr>
              <a:t>elements</a:t>
            </a:r>
          </a:p>
        </p:txBody>
      </p:sp>
      <p:sp>
        <p:nvSpPr>
          <p:cNvPr id="8" name="Title 7"/>
          <p:cNvSpPr>
            <a:spLocks noGrp="1"/>
          </p:cNvSpPr>
          <p:nvPr>
            <p:ph type="title"/>
          </p:nvPr>
        </p:nvSpPr>
        <p:spPr/>
        <p:txBody>
          <a:bodyPr/>
          <a:lstStyle/>
          <a:p>
            <a:r>
              <a:rPr lang="en-IN" dirty="0" smtClean="0"/>
              <a:t>Annotation </a:t>
            </a:r>
            <a:r>
              <a:rPr lang="en-IN" dirty="0"/>
              <a:t>Types</a:t>
            </a:r>
          </a:p>
        </p:txBody>
      </p:sp>
      <p:sp>
        <p:nvSpPr>
          <p:cNvPr id="10" name="Footer Placeholder 9"/>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501862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dirty="0" smtClean="0">
                <a:latin typeface="Arial" charset="0"/>
                <a:cs typeface="Arial" charset="0"/>
              </a:rPr>
              <a:t>Objectives</a:t>
            </a:r>
          </a:p>
        </p:txBody>
      </p:sp>
      <p:sp>
        <p:nvSpPr>
          <p:cNvPr id="15363" name="Rectangle 3"/>
          <p:cNvSpPr>
            <a:spLocks noGrp="1" noChangeArrowheads="1"/>
          </p:cNvSpPr>
          <p:nvPr>
            <p:ph type="body" idx="1"/>
          </p:nvPr>
        </p:nvSpPr>
        <p:spPr bwMode="auto"/>
        <p:txBody>
          <a:bodyPr/>
          <a:lstStyle/>
          <a:p>
            <a:pPr marL="457200" indent="-457200" eaLnBrk="1" hangingPunct="1">
              <a:spcBef>
                <a:spcPts val="600"/>
              </a:spcBef>
              <a:buFont typeface="Wingdings" pitchFamily="2" charset="2"/>
              <a:buNone/>
            </a:pPr>
            <a:r>
              <a:rPr lang="en-IN" dirty="0" smtClean="0">
                <a:latin typeface="Arial" charset="0"/>
                <a:cs typeface="Arial" charset="0"/>
              </a:rPr>
              <a:t>At the end of this session, you </a:t>
            </a:r>
            <a:r>
              <a:rPr dirty="0" smtClean="0">
                <a:latin typeface="Arial" charset="0"/>
                <a:cs typeface="Arial" charset="0"/>
              </a:rPr>
              <a:t>will be able to</a:t>
            </a:r>
          </a:p>
          <a:p>
            <a:pPr marL="457200" indent="-457200" eaLnBrk="1" hangingPunct="1">
              <a:spcBef>
                <a:spcPts val="600"/>
              </a:spcBef>
              <a:buFont typeface="Wingdings" pitchFamily="2" charset="2"/>
              <a:buNone/>
            </a:pPr>
            <a:endParaRPr dirty="0" smtClean="0">
              <a:latin typeface="Arial" charset="0"/>
              <a:cs typeface="Arial" charset="0"/>
            </a:endParaRPr>
          </a:p>
          <a:p>
            <a:pPr marL="575071" indent="-342900"/>
            <a:r>
              <a:rPr dirty="0" smtClean="0"/>
              <a:t>Understand annotations</a:t>
            </a:r>
          </a:p>
          <a:p>
            <a:pPr marL="575071" indent="-342900"/>
            <a:r>
              <a:rPr lang="en-US" dirty="0" smtClean="0"/>
              <a:t>Use </a:t>
            </a:r>
            <a:r>
              <a:rPr lang="en-US" dirty="0" smtClean="0"/>
              <a:t>predefined </a:t>
            </a:r>
            <a:r>
              <a:rPr lang="en-IN" dirty="0"/>
              <a:t>annotations</a:t>
            </a:r>
            <a:endParaRPr dirty="0" smtClean="0"/>
          </a:p>
          <a:p>
            <a:pPr marL="575071" indent="-342900"/>
            <a:r>
              <a:rPr lang="en-US" dirty="0" smtClean="0"/>
              <a:t>Create custom annotations</a:t>
            </a:r>
          </a:p>
          <a:p>
            <a:pPr marL="800100" lvl="1" indent="-342900"/>
            <a:endParaRPr dirty="0" smtClean="0"/>
          </a:p>
          <a:p>
            <a:pPr marL="800100" lvl="1" indent="-342900"/>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526595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646" y="2393100"/>
            <a:ext cx="5194754" cy="260584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lnSpc>
                <a:spcPts val="75"/>
              </a:lnSpc>
            </a:pPr>
            <a:endParaRPr lang="en-IN" sz="1800" b="1" i="0" dirty="0" smtClean="0">
              <a:solidFill>
                <a:srgbClr val="FF0000"/>
              </a:solidFill>
            </a:endParaRPr>
          </a:p>
          <a:p>
            <a:pPr algn="l">
              <a:lnSpc>
                <a:spcPts val="75"/>
              </a:lnSpc>
            </a:pPr>
            <a:r>
              <a:rPr lang="en-IN" sz="1800" b="1" i="0" dirty="0" smtClean="0">
                <a:solidFill>
                  <a:srgbClr val="FF0000"/>
                </a:solidFill>
              </a:rPr>
              <a:t>@</a:t>
            </a:r>
            <a:r>
              <a:rPr lang="en-IN" sz="1800" b="1" i="0" dirty="0">
                <a:solidFill>
                  <a:srgbClr val="FF0000"/>
                </a:solidFill>
              </a:rPr>
              <a:t>interface </a:t>
            </a:r>
            <a:r>
              <a:rPr lang="en-IN" sz="1800" b="1" i="0" dirty="0">
                <a:solidFill>
                  <a:srgbClr val="0070C0"/>
                </a:solidFill>
              </a:rPr>
              <a:t>MyMultiValuedAnno</a:t>
            </a:r>
            <a:r>
              <a:rPr lang="en-IN" sz="1800" b="1" i="0" dirty="0">
                <a:solidFill>
                  <a:schemeClr val="tx1"/>
                </a:solidFill>
              </a:rPr>
              <a:t> </a:t>
            </a:r>
            <a:r>
              <a:rPr lang="en-IN" sz="1800" b="1" i="0" dirty="0" smtClean="0">
                <a:solidFill>
                  <a:schemeClr val="tx1"/>
                </a:solidFill>
              </a:rPr>
              <a:t>{</a:t>
            </a:r>
          </a:p>
          <a:p>
            <a:pPr algn="l">
              <a:lnSpc>
                <a:spcPts val="75"/>
              </a:lnSpc>
            </a:pPr>
            <a:endParaRPr lang="en-IN" sz="1800" b="1" i="0" dirty="0" smtClean="0">
              <a:solidFill>
                <a:schemeClr val="tx1"/>
              </a:solidFill>
            </a:endParaRPr>
          </a:p>
          <a:p>
            <a:pPr algn="l">
              <a:lnSpc>
                <a:spcPts val="75"/>
              </a:lnSpc>
            </a:pPr>
            <a:r>
              <a:rPr lang="en-IN" sz="1800" b="1" i="0" dirty="0" smtClean="0">
                <a:solidFill>
                  <a:schemeClr val="tx1"/>
                </a:solidFill>
              </a:rPr>
              <a:t> </a:t>
            </a:r>
            <a:r>
              <a:rPr lang="en-IN" sz="1800" b="1" i="0" dirty="0">
                <a:solidFill>
                  <a:schemeClr val="tx1"/>
                </a:solidFill>
              </a:rPr>
              <a:t>String </a:t>
            </a:r>
            <a:r>
              <a:rPr lang="en-IN" sz="1800" b="1" i="0" dirty="0">
                <a:solidFill>
                  <a:schemeClr val="tx1"/>
                </a:solidFill>
              </a:rPr>
              <a:t>val1() default "default value";</a:t>
            </a:r>
          </a:p>
          <a:p>
            <a:pPr algn="l">
              <a:lnSpc>
                <a:spcPts val="75"/>
              </a:lnSpc>
            </a:pPr>
            <a:r>
              <a:rPr lang="en-IN" sz="1800" b="1" i="0" dirty="0">
                <a:solidFill>
                  <a:schemeClr val="tx1"/>
                </a:solidFill>
              </a:rPr>
              <a:t> </a:t>
            </a:r>
          </a:p>
          <a:p>
            <a:pPr algn="l">
              <a:lnSpc>
                <a:spcPts val="75"/>
              </a:lnSpc>
            </a:pPr>
            <a:r>
              <a:rPr lang="en-IN" sz="1800" b="1" i="0" dirty="0" smtClean="0">
                <a:solidFill>
                  <a:schemeClr val="tx1"/>
                </a:solidFill>
              </a:rPr>
              <a:t> </a:t>
            </a:r>
            <a:r>
              <a:rPr lang="en-IN" sz="1800" b="1" i="0" dirty="0" err="1" smtClean="0">
                <a:solidFill>
                  <a:schemeClr val="tx1"/>
                </a:solidFill>
              </a:rPr>
              <a:t>int</a:t>
            </a:r>
            <a:r>
              <a:rPr lang="en-IN" sz="1800" b="1" i="0" dirty="0" smtClean="0">
                <a:solidFill>
                  <a:schemeClr val="tx1"/>
                </a:solidFill>
              </a:rPr>
              <a:t> </a:t>
            </a:r>
            <a:r>
              <a:rPr lang="en-IN" sz="1800" b="1" i="0" dirty="0">
                <a:solidFill>
                  <a:schemeClr val="tx1"/>
                </a:solidFill>
              </a:rPr>
              <a:t>val2() default 42;</a:t>
            </a:r>
          </a:p>
          <a:p>
            <a:pPr algn="l">
              <a:lnSpc>
                <a:spcPts val="75"/>
              </a:lnSpc>
            </a:pPr>
            <a:endParaRPr lang="en-IN" sz="1800" b="1" i="0" dirty="0">
              <a:solidFill>
                <a:schemeClr val="tx1"/>
              </a:solidFill>
            </a:endParaRPr>
          </a:p>
          <a:p>
            <a:pPr algn="l">
              <a:lnSpc>
                <a:spcPts val="75"/>
              </a:lnSpc>
            </a:pPr>
            <a:r>
              <a:rPr lang="en-IN" sz="1800" b="1" i="0" dirty="0" smtClean="0">
                <a:solidFill>
                  <a:schemeClr val="tx1"/>
                </a:solidFill>
              </a:rPr>
              <a:t>}</a:t>
            </a:r>
            <a:endParaRPr lang="en-IN" sz="1800" b="1" i="0" dirty="0">
              <a:solidFill>
                <a:schemeClr val="tx1"/>
              </a:solidFill>
            </a:endParaRPr>
          </a:p>
          <a:p>
            <a:pPr algn="l">
              <a:lnSpc>
                <a:spcPts val="75"/>
              </a:lnSpc>
            </a:pPr>
            <a:r>
              <a:rPr lang="en-IN" sz="1800" b="1" i="0" dirty="0" smtClean="0">
                <a:solidFill>
                  <a:srgbClr val="0070C0"/>
                </a:solidFill>
              </a:rPr>
              <a:t> </a:t>
            </a:r>
          </a:p>
          <a:p>
            <a:pPr algn="l">
              <a:lnSpc>
                <a:spcPts val="75"/>
              </a:lnSpc>
            </a:pPr>
            <a:r>
              <a:rPr lang="en-IN" sz="1800" b="1" i="0" dirty="0" smtClean="0">
                <a:solidFill>
                  <a:srgbClr val="0070C0"/>
                </a:solidFill>
              </a:rPr>
              <a:t>@MyMultiValuedAnno</a:t>
            </a:r>
            <a:endParaRPr lang="en-IN" sz="1800" b="1" i="0" dirty="0">
              <a:solidFill>
                <a:srgbClr val="0070C0"/>
              </a:solidFill>
            </a:endParaRPr>
          </a:p>
          <a:p>
            <a:pPr algn="l">
              <a:lnSpc>
                <a:spcPts val="75"/>
              </a:lnSpc>
            </a:pPr>
            <a:endParaRPr lang="en-IN" sz="1800" b="1" i="0" dirty="0" smtClean="0">
              <a:solidFill>
                <a:schemeClr val="bg2">
                  <a:lumMod val="75000"/>
                </a:schemeClr>
              </a:solidFill>
            </a:endParaRPr>
          </a:p>
          <a:p>
            <a:pPr algn="l">
              <a:lnSpc>
                <a:spcPts val="75"/>
              </a:lnSpc>
            </a:pPr>
            <a:r>
              <a:rPr lang="en-IN" sz="1800" b="1" i="0" dirty="0">
                <a:solidFill>
                  <a:schemeClr val="tx1"/>
                </a:solidFill>
              </a:rPr>
              <a:t>class </a:t>
            </a:r>
            <a:r>
              <a:rPr lang="en-IN" sz="1800" b="1" i="0" dirty="0">
                <a:solidFill>
                  <a:schemeClr val="tx1"/>
                </a:solidFill>
              </a:rPr>
              <a:t>a</a:t>
            </a:r>
            <a:r>
              <a:rPr lang="en-IN" sz="1800" b="1" i="0" dirty="0">
                <a:solidFill>
                  <a:schemeClr val="tx1"/>
                </a:solidFill>
              </a:rPr>
              <a:t>nnotatedClass1 {···}</a:t>
            </a:r>
          </a:p>
          <a:p>
            <a:pPr algn="l">
              <a:lnSpc>
                <a:spcPts val="75"/>
              </a:lnSpc>
            </a:pPr>
            <a:endParaRPr lang="en-IN" sz="1800" b="1" i="0" dirty="0" smtClean="0">
              <a:solidFill>
                <a:srgbClr val="0070C0"/>
              </a:solidFill>
            </a:endParaRPr>
          </a:p>
          <a:p>
            <a:pPr algn="l">
              <a:lnSpc>
                <a:spcPts val="75"/>
              </a:lnSpc>
            </a:pPr>
            <a:r>
              <a:rPr lang="en-IN" sz="1800" b="1" i="0" dirty="0" smtClean="0">
                <a:solidFill>
                  <a:srgbClr val="0070C0"/>
                </a:solidFill>
              </a:rPr>
              <a:t>@</a:t>
            </a:r>
            <a:r>
              <a:rPr lang="en-IN" sz="1800" b="1" i="0" dirty="0" err="1">
                <a:solidFill>
                  <a:srgbClr val="0070C0"/>
                </a:solidFill>
              </a:rPr>
              <a:t>MyMultiValuedAnno</a:t>
            </a:r>
            <a:r>
              <a:rPr lang="en-IN" sz="1800" b="1" i="0" dirty="0">
                <a:solidFill>
                  <a:schemeClr val="tx1"/>
                </a:solidFill>
              </a:rPr>
              <a:t>(val1="</a:t>
            </a:r>
            <a:r>
              <a:rPr lang="en-IN" sz="1800" b="1" i="0" dirty="0">
                <a:solidFill>
                  <a:srgbClr val="0070C0"/>
                </a:solidFill>
              </a:rPr>
              <a:t>Hello</a:t>
            </a:r>
            <a:r>
              <a:rPr lang="en-IN" sz="1800" b="1" i="0" dirty="0">
                <a:solidFill>
                  <a:schemeClr val="tx1"/>
                </a:solidFill>
              </a:rPr>
              <a:t>", val2=11)</a:t>
            </a:r>
          </a:p>
          <a:p>
            <a:pPr algn="l">
              <a:lnSpc>
                <a:spcPts val="75"/>
              </a:lnSpc>
            </a:pPr>
            <a:endParaRPr lang="en-IN" sz="1800" b="1" i="0" dirty="0" smtClean="0">
              <a:solidFill>
                <a:schemeClr val="bg2">
                  <a:lumMod val="75000"/>
                </a:schemeClr>
              </a:solidFill>
            </a:endParaRPr>
          </a:p>
          <a:p>
            <a:pPr algn="l">
              <a:lnSpc>
                <a:spcPts val="75"/>
              </a:lnSpc>
            </a:pPr>
            <a:r>
              <a:rPr lang="en-IN" sz="1800" b="1" i="0" dirty="0">
                <a:solidFill>
                  <a:schemeClr val="tx1"/>
                </a:solidFill>
              </a:rPr>
              <a:t>class </a:t>
            </a:r>
            <a:r>
              <a:rPr lang="en-IN" sz="1800" b="1" i="0" dirty="0">
                <a:solidFill>
                  <a:schemeClr val="tx1"/>
                </a:solidFill>
              </a:rPr>
              <a:t>a</a:t>
            </a:r>
            <a:r>
              <a:rPr lang="en-IN" sz="1800" b="1" i="0" dirty="0">
                <a:solidFill>
                  <a:schemeClr val="tx1"/>
                </a:solidFill>
              </a:rPr>
              <a:t>nnotatedClass2 {···} </a:t>
            </a:r>
          </a:p>
        </p:txBody>
      </p:sp>
      <p:sp>
        <p:nvSpPr>
          <p:cNvPr id="2" name="Rectangle 1"/>
          <p:cNvSpPr/>
          <p:nvPr/>
        </p:nvSpPr>
        <p:spPr>
          <a:xfrm>
            <a:off x="295847" y="1559797"/>
            <a:ext cx="5758308" cy="416589"/>
          </a:xfrm>
          <a:prstGeom prst="rect">
            <a:avLst/>
          </a:prstGeom>
        </p:spPr>
        <p:txBody>
          <a:bodyPr wrap="none">
            <a:spAutoFit/>
          </a:bodyPr>
          <a:lstStyle/>
          <a:p>
            <a:r>
              <a:rPr lang="en-IN" sz="3200" b="1" i="0" dirty="0">
                <a:solidFill>
                  <a:schemeClr val="tx1"/>
                </a:solidFill>
              </a:rPr>
              <a:t>c) Multi-element </a:t>
            </a:r>
            <a:r>
              <a:rPr lang="en-IN" sz="3200" b="1" i="0" dirty="0" smtClean="0">
                <a:solidFill>
                  <a:schemeClr val="tx1"/>
                </a:solidFill>
              </a:rPr>
              <a:t>annotation</a:t>
            </a:r>
            <a:r>
              <a:rPr lang="en-IN" sz="3200" b="1" i="0" dirty="0">
                <a:solidFill>
                  <a:schemeClr val="tx1"/>
                </a:solidFill>
              </a:rPr>
              <a:t>: </a:t>
            </a:r>
            <a:endParaRPr lang="en-IN" sz="3200" b="1" i="0" dirty="0">
              <a:solidFill>
                <a:schemeClr val="tx1"/>
              </a:solidFill>
            </a:endParaRPr>
          </a:p>
        </p:txBody>
      </p:sp>
      <p:sp>
        <p:nvSpPr>
          <p:cNvPr id="6" name="Rectangle 2"/>
          <p:cNvSpPr txBox="1">
            <a:spLocks noChangeArrowheads="1"/>
          </p:cNvSpPr>
          <p:nvPr/>
        </p:nvSpPr>
        <p:spPr>
          <a:xfrm>
            <a:off x="1371600" y="345636"/>
            <a:ext cx="6413500"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7" name="Rectangle 6"/>
          <p:cNvSpPr/>
          <p:nvPr/>
        </p:nvSpPr>
        <p:spPr>
          <a:xfrm>
            <a:off x="5271894" y="3265134"/>
            <a:ext cx="3946914" cy="400110"/>
          </a:xfrm>
          <a:prstGeom prst="rect">
            <a:avLst/>
          </a:prstGeom>
        </p:spPr>
        <p:txBody>
          <a:bodyPr wrap="none">
            <a:spAutoFit/>
          </a:bodyPr>
          <a:lstStyle/>
          <a:p>
            <a:r>
              <a:rPr lang="en-IN" sz="2000" dirty="0">
                <a:solidFill>
                  <a:schemeClr val="tx1"/>
                </a:solidFill>
              </a:rPr>
              <a:t>Annotation with several elements</a:t>
            </a:r>
            <a:endParaRPr lang="en-IN" sz="2000" dirty="0">
              <a:solidFill>
                <a:schemeClr val="tx1"/>
              </a:solidFill>
            </a:endParaRPr>
          </a:p>
        </p:txBody>
      </p:sp>
      <p:sp>
        <p:nvSpPr>
          <p:cNvPr id="8" name="Title 7"/>
          <p:cNvSpPr>
            <a:spLocks noGrp="1"/>
          </p:cNvSpPr>
          <p:nvPr>
            <p:ph type="title"/>
          </p:nvPr>
        </p:nvSpPr>
        <p:spPr/>
        <p:txBody>
          <a:bodyPr/>
          <a:lstStyle/>
          <a:p>
            <a:r>
              <a:rPr lang="en-IN" dirty="0" smtClean="0"/>
              <a:t>Annotation </a:t>
            </a:r>
            <a:r>
              <a:rPr lang="en-IN" dirty="0"/>
              <a:t>Types</a:t>
            </a:r>
          </a:p>
        </p:txBody>
      </p:sp>
      <p:sp>
        <p:nvSpPr>
          <p:cNvPr id="10" name="Footer Placeholder 9"/>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1681154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371600" y="345636"/>
            <a:ext cx="6413500"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r>
              <a:rPr lang="en-IN" altLang="en-US" sz="2400" i="0" dirty="0">
                <a:solidFill>
                  <a:srgbClr val="6D6E71"/>
                </a:solidFill>
                <a:latin typeface="+mn-lt"/>
                <a:cs typeface="+mj-cs"/>
              </a:rPr>
              <a:t>Meta-Annotations</a:t>
            </a:r>
            <a:endParaRPr lang="en-IN" altLang="en-US" sz="2400" i="0" dirty="0">
              <a:solidFill>
                <a:srgbClr val="6D6E71"/>
              </a:solidFill>
              <a:latin typeface="+mn-lt"/>
              <a:cs typeface="+mj-cs"/>
            </a:endParaRPr>
          </a:p>
        </p:txBody>
      </p:sp>
      <p:sp>
        <p:nvSpPr>
          <p:cNvPr id="5" name="Rectangle 4"/>
          <p:cNvSpPr/>
          <p:nvPr/>
        </p:nvSpPr>
        <p:spPr>
          <a:xfrm>
            <a:off x="6350" y="1258957"/>
            <a:ext cx="9144000" cy="3477875"/>
          </a:xfrm>
          <a:prstGeom prst="rect">
            <a:avLst/>
          </a:prstGeom>
        </p:spPr>
        <p:txBody>
          <a:bodyPr wrap="square">
            <a:spAutoFit/>
          </a:bodyPr>
          <a:lstStyle/>
          <a:p>
            <a:pPr algn="l"/>
            <a:r>
              <a:rPr lang="en-US" sz="2000" b="1" i="0" dirty="0">
                <a:solidFill>
                  <a:schemeClr val="tx1"/>
                </a:solidFill>
              </a:rPr>
              <a:t>Meta-annotations, which are actually known as the annotations of annotations, contain four types. These are:</a:t>
            </a:r>
          </a:p>
          <a:p>
            <a:pPr marL="342900" indent="-342900" algn="l">
              <a:buFont typeface="Arial" panose="020B0604020202020204" pitchFamily="34" charset="0"/>
              <a:buChar char="•"/>
            </a:pPr>
            <a:r>
              <a:rPr lang="en-US" sz="2000" b="1" i="0" dirty="0">
                <a:solidFill>
                  <a:schemeClr val="tx1"/>
                </a:solidFill>
              </a:rPr>
              <a:t>Target</a:t>
            </a:r>
          </a:p>
          <a:p>
            <a:pPr marL="342900" indent="-342900" algn="l">
              <a:buFont typeface="Arial" panose="020B0604020202020204" pitchFamily="34" charset="0"/>
              <a:buChar char="•"/>
            </a:pPr>
            <a:r>
              <a:rPr lang="en-US" sz="2000" b="1" i="0" dirty="0">
                <a:solidFill>
                  <a:schemeClr val="tx1"/>
                </a:solidFill>
              </a:rPr>
              <a:t>Retention</a:t>
            </a:r>
          </a:p>
          <a:p>
            <a:pPr marL="342900" indent="-342900" algn="l">
              <a:buFont typeface="Arial" panose="020B0604020202020204" pitchFamily="34" charset="0"/>
              <a:buChar char="•"/>
            </a:pPr>
            <a:r>
              <a:rPr lang="en-US" sz="2000" b="1" i="0" dirty="0">
                <a:solidFill>
                  <a:schemeClr val="tx1"/>
                </a:solidFill>
              </a:rPr>
              <a:t>Documented</a:t>
            </a:r>
          </a:p>
          <a:p>
            <a:pPr marL="342900" indent="-342900" algn="l">
              <a:buFont typeface="Arial" panose="020B0604020202020204" pitchFamily="34" charset="0"/>
              <a:buChar char="•"/>
            </a:pPr>
            <a:r>
              <a:rPr lang="en-US" sz="2000" b="1" i="0" dirty="0" smtClean="0">
                <a:solidFill>
                  <a:schemeClr val="tx1"/>
                </a:solidFill>
              </a:rPr>
              <a:t>Inherited</a:t>
            </a:r>
          </a:p>
          <a:p>
            <a:pPr marL="342900" indent="-342900" algn="l">
              <a:buFont typeface="Arial" panose="020B0604020202020204" pitchFamily="34" charset="0"/>
              <a:buChar char="•"/>
            </a:pPr>
            <a:endParaRPr lang="en-US" sz="2000" b="1" i="0" dirty="0">
              <a:solidFill>
                <a:schemeClr val="tx1"/>
              </a:solidFill>
            </a:endParaRPr>
          </a:p>
          <a:p>
            <a:pPr algn="l"/>
            <a:r>
              <a:rPr lang="en-US" sz="2000" b="1" i="0" dirty="0" smtClean="0">
                <a:solidFill>
                  <a:schemeClr val="tx1"/>
                </a:solidFill>
              </a:rPr>
              <a:t>Note : They are built-in annotations imported from </a:t>
            </a:r>
            <a:r>
              <a:rPr lang="en-US" altLang="en-US" sz="2000" dirty="0" err="1">
                <a:solidFill>
                  <a:schemeClr val="tx1"/>
                </a:solidFill>
              </a:rPr>
              <a:t>java.lang.annotation</a:t>
            </a:r>
            <a:endParaRPr lang="en-US" sz="2000" b="1" i="0" dirty="0">
              <a:solidFill>
                <a:schemeClr val="tx1"/>
              </a:solidFill>
            </a:endParaRPr>
          </a:p>
        </p:txBody>
      </p:sp>
      <p:sp>
        <p:nvSpPr>
          <p:cNvPr id="6" name="Footer Placeholder 9"/>
          <p:cNvSpPr txBox="1">
            <a:spLocks/>
          </p:cNvSpPr>
          <p:nvPr/>
        </p:nvSpPr>
        <p:spPr>
          <a:xfrm>
            <a:off x="6400800" y="647851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2613501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50" y="995182"/>
            <a:ext cx="9144000" cy="5632311"/>
          </a:xfrm>
          <a:prstGeom prst="rect">
            <a:avLst/>
          </a:prstGeom>
        </p:spPr>
        <p:txBody>
          <a:bodyPr wrap="square">
            <a:spAutoFit/>
          </a:bodyPr>
          <a:lstStyle/>
          <a:p>
            <a:pPr algn="l"/>
            <a:r>
              <a:rPr lang="en-US" sz="2000" b="1" i="0" dirty="0" smtClean="0">
                <a:solidFill>
                  <a:srgbClr val="FF0000"/>
                </a:solidFill>
              </a:rPr>
              <a:t>a. Target</a:t>
            </a:r>
            <a:endParaRPr lang="en-US" sz="2000" b="1" i="0" dirty="0">
              <a:solidFill>
                <a:srgbClr val="FF0000"/>
              </a:solidFill>
            </a:endParaRPr>
          </a:p>
          <a:p>
            <a:pPr marL="342900" indent="-342900" algn="l">
              <a:buFont typeface="Arial" panose="020B0604020202020204" pitchFamily="34" charset="0"/>
              <a:buChar char="•"/>
            </a:pPr>
            <a:r>
              <a:rPr lang="en-US" sz="2000" b="1" i="0" dirty="0">
                <a:solidFill>
                  <a:schemeClr val="tx1"/>
                </a:solidFill>
              </a:rPr>
              <a:t>The target annotation indicates the targeted elements of a class in which the annotation type will be </a:t>
            </a:r>
            <a:r>
              <a:rPr lang="en-US" sz="2000" b="1" i="0" dirty="0" smtClean="0">
                <a:solidFill>
                  <a:schemeClr val="tx1"/>
                </a:solidFill>
              </a:rPr>
              <a:t>applicable</a:t>
            </a:r>
          </a:p>
          <a:p>
            <a:pPr marL="342900" indent="-342900" algn="l">
              <a:buFont typeface="Arial" panose="020B0604020202020204" pitchFamily="34" charset="0"/>
              <a:buChar char="•"/>
            </a:pPr>
            <a:endParaRPr lang="en-US" sz="2000" b="1" i="0" dirty="0" smtClean="0">
              <a:solidFill>
                <a:schemeClr val="tx1"/>
              </a:solidFill>
            </a:endParaRPr>
          </a:p>
          <a:p>
            <a:pPr marL="342900" indent="-342900" algn="l">
              <a:buFont typeface="Arial" panose="020B0604020202020204" pitchFamily="34" charset="0"/>
              <a:buChar char="•"/>
            </a:pPr>
            <a:r>
              <a:rPr lang="en-US" sz="2000" b="1" i="0" dirty="0" smtClean="0">
                <a:solidFill>
                  <a:schemeClr val="tx1"/>
                </a:solidFill>
              </a:rPr>
              <a:t>It </a:t>
            </a:r>
            <a:r>
              <a:rPr lang="en-US" sz="2000" b="1" i="0" dirty="0">
                <a:solidFill>
                  <a:schemeClr val="tx1"/>
                </a:solidFill>
              </a:rPr>
              <a:t>contains the following enumerated types as its value:</a:t>
            </a:r>
          </a:p>
          <a:p>
            <a:pPr marL="800100" lvl="1" indent="-342900" algn="l">
              <a:buFont typeface="Arial" panose="020B0604020202020204" pitchFamily="34" charset="0"/>
              <a:buChar char="•"/>
            </a:pPr>
            <a:r>
              <a:rPr lang="en-US" sz="1400" b="1" i="0" dirty="0" smtClean="0">
                <a:solidFill>
                  <a:schemeClr val="tx1"/>
                </a:solidFill>
              </a:rPr>
              <a:t>@</a:t>
            </a:r>
            <a:r>
              <a:rPr lang="en-US" sz="1400" b="1" i="0" dirty="0">
                <a:solidFill>
                  <a:schemeClr val="tx1"/>
                </a:solidFill>
              </a:rPr>
              <a:t>Target(</a:t>
            </a:r>
            <a:r>
              <a:rPr lang="en-US" sz="1400" b="1" i="0" dirty="0" err="1">
                <a:solidFill>
                  <a:schemeClr val="tx1"/>
                </a:solidFill>
              </a:rPr>
              <a:t>ElementType.TYPE</a:t>
            </a:r>
            <a:r>
              <a:rPr lang="en-US" sz="1400" b="1" i="0" dirty="0">
                <a:solidFill>
                  <a:schemeClr val="tx1"/>
                </a:solidFill>
              </a:rPr>
              <a:t>)—can be applied to any element of a class</a:t>
            </a:r>
          </a:p>
          <a:p>
            <a:pPr marL="800100" lvl="1" indent="-342900" algn="l">
              <a:buFont typeface="Arial" panose="020B0604020202020204" pitchFamily="34" charset="0"/>
              <a:buChar char="•"/>
            </a:pPr>
            <a:r>
              <a:rPr lang="en-US" sz="1400" b="1" i="0" dirty="0">
                <a:solidFill>
                  <a:schemeClr val="tx1"/>
                </a:solidFill>
              </a:rPr>
              <a:t>@Target(</a:t>
            </a:r>
            <a:r>
              <a:rPr lang="en-US" sz="1400" b="1" i="0" dirty="0" err="1">
                <a:solidFill>
                  <a:schemeClr val="tx1"/>
                </a:solidFill>
              </a:rPr>
              <a:t>ElementType.FIELD</a:t>
            </a:r>
            <a:r>
              <a:rPr lang="en-US" sz="1400" b="1" i="0" dirty="0">
                <a:solidFill>
                  <a:schemeClr val="tx1"/>
                </a:solidFill>
              </a:rPr>
              <a:t>)—can be applied to a field or property</a:t>
            </a:r>
          </a:p>
          <a:p>
            <a:pPr marL="800100" lvl="1" indent="-342900" algn="l">
              <a:buFont typeface="Arial" panose="020B0604020202020204" pitchFamily="34" charset="0"/>
              <a:buChar char="•"/>
            </a:pPr>
            <a:r>
              <a:rPr lang="en-US" sz="1400" b="1" i="0" dirty="0">
                <a:solidFill>
                  <a:schemeClr val="tx1"/>
                </a:solidFill>
              </a:rPr>
              <a:t>@Target(</a:t>
            </a:r>
            <a:r>
              <a:rPr lang="en-US" sz="1400" b="1" i="0" dirty="0" err="1">
                <a:solidFill>
                  <a:schemeClr val="tx1"/>
                </a:solidFill>
              </a:rPr>
              <a:t>ElementType.METHOD</a:t>
            </a:r>
            <a:r>
              <a:rPr lang="en-US" sz="1400" b="1" i="0" dirty="0">
                <a:solidFill>
                  <a:schemeClr val="tx1"/>
                </a:solidFill>
              </a:rPr>
              <a:t>)—can be applied to a method level annotation</a:t>
            </a:r>
          </a:p>
          <a:p>
            <a:pPr marL="800100" lvl="1" indent="-342900" algn="l">
              <a:buFont typeface="Arial" panose="020B0604020202020204" pitchFamily="34" charset="0"/>
              <a:buChar char="•"/>
            </a:pPr>
            <a:r>
              <a:rPr lang="en-US" sz="1400" b="1" i="0" dirty="0">
                <a:solidFill>
                  <a:schemeClr val="tx1"/>
                </a:solidFill>
              </a:rPr>
              <a:t>@Target(</a:t>
            </a:r>
            <a:r>
              <a:rPr lang="en-US" sz="1400" b="1" i="0" dirty="0" err="1">
                <a:solidFill>
                  <a:schemeClr val="tx1"/>
                </a:solidFill>
              </a:rPr>
              <a:t>ElementType.PARAMETER</a:t>
            </a:r>
            <a:r>
              <a:rPr lang="en-US" sz="1400" b="1" i="0" dirty="0">
                <a:solidFill>
                  <a:schemeClr val="tx1"/>
                </a:solidFill>
              </a:rPr>
              <a:t>)—can be applied to the parameters of a method</a:t>
            </a:r>
          </a:p>
          <a:p>
            <a:pPr marL="800100" lvl="1" indent="-342900" algn="l">
              <a:buFont typeface="Arial" panose="020B0604020202020204" pitchFamily="34" charset="0"/>
              <a:buChar char="•"/>
            </a:pPr>
            <a:r>
              <a:rPr lang="en-US" sz="1400" b="1" i="0" dirty="0">
                <a:solidFill>
                  <a:schemeClr val="tx1"/>
                </a:solidFill>
              </a:rPr>
              <a:t>@Target(</a:t>
            </a:r>
            <a:r>
              <a:rPr lang="en-US" sz="1400" b="1" i="0" dirty="0" err="1">
                <a:solidFill>
                  <a:schemeClr val="tx1"/>
                </a:solidFill>
              </a:rPr>
              <a:t>ElementType.CONSTRUCTOR</a:t>
            </a:r>
            <a:r>
              <a:rPr lang="en-US" sz="1400" b="1" i="0" dirty="0">
                <a:solidFill>
                  <a:schemeClr val="tx1"/>
                </a:solidFill>
              </a:rPr>
              <a:t>)—can be applied to constructors</a:t>
            </a:r>
          </a:p>
          <a:p>
            <a:pPr marL="800100" lvl="1" indent="-342900" algn="l">
              <a:buFont typeface="Arial" panose="020B0604020202020204" pitchFamily="34" charset="0"/>
              <a:buChar char="•"/>
            </a:pPr>
            <a:r>
              <a:rPr lang="en-US" sz="1400" b="1" i="0" dirty="0">
                <a:solidFill>
                  <a:schemeClr val="tx1"/>
                </a:solidFill>
              </a:rPr>
              <a:t>@Target(</a:t>
            </a:r>
            <a:r>
              <a:rPr lang="en-US" sz="1400" b="1" i="0" dirty="0" err="1">
                <a:solidFill>
                  <a:schemeClr val="tx1"/>
                </a:solidFill>
              </a:rPr>
              <a:t>ElementType.LOCAL_VARIABLE</a:t>
            </a:r>
            <a:r>
              <a:rPr lang="en-US" sz="1400" b="1" i="0" dirty="0">
                <a:solidFill>
                  <a:schemeClr val="tx1"/>
                </a:solidFill>
              </a:rPr>
              <a:t>)—can be applied to local variables</a:t>
            </a:r>
          </a:p>
          <a:p>
            <a:pPr marL="800100" lvl="1" indent="-342900" algn="l">
              <a:buFont typeface="Arial" panose="020B0604020202020204" pitchFamily="34" charset="0"/>
              <a:buChar char="•"/>
            </a:pPr>
            <a:r>
              <a:rPr lang="en-US" sz="1400" b="1" i="0" dirty="0">
                <a:solidFill>
                  <a:schemeClr val="tx1"/>
                </a:solidFill>
              </a:rPr>
              <a:t>@Target(</a:t>
            </a:r>
            <a:r>
              <a:rPr lang="en-US" sz="1400" b="1" i="0" dirty="0" err="1">
                <a:solidFill>
                  <a:schemeClr val="tx1"/>
                </a:solidFill>
              </a:rPr>
              <a:t>ElementType.ANNOTATION_TYPE</a:t>
            </a:r>
            <a:r>
              <a:rPr lang="en-US" sz="1400" b="1" i="0" dirty="0">
                <a:solidFill>
                  <a:schemeClr val="tx1"/>
                </a:solidFill>
              </a:rPr>
              <a:t>)—indicates that the declared type itself is an annotation type</a:t>
            </a:r>
          </a:p>
        </p:txBody>
      </p:sp>
      <p:sp>
        <p:nvSpPr>
          <p:cNvPr id="3" name="Rectangle 2"/>
          <p:cNvSpPr txBox="1">
            <a:spLocks noChangeArrowheads="1"/>
          </p:cNvSpPr>
          <p:nvPr/>
        </p:nvSpPr>
        <p:spPr>
          <a:xfrm>
            <a:off x="1371600" y="345636"/>
            <a:ext cx="6413500" cy="651990"/>
          </a:xfrm>
          <a:prstGeom prst="rect">
            <a:avLst/>
          </a:prstGeom>
        </p:spPr>
        <p:txBody>
          <a:bodyPr/>
          <a:lstStyle>
            <a:defPPr>
              <a:defRPr lang="en-US"/>
            </a:defPPr>
            <a:lvl1pPr algn="l" defTabSz="914400" eaLnBrk="1" fontAlgn="auto" latinLnBrk="0" hangingPunct="1">
              <a:lnSpc>
                <a:spcPct val="100000"/>
              </a:lnSpc>
              <a:spcBef>
                <a:spcPct val="0"/>
              </a:spcBef>
              <a:spcAft>
                <a:spcPts val="0"/>
              </a:spcAft>
              <a:buNone/>
              <a:defRPr sz="2400" b="1" i="0">
                <a:solidFill>
                  <a:srgbClr val="6D6E71"/>
                </a:solidFill>
                <a:latin typeface="+mn-lt"/>
                <a:ea typeface="+mj-ea"/>
                <a:cs typeface="+mj-cs"/>
              </a:defRPr>
            </a:lvl1pPr>
          </a:lstStyle>
          <a:p>
            <a:r>
              <a:rPr lang="en-IN" dirty="0"/>
              <a:t>Meta-Annotations</a:t>
            </a:r>
            <a:endParaRPr lang="en-IN" dirty="0"/>
          </a:p>
        </p:txBody>
      </p:sp>
      <p:sp>
        <p:nvSpPr>
          <p:cNvPr id="4" name="Footer Placeholder 9"/>
          <p:cNvSpPr txBox="1">
            <a:spLocks/>
          </p:cNvSpPr>
          <p:nvPr/>
        </p:nvSpPr>
        <p:spPr>
          <a:xfrm>
            <a:off x="6400800" y="647851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20713712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050" y="651990"/>
            <a:ext cx="9144000" cy="5991384"/>
          </a:xfrm>
          <a:prstGeom prst="rect">
            <a:avLst/>
          </a:prstGeom>
        </p:spPr>
        <p:txBody>
          <a:bodyPr wrap="square">
            <a:spAutoFit/>
          </a:bodyPr>
          <a:lstStyle/>
          <a:p>
            <a:pPr algn="l"/>
            <a:r>
              <a:rPr lang="en-US" sz="2000" b="1" i="0" dirty="0" smtClean="0">
                <a:solidFill>
                  <a:srgbClr val="FF0000"/>
                </a:solidFill>
              </a:rPr>
              <a:t>a. Target - Example</a:t>
            </a:r>
            <a:endParaRPr lang="en-US" sz="2000" b="1" i="0" dirty="0">
              <a:solidFill>
                <a:srgbClr val="FF0000"/>
              </a:solidFill>
            </a:endParaRPr>
          </a:p>
          <a:p>
            <a:pPr algn="l"/>
            <a:r>
              <a:rPr lang="en-US" sz="1400" i="0" dirty="0" smtClean="0">
                <a:solidFill>
                  <a:schemeClr val="tx1"/>
                </a:solidFill>
              </a:rPr>
              <a:t>// </a:t>
            </a:r>
            <a:r>
              <a:rPr lang="en-US" sz="1400" i="0" dirty="0">
                <a:solidFill>
                  <a:schemeClr val="tx1"/>
                </a:solidFill>
              </a:rPr>
              <a:t>D</a:t>
            </a:r>
            <a:r>
              <a:rPr lang="en-US" sz="1400" i="0" dirty="0" smtClean="0">
                <a:solidFill>
                  <a:schemeClr val="tx1"/>
                </a:solidFill>
              </a:rPr>
              <a:t>efine </a:t>
            </a:r>
            <a:r>
              <a:rPr lang="en-US" sz="1400" i="0" dirty="0">
                <a:solidFill>
                  <a:schemeClr val="tx1"/>
                </a:solidFill>
              </a:rPr>
              <a:t>an annotation named </a:t>
            </a:r>
            <a:r>
              <a:rPr lang="en-US" sz="1400" i="0" dirty="0" err="1">
                <a:solidFill>
                  <a:schemeClr val="tx1"/>
                </a:solidFill>
              </a:rPr>
              <a:t>Test_Target</a:t>
            </a:r>
            <a:r>
              <a:rPr lang="en-US" sz="1400" i="0" dirty="0">
                <a:solidFill>
                  <a:schemeClr val="tx1"/>
                </a:solidFill>
              </a:rPr>
              <a:t> with @Target metadata</a:t>
            </a:r>
            <a:endParaRPr lang="en-US" sz="1400" i="0" dirty="0" smtClean="0">
              <a:solidFill>
                <a:schemeClr val="tx1"/>
              </a:solidFill>
            </a:endParaRPr>
          </a:p>
          <a:p>
            <a:pPr algn="l">
              <a:lnSpc>
                <a:spcPts val="1600"/>
              </a:lnSpc>
            </a:pPr>
            <a:r>
              <a:rPr lang="en-US" sz="1800" i="0" dirty="0" smtClean="0">
                <a:solidFill>
                  <a:schemeClr val="tx1"/>
                </a:solidFill>
              </a:rPr>
              <a:t>@</a:t>
            </a:r>
            <a:r>
              <a:rPr lang="en-US" sz="1800" i="0" dirty="0">
                <a:solidFill>
                  <a:schemeClr val="tx1"/>
                </a:solidFill>
              </a:rPr>
              <a:t>Target(</a:t>
            </a:r>
            <a:r>
              <a:rPr lang="en-US" sz="1800" i="0" dirty="0" err="1">
                <a:solidFill>
                  <a:schemeClr val="tx1"/>
                </a:solidFill>
              </a:rPr>
              <a:t>ElementType.METHOD</a:t>
            </a:r>
            <a:r>
              <a:rPr lang="en-US" sz="1800" i="0" dirty="0">
                <a:solidFill>
                  <a:schemeClr val="tx1"/>
                </a:solidFill>
              </a:rPr>
              <a:t>)</a:t>
            </a:r>
          </a:p>
          <a:p>
            <a:pPr algn="l">
              <a:lnSpc>
                <a:spcPts val="1600"/>
              </a:lnSpc>
            </a:pPr>
            <a:r>
              <a:rPr lang="en-US" sz="1800" i="0" dirty="0">
                <a:solidFill>
                  <a:schemeClr val="tx1"/>
                </a:solidFill>
              </a:rPr>
              <a:t>public @interface </a:t>
            </a:r>
            <a:r>
              <a:rPr lang="en-US" sz="1800" i="0" dirty="0" err="1">
                <a:solidFill>
                  <a:schemeClr val="tx1"/>
                </a:solidFill>
              </a:rPr>
              <a:t>Test_Target</a:t>
            </a:r>
            <a:r>
              <a:rPr lang="en-US" sz="1800" i="0" dirty="0">
                <a:solidFill>
                  <a:schemeClr val="tx1"/>
                </a:solidFill>
              </a:rPr>
              <a:t> {</a:t>
            </a:r>
          </a:p>
          <a:p>
            <a:pPr algn="l">
              <a:lnSpc>
                <a:spcPts val="1600"/>
              </a:lnSpc>
            </a:pPr>
            <a:r>
              <a:rPr lang="en-US" sz="1800" i="0" dirty="0">
                <a:solidFill>
                  <a:schemeClr val="tx1"/>
                </a:solidFill>
              </a:rPr>
              <a:t>   public String </a:t>
            </a:r>
            <a:r>
              <a:rPr lang="en-US" sz="1800" i="0" dirty="0" err="1">
                <a:solidFill>
                  <a:schemeClr val="tx1"/>
                </a:solidFill>
              </a:rPr>
              <a:t>doTestTarget</a:t>
            </a:r>
            <a:r>
              <a:rPr lang="en-US" sz="1800" i="0" dirty="0">
                <a:solidFill>
                  <a:schemeClr val="tx1"/>
                </a:solidFill>
              </a:rPr>
              <a:t>();</a:t>
            </a:r>
          </a:p>
          <a:p>
            <a:pPr algn="l">
              <a:lnSpc>
                <a:spcPts val="1600"/>
              </a:lnSpc>
            </a:pPr>
            <a:r>
              <a:rPr lang="en-US" sz="1800" i="0" dirty="0" smtClean="0">
                <a:solidFill>
                  <a:schemeClr val="tx1"/>
                </a:solidFill>
              </a:rPr>
              <a:t>}</a:t>
            </a:r>
          </a:p>
          <a:p>
            <a:pPr algn="l"/>
            <a:r>
              <a:rPr lang="en-US" sz="1400" i="0" dirty="0">
                <a:solidFill>
                  <a:schemeClr val="tx1"/>
                </a:solidFill>
              </a:rPr>
              <a:t>// create a class that will use the </a:t>
            </a:r>
            <a:r>
              <a:rPr lang="en-US" sz="1400" i="0" dirty="0" err="1">
                <a:solidFill>
                  <a:schemeClr val="tx1"/>
                </a:solidFill>
              </a:rPr>
              <a:t>Test_Target</a:t>
            </a:r>
            <a:r>
              <a:rPr lang="en-US" sz="1400" i="0" dirty="0">
                <a:solidFill>
                  <a:schemeClr val="tx1"/>
                </a:solidFill>
              </a:rPr>
              <a:t> annotation:</a:t>
            </a:r>
          </a:p>
          <a:p>
            <a:pPr algn="l">
              <a:lnSpc>
                <a:spcPts val="1600"/>
              </a:lnSpc>
            </a:pPr>
            <a:r>
              <a:rPr lang="en-US" sz="1800" i="0" dirty="0">
                <a:solidFill>
                  <a:schemeClr val="tx1"/>
                </a:solidFill>
              </a:rPr>
              <a:t>public class </a:t>
            </a:r>
            <a:r>
              <a:rPr lang="en-US" sz="1800" i="0" dirty="0" err="1">
                <a:solidFill>
                  <a:schemeClr val="tx1"/>
                </a:solidFill>
              </a:rPr>
              <a:t>TestAnnotations</a:t>
            </a:r>
            <a:r>
              <a:rPr lang="en-US" sz="1800" i="0" dirty="0">
                <a:solidFill>
                  <a:schemeClr val="tx1"/>
                </a:solidFill>
              </a:rPr>
              <a:t> {</a:t>
            </a:r>
          </a:p>
          <a:p>
            <a:pPr algn="l">
              <a:lnSpc>
                <a:spcPts val="1600"/>
              </a:lnSpc>
            </a:pPr>
            <a:r>
              <a:rPr lang="en-US" sz="1800" i="0" dirty="0">
                <a:solidFill>
                  <a:schemeClr val="tx1"/>
                </a:solidFill>
              </a:rPr>
              <a:t>   public static void main(String </a:t>
            </a:r>
            <a:r>
              <a:rPr lang="en-US" sz="1800" i="0" dirty="0" err="1">
                <a:solidFill>
                  <a:schemeClr val="tx1"/>
                </a:solidFill>
              </a:rPr>
              <a:t>arg</a:t>
            </a:r>
            <a:r>
              <a:rPr lang="en-US" sz="1800" i="0" dirty="0">
                <a:solidFill>
                  <a:schemeClr val="tx1"/>
                </a:solidFill>
              </a:rPr>
              <a:t>[]) {</a:t>
            </a:r>
          </a:p>
          <a:p>
            <a:pPr algn="l">
              <a:lnSpc>
                <a:spcPts val="1600"/>
              </a:lnSpc>
            </a:pPr>
            <a:r>
              <a:rPr lang="en-US" sz="1800" i="0" dirty="0">
                <a:solidFill>
                  <a:schemeClr val="tx1"/>
                </a:solidFill>
              </a:rPr>
              <a:t>      new </a:t>
            </a:r>
            <a:r>
              <a:rPr lang="en-US" sz="1800" i="0" dirty="0" err="1">
                <a:solidFill>
                  <a:schemeClr val="tx1"/>
                </a:solidFill>
              </a:rPr>
              <a:t>TestAnnotations</a:t>
            </a:r>
            <a:r>
              <a:rPr lang="en-US" sz="1800" i="0" dirty="0">
                <a:solidFill>
                  <a:schemeClr val="tx1"/>
                </a:solidFill>
              </a:rPr>
              <a:t>().</a:t>
            </a:r>
            <a:r>
              <a:rPr lang="en-US" sz="1800" i="0" dirty="0" err="1">
                <a:solidFill>
                  <a:schemeClr val="tx1"/>
                </a:solidFill>
              </a:rPr>
              <a:t>doTestTarget</a:t>
            </a:r>
            <a:r>
              <a:rPr lang="en-US" sz="1800" i="0" dirty="0">
                <a:solidFill>
                  <a:schemeClr val="tx1"/>
                </a:solidFill>
              </a:rPr>
              <a:t>();</a:t>
            </a:r>
          </a:p>
          <a:p>
            <a:pPr algn="l">
              <a:lnSpc>
                <a:spcPts val="1600"/>
              </a:lnSpc>
            </a:pPr>
            <a:r>
              <a:rPr lang="en-US" sz="1800" i="0" dirty="0">
                <a:solidFill>
                  <a:schemeClr val="tx1"/>
                </a:solidFill>
              </a:rPr>
              <a:t>   }</a:t>
            </a:r>
          </a:p>
          <a:p>
            <a:pPr algn="l">
              <a:lnSpc>
                <a:spcPts val="1600"/>
              </a:lnSpc>
            </a:pPr>
            <a:r>
              <a:rPr lang="en-US" sz="1800" i="0" dirty="0">
                <a:solidFill>
                  <a:schemeClr val="tx1"/>
                </a:solidFill>
              </a:rPr>
              <a:t>   @</a:t>
            </a:r>
            <a:r>
              <a:rPr lang="en-US" sz="1800" i="0" dirty="0" err="1">
                <a:solidFill>
                  <a:schemeClr val="tx1"/>
                </a:solidFill>
              </a:rPr>
              <a:t>Test_Target</a:t>
            </a:r>
            <a:r>
              <a:rPr lang="en-US" sz="1800" i="0" dirty="0">
                <a:solidFill>
                  <a:schemeClr val="tx1"/>
                </a:solidFill>
              </a:rPr>
              <a:t>(</a:t>
            </a:r>
            <a:r>
              <a:rPr lang="en-US" sz="1800" i="0" dirty="0" err="1">
                <a:solidFill>
                  <a:schemeClr val="tx1"/>
                </a:solidFill>
              </a:rPr>
              <a:t>doTestTarget</a:t>
            </a:r>
            <a:r>
              <a:rPr lang="en-US" sz="1800" i="0" dirty="0">
                <a:solidFill>
                  <a:schemeClr val="tx1"/>
                </a:solidFill>
              </a:rPr>
              <a:t>="Hello World !")</a:t>
            </a:r>
          </a:p>
          <a:p>
            <a:pPr algn="l">
              <a:lnSpc>
                <a:spcPts val="1600"/>
              </a:lnSpc>
            </a:pPr>
            <a:r>
              <a:rPr lang="en-US" sz="1800" i="0" dirty="0">
                <a:solidFill>
                  <a:schemeClr val="tx1"/>
                </a:solidFill>
              </a:rPr>
              <a:t>   public void </a:t>
            </a:r>
            <a:r>
              <a:rPr lang="en-US" sz="1800" i="0" dirty="0" err="1">
                <a:solidFill>
                  <a:schemeClr val="tx1"/>
                </a:solidFill>
              </a:rPr>
              <a:t>doTestTarget</a:t>
            </a:r>
            <a:r>
              <a:rPr lang="en-US" sz="1800" i="0" dirty="0">
                <a:solidFill>
                  <a:schemeClr val="tx1"/>
                </a:solidFill>
              </a:rPr>
              <a:t>() {</a:t>
            </a:r>
          </a:p>
          <a:p>
            <a:pPr algn="l">
              <a:lnSpc>
                <a:spcPts val="1600"/>
              </a:lnSpc>
            </a:pPr>
            <a:r>
              <a:rPr lang="en-US" sz="1800" i="0" dirty="0">
                <a:solidFill>
                  <a:schemeClr val="tx1"/>
                </a:solidFill>
              </a:rPr>
              <a:t>      </a:t>
            </a:r>
            <a:r>
              <a:rPr lang="en-US" sz="1800" i="0" dirty="0" err="1">
                <a:solidFill>
                  <a:schemeClr val="tx1"/>
                </a:solidFill>
              </a:rPr>
              <a:t>System.out.printf</a:t>
            </a:r>
            <a:r>
              <a:rPr lang="en-US" sz="1800" i="0" dirty="0">
                <a:solidFill>
                  <a:schemeClr val="tx1"/>
                </a:solidFill>
              </a:rPr>
              <a:t>("Testing Target annotation");</a:t>
            </a:r>
          </a:p>
          <a:p>
            <a:pPr algn="l">
              <a:lnSpc>
                <a:spcPts val="1600"/>
              </a:lnSpc>
            </a:pPr>
            <a:r>
              <a:rPr lang="en-US" sz="1800" i="0" dirty="0">
                <a:solidFill>
                  <a:schemeClr val="tx1"/>
                </a:solidFill>
              </a:rPr>
              <a:t>   }</a:t>
            </a:r>
          </a:p>
          <a:p>
            <a:pPr algn="l">
              <a:lnSpc>
                <a:spcPts val="1600"/>
              </a:lnSpc>
            </a:pPr>
            <a:r>
              <a:rPr lang="en-US" sz="1800" i="0" dirty="0">
                <a:solidFill>
                  <a:schemeClr val="tx1"/>
                </a:solidFill>
              </a:rPr>
              <a:t>}</a:t>
            </a:r>
          </a:p>
        </p:txBody>
      </p:sp>
      <p:sp>
        <p:nvSpPr>
          <p:cNvPr id="3" name="Rectangle 2"/>
          <p:cNvSpPr txBox="1">
            <a:spLocks noChangeArrowheads="1"/>
          </p:cNvSpPr>
          <p:nvPr/>
        </p:nvSpPr>
        <p:spPr>
          <a:xfrm>
            <a:off x="1371600" y="0"/>
            <a:ext cx="6413500" cy="651990"/>
          </a:xfrm>
          <a:prstGeom prst="rect">
            <a:avLst/>
          </a:prstGeom>
        </p:spPr>
        <p:txBody>
          <a:bodyPr/>
          <a:lstStyle>
            <a:defPPr>
              <a:defRPr lang="en-US"/>
            </a:defPPr>
            <a:lvl1pPr algn="l" defTabSz="914400" eaLnBrk="1" fontAlgn="auto" latinLnBrk="0" hangingPunct="1">
              <a:lnSpc>
                <a:spcPct val="100000"/>
              </a:lnSpc>
              <a:spcBef>
                <a:spcPct val="0"/>
              </a:spcBef>
              <a:spcAft>
                <a:spcPts val="0"/>
              </a:spcAft>
              <a:buNone/>
              <a:defRPr sz="2400" b="1" i="0">
                <a:solidFill>
                  <a:srgbClr val="6D6E71"/>
                </a:solidFill>
                <a:latin typeface="+mn-lt"/>
                <a:ea typeface="+mj-ea"/>
                <a:cs typeface="+mj-cs"/>
              </a:defRPr>
            </a:lvl1pPr>
          </a:lstStyle>
          <a:p>
            <a:r>
              <a:rPr lang="en-IN" dirty="0"/>
              <a:t>Meta-Annotations</a:t>
            </a:r>
            <a:endParaRPr lang="en-IN" dirty="0"/>
          </a:p>
        </p:txBody>
      </p:sp>
      <p:sp>
        <p:nvSpPr>
          <p:cNvPr id="4" name="Footer Placeholder 9"/>
          <p:cNvSpPr txBox="1">
            <a:spLocks/>
          </p:cNvSpPr>
          <p:nvPr/>
        </p:nvSpPr>
        <p:spPr>
          <a:xfrm>
            <a:off x="6400800" y="647851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244566332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50" y="1258957"/>
            <a:ext cx="9144000" cy="5016758"/>
          </a:xfrm>
          <a:prstGeom prst="rect">
            <a:avLst/>
          </a:prstGeom>
        </p:spPr>
        <p:txBody>
          <a:bodyPr wrap="square">
            <a:spAutoFit/>
          </a:bodyPr>
          <a:lstStyle/>
          <a:p>
            <a:pPr algn="l"/>
            <a:r>
              <a:rPr lang="en-US" sz="2000" b="1" i="0" dirty="0" smtClean="0">
                <a:solidFill>
                  <a:srgbClr val="FF0000"/>
                </a:solidFill>
              </a:rPr>
              <a:t>b. Retention</a:t>
            </a:r>
            <a:endParaRPr lang="en-US" sz="2000" b="1" i="0" dirty="0">
              <a:solidFill>
                <a:srgbClr val="FF0000"/>
              </a:solidFill>
            </a:endParaRPr>
          </a:p>
          <a:p>
            <a:pPr marL="342900" indent="-342900" algn="l">
              <a:buFont typeface="Arial" panose="020B0604020202020204" pitchFamily="34" charset="0"/>
              <a:buChar char="•"/>
            </a:pPr>
            <a:r>
              <a:rPr lang="en-US" sz="2000" b="1" i="0" dirty="0">
                <a:solidFill>
                  <a:schemeClr val="tx1"/>
                </a:solidFill>
              </a:rPr>
              <a:t>The retention annotation indicates where and how long annotations with this type are to be retained. </a:t>
            </a:r>
            <a:endParaRPr lang="en-US" sz="2000" b="1" i="0" dirty="0" smtClean="0">
              <a:solidFill>
                <a:schemeClr val="tx1"/>
              </a:solidFill>
            </a:endParaRPr>
          </a:p>
          <a:p>
            <a:pPr marL="342900" indent="-342900" algn="l">
              <a:buFont typeface="Arial" panose="020B0604020202020204" pitchFamily="34" charset="0"/>
              <a:buChar char="•"/>
            </a:pPr>
            <a:endParaRPr lang="en-US" sz="2000" b="1" i="0" dirty="0" smtClean="0">
              <a:solidFill>
                <a:schemeClr val="tx1"/>
              </a:solidFill>
            </a:endParaRPr>
          </a:p>
          <a:p>
            <a:pPr marL="342900" indent="-342900" algn="l">
              <a:buFont typeface="Arial" panose="020B0604020202020204" pitchFamily="34" charset="0"/>
              <a:buChar char="•"/>
            </a:pPr>
            <a:r>
              <a:rPr lang="en-US" sz="2000" b="1" i="0" dirty="0" smtClean="0">
                <a:solidFill>
                  <a:schemeClr val="tx1"/>
                </a:solidFill>
              </a:rPr>
              <a:t>There </a:t>
            </a:r>
            <a:r>
              <a:rPr lang="en-US" sz="2000" b="1" i="0" dirty="0">
                <a:solidFill>
                  <a:schemeClr val="tx1"/>
                </a:solidFill>
              </a:rPr>
              <a:t>are three values:</a:t>
            </a:r>
          </a:p>
          <a:p>
            <a:pPr marL="800100" lvl="1" indent="-342900" algn="l">
              <a:buFont typeface="Arial" panose="020B0604020202020204" pitchFamily="34" charset="0"/>
              <a:buChar char="•"/>
            </a:pPr>
            <a:r>
              <a:rPr lang="en-US" sz="2000" b="1" i="0" dirty="0" err="1" smtClean="0">
                <a:solidFill>
                  <a:schemeClr val="tx1"/>
                </a:solidFill>
              </a:rPr>
              <a:t>RetentionPolicy.SOURCE</a:t>
            </a:r>
            <a:r>
              <a:rPr lang="en-US" sz="2000" b="1" i="0" dirty="0" smtClean="0">
                <a:solidFill>
                  <a:schemeClr val="tx1"/>
                </a:solidFill>
              </a:rPr>
              <a:t>—Annotations </a:t>
            </a:r>
            <a:r>
              <a:rPr lang="en-US" sz="2000" b="1" i="0" dirty="0">
                <a:solidFill>
                  <a:schemeClr val="tx1"/>
                </a:solidFill>
              </a:rPr>
              <a:t>with this type will be </a:t>
            </a:r>
            <a:r>
              <a:rPr lang="en-US" sz="2000" b="1" i="0" dirty="0" smtClean="0">
                <a:solidFill>
                  <a:schemeClr val="tx1"/>
                </a:solidFill>
              </a:rPr>
              <a:t>retained </a:t>
            </a:r>
            <a:r>
              <a:rPr lang="en-US" sz="2000" b="1" i="0" dirty="0">
                <a:solidFill>
                  <a:schemeClr val="tx1"/>
                </a:solidFill>
              </a:rPr>
              <a:t>only at the source level and will be ignored by the </a:t>
            </a:r>
            <a:r>
              <a:rPr lang="en-US" sz="2000" b="1" i="0" dirty="0" smtClean="0">
                <a:solidFill>
                  <a:schemeClr val="tx1"/>
                </a:solidFill>
              </a:rPr>
              <a:t>compiler</a:t>
            </a:r>
          </a:p>
          <a:p>
            <a:pPr marL="800100" lvl="1" indent="-342900" algn="l">
              <a:buFont typeface="Arial" panose="020B0604020202020204" pitchFamily="34" charset="0"/>
              <a:buChar char="•"/>
            </a:pPr>
            <a:r>
              <a:rPr lang="en-US" sz="2000" b="1" i="0" dirty="0" err="1" smtClean="0">
                <a:solidFill>
                  <a:schemeClr val="tx1"/>
                </a:solidFill>
              </a:rPr>
              <a:t>RetentionPolicy.CLASS</a:t>
            </a:r>
            <a:r>
              <a:rPr lang="en-US" sz="2000" b="1" i="0" dirty="0" smtClean="0">
                <a:solidFill>
                  <a:schemeClr val="tx1"/>
                </a:solidFill>
              </a:rPr>
              <a:t>—Annotations </a:t>
            </a:r>
            <a:r>
              <a:rPr lang="en-US" sz="2000" b="1" i="0" dirty="0">
                <a:solidFill>
                  <a:schemeClr val="tx1"/>
                </a:solidFill>
              </a:rPr>
              <a:t>with this type will </a:t>
            </a:r>
            <a:r>
              <a:rPr lang="en-US" sz="2000" b="1" i="0" dirty="0" smtClean="0">
                <a:solidFill>
                  <a:schemeClr val="tx1"/>
                </a:solidFill>
              </a:rPr>
              <a:t>be </a:t>
            </a:r>
            <a:r>
              <a:rPr lang="en-US" sz="2000" b="1" i="0" dirty="0">
                <a:solidFill>
                  <a:schemeClr val="tx1"/>
                </a:solidFill>
              </a:rPr>
              <a:t>retained by the compiler at compile time, but will be ignored by the </a:t>
            </a:r>
            <a:r>
              <a:rPr lang="en-US" sz="2000" b="1" i="0" dirty="0" smtClean="0">
                <a:solidFill>
                  <a:schemeClr val="tx1"/>
                </a:solidFill>
              </a:rPr>
              <a:t>VM</a:t>
            </a:r>
          </a:p>
          <a:p>
            <a:pPr marL="800100" lvl="1" indent="-342900" algn="l">
              <a:buFont typeface="Arial" panose="020B0604020202020204" pitchFamily="34" charset="0"/>
              <a:buChar char="•"/>
            </a:pPr>
            <a:r>
              <a:rPr lang="en-US" sz="2000" b="1" i="0" dirty="0" err="1" smtClean="0">
                <a:solidFill>
                  <a:schemeClr val="tx1"/>
                </a:solidFill>
              </a:rPr>
              <a:t>RetentionPolicy.RUNTIME</a:t>
            </a:r>
            <a:r>
              <a:rPr lang="en-US" sz="2000" b="1" i="0" dirty="0" smtClean="0">
                <a:solidFill>
                  <a:schemeClr val="tx1"/>
                </a:solidFill>
              </a:rPr>
              <a:t>—Annotations </a:t>
            </a:r>
            <a:r>
              <a:rPr lang="en-US" sz="2000" b="1" i="0" dirty="0">
                <a:solidFill>
                  <a:schemeClr val="tx1"/>
                </a:solidFill>
              </a:rPr>
              <a:t>with this type will be retained by the VM so they can be read only at run-time</a:t>
            </a:r>
          </a:p>
        </p:txBody>
      </p:sp>
      <p:sp>
        <p:nvSpPr>
          <p:cNvPr id="3" name="Rectangle 2"/>
          <p:cNvSpPr txBox="1">
            <a:spLocks noChangeArrowheads="1"/>
          </p:cNvSpPr>
          <p:nvPr/>
        </p:nvSpPr>
        <p:spPr>
          <a:xfrm>
            <a:off x="1371600" y="345636"/>
            <a:ext cx="6413500" cy="651990"/>
          </a:xfrm>
          <a:prstGeom prst="rect">
            <a:avLst/>
          </a:prstGeom>
        </p:spPr>
        <p:txBody>
          <a:bodyPr/>
          <a:lstStyle>
            <a:defPPr>
              <a:defRPr lang="en-US"/>
            </a:defPPr>
            <a:lvl1pPr algn="l" defTabSz="914400" eaLnBrk="1" fontAlgn="auto" latinLnBrk="0" hangingPunct="1">
              <a:lnSpc>
                <a:spcPct val="100000"/>
              </a:lnSpc>
              <a:spcBef>
                <a:spcPct val="0"/>
              </a:spcBef>
              <a:spcAft>
                <a:spcPts val="0"/>
              </a:spcAft>
              <a:buNone/>
              <a:defRPr sz="2400" b="1" i="0">
                <a:solidFill>
                  <a:srgbClr val="6D6E71"/>
                </a:solidFill>
                <a:latin typeface="+mn-lt"/>
                <a:ea typeface="+mj-ea"/>
                <a:cs typeface="+mj-cs"/>
              </a:defRPr>
            </a:lvl1pPr>
          </a:lstStyle>
          <a:p>
            <a:r>
              <a:rPr lang="en-IN" dirty="0"/>
              <a:t>Meta-Annotations</a:t>
            </a:r>
            <a:endParaRPr lang="en-IN" dirty="0"/>
          </a:p>
        </p:txBody>
      </p:sp>
      <p:sp>
        <p:nvSpPr>
          <p:cNvPr id="4" name="Footer Placeholder 9"/>
          <p:cNvSpPr txBox="1">
            <a:spLocks/>
          </p:cNvSpPr>
          <p:nvPr/>
        </p:nvSpPr>
        <p:spPr>
          <a:xfrm>
            <a:off x="6400800" y="647851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351768762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50" y="1258957"/>
            <a:ext cx="9144000" cy="3170099"/>
          </a:xfrm>
          <a:prstGeom prst="rect">
            <a:avLst/>
          </a:prstGeom>
        </p:spPr>
        <p:txBody>
          <a:bodyPr wrap="square">
            <a:spAutoFit/>
          </a:bodyPr>
          <a:lstStyle/>
          <a:p>
            <a:pPr algn="l"/>
            <a:r>
              <a:rPr lang="en-US" sz="2000" b="1" i="0" dirty="0" smtClean="0">
                <a:solidFill>
                  <a:srgbClr val="FF0000"/>
                </a:solidFill>
              </a:rPr>
              <a:t>b. Retention – Example</a:t>
            </a:r>
          </a:p>
          <a:p>
            <a:pPr algn="l"/>
            <a:endParaRPr lang="en-US" sz="2000" b="1" i="0" dirty="0">
              <a:solidFill>
                <a:srgbClr val="FF0000"/>
              </a:solidFill>
            </a:endParaRPr>
          </a:p>
          <a:p>
            <a:pPr algn="l"/>
            <a:r>
              <a:rPr lang="en-US" sz="2000" b="1" i="0" dirty="0">
                <a:solidFill>
                  <a:schemeClr val="tx1"/>
                </a:solidFill>
              </a:rPr>
              <a:t>@Retention(</a:t>
            </a:r>
            <a:r>
              <a:rPr lang="en-US" sz="2000" b="1" i="0" dirty="0" err="1">
                <a:solidFill>
                  <a:srgbClr val="FF0000"/>
                </a:solidFill>
              </a:rPr>
              <a:t>RetentionPolicy.RUNTIME</a:t>
            </a:r>
            <a:r>
              <a:rPr lang="en-US" sz="2000" b="1" i="0" dirty="0">
                <a:solidFill>
                  <a:schemeClr val="tx1"/>
                </a:solidFill>
              </a:rPr>
              <a:t>)</a:t>
            </a:r>
          </a:p>
          <a:p>
            <a:pPr algn="l"/>
            <a:r>
              <a:rPr lang="en-US" sz="2000" b="1" i="0" dirty="0">
                <a:solidFill>
                  <a:schemeClr val="tx1"/>
                </a:solidFill>
              </a:rPr>
              <a:t>public @interface </a:t>
            </a:r>
            <a:r>
              <a:rPr lang="en-US" sz="2000" b="1" i="0" dirty="0" err="1">
                <a:solidFill>
                  <a:schemeClr val="tx1"/>
                </a:solidFill>
              </a:rPr>
              <a:t>Test_Retention</a:t>
            </a:r>
            <a:r>
              <a:rPr lang="en-US" sz="2000" b="1" i="0" dirty="0">
                <a:solidFill>
                  <a:schemeClr val="tx1"/>
                </a:solidFill>
              </a:rPr>
              <a:t> {</a:t>
            </a:r>
          </a:p>
          <a:p>
            <a:pPr algn="l"/>
            <a:r>
              <a:rPr lang="en-US" sz="2000" b="1" i="0" dirty="0">
                <a:solidFill>
                  <a:schemeClr val="tx1"/>
                </a:solidFill>
              </a:rPr>
              <a:t>   String </a:t>
            </a:r>
            <a:r>
              <a:rPr lang="en-US" sz="2000" b="1" i="0" dirty="0" err="1">
                <a:solidFill>
                  <a:schemeClr val="tx1"/>
                </a:solidFill>
              </a:rPr>
              <a:t>doTestRetention</a:t>
            </a:r>
            <a:r>
              <a:rPr lang="en-US" sz="2000" b="1" i="0" dirty="0">
                <a:solidFill>
                  <a:schemeClr val="tx1"/>
                </a:solidFill>
              </a:rPr>
              <a:t>();</a:t>
            </a:r>
          </a:p>
          <a:p>
            <a:pPr algn="l"/>
            <a:r>
              <a:rPr lang="en-US" sz="2000" b="1" i="0" dirty="0" smtClean="0">
                <a:solidFill>
                  <a:schemeClr val="tx1"/>
                </a:solidFill>
              </a:rPr>
              <a:t>}</a:t>
            </a:r>
          </a:p>
          <a:p>
            <a:pPr algn="l"/>
            <a:endParaRPr lang="en-US" sz="2000" b="1" i="0" dirty="0">
              <a:solidFill>
                <a:schemeClr val="tx1"/>
              </a:solidFill>
            </a:endParaRPr>
          </a:p>
        </p:txBody>
      </p:sp>
      <p:sp>
        <p:nvSpPr>
          <p:cNvPr id="3" name="Rectangle 2"/>
          <p:cNvSpPr txBox="1">
            <a:spLocks noChangeArrowheads="1"/>
          </p:cNvSpPr>
          <p:nvPr/>
        </p:nvSpPr>
        <p:spPr>
          <a:xfrm>
            <a:off x="1371600" y="345636"/>
            <a:ext cx="6413500" cy="651990"/>
          </a:xfrm>
          <a:prstGeom prst="rect">
            <a:avLst/>
          </a:prstGeom>
        </p:spPr>
        <p:txBody>
          <a:bodyPr/>
          <a:lstStyle>
            <a:defPPr>
              <a:defRPr lang="en-US"/>
            </a:defPPr>
            <a:lvl1pPr algn="l" defTabSz="914400" eaLnBrk="1" fontAlgn="auto" latinLnBrk="0" hangingPunct="1">
              <a:lnSpc>
                <a:spcPct val="100000"/>
              </a:lnSpc>
              <a:spcBef>
                <a:spcPct val="0"/>
              </a:spcBef>
              <a:spcAft>
                <a:spcPts val="0"/>
              </a:spcAft>
              <a:buNone/>
              <a:defRPr sz="2400" b="1" i="0">
                <a:solidFill>
                  <a:srgbClr val="6D6E71"/>
                </a:solidFill>
                <a:latin typeface="+mn-lt"/>
                <a:ea typeface="+mj-ea"/>
                <a:cs typeface="+mj-cs"/>
              </a:defRPr>
            </a:lvl1pPr>
          </a:lstStyle>
          <a:p>
            <a:r>
              <a:rPr lang="en-IN" dirty="0"/>
              <a:t>Meta-Annotations</a:t>
            </a:r>
            <a:endParaRPr lang="en-IN" dirty="0"/>
          </a:p>
        </p:txBody>
      </p:sp>
      <p:sp>
        <p:nvSpPr>
          <p:cNvPr id="4" name="Footer Placeholder 9"/>
          <p:cNvSpPr txBox="1">
            <a:spLocks/>
          </p:cNvSpPr>
          <p:nvPr/>
        </p:nvSpPr>
        <p:spPr>
          <a:xfrm>
            <a:off x="6400800" y="647851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421874854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50" y="1258957"/>
            <a:ext cx="9144000" cy="3631763"/>
          </a:xfrm>
          <a:prstGeom prst="rect">
            <a:avLst/>
          </a:prstGeom>
        </p:spPr>
        <p:txBody>
          <a:bodyPr wrap="square">
            <a:spAutoFit/>
          </a:bodyPr>
          <a:lstStyle/>
          <a:p>
            <a:pPr algn="l"/>
            <a:r>
              <a:rPr lang="en-US" sz="2000" b="1" i="0" dirty="0">
                <a:solidFill>
                  <a:srgbClr val="FF0000"/>
                </a:solidFill>
              </a:rPr>
              <a:t>c</a:t>
            </a:r>
            <a:r>
              <a:rPr lang="en-US" sz="2000" b="1" i="0" dirty="0" smtClean="0">
                <a:solidFill>
                  <a:srgbClr val="FF0000"/>
                </a:solidFill>
              </a:rPr>
              <a:t>. Documented</a:t>
            </a:r>
            <a:endParaRPr lang="en-US" sz="2000" b="1" i="0" dirty="0">
              <a:solidFill>
                <a:srgbClr val="FF0000"/>
              </a:solidFill>
            </a:endParaRPr>
          </a:p>
          <a:p>
            <a:pPr marL="342900" indent="-342900" algn="l">
              <a:buFont typeface="Arial" panose="020B0604020202020204" pitchFamily="34" charset="0"/>
              <a:buChar char="•"/>
            </a:pPr>
            <a:r>
              <a:rPr lang="en-US" sz="2000" b="1" i="0" dirty="0" smtClean="0">
                <a:solidFill>
                  <a:schemeClr val="tx1"/>
                </a:solidFill>
              </a:rPr>
              <a:t>Indicates </a:t>
            </a:r>
            <a:r>
              <a:rPr lang="en-US" sz="2000" b="1" i="0" dirty="0">
                <a:solidFill>
                  <a:schemeClr val="tx1"/>
                </a:solidFill>
              </a:rPr>
              <a:t>that an annotation with this type should be documented by the </a:t>
            </a:r>
            <a:r>
              <a:rPr lang="en-US" sz="2000" b="1" i="0" dirty="0" err="1">
                <a:solidFill>
                  <a:schemeClr val="tx1"/>
                </a:solidFill>
              </a:rPr>
              <a:t>javadoc</a:t>
            </a:r>
            <a:r>
              <a:rPr lang="en-US" sz="2000" b="1" i="0" dirty="0">
                <a:solidFill>
                  <a:schemeClr val="tx1"/>
                </a:solidFill>
              </a:rPr>
              <a:t> tool. </a:t>
            </a:r>
            <a:endParaRPr lang="en-US" sz="2000" b="1" i="0" dirty="0" smtClean="0">
              <a:solidFill>
                <a:schemeClr val="tx1"/>
              </a:solidFill>
            </a:endParaRPr>
          </a:p>
          <a:p>
            <a:pPr marL="342900" indent="-342900" algn="l">
              <a:buFont typeface="Arial" panose="020B0604020202020204" pitchFamily="34" charset="0"/>
              <a:buChar char="•"/>
            </a:pPr>
            <a:endParaRPr lang="en-US" sz="2000" b="1" i="0" dirty="0">
              <a:solidFill>
                <a:schemeClr val="tx1"/>
              </a:solidFill>
            </a:endParaRPr>
          </a:p>
          <a:p>
            <a:pPr marL="342900" indent="-342900" algn="l">
              <a:buFont typeface="Arial" panose="020B0604020202020204" pitchFamily="34" charset="0"/>
              <a:buChar char="•"/>
            </a:pPr>
            <a:r>
              <a:rPr lang="en-US" sz="2000" b="1" i="0" dirty="0" smtClean="0">
                <a:solidFill>
                  <a:schemeClr val="tx1"/>
                </a:solidFill>
              </a:rPr>
              <a:t>By </a:t>
            </a:r>
            <a:r>
              <a:rPr lang="en-US" sz="2000" b="1" i="0" dirty="0">
                <a:solidFill>
                  <a:schemeClr val="tx1"/>
                </a:solidFill>
              </a:rPr>
              <a:t>default, annotations are not included in </a:t>
            </a:r>
            <a:r>
              <a:rPr lang="en-US" sz="2000" b="1" i="0" dirty="0" err="1">
                <a:solidFill>
                  <a:schemeClr val="tx1"/>
                </a:solidFill>
              </a:rPr>
              <a:t>javadoc</a:t>
            </a:r>
            <a:r>
              <a:rPr lang="en-US" sz="2000" b="1" i="0" dirty="0">
                <a:solidFill>
                  <a:schemeClr val="tx1"/>
                </a:solidFill>
              </a:rPr>
              <a:t>. </a:t>
            </a:r>
            <a:endParaRPr lang="en-US" sz="2000" b="1" i="0" dirty="0" smtClean="0">
              <a:solidFill>
                <a:schemeClr val="tx1"/>
              </a:solidFill>
            </a:endParaRPr>
          </a:p>
          <a:p>
            <a:pPr marL="342900" indent="-342900" algn="l">
              <a:buFont typeface="Arial" panose="020B0604020202020204" pitchFamily="34" charset="0"/>
              <a:buChar char="•"/>
            </a:pPr>
            <a:endParaRPr lang="en-US" sz="2000" b="1" i="0" dirty="0">
              <a:solidFill>
                <a:schemeClr val="tx1"/>
              </a:solidFill>
            </a:endParaRPr>
          </a:p>
          <a:p>
            <a:pPr marL="342900" indent="-342900" algn="l">
              <a:buFont typeface="Arial" panose="020B0604020202020204" pitchFamily="34" charset="0"/>
              <a:buChar char="•"/>
            </a:pPr>
            <a:r>
              <a:rPr lang="en-US" sz="2000" b="1" i="0" dirty="0" smtClean="0">
                <a:solidFill>
                  <a:schemeClr val="tx1"/>
                </a:solidFill>
              </a:rPr>
              <a:t>But </a:t>
            </a:r>
            <a:r>
              <a:rPr lang="en-US" sz="2000" b="1" i="0" dirty="0">
                <a:solidFill>
                  <a:schemeClr val="tx1"/>
                </a:solidFill>
              </a:rPr>
              <a:t>if @Documented is used, it then will be processed by </a:t>
            </a:r>
            <a:r>
              <a:rPr lang="en-US" sz="2000" b="1" i="0" dirty="0" err="1">
                <a:solidFill>
                  <a:schemeClr val="tx1"/>
                </a:solidFill>
              </a:rPr>
              <a:t>javadoc</a:t>
            </a:r>
            <a:r>
              <a:rPr lang="en-US" sz="2000" b="1" i="0" dirty="0">
                <a:solidFill>
                  <a:schemeClr val="tx1"/>
                </a:solidFill>
              </a:rPr>
              <a:t>-like tools and the annotation type information will also be included in the generated document</a:t>
            </a:r>
          </a:p>
        </p:txBody>
      </p:sp>
      <p:sp>
        <p:nvSpPr>
          <p:cNvPr id="3" name="Rectangle 2"/>
          <p:cNvSpPr txBox="1">
            <a:spLocks noChangeArrowheads="1"/>
          </p:cNvSpPr>
          <p:nvPr/>
        </p:nvSpPr>
        <p:spPr>
          <a:xfrm>
            <a:off x="1371600" y="345636"/>
            <a:ext cx="6413500" cy="651990"/>
          </a:xfrm>
          <a:prstGeom prst="rect">
            <a:avLst/>
          </a:prstGeom>
        </p:spPr>
        <p:txBody>
          <a:bodyPr/>
          <a:lstStyle>
            <a:defPPr>
              <a:defRPr lang="en-US"/>
            </a:defPPr>
            <a:lvl1pPr algn="l" defTabSz="914400" eaLnBrk="1" fontAlgn="auto" latinLnBrk="0" hangingPunct="1">
              <a:lnSpc>
                <a:spcPct val="100000"/>
              </a:lnSpc>
              <a:spcBef>
                <a:spcPct val="0"/>
              </a:spcBef>
              <a:spcAft>
                <a:spcPts val="0"/>
              </a:spcAft>
              <a:buNone/>
              <a:defRPr sz="2400" b="1" i="0">
                <a:solidFill>
                  <a:srgbClr val="6D6E71"/>
                </a:solidFill>
                <a:latin typeface="+mn-lt"/>
                <a:ea typeface="+mj-ea"/>
                <a:cs typeface="+mj-cs"/>
              </a:defRPr>
            </a:lvl1pPr>
          </a:lstStyle>
          <a:p>
            <a:r>
              <a:rPr lang="en-IN" dirty="0"/>
              <a:t>Meta-Annotations</a:t>
            </a:r>
            <a:endParaRPr lang="en-IN" dirty="0"/>
          </a:p>
        </p:txBody>
      </p:sp>
      <p:sp>
        <p:nvSpPr>
          <p:cNvPr id="4" name="Footer Placeholder 9"/>
          <p:cNvSpPr txBox="1">
            <a:spLocks/>
          </p:cNvSpPr>
          <p:nvPr/>
        </p:nvSpPr>
        <p:spPr>
          <a:xfrm>
            <a:off x="6400800" y="647851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2660467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50" y="1258957"/>
            <a:ext cx="9144000" cy="5632311"/>
          </a:xfrm>
          <a:prstGeom prst="rect">
            <a:avLst/>
          </a:prstGeom>
        </p:spPr>
        <p:txBody>
          <a:bodyPr wrap="square">
            <a:spAutoFit/>
          </a:bodyPr>
          <a:lstStyle/>
          <a:p>
            <a:pPr algn="l"/>
            <a:r>
              <a:rPr lang="en-US" sz="2000" b="1" i="0" dirty="0" smtClean="0">
                <a:solidFill>
                  <a:srgbClr val="FF0000"/>
                </a:solidFill>
              </a:rPr>
              <a:t>d. Inherited </a:t>
            </a:r>
            <a:endParaRPr lang="en-US" sz="2000" b="1" i="0" dirty="0">
              <a:solidFill>
                <a:srgbClr val="FF0000"/>
              </a:solidFill>
            </a:endParaRPr>
          </a:p>
          <a:p>
            <a:pPr marL="342900" indent="-342900" algn="l">
              <a:buFont typeface="Arial" panose="020B0604020202020204" pitchFamily="34" charset="0"/>
              <a:buChar char="•"/>
            </a:pPr>
            <a:r>
              <a:rPr lang="en-US" sz="2000" b="1" i="0" dirty="0" smtClean="0">
                <a:solidFill>
                  <a:schemeClr val="tx1"/>
                </a:solidFill>
              </a:rPr>
              <a:t>If an </a:t>
            </a:r>
            <a:r>
              <a:rPr lang="en-US" sz="2000" b="1" i="0" dirty="0">
                <a:solidFill>
                  <a:schemeClr val="tx1"/>
                </a:solidFill>
              </a:rPr>
              <a:t>annotation </a:t>
            </a:r>
            <a:r>
              <a:rPr lang="en-US" sz="2000" b="1" i="0" dirty="0" smtClean="0">
                <a:solidFill>
                  <a:schemeClr val="tx1"/>
                </a:solidFill>
              </a:rPr>
              <a:t>is defined with </a:t>
            </a:r>
            <a:r>
              <a:rPr lang="en-US" sz="2000" b="1" i="0" dirty="0">
                <a:solidFill>
                  <a:schemeClr val="tx1"/>
                </a:solidFill>
              </a:rPr>
              <a:t>the @Inherited tag, then annotate a class with your annotation, and finally extend the class in a subclass, all properties of the parent class will be inherited into its </a:t>
            </a:r>
            <a:r>
              <a:rPr lang="en-US" sz="2000" b="1" i="0" dirty="0" smtClean="0">
                <a:solidFill>
                  <a:schemeClr val="tx1"/>
                </a:solidFill>
              </a:rPr>
              <a:t>subclass</a:t>
            </a:r>
          </a:p>
          <a:p>
            <a:pPr marL="342900" indent="-342900" algn="l">
              <a:buFont typeface="Arial" panose="020B0604020202020204" pitchFamily="34" charset="0"/>
              <a:buChar char="•"/>
            </a:pPr>
            <a:r>
              <a:rPr lang="en-US" sz="2000" b="1" i="0" dirty="0" smtClean="0">
                <a:solidFill>
                  <a:schemeClr val="tx1"/>
                </a:solidFill>
              </a:rPr>
              <a:t>Example</a:t>
            </a:r>
          </a:p>
          <a:p>
            <a:pPr lvl="1" algn="l"/>
            <a:r>
              <a:rPr lang="en-US" sz="1800" i="0" dirty="0">
                <a:solidFill>
                  <a:schemeClr val="tx1"/>
                </a:solidFill>
              </a:rPr>
              <a:t>@</a:t>
            </a:r>
            <a:r>
              <a:rPr lang="en-US" sz="1800" i="0" dirty="0" smtClean="0">
                <a:solidFill>
                  <a:schemeClr val="tx1"/>
                </a:solidFill>
              </a:rPr>
              <a:t>Inherited    	// Define the </a:t>
            </a:r>
            <a:r>
              <a:rPr lang="en-US" sz="1800" i="0" dirty="0" err="1" smtClean="0">
                <a:solidFill>
                  <a:schemeClr val="tx1"/>
                </a:solidFill>
              </a:rPr>
              <a:t>annotaion</a:t>
            </a:r>
            <a:endParaRPr lang="en-US" sz="1800" i="0" dirty="0">
              <a:solidFill>
                <a:schemeClr val="tx1"/>
              </a:solidFill>
            </a:endParaRPr>
          </a:p>
          <a:p>
            <a:pPr lvl="1" algn="l"/>
            <a:r>
              <a:rPr lang="en-US" sz="1800" i="0" dirty="0">
                <a:solidFill>
                  <a:schemeClr val="tx1"/>
                </a:solidFill>
              </a:rPr>
              <a:t>   public @interface </a:t>
            </a:r>
            <a:r>
              <a:rPr lang="en-US" sz="1800" i="0" dirty="0" err="1">
                <a:solidFill>
                  <a:schemeClr val="tx1"/>
                </a:solidFill>
              </a:rPr>
              <a:t>myParentObject</a:t>
            </a:r>
            <a:r>
              <a:rPr lang="en-US" sz="1800" i="0" dirty="0">
                <a:solidFill>
                  <a:schemeClr val="tx1"/>
                </a:solidFill>
              </a:rPr>
              <a:t> { </a:t>
            </a:r>
          </a:p>
          <a:p>
            <a:pPr lvl="1" algn="l"/>
            <a:r>
              <a:rPr lang="en-US" sz="1800" i="0" dirty="0">
                <a:solidFill>
                  <a:schemeClr val="tx1"/>
                </a:solidFill>
              </a:rPr>
              <a:t>      </a:t>
            </a:r>
            <a:r>
              <a:rPr lang="en-US" sz="1800" i="0" dirty="0" err="1">
                <a:solidFill>
                  <a:schemeClr val="tx1"/>
                </a:solidFill>
              </a:rPr>
              <a:t>boolean</a:t>
            </a:r>
            <a:r>
              <a:rPr lang="en-US" sz="1800" i="0" dirty="0">
                <a:solidFill>
                  <a:schemeClr val="tx1"/>
                </a:solidFill>
              </a:rPr>
              <a:t> </a:t>
            </a:r>
            <a:r>
              <a:rPr lang="en-US" sz="1800" i="0" dirty="0" err="1">
                <a:solidFill>
                  <a:schemeClr val="tx1"/>
                </a:solidFill>
              </a:rPr>
              <a:t>isInherited</a:t>
            </a:r>
            <a:r>
              <a:rPr lang="en-US" sz="1800" i="0" dirty="0">
                <a:solidFill>
                  <a:schemeClr val="tx1"/>
                </a:solidFill>
              </a:rPr>
              <a:t>() default true;</a:t>
            </a:r>
          </a:p>
          <a:p>
            <a:pPr lvl="1" algn="l"/>
            <a:r>
              <a:rPr lang="en-US" sz="1800" i="0" dirty="0">
                <a:solidFill>
                  <a:schemeClr val="tx1"/>
                </a:solidFill>
              </a:rPr>
              <a:t>      String </a:t>
            </a:r>
            <a:r>
              <a:rPr lang="en-US" sz="1800" i="0" dirty="0" err="1">
                <a:solidFill>
                  <a:schemeClr val="tx1"/>
                </a:solidFill>
              </a:rPr>
              <a:t>doSomething</a:t>
            </a:r>
            <a:r>
              <a:rPr lang="en-US" sz="1800" i="0" dirty="0">
                <a:solidFill>
                  <a:schemeClr val="tx1"/>
                </a:solidFill>
              </a:rPr>
              <a:t>() default "Do what?";</a:t>
            </a:r>
          </a:p>
          <a:p>
            <a:pPr lvl="1" algn="l"/>
            <a:r>
              <a:rPr lang="en-US" sz="1800" i="0" dirty="0">
                <a:solidFill>
                  <a:schemeClr val="tx1"/>
                </a:solidFill>
              </a:rPr>
              <a:t>   </a:t>
            </a:r>
            <a:r>
              <a:rPr lang="en-US" sz="1800" i="0" dirty="0" smtClean="0">
                <a:solidFill>
                  <a:schemeClr val="tx1"/>
                </a:solidFill>
              </a:rPr>
              <a:t>}</a:t>
            </a:r>
          </a:p>
          <a:p>
            <a:pPr lvl="1" algn="l"/>
            <a:r>
              <a:rPr lang="en-US" sz="1800" i="0" dirty="0">
                <a:solidFill>
                  <a:schemeClr val="tx1"/>
                </a:solidFill>
              </a:rPr>
              <a:t>@</a:t>
            </a:r>
            <a:r>
              <a:rPr lang="en-US" sz="1800" i="0" dirty="0" err="1" smtClean="0">
                <a:solidFill>
                  <a:schemeClr val="tx1"/>
                </a:solidFill>
              </a:rPr>
              <a:t>myParentObject</a:t>
            </a:r>
            <a:r>
              <a:rPr lang="en-US" sz="1800" i="0" dirty="0">
                <a:solidFill>
                  <a:schemeClr val="tx1"/>
                </a:solidFill>
              </a:rPr>
              <a:t>	</a:t>
            </a:r>
            <a:r>
              <a:rPr lang="en-US" sz="1800" i="0" dirty="0" smtClean="0">
                <a:solidFill>
                  <a:schemeClr val="tx1"/>
                </a:solidFill>
              </a:rPr>
              <a:t>// Annotate </a:t>
            </a:r>
            <a:r>
              <a:rPr lang="en-US" sz="1800" i="0" dirty="0">
                <a:solidFill>
                  <a:schemeClr val="tx1"/>
                </a:solidFill>
              </a:rPr>
              <a:t>a class with </a:t>
            </a:r>
            <a:r>
              <a:rPr lang="en-US" sz="1800" i="0" dirty="0" smtClean="0">
                <a:solidFill>
                  <a:schemeClr val="tx1"/>
                </a:solidFill>
              </a:rPr>
              <a:t>the </a:t>
            </a:r>
            <a:r>
              <a:rPr lang="en-US" sz="1800" i="0" dirty="0">
                <a:solidFill>
                  <a:schemeClr val="tx1"/>
                </a:solidFill>
              </a:rPr>
              <a:t>annotation:</a:t>
            </a:r>
          </a:p>
          <a:p>
            <a:pPr lvl="1" algn="l"/>
            <a:r>
              <a:rPr lang="en-US" sz="1800" i="0" dirty="0">
                <a:solidFill>
                  <a:schemeClr val="tx1"/>
                </a:solidFill>
              </a:rPr>
              <a:t>public Class </a:t>
            </a:r>
            <a:r>
              <a:rPr lang="en-US" sz="1800" i="0" dirty="0" err="1">
                <a:solidFill>
                  <a:schemeClr val="tx1"/>
                </a:solidFill>
              </a:rPr>
              <a:t>myChildObject</a:t>
            </a:r>
            <a:r>
              <a:rPr lang="en-US" sz="1800" i="0" dirty="0">
                <a:solidFill>
                  <a:schemeClr val="tx1"/>
                </a:solidFill>
              </a:rPr>
              <a:t> {</a:t>
            </a:r>
          </a:p>
          <a:p>
            <a:pPr lvl="1" algn="l"/>
            <a:r>
              <a:rPr lang="en-US" sz="1800" i="0" dirty="0">
                <a:solidFill>
                  <a:schemeClr val="tx1"/>
                </a:solidFill>
              </a:rPr>
              <a:t>   }</a:t>
            </a:r>
          </a:p>
        </p:txBody>
      </p:sp>
      <p:sp>
        <p:nvSpPr>
          <p:cNvPr id="3" name="Rectangle 2"/>
          <p:cNvSpPr txBox="1">
            <a:spLocks noChangeArrowheads="1"/>
          </p:cNvSpPr>
          <p:nvPr/>
        </p:nvSpPr>
        <p:spPr>
          <a:xfrm>
            <a:off x="1371600" y="345636"/>
            <a:ext cx="6413500" cy="651990"/>
          </a:xfrm>
          <a:prstGeom prst="rect">
            <a:avLst/>
          </a:prstGeom>
        </p:spPr>
        <p:txBody>
          <a:bodyPr/>
          <a:lstStyle>
            <a:defPPr>
              <a:defRPr lang="en-US"/>
            </a:defPPr>
            <a:lvl1pPr algn="l" defTabSz="914400" eaLnBrk="1" fontAlgn="auto" latinLnBrk="0" hangingPunct="1">
              <a:lnSpc>
                <a:spcPct val="100000"/>
              </a:lnSpc>
              <a:spcBef>
                <a:spcPct val="0"/>
              </a:spcBef>
              <a:spcAft>
                <a:spcPts val="0"/>
              </a:spcAft>
              <a:buNone/>
              <a:defRPr sz="2400" b="1" i="0">
                <a:solidFill>
                  <a:srgbClr val="6D6E71"/>
                </a:solidFill>
                <a:latin typeface="+mn-lt"/>
                <a:ea typeface="+mj-ea"/>
                <a:cs typeface="+mj-cs"/>
              </a:defRPr>
            </a:lvl1pPr>
          </a:lstStyle>
          <a:p>
            <a:r>
              <a:rPr lang="en-IN" dirty="0"/>
              <a:t>Meta-Annotations</a:t>
            </a:r>
            <a:endParaRPr lang="en-IN" dirty="0"/>
          </a:p>
        </p:txBody>
      </p:sp>
      <p:sp>
        <p:nvSpPr>
          <p:cNvPr id="4" name="Footer Placeholder 9"/>
          <p:cNvSpPr txBox="1">
            <a:spLocks/>
          </p:cNvSpPr>
          <p:nvPr/>
        </p:nvSpPr>
        <p:spPr>
          <a:xfrm>
            <a:off x="6400800" y="6478512"/>
            <a:ext cx="2667000" cy="228600"/>
          </a:xfrm>
          <a:prstGeom prst="rect">
            <a:avLst/>
          </a:prstGeom>
        </p:spPr>
        <p:txBody>
          <a:bodyPr/>
          <a:ls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a:lstStyle>
          <a:p>
            <a:r>
              <a:rPr lang="en-IN" sz="700" dirty="0" smtClean="0">
                <a:solidFill>
                  <a:schemeClr val="tx1"/>
                </a:solidFill>
              </a:rPr>
              <a:t>Copyright © 2016 Tech Mahindra. All Rights Reserved.</a:t>
            </a:r>
            <a:endParaRPr lang="en-IN" dirty="0">
              <a:solidFill>
                <a:schemeClr val="tx1"/>
              </a:solidFill>
            </a:endParaRPr>
          </a:p>
        </p:txBody>
      </p:sp>
    </p:spTree>
    <p:extLst>
      <p:ext uri="{BB962C8B-B14F-4D97-AF65-F5344CB8AC3E}">
        <p14:creationId xmlns:p14="http://schemas.microsoft.com/office/powerpoint/2010/main" val="284263173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Summary</a:t>
            </a:r>
          </a:p>
        </p:txBody>
      </p:sp>
      <p:sp>
        <p:nvSpPr>
          <p:cNvPr id="3" name="Text Placeholder 2"/>
          <p:cNvSpPr>
            <a:spLocks noGrp="1"/>
          </p:cNvSpPr>
          <p:nvPr>
            <p:ph type="body" idx="1"/>
          </p:nvPr>
        </p:nvSpPr>
        <p:spPr>
          <a:noFill/>
        </p:spPr>
        <p:txBody>
          <a:bodyPr/>
          <a:lstStyle/>
          <a:p>
            <a:pPr marL="257175" lvl="1" indent="0">
              <a:buClr>
                <a:srgbClr val="C00000"/>
              </a:buClr>
              <a:buNone/>
            </a:pPr>
            <a:r>
              <a:rPr lang="en-US" sz="1800" dirty="0" smtClean="0">
                <a:solidFill>
                  <a:schemeClr val="tx1">
                    <a:lumMod val="75000"/>
                    <a:lumOff val="25000"/>
                  </a:schemeClr>
                </a:solidFill>
              </a:rPr>
              <a:t>In this session, we have covered</a:t>
            </a:r>
          </a:p>
          <a:p>
            <a:pPr lvl="1">
              <a:buClr>
                <a:srgbClr val="C00000"/>
              </a:buClr>
            </a:pPr>
            <a:endParaRPr lang="en-US" sz="1800" dirty="0">
              <a:solidFill>
                <a:schemeClr val="tx1">
                  <a:lumMod val="75000"/>
                  <a:lumOff val="25000"/>
                </a:schemeClr>
              </a:solidFill>
            </a:endParaRPr>
          </a:p>
          <a:p>
            <a:r>
              <a:rPr lang="en-US" dirty="0">
                <a:solidFill>
                  <a:schemeClr val="tx1">
                    <a:lumMod val="75000"/>
                    <a:lumOff val="25000"/>
                  </a:schemeClr>
                </a:solidFill>
              </a:rPr>
              <a:t>Understanding Annotations</a:t>
            </a:r>
          </a:p>
          <a:p>
            <a:endParaRPr lang="en-US" altLang="en-US" dirty="0">
              <a:solidFill>
                <a:schemeClr val="tx1">
                  <a:lumMod val="75000"/>
                  <a:lumOff val="25000"/>
                </a:schemeClr>
              </a:solidFill>
            </a:endParaRPr>
          </a:p>
          <a:p>
            <a:r>
              <a:rPr lang="en-US" altLang="en-US" dirty="0">
                <a:solidFill>
                  <a:schemeClr val="tx1">
                    <a:lumMod val="75000"/>
                    <a:lumOff val="25000"/>
                  </a:schemeClr>
                </a:solidFill>
              </a:rPr>
              <a:t>Pre Annotation Techniques</a:t>
            </a:r>
          </a:p>
          <a:p>
            <a:endParaRPr lang="en-US" dirty="0">
              <a:solidFill>
                <a:schemeClr val="tx1">
                  <a:lumMod val="75000"/>
                  <a:lumOff val="25000"/>
                </a:schemeClr>
              </a:solidFill>
            </a:endParaRPr>
          </a:p>
          <a:p>
            <a:r>
              <a:rPr lang="en-US" altLang="en-US" dirty="0">
                <a:solidFill>
                  <a:schemeClr val="tx1">
                    <a:lumMod val="75000"/>
                    <a:lumOff val="25000"/>
                  </a:schemeClr>
                </a:solidFill>
              </a:rPr>
              <a:t>Standard Annotation</a:t>
            </a:r>
          </a:p>
          <a:p>
            <a:endParaRPr lang="en-US" altLang="en-US" dirty="0">
              <a:solidFill>
                <a:schemeClr val="tx1">
                  <a:lumMod val="75000"/>
                  <a:lumOff val="25000"/>
                </a:schemeClr>
              </a:solidFill>
            </a:endParaRPr>
          </a:p>
          <a:p>
            <a:r>
              <a:rPr lang="en-US" altLang="en-US" dirty="0">
                <a:solidFill>
                  <a:schemeClr val="tx1">
                    <a:lumMod val="75000"/>
                    <a:lumOff val="25000"/>
                  </a:schemeClr>
                </a:solidFill>
              </a:rPr>
              <a:t>Custom Annotation </a:t>
            </a:r>
          </a:p>
          <a:p>
            <a:endParaRPr lang="en-US" altLang="en-US" dirty="0">
              <a:solidFill>
                <a:schemeClr val="tx1">
                  <a:lumMod val="75000"/>
                  <a:lumOff val="25000"/>
                </a:schemeClr>
              </a:solidFill>
            </a:endParaRPr>
          </a:p>
          <a:p>
            <a:r>
              <a:rPr lang="en-US" altLang="en-US" dirty="0">
                <a:solidFill>
                  <a:schemeClr val="tx1">
                    <a:lumMod val="75000"/>
                    <a:lumOff val="25000"/>
                  </a:schemeClr>
                </a:solidFill>
              </a:rPr>
              <a:t>Annotation Types</a:t>
            </a:r>
          </a:p>
          <a:p>
            <a:endParaRPr lang="en-US" altLang="en-US" dirty="0">
              <a:solidFill>
                <a:schemeClr val="tx1">
                  <a:lumMod val="75000"/>
                  <a:lumOff val="25000"/>
                </a:schemeClr>
              </a:solidFill>
            </a:endParaRPr>
          </a:p>
          <a:p>
            <a:r>
              <a:rPr lang="en-US" altLang="en-US" dirty="0">
                <a:solidFill>
                  <a:schemeClr val="tx1">
                    <a:lumMod val="75000"/>
                    <a:lumOff val="25000"/>
                  </a:schemeClr>
                </a:solidFill>
              </a:rPr>
              <a:t>Meta-Annotation</a:t>
            </a:r>
          </a:p>
          <a:p>
            <a:pPr lvl="1"/>
            <a:endParaRPr lang="en-US" sz="2000" dirty="0">
              <a:solidFill>
                <a:schemeClr val="tx1">
                  <a:lumMod val="75000"/>
                  <a:lumOff val="25000"/>
                </a:schemeClr>
              </a:solidFill>
            </a:endParaRPr>
          </a:p>
          <a:p>
            <a:endParaRPr lang="en-US" sz="2000"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149322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fontAlgn="auto" hangingPunct="1">
              <a:spcAft>
                <a:spcPts val="0"/>
              </a:spcAft>
              <a:defRPr/>
            </a:pPr>
            <a:r>
              <a:t>Thank you</a:t>
            </a:r>
          </a:p>
        </p:txBody>
      </p:sp>
      <p:sp>
        <p:nvSpPr>
          <p:cNvPr id="44035" name="TextBox 3"/>
          <p:cNvSpPr txBox="1">
            <a:spLocks noChangeArrowheads="1"/>
          </p:cNvSpPr>
          <p:nvPr/>
        </p:nvSpPr>
        <p:spPr bwMode="gray">
          <a:xfrm>
            <a:off x="767048" y="2604732"/>
            <a:ext cx="7929563" cy="2847975"/>
          </a:xfrm>
          <a:prstGeom prst="rect">
            <a:avLst/>
          </a:prstGeom>
          <a:noFill/>
          <a:ln w="9525">
            <a:noFill/>
            <a:miter lim="800000"/>
            <a:headEnd/>
            <a:tailEnd/>
          </a:ln>
        </p:spPr>
        <p:txBody>
          <a:bodyPr lIns="0" tIns="0" rIns="0" bIns="0">
            <a:spAutoFit/>
          </a:bodyPr>
          <a:lstStyle/>
          <a:p>
            <a:pPr algn="just">
              <a:lnSpc>
                <a:spcPts val="1600"/>
              </a:lnSpc>
              <a:spcBef>
                <a:spcPct val="0"/>
              </a:spcBef>
            </a:pPr>
            <a:r>
              <a:rPr lang="en-US" sz="1000" b="1" dirty="0">
                <a:solidFill>
                  <a:schemeClr val="tx2"/>
                </a:solidFill>
                <a:cs typeface="Arial" charset="0"/>
              </a:rPr>
              <a:t>Disclaimer </a:t>
            </a:r>
          </a:p>
          <a:p>
            <a:pPr algn="just">
              <a:lnSpc>
                <a:spcPts val="1600"/>
              </a:lnSpc>
              <a:spcBef>
                <a:spcPct val="0"/>
              </a:spcBef>
            </a:pPr>
            <a:r>
              <a:rPr lang="en-US" sz="900" dirty="0">
                <a:solidFill>
                  <a:schemeClr val="tx2"/>
                </a:solidFill>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latin typeface="Arial" charset="0"/>
                <a:cs typeface="Arial" charset="0"/>
              </a:rPr>
              <a:t>Agenda</a:t>
            </a:r>
          </a:p>
        </p:txBody>
      </p:sp>
      <p:sp>
        <p:nvSpPr>
          <p:cNvPr id="3" name="Text Placeholder 2"/>
          <p:cNvSpPr>
            <a:spLocks noGrp="1"/>
          </p:cNvSpPr>
          <p:nvPr>
            <p:ph type="body" idx="1"/>
          </p:nvPr>
        </p:nvSpPr>
        <p:spPr>
          <a:noFill/>
        </p:spPr>
        <p:txBody>
          <a:bodyPr/>
          <a:lstStyle/>
          <a:p>
            <a:pPr lvl="1"/>
            <a:endParaRPr lang="en-US" sz="2000" dirty="0" smtClean="0">
              <a:solidFill>
                <a:schemeClr val="tx1">
                  <a:lumMod val="75000"/>
                  <a:lumOff val="25000"/>
                </a:schemeClr>
              </a:solidFill>
            </a:endParaRPr>
          </a:p>
          <a:p>
            <a:r>
              <a:rPr lang="en-US" dirty="0" smtClean="0">
                <a:solidFill>
                  <a:schemeClr val="tx1">
                    <a:lumMod val="75000"/>
                    <a:lumOff val="25000"/>
                  </a:schemeClr>
                </a:solidFill>
              </a:rPr>
              <a:t>Understanding Annotation</a:t>
            </a:r>
            <a:r>
              <a:rPr lang="en-US" dirty="0">
                <a:solidFill>
                  <a:schemeClr val="tx1">
                    <a:lumMod val="75000"/>
                    <a:lumOff val="25000"/>
                  </a:schemeClr>
                </a:solidFill>
              </a:rPr>
              <a:t>s</a:t>
            </a:r>
            <a:endParaRPr lang="en-US" dirty="0" smtClean="0">
              <a:solidFill>
                <a:schemeClr val="tx1">
                  <a:lumMod val="75000"/>
                  <a:lumOff val="25000"/>
                </a:schemeClr>
              </a:solidFill>
            </a:endParaRPr>
          </a:p>
          <a:p>
            <a:endParaRPr lang="en-US" altLang="en-US" dirty="0">
              <a:solidFill>
                <a:schemeClr val="tx1">
                  <a:lumMod val="75000"/>
                  <a:lumOff val="25000"/>
                </a:schemeClr>
              </a:solidFill>
            </a:endParaRPr>
          </a:p>
          <a:p>
            <a:r>
              <a:rPr lang="en-US" altLang="en-US" dirty="0" smtClean="0">
                <a:solidFill>
                  <a:schemeClr val="tx1">
                    <a:lumMod val="75000"/>
                    <a:lumOff val="25000"/>
                  </a:schemeClr>
                </a:solidFill>
              </a:rPr>
              <a:t>Pre Annotation Techniques</a:t>
            </a:r>
          </a:p>
          <a:p>
            <a:endParaRPr lang="en-US" dirty="0">
              <a:solidFill>
                <a:schemeClr val="tx1">
                  <a:lumMod val="75000"/>
                  <a:lumOff val="25000"/>
                </a:schemeClr>
              </a:solidFill>
            </a:endParaRPr>
          </a:p>
          <a:p>
            <a:r>
              <a:rPr lang="en-US" altLang="en-US" dirty="0" smtClean="0">
                <a:solidFill>
                  <a:schemeClr val="tx1">
                    <a:lumMod val="75000"/>
                    <a:lumOff val="25000"/>
                  </a:schemeClr>
                </a:solidFill>
              </a:rPr>
              <a:t>Standard Annotation</a:t>
            </a:r>
          </a:p>
          <a:p>
            <a:endParaRPr lang="en-US" altLang="en-US" dirty="0">
              <a:solidFill>
                <a:schemeClr val="tx1">
                  <a:lumMod val="75000"/>
                  <a:lumOff val="25000"/>
                </a:schemeClr>
              </a:solidFill>
            </a:endParaRPr>
          </a:p>
          <a:p>
            <a:r>
              <a:rPr lang="en-US" altLang="en-US" dirty="0" smtClean="0">
                <a:solidFill>
                  <a:schemeClr val="tx1">
                    <a:lumMod val="75000"/>
                    <a:lumOff val="25000"/>
                  </a:schemeClr>
                </a:solidFill>
              </a:rPr>
              <a:t>Custom Annotation </a:t>
            </a:r>
            <a:endParaRPr lang="en-US" altLang="en-US" dirty="0" smtClean="0">
              <a:solidFill>
                <a:schemeClr val="tx1">
                  <a:lumMod val="75000"/>
                  <a:lumOff val="25000"/>
                </a:schemeClr>
              </a:solidFill>
            </a:endParaRPr>
          </a:p>
          <a:p>
            <a:endParaRPr lang="en-US" altLang="en-US" dirty="0" smtClean="0">
              <a:solidFill>
                <a:schemeClr val="tx1">
                  <a:lumMod val="75000"/>
                  <a:lumOff val="25000"/>
                </a:schemeClr>
              </a:solidFill>
            </a:endParaRPr>
          </a:p>
          <a:p>
            <a:r>
              <a:rPr lang="en-US" altLang="en-US" dirty="0" smtClean="0">
                <a:solidFill>
                  <a:schemeClr val="tx1">
                    <a:lumMod val="75000"/>
                    <a:lumOff val="25000"/>
                  </a:schemeClr>
                </a:solidFill>
              </a:rPr>
              <a:t>Annotation Types</a:t>
            </a:r>
            <a:endParaRPr lang="en-US" altLang="en-US" dirty="0" smtClean="0">
              <a:solidFill>
                <a:schemeClr val="tx1">
                  <a:lumMod val="75000"/>
                  <a:lumOff val="25000"/>
                </a:schemeClr>
              </a:solidFill>
            </a:endParaRPr>
          </a:p>
          <a:p>
            <a:endParaRPr lang="en-US" altLang="en-US" dirty="0">
              <a:solidFill>
                <a:schemeClr val="tx1">
                  <a:lumMod val="75000"/>
                  <a:lumOff val="25000"/>
                </a:schemeClr>
              </a:solidFill>
            </a:endParaRPr>
          </a:p>
          <a:p>
            <a:r>
              <a:rPr lang="en-US" altLang="en-US" dirty="0" smtClean="0">
                <a:solidFill>
                  <a:schemeClr val="tx1">
                    <a:lumMod val="75000"/>
                    <a:lumOff val="25000"/>
                  </a:schemeClr>
                </a:solidFill>
              </a:rPr>
              <a:t>Meta-Annotation</a:t>
            </a:r>
            <a:endParaRPr lang="en-US" altLang="en-US" dirty="0" smtClean="0">
              <a:solidFill>
                <a:schemeClr val="tx1">
                  <a:lumMod val="75000"/>
                  <a:lumOff val="25000"/>
                </a:schemeClr>
              </a:solidFill>
            </a:endParaRPr>
          </a:p>
          <a:p>
            <a:pPr lvl="1"/>
            <a:endParaRPr lang="en-US" sz="2000" dirty="0">
              <a:solidFill>
                <a:schemeClr val="tx1">
                  <a:lumMod val="75000"/>
                  <a:lumOff val="25000"/>
                </a:schemeClr>
              </a:solidFill>
            </a:endParaRPr>
          </a:p>
          <a:p>
            <a:endParaRPr lang="en-US" sz="2000"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901042" y="211610"/>
            <a:ext cx="3258458"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6" name="TextBox 5"/>
          <p:cNvSpPr txBox="1"/>
          <p:nvPr/>
        </p:nvSpPr>
        <p:spPr>
          <a:xfrm>
            <a:off x="941591" y="2075014"/>
            <a:ext cx="5245026" cy="335926"/>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IN" sz="3600" b="1" dirty="0" smtClean="0">
                <a:solidFill>
                  <a:schemeClr val="tx1"/>
                </a:solidFill>
                <a:latin typeface="+mj-lt"/>
              </a:rPr>
              <a:t>So, what is annotation?</a:t>
            </a:r>
            <a:r>
              <a:rPr lang="en-IN" sz="1800" dirty="0" smtClean="0">
                <a:solidFill>
                  <a:schemeClr val="tx1"/>
                </a:solidFill>
                <a:latin typeface="+mj-lt"/>
              </a:rPr>
              <a:t> </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5800" y="2673050"/>
            <a:ext cx="4635501" cy="296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s://achievement-images.teamtreehouse.com/badges_java_annotations_Sta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8501" y="475068"/>
            <a:ext cx="1231899" cy="13432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IN" dirty="0"/>
              <a:t>Annotations </a:t>
            </a:r>
          </a:p>
        </p:txBody>
      </p:sp>
      <p:sp>
        <p:nvSpPr>
          <p:cNvPr id="8" name="Footer Placeholder 7"/>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61558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957" y="1293460"/>
            <a:ext cx="2648085" cy="165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2"/>
          <p:cNvSpPr txBox="1">
            <a:spLocks noChangeArrowheads="1"/>
          </p:cNvSpPr>
          <p:nvPr/>
        </p:nvSpPr>
        <p:spPr>
          <a:xfrm>
            <a:off x="2901042" y="211610"/>
            <a:ext cx="3258458"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5" name="TextBox 4"/>
          <p:cNvSpPr txBox="1"/>
          <p:nvPr/>
        </p:nvSpPr>
        <p:spPr>
          <a:xfrm>
            <a:off x="3002321" y="978398"/>
            <a:ext cx="6022995" cy="4924425"/>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342900" indent="-342900" algn="l" fontAlgn="base">
              <a:buClr>
                <a:srgbClr val="C00000"/>
              </a:buClr>
              <a:buFont typeface="Wingdings" panose="05000000000000000000" pitchFamily="2" charset="2"/>
              <a:buChar char="§"/>
            </a:pPr>
            <a:r>
              <a:rPr lang="en-IN" sz="1800" b="1" i="0" dirty="0" smtClean="0">
                <a:solidFill>
                  <a:schemeClr val="tx1"/>
                </a:solidFill>
                <a:latin typeface="+mn-lt"/>
              </a:rPr>
              <a:t>Annotations in JAVA starts with @ sign</a:t>
            </a:r>
          </a:p>
          <a:p>
            <a:pPr marL="342900" indent="-342900" algn="l">
              <a:buClr>
                <a:srgbClr val="C00000"/>
              </a:buClr>
              <a:buFont typeface="Wingdings" panose="05000000000000000000" pitchFamily="2" charset="2"/>
              <a:buChar char="§"/>
            </a:pPr>
            <a:r>
              <a:rPr lang="en-IN" sz="1800" b="1" i="0" dirty="0">
                <a:solidFill>
                  <a:schemeClr val="tx1"/>
                </a:solidFill>
                <a:latin typeface="+mn-lt"/>
              </a:rPr>
              <a:t>Annotations are like </a:t>
            </a:r>
            <a:r>
              <a:rPr lang="en-IN" sz="1800" b="1" i="0" dirty="0" smtClean="0">
                <a:solidFill>
                  <a:schemeClr val="tx1"/>
                </a:solidFill>
                <a:latin typeface="+mn-lt"/>
              </a:rPr>
              <a:t>meta-tags</a:t>
            </a:r>
          </a:p>
          <a:p>
            <a:pPr marL="342900" indent="-342900" algn="l">
              <a:buClr>
                <a:srgbClr val="C00000"/>
              </a:buClr>
              <a:buFont typeface="Wingdings" panose="05000000000000000000" pitchFamily="2" charset="2"/>
              <a:buChar char="§"/>
            </a:pPr>
            <a:r>
              <a:rPr lang="en-US" sz="1800" b="1" i="0" dirty="0" smtClean="0">
                <a:solidFill>
                  <a:schemeClr val="tx1"/>
                </a:solidFill>
              </a:rPr>
              <a:t>Organized </a:t>
            </a:r>
            <a:r>
              <a:rPr lang="en-US" sz="1800" b="1" i="0" dirty="0">
                <a:solidFill>
                  <a:schemeClr val="tx1"/>
                </a:solidFill>
              </a:rPr>
              <a:t>data about the code, embedded </a:t>
            </a:r>
          </a:p>
          <a:p>
            <a:pPr algn="l">
              <a:buClr>
                <a:schemeClr val="tx2"/>
              </a:buClr>
            </a:pPr>
            <a:r>
              <a:rPr lang="en-US" sz="1800" b="1" i="0" dirty="0">
                <a:solidFill>
                  <a:schemeClr val="tx1"/>
                </a:solidFill>
              </a:rPr>
              <a:t>     within the code itself. </a:t>
            </a:r>
          </a:p>
          <a:p>
            <a:pPr marL="342900" indent="-342900" algn="l">
              <a:buClr>
                <a:srgbClr val="C00000"/>
              </a:buClr>
              <a:buFont typeface="Wingdings" panose="05000000000000000000" pitchFamily="2" charset="2"/>
              <a:buChar char="§"/>
            </a:pPr>
            <a:r>
              <a:rPr lang="en-IN" sz="1800" b="1" i="0" dirty="0" smtClean="0">
                <a:solidFill>
                  <a:schemeClr val="tx1"/>
                </a:solidFill>
                <a:latin typeface="+mn-lt"/>
              </a:rPr>
              <a:t>You </a:t>
            </a:r>
            <a:r>
              <a:rPr lang="en-IN" sz="1800" b="1" i="0" dirty="0" smtClean="0">
                <a:solidFill>
                  <a:schemeClr val="tx1"/>
                </a:solidFill>
                <a:latin typeface="+mn-lt"/>
              </a:rPr>
              <a:t>can add annotation to your code and apply it to</a:t>
            </a:r>
          </a:p>
          <a:p>
            <a:pPr marL="1257300" lvl="2" indent="-342900" algn="l">
              <a:buClr>
                <a:srgbClr val="C00000"/>
              </a:buClr>
              <a:buFont typeface="Wingdings" panose="05000000000000000000" pitchFamily="2" charset="2"/>
              <a:buChar char="§"/>
            </a:pPr>
            <a:r>
              <a:rPr lang="en-IN" sz="1600" b="1" i="0" dirty="0" smtClean="0">
                <a:solidFill>
                  <a:schemeClr val="tx1"/>
                </a:solidFill>
                <a:latin typeface="+mn-lt"/>
              </a:rPr>
              <a:t>Package declarations</a:t>
            </a:r>
          </a:p>
          <a:p>
            <a:pPr marL="1257300" lvl="2" indent="-342900" algn="l">
              <a:buClr>
                <a:srgbClr val="C00000"/>
              </a:buClr>
              <a:buFont typeface="Wingdings" panose="05000000000000000000" pitchFamily="2" charset="2"/>
              <a:buChar char="§"/>
            </a:pPr>
            <a:r>
              <a:rPr lang="en-IN" sz="1600" b="1" i="0" dirty="0" smtClean="0">
                <a:solidFill>
                  <a:schemeClr val="tx1"/>
                </a:solidFill>
                <a:latin typeface="+mn-lt"/>
              </a:rPr>
              <a:t>Type declarations</a:t>
            </a:r>
          </a:p>
          <a:p>
            <a:pPr marL="1257300" lvl="2" indent="-342900" algn="l">
              <a:buClr>
                <a:srgbClr val="C00000"/>
              </a:buClr>
              <a:buFont typeface="Wingdings" panose="05000000000000000000" pitchFamily="2" charset="2"/>
              <a:buChar char="§"/>
            </a:pPr>
            <a:r>
              <a:rPr lang="en-IN" sz="1600" b="1" i="0" dirty="0" smtClean="0">
                <a:solidFill>
                  <a:schemeClr val="tx1"/>
                </a:solidFill>
                <a:latin typeface="+mn-lt"/>
              </a:rPr>
              <a:t>Constructors</a:t>
            </a:r>
          </a:p>
          <a:p>
            <a:pPr marL="1257300" lvl="2" indent="-342900" algn="l">
              <a:buClr>
                <a:srgbClr val="C00000"/>
              </a:buClr>
              <a:buFont typeface="Wingdings" panose="05000000000000000000" pitchFamily="2" charset="2"/>
              <a:buChar char="§"/>
            </a:pPr>
            <a:r>
              <a:rPr lang="en-IN" sz="1600" b="1" i="0" dirty="0" smtClean="0">
                <a:solidFill>
                  <a:schemeClr val="tx1"/>
                </a:solidFill>
                <a:latin typeface="+mn-lt"/>
              </a:rPr>
              <a:t>Methods</a:t>
            </a:r>
          </a:p>
          <a:p>
            <a:pPr marL="1257300" lvl="2" indent="-342900" algn="l">
              <a:buClr>
                <a:srgbClr val="C00000"/>
              </a:buClr>
              <a:buFont typeface="Wingdings" panose="05000000000000000000" pitchFamily="2" charset="2"/>
              <a:buChar char="§"/>
            </a:pPr>
            <a:r>
              <a:rPr lang="en-IN" sz="1600" b="1" i="0" dirty="0" smtClean="0">
                <a:solidFill>
                  <a:schemeClr val="tx1"/>
                </a:solidFill>
                <a:latin typeface="+mn-lt"/>
              </a:rPr>
              <a:t>Fields</a:t>
            </a:r>
          </a:p>
          <a:p>
            <a:pPr marL="1257300" lvl="2" indent="-342900" algn="l">
              <a:buClr>
                <a:srgbClr val="C00000"/>
              </a:buClr>
              <a:buFont typeface="Wingdings" panose="05000000000000000000" pitchFamily="2" charset="2"/>
              <a:buChar char="§"/>
            </a:pPr>
            <a:r>
              <a:rPr lang="en-IN" sz="1600" b="1" i="0" dirty="0" smtClean="0">
                <a:solidFill>
                  <a:schemeClr val="tx1"/>
                </a:solidFill>
                <a:latin typeface="+mn-lt"/>
              </a:rPr>
              <a:t>Parameters &amp; Variables</a:t>
            </a:r>
          </a:p>
        </p:txBody>
      </p:sp>
      <p:sp>
        <p:nvSpPr>
          <p:cNvPr id="6" name="TextBox 5"/>
          <p:cNvSpPr txBox="1"/>
          <p:nvPr/>
        </p:nvSpPr>
        <p:spPr>
          <a:xfrm>
            <a:off x="232075" y="6108700"/>
            <a:ext cx="8596392" cy="30777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a:buClr>
                <a:schemeClr val="tx2"/>
              </a:buClr>
            </a:pPr>
            <a:r>
              <a:rPr lang="en-IN" sz="2800" b="1" i="0" u="sng" dirty="0" smtClean="0">
                <a:solidFill>
                  <a:srgbClr val="FF0000"/>
                </a:solidFill>
                <a:latin typeface="+mj-lt"/>
              </a:rPr>
              <a:t>NOTE: </a:t>
            </a:r>
            <a:r>
              <a:rPr lang="en-IN" sz="2800" b="1" i="0" dirty="0" smtClean="0">
                <a:solidFill>
                  <a:schemeClr val="tx1"/>
                </a:solidFill>
                <a:latin typeface="+mj-lt"/>
              </a:rPr>
              <a:t>Annotations are </a:t>
            </a:r>
            <a:r>
              <a:rPr lang="en-IN" sz="2800" b="1" i="0" dirty="0">
                <a:solidFill>
                  <a:schemeClr val="tx1"/>
                </a:solidFill>
              </a:rPr>
              <a:t>f</a:t>
            </a:r>
            <a:r>
              <a:rPr lang="en-IN" sz="2800" b="1" i="0" dirty="0" smtClean="0">
                <a:solidFill>
                  <a:schemeClr val="tx1"/>
                </a:solidFill>
              </a:rPr>
              <a:t>irst </a:t>
            </a:r>
            <a:r>
              <a:rPr lang="en-IN" sz="2800" b="1" i="0" dirty="0">
                <a:solidFill>
                  <a:schemeClr val="tx1"/>
                </a:solidFill>
              </a:rPr>
              <a:t>introduced in Java 5.0</a:t>
            </a:r>
            <a:endParaRPr lang="en-IN" sz="2800" b="1" i="0" dirty="0" smtClean="0">
              <a:solidFill>
                <a:schemeClr val="tx1"/>
              </a:solidFill>
              <a:latin typeface="+mj-lt"/>
            </a:endParaRPr>
          </a:p>
        </p:txBody>
      </p:sp>
      <p:sp>
        <p:nvSpPr>
          <p:cNvPr id="8" name="Title 7"/>
          <p:cNvSpPr>
            <a:spLocks noGrp="1"/>
          </p:cNvSpPr>
          <p:nvPr>
            <p:ph type="title"/>
          </p:nvPr>
        </p:nvSpPr>
        <p:spPr/>
        <p:txBody>
          <a:bodyPr/>
          <a:lstStyle/>
          <a:p>
            <a:r>
              <a:rPr lang="en-IN" dirty="0"/>
              <a:t>Annotations </a:t>
            </a:r>
          </a:p>
        </p:txBody>
      </p:sp>
      <p:sp>
        <p:nvSpPr>
          <p:cNvPr id="10" name="Footer Placeholder 9"/>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959402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901042" y="211610"/>
            <a:ext cx="3258458"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6" name="Rectangle 3"/>
          <p:cNvSpPr>
            <a:spLocks noChangeArrowheads="1"/>
          </p:cNvSpPr>
          <p:nvPr/>
        </p:nvSpPr>
        <p:spPr bwMode="auto">
          <a:xfrm>
            <a:off x="114302" y="2283429"/>
            <a:ext cx="2933698" cy="2847737"/>
          </a:xfrm>
          <a:prstGeom prst="rect">
            <a:avLst/>
          </a:prstGeom>
          <a:solidFill>
            <a:srgbClr val="DDDDDD"/>
          </a:solidFill>
          <a:ln w="28575" algn="ctr">
            <a:solidFill>
              <a:schemeClr val="tx1"/>
            </a:solidFill>
            <a:round/>
            <a:headEnd type="none" w="sm" len="sm"/>
            <a:tailEnd type="none" w="sm" len="sm"/>
          </a:ln>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buClr>
                <a:srgbClr val="FF0000"/>
              </a:buClr>
            </a:pPr>
            <a:r>
              <a:rPr lang="en-IN" sz="1200" b="1" i="0" dirty="0"/>
              <a:t>public class </a:t>
            </a:r>
            <a:r>
              <a:rPr lang="en-IN" sz="1200" b="1" i="0" dirty="0" err="1"/>
              <a:t>AClass</a:t>
            </a:r>
            <a:r>
              <a:rPr lang="en-IN" sz="1200" b="1" i="0" dirty="0"/>
              <a:t> extends </a:t>
            </a:r>
            <a:r>
              <a:rPr lang="en-IN" sz="1200" b="1" i="0" dirty="0" err="1"/>
              <a:t>BClass</a:t>
            </a:r>
            <a:r>
              <a:rPr lang="en-IN" sz="1200" b="1" i="0" dirty="0"/>
              <a:t>{</a:t>
            </a:r>
          </a:p>
          <a:p>
            <a:pPr eaLnBrk="1" hangingPunct="1">
              <a:buClr>
                <a:srgbClr val="FF0000"/>
              </a:buClr>
            </a:pPr>
            <a:r>
              <a:rPr lang="en-IN" sz="1200" b="1" i="0" dirty="0"/>
              <a:t>	</a:t>
            </a:r>
            <a:r>
              <a:rPr lang="en-IN" sz="1200" b="1" i="0" dirty="0">
                <a:solidFill>
                  <a:srgbClr val="FF0000"/>
                </a:solidFill>
              </a:rPr>
              <a:t>@Deprecated </a:t>
            </a:r>
          </a:p>
          <a:p>
            <a:pPr eaLnBrk="1" hangingPunct="1">
              <a:buClr>
                <a:srgbClr val="FF0000"/>
              </a:buClr>
            </a:pPr>
            <a:r>
              <a:rPr lang="en-IN" sz="1200" b="1" i="0" dirty="0"/>
              <a:t>	void </a:t>
            </a:r>
            <a:r>
              <a:rPr lang="en-IN" sz="1200" b="1" i="0" dirty="0" err="1"/>
              <a:t>oldMethod</a:t>
            </a:r>
            <a:r>
              <a:rPr lang="en-IN" sz="1200" b="1" i="0" dirty="0"/>
              <a:t>() {</a:t>
            </a:r>
          </a:p>
          <a:p>
            <a:pPr eaLnBrk="1" hangingPunct="1">
              <a:buClr>
                <a:srgbClr val="FF0000"/>
              </a:buClr>
            </a:pPr>
            <a:r>
              <a:rPr lang="en-IN" sz="1200" b="1" i="0" dirty="0"/>
              <a:t>	 // do something in an old</a:t>
            </a:r>
          </a:p>
          <a:p>
            <a:pPr eaLnBrk="1" hangingPunct="1">
              <a:buClr>
                <a:srgbClr val="FF0000"/>
              </a:buClr>
            </a:pPr>
            <a:r>
              <a:rPr lang="en-IN" sz="1200" b="1" i="0" dirty="0"/>
              <a:t>	}</a:t>
            </a:r>
          </a:p>
          <a:p>
            <a:pPr eaLnBrk="1" hangingPunct="1">
              <a:buClr>
                <a:srgbClr val="FF0000"/>
              </a:buClr>
            </a:pPr>
            <a:r>
              <a:rPr lang="en-IN" sz="1200" b="1" i="0" dirty="0"/>
              <a:t>} </a:t>
            </a:r>
            <a:endParaRPr lang="en-US" altLang="en-US" sz="1200" b="1" i="0" dirty="0"/>
          </a:p>
        </p:txBody>
      </p:sp>
      <p:sp>
        <p:nvSpPr>
          <p:cNvPr id="9" name="Rectangle 8"/>
          <p:cNvSpPr/>
          <p:nvPr/>
        </p:nvSpPr>
        <p:spPr>
          <a:xfrm>
            <a:off x="3047999" y="1455082"/>
            <a:ext cx="6045200" cy="2246769"/>
          </a:xfrm>
          <a:prstGeom prst="rect">
            <a:avLst/>
          </a:prstGeom>
        </p:spPr>
        <p:txBody>
          <a:bodyPr wrap="square">
            <a:spAutoFit/>
          </a:bodyPr>
          <a:lstStyle/>
          <a:p>
            <a:pPr marL="285750" indent="-285750" algn="l">
              <a:buClr>
                <a:srgbClr val="C00000"/>
              </a:buClr>
              <a:buFont typeface="Wingdings" panose="05000000000000000000" pitchFamily="2" charset="2"/>
              <a:buChar char="§"/>
            </a:pPr>
            <a:r>
              <a:rPr lang="en-IN" sz="1800" b="1" i="0" dirty="0" smtClean="0">
                <a:solidFill>
                  <a:schemeClr val="tx1"/>
                </a:solidFill>
              </a:rPr>
              <a:t>Annotations </a:t>
            </a:r>
            <a:r>
              <a:rPr lang="en-IN" sz="1800" b="1" i="0" dirty="0">
                <a:solidFill>
                  <a:schemeClr val="tx1"/>
                </a:solidFill>
              </a:rPr>
              <a:t>are not part of the program logic</a:t>
            </a:r>
          </a:p>
          <a:p>
            <a:pPr marL="285750" indent="-285750" algn="l">
              <a:buClr>
                <a:srgbClr val="C00000"/>
              </a:buClr>
              <a:buFont typeface="Wingdings" panose="05000000000000000000" pitchFamily="2" charset="2"/>
              <a:buChar char="§"/>
            </a:pPr>
            <a:r>
              <a:rPr lang="en-IN" sz="1800" b="1" i="0" dirty="0" smtClean="0">
                <a:solidFill>
                  <a:schemeClr val="tx1"/>
                </a:solidFill>
              </a:rPr>
              <a:t>They </a:t>
            </a:r>
            <a:r>
              <a:rPr lang="en-IN" sz="1800" b="1" i="0" dirty="0">
                <a:solidFill>
                  <a:schemeClr val="tx1"/>
                </a:solidFill>
              </a:rPr>
              <a:t>may be evaluated:</a:t>
            </a:r>
          </a:p>
          <a:p>
            <a:pPr marL="742950" lvl="1" indent="-285750" algn="l">
              <a:buClr>
                <a:srgbClr val="C00000"/>
              </a:buClr>
              <a:buFont typeface="Wingdings" panose="05000000000000000000" pitchFamily="2" charset="2"/>
              <a:buChar char="§"/>
            </a:pPr>
            <a:r>
              <a:rPr lang="en-IN" sz="1600" b="1" i="0" dirty="0" smtClean="0">
                <a:solidFill>
                  <a:schemeClr val="tx1"/>
                </a:solidFill>
              </a:rPr>
              <a:t>@ </a:t>
            </a:r>
            <a:r>
              <a:rPr lang="en-IN" sz="1600" b="1" i="0" dirty="0">
                <a:solidFill>
                  <a:schemeClr val="tx1"/>
                </a:solidFill>
              </a:rPr>
              <a:t>compile time by the compiler</a:t>
            </a:r>
          </a:p>
          <a:p>
            <a:pPr marL="742950" lvl="1" indent="-285750" algn="l">
              <a:buClr>
                <a:srgbClr val="C00000"/>
              </a:buClr>
              <a:buFont typeface="Wingdings" panose="05000000000000000000" pitchFamily="2" charset="2"/>
              <a:buChar char="§"/>
            </a:pPr>
            <a:r>
              <a:rPr lang="en-IN" sz="1600" b="1" i="0" dirty="0" smtClean="0">
                <a:solidFill>
                  <a:schemeClr val="tx1"/>
                </a:solidFill>
              </a:rPr>
              <a:t>@ </a:t>
            </a:r>
            <a:r>
              <a:rPr lang="en-IN" sz="1600" b="1" i="0" dirty="0">
                <a:solidFill>
                  <a:schemeClr val="tx1"/>
                </a:solidFill>
              </a:rPr>
              <a:t>build / deployment time </a:t>
            </a:r>
            <a:r>
              <a:rPr lang="en-IN" sz="1600" b="1" i="0" dirty="0" smtClean="0">
                <a:solidFill>
                  <a:schemeClr val="tx1"/>
                </a:solidFill>
              </a:rPr>
              <a:t>by annotation </a:t>
            </a:r>
            <a:r>
              <a:rPr lang="en-IN" sz="1600" b="1" i="0" dirty="0">
                <a:solidFill>
                  <a:schemeClr val="tx1"/>
                </a:solidFill>
              </a:rPr>
              <a:t>processors</a:t>
            </a:r>
          </a:p>
          <a:p>
            <a:pPr marL="742950" lvl="1" indent="-285750" algn="l">
              <a:buClr>
                <a:srgbClr val="C00000"/>
              </a:buClr>
              <a:buFont typeface="Wingdings" panose="05000000000000000000" pitchFamily="2" charset="2"/>
              <a:buChar char="§"/>
            </a:pPr>
            <a:r>
              <a:rPr lang="en-IN" sz="1600" b="1" i="0" dirty="0" smtClean="0">
                <a:solidFill>
                  <a:schemeClr val="tx1"/>
                </a:solidFill>
              </a:rPr>
              <a:t>@ </a:t>
            </a:r>
            <a:r>
              <a:rPr lang="en-IN" sz="1600" b="1" i="0" dirty="0">
                <a:solidFill>
                  <a:schemeClr val="tx1"/>
                </a:solidFill>
              </a:rPr>
              <a:t>runtime by the program using reflection</a:t>
            </a:r>
          </a:p>
        </p:txBody>
      </p:sp>
      <p:sp>
        <p:nvSpPr>
          <p:cNvPr id="10" name="Rectangle 9"/>
          <p:cNvSpPr/>
          <p:nvPr/>
        </p:nvSpPr>
        <p:spPr>
          <a:xfrm>
            <a:off x="3136900" y="4007782"/>
            <a:ext cx="6045200" cy="2246769"/>
          </a:xfrm>
          <a:prstGeom prst="rect">
            <a:avLst/>
          </a:prstGeom>
        </p:spPr>
        <p:txBody>
          <a:bodyPr wrap="square">
            <a:spAutoFit/>
          </a:bodyPr>
          <a:lstStyle/>
          <a:p>
            <a:pPr marL="285750" indent="-285750" algn="l">
              <a:buClr>
                <a:srgbClr val="C00000"/>
              </a:buClr>
              <a:buFont typeface="Wingdings" panose="05000000000000000000" pitchFamily="2" charset="2"/>
              <a:buChar char="§"/>
            </a:pPr>
            <a:r>
              <a:rPr lang="en-IN" sz="1800" b="1" i="0" dirty="0" smtClean="0">
                <a:solidFill>
                  <a:schemeClr val="tx1"/>
                </a:solidFill>
              </a:rPr>
              <a:t>Annotations </a:t>
            </a:r>
            <a:r>
              <a:rPr lang="en-IN" sz="1800" b="1" i="0" dirty="0">
                <a:solidFill>
                  <a:schemeClr val="tx1"/>
                </a:solidFill>
              </a:rPr>
              <a:t>may be</a:t>
            </a:r>
          </a:p>
          <a:p>
            <a:pPr marL="742950" lvl="1" indent="-285750" algn="l">
              <a:buClr>
                <a:srgbClr val="C00000"/>
              </a:buClr>
              <a:buFont typeface="Wingdings" panose="05000000000000000000" pitchFamily="2" charset="2"/>
              <a:buChar char="§"/>
            </a:pPr>
            <a:r>
              <a:rPr lang="en-IN" sz="1600" b="1" i="0" dirty="0">
                <a:solidFill>
                  <a:schemeClr val="tx1"/>
                </a:solidFill>
              </a:rPr>
              <a:t>Built-in annotations</a:t>
            </a:r>
          </a:p>
          <a:p>
            <a:pPr marL="742950" lvl="1" indent="-285750" algn="l">
              <a:buClr>
                <a:srgbClr val="C00000"/>
              </a:buClr>
              <a:buFont typeface="Wingdings" panose="05000000000000000000" pitchFamily="2" charset="2"/>
              <a:buChar char="§"/>
            </a:pPr>
            <a:r>
              <a:rPr lang="en-IN" sz="1600" b="1" i="0" dirty="0">
                <a:solidFill>
                  <a:schemeClr val="tx1"/>
                </a:solidFill>
              </a:rPr>
              <a:t>User defined annotations</a:t>
            </a:r>
          </a:p>
          <a:p>
            <a:pPr algn="l"/>
            <a:r>
              <a:rPr lang="en-IN" sz="1800" b="1" i="0" u="sng" dirty="0" smtClean="0">
                <a:solidFill>
                  <a:schemeClr val="tx1"/>
                </a:solidFill>
              </a:rPr>
              <a:t>Syntax</a:t>
            </a:r>
            <a:endParaRPr lang="en-IN" sz="1800" b="1" i="0" u="sng" dirty="0">
              <a:solidFill>
                <a:schemeClr val="tx1"/>
              </a:solidFill>
            </a:endParaRPr>
          </a:p>
          <a:p>
            <a:pPr lvl="1" algn="l"/>
            <a:r>
              <a:rPr lang="en-IN" sz="2000" b="1" i="0" dirty="0" smtClean="0">
                <a:solidFill>
                  <a:srgbClr val="002060"/>
                </a:solidFill>
              </a:rPr>
              <a:t>@</a:t>
            </a:r>
            <a:r>
              <a:rPr lang="en-IN" sz="2000" b="1" i="0" dirty="0" smtClean="0">
                <a:solidFill>
                  <a:srgbClr val="0070C0"/>
                </a:solidFill>
              </a:rPr>
              <a:t>&lt;Name-of-annotation</a:t>
            </a:r>
            <a:r>
              <a:rPr lang="en-IN" sz="2000" b="1" i="0" dirty="0">
                <a:solidFill>
                  <a:srgbClr val="0070C0"/>
                </a:solidFill>
              </a:rPr>
              <a:t>&gt; </a:t>
            </a:r>
            <a:r>
              <a:rPr lang="en-IN" sz="2000" b="1" i="0" dirty="0">
                <a:solidFill>
                  <a:schemeClr val="tx1"/>
                </a:solidFill>
              </a:rPr>
              <a:t>[ </a:t>
            </a:r>
            <a:r>
              <a:rPr lang="en-IN" sz="2000" b="1" i="0" dirty="0">
                <a:solidFill>
                  <a:srgbClr val="0070C0"/>
                </a:solidFill>
              </a:rPr>
              <a:t>&lt;parameters&gt; </a:t>
            </a:r>
            <a:r>
              <a:rPr lang="en-IN" sz="2000" b="1" i="0" dirty="0">
                <a:solidFill>
                  <a:schemeClr val="tx1"/>
                </a:solidFill>
              </a:rPr>
              <a:t>]</a:t>
            </a:r>
          </a:p>
        </p:txBody>
      </p:sp>
      <p:sp>
        <p:nvSpPr>
          <p:cNvPr id="5" name="Title 4"/>
          <p:cNvSpPr>
            <a:spLocks noGrp="1"/>
          </p:cNvSpPr>
          <p:nvPr>
            <p:ph type="title"/>
          </p:nvPr>
        </p:nvSpPr>
        <p:spPr/>
        <p:txBody>
          <a:bodyPr/>
          <a:lstStyle/>
          <a:p>
            <a:r>
              <a:rPr lang="en-IN" dirty="0"/>
              <a:t>Annotations </a:t>
            </a:r>
          </a:p>
        </p:txBody>
      </p:sp>
      <p:sp>
        <p:nvSpPr>
          <p:cNvPr id="8" name="Footer Placeholder 7"/>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35861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90500" y="691273"/>
            <a:ext cx="8343900"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7" name="Rectangle 6"/>
          <p:cNvSpPr/>
          <p:nvPr/>
        </p:nvSpPr>
        <p:spPr>
          <a:xfrm>
            <a:off x="107950" y="1446086"/>
            <a:ext cx="8420100" cy="2246769"/>
          </a:xfrm>
          <a:prstGeom prst="rect">
            <a:avLst/>
          </a:prstGeom>
        </p:spPr>
        <p:txBody>
          <a:bodyPr wrap="square">
            <a:spAutoFit/>
          </a:bodyPr>
          <a:lstStyle/>
          <a:p>
            <a:pPr algn="l"/>
            <a:r>
              <a:rPr lang="en-IN" sz="2000" b="1" i="0" dirty="0">
                <a:solidFill>
                  <a:schemeClr val="tx1"/>
                </a:solidFill>
                <a:latin typeface="+mj-lt"/>
              </a:rPr>
              <a:t>Pre Java-1.5 annotation techniques:</a:t>
            </a:r>
          </a:p>
          <a:p>
            <a:pPr lvl="2" algn="l"/>
            <a:r>
              <a:rPr lang="en-IN" sz="2000" b="1" i="0" dirty="0">
                <a:solidFill>
                  <a:schemeClr val="tx1"/>
                </a:solidFill>
                <a:latin typeface="+mj-lt"/>
              </a:rPr>
              <a:t>– marker interfaces</a:t>
            </a:r>
          </a:p>
          <a:p>
            <a:pPr lvl="2" algn="l"/>
            <a:r>
              <a:rPr lang="en-IN" sz="2000" b="1" i="0" dirty="0">
                <a:solidFill>
                  <a:schemeClr val="tx1"/>
                </a:solidFill>
                <a:latin typeface="+mj-lt"/>
              </a:rPr>
              <a:t>– modifiers</a:t>
            </a:r>
          </a:p>
          <a:p>
            <a:pPr lvl="2" algn="l"/>
            <a:r>
              <a:rPr lang="en-IN" sz="2000" b="1" i="0" dirty="0">
                <a:solidFill>
                  <a:schemeClr val="tx1"/>
                </a:solidFill>
                <a:latin typeface="+mj-lt"/>
              </a:rPr>
              <a:t>– structured comments</a:t>
            </a:r>
          </a:p>
          <a:p>
            <a:pPr algn="l"/>
            <a:r>
              <a:rPr lang="en-IN" sz="2000" b="1" i="0" dirty="0">
                <a:solidFill>
                  <a:schemeClr val="tx1"/>
                </a:solidFill>
                <a:latin typeface="+mj-lt"/>
              </a:rPr>
              <a:t>Ad-hoc mix of language elements and programming conventions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106" y="3740810"/>
            <a:ext cx="6007894" cy="306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lstStyle/>
          <a:p>
            <a:r>
              <a:rPr lang="en-IN" dirty="0" smtClean="0"/>
              <a:t>Before Annotations </a:t>
            </a:r>
            <a:endParaRPr lang="en-IN" dirty="0"/>
          </a:p>
        </p:txBody>
      </p:sp>
      <p:sp>
        <p:nvSpPr>
          <p:cNvPr id="8" name="Footer Placeholder 7"/>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531626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523546" y="345636"/>
            <a:ext cx="6096000" cy="65199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4400" i="0" dirty="0">
              <a:solidFill>
                <a:srgbClr val="C00000"/>
              </a:solidFill>
              <a:latin typeface="Calibri" pitchFamily="34" charset="0"/>
              <a:cs typeface="Calibri" pitchFamily="34" charset="0"/>
            </a:endParaRPr>
          </a:p>
        </p:txBody>
      </p:sp>
      <p:sp>
        <p:nvSpPr>
          <p:cNvPr id="6" name="Rectangle 5"/>
          <p:cNvSpPr/>
          <p:nvPr/>
        </p:nvSpPr>
        <p:spPr>
          <a:xfrm>
            <a:off x="424542" y="2443250"/>
            <a:ext cx="7913008" cy="2713243"/>
          </a:xfrm>
          <a:prstGeom prst="rect">
            <a:avLst/>
          </a:prstGeom>
        </p:spPr>
        <p:txBody>
          <a:bodyPr wrap="square">
            <a:spAutoFit/>
          </a:bodyPr>
          <a:lstStyle/>
          <a:p>
            <a:pPr algn="l"/>
            <a:endParaRPr lang="en-IN" sz="2400" b="1" i="0" dirty="0" smtClean="0">
              <a:solidFill>
                <a:schemeClr val="tx1"/>
              </a:solidFill>
              <a:latin typeface="+mj-lt"/>
            </a:endParaRPr>
          </a:p>
          <a:p>
            <a:pPr algn="l"/>
            <a:r>
              <a:rPr lang="en-IN" sz="2400" b="1" i="0" dirty="0" smtClean="0">
                <a:solidFill>
                  <a:srgbClr val="00B050"/>
                </a:solidFill>
                <a:latin typeface="+mj-lt"/>
              </a:rPr>
              <a:t>Predefined</a:t>
            </a:r>
            <a:r>
              <a:rPr lang="en-IN" sz="2400" b="1" i="0" dirty="0" smtClean="0">
                <a:solidFill>
                  <a:schemeClr val="tx1"/>
                </a:solidFill>
                <a:latin typeface="+mj-lt"/>
              </a:rPr>
              <a:t> </a:t>
            </a:r>
            <a:r>
              <a:rPr lang="en-IN" sz="2400" b="1" i="0" dirty="0">
                <a:solidFill>
                  <a:schemeClr val="tx1"/>
                </a:solidFill>
                <a:latin typeface="+mj-lt"/>
              </a:rPr>
              <a:t>in </a:t>
            </a:r>
            <a:r>
              <a:rPr lang="en-IN" sz="2400" b="1" i="0" dirty="0">
                <a:solidFill>
                  <a:srgbClr val="0070C0"/>
                </a:solidFill>
                <a:latin typeface="+mj-lt"/>
              </a:rPr>
              <a:t>java.lang</a:t>
            </a:r>
          </a:p>
          <a:p>
            <a:pPr lvl="1" algn="l"/>
            <a:endParaRPr lang="en-IN" sz="2000" b="1" i="0" dirty="0" smtClean="0">
              <a:solidFill>
                <a:schemeClr val="tx1"/>
              </a:solidFill>
              <a:latin typeface="+mj-lt"/>
            </a:endParaRPr>
          </a:p>
          <a:p>
            <a:pPr lvl="1" algn="l"/>
            <a:r>
              <a:rPr lang="en-IN" sz="2800" b="1" i="0" dirty="0" smtClean="0">
                <a:solidFill>
                  <a:schemeClr val="tx1"/>
                </a:solidFill>
                <a:latin typeface="+mj-lt"/>
              </a:rPr>
              <a:t>– @Deprecated</a:t>
            </a:r>
          </a:p>
          <a:p>
            <a:pPr lvl="1" algn="l"/>
            <a:r>
              <a:rPr lang="en-IN" sz="2800" b="1" i="0" dirty="0" smtClean="0">
                <a:solidFill>
                  <a:schemeClr val="tx1"/>
                </a:solidFill>
                <a:latin typeface="+mj-lt"/>
              </a:rPr>
              <a:t>– @Override</a:t>
            </a:r>
          </a:p>
          <a:p>
            <a:pPr lvl="1" algn="l"/>
            <a:r>
              <a:rPr lang="en-IN" sz="2800" b="1" i="0" dirty="0" smtClean="0">
                <a:solidFill>
                  <a:schemeClr val="tx1"/>
                </a:solidFill>
                <a:latin typeface="+mj-lt"/>
              </a:rPr>
              <a:t>– @SuppressWarnings</a:t>
            </a:r>
            <a:endParaRPr lang="en-IN" sz="2800" b="1" i="0" dirty="0">
              <a:solidFill>
                <a:schemeClr val="tx1"/>
              </a:solidFill>
              <a:latin typeface="+mj-lt"/>
            </a:endParaRPr>
          </a:p>
        </p:txBody>
      </p:sp>
      <p:sp>
        <p:nvSpPr>
          <p:cNvPr id="8" name="Rectangle 7"/>
          <p:cNvSpPr/>
          <p:nvPr/>
        </p:nvSpPr>
        <p:spPr>
          <a:xfrm>
            <a:off x="329745" y="1749938"/>
            <a:ext cx="8814255" cy="400110"/>
          </a:xfrm>
          <a:prstGeom prst="rect">
            <a:avLst/>
          </a:prstGeom>
        </p:spPr>
        <p:txBody>
          <a:bodyPr wrap="square">
            <a:spAutoFit/>
          </a:bodyPr>
          <a:lstStyle/>
          <a:p>
            <a:r>
              <a:rPr lang="en-IN" sz="2000" b="1" i="0" dirty="0">
                <a:solidFill>
                  <a:schemeClr val="tx1"/>
                </a:solidFill>
                <a:latin typeface="+mj-lt"/>
              </a:rPr>
              <a:t>There are only three types of simple annotations provided by </a:t>
            </a:r>
            <a:r>
              <a:rPr lang="en-IN" sz="2000" b="1" i="0" dirty="0" smtClean="0">
                <a:solidFill>
                  <a:schemeClr val="tx1"/>
                </a:solidFill>
                <a:latin typeface="+mj-lt"/>
              </a:rPr>
              <a:t>JAVA 5.0</a:t>
            </a:r>
            <a:endParaRPr lang="en-IN" sz="2000" b="1" i="0" dirty="0">
              <a:solidFill>
                <a:schemeClr val="tx1"/>
              </a:solidFill>
              <a:latin typeface="+mj-lt"/>
            </a:endParaRPr>
          </a:p>
        </p:txBody>
      </p:sp>
      <p:sp>
        <p:nvSpPr>
          <p:cNvPr id="5" name="Title 4"/>
          <p:cNvSpPr>
            <a:spLocks noGrp="1"/>
          </p:cNvSpPr>
          <p:nvPr>
            <p:ph type="title"/>
          </p:nvPr>
        </p:nvSpPr>
        <p:spPr/>
        <p:txBody>
          <a:bodyPr/>
          <a:lstStyle/>
          <a:p>
            <a:r>
              <a:rPr lang="en-IN" dirty="0"/>
              <a:t>Standard </a:t>
            </a:r>
            <a:r>
              <a:rPr lang="en-IN" dirty="0" smtClean="0"/>
              <a:t>Annotations</a:t>
            </a:r>
            <a:endParaRPr lang="en-IN" dirty="0"/>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145057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 y="1713974"/>
            <a:ext cx="9029700" cy="1785104"/>
          </a:xfrm>
          <a:prstGeom prst="rect">
            <a:avLst/>
          </a:prstGeom>
        </p:spPr>
        <p:txBody>
          <a:bodyPr wrap="square">
            <a:spAutoFit/>
          </a:bodyPr>
          <a:lstStyle/>
          <a:p>
            <a:pPr algn="l"/>
            <a:r>
              <a:rPr lang="en-IN" sz="2000" b="1" i="0" dirty="0">
                <a:solidFill>
                  <a:schemeClr val="tx1"/>
                </a:solidFill>
              </a:rPr>
              <a:t>a) </a:t>
            </a:r>
            <a:r>
              <a:rPr lang="en-IN" sz="2000" b="1" i="0" dirty="0">
                <a:solidFill>
                  <a:srgbClr val="FF0000"/>
                </a:solidFill>
              </a:rPr>
              <a:t>@Deprecated</a:t>
            </a:r>
          </a:p>
          <a:p>
            <a:pPr marL="800100" lvl="1" indent="-342900" algn="l">
              <a:buFont typeface="Wingdings" panose="05000000000000000000" pitchFamily="2" charset="2"/>
              <a:buChar char="q"/>
            </a:pPr>
            <a:r>
              <a:rPr lang="en-IN" sz="2000" b="1" i="0" dirty="0">
                <a:solidFill>
                  <a:schemeClr val="tx1"/>
                </a:solidFill>
              </a:rPr>
              <a:t>May annotate classes, interfaces, methods</a:t>
            </a:r>
          </a:p>
          <a:p>
            <a:pPr marL="800100" lvl="1" indent="-342900" algn="l">
              <a:buFont typeface="Wingdings" panose="05000000000000000000" pitchFamily="2" charset="2"/>
              <a:buChar char="q"/>
            </a:pPr>
            <a:r>
              <a:rPr lang="en-IN" sz="2000" b="1" i="0" dirty="0">
                <a:solidFill>
                  <a:schemeClr val="tx1"/>
                </a:solidFill>
              </a:rPr>
              <a:t>Discourages programmers to use the element</a:t>
            </a:r>
          </a:p>
          <a:p>
            <a:pPr marL="800100" lvl="1" indent="-342900" algn="l">
              <a:buFont typeface="Wingdings" panose="05000000000000000000" pitchFamily="2" charset="2"/>
              <a:buChar char="q"/>
            </a:pPr>
            <a:r>
              <a:rPr lang="en-IN" sz="2000" b="1" i="0" dirty="0">
                <a:solidFill>
                  <a:schemeClr val="tx1"/>
                </a:solidFill>
              </a:rPr>
              <a:t>No advantage compared to the structured @deprecated -comment</a:t>
            </a:r>
          </a:p>
        </p:txBody>
      </p:sp>
      <p:sp>
        <p:nvSpPr>
          <p:cNvPr id="8" name="Footer Placeholder 7"/>
          <p:cNvSpPr>
            <a:spLocks noGrp="1"/>
          </p:cNvSpPr>
          <p:nvPr>
            <p:ph type="ftr" sz="quarter" idx="3"/>
          </p:nvPr>
        </p:nvSpPr>
        <p:spPr/>
        <p:txBody>
          <a:bodyPr/>
          <a:lstStyle/>
          <a:p>
            <a:r>
              <a:rPr lang="en-IN" sz="700" smtClean="0"/>
              <a:t>Copyright © 2016 Tech Mahindra. All Rights Reserved.</a:t>
            </a:r>
            <a:endParaRPr lang="en-IN" dirty="0"/>
          </a:p>
        </p:txBody>
      </p:sp>
      <p:sp>
        <p:nvSpPr>
          <p:cNvPr id="9" name="Title 4"/>
          <p:cNvSpPr>
            <a:spLocks noGrp="1"/>
          </p:cNvSpPr>
          <p:nvPr>
            <p:ph type="title"/>
          </p:nvPr>
        </p:nvSpPr>
        <p:spPr>
          <a:xfrm>
            <a:off x="304800" y="552451"/>
            <a:ext cx="6705600" cy="411162"/>
          </a:xfrm>
        </p:spPr>
        <p:txBody>
          <a:bodyPr/>
          <a:lstStyle/>
          <a:p>
            <a:r>
              <a:rPr lang="en-IN" dirty="0"/>
              <a:t>Standard </a:t>
            </a:r>
            <a:r>
              <a:rPr lang="en-IN" dirty="0" smtClean="0"/>
              <a:t>Annotations </a:t>
            </a:r>
            <a:endParaRPr lang="en-IN" dirty="0"/>
          </a:p>
        </p:txBody>
      </p:sp>
    </p:spTree>
    <p:extLst>
      <p:ext uri="{BB962C8B-B14F-4D97-AF65-F5344CB8AC3E}">
        <p14:creationId xmlns:p14="http://schemas.microsoft.com/office/powerpoint/2010/main" val="254930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4176</TotalTime>
  <Words>1785</Words>
  <Application>Microsoft Office PowerPoint</Application>
  <PresentationFormat>On-screen Show (4:3)</PresentationFormat>
  <Paragraphs>313</Paragraphs>
  <Slides>29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Adobe Gothic Std B</vt:lpstr>
      <vt:lpstr>Arial</vt:lpstr>
      <vt:lpstr>Arial Narrow</vt:lpstr>
      <vt:lpstr>Calibri</vt:lpstr>
      <vt:lpstr>ＭＳ Ｐゴシック</vt:lpstr>
      <vt:lpstr>Times New Roman</vt:lpstr>
      <vt:lpstr>Wingdings</vt:lpstr>
      <vt:lpstr>Tech Mahindra Powerpoint Template</vt:lpstr>
      <vt:lpstr>ESG-FocusAreas_Nov'12Update_Issue1</vt:lpstr>
      <vt:lpstr>Java Annotations</vt:lpstr>
      <vt:lpstr>Objectives</vt:lpstr>
      <vt:lpstr>Agenda</vt:lpstr>
      <vt:lpstr>Annotations </vt:lpstr>
      <vt:lpstr>Annotations </vt:lpstr>
      <vt:lpstr>Annotations </vt:lpstr>
      <vt:lpstr>Before Annotations </vt:lpstr>
      <vt:lpstr>Standard Annotations</vt:lpstr>
      <vt:lpstr>Standard Annotations </vt:lpstr>
      <vt:lpstr>Standard Annotations</vt:lpstr>
      <vt:lpstr>Standard Annotations</vt:lpstr>
      <vt:lpstr>Standard Annotations</vt:lpstr>
      <vt:lpstr>Standard Annotations</vt:lpstr>
      <vt:lpstr>Standard Annotations</vt:lpstr>
      <vt:lpstr>PowerPoint Presentation</vt:lpstr>
      <vt:lpstr>Annotation Types</vt:lpstr>
      <vt:lpstr>Annotation Types</vt:lpstr>
      <vt:lpstr>Annotation Types</vt:lpstr>
      <vt:lpstr>Annotation Types</vt:lpstr>
      <vt:lpstr>Annotation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Company>Satyam School of Leadership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Mohana Krishnaveni P</cp:lastModifiedBy>
  <cp:revision>862</cp:revision>
  <cp:lastPrinted>2005-03-10T15:53:41Z</cp:lastPrinted>
  <dcterms:created xsi:type="dcterms:W3CDTF">2005-06-08T10:18:03Z</dcterms:created>
  <dcterms:modified xsi:type="dcterms:W3CDTF">2016-08-10T19:25:58Z</dcterms:modified>
</cp:coreProperties>
</file>