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20" r:id="rId2"/>
    <p:sldMasterId id="2147483738" r:id="rId3"/>
  </p:sldMasterIdLst>
  <p:notesMasterIdLst>
    <p:notesMasterId r:id="rId50"/>
  </p:notesMasterIdLst>
  <p:handoutMasterIdLst>
    <p:handoutMasterId r:id="rId51"/>
  </p:handoutMasterIdLst>
  <p:sldIdLst>
    <p:sldId id="256" r:id="rId4"/>
    <p:sldId id="257" r:id="rId5"/>
    <p:sldId id="295" r:id="rId6"/>
    <p:sldId id="314" r:id="rId7"/>
    <p:sldId id="315" r:id="rId8"/>
    <p:sldId id="316" r:id="rId9"/>
    <p:sldId id="317" r:id="rId10"/>
    <p:sldId id="258" r:id="rId11"/>
    <p:sldId id="259" r:id="rId12"/>
    <p:sldId id="260" r:id="rId13"/>
    <p:sldId id="261" r:id="rId14"/>
    <p:sldId id="285" r:id="rId15"/>
    <p:sldId id="262" r:id="rId16"/>
    <p:sldId id="263" r:id="rId17"/>
    <p:sldId id="287" r:id="rId18"/>
    <p:sldId id="264" r:id="rId19"/>
    <p:sldId id="266" r:id="rId20"/>
    <p:sldId id="271" r:id="rId21"/>
    <p:sldId id="274" r:id="rId22"/>
    <p:sldId id="273" r:id="rId23"/>
    <p:sldId id="318" r:id="rId24"/>
    <p:sldId id="275" r:id="rId25"/>
    <p:sldId id="272" r:id="rId26"/>
    <p:sldId id="276" r:id="rId27"/>
    <p:sldId id="277" r:id="rId28"/>
    <p:sldId id="278" r:id="rId29"/>
    <p:sldId id="279" r:id="rId30"/>
    <p:sldId id="280" r:id="rId31"/>
    <p:sldId id="281"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10" r:id="rId46"/>
    <p:sldId id="311" r:id="rId47"/>
    <p:sldId id="312" r:id="rId48"/>
    <p:sldId id="313" r:id="rId49"/>
  </p:sldIdLst>
  <p:sldSz cx="9144000" cy="6858000" type="screen4x3"/>
  <p:notesSz cx="7302500" cy="9588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1091" autoAdjust="0"/>
  </p:normalViewPr>
  <p:slideViewPr>
    <p:cSldViewPr>
      <p:cViewPr varScale="1">
        <p:scale>
          <a:sx n="52" d="100"/>
          <a:sy n="52" d="100"/>
        </p:scale>
        <p:origin x="19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76D0FB-39B6-440D-AEBB-E721A6C86F58}" type="doc">
      <dgm:prSet loTypeId="urn:microsoft.com/office/officeart/2005/8/layout/matrix2" loCatId="matrix" qsTypeId="urn:microsoft.com/office/officeart/2005/8/quickstyle/simple5" qsCatId="simple" csTypeId="urn:microsoft.com/office/officeart/2005/8/colors/colorful4" csCatId="colorful" phldr="1"/>
      <dgm:spPr/>
      <dgm:t>
        <a:bodyPr/>
        <a:lstStyle/>
        <a:p>
          <a:endParaRPr lang="en-US"/>
        </a:p>
      </dgm:t>
    </dgm:pt>
    <dgm:pt modelId="{6D6AAA78-D246-403B-A1A1-EC6AEF4E5723}">
      <dgm:prSet phldrT="[Text]"/>
      <dgm:spPr/>
      <dgm:t>
        <a:bodyPr/>
        <a:lstStyle/>
        <a:p>
          <a:r>
            <a:rPr lang="en-US" dirty="0" smtClean="0"/>
            <a:t>POM Relationships</a:t>
          </a:r>
          <a:endParaRPr lang="en-US" dirty="0"/>
        </a:p>
      </dgm:t>
    </dgm:pt>
    <dgm:pt modelId="{D3A78E9B-7B22-443A-A5C9-796F587EB94A}" type="parTrans" cxnId="{404919B1-BBC5-49D3-9A70-93FE366FD9EF}">
      <dgm:prSet/>
      <dgm:spPr/>
      <dgm:t>
        <a:bodyPr/>
        <a:lstStyle/>
        <a:p>
          <a:endParaRPr lang="en-US"/>
        </a:p>
      </dgm:t>
    </dgm:pt>
    <dgm:pt modelId="{E83A5F61-9280-4C28-986B-80394F98D1E5}" type="sibTrans" cxnId="{404919B1-BBC5-49D3-9A70-93FE366FD9EF}">
      <dgm:prSet/>
      <dgm:spPr/>
      <dgm:t>
        <a:bodyPr/>
        <a:lstStyle/>
        <a:p>
          <a:endParaRPr lang="en-US"/>
        </a:p>
      </dgm:t>
    </dgm:pt>
    <dgm:pt modelId="{CE568F1A-6C83-41E2-B0AD-FBE7943290DF}">
      <dgm:prSet phldrT="[Text]"/>
      <dgm:spPr/>
      <dgm:t>
        <a:bodyPr/>
        <a:lstStyle/>
        <a:p>
          <a:r>
            <a:rPr lang="en-US" dirty="0" smtClean="0"/>
            <a:t>Build Settings</a:t>
          </a:r>
          <a:endParaRPr lang="en-US" dirty="0"/>
        </a:p>
      </dgm:t>
    </dgm:pt>
    <dgm:pt modelId="{C7822381-2A6A-4546-9B15-74019135A771}" type="parTrans" cxnId="{74E874D0-A025-4779-BD8F-34A6E3DD751E}">
      <dgm:prSet/>
      <dgm:spPr/>
      <dgm:t>
        <a:bodyPr/>
        <a:lstStyle/>
        <a:p>
          <a:endParaRPr lang="en-US"/>
        </a:p>
      </dgm:t>
    </dgm:pt>
    <dgm:pt modelId="{598518E3-BCD0-4358-BD3C-2D328D3B7875}" type="sibTrans" cxnId="{74E874D0-A025-4779-BD8F-34A6E3DD751E}">
      <dgm:prSet/>
      <dgm:spPr/>
      <dgm:t>
        <a:bodyPr/>
        <a:lstStyle/>
        <a:p>
          <a:endParaRPr lang="en-US"/>
        </a:p>
      </dgm:t>
    </dgm:pt>
    <dgm:pt modelId="{564D43E8-CEEC-45E1-A2F7-4972EC6BF9CC}">
      <dgm:prSet phldrT="[Text]"/>
      <dgm:spPr/>
      <dgm:t>
        <a:bodyPr/>
        <a:lstStyle/>
        <a:p>
          <a:r>
            <a:rPr lang="en-US" dirty="0" smtClean="0"/>
            <a:t>General Project Information</a:t>
          </a:r>
          <a:endParaRPr lang="en-US" dirty="0"/>
        </a:p>
      </dgm:t>
    </dgm:pt>
    <dgm:pt modelId="{526C1988-18F2-4924-8346-0D5BBEA0618B}" type="parTrans" cxnId="{47AF5665-0498-4BCE-ADB9-0F84B6927B01}">
      <dgm:prSet/>
      <dgm:spPr/>
      <dgm:t>
        <a:bodyPr/>
        <a:lstStyle/>
        <a:p>
          <a:endParaRPr lang="en-US"/>
        </a:p>
      </dgm:t>
    </dgm:pt>
    <dgm:pt modelId="{3A8CAD41-5B04-4BA7-8C08-B2A5CB78246E}" type="sibTrans" cxnId="{47AF5665-0498-4BCE-ADB9-0F84B6927B01}">
      <dgm:prSet/>
      <dgm:spPr/>
      <dgm:t>
        <a:bodyPr/>
        <a:lstStyle/>
        <a:p>
          <a:endParaRPr lang="en-US"/>
        </a:p>
      </dgm:t>
    </dgm:pt>
    <dgm:pt modelId="{8646BED7-05DD-4065-B1BF-45904F68674B}">
      <dgm:prSet phldrT="[Text]"/>
      <dgm:spPr/>
      <dgm:t>
        <a:bodyPr/>
        <a:lstStyle/>
        <a:p>
          <a:r>
            <a:rPr lang="en-US" dirty="0" smtClean="0"/>
            <a:t>Build Environment</a:t>
          </a:r>
          <a:endParaRPr lang="en-US" dirty="0"/>
        </a:p>
      </dgm:t>
    </dgm:pt>
    <dgm:pt modelId="{ECF05ABB-3518-4B0D-A1FE-6EFD1AAC1126}" type="parTrans" cxnId="{0053002A-0272-4DEC-BA61-E40F67856E58}">
      <dgm:prSet/>
      <dgm:spPr/>
      <dgm:t>
        <a:bodyPr/>
        <a:lstStyle/>
        <a:p>
          <a:endParaRPr lang="en-US"/>
        </a:p>
      </dgm:t>
    </dgm:pt>
    <dgm:pt modelId="{C0D50F34-9FD9-410E-A1BF-884604E8DBE4}" type="sibTrans" cxnId="{0053002A-0272-4DEC-BA61-E40F67856E58}">
      <dgm:prSet/>
      <dgm:spPr/>
      <dgm:t>
        <a:bodyPr/>
        <a:lstStyle/>
        <a:p>
          <a:endParaRPr lang="en-US"/>
        </a:p>
      </dgm:t>
    </dgm:pt>
    <dgm:pt modelId="{F33D3E83-D1DD-4E47-8E39-7561A9A714F5}" type="pres">
      <dgm:prSet presAssocID="{7676D0FB-39B6-440D-AEBB-E721A6C86F58}" presName="matrix" presStyleCnt="0">
        <dgm:presLayoutVars>
          <dgm:chMax val="1"/>
          <dgm:dir/>
          <dgm:resizeHandles val="exact"/>
        </dgm:presLayoutVars>
      </dgm:prSet>
      <dgm:spPr/>
      <dgm:t>
        <a:bodyPr/>
        <a:lstStyle/>
        <a:p>
          <a:endParaRPr lang="en-US"/>
        </a:p>
      </dgm:t>
    </dgm:pt>
    <dgm:pt modelId="{18ECF3E0-51AB-4713-8AC6-0DCDEE815BCF}" type="pres">
      <dgm:prSet presAssocID="{7676D0FB-39B6-440D-AEBB-E721A6C86F58}" presName="axisShape" presStyleLbl="bgShp" presStyleIdx="0" presStyleCnt="1"/>
      <dgm:spPr/>
      <dgm:t>
        <a:bodyPr/>
        <a:lstStyle/>
        <a:p>
          <a:endParaRPr lang="en-US"/>
        </a:p>
      </dgm:t>
    </dgm:pt>
    <dgm:pt modelId="{A3CCE3F0-EAA5-48F4-A59A-15D249379CC1}" type="pres">
      <dgm:prSet presAssocID="{7676D0FB-39B6-440D-AEBB-E721A6C86F58}" presName="rect1" presStyleLbl="node1" presStyleIdx="0" presStyleCnt="4">
        <dgm:presLayoutVars>
          <dgm:chMax val="0"/>
          <dgm:chPref val="0"/>
          <dgm:bulletEnabled val="1"/>
        </dgm:presLayoutVars>
      </dgm:prSet>
      <dgm:spPr/>
      <dgm:t>
        <a:bodyPr/>
        <a:lstStyle/>
        <a:p>
          <a:endParaRPr lang="en-US"/>
        </a:p>
      </dgm:t>
    </dgm:pt>
    <dgm:pt modelId="{881E4D36-87CA-4130-AFC7-154A20891F54}" type="pres">
      <dgm:prSet presAssocID="{7676D0FB-39B6-440D-AEBB-E721A6C86F58}" presName="rect2" presStyleLbl="node1" presStyleIdx="1" presStyleCnt="4">
        <dgm:presLayoutVars>
          <dgm:chMax val="0"/>
          <dgm:chPref val="0"/>
          <dgm:bulletEnabled val="1"/>
        </dgm:presLayoutVars>
      </dgm:prSet>
      <dgm:spPr/>
      <dgm:t>
        <a:bodyPr/>
        <a:lstStyle/>
        <a:p>
          <a:endParaRPr lang="en-US"/>
        </a:p>
      </dgm:t>
    </dgm:pt>
    <dgm:pt modelId="{95A59660-10B4-40A0-96BD-1FB65D8301A0}" type="pres">
      <dgm:prSet presAssocID="{7676D0FB-39B6-440D-AEBB-E721A6C86F58}" presName="rect3" presStyleLbl="node1" presStyleIdx="2" presStyleCnt="4">
        <dgm:presLayoutVars>
          <dgm:chMax val="0"/>
          <dgm:chPref val="0"/>
          <dgm:bulletEnabled val="1"/>
        </dgm:presLayoutVars>
      </dgm:prSet>
      <dgm:spPr/>
      <dgm:t>
        <a:bodyPr/>
        <a:lstStyle/>
        <a:p>
          <a:endParaRPr lang="en-US"/>
        </a:p>
      </dgm:t>
    </dgm:pt>
    <dgm:pt modelId="{33B415A6-9C03-4B8A-B38D-5A362AA25ED7}" type="pres">
      <dgm:prSet presAssocID="{7676D0FB-39B6-440D-AEBB-E721A6C86F58}" presName="rect4" presStyleLbl="node1" presStyleIdx="3" presStyleCnt="4">
        <dgm:presLayoutVars>
          <dgm:chMax val="0"/>
          <dgm:chPref val="0"/>
          <dgm:bulletEnabled val="1"/>
        </dgm:presLayoutVars>
      </dgm:prSet>
      <dgm:spPr/>
      <dgm:t>
        <a:bodyPr/>
        <a:lstStyle/>
        <a:p>
          <a:endParaRPr lang="en-US"/>
        </a:p>
      </dgm:t>
    </dgm:pt>
  </dgm:ptLst>
  <dgm:cxnLst>
    <dgm:cxn modelId="{0053002A-0272-4DEC-BA61-E40F67856E58}" srcId="{7676D0FB-39B6-440D-AEBB-E721A6C86F58}" destId="{8646BED7-05DD-4065-B1BF-45904F68674B}" srcOrd="3" destOrd="0" parTransId="{ECF05ABB-3518-4B0D-A1FE-6EFD1AAC1126}" sibTransId="{C0D50F34-9FD9-410E-A1BF-884604E8DBE4}"/>
    <dgm:cxn modelId="{2857EC7B-514E-4CFC-8BCC-856A8C6E2E3E}" type="presOf" srcId="{6D6AAA78-D246-403B-A1A1-EC6AEF4E5723}" destId="{A3CCE3F0-EAA5-48F4-A59A-15D249379CC1}" srcOrd="0" destOrd="0" presId="urn:microsoft.com/office/officeart/2005/8/layout/matrix2"/>
    <dgm:cxn modelId="{74E874D0-A025-4779-BD8F-34A6E3DD751E}" srcId="{7676D0FB-39B6-440D-AEBB-E721A6C86F58}" destId="{CE568F1A-6C83-41E2-B0AD-FBE7943290DF}" srcOrd="1" destOrd="0" parTransId="{C7822381-2A6A-4546-9B15-74019135A771}" sibTransId="{598518E3-BCD0-4358-BD3C-2D328D3B7875}"/>
    <dgm:cxn modelId="{A19076F5-C2AB-48DB-BFCF-FE6A0C26E996}" type="presOf" srcId="{CE568F1A-6C83-41E2-B0AD-FBE7943290DF}" destId="{881E4D36-87CA-4130-AFC7-154A20891F54}" srcOrd="0" destOrd="0" presId="urn:microsoft.com/office/officeart/2005/8/layout/matrix2"/>
    <dgm:cxn modelId="{47AF5665-0498-4BCE-ADB9-0F84B6927B01}" srcId="{7676D0FB-39B6-440D-AEBB-E721A6C86F58}" destId="{564D43E8-CEEC-45E1-A2F7-4972EC6BF9CC}" srcOrd="2" destOrd="0" parTransId="{526C1988-18F2-4924-8346-0D5BBEA0618B}" sibTransId="{3A8CAD41-5B04-4BA7-8C08-B2A5CB78246E}"/>
    <dgm:cxn modelId="{4EFE8B6C-4347-4B7C-BAA5-895ED49E79A3}" type="presOf" srcId="{7676D0FB-39B6-440D-AEBB-E721A6C86F58}" destId="{F33D3E83-D1DD-4E47-8E39-7561A9A714F5}" srcOrd="0" destOrd="0" presId="urn:microsoft.com/office/officeart/2005/8/layout/matrix2"/>
    <dgm:cxn modelId="{72D6C923-E120-404E-8B1E-91034B27D3FC}" type="presOf" srcId="{564D43E8-CEEC-45E1-A2F7-4972EC6BF9CC}" destId="{95A59660-10B4-40A0-96BD-1FB65D8301A0}" srcOrd="0" destOrd="0" presId="urn:microsoft.com/office/officeart/2005/8/layout/matrix2"/>
    <dgm:cxn modelId="{227C5E13-6377-441B-B5C2-329E5B9AAB45}" type="presOf" srcId="{8646BED7-05DD-4065-B1BF-45904F68674B}" destId="{33B415A6-9C03-4B8A-B38D-5A362AA25ED7}" srcOrd="0" destOrd="0" presId="urn:microsoft.com/office/officeart/2005/8/layout/matrix2"/>
    <dgm:cxn modelId="{404919B1-BBC5-49D3-9A70-93FE366FD9EF}" srcId="{7676D0FB-39B6-440D-AEBB-E721A6C86F58}" destId="{6D6AAA78-D246-403B-A1A1-EC6AEF4E5723}" srcOrd="0" destOrd="0" parTransId="{D3A78E9B-7B22-443A-A5C9-796F587EB94A}" sibTransId="{E83A5F61-9280-4C28-986B-80394F98D1E5}"/>
    <dgm:cxn modelId="{E1F95B26-7121-4EC7-90FD-777D037DEFE2}" type="presParOf" srcId="{F33D3E83-D1DD-4E47-8E39-7561A9A714F5}" destId="{18ECF3E0-51AB-4713-8AC6-0DCDEE815BCF}" srcOrd="0" destOrd="0" presId="urn:microsoft.com/office/officeart/2005/8/layout/matrix2"/>
    <dgm:cxn modelId="{4945C26A-8572-4406-A66B-8B46CB2B8A75}" type="presParOf" srcId="{F33D3E83-D1DD-4E47-8E39-7561A9A714F5}" destId="{A3CCE3F0-EAA5-48F4-A59A-15D249379CC1}" srcOrd="1" destOrd="0" presId="urn:microsoft.com/office/officeart/2005/8/layout/matrix2"/>
    <dgm:cxn modelId="{8BB39895-5940-4489-AB05-0FF157F1C28E}" type="presParOf" srcId="{F33D3E83-D1DD-4E47-8E39-7561A9A714F5}" destId="{881E4D36-87CA-4130-AFC7-154A20891F54}" srcOrd="2" destOrd="0" presId="urn:microsoft.com/office/officeart/2005/8/layout/matrix2"/>
    <dgm:cxn modelId="{8E291BC9-2B42-42A2-B974-12D17B9B4C93}" type="presParOf" srcId="{F33D3E83-D1DD-4E47-8E39-7561A9A714F5}" destId="{95A59660-10B4-40A0-96BD-1FB65D8301A0}" srcOrd="3" destOrd="0" presId="urn:microsoft.com/office/officeart/2005/8/layout/matrix2"/>
    <dgm:cxn modelId="{2EE4C487-98FA-4A93-AD8C-5427D2AE5121}" type="presParOf" srcId="{F33D3E83-D1DD-4E47-8E39-7561A9A714F5}" destId="{33B415A6-9C03-4B8A-B38D-5A362AA25ED7}"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CF3E0-51AB-4713-8AC6-0DCDEE815BCF}">
      <dsp:nvSpPr>
        <dsp:cNvPr id="0" name=""/>
        <dsp:cNvSpPr/>
      </dsp:nvSpPr>
      <dsp:spPr>
        <a:xfrm>
          <a:off x="1016000" y="0"/>
          <a:ext cx="4064000" cy="4064000"/>
        </a:xfrm>
        <a:prstGeom prst="quadArrow">
          <a:avLst>
            <a:gd name="adj1" fmla="val 2000"/>
            <a:gd name="adj2" fmla="val 4000"/>
            <a:gd name="adj3" fmla="val 5000"/>
          </a:avLst>
        </a:prstGeom>
        <a:solidFill>
          <a:schemeClr val="accent4">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3CCE3F0-EAA5-48F4-A59A-15D249379CC1}">
      <dsp:nvSpPr>
        <dsp:cNvPr id="0" name=""/>
        <dsp:cNvSpPr/>
      </dsp:nvSpPr>
      <dsp:spPr>
        <a:xfrm>
          <a:off x="1280160" y="264160"/>
          <a:ext cx="1625600" cy="16256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POM Relationships</a:t>
          </a:r>
          <a:endParaRPr lang="en-US" sz="1700" kern="1200" dirty="0"/>
        </a:p>
      </dsp:txBody>
      <dsp:txXfrm>
        <a:off x="1359515" y="343515"/>
        <a:ext cx="1466890" cy="1466890"/>
      </dsp:txXfrm>
    </dsp:sp>
    <dsp:sp modelId="{881E4D36-87CA-4130-AFC7-154A20891F54}">
      <dsp:nvSpPr>
        <dsp:cNvPr id="0" name=""/>
        <dsp:cNvSpPr/>
      </dsp:nvSpPr>
      <dsp:spPr>
        <a:xfrm>
          <a:off x="3190240" y="264160"/>
          <a:ext cx="1625600" cy="1625600"/>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Build Settings</a:t>
          </a:r>
          <a:endParaRPr lang="en-US" sz="1700" kern="1200" dirty="0"/>
        </a:p>
      </dsp:txBody>
      <dsp:txXfrm>
        <a:off x="3269595" y="343515"/>
        <a:ext cx="1466890" cy="1466890"/>
      </dsp:txXfrm>
    </dsp:sp>
    <dsp:sp modelId="{95A59660-10B4-40A0-96BD-1FB65D8301A0}">
      <dsp:nvSpPr>
        <dsp:cNvPr id="0" name=""/>
        <dsp:cNvSpPr/>
      </dsp:nvSpPr>
      <dsp:spPr>
        <a:xfrm>
          <a:off x="1280160" y="2174240"/>
          <a:ext cx="1625600" cy="1625600"/>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General Project Information</a:t>
          </a:r>
          <a:endParaRPr lang="en-US" sz="1700" kern="1200" dirty="0"/>
        </a:p>
      </dsp:txBody>
      <dsp:txXfrm>
        <a:off x="1359515" y="2253595"/>
        <a:ext cx="1466890" cy="1466890"/>
      </dsp:txXfrm>
    </dsp:sp>
    <dsp:sp modelId="{33B415A6-9C03-4B8A-B38D-5A362AA25ED7}">
      <dsp:nvSpPr>
        <dsp:cNvPr id="0" name=""/>
        <dsp:cNvSpPr/>
      </dsp:nvSpPr>
      <dsp:spPr>
        <a:xfrm>
          <a:off x="3190240" y="2174240"/>
          <a:ext cx="1625600" cy="162560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Build Environment</a:t>
          </a:r>
          <a:endParaRPr lang="en-US" sz="1700" kern="1200" dirty="0"/>
        </a:p>
      </dsp:txBody>
      <dsp:txXfrm>
        <a:off x="3269595" y="2253595"/>
        <a:ext cx="1466890"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388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37025" y="0"/>
            <a:ext cx="3163888" cy="479425"/>
          </a:xfrm>
          <a:prstGeom prst="rect">
            <a:avLst/>
          </a:prstGeom>
        </p:spPr>
        <p:txBody>
          <a:bodyPr vert="horz" lIns="91440" tIns="45720" rIns="91440" bIns="45720" rtlCol="0"/>
          <a:lstStyle>
            <a:lvl1pPr algn="r">
              <a:defRPr sz="1200"/>
            </a:lvl1pPr>
          </a:lstStyle>
          <a:p>
            <a:fld id="{50D6B549-101E-4DD9-9CC5-98B592C4AE50}" type="datetimeFigureOut">
              <a:rPr lang="en-US" smtClean="0"/>
              <a:pPr/>
              <a:t>8/12/2016</a:t>
            </a:fld>
            <a:endParaRPr lang="en-US"/>
          </a:p>
        </p:txBody>
      </p:sp>
      <p:sp>
        <p:nvSpPr>
          <p:cNvPr id="4" name="Footer Placeholder 3"/>
          <p:cNvSpPr>
            <a:spLocks noGrp="1"/>
          </p:cNvSpPr>
          <p:nvPr>
            <p:ph type="ftr" sz="quarter" idx="2"/>
          </p:nvPr>
        </p:nvSpPr>
        <p:spPr>
          <a:xfrm>
            <a:off x="0" y="9107488"/>
            <a:ext cx="316388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37025" y="9107488"/>
            <a:ext cx="3163888" cy="479425"/>
          </a:xfrm>
          <a:prstGeom prst="rect">
            <a:avLst/>
          </a:prstGeom>
        </p:spPr>
        <p:txBody>
          <a:bodyPr vert="horz" lIns="91440" tIns="45720" rIns="91440" bIns="45720" rtlCol="0" anchor="b"/>
          <a:lstStyle>
            <a:lvl1pPr algn="r">
              <a:defRPr sz="1200"/>
            </a:lvl1pPr>
          </a:lstStyle>
          <a:p>
            <a:fld id="{F6E27FDB-B471-4BCD-A30E-7BC13968BFB4}" type="slidenum">
              <a:rPr lang="en-US" smtClean="0"/>
              <a:pPr/>
              <a:t>‹#›</a:t>
            </a:fld>
            <a:endParaRPr lang="en-US"/>
          </a:p>
        </p:txBody>
      </p:sp>
    </p:spTree>
    <p:extLst>
      <p:ext uri="{BB962C8B-B14F-4D97-AF65-F5344CB8AC3E}">
        <p14:creationId xmlns:p14="http://schemas.microsoft.com/office/powerpoint/2010/main" val="4134745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4417" cy="479425"/>
          </a:xfrm>
          <a:prstGeom prst="rect">
            <a:avLst/>
          </a:prstGeom>
        </p:spPr>
        <p:txBody>
          <a:bodyPr vert="horz" lIns="96515" tIns="48257" rIns="96515" bIns="48257" rtlCol="0"/>
          <a:lstStyle>
            <a:lvl1pPr algn="l">
              <a:defRPr sz="1300"/>
            </a:lvl1pPr>
          </a:lstStyle>
          <a:p>
            <a:endParaRPr lang="en-US"/>
          </a:p>
        </p:txBody>
      </p:sp>
      <p:sp>
        <p:nvSpPr>
          <p:cNvPr id="3" name="Date Placeholder 2"/>
          <p:cNvSpPr>
            <a:spLocks noGrp="1"/>
          </p:cNvSpPr>
          <p:nvPr>
            <p:ph type="dt" idx="1"/>
          </p:nvPr>
        </p:nvSpPr>
        <p:spPr>
          <a:xfrm>
            <a:off x="4136393" y="0"/>
            <a:ext cx="3164417" cy="479425"/>
          </a:xfrm>
          <a:prstGeom prst="rect">
            <a:avLst/>
          </a:prstGeom>
        </p:spPr>
        <p:txBody>
          <a:bodyPr vert="horz" lIns="96515" tIns="48257" rIns="96515" bIns="48257" rtlCol="0"/>
          <a:lstStyle>
            <a:lvl1pPr algn="r">
              <a:defRPr sz="1300"/>
            </a:lvl1pPr>
          </a:lstStyle>
          <a:p>
            <a:fld id="{EE91F715-916D-46AA-8B00-6D2B9D664202}" type="datetimeFigureOut">
              <a:rPr lang="en-US" smtClean="0"/>
              <a:pPr/>
              <a:t>8/12/2016</a:t>
            </a:fld>
            <a:endParaRPr lang="en-US"/>
          </a:p>
        </p:txBody>
      </p:sp>
      <p:sp>
        <p:nvSpPr>
          <p:cNvPr id="4" name="Slide Image Placeholder 3"/>
          <p:cNvSpPr>
            <a:spLocks noGrp="1" noRot="1" noChangeAspect="1"/>
          </p:cNvSpPr>
          <p:nvPr>
            <p:ph type="sldImg" idx="2"/>
          </p:nvPr>
        </p:nvSpPr>
        <p:spPr>
          <a:xfrm>
            <a:off x="1254125" y="719138"/>
            <a:ext cx="4794250" cy="3595687"/>
          </a:xfrm>
          <a:prstGeom prst="rect">
            <a:avLst/>
          </a:prstGeom>
          <a:noFill/>
          <a:ln w="12700">
            <a:solidFill>
              <a:prstClr val="black"/>
            </a:solidFill>
          </a:ln>
        </p:spPr>
        <p:txBody>
          <a:bodyPr vert="horz" lIns="96515" tIns="48257" rIns="96515" bIns="48257" rtlCol="0" anchor="ctr"/>
          <a:lstStyle/>
          <a:p>
            <a:endParaRPr lang="en-US"/>
          </a:p>
        </p:txBody>
      </p:sp>
      <p:sp>
        <p:nvSpPr>
          <p:cNvPr id="5" name="Notes Placeholder 4"/>
          <p:cNvSpPr>
            <a:spLocks noGrp="1"/>
          </p:cNvSpPr>
          <p:nvPr>
            <p:ph type="body" sz="quarter" idx="3"/>
          </p:nvPr>
        </p:nvSpPr>
        <p:spPr>
          <a:xfrm>
            <a:off x="730250" y="4554538"/>
            <a:ext cx="5842000" cy="4314825"/>
          </a:xfrm>
          <a:prstGeom prst="rect">
            <a:avLst/>
          </a:prstGeom>
        </p:spPr>
        <p:txBody>
          <a:bodyPr vert="horz" lIns="96515" tIns="48257" rIns="96515" bIns="482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07411"/>
            <a:ext cx="3164417" cy="479425"/>
          </a:xfrm>
          <a:prstGeom prst="rect">
            <a:avLst/>
          </a:prstGeom>
        </p:spPr>
        <p:txBody>
          <a:bodyPr vert="horz" lIns="96515" tIns="48257" rIns="96515" bIns="48257" rtlCol="0" anchor="b"/>
          <a:lstStyle>
            <a:lvl1pPr algn="l">
              <a:defRPr sz="1300"/>
            </a:lvl1pPr>
          </a:lstStyle>
          <a:p>
            <a:endParaRPr lang="en-US"/>
          </a:p>
        </p:txBody>
      </p:sp>
      <p:sp>
        <p:nvSpPr>
          <p:cNvPr id="7" name="Slide Number Placeholder 6"/>
          <p:cNvSpPr>
            <a:spLocks noGrp="1"/>
          </p:cNvSpPr>
          <p:nvPr>
            <p:ph type="sldNum" sz="quarter" idx="5"/>
          </p:nvPr>
        </p:nvSpPr>
        <p:spPr>
          <a:xfrm>
            <a:off x="4136393" y="9107411"/>
            <a:ext cx="3164417" cy="479425"/>
          </a:xfrm>
          <a:prstGeom prst="rect">
            <a:avLst/>
          </a:prstGeom>
        </p:spPr>
        <p:txBody>
          <a:bodyPr vert="horz" lIns="96515" tIns="48257" rIns="96515" bIns="48257" rtlCol="0" anchor="b"/>
          <a:lstStyle>
            <a:lvl1pPr algn="r">
              <a:defRPr sz="1300"/>
            </a:lvl1pPr>
          </a:lstStyle>
          <a:p>
            <a:fld id="{21C1731E-7191-4675-B2B1-D44A5EDE5991}" type="slidenum">
              <a:rPr lang="en-US" smtClean="0"/>
              <a:pPr/>
              <a:t>‹#›</a:t>
            </a:fld>
            <a:endParaRPr lang="en-US"/>
          </a:p>
        </p:txBody>
      </p:sp>
    </p:spTree>
    <p:extLst>
      <p:ext uri="{BB962C8B-B14F-4D97-AF65-F5344CB8AC3E}">
        <p14:creationId xmlns:p14="http://schemas.microsoft.com/office/powerpoint/2010/main" val="91368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Apache_Software_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n.wikipedia.org/wiki/Apache_Turbin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1</a:t>
            </a:fld>
            <a:endParaRPr lang="en-US"/>
          </a:p>
        </p:txBody>
      </p:sp>
    </p:spTree>
    <p:extLst>
      <p:ext uri="{BB962C8B-B14F-4D97-AF65-F5344CB8AC3E}">
        <p14:creationId xmlns:p14="http://schemas.microsoft.com/office/powerpoint/2010/main" val="225076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mvn</a:t>
            </a:r>
            <a:r>
              <a:rPr lang="en-US" sz="1200" b="1" kern="1200" baseline="0" dirty="0" smtClean="0">
                <a:solidFill>
                  <a:schemeClr val="tx1"/>
                </a:solidFill>
                <a:latin typeface="+mn-lt"/>
                <a:ea typeface="+mn-ea"/>
                <a:cs typeface="+mn-cs"/>
              </a:rPr>
              <a:t> install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After successful installation give the following command for executing the Main class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mvn</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exec:java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Dexec.mainClass</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org.sonatype.mavenbook.weather.Main</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To pass command line arguments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mvn</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exec:java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Dexec.mainClass</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org.sonatype.mavenbook.weather.Main</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Dexec.args</a:t>
            </a:r>
            <a:r>
              <a:rPr lang="en-US" sz="1200" b="1" kern="1200" baseline="0" dirty="0" smtClean="0">
                <a:solidFill>
                  <a:schemeClr val="tx1"/>
                </a:solidFill>
                <a:latin typeface="+mn-lt"/>
                <a:ea typeface="+mn-ea"/>
                <a:cs typeface="+mn-cs"/>
              </a:rPr>
              <a:t>="70112“</a:t>
            </a:r>
          </a:p>
          <a:p>
            <a:endParaRPr lang="en-US" sz="1200" b="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28</a:t>
            </a:fld>
            <a:endParaRPr lang="en-US"/>
          </a:p>
        </p:txBody>
      </p:sp>
    </p:spTree>
    <p:extLst>
      <p:ext uri="{BB962C8B-B14F-4D97-AF65-F5344CB8AC3E}">
        <p14:creationId xmlns:p14="http://schemas.microsoft.com/office/powerpoint/2010/main" val="366708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dirty="0" smtClean="0"/>
              <a:t>As a default setting, Maven will not check for SNAPSHOT releases on remote repositories.</a:t>
            </a:r>
          </a:p>
          <a:p>
            <a:endParaRPr lang="en-US" dirty="0" smtClean="0"/>
          </a:p>
          <a:p>
            <a:r>
              <a:rPr lang="en-US" sz="1300" dirty="0" smtClean="0"/>
              <a:t>1. create a directory - say first</a:t>
            </a:r>
          </a:p>
          <a:p>
            <a:r>
              <a:rPr lang="en-US" sz="1300" dirty="0" smtClean="0"/>
              <a:t>2. </a:t>
            </a:r>
            <a:r>
              <a:rPr lang="en-US" sz="1300" dirty="0" err="1" smtClean="0"/>
              <a:t>goto</a:t>
            </a:r>
            <a:r>
              <a:rPr lang="en-US" sz="1300" dirty="0" smtClean="0"/>
              <a:t> that directory</a:t>
            </a:r>
          </a:p>
          <a:p>
            <a:r>
              <a:rPr lang="en-US" sz="1300" dirty="0" smtClean="0"/>
              <a:t>3. create a </a:t>
            </a:r>
            <a:r>
              <a:rPr lang="en-US" sz="1300" dirty="0" err="1" smtClean="0"/>
              <a:t>pom</a:t>
            </a:r>
            <a:r>
              <a:rPr lang="en-US" sz="1300" dirty="0" smtClean="0"/>
              <a:t> file</a:t>
            </a:r>
          </a:p>
          <a:p>
            <a:r>
              <a:rPr lang="en-US" sz="1300" dirty="0" smtClean="0"/>
              <a:t>&lt;project&gt;</a:t>
            </a:r>
          </a:p>
          <a:p>
            <a:r>
              <a:rPr lang="en-US" sz="1300" dirty="0" smtClean="0"/>
              <a:t>         &lt;</a:t>
            </a:r>
            <a:r>
              <a:rPr lang="en-US" sz="1300" dirty="0" err="1" smtClean="0"/>
              <a:t>modelVersion</a:t>
            </a:r>
            <a:r>
              <a:rPr lang="en-US" sz="1300" dirty="0" smtClean="0"/>
              <a:t>&gt;4.0.0&lt;/</a:t>
            </a:r>
            <a:r>
              <a:rPr lang="en-US" sz="1300" dirty="0" err="1" smtClean="0"/>
              <a:t>modelVersion</a:t>
            </a:r>
            <a:r>
              <a:rPr lang="en-US" sz="1300" dirty="0" smtClean="0"/>
              <a:t>&gt;</a:t>
            </a:r>
          </a:p>
          <a:p>
            <a:r>
              <a:rPr lang="en-US" sz="1300" dirty="0" smtClean="0"/>
              <a:t>          &lt;</a:t>
            </a:r>
            <a:r>
              <a:rPr lang="en-US" sz="1300" dirty="0" err="1" smtClean="0"/>
              <a:t>groupId</a:t>
            </a:r>
            <a:r>
              <a:rPr lang="en-US" sz="1300" dirty="0" smtClean="0"/>
              <a:t>&gt;com.tls&lt;/</a:t>
            </a:r>
            <a:r>
              <a:rPr lang="en-US" sz="1300" dirty="0" err="1" smtClean="0"/>
              <a:t>groupId</a:t>
            </a:r>
            <a:r>
              <a:rPr lang="en-US" sz="1300" dirty="0" smtClean="0"/>
              <a:t>&gt;</a:t>
            </a:r>
          </a:p>
          <a:p>
            <a:r>
              <a:rPr lang="en-US" sz="1300" dirty="0" smtClean="0"/>
              <a:t>           &lt;</a:t>
            </a:r>
            <a:r>
              <a:rPr lang="en-US" sz="1300" dirty="0" err="1" smtClean="0"/>
              <a:t>artifactId</a:t>
            </a:r>
            <a:r>
              <a:rPr lang="en-US" sz="1300" dirty="0" smtClean="0"/>
              <a:t>&gt;my-proj2&lt;/</a:t>
            </a:r>
            <a:r>
              <a:rPr lang="en-US" sz="1300" dirty="0" err="1" smtClean="0"/>
              <a:t>artifactId</a:t>
            </a:r>
            <a:r>
              <a:rPr lang="en-US" sz="1300" dirty="0" smtClean="0"/>
              <a:t>&gt;</a:t>
            </a:r>
          </a:p>
          <a:p>
            <a:r>
              <a:rPr lang="en-US" sz="1300" dirty="0" smtClean="0"/>
              <a:t>            &lt;version&gt;1.0&lt;/version&gt;</a:t>
            </a:r>
          </a:p>
          <a:p>
            <a:r>
              <a:rPr lang="en-US" sz="1300" dirty="0" smtClean="0"/>
              <a:t>&lt;/project&gt;</a:t>
            </a:r>
          </a:p>
          <a:p>
            <a:endParaRPr lang="en-US" sz="1300" dirty="0" smtClean="0"/>
          </a:p>
          <a:p>
            <a:r>
              <a:rPr lang="en-US" sz="1300" dirty="0" smtClean="0"/>
              <a:t>4. create three folders one-inside the other </a:t>
            </a:r>
            <a:r>
              <a:rPr lang="en-US" sz="1300" dirty="0" err="1" smtClean="0"/>
              <a:t>src</a:t>
            </a:r>
            <a:r>
              <a:rPr lang="en-US" sz="1300" dirty="0" smtClean="0"/>
              <a:t>/main/java</a:t>
            </a:r>
          </a:p>
          <a:p>
            <a:r>
              <a:rPr lang="en-US" sz="1300" dirty="0" smtClean="0"/>
              <a:t>5. create a java file</a:t>
            </a:r>
          </a:p>
          <a:p>
            <a:r>
              <a:rPr lang="en-US" sz="1300" dirty="0" smtClean="0"/>
              <a:t>      package com.tls;// com.tls  - </a:t>
            </a:r>
            <a:r>
              <a:rPr lang="en-US" sz="1300" dirty="0" err="1" smtClean="0"/>
              <a:t>groupId</a:t>
            </a:r>
            <a:r>
              <a:rPr lang="en-US" sz="1300" dirty="0" smtClean="0"/>
              <a:t> in pom.xml</a:t>
            </a:r>
          </a:p>
          <a:p>
            <a:r>
              <a:rPr lang="en-US" sz="1300" dirty="0" smtClean="0"/>
              <a:t>      public class Hello{</a:t>
            </a:r>
          </a:p>
          <a:p>
            <a:r>
              <a:rPr lang="en-US" sz="1300" dirty="0" smtClean="0"/>
              <a:t>        public static void main(String[] </a:t>
            </a:r>
            <a:r>
              <a:rPr lang="en-US" sz="1300" dirty="0" err="1" smtClean="0"/>
              <a:t>args</a:t>
            </a:r>
            <a:r>
              <a:rPr lang="en-US" sz="1300" dirty="0" smtClean="0"/>
              <a:t>){</a:t>
            </a:r>
          </a:p>
          <a:p>
            <a:r>
              <a:rPr lang="en-US" sz="1300" dirty="0" smtClean="0"/>
              <a:t>                </a:t>
            </a:r>
            <a:r>
              <a:rPr lang="en-US" sz="1300" dirty="0" err="1" smtClean="0"/>
              <a:t>System.out.println</a:t>
            </a:r>
            <a:r>
              <a:rPr lang="en-US" sz="1300" dirty="0" smtClean="0"/>
              <a:t>("Hello Welcome to Maven");</a:t>
            </a:r>
          </a:p>
          <a:p>
            <a:r>
              <a:rPr lang="en-US" sz="1300" dirty="0" smtClean="0"/>
              <a:t>         }</a:t>
            </a:r>
          </a:p>
          <a:p>
            <a:r>
              <a:rPr lang="en-US" sz="1300" dirty="0" smtClean="0"/>
              <a:t>} </a:t>
            </a:r>
          </a:p>
          <a:p>
            <a:endParaRPr lang="en-US" dirty="0" smtClean="0"/>
          </a:p>
          <a:p>
            <a:endParaRPr lang="en-US" dirty="0" smtClean="0"/>
          </a:p>
          <a:p>
            <a:endParaRPr lang="en-US" dirty="0" smtClean="0"/>
          </a:p>
          <a:p>
            <a:r>
              <a:rPr lang="en-US" dirty="0" smtClean="0"/>
              <a:t>Always create a java folder under </a:t>
            </a:r>
            <a:r>
              <a:rPr lang="en-US" dirty="0" err="1" smtClean="0"/>
              <a:t>src</a:t>
            </a:r>
            <a:r>
              <a:rPr lang="en-US" dirty="0" smtClean="0"/>
              <a:t>/main folder and</a:t>
            </a:r>
            <a:r>
              <a:rPr lang="en-US" baseline="0" dirty="0" smtClean="0"/>
              <a:t> in that folder you create a package folder and place your servlet.java file and then compile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29</a:t>
            </a:fld>
            <a:endParaRPr lang="en-US"/>
          </a:p>
        </p:txBody>
      </p:sp>
    </p:spTree>
    <p:extLst>
      <p:ext uri="{BB962C8B-B14F-4D97-AF65-F5344CB8AC3E}">
        <p14:creationId xmlns:p14="http://schemas.microsoft.com/office/powerpoint/2010/main" val="124402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Interrelationship between Plugin  and Goal / Goal and Life cycle</a:t>
            </a:r>
          </a:p>
          <a:p>
            <a:endParaRPr lang="en-US" dirty="0" smtClean="0"/>
          </a:p>
          <a:p>
            <a:pPr lvl="0"/>
            <a:r>
              <a:rPr lang="en-IN" sz="1200" kern="1200" dirty="0" smtClean="0">
                <a:solidFill>
                  <a:schemeClr val="tx1"/>
                </a:solidFill>
                <a:latin typeface="+mn-lt"/>
                <a:ea typeface="+mn-ea"/>
                <a:cs typeface="+mn-cs"/>
              </a:rPr>
              <a:t>Creating a new project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The Maven development lifecycle - compiling, testing and building your application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Dependency management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Resolving Dependency conflicts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dependency management in Ant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in Eclipse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a:t>
            </a:r>
            <a:r>
              <a:rPr lang="en-IN" sz="1200" kern="1200" dirty="0" err="1" smtClean="0">
                <a:solidFill>
                  <a:schemeClr val="tx1"/>
                </a:solidFill>
                <a:latin typeface="+mn-lt"/>
                <a:ea typeface="+mn-ea"/>
                <a:cs typeface="+mn-cs"/>
              </a:rPr>
              <a:t>plugins</a:t>
            </a:r>
            <a:r>
              <a:rPr lang="en-IN" sz="1200" kern="1200" dirty="0" smtClean="0">
                <a:solidFill>
                  <a:schemeClr val="tx1"/>
                </a:solidFill>
                <a:latin typeface="+mn-lt"/>
                <a:ea typeface="+mn-ea"/>
                <a:cs typeface="+mn-cs"/>
              </a:rPr>
              <a:t> to customize the build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Integrating Ant and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Multi-module projects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Aggregation and Inheritance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Setting up a local Maven Repository Manager with Nexus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your deployment process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with Continuous Integration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Deploying to a web application server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the release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on legacy applications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30</a:t>
            </a:fld>
            <a:endParaRPr lang="en-US"/>
          </a:p>
        </p:txBody>
      </p:sp>
    </p:spTree>
    <p:extLst>
      <p:ext uri="{BB962C8B-B14F-4D97-AF65-F5344CB8AC3E}">
        <p14:creationId xmlns:p14="http://schemas.microsoft.com/office/powerpoint/2010/main" val="294399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449263">
              <a:lnSpc>
                <a:spcPct val="119000"/>
              </a:lnSpc>
              <a:spcBef>
                <a:spcPts val="450"/>
              </a:spcBef>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Subversion</a:t>
            </a:r>
          </a:p>
          <a:p>
            <a:pPr lvl="1" defTabSz="449263">
              <a:lnSpc>
                <a:spcPct val="152000"/>
              </a:lnSpc>
              <a:spcBef>
                <a:spcPts val="450"/>
              </a:spcBef>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Revision numbers are global across the whole repository</a:t>
            </a:r>
          </a:p>
          <a:p>
            <a:pPr lvl="1" defTabSz="449263">
              <a:lnSpc>
                <a:spcPct val="152000"/>
              </a:lnSpc>
              <a:spcBef>
                <a:spcPts val="450"/>
              </a:spcBef>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Identify how the entire repository looks at that instant in time</a:t>
            </a:r>
          </a:p>
          <a:p>
            <a:pPr lvl="1" defTabSz="449263">
              <a:lnSpc>
                <a:spcPct val="152000"/>
              </a:lnSpc>
              <a:spcBef>
                <a:spcPts val="450"/>
              </a:spcBef>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A commit creates a snapshot of the entire tree in the repository at that revision number</a:t>
            </a:r>
          </a:p>
          <a:p>
            <a:pPr lvl="1" defTabSz="449263">
              <a:lnSpc>
                <a:spcPct val="152000"/>
              </a:lnSpc>
              <a:spcBef>
                <a:spcPts val="450"/>
              </a:spcBef>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Allows users to say, “Hey so-and-so, go get revision 1432 of XYZ and try to compile it.”</a:t>
            </a:r>
          </a:p>
          <a:p>
            <a:pPr lvl="1" defTabSz="449263">
              <a:lnSpc>
                <a:spcPct val="152000"/>
              </a:lnSpc>
              <a:spcBef>
                <a:spcPts val="450"/>
              </a:spcBef>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Before an update, both </a:t>
            </a:r>
            <a:r>
              <a:rPr lang="en-GB" altLang="en-US" dirty="0" err="1" smtClean="0">
                <a:latin typeface="Arial" charset="0"/>
                <a:cs typeface="Arial" charset="0"/>
              </a:rPr>
              <a:t>bar.c</a:t>
            </a:r>
            <a:r>
              <a:rPr lang="en-GB" altLang="en-US" dirty="0" smtClean="0">
                <a:latin typeface="Arial" charset="0"/>
                <a:cs typeface="Arial" charset="0"/>
              </a:rPr>
              <a:t> and </a:t>
            </a:r>
            <a:r>
              <a:rPr lang="en-GB" altLang="en-US" dirty="0" err="1" smtClean="0">
                <a:latin typeface="Arial" charset="0"/>
                <a:cs typeface="Arial" charset="0"/>
              </a:rPr>
              <a:t>foo.c</a:t>
            </a:r>
            <a:r>
              <a:rPr lang="en-GB" altLang="en-US" dirty="0" smtClean="0">
                <a:latin typeface="Arial" charset="0"/>
                <a:cs typeface="Arial" charset="0"/>
              </a:rPr>
              <a:t> are at revision 25</a:t>
            </a:r>
          </a:p>
          <a:p>
            <a:pPr lvl="1" defTabSz="449263">
              <a:lnSpc>
                <a:spcPct val="152000"/>
              </a:lnSpc>
              <a:spcBef>
                <a:spcPts val="450"/>
              </a:spcBef>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Modify </a:t>
            </a:r>
            <a:r>
              <a:rPr lang="en-GB" altLang="en-US" dirty="0" err="1" smtClean="0">
                <a:latin typeface="Arial" charset="0"/>
                <a:cs typeface="Arial" charset="0"/>
              </a:rPr>
              <a:t>bar.c</a:t>
            </a:r>
            <a:r>
              <a:rPr lang="en-GB" altLang="en-US" dirty="0" smtClean="0">
                <a:latin typeface="Arial" charset="0"/>
                <a:cs typeface="Arial" charset="0"/>
              </a:rPr>
              <a:t> and commit</a:t>
            </a:r>
          </a:p>
          <a:p>
            <a:pPr lvl="1" defTabSz="449263">
              <a:lnSpc>
                <a:spcPct val="152000"/>
              </a:lnSpc>
              <a:spcBef>
                <a:spcPts val="450"/>
              </a:spcBef>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Then update the working copy</a:t>
            </a:r>
          </a:p>
          <a:p>
            <a:pPr lvl="1" defTabSz="449263">
              <a:lnSpc>
                <a:spcPct val="152000"/>
              </a:lnSpc>
              <a:spcBef>
                <a:spcPts val="450"/>
              </a:spcBef>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Now </a:t>
            </a:r>
            <a:r>
              <a:rPr lang="en-GB" altLang="en-US" dirty="0" err="1" smtClean="0">
                <a:latin typeface="Arial" charset="0"/>
                <a:cs typeface="Arial" charset="0"/>
              </a:rPr>
              <a:t>bar.c</a:t>
            </a:r>
            <a:r>
              <a:rPr lang="en-GB" altLang="en-US" dirty="0" smtClean="0">
                <a:latin typeface="Arial" charset="0"/>
                <a:cs typeface="Arial" charset="0"/>
              </a:rPr>
              <a:t> and </a:t>
            </a:r>
            <a:r>
              <a:rPr lang="en-GB" altLang="en-US" dirty="0" err="1" smtClean="0">
                <a:latin typeface="Arial" charset="0"/>
                <a:cs typeface="Arial" charset="0"/>
              </a:rPr>
              <a:t>foo.c</a:t>
            </a:r>
            <a:r>
              <a:rPr lang="en-GB" altLang="en-US" dirty="0" smtClean="0">
                <a:latin typeface="Arial" charset="0"/>
                <a:cs typeface="Arial" charset="0"/>
              </a:rPr>
              <a:t> are at revision 26, except that </a:t>
            </a:r>
            <a:r>
              <a:rPr lang="en-GB" altLang="en-US" dirty="0" err="1" smtClean="0">
                <a:latin typeface="Arial" charset="0"/>
                <a:cs typeface="Arial" charset="0"/>
              </a:rPr>
              <a:t>foo.c</a:t>
            </a:r>
            <a:r>
              <a:rPr lang="en-GB" altLang="en-US" dirty="0" smtClean="0">
                <a:latin typeface="Arial" charset="0"/>
                <a:cs typeface="Arial" charset="0"/>
              </a:rPr>
              <a:t> in revision 25 and 26 are identical</a:t>
            </a:r>
          </a:p>
          <a:p>
            <a:pPr lvl="1" defTabSz="449263">
              <a:lnSpc>
                <a:spcPct val="152000"/>
              </a:lnSpc>
              <a:spcBef>
                <a:spcPts val="450"/>
              </a:spcBef>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charset="0"/>
                <a:cs typeface="Arial" charset="0"/>
              </a:rPr>
              <a:t>No additional space in repository required, i.e. a cheap copy or a symbolic link is made</a:t>
            </a:r>
          </a:p>
        </p:txBody>
      </p:sp>
      <p:sp>
        <p:nvSpPr>
          <p:cNvPr id="4" name="Slide Number Placeholder 3"/>
          <p:cNvSpPr>
            <a:spLocks noGrp="1"/>
          </p:cNvSpPr>
          <p:nvPr>
            <p:ph type="sldNum" sz="quarter" idx="10"/>
          </p:nvPr>
        </p:nvSpPr>
        <p:spPr/>
        <p:txBody>
          <a:bodyPr/>
          <a:lstStyle/>
          <a:p>
            <a:pPr>
              <a:defRPr/>
            </a:pPr>
            <a:fld id="{3CDC32B4-470F-41B1-B512-CBF971DE84B8}" type="slidenum">
              <a:rPr lang="en-US" smtClean="0"/>
              <a:pPr>
                <a:defRPr/>
              </a:pPr>
              <a:t>42</a:t>
            </a:fld>
            <a:endParaRPr lang="en-US"/>
          </a:p>
        </p:txBody>
      </p:sp>
    </p:spTree>
    <p:extLst>
      <p:ext uri="{BB962C8B-B14F-4D97-AF65-F5344CB8AC3E}">
        <p14:creationId xmlns:p14="http://schemas.microsoft.com/office/powerpoint/2010/main" val="460832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1C1731E-7191-4675-B2B1-D44A5EDE5991}" type="slidenum">
              <a:rPr lang="en-US" smtClean="0"/>
              <a:pPr/>
              <a:t>46</a:t>
            </a:fld>
            <a:endParaRPr lang="en-US"/>
          </a:p>
        </p:txBody>
      </p:sp>
    </p:spTree>
    <p:extLst>
      <p:ext uri="{BB962C8B-B14F-4D97-AF65-F5344CB8AC3E}">
        <p14:creationId xmlns:p14="http://schemas.microsoft.com/office/powerpoint/2010/main" val="405789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Interrelationship between Plugin  and Goal / Goal and Life cycle</a:t>
            </a:r>
          </a:p>
          <a:p>
            <a:endParaRPr lang="en-US" dirty="0" smtClean="0"/>
          </a:p>
          <a:p>
            <a:pPr lvl="0"/>
            <a:r>
              <a:rPr lang="en-IN" sz="1200" kern="1200" dirty="0" smtClean="0">
                <a:solidFill>
                  <a:schemeClr val="tx1"/>
                </a:solidFill>
                <a:latin typeface="+mn-lt"/>
                <a:ea typeface="+mn-ea"/>
                <a:cs typeface="+mn-cs"/>
              </a:rPr>
              <a:t>Creating a new project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The Maven development lifecycle - compiling, testing and building your application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Dependency management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Resolving Dependency conflicts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dependency management in Ant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in Eclipse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a:t>
            </a:r>
            <a:r>
              <a:rPr lang="en-IN" sz="1200" kern="1200" dirty="0" err="1" smtClean="0">
                <a:solidFill>
                  <a:schemeClr val="tx1"/>
                </a:solidFill>
                <a:latin typeface="+mn-lt"/>
                <a:ea typeface="+mn-ea"/>
                <a:cs typeface="+mn-cs"/>
              </a:rPr>
              <a:t>plugins</a:t>
            </a:r>
            <a:r>
              <a:rPr lang="en-IN" sz="1200" kern="1200" dirty="0" smtClean="0">
                <a:solidFill>
                  <a:schemeClr val="tx1"/>
                </a:solidFill>
                <a:latin typeface="+mn-lt"/>
                <a:ea typeface="+mn-ea"/>
                <a:cs typeface="+mn-cs"/>
              </a:rPr>
              <a:t> to customize the build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Integrating Ant and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Multi-module projects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Aggregation and Inheritance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Setting up a local Maven Repository Manager with Nexus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your deployment process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with Continuous Integration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Deploying to a web application server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the release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on legacy applications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2</a:t>
            </a:fld>
            <a:endParaRPr lang="en-US"/>
          </a:p>
        </p:txBody>
      </p:sp>
    </p:spTree>
    <p:extLst>
      <p:ext uri="{BB962C8B-B14F-4D97-AF65-F5344CB8AC3E}">
        <p14:creationId xmlns:p14="http://schemas.microsoft.com/office/powerpoint/2010/main" val="1011109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Interrelationship between Plugin  and Goal / Goal and Life cycle</a:t>
            </a:r>
          </a:p>
          <a:p>
            <a:endParaRPr lang="en-US" dirty="0" smtClean="0"/>
          </a:p>
          <a:p>
            <a:pPr lvl="0"/>
            <a:r>
              <a:rPr lang="en-IN" sz="1200" kern="1200" dirty="0" smtClean="0">
                <a:solidFill>
                  <a:schemeClr val="tx1"/>
                </a:solidFill>
                <a:latin typeface="+mn-lt"/>
                <a:ea typeface="+mn-ea"/>
                <a:cs typeface="+mn-cs"/>
              </a:rPr>
              <a:t>Creating a new project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The Maven development lifecycle - compiling, testing and building your application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Dependency management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Resolving Dependency conflicts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dependency management in Ant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in Eclipse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a:t>
            </a:r>
            <a:r>
              <a:rPr lang="en-IN" sz="1200" kern="1200" dirty="0" err="1" smtClean="0">
                <a:solidFill>
                  <a:schemeClr val="tx1"/>
                </a:solidFill>
                <a:latin typeface="+mn-lt"/>
                <a:ea typeface="+mn-ea"/>
                <a:cs typeface="+mn-cs"/>
              </a:rPr>
              <a:t>plugins</a:t>
            </a:r>
            <a:r>
              <a:rPr lang="en-IN" sz="1200" kern="1200" dirty="0" smtClean="0">
                <a:solidFill>
                  <a:schemeClr val="tx1"/>
                </a:solidFill>
                <a:latin typeface="+mn-lt"/>
                <a:ea typeface="+mn-ea"/>
                <a:cs typeface="+mn-cs"/>
              </a:rPr>
              <a:t> to customize the build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Integrating Ant and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Multi-module projects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Aggregation and Inheritance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Setting up a local Maven Repository Manager with Nexus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your deployment process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with Continuous Integration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Deploying to a web application server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the release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on legacy applications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3</a:t>
            </a:fld>
            <a:endParaRPr lang="en-US"/>
          </a:p>
        </p:txBody>
      </p:sp>
    </p:spTree>
    <p:extLst>
      <p:ext uri="{BB962C8B-B14F-4D97-AF65-F5344CB8AC3E}">
        <p14:creationId xmlns:p14="http://schemas.microsoft.com/office/powerpoint/2010/main" val="326045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Maven, created by </a:t>
            </a:r>
            <a:r>
              <a:rPr lang="en-US" dirty="0" err="1" smtClean="0"/>
              <a:t>Sonatype's</a:t>
            </a:r>
            <a:r>
              <a:rPr lang="en-US" dirty="0" smtClean="0"/>
              <a:t> Jason van </a:t>
            </a:r>
            <a:r>
              <a:rPr lang="en-US" dirty="0" err="1" smtClean="0"/>
              <a:t>Zyl</a:t>
            </a:r>
            <a:r>
              <a:rPr lang="en-US" dirty="0" smtClean="0"/>
              <a:t>. In 2003, it was voted on and accepted as a top level </a:t>
            </a:r>
            <a:r>
              <a:rPr lang="en-US" dirty="0" smtClean="0">
                <a:hlinkClick r:id="rId3" action="ppaction://hlinkfile" tooltip="Apache Software Foundation"/>
              </a:rPr>
              <a:t>Apache Software Foundation</a:t>
            </a:r>
            <a:r>
              <a:rPr lang="en-US" dirty="0" smtClean="0"/>
              <a:t> project. In July 2004, Maven was released as the critical first milestone, v1.0. Maven 2 was declared v2.0 in October 2005 after about 6 months in beta cycles. Maven 3.0 was released in October 2010 being mostly backwards compatible with Maven 2.van </a:t>
            </a:r>
            <a:r>
              <a:rPr lang="en-US" dirty="0" err="1" smtClean="0"/>
              <a:t>Zyl</a:t>
            </a:r>
            <a:r>
              <a:rPr lang="en-US" dirty="0" smtClean="0"/>
              <a:t>, began as a subproject of </a:t>
            </a:r>
            <a:r>
              <a:rPr lang="en-US" dirty="0" smtClean="0">
                <a:hlinkClick r:id="rId4" action="ppaction://hlinkfile" tooltip="Apache Turbine"/>
              </a:rPr>
              <a:t>Apache Turbine</a:t>
            </a:r>
            <a:r>
              <a:rPr lang="en-US" dirty="0" smtClean="0"/>
              <a:t> in 2002</a:t>
            </a:r>
          </a:p>
          <a:p>
            <a:endParaRPr lang="en-US" dirty="0" smtClean="0"/>
          </a:p>
          <a:p>
            <a:r>
              <a:rPr lang="en-US" sz="1200" kern="1200" baseline="0" dirty="0" smtClean="0">
                <a:solidFill>
                  <a:schemeClr val="tx1"/>
                </a:solidFill>
                <a:latin typeface="+mn-lt"/>
                <a:ea typeface="+mn-ea"/>
                <a:cs typeface="+mn-cs"/>
              </a:rPr>
              <a:t>Maven refers to much more than the tool</a:t>
            </a:r>
          </a:p>
          <a:p>
            <a:r>
              <a:rPr lang="en-US" sz="1200" kern="1200" baseline="0" dirty="0" smtClean="0">
                <a:solidFill>
                  <a:schemeClr val="tx1"/>
                </a:solidFill>
                <a:latin typeface="+mn-lt"/>
                <a:ea typeface="+mn-ea"/>
                <a:cs typeface="+mn-cs"/>
              </a:rPr>
              <a:t>itself. When this book talks of Maven, it is referring to the constellation of</a:t>
            </a:r>
          </a:p>
          <a:p>
            <a:r>
              <a:rPr lang="en-US" sz="1200" kern="1200" baseline="0" dirty="0" smtClean="0">
                <a:solidFill>
                  <a:schemeClr val="tx1"/>
                </a:solidFill>
                <a:latin typeface="+mn-lt"/>
                <a:ea typeface="+mn-ea"/>
                <a:cs typeface="+mn-cs"/>
              </a:rPr>
              <a:t>software, systems, and standards that support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Apache Maven projects have dependencies to other artifacts (that is, other projects,</a:t>
            </a:r>
          </a:p>
          <a:p>
            <a:r>
              <a:rPr lang="en-US" sz="1200" kern="1200" baseline="0" dirty="0" smtClean="0">
                <a:solidFill>
                  <a:schemeClr val="tx1"/>
                </a:solidFill>
                <a:latin typeface="+mn-lt"/>
                <a:ea typeface="+mn-ea"/>
                <a:cs typeface="+mn-cs"/>
              </a:rPr>
              <a:t>libraries, and tools). Management of dependencies and their seamless integration is one of</a:t>
            </a:r>
          </a:p>
          <a:p>
            <a:r>
              <a:rPr lang="en-US" sz="1200" kern="1200" baseline="0" dirty="0" smtClean="0">
                <a:solidFill>
                  <a:schemeClr val="tx1"/>
                </a:solidFill>
                <a:latin typeface="+mn-lt"/>
                <a:ea typeface="+mn-ea"/>
                <a:cs typeface="+mn-cs"/>
              </a:rPr>
              <a:t>Apache Maven's strongest features.</a:t>
            </a:r>
          </a:p>
          <a:p>
            <a:endParaRPr lang="en-US" sz="1200" kern="1200" baseline="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8</a:t>
            </a:fld>
            <a:endParaRPr lang="en-US"/>
          </a:p>
        </p:txBody>
      </p:sp>
    </p:spTree>
    <p:extLst>
      <p:ext uri="{BB962C8B-B14F-4D97-AF65-F5344CB8AC3E}">
        <p14:creationId xmlns:p14="http://schemas.microsoft.com/office/powerpoint/2010/main" val="300768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goal</a:t>
            </a:r>
            <a:r>
              <a:rPr lang="en-US" sz="1200" b="0" i="0" kern="1200" dirty="0" smtClean="0">
                <a:solidFill>
                  <a:schemeClr val="tx1"/>
                </a:solidFill>
                <a:latin typeface="+mn-lt"/>
                <a:ea typeface="+mn-ea"/>
                <a:cs typeface="+mn-cs"/>
              </a:rPr>
              <a:t> represents a specific task which contributes to the building and managing of a project. It may be bound to zero or more build phases. A goal not bound to any build phase could be executed outside of the build lifecycle by direct invocation.</a:t>
            </a:r>
            <a:endParaRPr lang="en-US" sz="1200" b="0" i="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21C1731E-7191-4675-B2B1-D44A5EDE5991}" type="slidenum">
              <a:rPr lang="en-US" smtClean="0"/>
              <a:pPr/>
              <a:t>11</a:t>
            </a:fld>
            <a:endParaRPr lang="en-US"/>
          </a:p>
        </p:txBody>
      </p:sp>
    </p:spTree>
    <p:extLst>
      <p:ext uri="{BB962C8B-B14F-4D97-AF65-F5344CB8AC3E}">
        <p14:creationId xmlns:p14="http://schemas.microsoft.com/office/powerpoint/2010/main" val="3418995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5149">
              <a:defRPr/>
            </a:pPr>
            <a:r>
              <a:rPr lang="en-US" sz="1200" b="0" i="0" kern="1200" dirty="0" smtClean="0">
                <a:solidFill>
                  <a:schemeClr val="tx1"/>
                </a:solidFill>
                <a:latin typeface="+mn-lt"/>
                <a:ea typeface="+mn-ea"/>
                <a:cs typeface="+mn-cs"/>
              </a:rPr>
              <a:t>A </a:t>
            </a:r>
            <a:r>
              <a:rPr lang="en-US" sz="1200" b="0" i="1" kern="1200" dirty="0" smtClean="0">
                <a:solidFill>
                  <a:schemeClr val="tx1"/>
                </a:solidFill>
                <a:latin typeface="+mn-lt"/>
                <a:ea typeface="+mn-ea"/>
                <a:cs typeface="+mn-cs"/>
              </a:rPr>
              <a:t>Build Lifecycle</a:t>
            </a:r>
            <a:r>
              <a:rPr lang="en-US" sz="1200" b="0" i="0" kern="1200" dirty="0" smtClean="0">
                <a:solidFill>
                  <a:schemeClr val="tx1"/>
                </a:solidFill>
                <a:latin typeface="+mn-lt"/>
                <a:ea typeface="+mn-ea"/>
                <a:cs typeface="+mn-cs"/>
              </a:rPr>
              <a:t> is a well defined sequence of phases which define the order in which the goals are to be executed. Here phase represents a stage in life cycle.</a:t>
            </a:r>
          </a:p>
          <a:p>
            <a:pPr defTabSz="965149">
              <a:defRPr/>
            </a:pPr>
            <a:r>
              <a:rPr lang="en-IN" sz="1300" dirty="0" smtClean="0"/>
              <a:t>A build lifecycle is an organized sequence of phases that exist to give order to a set</a:t>
            </a:r>
          </a:p>
          <a:p>
            <a:pPr defTabSz="965149">
              <a:defRPr/>
            </a:pPr>
            <a:r>
              <a:rPr lang="en-IN" sz="1300" dirty="0" smtClean="0"/>
              <a:t>of goals</a:t>
            </a:r>
            <a:endParaRPr lang="en-US" sz="1300" dirty="0" smtClean="0"/>
          </a:p>
          <a:p>
            <a:pPr defTabSz="965149">
              <a:defRPr/>
            </a:pPr>
            <a:endParaRPr lang="en-US" sz="1300" dirty="0" smtClean="0"/>
          </a:p>
          <a:p>
            <a:pPr defTabSz="965149">
              <a:defRPr/>
            </a:pPr>
            <a:r>
              <a:rPr lang="en-US" sz="1300" dirty="0" smtClean="0"/>
              <a:t>The default Maven lifecycle, which begins with a phase to validate the basic integrity of the project and ends with a phase that involves deploying a project to production</a:t>
            </a:r>
          </a:p>
          <a:p>
            <a:endParaRPr lang="en-US" dirty="0" smtClean="0"/>
          </a:p>
          <a:p>
            <a:r>
              <a:rPr lang="en-US" sz="1300" b="1" dirty="0" err="1" smtClean="0"/>
              <a:t>mvn</a:t>
            </a:r>
            <a:r>
              <a:rPr lang="en-US" sz="1300" b="1" dirty="0" smtClean="0"/>
              <a:t> </a:t>
            </a:r>
            <a:r>
              <a:rPr lang="en-US" sz="1300" b="1" dirty="0" err="1" smtClean="0"/>
              <a:t>resources:resources</a:t>
            </a:r>
            <a:r>
              <a:rPr lang="en-US" sz="1300" b="1" dirty="0" smtClean="0"/>
              <a:t> \</a:t>
            </a:r>
            <a:endParaRPr lang="en-US" sz="1300" dirty="0" smtClean="0"/>
          </a:p>
          <a:p>
            <a:r>
              <a:rPr lang="en-US" sz="1300" b="1" dirty="0" err="1" smtClean="0"/>
              <a:t>compiler:compile</a:t>
            </a:r>
            <a:r>
              <a:rPr lang="en-US" sz="1300" b="1" dirty="0" smtClean="0"/>
              <a:t> \</a:t>
            </a:r>
            <a:endParaRPr lang="en-US" sz="1300" dirty="0" smtClean="0"/>
          </a:p>
          <a:p>
            <a:r>
              <a:rPr lang="en-US" sz="1300" b="1" dirty="0" err="1" smtClean="0"/>
              <a:t>resources:testResources</a:t>
            </a:r>
            <a:r>
              <a:rPr lang="en-US" sz="1300" b="1" dirty="0" smtClean="0"/>
              <a:t> \</a:t>
            </a:r>
            <a:endParaRPr lang="en-US" sz="1300" dirty="0" smtClean="0"/>
          </a:p>
          <a:p>
            <a:r>
              <a:rPr lang="en-US" sz="1300" b="1" dirty="0" err="1" smtClean="0"/>
              <a:t>compiler:testCompile</a:t>
            </a:r>
            <a:r>
              <a:rPr lang="en-US" sz="1300" b="1" dirty="0" smtClean="0"/>
              <a:t> \</a:t>
            </a:r>
            <a:endParaRPr lang="en-US" sz="1300" dirty="0" smtClean="0"/>
          </a:p>
          <a:p>
            <a:r>
              <a:rPr lang="en-US" sz="1300" b="1" dirty="0" err="1" smtClean="0"/>
              <a:t>surefire:test</a:t>
            </a:r>
            <a:r>
              <a:rPr lang="en-US" sz="1300" b="1" dirty="0" smtClean="0"/>
              <a:t> \</a:t>
            </a:r>
            <a:endParaRPr lang="en-US" sz="1300" dirty="0" smtClean="0"/>
          </a:p>
          <a:p>
            <a:r>
              <a:rPr lang="en-US" sz="1300" b="1" dirty="0" err="1" smtClean="0"/>
              <a:t>jar:jar</a:t>
            </a:r>
            <a:r>
              <a:rPr lang="en-US" sz="1300" b="1" dirty="0" smtClean="0"/>
              <a:t> \</a:t>
            </a:r>
            <a:endParaRPr lang="en-US" sz="1300" dirty="0" smtClean="0"/>
          </a:p>
          <a:p>
            <a:r>
              <a:rPr lang="en-US" sz="1300" b="1" dirty="0" err="1" smtClean="0"/>
              <a:t>install:install</a:t>
            </a:r>
            <a:endParaRPr lang="en-US" sz="1300" dirty="0" smtClean="0"/>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13</a:t>
            </a:fld>
            <a:endParaRPr lang="en-US"/>
          </a:p>
        </p:txBody>
      </p:sp>
    </p:spTree>
    <p:extLst>
      <p:ext uri="{BB962C8B-B14F-4D97-AF65-F5344CB8AC3E}">
        <p14:creationId xmlns:p14="http://schemas.microsoft.com/office/powerpoint/2010/main" val="146612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14</a:t>
            </a:fld>
            <a:endParaRPr lang="en-US"/>
          </a:p>
        </p:txBody>
      </p:sp>
    </p:spTree>
    <p:extLst>
      <p:ext uri="{BB962C8B-B14F-4D97-AF65-F5344CB8AC3E}">
        <p14:creationId xmlns:p14="http://schemas.microsoft.com/office/powerpoint/2010/main" val="151013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Goals are actions we wish to take upon a project, and a project is defined by a POM</a:t>
            </a:r>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16</a:t>
            </a:fld>
            <a:endParaRPr lang="en-US"/>
          </a:p>
        </p:txBody>
      </p:sp>
    </p:spTree>
    <p:extLst>
      <p:ext uri="{BB962C8B-B14F-4D97-AF65-F5344CB8AC3E}">
        <p14:creationId xmlns:p14="http://schemas.microsoft.com/office/powerpoint/2010/main" val="414236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An archetype is a very simple artifact, that</a:t>
            </a:r>
          </a:p>
          <a:p>
            <a:r>
              <a:rPr lang="en-US" sz="1300" dirty="0" smtClean="0"/>
              <a:t>contains the project prototype you wish to create</a:t>
            </a:r>
          </a:p>
          <a:p>
            <a:endParaRPr lang="en-US" sz="1300" dirty="0" smtClean="0"/>
          </a:p>
          <a:p>
            <a:r>
              <a:rPr lang="en-US" sz="1300" dirty="0" err="1" smtClean="0"/>
              <a:t>mvn</a:t>
            </a:r>
            <a:r>
              <a:rPr lang="en-US" sz="1300" dirty="0" smtClean="0"/>
              <a:t> </a:t>
            </a:r>
            <a:r>
              <a:rPr lang="en-US" sz="1300" dirty="0" err="1" smtClean="0"/>
              <a:t>archetype:generate</a:t>
            </a:r>
            <a:r>
              <a:rPr lang="en-US" sz="1300" dirty="0" smtClean="0"/>
              <a:t> \</a:t>
            </a:r>
          </a:p>
          <a:p>
            <a:r>
              <a:rPr lang="en-US" sz="1300" dirty="0" smtClean="0"/>
              <a:t>-</a:t>
            </a:r>
            <a:r>
              <a:rPr lang="en-US" sz="1300" dirty="0" err="1" smtClean="0"/>
              <a:t>DarchetypeGroupId</a:t>
            </a:r>
            <a:r>
              <a:rPr lang="en-US" sz="1300" dirty="0" smtClean="0"/>
              <a:t>=&lt;archetype-</a:t>
            </a:r>
            <a:r>
              <a:rPr lang="en-US" sz="1300" dirty="0" err="1" smtClean="0"/>
              <a:t>groupId</a:t>
            </a:r>
            <a:r>
              <a:rPr lang="en-US" sz="1300" dirty="0" smtClean="0"/>
              <a:t>&gt; \</a:t>
            </a:r>
          </a:p>
          <a:p>
            <a:r>
              <a:rPr lang="en-US" sz="1300" dirty="0" smtClean="0"/>
              <a:t>-</a:t>
            </a:r>
            <a:r>
              <a:rPr lang="en-US" sz="1300" dirty="0" err="1" smtClean="0"/>
              <a:t>DarchetypeArtifactId</a:t>
            </a:r>
            <a:r>
              <a:rPr lang="en-US" sz="1300" dirty="0" smtClean="0"/>
              <a:t>=&lt;archetype-</a:t>
            </a:r>
            <a:r>
              <a:rPr lang="en-US" sz="1300" dirty="0" err="1" smtClean="0"/>
              <a:t>artifactId</a:t>
            </a:r>
            <a:r>
              <a:rPr lang="en-US" sz="1300" dirty="0" smtClean="0"/>
              <a:t>&gt; \</a:t>
            </a:r>
          </a:p>
          <a:p>
            <a:r>
              <a:rPr lang="en-US" sz="1300" dirty="0" smtClean="0"/>
              <a:t>-</a:t>
            </a:r>
            <a:r>
              <a:rPr lang="en-US" sz="1300" dirty="0" err="1" smtClean="0"/>
              <a:t>DarchetypeVersion</a:t>
            </a:r>
            <a:r>
              <a:rPr lang="en-US" sz="1300" dirty="0" smtClean="0"/>
              <a:t>=&lt;archetype-version&gt; \</a:t>
            </a:r>
          </a:p>
          <a:p>
            <a:r>
              <a:rPr lang="en-US" sz="1300" dirty="0" smtClean="0"/>
              <a:t>-</a:t>
            </a:r>
            <a:r>
              <a:rPr lang="en-US" sz="1300" dirty="0" err="1" smtClean="0"/>
              <a:t>DgroupId</a:t>
            </a:r>
            <a:r>
              <a:rPr lang="en-US" sz="1300" dirty="0" smtClean="0"/>
              <a:t>=&lt;</a:t>
            </a:r>
            <a:r>
              <a:rPr lang="en-US" sz="1300" dirty="0" err="1" smtClean="0"/>
              <a:t>my.groupid</a:t>
            </a:r>
            <a:r>
              <a:rPr lang="en-US" sz="1300" dirty="0" smtClean="0"/>
              <a:t>&gt; \</a:t>
            </a:r>
          </a:p>
          <a:p>
            <a:r>
              <a:rPr lang="en-US" sz="1300" dirty="0" smtClean="0"/>
              <a:t>-</a:t>
            </a:r>
            <a:r>
              <a:rPr lang="en-US" sz="1300" dirty="0" err="1" smtClean="0"/>
              <a:t>DartifactId</a:t>
            </a:r>
            <a:r>
              <a:rPr lang="en-US" sz="1300" dirty="0" smtClean="0"/>
              <a:t>=&lt;my-</a:t>
            </a:r>
            <a:r>
              <a:rPr lang="en-US" sz="1300" dirty="0" err="1" smtClean="0"/>
              <a:t>artifactId</a:t>
            </a:r>
            <a:r>
              <a:rPr lang="en-US" sz="1300" dirty="0" smtClean="0"/>
              <a:t>&gt;</a:t>
            </a:r>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21</a:t>
            </a:fld>
            <a:endParaRPr lang="en-US"/>
          </a:p>
        </p:txBody>
      </p:sp>
    </p:spTree>
    <p:extLst>
      <p:ext uri="{BB962C8B-B14F-4D97-AF65-F5344CB8AC3E}">
        <p14:creationId xmlns:p14="http://schemas.microsoft.com/office/powerpoint/2010/main" val="2361389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p:nvSpPr>
        <p:spPr bwMode="auto">
          <a:xfrm>
            <a:off x="8808029" y="6606319"/>
            <a:ext cx="171522" cy="169277"/>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100" b="1" kern="1200" smtClean="0">
                <a:solidFill>
                  <a:schemeClr val="bg2"/>
                </a:solidFill>
                <a:latin typeface="Arial" pitchFamily="34" charset="0"/>
                <a:ea typeface="+mn-ea"/>
                <a:cs typeface="Arial" pitchFamily="34" charset="0"/>
              </a:rPr>
              <a:pPr marL="0" algn="r" defTabSz="914400" rtl="0" eaLnBrk="1" latinLnBrk="0" hangingPunct="1">
                <a:defRPr/>
              </a:pPr>
              <a:t>‹#›</a:t>
            </a:fld>
            <a:endParaRPr lang="en-US" sz="1100" b="1" kern="1200" dirty="0">
              <a:solidFill>
                <a:schemeClr val="bg2"/>
              </a:solidFill>
              <a:latin typeface="Arial" pitchFamily="34" charset="0"/>
              <a:ea typeface="+mn-ea"/>
              <a:cs typeface="Arial" pitchFamily="34" charset="0"/>
            </a:endParaRPr>
          </a:p>
        </p:txBody>
      </p:sp>
      <p:pic>
        <p:nvPicPr>
          <p:cNvPr id="7" name="Picture 6"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20464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517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241460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11153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00408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118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p:nvPicPr>
        <p:blipFill>
          <a:blip r:embed="rId2" cstate="print"/>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260566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9570582"/>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14343"/>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08029" y="6606319"/>
            <a:ext cx="171522"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1" smtClean="0">
                <a:solidFill>
                  <a:srgbClr val="E31837"/>
                </a:solidFill>
                <a:cs typeface="Arial" pitchFamily="34" charset="0"/>
              </a:rPr>
              <a:pPr algn="r">
                <a:defRPr/>
              </a:pPr>
              <a:t>‹#›</a:t>
            </a:fld>
            <a:endParaRPr lang="en-US" sz="1100" b="1" dirty="0">
              <a:solidFill>
                <a:srgbClr val="E31837"/>
              </a:solidFill>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3890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4079102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254314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484970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3910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7427121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6701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346902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700190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78432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31516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94896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755378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29822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16301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Limited, herein referred to as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Information contained in a presentation hosted or promoted by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81529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873825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245422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4833143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19206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961836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0741465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extLst>
      <p:ext uri="{BB962C8B-B14F-4D97-AF65-F5344CB8AC3E}">
        <p14:creationId xmlns:p14="http://schemas.microsoft.com/office/powerpoint/2010/main" val="133604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288527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10935151"/>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76639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02214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1358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37197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24602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073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image" Target="../media/image1.png"/><Relationship Id="rId2" Type="http://schemas.openxmlformats.org/officeDocument/2006/relationships/slideLayout" Target="../slideLayouts/slideLayout20.xml"/><Relationship Id="rId16"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8.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image" Target="../media/image7.png"/><Relationship Id="rId5" Type="http://schemas.openxmlformats.org/officeDocument/2006/relationships/slideLayout" Target="../slideLayouts/slideLayout38.xml"/><Relationship Id="rId10" Type="http://schemas.openxmlformats.org/officeDocument/2006/relationships/image" Target="../media/image6.png"/><Relationship Id="rId4" Type="http://schemas.openxmlformats.org/officeDocument/2006/relationships/slideLayout" Target="../slideLayouts/slideLayout37.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0"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8029" y="6606319"/>
            <a:ext cx="171522"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1" smtClean="0">
                <a:solidFill>
                  <a:schemeClr val="bg2"/>
                </a:solidFill>
                <a:latin typeface="Arial" pitchFamily="34" charset="0"/>
                <a:cs typeface="Arial" pitchFamily="34" charset="0"/>
              </a:rPr>
              <a:pPr algn="r">
                <a:defRPr/>
              </a:pPr>
              <a:t>‹#›</a:t>
            </a:fld>
            <a:endParaRPr lang="en-US" sz="1100" b="1" dirty="0">
              <a:solidFill>
                <a:schemeClr val="bg2"/>
              </a:solidFill>
              <a:latin typeface="Arial" pitchFamily="34" charset="0"/>
              <a:cs typeface="Arial" pitchFamily="34" charset="0"/>
            </a:endParaRPr>
          </a:p>
        </p:txBody>
      </p:sp>
      <p:sp>
        <p:nvSpPr>
          <p:cNvPr id="7" name="TextBox 20"/>
          <p:cNvSpPr txBox="1">
            <a:spLocks noChangeArrowheads="1"/>
          </p:cNvSpPr>
          <p:nvPr/>
        </p:nvSpPr>
        <p:spPr bwMode="gray">
          <a:xfrm>
            <a:off x="948354" y="6629401"/>
            <a:ext cx="3547446" cy="169277"/>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1100" b="1" kern="1200" dirty="0" smtClean="0">
                <a:solidFill>
                  <a:schemeClr val="bg2"/>
                </a:solidFill>
                <a:latin typeface="Arial" pitchFamily="34" charset="0"/>
                <a:ea typeface="+mn-ea"/>
                <a:cs typeface="Arial" pitchFamily="34" charset="0"/>
              </a:rPr>
              <a:t>Copyright © 2015 Tech Mahindra. All rights reserved.</a:t>
            </a:r>
            <a:endParaRPr lang="en-US" sz="1100" b="1" kern="1200" dirty="0">
              <a:solidFill>
                <a:schemeClr val="bg2"/>
              </a:solidFill>
              <a:latin typeface="Arial" pitchFamily="34" charset="0"/>
              <a:ea typeface="+mn-ea"/>
              <a:cs typeface="Arial" pitchFamily="34" charset="0"/>
            </a:endParaRPr>
          </a:p>
        </p:txBody>
      </p:sp>
      <p:pic>
        <p:nvPicPr>
          <p:cNvPr id="1026" name="Picture 2" descr="C:\Users\ss95957\AppData\Local\Microsoft\Windows\Temporary Internet Files\Content.Outlook\6PZ6V3HI\TLS icon.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5161" y="6264165"/>
            <a:ext cx="1075761" cy="74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33239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36" r:id="rId17"/>
    <p:sldLayoutId id="2147483737" r:id="rId18"/>
  </p:sldLayoutIdLst>
  <p:hf sldNum="0"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8029" y="6606319"/>
            <a:ext cx="171522"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1" smtClean="0">
                <a:solidFill>
                  <a:srgbClr val="E31837"/>
                </a:solidFill>
                <a:cs typeface="Arial" pitchFamily="34" charset="0"/>
              </a:rPr>
              <a:pPr algn="r">
                <a:defRPr/>
              </a:pPr>
              <a:t>‹#›</a:t>
            </a:fld>
            <a:endParaRPr lang="en-US" sz="1100" b="1" dirty="0">
              <a:solidFill>
                <a:srgbClr val="E31837"/>
              </a:solidFill>
              <a:cs typeface="Arial" pitchFamily="34" charset="0"/>
            </a:endParaRPr>
          </a:p>
        </p:txBody>
      </p:sp>
      <p:sp>
        <p:nvSpPr>
          <p:cNvPr id="7" name="TextBox 20"/>
          <p:cNvSpPr txBox="1">
            <a:spLocks noChangeArrowheads="1"/>
          </p:cNvSpPr>
          <p:nvPr/>
        </p:nvSpPr>
        <p:spPr bwMode="gray">
          <a:xfrm>
            <a:off x="948354" y="6629401"/>
            <a:ext cx="3547446" cy="169277"/>
          </a:xfrm>
          <a:prstGeom prst="rect">
            <a:avLst/>
          </a:prstGeom>
          <a:noFill/>
          <a:ln w="9525">
            <a:noFill/>
            <a:miter lim="800000"/>
            <a:headEnd/>
            <a:tailEnd/>
          </a:ln>
        </p:spPr>
        <p:txBody>
          <a:bodyPr wrap="none" lIns="0" tIns="0" rIns="0" bIns="0">
            <a:spAutoFit/>
          </a:bodyPr>
          <a:lstStyle/>
          <a:p>
            <a:pPr>
              <a:defRPr/>
            </a:pPr>
            <a:r>
              <a:rPr lang="en-US" sz="1100" b="1" dirty="0" smtClean="0">
                <a:solidFill>
                  <a:srgbClr val="E31837"/>
                </a:solidFill>
                <a:cs typeface="Arial" pitchFamily="34" charset="0"/>
              </a:rPr>
              <a:t>Copyright © 2015 Tech Mahindra. All rights reserved.</a:t>
            </a:r>
            <a:endParaRPr lang="en-US" sz="1100" b="1" dirty="0">
              <a:solidFill>
                <a:srgbClr val="E31837"/>
              </a:solidFill>
              <a:cs typeface="Arial" pitchFamily="34" charset="0"/>
            </a:endParaRPr>
          </a:p>
        </p:txBody>
      </p:sp>
      <p:pic>
        <p:nvPicPr>
          <p:cNvPr id="1026" name="Picture 2" descr="C:\Users\ss95957\AppData\Local\Microsoft\Windows\Temporary Internet Files\Content.Outlook\6PZ6V3HI\TLS icon.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85161" y="6264165"/>
            <a:ext cx="1075761" cy="74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639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Lst>
  <p:hf sldNum="0"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80934336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hyperlink" Target="http://maven.apache.org/archetype/maven-archetype-plugin/create-mojo.html" TargetMode="External"/><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hyperlink" Target="http://maven.apache.org/archetype/maven-archetype-plugin/crawl-mojo.html" TargetMode="External"/><Relationship Id="rId5" Type="http://schemas.openxmlformats.org/officeDocument/2006/relationships/hyperlink" Target="http://maven.apache.org/archetype/maven-archetype-plugin/create-from-project-mojo.html" TargetMode="External"/><Relationship Id="rId4" Type="http://schemas.openxmlformats.org/officeDocument/2006/relationships/hyperlink" Target="http://maven.apache.org/archetype/maven-archetype-plugin/generate-mojo.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27.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5.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18.png"/><Relationship Id="rId4" Type="http://schemas.openxmlformats.org/officeDocument/2006/relationships/image" Target="../media/image30.png"/><Relationship Id="rId9"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hyperlink" Target="http://uk.maven.org/maven2/" TargetMode="External"/><Relationship Id="rId2" Type="http://schemas.openxmlformats.org/officeDocument/2006/relationships/hyperlink" Target="http://repo.maven.apache.org/maven2/" TargetMode="Externa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Maven</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a:t>
            </a:r>
            <a:endParaRPr lang="en-US" dirty="0"/>
          </a:p>
        </p:txBody>
      </p:sp>
      <p:sp>
        <p:nvSpPr>
          <p:cNvPr id="3" name="Text Placeholder 2"/>
          <p:cNvSpPr>
            <a:spLocks noGrp="1"/>
          </p:cNvSpPr>
          <p:nvPr>
            <p:ph type="body" idx="1"/>
          </p:nvPr>
        </p:nvSpPr>
        <p:spPr/>
        <p:txBody>
          <a:bodyPr/>
          <a:lstStyle/>
          <a:p>
            <a:r>
              <a:rPr lang="en-US" dirty="0" smtClean="0"/>
              <a:t> Is a collection of one or more goals</a:t>
            </a:r>
          </a:p>
          <a:p>
            <a:endParaRPr lang="en-US" dirty="0" smtClean="0"/>
          </a:p>
          <a:p>
            <a:r>
              <a:rPr lang="en-US" dirty="0" smtClean="0"/>
              <a:t> Makes it easier for users to have access to the latest options in the compiler</a:t>
            </a:r>
          </a:p>
          <a:p>
            <a:endParaRPr lang="en-US" dirty="0" smtClean="0"/>
          </a:p>
          <a:p>
            <a:r>
              <a:rPr lang="en-US" dirty="0" smtClean="0"/>
              <a:t> Allows for universal reusability of common build logic</a:t>
            </a:r>
          </a:p>
          <a:p>
            <a:endParaRPr lang="en-US" dirty="0" smtClean="0"/>
          </a:p>
          <a:p>
            <a:r>
              <a:rPr lang="en-US" dirty="0" smtClean="0"/>
              <a:t> Classified under two categories:</a:t>
            </a:r>
          </a:p>
          <a:p>
            <a:pPr marL="0" indent="0">
              <a:buNone/>
            </a:pPr>
            <a:r>
              <a:rPr lang="en-US" dirty="0" smtClean="0"/>
              <a:t>          </a:t>
            </a:r>
          </a:p>
          <a:p>
            <a:pPr marL="0" indent="0">
              <a:buNone/>
            </a:pPr>
            <a:r>
              <a:rPr lang="en-US" dirty="0" smtClean="0"/>
              <a:t>           1)	  Build Plugin</a:t>
            </a:r>
          </a:p>
          <a:p>
            <a:pPr marL="0" indent="0">
              <a:buNone/>
            </a:pPr>
            <a:r>
              <a:rPr lang="en-US" dirty="0" smtClean="0"/>
              <a:t>           2)  Reporting Plugin</a:t>
            </a:r>
          </a:p>
          <a:p>
            <a:pPr marL="0" indent="0">
              <a:buNone/>
            </a:pPr>
            <a:r>
              <a:rPr lang="en-US" dirty="0" smtClean="0"/>
              <a:t>          </a:t>
            </a:r>
          </a:p>
          <a:p>
            <a:pPr>
              <a:buFont typeface="Wingdings" pitchFamily="2" charset="2"/>
              <a:buChar char="Ø"/>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22725802"/>
              </p:ext>
            </p:extLst>
          </p:nvPr>
        </p:nvGraphicFramePr>
        <p:xfrm>
          <a:off x="304800" y="4876800"/>
          <a:ext cx="8458200" cy="533400"/>
        </p:xfrm>
        <a:graphic>
          <a:graphicData uri="http://schemas.openxmlformats.org/drawingml/2006/table">
            <a:tbl>
              <a:tblPr firstRow="1" bandRow="1">
                <a:tableStyleId>{35758FB7-9AC5-4552-8A53-C91805E547FA}</a:tableStyleId>
              </a:tblPr>
              <a:tblGrid>
                <a:gridCol w="8458200">
                  <a:extLst>
                    <a:ext uri="{9D8B030D-6E8A-4147-A177-3AD203B41FA5}">
                      <a16:colId xmlns:a16="http://schemas.microsoft.com/office/drawing/2014/main" val="20000"/>
                    </a:ext>
                  </a:extLst>
                </a:gridCol>
              </a:tblGrid>
              <a:tr h="533400">
                <a:tc>
                  <a:txBody>
                    <a:bodyPr/>
                    <a:lstStyle/>
                    <a:p>
                      <a:r>
                        <a:rPr lang="en-US" sz="2000" u="none" dirty="0" smtClean="0"/>
                        <a:t>Archetype </a:t>
                      </a:r>
                      <a:r>
                        <a:rPr lang="en-US" sz="2000" dirty="0" smtClean="0"/>
                        <a:t>Clean Compiler Deploy Install Site</a:t>
                      </a:r>
                      <a:endParaRPr lang="en-US" sz="2000" dirty="0"/>
                    </a:p>
                  </a:txBody>
                  <a:tcPr/>
                </a:tc>
                <a:extLst>
                  <a:ext uri="{0D108BD9-81ED-4DB2-BD59-A6C34878D82A}">
                    <a16:rowId xmlns:a16="http://schemas.microsoft.com/office/drawing/2014/main" val="10000"/>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graphicFrame>
        <p:nvGraphicFramePr>
          <p:cNvPr id="4" name="Table 3"/>
          <p:cNvGraphicFramePr>
            <a:graphicFrameLocks noGrp="1"/>
          </p:cNvGraphicFramePr>
          <p:nvPr/>
        </p:nvGraphicFramePr>
        <p:xfrm>
          <a:off x="457200" y="4587240"/>
          <a:ext cx="7848600" cy="1617409"/>
        </p:xfrm>
        <a:graphic>
          <a:graphicData uri="http://schemas.openxmlformats.org/drawingml/2006/table">
            <a:tbl>
              <a:tblPr firstRow="1" bandRow="1">
                <a:tableStyleId>{5FD0F851-EC5A-4D38-B0AD-8093EC10F338}</a:tableStyleId>
              </a:tblPr>
              <a:tblGrid>
                <a:gridCol w="7848600">
                  <a:extLst>
                    <a:ext uri="{9D8B030D-6E8A-4147-A177-3AD203B41FA5}">
                      <a16:colId xmlns:a16="http://schemas.microsoft.com/office/drawing/2014/main" val="20000"/>
                    </a:ext>
                  </a:extLst>
                </a:gridCol>
              </a:tblGrid>
              <a:tr h="1371600">
                <a:tc>
                  <a:txBody>
                    <a:bodyPr/>
                    <a:lstStyle/>
                    <a:p>
                      <a:r>
                        <a:rPr lang="en-US" sz="1800" dirty="0" smtClean="0"/>
                        <a:t>archetype </a:t>
                      </a:r>
                      <a:r>
                        <a:rPr lang="en-US" sz="1800" dirty="0" err="1" smtClean="0"/>
                        <a:t>plugin</a:t>
                      </a:r>
                      <a:r>
                        <a:rPr lang="en-US" sz="1800" dirty="0" smtClean="0"/>
                        <a:t> has four goals for direct use:</a:t>
                      </a:r>
                    </a:p>
                    <a:p>
                      <a:r>
                        <a:rPr lang="en-US" sz="1800" dirty="0" smtClean="0">
                          <a:hlinkClick r:id="rId3" action="ppaction://hlinkfile"/>
                        </a:rPr>
                        <a:t>Create</a:t>
                      </a:r>
                      <a:r>
                        <a:rPr lang="en-US" sz="1800" dirty="0" smtClean="0"/>
                        <a:t>  (deprecated) creates a Maven project from an archetype. </a:t>
                      </a:r>
                    </a:p>
                    <a:p>
                      <a:r>
                        <a:rPr lang="en-US" sz="1800" dirty="0" smtClean="0">
                          <a:hlinkClick r:id="rId4" action="ppaction://hlinkfile"/>
                        </a:rPr>
                        <a:t>generate</a:t>
                      </a:r>
                      <a:r>
                        <a:rPr lang="en-US" sz="1800" dirty="0" smtClean="0"/>
                        <a:t> creates a Maven project from an archetype</a:t>
                      </a:r>
                    </a:p>
                    <a:p>
                      <a:r>
                        <a:rPr lang="en-US" sz="1800" dirty="0" smtClean="0">
                          <a:hlinkClick r:id="rId5" action="ppaction://hlinkfile"/>
                        </a:rPr>
                        <a:t>create-from-project</a:t>
                      </a:r>
                      <a:r>
                        <a:rPr lang="en-US" sz="1800" dirty="0" smtClean="0"/>
                        <a:t> creates an archetype from an existing project.</a:t>
                      </a:r>
                    </a:p>
                    <a:p>
                      <a:r>
                        <a:rPr lang="en-US" sz="1800" dirty="0" smtClean="0">
                          <a:hlinkClick r:id="rId6" action="ppaction://hlinkfile"/>
                        </a:rPr>
                        <a:t>crawl</a:t>
                      </a:r>
                      <a:r>
                        <a:rPr lang="en-US" sz="1800" dirty="0" smtClean="0"/>
                        <a:t> search a repository for archetypes and updates a catalog.</a:t>
                      </a:r>
                    </a:p>
                    <a:p>
                      <a:endParaRPr lang="en-US"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
        <p:nvSpPr>
          <p:cNvPr id="3" name="Text Placeholder 2"/>
          <p:cNvSpPr>
            <a:spLocks noGrp="1"/>
          </p:cNvSpPr>
          <p:nvPr>
            <p:ph type="body" idx="1"/>
          </p:nvPr>
        </p:nvSpPr>
        <p:spPr/>
        <p:txBody>
          <a:bodyPr/>
          <a:lstStyle/>
          <a:p>
            <a:r>
              <a:rPr lang="en-US" dirty="0" smtClean="0"/>
              <a:t> A “unit of work” in Maven</a:t>
            </a:r>
          </a:p>
          <a:p>
            <a:endParaRPr lang="en-US" dirty="0" smtClean="0"/>
          </a:p>
          <a:p>
            <a:r>
              <a:rPr lang="en-US" dirty="0" smtClean="0"/>
              <a:t> A  Plugin contains Goals</a:t>
            </a:r>
          </a:p>
          <a:p>
            <a:endParaRPr lang="en-US" dirty="0" smtClean="0"/>
          </a:p>
          <a:p>
            <a:r>
              <a:rPr lang="en-US" dirty="0" smtClean="0"/>
              <a:t> Goals define parameters that can define sensible default values</a:t>
            </a:r>
          </a:p>
          <a:p>
            <a:endParaRPr lang="en-US" dirty="0" smtClean="0"/>
          </a:p>
          <a:p>
            <a:r>
              <a:rPr lang="en-US" dirty="0" smtClean="0"/>
              <a:t> Specific task that may be executed as a :</a:t>
            </a:r>
          </a:p>
          <a:p>
            <a:pPr lvl="5">
              <a:buFont typeface="Wingdings" panose="05000000000000000000" pitchFamily="2" charset="2"/>
              <a:buChar char="§"/>
            </a:pPr>
            <a:r>
              <a:rPr lang="en-US" sz="1100" dirty="0" smtClean="0"/>
              <a:t>Standalone goal</a:t>
            </a:r>
          </a:p>
          <a:p>
            <a:pPr lvl="5">
              <a:buFont typeface="Wingdings" panose="05000000000000000000" pitchFamily="2" charset="2"/>
              <a:buChar char="§"/>
            </a:pPr>
            <a:r>
              <a:rPr lang="en-US" sz="1100" dirty="0" smtClean="0"/>
              <a:t>Along with other goals as part of a larger build</a:t>
            </a:r>
          </a:p>
          <a:p>
            <a:pPr lvl="5">
              <a:buFont typeface="Wingdings" panose="05000000000000000000" pitchFamily="2" charset="2"/>
              <a:buChar char="§"/>
            </a:pPr>
            <a:endParaRPr lang="en-US" dirty="0" smtClean="0"/>
          </a:p>
          <a:p>
            <a:r>
              <a:rPr lang="en-US" dirty="0" smtClean="0"/>
              <a:t> A Goal Binds to a Phase</a:t>
            </a:r>
          </a:p>
          <a:p>
            <a:pPr>
              <a:buFont typeface="Wingdings" pitchFamily="2" charset="2"/>
              <a:buChar char="Ø"/>
            </a:pPr>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of Plugin:Goal</a:t>
            </a:r>
            <a:endParaRPr lang="en-US" dirty="0"/>
          </a:p>
        </p:txBody>
      </p:sp>
      <p:sp>
        <p:nvSpPr>
          <p:cNvPr id="3" name="Text Placeholder 2"/>
          <p:cNvSpPr>
            <a:spLocks noGrp="1"/>
          </p:cNvSpPr>
          <p:nvPr>
            <p:ph type="body" idx="1"/>
          </p:nvPr>
        </p:nvSpPr>
        <p:spPr/>
        <p:txBody>
          <a:bodyPr/>
          <a:lstStyle/>
          <a:p>
            <a:r>
              <a:rPr dirty="0" err="1" smtClean="0"/>
              <a:t>mvn</a:t>
            </a:r>
            <a:r>
              <a:rPr dirty="0" smtClean="0"/>
              <a:t> </a:t>
            </a:r>
            <a:r>
              <a:rPr dirty="0" err="1" smtClean="0"/>
              <a:t>resources:resources</a:t>
            </a:r>
            <a:r>
              <a:rPr dirty="0" smtClean="0"/>
              <a:t> \</a:t>
            </a:r>
          </a:p>
          <a:p>
            <a:r>
              <a:rPr dirty="0" err="1" smtClean="0"/>
              <a:t>compiler:compile</a:t>
            </a:r>
            <a:r>
              <a:rPr dirty="0" smtClean="0"/>
              <a:t> \</a:t>
            </a:r>
          </a:p>
          <a:p>
            <a:r>
              <a:rPr dirty="0" err="1" smtClean="0"/>
              <a:t>resources:testResources</a:t>
            </a:r>
            <a:r>
              <a:rPr dirty="0" smtClean="0"/>
              <a:t> \</a:t>
            </a:r>
          </a:p>
          <a:p>
            <a:r>
              <a:rPr dirty="0" err="1" smtClean="0"/>
              <a:t>compiler:testCompile</a:t>
            </a:r>
            <a:r>
              <a:rPr dirty="0" smtClean="0"/>
              <a:t> \</a:t>
            </a:r>
          </a:p>
          <a:p>
            <a:r>
              <a:rPr dirty="0" err="1" smtClean="0"/>
              <a:t>surefire:test</a:t>
            </a:r>
            <a:r>
              <a:rPr dirty="0" smtClean="0"/>
              <a:t> \</a:t>
            </a:r>
          </a:p>
          <a:p>
            <a:r>
              <a:rPr dirty="0" err="1" smtClean="0"/>
              <a:t>jar:jar</a:t>
            </a:r>
            <a:r>
              <a:rPr dirty="0" smtClean="0"/>
              <a:t> \</a:t>
            </a:r>
          </a:p>
          <a:p>
            <a:r>
              <a:rPr dirty="0" err="1" smtClean="0"/>
              <a:t>install:install</a:t>
            </a:r>
            <a:endParaRPr dirty="0" smtClean="0"/>
          </a:p>
          <a:p>
            <a:endParaRPr dirty="0" smtClean="0"/>
          </a:p>
          <a:p>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lifecycle</a:t>
            </a:r>
            <a:endParaRPr lang="en-US" b="0" dirty="0"/>
          </a:p>
        </p:txBody>
      </p:sp>
      <p:sp>
        <p:nvSpPr>
          <p:cNvPr id="3" name="Text Placeholder 2"/>
          <p:cNvSpPr>
            <a:spLocks noGrp="1"/>
          </p:cNvSpPr>
          <p:nvPr>
            <p:ph type="body" idx="1"/>
          </p:nvPr>
        </p:nvSpPr>
        <p:spPr/>
        <p:txBody>
          <a:bodyPr/>
          <a:lstStyle/>
          <a:p>
            <a:pPr>
              <a:lnSpc>
                <a:spcPct val="100000"/>
              </a:lnSpc>
            </a:pPr>
            <a:r>
              <a:rPr lang="en-US" dirty="0" smtClean="0"/>
              <a:t> Is an ordered sequence of phases involved in building a project.</a:t>
            </a:r>
          </a:p>
          <a:p>
            <a:pPr>
              <a:lnSpc>
                <a:spcPct val="100000"/>
              </a:lnSpc>
            </a:pPr>
            <a:endParaRPr lang="en-US" dirty="0" smtClean="0"/>
          </a:p>
          <a:p>
            <a:pPr>
              <a:lnSpc>
                <a:spcPct val="100000"/>
              </a:lnSpc>
            </a:pPr>
            <a:r>
              <a:rPr lang="en-US" dirty="0" smtClean="0"/>
              <a:t> Is the central concept of Maven</a:t>
            </a:r>
          </a:p>
          <a:p>
            <a:pPr>
              <a:lnSpc>
                <a:spcPct val="100000"/>
              </a:lnSpc>
            </a:pPr>
            <a:endParaRPr lang="en-US" dirty="0" smtClean="0"/>
          </a:p>
          <a:p>
            <a:pPr>
              <a:lnSpc>
                <a:spcPct val="100000"/>
              </a:lnSpc>
            </a:pPr>
            <a:r>
              <a:rPr lang="en-US" dirty="0" smtClean="0"/>
              <a:t> A phase is a step,  what Maven calls the “build lifecycle.”</a:t>
            </a:r>
          </a:p>
          <a:p>
            <a:pPr>
              <a:lnSpc>
                <a:spcPct val="100000"/>
              </a:lnSpc>
            </a:pPr>
            <a:r>
              <a:rPr lang="en-US" dirty="0" smtClean="0"/>
              <a:t> </a:t>
            </a:r>
          </a:p>
          <a:p>
            <a:pPr>
              <a:lnSpc>
                <a:spcPct val="100000"/>
              </a:lnSpc>
            </a:pPr>
            <a:r>
              <a:rPr lang="en-US" dirty="0" smtClean="0"/>
              <a:t> A project can be build with few set of commands</a:t>
            </a:r>
          </a:p>
          <a:p>
            <a:pPr>
              <a:lnSpc>
                <a:spcPct val="100000"/>
              </a:lnSpc>
            </a:pPr>
            <a:endParaRPr lang="en-US" dirty="0" smtClean="0"/>
          </a:p>
          <a:p>
            <a:pPr>
              <a:lnSpc>
                <a:spcPct val="100000"/>
              </a:lnSpc>
            </a:pPr>
            <a:r>
              <a:rPr lang="en-US" dirty="0" smtClean="0"/>
              <a:t> Supports three build lifecycles:</a:t>
            </a:r>
          </a:p>
          <a:p>
            <a:pPr lvl="1">
              <a:buNone/>
            </a:pPr>
            <a:r>
              <a:rPr lang="en-US" dirty="0" smtClean="0"/>
              <a:t> </a:t>
            </a:r>
          </a:p>
          <a:p>
            <a:pPr lvl="1">
              <a:buNone/>
            </a:pPr>
            <a:endParaRPr lang="en-US" dirty="0" smtClean="0"/>
          </a:p>
          <a:p>
            <a:pPr lvl="1">
              <a:buNone/>
            </a:pPr>
            <a:endParaRPr lang="en-US" dirty="0" smtClean="0"/>
          </a:p>
          <a:p>
            <a:endParaRPr lang="en-US" dirty="0" smtClean="0"/>
          </a:p>
          <a:p>
            <a:pPr>
              <a:buFont typeface="Wingdings" pitchFamily="2" charset="2"/>
              <a:buChar char="Ø"/>
            </a:pPr>
            <a:endParaRPr lang="en-US" dirty="0" smtClean="0"/>
          </a:p>
          <a:p>
            <a:pPr>
              <a:buFont typeface="Wingdings" pitchFamily="2" charset="2"/>
              <a:buChar char="Ø"/>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42004092"/>
              </p:ext>
            </p:extLst>
          </p:nvPr>
        </p:nvGraphicFramePr>
        <p:xfrm>
          <a:off x="381000" y="4470399"/>
          <a:ext cx="8305800" cy="1905000"/>
        </p:xfrm>
        <a:graphic>
          <a:graphicData uri="http://schemas.openxmlformats.org/drawingml/2006/table">
            <a:tbl>
              <a:tblPr firstRow="1" bandRow="1">
                <a:tableStyleId>{35758FB7-9AC5-4552-8A53-C91805E547FA}</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rPr>
                        <a:t>Default </a:t>
                      </a:r>
                      <a:endParaRPr lang="en-US" sz="1500" dirty="0">
                        <a:solidFill>
                          <a:schemeClr val="tx1"/>
                        </a:solidFill>
                      </a:endParaRPr>
                    </a:p>
                  </a:txBody>
                  <a:tcPr/>
                </a:tc>
                <a:tc>
                  <a:txBody>
                    <a:bodyPr/>
                    <a:lstStyle/>
                    <a:p>
                      <a:r>
                        <a:rPr lang="en-US" sz="1500" dirty="0" smtClean="0">
                          <a:solidFill>
                            <a:schemeClr val="tx1"/>
                          </a:solidFill>
                        </a:rPr>
                        <a:t>Clean</a:t>
                      </a:r>
                      <a:endParaRPr lang="en-US" sz="1500" dirty="0">
                        <a:solidFill>
                          <a:schemeClr val="tx1"/>
                        </a:solidFill>
                      </a:endParaRPr>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rPr>
                        <a:t>Site</a:t>
                      </a:r>
                      <a:endParaRPr lang="en-US" sz="1500" dirty="0">
                        <a:solidFill>
                          <a:schemeClr val="tx1"/>
                        </a:solidFill>
                      </a:endParaRPr>
                    </a:p>
                  </a:txBody>
                  <a:tcPr/>
                </a:tc>
                <a:extLst>
                  <a:ext uri="{0D108BD9-81ED-4DB2-BD59-A6C34878D82A}">
                    <a16:rowId xmlns:a16="http://schemas.microsoft.com/office/drawing/2014/main" val="10000"/>
                  </a:ext>
                </a:extLst>
              </a:tr>
              <a:tr h="38100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400" dirty="0" smtClean="0"/>
                        <a:t>Validate</a:t>
                      </a:r>
                      <a:r>
                        <a:rPr lang="en-US" sz="1400" baseline="0" dirty="0" smtClean="0"/>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Compile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Test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Package Integration-test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Verify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Install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Deploy</a:t>
                      </a:r>
                      <a:endParaRPr lang="en-US" sz="1400" dirty="0"/>
                    </a:p>
                  </a:txBody>
                  <a:tcPr/>
                </a:tc>
                <a:tc>
                  <a:txBody>
                    <a:bodyPr/>
                    <a:lstStyle/>
                    <a:p>
                      <a:r>
                        <a:rPr lang="en-US" sz="1400" dirty="0" smtClean="0"/>
                        <a:t>Pre-Clean</a:t>
                      </a:r>
                      <a:r>
                        <a:rPr lang="en-US" sz="1400" baseline="0" dirty="0" smtClean="0"/>
                        <a:t> </a:t>
                      </a:r>
                    </a:p>
                    <a:p>
                      <a:r>
                        <a:rPr lang="en-US" sz="1400" baseline="0" dirty="0" smtClean="0"/>
                        <a:t>Clean </a:t>
                      </a:r>
                    </a:p>
                    <a:p>
                      <a:r>
                        <a:rPr lang="en-US" sz="1400" baseline="0" dirty="0" smtClean="0"/>
                        <a:t>Post-Clean</a:t>
                      </a:r>
                      <a:endParaRPr lang="en-US" sz="1400" dirty="0"/>
                    </a:p>
                  </a:txBody>
                  <a:tcPr/>
                </a:tc>
                <a:tc>
                  <a:txBody>
                    <a:bodyPr/>
                    <a:lstStyle/>
                    <a:p>
                      <a:r>
                        <a:rPr lang="en-US" sz="1400" dirty="0" smtClean="0"/>
                        <a:t>Pre-Site</a:t>
                      </a:r>
                      <a:endParaRPr lang="en-US" sz="1400" baseline="0" dirty="0" smtClean="0"/>
                    </a:p>
                    <a:p>
                      <a:r>
                        <a:rPr lang="en-US" sz="1400" baseline="0" dirty="0" smtClean="0"/>
                        <a:t>Site</a:t>
                      </a:r>
                    </a:p>
                    <a:p>
                      <a:r>
                        <a:rPr lang="en-US" sz="1400" baseline="0" dirty="0" smtClean="0"/>
                        <a:t>Post-Site</a:t>
                      </a:r>
                    </a:p>
                    <a:p>
                      <a:r>
                        <a:rPr lang="en-US" sz="1400" baseline="0" dirty="0" smtClean="0"/>
                        <a:t>Site-Deploy</a:t>
                      </a:r>
                      <a:endParaRPr lang="en-US" sz="1400" dirty="0"/>
                    </a:p>
                  </a:txBody>
                  <a:tcPr/>
                </a:tc>
                <a:extLst>
                  <a:ext uri="{0D108BD9-81ED-4DB2-BD59-A6C34878D82A}">
                    <a16:rowId xmlns:a16="http://schemas.microsoft.com/office/drawing/2014/main" val="10001"/>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coordinates</a:t>
            </a:r>
            <a:endParaRPr lang="en-US" dirty="0"/>
          </a:p>
        </p:txBody>
      </p:sp>
      <p:sp>
        <p:nvSpPr>
          <p:cNvPr id="3" name="Text Placeholder 2"/>
          <p:cNvSpPr>
            <a:spLocks noGrp="1"/>
          </p:cNvSpPr>
          <p:nvPr>
            <p:ph type="body" idx="1"/>
          </p:nvPr>
        </p:nvSpPr>
        <p:spPr/>
        <p:txBody>
          <a:bodyPr/>
          <a:lstStyle/>
          <a:p>
            <a:pPr>
              <a:lnSpc>
                <a:spcPct val="100000"/>
              </a:lnSpc>
            </a:pPr>
            <a:r>
              <a:rPr lang="en-US" dirty="0" smtClean="0"/>
              <a:t> A set of Maven coordinates is an address for a specific point in “space”</a:t>
            </a:r>
          </a:p>
          <a:p>
            <a:pPr>
              <a:lnSpc>
                <a:spcPct val="100000"/>
              </a:lnSpc>
            </a:pPr>
            <a:endParaRPr lang="en-US" dirty="0" smtClean="0"/>
          </a:p>
          <a:p>
            <a:pPr>
              <a:lnSpc>
                <a:spcPct val="100000"/>
              </a:lnSpc>
            </a:pPr>
            <a:r>
              <a:rPr lang="en-US" dirty="0" smtClean="0"/>
              <a:t> Is a tuple of values that uniquely identify any artifact</a:t>
            </a:r>
          </a:p>
          <a:p>
            <a:pPr>
              <a:lnSpc>
                <a:spcPct val="100000"/>
              </a:lnSpc>
            </a:pPr>
            <a:endParaRPr lang="en-US" dirty="0" smtClean="0"/>
          </a:p>
          <a:p>
            <a:pPr>
              <a:lnSpc>
                <a:spcPct val="100000"/>
              </a:lnSpc>
            </a:pPr>
            <a:r>
              <a:rPr lang="en-US" dirty="0" smtClean="0"/>
              <a:t> Are the basis for identifying  Inter-Project relationships</a:t>
            </a:r>
          </a:p>
          <a:p>
            <a:pPr>
              <a:lnSpc>
                <a:spcPct val="100000"/>
              </a:lnSpc>
            </a:pPr>
            <a:endParaRPr lang="en-US" dirty="0" smtClean="0"/>
          </a:p>
          <a:p>
            <a:pPr>
              <a:lnSpc>
                <a:spcPct val="100000"/>
              </a:lnSpc>
            </a:pPr>
            <a:r>
              <a:rPr lang="en-US" dirty="0" smtClean="0"/>
              <a:t> A coordinate comprises [three pieces] of information</a:t>
            </a:r>
          </a:p>
          <a:p>
            <a:pPr>
              <a:lnSpc>
                <a:spcPct val="100000"/>
              </a:lnSpc>
            </a:pPr>
            <a:endParaRPr dirty="0" smtClean="0"/>
          </a:p>
          <a:p>
            <a:pPr>
              <a:lnSpc>
                <a:spcPct val="100000"/>
              </a:lnSpc>
            </a:pPr>
            <a:r>
              <a:rPr dirty="0" err="1" smtClean="0"/>
              <a:t>Seperated</a:t>
            </a:r>
            <a:r>
              <a:rPr dirty="0" smtClean="0"/>
              <a:t> by colon </a:t>
            </a:r>
            <a:r>
              <a:rPr lang="en-US" dirty="0" smtClean="0"/>
              <a:t>–</a:t>
            </a:r>
            <a:r>
              <a:rPr dirty="0" smtClean="0"/>
              <a:t> </a:t>
            </a:r>
            <a:r>
              <a:rPr dirty="0" err="1" smtClean="0"/>
              <a:t>GroupId:ArtifactId</a:t>
            </a:r>
            <a:r>
              <a:rPr dirty="0" smtClean="0"/>
              <a:t>:[Packaging]:Version</a:t>
            </a:r>
            <a:endParaRPr lang="en-US" dirty="0" smtClean="0"/>
          </a:p>
          <a:p>
            <a:pPr>
              <a:buFont typeface="Wingdings" pitchFamily="2" charset="2"/>
              <a:buChar char="Ø"/>
            </a:pPr>
            <a:endParaRPr lang="en-US" dirty="0" smtClean="0"/>
          </a:p>
          <a:p>
            <a:endParaRPr lang="en-US" dirty="0"/>
          </a:p>
        </p:txBody>
      </p:sp>
      <p:graphicFrame>
        <p:nvGraphicFramePr>
          <p:cNvPr id="4" name="Table 3"/>
          <p:cNvGraphicFramePr>
            <a:graphicFrameLocks noGrp="1"/>
          </p:cNvGraphicFramePr>
          <p:nvPr/>
        </p:nvGraphicFramePr>
        <p:xfrm>
          <a:off x="304800" y="4572000"/>
          <a:ext cx="8305802" cy="1625600"/>
        </p:xfrm>
        <a:graphic>
          <a:graphicData uri="http://schemas.openxmlformats.org/drawingml/2006/table">
            <a:tbl>
              <a:tblPr firstRow="1" bandRow="1">
                <a:tableStyleId>{D27102A9-8310-4765-A935-A1911B00CA55}</a:tableStyleId>
              </a:tblPr>
              <a:tblGrid>
                <a:gridCol w="1447800">
                  <a:extLst>
                    <a:ext uri="{9D8B030D-6E8A-4147-A177-3AD203B41FA5}">
                      <a16:colId xmlns:a16="http://schemas.microsoft.com/office/drawing/2014/main" val="20000"/>
                    </a:ext>
                  </a:extLst>
                </a:gridCol>
                <a:gridCol w="6858002">
                  <a:extLst>
                    <a:ext uri="{9D8B030D-6E8A-4147-A177-3AD203B41FA5}">
                      <a16:colId xmlns:a16="http://schemas.microsoft.com/office/drawing/2014/main" val="20001"/>
                    </a:ext>
                  </a:extLst>
                </a:gridCol>
              </a:tblGrid>
              <a:tr h="406400">
                <a:tc>
                  <a:txBody>
                    <a:bodyPr/>
                    <a:lstStyle/>
                    <a:p>
                      <a:r>
                        <a:rPr lang="en-US" dirty="0" err="1" smtClean="0"/>
                        <a:t>GroupID</a:t>
                      </a:r>
                      <a:endParaRPr lang="en-US" dirty="0"/>
                    </a:p>
                  </a:txBody>
                  <a:tcPr/>
                </a:tc>
                <a:tc>
                  <a:txBody>
                    <a:bodyPr/>
                    <a:lstStyle/>
                    <a:p>
                      <a:r>
                        <a:rPr lang="en-US" b="0" dirty="0" smtClean="0"/>
                        <a:t>  The entity or organization responsible</a:t>
                      </a:r>
                      <a:r>
                        <a:rPr lang="en-US" b="0" baseline="0" dirty="0" smtClean="0"/>
                        <a:t> for producing artifact</a:t>
                      </a:r>
                      <a:endParaRPr lang="en-US" b="0" dirty="0"/>
                    </a:p>
                  </a:txBody>
                  <a:tcPr/>
                </a:tc>
                <a:extLst>
                  <a:ext uri="{0D108BD9-81ED-4DB2-BD59-A6C34878D82A}">
                    <a16:rowId xmlns:a16="http://schemas.microsoft.com/office/drawing/2014/main" val="10000"/>
                  </a:ext>
                </a:extLst>
              </a:tr>
              <a:tr h="406400">
                <a:tc>
                  <a:txBody>
                    <a:bodyPr/>
                    <a:lstStyle/>
                    <a:p>
                      <a:r>
                        <a:rPr lang="en-US" b="1" dirty="0" err="1" smtClean="0"/>
                        <a:t>ArtifactID</a:t>
                      </a:r>
                      <a:endParaRPr lang="en-US" dirty="0"/>
                    </a:p>
                  </a:txBody>
                  <a:tcPr/>
                </a:tc>
                <a:tc>
                  <a:txBody>
                    <a:bodyPr/>
                    <a:lstStyle/>
                    <a:p>
                      <a:r>
                        <a:rPr lang="en-US" dirty="0" smtClean="0"/>
                        <a:t>  The name of</a:t>
                      </a:r>
                      <a:r>
                        <a:rPr lang="en-US" baseline="0" dirty="0" smtClean="0"/>
                        <a:t> the actual artifact</a:t>
                      </a:r>
                      <a:endParaRPr lang="en-US" dirty="0"/>
                    </a:p>
                  </a:txBody>
                  <a:tcPr/>
                </a:tc>
                <a:extLst>
                  <a:ext uri="{0D108BD9-81ED-4DB2-BD59-A6C34878D82A}">
                    <a16:rowId xmlns:a16="http://schemas.microsoft.com/office/drawing/2014/main" val="10001"/>
                  </a:ext>
                </a:extLst>
              </a:tr>
              <a:tr h="406400">
                <a:tc>
                  <a:txBody>
                    <a:bodyPr/>
                    <a:lstStyle/>
                    <a:p>
                      <a:r>
                        <a:rPr lang="en-US" b="1" dirty="0" smtClean="0"/>
                        <a:t>Packaging</a:t>
                      </a:r>
                      <a:endParaRPr lang="en-US" b="1" dirty="0"/>
                    </a:p>
                  </a:txBody>
                  <a:tcPr/>
                </a:tc>
                <a:tc>
                  <a:txBody>
                    <a:bodyPr/>
                    <a:lstStyle/>
                    <a:p>
                      <a:r>
                        <a:rPr lang="en-US" dirty="0" smtClean="0"/>
                        <a:t>  The type</a:t>
                      </a:r>
                      <a:r>
                        <a:rPr lang="en-US" baseline="0" dirty="0" smtClean="0"/>
                        <a:t> of project defaulting to jar</a:t>
                      </a:r>
                      <a:endParaRPr lang="en-US" dirty="0"/>
                    </a:p>
                  </a:txBody>
                  <a:tcPr/>
                </a:tc>
                <a:extLst>
                  <a:ext uri="{0D108BD9-81ED-4DB2-BD59-A6C34878D82A}">
                    <a16:rowId xmlns:a16="http://schemas.microsoft.com/office/drawing/2014/main" val="10002"/>
                  </a:ext>
                </a:extLst>
              </a:tr>
              <a:tr h="406400">
                <a:tc>
                  <a:txBody>
                    <a:bodyPr/>
                    <a:lstStyle/>
                    <a:p>
                      <a:r>
                        <a:rPr lang="en-US" b="1" dirty="0" smtClean="0"/>
                        <a:t>Version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 version</a:t>
                      </a:r>
                      <a:r>
                        <a:rPr lang="en-US" baseline="0" dirty="0" smtClean="0"/>
                        <a:t> number of the artifact</a:t>
                      </a:r>
                      <a:r>
                        <a:rPr lang="en-US" dirty="0" smtClean="0"/>
                        <a:t>   </a:t>
                      </a:r>
                    </a:p>
                  </a:txBody>
                  <a:tcPr/>
                </a:tc>
                <a:extLst>
                  <a:ext uri="{0D108BD9-81ED-4DB2-BD59-A6C34878D82A}">
                    <a16:rowId xmlns:a16="http://schemas.microsoft.com/office/drawing/2014/main" val="10003"/>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dirty="0" smtClean="0"/>
              <a:t>  XML representation of Coordinates                </a:t>
            </a:r>
          </a:p>
          <a:p>
            <a:endParaRPr dirty="0" smtClean="0"/>
          </a:p>
          <a:p>
            <a:pPr marL="225029" lvl="1" indent="0">
              <a:buNone/>
            </a:pPr>
            <a:r>
              <a:rPr dirty="0" smtClean="0"/>
              <a:t>	  &lt;</a:t>
            </a:r>
            <a:r>
              <a:rPr dirty="0" err="1" smtClean="0"/>
              <a:t>groupId</a:t>
            </a:r>
            <a:r>
              <a:rPr dirty="0" smtClean="0"/>
              <a:t>&gt;</a:t>
            </a:r>
            <a:r>
              <a:rPr b="1" dirty="0" err="1" smtClean="0"/>
              <a:t>com.</a:t>
            </a:r>
            <a:r>
              <a:rPr lang="en-US" b="1" dirty="0" err="1" smtClean="0"/>
              <a:t>techm</a:t>
            </a:r>
            <a:r>
              <a:rPr b="1" dirty="0" err="1" smtClean="0"/>
              <a:t>.tls</a:t>
            </a:r>
            <a:r>
              <a:rPr dirty="0" smtClean="0"/>
              <a:t>&lt;/</a:t>
            </a:r>
            <a:r>
              <a:rPr dirty="0" err="1" smtClean="0"/>
              <a:t>groupId</a:t>
            </a:r>
            <a:r>
              <a:rPr dirty="0" smtClean="0"/>
              <a:t>&gt; </a:t>
            </a:r>
          </a:p>
          <a:p>
            <a:pPr marL="225029" lvl="1" indent="0">
              <a:buNone/>
            </a:pPr>
            <a:r>
              <a:rPr b="1" dirty="0" smtClean="0"/>
              <a:t>	 </a:t>
            </a:r>
            <a:r>
              <a:rPr dirty="0" smtClean="0"/>
              <a:t> &lt;</a:t>
            </a:r>
            <a:r>
              <a:rPr dirty="0" err="1" smtClean="0"/>
              <a:t>artifactId</a:t>
            </a:r>
            <a:r>
              <a:rPr dirty="0" smtClean="0"/>
              <a:t>&gt;</a:t>
            </a:r>
            <a:r>
              <a:rPr b="1" dirty="0" err="1" smtClean="0"/>
              <a:t>tls.test</a:t>
            </a:r>
            <a:r>
              <a:rPr dirty="0" smtClean="0"/>
              <a:t>&lt;/</a:t>
            </a:r>
            <a:r>
              <a:rPr dirty="0" err="1" smtClean="0"/>
              <a:t>artifactId</a:t>
            </a:r>
            <a:r>
              <a:rPr dirty="0" smtClean="0"/>
              <a:t>&gt; </a:t>
            </a:r>
          </a:p>
          <a:p>
            <a:pPr marL="225029" lvl="1" indent="0">
              <a:buNone/>
            </a:pPr>
            <a:r>
              <a:rPr b="1" dirty="0" smtClean="0"/>
              <a:t>	 </a:t>
            </a:r>
            <a:r>
              <a:rPr dirty="0" smtClean="0"/>
              <a:t> &lt;packaging&gt;</a:t>
            </a:r>
            <a:r>
              <a:rPr b="1" dirty="0" smtClean="0"/>
              <a:t>jar</a:t>
            </a:r>
            <a:r>
              <a:rPr dirty="0" smtClean="0"/>
              <a:t>&lt;/packaging&gt; </a:t>
            </a:r>
          </a:p>
          <a:p>
            <a:pPr marL="225029" lvl="1" indent="0">
              <a:buNone/>
            </a:pPr>
            <a:r>
              <a:rPr b="1" dirty="0" smtClean="0"/>
              <a:t>	 </a:t>
            </a:r>
            <a:r>
              <a:rPr dirty="0" smtClean="0"/>
              <a:t> &lt;version&gt;</a:t>
            </a:r>
            <a:r>
              <a:rPr b="1" dirty="0" smtClean="0"/>
              <a:t>1.0-SNAPSHOT</a:t>
            </a:r>
            <a:r>
              <a:rPr dirty="0" smtClean="0"/>
              <a:t>&lt;/version&gt; </a:t>
            </a:r>
          </a:p>
          <a:p>
            <a:endParaRPr dirty="0" smtClean="0"/>
          </a:p>
          <a:p>
            <a:r>
              <a:rPr dirty="0" smtClean="0"/>
              <a:t> Actual artifact generated by Maven</a:t>
            </a:r>
          </a:p>
          <a:p>
            <a:pPr>
              <a:buFont typeface="Wingdings" pitchFamily="2" charset="2"/>
              <a:buChar char="Ø"/>
            </a:pPr>
            <a:endParaRPr dirty="0" smtClean="0"/>
          </a:p>
          <a:p>
            <a:pPr lvl="4"/>
            <a:r>
              <a:rPr dirty="0" smtClean="0"/>
              <a:t> </a:t>
            </a:r>
            <a:endParaRPr lang="en-US" dirty="0"/>
          </a:p>
        </p:txBody>
      </p:sp>
      <p:graphicFrame>
        <p:nvGraphicFramePr>
          <p:cNvPr id="1026" name="Object 2"/>
          <p:cNvGraphicFramePr>
            <a:graphicFrameLocks noChangeAspect="1"/>
          </p:cNvGraphicFramePr>
          <p:nvPr>
            <p:extLst>
              <p:ext uri="{D42A27DB-BD31-4B8C-83A1-F6EECF244321}">
                <p14:modId xmlns:p14="http://schemas.microsoft.com/office/powerpoint/2010/main" val="3707051330"/>
              </p:ext>
            </p:extLst>
          </p:nvPr>
        </p:nvGraphicFramePr>
        <p:xfrm>
          <a:off x="3521075" y="4362450"/>
          <a:ext cx="1677988" cy="534988"/>
        </p:xfrm>
        <a:graphic>
          <a:graphicData uri="http://schemas.openxmlformats.org/presentationml/2006/ole">
            <mc:AlternateContent xmlns:mc="http://schemas.openxmlformats.org/markup-compatibility/2006">
              <mc:Choice xmlns:v="urn:schemas-microsoft-com:vml" Requires="v">
                <p:oleObj spid="_x0000_s1080" name="Packager Shell Object" showAsIcon="1" r:id="rId3" imgW="1312560" imgH="417600" progId="Package">
                  <p:embed/>
                </p:oleObj>
              </mc:Choice>
              <mc:Fallback>
                <p:oleObj name="Packager Shell Object" showAsIcon="1" r:id="rId3" imgW="1312560" imgH="417600" progId="Package">
                  <p:embed/>
                  <p:pic>
                    <p:nvPicPr>
                      <p:cNvPr id="0" name="Picture 2"/>
                      <p:cNvPicPr>
                        <a:picLocks noChangeAspect="1" noChangeArrowheads="1"/>
                      </p:cNvPicPr>
                      <p:nvPr/>
                    </p:nvPicPr>
                    <p:blipFill>
                      <a:blip r:embed="rId4"/>
                      <a:srcRect/>
                      <a:stretch>
                        <a:fillRect/>
                      </a:stretch>
                    </p:blipFill>
                    <p:spPr bwMode="auto">
                      <a:xfrm>
                        <a:off x="3521075" y="4362450"/>
                        <a:ext cx="1677988" cy="534988"/>
                      </a:xfrm>
                      <a:prstGeom prst="rect">
                        <a:avLst/>
                      </a:prstGeom>
                      <a:noFill/>
                      <a:ln>
                        <a:noFill/>
                      </a:ln>
                      <a:effectLst/>
                      <a:extLst/>
                    </p:spPr>
                  </p:pic>
                </p:oleObj>
              </mc:Fallback>
            </mc:AlternateContent>
          </a:graphicData>
        </a:graphic>
      </p:graphicFrame>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pom.xml file</a:t>
            </a:r>
            <a:endParaRPr lang="en-US" dirty="0"/>
          </a:p>
        </p:txBody>
      </p:sp>
      <p:sp>
        <p:nvSpPr>
          <p:cNvPr id="3" name="Text Placeholder 2"/>
          <p:cNvSpPr>
            <a:spLocks noGrp="1"/>
          </p:cNvSpPr>
          <p:nvPr>
            <p:ph type="body" idx="1"/>
          </p:nvPr>
        </p:nvSpPr>
        <p:spPr/>
        <p:txBody>
          <a:bodyPr/>
          <a:lstStyle/>
          <a:p>
            <a:pPr>
              <a:lnSpc>
                <a:spcPct val="150000"/>
              </a:lnSpc>
            </a:pPr>
            <a:r>
              <a:rPr lang="en-US" dirty="0" smtClean="0"/>
              <a:t> Every Maven project has a Project Object Model (POM) in a file named pom.xml</a:t>
            </a:r>
          </a:p>
          <a:p>
            <a:pPr>
              <a:lnSpc>
                <a:spcPct val="150000"/>
              </a:lnSpc>
            </a:pPr>
            <a:r>
              <a:rPr lang="en-US" dirty="0" smtClean="0"/>
              <a:t> A declarative description of a project</a:t>
            </a:r>
          </a:p>
          <a:p>
            <a:pPr>
              <a:lnSpc>
                <a:spcPct val="150000"/>
              </a:lnSpc>
            </a:pPr>
            <a:r>
              <a:rPr lang="en-US" dirty="0" smtClean="0"/>
              <a:t> It describes the Project</a:t>
            </a:r>
          </a:p>
          <a:p>
            <a:pPr>
              <a:lnSpc>
                <a:spcPct val="150000"/>
              </a:lnSpc>
            </a:pPr>
            <a:r>
              <a:rPr lang="en-US" dirty="0" smtClean="0"/>
              <a:t> Configures Plugins</a:t>
            </a:r>
          </a:p>
          <a:p>
            <a:pPr>
              <a:lnSpc>
                <a:spcPct val="150000"/>
              </a:lnSpc>
            </a:pPr>
            <a:r>
              <a:rPr lang="en-US" dirty="0" smtClean="0"/>
              <a:t> Declares Dependencies</a:t>
            </a:r>
          </a:p>
          <a:p>
            <a:pPr>
              <a:lnSpc>
                <a:spcPct val="150000"/>
              </a:lnSpc>
            </a:pPr>
            <a:r>
              <a:rPr lang="en-US" dirty="0" smtClean="0"/>
              <a:t> Goals execute in the context of a POM</a:t>
            </a:r>
          </a:p>
          <a:p>
            <a:pPr>
              <a:lnSpc>
                <a:spcPct val="150000"/>
              </a:lnSpc>
            </a:pPr>
            <a:r>
              <a:rPr lang="en-US" dirty="0" smtClean="0"/>
              <a:t> Form a tree, and each can inherit attributes from its parent</a:t>
            </a:r>
          </a:p>
          <a:p>
            <a:pPr>
              <a:lnSpc>
                <a:spcPct val="150000"/>
              </a:lnSpc>
            </a:pPr>
            <a:r>
              <a:rPr lang="en-US" dirty="0" smtClean="0"/>
              <a:t> Maven downloads POM files in addition to artifacts is central to Maven's support for transitive dependencies</a:t>
            </a:r>
          </a:p>
          <a:p>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Project Object Model</a:t>
            </a:r>
            <a:endParaRPr lang="en-US" dirty="0"/>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Project Object Model</a:t>
            </a:r>
            <a:endParaRPr lang="en-US" dirty="0"/>
          </a:p>
        </p:txBody>
      </p:sp>
      <p:sp>
        <p:nvSpPr>
          <p:cNvPr id="11" name="Footer Placeholder 10"/>
          <p:cNvSpPr>
            <a:spLocks noGrp="1"/>
          </p:cNvSpPr>
          <p:nvPr>
            <p:ph type="ftr" sz="quarter" idx="3"/>
          </p:nvPr>
        </p:nvSpPr>
        <p:spPr/>
        <p:txBody>
          <a:bodyPr/>
          <a:lstStyle/>
          <a:p>
            <a:r>
              <a:rPr lang="en-IN" sz="700" smtClean="0"/>
              <a:t>Copyright © 2016 Tech Mahindra. All Rights Reserved.</a:t>
            </a:r>
            <a:endParaRPr lang="en-IN" dirty="0"/>
          </a:p>
        </p:txBody>
      </p:sp>
      <p:sp>
        <p:nvSpPr>
          <p:cNvPr id="25" name="Text Placeholder 2"/>
          <p:cNvSpPr txBox="1">
            <a:spLocks/>
          </p:cNvSpPr>
          <p:nvPr/>
        </p:nvSpPr>
        <p:spPr>
          <a:xfrm>
            <a:off x="302931" y="961415"/>
            <a:ext cx="4170595" cy="2561419"/>
          </a:xfrm>
          <a:prstGeom prst="rect">
            <a:avLst/>
          </a:prstGeom>
          <a:noFill/>
          <a:ln w="9525">
            <a:solidFill>
              <a:srgbClr val="E31837"/>
            </a:solidFill>
            <a:miter lim="800000"/>
            <a:headEnd/>
            <a:tailEnd/>
          </a:ln>
        </p:spPr>
        <p:txBody>
          <a:bodyPr vert="horz" wrap="square" lIns="91440" tIns="548640" rIns="91440" bIns="91440" numCol="1" anchor="t" anchorCtr="0" compatLnSpc="1">
            <a:prstTxWarp prst="textNoShape">
              <a:avLst/>
            </a:prstTxWarp>
            <a:no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Arial" pitchFamily="34" charset="0"/>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Arial" pitchFamily="34" charset="0"/>
                <a:ea typeface="+mn-ea"/>
                <a:cs typeface="Arial" pitchFamily="34"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Coordinate</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Multi-Module</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Inheritence</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Dependencies</a:t>
            </a:r>
            <a:endParaRPr kumimoji="0" lang="en-US"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6" name="Text Placeholder 3"/>
          <p:cNvSpPr txBox="1">
            <a:spLocks/>
          </p:cNvSpPr>
          <p:nvPr/>
        </p:nvSpPr>
        <p:spPr>
          <a:xfrm>
            <a:off x="4648200" y="961415"/>
            <a:ext cx="4170595" cy="2561419"/>
          </a:xfrm>
          <a:prstGeom prst="rect">
            <a:avLst/>
          </a:prstGeom>
          <a:noFill/>
          <a:ln w="9525">
            <a:solidFill>
              <a:srgbClr val="E31837"/>
            </a:solidFill>
            <a:miter lim="800000"/>
            <a:headEnd/>
            <a:tailEnd/>
          </a:ln>
        </p:spPr>
        <p:txBody>
          <a:bodyPr vert="horz" wrap="square" lIns="91440" tIns="548640" rIns="91440" bIns="91440" numCol="1" anchor="t" anchorCtr="0" compatLnSpc="1">
            <a:prstTxWarp prst="textNoShape">
              <a:avLst/>
            </a:prstTxWarp>
            <a:no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Arial" pitchFamily="34" charset="0"/>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Arial" pitchFamily="34" charset="0"/>
                <a:ea typeface="+mn-ea"/>
                <a:cs typeface="Arial" pitchFamily="34"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Build</a:t>
            </a:r>
          </a:p>
          <a:p>
            <a:pPr marL="850900" marR="0" lvl="3" indent="-279400" algn="l" defTabSz="914400" rtl="0" eaLnBrk="1" fontAlgn="base" latinLnBrk="0" hangingPunct="1">
              <a:lnSpc>
                <a:spcPct val="100000"/>
              </a:lnSpc>
              <a:spcBef>
                <a:spcPts val="0"/>
              </a:spcBef>
              <a:spcAft>
                <a:spcPts val="0"/>
              </a:spcAft>
              <a:buClr>
                <a:srgbClr val="E31837"/>
              </a:buClr>
              <a:buSzPct val="8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Directories</a:t>
            </a:r>
          </a:p>
          <a:p>
            <a:pPr marL="850900" marR="0" lvl="3" indent="-279400" algn="l" defTabSz="914400" rtl="0" eaLnBrk="1" fontAlgn="base" latinLnBrk="0" hangingPunct="1">
              <a:lnSpc>
                <a:spcPct val="100000"/>
              </a:lnSpc>
              <a:spcBef>
                <a:spcPts val="0"/>
              </a:spcBef>
              <a:spcAft>
                <a:spcPts val="0"/>
              </a:spcAft>
              <a:buClr>
                <a:srgbClr val="E31837"/>
              </a:buClr>
              <a:buSzPct val="8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Extensions</a:t>
            </a:r>
          </a:p>
          <a:p>
            <a:pPr marL="850900" marR="0" lvl="3" indent="-279400" algn="l" defTabSz="914400" rtl="0" eaLnBrk="1" fontAlgn="base" latinLnBrk="0" hangingPunct="1">
              <a:lnSpc>
                <a:spcPct val="100000"/>
              </a:lnSpc>
              <a:spcBef>
                <a:spcPts val="0"/>
              </a:spcBef>
              <a:spcAft>
                <a:spcPts val="0"/>
              </a:spcAft>
              <a:buClr>
                <a:srgbClr val="E31837"/>
              </a:buClr>
              <a:buSzPct val="8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Resources</a:t>
            </a:r>
          </a:p>
          <a:p>
            <a:pPr marL="850900" marR="0" lvl="3" indent="-279400" algn="l" defTabSz="914400" rtl="0" eaLnBrk="1" fontAlgn="base" latinLnBrk="0" hangingPunct="1">
              <a:lnSpc>
                <a:spcPct val="100000"/>
              </a:lnSpc>
              <a:spcBef>
                <a:spcPts val="0"/>
              </a:spcBef>
              <a:spcAft>
                <a:spcPts val="0"/>
              </a:spcAft>
              <a:buClr>
                <a:srgbClr val="E31837"/>
              </a:buClr>
              <a:buSzPct val="8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Plugins</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Reporting</a:t>
            </a:r>
            <a:endParaRPr kumimoji="0" lang="en-US"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7" name="Text Placeholder 4"/>
          <p:cNvSpPr txBox="1">
            <a:spLocks/>
          </p:cNvSpPr>
          <p:nvPr/>
        </p:nvSpPr>
        <p:spPr>
          <a:xfrm>
            <a:off x="302931" y="961415"/>
            <a:ext cx="4170595" cy="461665"/>
          </a:xfrm>
          <a:prstGeom prst="rect">
            <a:avLst/>
          </a:prstGeom>
          <a:solidFill>
            <a:srgbClr val="E31837"/>
          </a:solidFill>
          <a:ln w="9525">
            <a:noFill/>
            <a:miter lim="800000"/>
            <a:headEnd/>
            <a:tailEnd/>
          </a:ln>
        </p:spPr>
        <p:txBody>
          <a:bodyPr vert="horz" wrap="square" lIns="91440" tIns="91440" rIns="91440" bIns="9144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1" kern="1200" baseline="0">
                <a:solidFill>
                  <a:schemeClr val="bg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mj-lt"/>
                <a:ea typeface="+mn-ea"/>
                <a:cs typeface="+mn-cs"/>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mj-lt"/>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mj-lt"/>
                <a:ea typeface="+mn-ea"/>
                <a:cs typeface="+mn-cs"/>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mj-lt"/>
                <a:ea typeface="+mn-ea"/>
                <a:cs typeface="+mn-cs"/>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
              <a:tabLst/>
              <a:defRPr/>
            </a:pP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POM Relatioships</a:t>
            </a:r>
            <a:endParaRPr kumimoji="0" lang="en-US" sz="1800" b="1"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
        <p:nvSpPr>
          <p:cNvPr id="28" name="Text Placeholder 5"/>
          <p:cNvSpPr txBox="1">
            <a:spLocks/>
          </p:cNvSpPr>
          <p:nvPr/>
        </p:nvSpPr>
        <p:spPr>
          <a:xfrm>
            <a:off x="4648200" y="961415"/>
            <a:ext cx="4170595" cy="461665"/>
          </a:xfrm>
          <a:prstGeom prst="rect">
            <a:avLst/>
          </a:prstGeom>
          <a:solidFill>
            <a:srgbClr val="E31837"/>
          </a:solidFill>
          <a:ln w="9525">
            <a:noFill/>
            <a:miter lim="800000"/>
            <a:headEnd/>
            <a:tailEnd/>
          </a:ln>
        </p:spPr>
        <p:txBody>
          <a:bodyPr vert="horz" wrap="square" lIns="91440" tIns="91440" rIns="91440" bIns="9144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1" kern="1200" baseline="0">
                <a:solidFill>
                  <a:schemeClr val="bg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mj-lt"/>
                <a:ea typeface="+mn-ea"/>
                <a:cs typeface="+mn-cs"/>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mj-lt"/>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mj-lt"/>
                <a:ea typeface="+mn-ea"/>
                <a:cs typeface="+mn-cs"/>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mj-lt"/>
                <a:ea typeface="+mn-ea"/>
                <a:cs typeface="+mn-cs"/>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
              <a:tabLst/>
              <a:defRPr/>
            </a:pP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Build Settings</a:t>
            </a:r>
            <a:endParaRPr kumimoji="0" lang="en-US" sz="1800" b="1"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
        <p:nvSpPr>
          <p:cNvPr id="29" name="Text Placeholder 6"/>
          <p:cNvSpPr txBox="1">
            <a:spLocks/>
          </p:cNvSpPr>
          <p:nvPr/>
        </p:nvSpPr>
        <p:spPr>
          <a:xfrm>
            <a:off x="302931" y="3702856"/>
            <a:ext cx="4170595" cy="2561419"/>
          </a:xfrm>
          <a:prstGeom prst="rect">
            <a:avLst/>
          </a:prstGeom>
          <a:noFill/>
          <a:ln w="9525">
            <a:solidFill>
              <a:srgbClr val="E31837"/>
            </a:solidFill>
            <a:miter lim="800000"/>
            <a:headEnd/>
            <a:tailEnd/>
          </a:ln>
        </p:spPr>
        <p:txBody>
          <a:bodyPr vert="horz" wrap="square" lIns="91440" tIns="548640" rIns="91440" bIns="91440" numCol="1" anchor="t" anchorCtr="0" compatLnSpc="1">
            <a:prstTxWarp prst="textNoShape">
              <a:avLst/>
            </a:prstTxWarp>
            <a:no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Arial" pitchFamily="34" charset="0"/>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Arial" pitchFamily="34" charset="0"/>
                <a:ea typeface="+mn-ea"/>
                <a:cs typeface="Arial" pitchFamily="34"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General</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Contributors</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Licenses</a:t>
            </a:r>
            <a:endParaRPr kumimoji="0" lang="en-US"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30" name="Text Placeholder 7"/>
          <p:cNvSpPr txBox="1">
            <a:spLocks/>
          </p:cNvSpPr>
          <p:nvPr/>
        </p:nvSpPr>
        <p:spPr>
          <a:xfrm>
            <a:off x="4648200" y="3702856"/>
            <a:ext cx="4170595" cy="2561419"/>
          </a:xfrm>
          <a:prstGeom prst="rect">
            <a:avLst/>
          </a:prstGeom>
          <a:noFill/>
          <a:ln w="9525">
            <a:solidFill>
              <a:srgbClr val="E31837"/>
            </a:solidFill>
            <a:miter lim="800000"/>
            <a:headEnd/>
            <a:tailEnd/>
          </a:ln>
        </p:spPr>
        <p:txBody>
          <a:bodyPr vert="horz" wrap="square" lIns="91440" tIns="548640" rIns="91440" bIns="91440" numCol="1" anchor="t" anchorCtr="0" compatLnSpc="1">
            <a:prstTxWarp prst="textNoShape">
              <a:avLst/>
            </a:prstTxWarp>
            <a:no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Arial" pitchFamily="34" charset="0"/>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Arial" pitchFamily="34" charset="0"/>
                <a:ea typeface="+mn-ea"/>
                <a:cs typeface="Arial" pitchFamily="34"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fr-FR"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Environment Information</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fr-FR"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Maven Environment</a:t>
            </a:r>
          </a:p>
          <a:p>
            <a:pPr marL="571500" marR="0" lvl="2" indent="-279400" algn="l" defTabSz="914400" rtl="0" eaLnBrk="1" fontAlgn="base" latinLnBrk="0" hangingPunct="1">
              <a:lnSpc>
                <a:spcPct val="100000"/>
              </a:lnSpc>
              <a:spcBef>
                <a:spcPts val="0"/>
              </a:spcBef>
              <a:spcAft>
                <a:spcPts val="0"/>
              </a:spcAft>
              <a:buClr>
                <a:srgbClr val="E31837"/>
              </a:buClr>
              <a:buSzPct val="90000"/>
              <a:buFont typeface="Wingdings" pitchFamily="2" charset="2"/>
              <a:buChar char="Ø"/>
              <a:tabLst/>
              <a:defRPr/>
            </a:pPr>
            <a:r>
              <a:rPr kumimoji="0" lang="fr-FR"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Profiles</a:t>
            </a:r>
            <a:endParaRPr kumimoji="0" lang="fr-FR"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31" name="Text Placeholder 8"/>
          <p:cNvSpPr txBox="1">
            <a:spLocks/>
          </p:cNvSpPr>
          <p:nvPr/>
        </p:nvSpPr>
        <p:spPr>
          <a:xfrm>
            <a:off x="302931" y="3702856"/>
            <a:ext cx="4170595" cy="471520"/>
          </a:xfrm>
          <a:prstGeom prst="rect">
            <a:avLst/>
          </a:prstGeom>
          <a:solidFill>
            <a:srgbClr val="E31837"/>
          </a:solidFill>
          <a:ln w="9525">
            <a:noFill/>
            <a:miter lim="800000"/>
            <a:headEnd/>
            <a:tailEnd/>
          </a:ln>
        </p:spPr>
        <p:txBody>
          <a:bodyPr vert="horz" wrap="square" lIns="91440" tIns="91440" rIns="91440" bIns="9144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1" kern="1200" baseline="0">
                <a:solidFill>
                  <a:schemeClr val="bg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mj-lt"/>
                <a:ea typeface="+mn-ea"/>
                <a:cs typeface="+mn-cs"/>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mj-lt"/>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mj-lt"/>
                <a:ea typeface="+mn-ea"/>
                <a:cs typeface="+mn-cs"/>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mj-lt"/>
                <a:ea typeface="+mn-ea"/>
                <a:cs typeface="+mn-cs"/>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
              <a:tabLst/>
              <a:defRPr/>
            </a:pP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General Project Information</a:t>
            </a:r>
            <a:endParaRPr kumimoji="0" lang="en-US" sz="1800" b="1"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
        <p:nvSpPr>
          <p:cNvPr id="32" name="Text Placeholder 9"/>
          <p:cNvSpPr txBox="1">
            <a:spLocks/>
          </p:cNvSpPr>
          <p:nvPr/>
        </p:nvSpPr>
        <p:spPr>
          <a:xfrm>
            <a:off x="4648200" y="3702856"/>
            <a:ext cx="4170595" cy="471520"/>
          </a:xfrm>
          <a:prstGeom prst="rect">
            <a:avLst/>
          </a:prstGeom>
          <a:solidFill>
            <a:srgbClr val="E31837"/>
          </a:solidFill>
          <a:ln w="9525">
            <a:noFill/>
            <a:miter lim="800000"/>
            <a:headEnd/>
            <a:tailEnd/>
          </a:ln>
        </p:spPr>
        <p:txBody>
          <a:bodyPr vert="horz" wrap="square" lIns="91440" tIns="91440" rIns="91440" bIns="9144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1" kern="1200" baseline="0">
                <a:solidFill>
                  <a:schemeClr val="bg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mj-lt"/>
                <a:ea typeface="+mn-ea"/>
                <a:cs typeface="+mn-cs"/>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mj-lt"/>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mj-lt"/>
                <a:ea typeface="+mn-ea"/>
                <a:cs typeface="+mn-cs"/>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mj-lt"/>
                <a:ea typeface="+mn-ea"/>
                <a:cs typeface="+mn-cs"/>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
              <a:tabLst/>
              <a:defRPr/>
            </a:pP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 Build Environment</a:t>
            </a:r>
            <a:endParaRPr kumimoji="0" lang="en-US" sz="1800" b="1"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smtClean="0"/>
              <a:t>Installing and Maven Set up</a:t>
            </a:r>
            <a:endParaRPr lang="en-US" dirty="0"/>
          </a:p>
        </p:txBody>
      </p:sp>
      <p:sp>
        <p:nvSpPr>
          <p:cNvPr id="12" name="Text Placeholder 11"/>
          <p:cNvSpPr>
            <a:spLocks noGrp="1"/>
          </p:cNvSpPr>
          <p:nvPr>
            <p:ph type="body" idx="1"/>
          </p:nvPr>
        </p:nvSpPr>
        <p:spPr/>
        <p:txBody>
          <a:bodyPr/>
          <a:lstStyle/>
          <a:p>
            <a:pPr marL="0" indent="0">
              <a:buNone/>
            </a:pPr>
            <a:endParaRPr dirty="0" smtClean="0"/>
          </a:p>
          <a:p>
            <a:pPr marL="0" indent="0">
              <a:buNone/>
            </a:pPr>
            <a:r>
              <a:rPr lang="en-US" dirty="0" smtClean="0"/>
              <a:t>1</a:t>
            </a:r>
            <a:r>
              <a:rPr dirty="0" smtClean="0"/>
              <a:t>.   </a:t>
            </a:r>
            <a:r>
              <a:rPr dirty="0" smtClean="0"/>
              <a:t>Create new End User Variable for MAVEN_HOME in Environment Variables:</a:t>
            </a:r>
          </a:p>
          <a:p>
            <a:pPr marL="342900" indent="-342900"/>
            <a:endParaRPr dirty="0" smtClean="0"/>
          </a:p>
          <a:p>
            <a:pPr marL="0" indent="0">
              <a:buNone/>
            </a:pPr>
            <a:r>
              <a:rPr dirty="0" smtClean="0"/>
              <a:t>       Variable Name :    MAVEN_HOME</a:t>
            </a:r>
          </a:p>
          <a:p>
            <a:pPr marL="0" indent="0">
              <a:buNone/>
            </a:pPr>
            <a:r>
              <a:rPr dirty="0" smtClean="0"/>
              <a:t>        Value               :    $[user home]\</a:t>
            </a:r>
            <a:r>
              <a:rPr dirty="0" smtClean="0"/>
              <a:t>apache-maven-3.0.4-bin</a:t>
            </a:r>
            <a:endParaRPr lang="en-US" dirty="0" smtClean="0"/>
          </a:p>
          <a:p>
            <a:pPr marL="342900" indent="-342900"/>
            <a:endParaRPr dirty="0" smtClean="0"/>
          </a:p>
          <a:p>
            <a:pPr marL="0" indent="0">
              <a:buNone/>
            </a:pPr>
            <a:r>
              <a:rPr lang="en-US" dirty="0"/>
              <a:t>2</a:t>
            </a:r>
            <a:r>
              <a:rPr dirty="0" smtClean="0"/>
              <a:t>. </a:t>
            </a:r>
            <a:r>
              <a:rPr dirty="0" smtClean="0"/>
              <a:t>Create new End User Variable for PATH in Environment Variables:</a:t>
            </a:r>
          </a:p>
          <a:p>
            <a:pPr marL="342900" indent="-342900"/>
            <a:endParaRPr dirty="0" smtClean="0"/>
          </a:p>
          <a:p>
            <a:pPr marL="0" indent="0">
              <a:buNone/>
            </a:pPr>
            <a:r>
              <a:rPr dirty="0" smtClean="0"/>
              <a:t>         </a:t>
            </a:r>
            <a:r>
              <a:rPr dirty="0" smtClean="0"/>
              <a:t>Variable </a:t>
            </a:r>
            <a:r>
              <a:rPr dirty="0" smtClean="0"/>
              <a:t>Name :  PATH</a:t>
            </a:r>
          </a:p>
          <a:p>
            <a:pPr marL="0" indent="0">
              <a:buNone/>
            </a:pPr>
            <a:r>
              <a:rPr dirty="0" smtClean="0"/>
              <a:t>          Value               </a:t>
            </a:r>
            <a:r>
              <a:rPr dirty="0" smtClean="0"/>
              <a:t>%PATH</a:t>
            </a:r>
            <a:r>
              <a:rPr dirty="0" smtClean="0"/>
              <a:t>%;%JAVA_HOME%\bin;%MAVEN_HOME%\bin</a:t>
            </a:r>
          </a:p>
          <a:p>
            <a:pPr marL="342900" indent="-342900"/>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pPr marL="0" indent="-157957">
              <a:buNone/>
            </a:pPr>
            <a:r>
              <a:rPr lang="en-US" dirty="0" smtClean="0"/>
              <a:t>At the end of the session, you will be able to </a:t>
            </a:r>
          </a:p>
          <a:p>
            <a:pPr marL="292100" lvl="2" indent="0">
              <a:buNone/>
            </a:pPr>
            <a:r>
              <a:rPr lang="en-US" dirty="0" smtClean="0"/>
              <a:t> </a:t>
            </a:r>
          </a:p>
          <a:p>
            <a:r>
              <a:rPr lang="en-US" dirty="0" smtClean="0"/>
              <a:t>Define what is Maven</a:t>
            </a:r>
          </a:p>
          <a:p>
            <a:endParaRPr lang="en-US" dirty="0" smtClean="0"/>
          </a:p>
          <a:p>
            <a:r>
              <a:rPr lang="en-US" dirty="0" smtClean="0"/>
              <a:t>Define Repositories</a:t>
            </a:r>
          </a:p>
          <a:p>
            <a:endParaRPr lang="en-US" dirty="0" smtClean="0"/>
          </a:p>
          <a:p>
            <a:r>
              <a:rPr lang="en-US" dirty="0" smtClean="0"/>
              <a:t>Define Plugin, Goal &amp; Build lifecycle </a:t>
            </a:r>
          </a:p>
          <a:p>
            <a:endParaRPr lang="en-US" dirty="0" smtClean="0"/>
          </a:p>
          <a:p>
            <a:r>
              <a:rPr lang="en-US" dirty="0" smtClean="0"/>
              <a:t> Define GAV – Maven co-ordinates</a:t>
            </a:r>
          </a:p>
          <a:p>
            <a:endParaRPr lang="en-US" dirty="0" smtClean="0"/>
          </a:p>
          <a:p>
            <a:r>
              <a:rPr lang="en-US" dirty="0" smtClean="0"/>
              <a:t> Create and Install core java [jar packaged app] file</a:t>
            </a:r>
          </a:p>
          <a:p>
            <a:endParaRPr lang="en-US" dirty="0" smtClean="0"/>
          </a:p>
          <a:p>
            <a:r>
              <a:rPr lang="en-US" dirty="0" smtClean="0"/>
              <a:t> Create a pom.xml and Install one core java application</a:t>
            </a: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smtClean="0"/>
              <a:t>Testing</a:t>
            </a:r>
            <a:endParaRPr lang="en-US" dirty="0"/>
          </a:p>
        </p:txBody>
      </p:sp>
      <p:sp>
        <p:nvSpPr>
          <p:cNvPr id="12" name="Text Placeholder 11"/>
          <p:cNvSpPr>
            <a:spLocks noGrp="1"/>
          </p:cNvSpPr>
          <p:nvPr>
            <p:ph type="body" idx="1"/>
          </p:nvPr>
        </p:nvSpPr>
        <p:spPr/>
        <p:txBody>
          <a:bodyPr/>
          <a:lstStyle/>
          <a:p>
            <a:endParaRPr smtClean="0"/>
          </a:p>
          <a:p>
            <a:endParaRPr lang="en-US" dirty="0"/>
          </a:p>
        </p:txBody>
      </p:sp>
      <p:graphicFrame>
        <p:nvGraphicFramePr>
          <p:cNvPr id="13" name="Table 12"/>
          <p:cNvGraphicFramePr>
            <a:graphicFrameLocks noGrp="1"/>
          </p:cNvGraphicFramePr>
          <p:nvPr/>
        </p:nvGraphicFramePr>
        <p:xfrm>
          <a:off x="457200" y="1219200"/>
          <a:ext cx="7391400" cy="1798320"/>
        </p:xfrm>
        <a:graphic>
          <a:graphicData uri="http://schemas.openxmlformats.org/drawingml/2006/table">
            <a:tbl>
              <a:tblPr firstRow="1" bandRow="1">
                <a:tableStyleId>{5C22544A-7EE6-4342-B048-85BDC9FD1C3A}</a:tableStyleId>
              </a:tblPr>
              <a:tblGrid>
                <a:gridCol w="7391400">
                  <a:extLst>
                    <a:ext uri="{9D8B030D-6E8A-4147-A177-3AD203B41FA5}">
                      <a16:colId xmlns:a16="http://schemas.microsoft.com/office/drawing/2014/main" val="20000"/>
                    </a:ext>
                  </a:extLst>
                </a:gridCol>
              </a:tblGrid>
              <a:tr h="1600200">
                <a:tc>
                  <a:txBody>
                    <a:bodyPr/>
                    <a:lstStyle/>
                    <a:p>
                      <a:r>
                        <a:rPr lang="en-US" sz="1600" dirty="0" smtClean="0"/>
                        <a:t>C:\&gt;</a:t>
                      </a:r>
                      <a:r>
                        <a:rPr lang="en-US" sz="1600" dirty="0" err="1" smtClean="0"/>
                        <a:t>mvn</a:t>
                      </a:r>
                      <a:r>
                        <a:rPr lang="en-US" sz="1600" dirty="0" smtClean="0"/>
                        <a:t> --version</a:t>
                      </a:r>
                    </a:p>
                    <a:p>
                      <a:r>
                        <a:rPr lang="en-US" sz="1600" dirty="0" smtClean="0"/>
                        <a:t>Apache Maven 3.0.4 (r1232337; 2012-01-17 14:14:56+0530)</a:t>
                      </a:r>
                    </a:p>
                    <a:p>
                      <a:r>
                        <a:rPr lang="en-US" sz="1600" dirty="0" smtClean="0"/>
                        <a:t>Maven home: D:\apache-maven-3.0.4-bin\bin\..</a:t>
                      </a:r>
                    </a:p>
                    <a:p>
                      <a:r>
                        <a:rPr lang="en-US" sz="1600" dirty="0" smtClean="0"/>
                        <a:t>Java version: 1.6.0_14, vendor: Sun Microsystems Inc.</a:t>
                      </a:r>
                    </a:p>
                    <a:p>
                      <a:r>
                        <a:rPr lang="en-US" sz="1600" dirty="0" smtClean="0"/>
                        <a:t>Java home: D:\java\jdk1.6.0_14\jre</a:t>
                      </a:r>
                    </a:p>
                    <a:p>
                      <a:r>
                        <a:rPr lang="en-US" sz="1600" dirty="0" smtClean="0"/>
                        <a:t>Default locale: </a:t>
                      </a:r>
                      <a:r>
                        <a:rPr lang="en-US" sz="1600" dirty="0" err="1" smtClean="0"/>
                        <a:t>en_US</a:t>
                      </a:r>
                      <a:r>
                        <a:rPr lang="en-US" sz="1600" dirty="0" smtClean="0"/>
                        <a:t>, platform encoding: Cp1252</a:t>
                      </a:r>
                    </a:p>
                    <a:p>
                      <a:r>
                        <a:rPr lang="en-US" sz="1600" dirty="0" smtClean="0"/>
                        <a:t>OS name: "windows </a:t>
                      </a:r>
                      <a:r>
                        <a:rPr lang="en-US" sz="1600" dirty="0" err="1" smtClean="0"/>
                        <a:t>xp</a:t>
                      </a:r>
                      <a:r>
                        <a:rPr lang="en-US" sz="1600" dirty="0" smtClean="0"/>
                        <a:t>", version: "5.1", arch: "x86", family: "windows"</a:t>
                      </a:r>
                      <a:endParaRPr lang="en-US" sz="1600" dirty="0"/>
                    </a:p>
                  </a:txBody>
                  <a:tcPr>
                    <a:solidFill>
                      <a:schemeClr val="tx1"/>
                    </a:solidFill>
                  </a:tcPr>
                </a:tc>
                <a:extLst>
                  <a:ext uri="{0D108BD9-81ED-4DB2-BD59-A6C34878D82A}">
                    <a16:rowId xmlns:a16="http://schemas.microsoft.com/office/drawing/2014/main" val="10000"/>
                  </a:ext>
                </a:extLst>
              </a:tr>
            </a:tbl>
          </a:graphicData>
        </a:graphic>
      </p:graphicFrame>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 is archetype ?</a:t>
            </a:r>
            <a:endParaRPr lang="en-US" dirty="0"/>
          </a:p>
        </p:txBody>
      </p:sp>
      <p:sp>
        <p:nvSpPr>
          <p:cNvPr id="3" name="Text Placeholder 2"/>
          <p:cNvSpPr>
            <a:spLocks noGrp="1"/>
          </p:cNvSpPr>
          <p:nvPr>
            <p:ph type="body" idx="1"/>
          </p:nvPr>
        </p:nvSpPr>
        <p:spPr/>
        <p:txBody>
          <a:bodyPr/>
          <a:lstStyle/>
          <a:p>
            <a:r>
              <a:rPr dirty="0" smtClean="0"/>
              <a:t> Maven's project </a:t>
            </a:r>
            <a:r>
              <a:rPr dirty="0" err="1" smtClean="0"/>
              <a:t>templating</a:t>
            </a:r>
            <a:r>
              <a:rPr dirty="0" smtClean="0"/>
              <a:t> toolkit</a:t>
            </a:r>
          </a:p>
          <a:p>
            <a:endParaRPr dirty="0" smtClean="0"/>
          </a:p>
          <a:p>
            <a:r>
              <a:rPr dirty="0" smtClean="0"/>
              <a:t> An </a:t>
            </a:r>
            <a:r>
              <a:rPr dirty="0" err="1" smtClean="0"/>
              <a:t>orginal</a:t>
            </a:r>
            <a:r>
              <a:rPr dirty="0" smtClean="0"/>
              <a:t> pattern or model</a:t>
            </a:r>
          </a:p>
          <a:p>
            <a:endParaRPr dirty="0" smtClean="0"/>
          </a:p>
          <a:p>
            <a:r>
              <a:rPr dirty="0" smtClean="0"/>
              <a:t>Provides a consistent means of generating Maven projects</a:t>
            </a:r>
          </a:p>
          <a:p>
            <a:endParaRPr dirty="0" smtClean="0"/>
          </a:p>
          <a:p>
            <a:r>
              <a:rPr dirty="0" smtClean="0"/>
              <a:t>Gives a quick start to developers</a:t>
            </a:r>
          </a:p>
          <a:p>
            <a:endParaRPr dirty="0" smtClean="0"/>
          </a:p>
          <a:p>
            <a:r>
              <a:rPr dirty="0" smtClean="0"/>
              <a:t>Promotes Maven best practices across projects</a:t>
            </a:r>
          </a:p>
          <a:p>
            <a:endParaRPr dirty="0" smtClean="0"/>
          </a:p>
          <a:p>
            <a:r>
              <a:rPr dirty="0" smtClean="0"/>
              <a:t> Is shipped in a JAR and can be custom build</a:t>
            </a: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6875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7772400" cy="411162"/>
          </a:xfrm>
        </p:spPr>
        <p:txBody>
          <a:bodyPr/>
          <a:lstStyle/>
          <a:p>
            <a:r>
              <a:rPr dirty="0"/>
              <a:t>Generating an Artifact using archetype plugin:</a:t>
            </a:r>
            <a:endParaRPr lang="en-US" dirty="0"/>
          </a:p>
        </p:txBody>
      </p:sp>
      <p:sp>
        <p:nvSpPr>
          <p:cNvPr id="3" name="Text Placeholder 2"/>
          <p:cNvSpPr>
            <a:spLocks noGrp="1"/>
          </p:cNvSpPr>
          <p:nvPr>
            <p:ph type="body" idx="1"/>
          </p:nvPr>
        </p:nvSpPr>
        <p:spPr/>
        <p:txBody>
          <a:bodyPr/>
          <a:lstStyle/>
          <a:p>
            <a:pPr>
              <a:lnSpc>
                <a:spcPct val="100000"/>
              </a:lnSpc>
            </a:pPr>
            <a:r>
              <a:rPr dirty="0" smtClean="0"/>
              <a:t>C:\&gt;mvn </a:t>
            </a:r>
            <a:r>
              <a:rPr dirty="0" err="1" smtClean="0"/>
              <a:t>archetype:generate</a:t>
            </a:r>
            <a:r>
              <a:rPr dirty="0" smtClean="0"/>
              <a:t> -</a:t>
            </a:r>
            <a:r>
              <a:rPr dirty="0" err="1" smtClean="0"/>
              <a:t>DgroupId</a:t>
            </a:r>
            <a:r>
              <a:rPr dirty="0" smtClean="0"/>
              <a:t>=</a:t>
            </a:r>
            <a:r>
              <a:rPr dirty="0" err="1" smtClean="0"/>
              <a:t>com.</a:t>
            </a:r>
            <a:r>
              <a:rPr lang="en-US" dirty="0" err="1" smtClean="0"/>
              <a:t>techm</a:t>
            </a:r>
            <a:r>
              <a:rPr dirty="0" err="1" smtClean="0"/>
              <a:t>.tls</a:t>
            </a:r>
            <a:r>
              <a:rPr dirty="0" smtClean="0"/>
              <a:t> </a:t>
            </a:r>
            <a:r>
              <a:rPr dirty="0" smtClean="0"/>
              <a:t>\</a:t>
            </a:r>
          </a:p>
          <a:p>
            <a:pPr>
              <a:lnSpc>
                <a:spcPct val="100000"/>
              </a:lnSpc>
            </a:pPr>
            <a:endParaRPr dirty="0" smtClean="0"/>
          </a:p>
          <a:p>
            <a:pPr>
              <a:lnSpc>
                <a:spcPct val="100000"/>
              </a:lnSpc>
            </a:pPr>
            <a:r>
              <a:rPr dirty="0" smtClean="0"/>
              <a:t>       -</a:t>
            </a:r>
            <a:r>
              <a:rPr dirty="0" err="1" smtClean="0"/>
              <a:t>DartifactId</a:t>
            </a:r>
            <a:r>
              <a:rPr dirty="0" smtClean="0"/>
              <a:t>=</a:t>
            </a:r>
            <a:r>
              <a:rPr dirty="0" err="1" smtClean="0"/>
              <a:t>tls.test</a:t>
            </a:r>
            <a:r>
              <a:rPr dirty="0" smtClean="0"/>
              <a:t> \</a:t>
            </a:r>
          </a:p>
          <a:p>
            <a:pPr>
              <a:lnSpc>
                <a:spcPct val="100000"/>
              </a:lnSpc>
            </a:pPr>
            <a:endParaRPr dirty="0" smtClean="0"/>
          </a:p>
          <a:p>
            <a:pPr>
              <a:lnSpc>
                <a:spcPct val="100000"/>
              </a:lnSpc>
            </a:pPr>
            <a:r>
              <a:rPr dirty="0" smtClean="0"/>
              <a:t>       -</a:t>
            </a:r>
            <a:r>
              <a:rPr dirty="0" err="1" smtClean="0"/>
              <a:t>DarchetypeArtifactId</a:t>
            </a:r>
            <a:r>
              <a:rPr dirty="0" smtClean="0"/>
              <a:t>=maven-archetype-</a:t>
            </a:r>
            <a:r>
              <a:rPr dirty="0" err="1" smtClean="0"/>
              <a:t>quickstart</a:t>
            </a:r>
            <a:r>
              <a:rPr dirty="0" smtClean="0"/>
              <a:t> \</a:t>
            </a:r>
          </a:p>
          <a:p>
            <a:pPr>
              <a:lnSpc>
                <a:spcPct val="100000"/>
              </a:lnSpc>
            </a:pPr>
            <a:endParaRPr dirty="0" smtClean="0"/>
          </a:p>
          <a:p>
            <a:pPr>
              <a:lnSpc>
                <a:spcPct val="100000"/>
              </a:lnSpc>
            </a:pPr>
            <a:r>
              <a:rPr dirty="0" smtClean="0"/>
              <a:t>       -</a:t>
            </a:r>
            <a:r>
              <a:rPr dirty="0" err="1" smtClean="0"/>
              <a:t>DinteractiveMode</a:t>
            </a:r>
            <a:r>
              <a:rPr dirty="0" smtClean="0"/>
              <a:t>=false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9458447"/>
              </p:ext>
            </p:extLst>
          </p:nvPr>
        </p:nvGraphicFramePr>
        <p:xfrm>
          <a:off x="609600" y="3474720"/>
          <a:ext cx="7620000" cy="301752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2362200">
                <a:tc>
                  <a:txBody>
                    <a:bodyPr/>
                    <a:lstStyle/>
                    <a:p>
                      <a:r>
                        <a:rPr lang="en-US" sz="1600" dirty="0" smtClean="0"/>
                        <a:t>C:\TLS.TEST</a:t>
                      </a:r>
                    </a:p>
                    <a:p>
                      <a:r>
                        <a:rPr lang="en-US" sz="1600" dirty="0" smtClean="0"/>
                        <a:t>└───</a:t>
                      </a:r>
                      <a:r>
                        <a:rPr lang="en-US" sz="1600" dirty="0" err="1" smtClean="0"/>
                        <a:t>src</a:t>
                      </a:r>
                      <a:endParaRPr lang="en-US" sz="1600" dirty="0" smtClean="0"/>
                    </a:p>
                    <a:p>
                      <a:r>
                        <a:rPr lang="en-US" sz="1600" dirty="0" smtClean="0"/>
                        <a:t>    ├───main</a:t>
                      </a:r>
                    </a:p>
                    <a:p>
                      <a:r>
                        <a:rPr lang="en-US" sz="1600" dirty="0" smtClean="0"/>
                        <a:t>    │   └───java</a:t>
                      </a:r>
                    </a:p>
                    <a:p>
                      <a:r>
                        <a:rPr lang="en-US" sz="1600" dirty="0" smtClean="0"/>
                        <a:t>    │       └───com</a:t>
                      </a:r>
                    </a:p>
                    <a:p>
                      <a:r>
                        <a:rPr lang="en-US" sz="1600" dirty="0" smtClean="0"/>
                        <a:t>    │           </a:t>
                      </a:r>
                      <a:r>
                        <a:rPr lang="en-US" sz="1600" dirty="0" smtClean="0"/>
                        <a:t>└───</a:t>
                      </a:r>
                      <a:r>
                        <a:rPr lang="en-US" sz="1600" dirty="0" err="1" smtClean="0"/>
                        <a:t>techm</a:t>
                      </a:r>
                      <a:endParaRPr lang="en-US" sz="1600" dirty="0" smtClean="0"/>
                    </a:p>
                    <a:p>
                      <a:r>
                        <a:rPr lang="en-US" sz="1600" dirty="0" smtClean="0"/>
                        <a:t>    │               └───</a:t>
                      </a:r>
                      <a:r>
                        <a:rPr lang="en-US" sz="1600" dirty="0" err="1" smtClean="0"/>
                        <a:t>tls</a:t>
                      </a:r>
                      <a:endParaRPr lang="en-US" sz="1600" dirty="0" smtClean="0"/>
                    </a:p>
                    <a:p>
                      <a:r>
                        <a:rPr lang="en-US" sz="1600" dirty="0" smtClean="0"/>
                        <a:t>    └───test</a:t>
                      </a:r>
                    </a:p>
                    <a:p>
                      <a:r>
                        <a:rPr lang="en-US" sz="1600" dirty="0" smtClean="0"/>
                        <a:t>        └───java</a:t>
                      </a:r>
                    </a:p>
                    <a:p>
                      <a:r>
                        <a:rPr lang="en-US" sz="1600" dirty="0" smtClean="0"/>
                        <a:t>            └───com</a:t>
                      </a:r>
                    </a:p>
                    <a:p>
                      <a:r>
                        <a:rPr lang="en-US" sz="1600" dirty="0" smtClean="0"/>
                        <a:t>                </a:t>
                      </a:r>
                      <a:r>
                        <a:rPr lang="en-US" sz="1600" dirty="0" smtClean="0"/>
                        <a:t>└───</a:t>
                      </a:r>
                      <a:r>
                        <a:rPr lang="en-US" sz="1600" dirty="0" err="1" smtClean="0"/>
                        <a:t>techm</a:t>
                      </a:r>
                      <a:endParaRPr lang="en-US" sz="1600" dirty="0" smtClean="0"/>
                    </a:p>
                    <a:p>
                      <a:r>
                        <a:rPr lang="en-US" sz="1600" dirty="0" smtClean="0"/>
                        <a:t>                    └───</a:t>
                      </a:r>
                      <a:r>
                        <a:rPr lang="en-US" sz="1600" dirty="0" err="1" smtClean="0"/>
                        <a:t>tls</a:t>
                      </a:r>
                      <a:endParaRPr lang="en-US" sz="1600" dirty="0"/>
                    </a:p>
                  </a:txBody>
                  <a:tcPr>
                    <a:solidFill>
                      <a:schemeClr val="tx1"/>
                    </a:solidFill>
                  </a:tcPr>
                </a:tc>
                <a:extLst>
                  <a:ext uri="{0D108BD9-81ED-4DB2-BD59-A6C34878D82A}">
                    <a16:rowId xmlns:a16="http://schemas.microsoft.com/office/drawing/2014/main" val="10000"/>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dirty="0" smtClean="0"/>
              <a:t>Creating an </a:t>
            </a:r>
            <a:r>
              <a:rPr dirty="0" err="1" smtClean="0"/>
              <a:t>Artificat</a:t>
            </a:r>
            <a:r>
              <a:rPr dirty="0" smtClean="0"/>
              <a:t> from Archetype Plugin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07775255"/>
              </p:ext>
            </p:extLst>
          </p:nvPr>
        </p:nvGraphicFramePr>
        <p:xfrm>
          <a:off x="304800" y="914400"/>
          <a:ext cx="8534400" cy="5577840"/>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val="20000"/>
                    </a:ext>
                  </a:extLst>
                </a:gridCol>
              </a:tblGrid>
              <a:tr h="5461000">
                <a:tc>
                  <a:txBody>
                    <a:bodyPr/>
                    <a:lstStyle/>
                    <a:p>
                      <a:r>
                        <a:rPr lang="en-US" sz="1200" dirty="0" smtClean="0"/>
                        <a:t>C:\&gt;mvn </a:t>
                      </a:r>
                      <a:r>
                        <a:rPr lang="en-US" sz="1200" dirty="0" err="1" smtClean="0"/>
                        <a:t>archetype:generate</a:t>
                      </a:r>
                      <a:r>
                        <a:rPr lang="en-US" sz="1200" dirty="0" smtClean="0"/>
                        <a:t> -</a:t>
                      </a:r>
                      <a:r>
                        <a:rPr lang="en-US" sz="1200" dirty="0" err="1" smtClean="0"/>
                        <a:t>DgroupId</a:t>
                      </a:r>
                      <a:r>
                        <a:rPr lang="en-US" sz="1200" dirty="0" smtClean="0"/>
                        <a:t>=</a:t>
                      </a:r>
                      <a:r>
                        <a:rPr lang="en-US" sz="1200" dirty="0" err="1" smtClean="0"/>
                        <a:t>com.techm.tls</a:t>
                      </a:r>
                      <a:r>
                        <a:rPr lang="en-US" sz="1200" dirty="0" smtClean="0"/>
                        <a:t> </a:t>
                      </a:r>
                      <a:r>
                        <a:rPr lang="en-US" sz="1200" dirty="0" smtClean="0"/>
                        <a:t>-</a:t>
                      </a:r>
                      <a:r>
                        <a:rPr lang="en-US" sz="1200" dirty="0" err="1" smtClean="0"/>
                        <a:t>DartifactId</a:t>
                      </a:r>
                      <a:r>
                        <a:rPr lang="en-US" sz="1200" dirty="0" smtClean="0"/>
                        <a:t>=</a:t>
                      </a:r>
                      <a:r>
                        <a:rPr lang="en-US" sz="1200" dirty="0" err="1" smtClean="0"/>
                        <a:t>tls.test</a:t>
                      </a:r>
                      <a:r>
                        <a:rPr lang="en-US" sz="1200" dirty="0" smtClean="0"/>
                        <a:t> -</a:t>
                      </a:r>
                      <a:r>
                        <a:rPr lang="en-US" sz="1200" dirty="0" err="1" smtClean="0"/>
                        <a:t>Darchet</a:t>
                      </a:r>
                      <a:endParaRPr lang="en-US" sz="1200" dirty="0" smtClean="0"/>
                    </a:p>
                    <a:p>
                      <a:r>
                        <a:rPr lang="en-US" sz="1200" dirty="0" err="1" smtClean="0"/>
                        <a:t>ypeArtifactId</a:t>
                      </a:r>
                      <a:r>
                        <a:rPr lang="en-US" sz="1200" dirty="0" smtClean="0"/>
                        <a:t>=maven-archetype-</a:t>
                      </a:r>
                      <a:r>
                        <a:rPr lang="en-US" sz="1200" dirty="0" err="1" smtClean="0"/>
                        <a:t>quickstart</a:t>
                      </a:r>
                      <a:r>
                        <a:rPr lang="en-US" sz="1200" dirty="0" smtClean="0"/>
                        <a:t> -</a:t>
                      </a:r>
                      <a:r>
                        <a:rPr lang="en-US" sz="1200" dirty="0" err="1" smtClean="0"/>
                        <a:t>DinteractiveMode</a:t>
                      </a:r>
                      <a:r>
                        <a:rPr lang="en-US" sz="1200" dirty="0" smtClean="0"/>
                        <a:t>=false</a:t>
                      </a:r>
                    </a:p>
                    <a:p>
                      <a:r>
                        <a:rPr lang="en-US" sz="1200" dirty="0" smtClean="0"/>
                        <a:t>[INFO] Scanning for projects...</a:t>
                      </a:r>
                    </a:p>
                    <a:p>
                      <a:r>
                        <a:rPr lang="en-US" sz="1200" dirty="0" smtClean="0"/>
                        <a:t>[INFO] ------------------------------------------------------------------------</a:t>
                      </a:r>
                    </a:p>
                    <a:p>
                      <a:r>
                        <a:rPr lang="en-US" sz="1200" dirty="0" smtClean="0"/>
                        <a:t>[INFO] Building Maven Stub Project (No POM) 1</a:t>
                      </a:r>
                    </a:p>
                    <a:p>
                      <a:r>
                        <a:rPr lang="en-US" sz="1200" dirty="0" smtClean="0"/>
                        <a:t>[INFO] ------------------------------------------------------------------------</a:t>
                      </a:r>
                    </a:p>
                    <a:p>
                      <a:r>
                        <a:rPr lang="en-US" sz="1200" dirty="0" smtClean="0"/>
                        <a:t>[INFO] &gt;&gt;&gt; maven-archetype-plugin:2.2:generate (default-</a:t>
                      </a:r>
                      <a:r>
                        <a:rPr lang="en-US" sz="1200" dirty="0" err="1" smtClean="0"/>
                        <a:t>cli</a:t>
                      </a:r>
                      <a:r>
                        <a:rPr lang="en-US" sz="1200" dirty="0" smtClean="0"/>
                        <a:t>) @ standalone-</a:t>
                      </a:r>
                      <a:r>
                        <a:rPr lang="en-US" sz="1200" dirty="0" err="1" smtClean="0"/>
                        <a:t>pom</a:t>
                      </a:r>
                      <a:r>
                        <a:rPr lang="en-US" sz="1200" dirty="0" smtClean="0"/>
                        <a:t> &gt;&gt;&gt;</a:t>
                      </a:r>
                    </a:p>
                    <a:p>
                      <a:r>
                        <a:rPr lang="en-US" sz="1200" dirty="0" smtClean="0"/>
                        <a:t>[INFO]</a:t>
                      </a:r>
                    </a:p>
                    <a:p>
                      <a:r>
                        <a:rPr lang="en-US" sz="1200" dirty="0" smtClean="0"/>
                        <a:t>[INFO] &lt;&lt;&lt; maven-archetype-plugin:2.2:generate (default-</a:t>
                      </a:r>
                      <a:r>
                        <a:rPr lang="en-US" sz="1200" dirty="0" err="1" smtClean="0"/>
                        <a:t>cli</a:t>
                      </a:r>
                      <a:r>
                        <a:rPr lang="en-US" sz="1200" dirty="0" smtClean="0"/>
                        <a:t>) @ standalone-</a:t>
                      </a:r>
                      <a:r>
                        <a:rPr lang="en-US" sz="1200" dirty="0" err="1" smtClean="0"/>
                        <a:t>pom</a:t>
                      </a:r>
                      <a:r>
                        <a:rPr lang="en-US" sz="1200" dirty="0" smtClean="0"/>
                        <a:t> &lt;&lt;&lt;</a:t>
                      </a:r>
                    </a:p>
                    <a:p>
                      <a:r>
                        <a:rPr lang="en-US" sz="1200" dirty="0" smtClean="0"/>
                        <a:t>[INFO]</a:t>
                      </a:r>
                    </a:p>
                    <a:p>
                      <a:r>
                        <a:rPr lang="en-US" sz="1200" dirty="0" smtClean="0"/>
                        <a:t>[INFO] --- maven-archetype-plugin:2.2:generate (default-</a:t>
                      </a:r>
                      <a:r>
                        <a:rPr lang="en-US" sz="1200" dirty="0" err="1" smtClean="0"/>
                        <a:t>cli</a:t>
                      </a:r>
                      <a:r>
                        <a:rPr lang="en-US" sz="1200" dirty="0" smtClean="0"/>
                        <a:t>) @ standalone-</a:t>
                      </a:r>
                      <a:r>
                        <a:rPr lang="en-US" sz="1200" dirty="0" err="1" smtClean="0"/>
                        <a:t>pom</a:t>
                      </a:r>
                      <a:r>
                        <a:rPr lang="en-US" sz="1200" dirty="0" smtClean="0"/>
                        <a:t> ---</a:t>
                      </a:r>
                    </a:p>
                    <a:p>
                      <a:r>
                        <a:rPr lang="en-US" sz="1200" dirty="0" smtClean="0"/>
                        <a:t>[INFO] Generating project in Batch mode</a:t>
                      </a:r>
                    </a:p>
                    <a:p>
                      <a:r>
                        <a:rPr lang="en-US" sz="1200" dirty="0" smtClean="0"/>
                        <a:t>[INFO] ----------------------------------------------------------------------------</a:t>
                      </a:r>
                    </a:p>
                    <a:p>
                      <a:r>
                        <a:rPr lang="en-US" sz="1200" dirty="0" smtClean="0"/>
                        <a:t>[INFO] Using following parameters for creating project from Old (1.x) Archetype:</a:t>
                      </a:r>
                    </a:p>
                    <a:p>
                      <a:r>
                        <a:rPr lang="en-US" sz="1200" dirty="0" smtClean="0"/>
                        <a:t> maven-archetype-quickstart:1.0</a:t>
                      </a:r>
                    </a:p>
                    <a:p>
                      <a:r>
                        <a:rPr lang="en-US" sz="1200" dirty="0" smtClean="0"/>
                        <a:t>[INFO] ----------------------------------------------------------------------------</a:t>
                      </a:r>
                    </a:p>
                    <a:p>
                      <a:r>
                        <a:rPr lang="en-US" sz="1200" dirty="0" smtClean="0"/>
                        <a:t>[INFO] Parameter: </a:t>
                      </a:r>
                      <a:r>
                        <a:rPr lang="en-US" sz="1200" dirty="0" err="1" smtClean="0"/>
                        <a:t>groupId</a:t>
                      </a:r>
                      <a:r>
                        <a:rPr lang="en-US" sz="1200" dirty="0" smtClean="0"/>
                        <a:t>, Value: </a:t>
                      </a:r>
                      <a:r>
                        <a:rPr lang="en-US" sz="1200" dirty="0" err="1" smtClean="0"/>
                        <a:t>com.techm.tls</a:t>
                      </a:r>
                      <a:endParaRPr lang="en-US" sz="1200" dirty="0" smtClean="0"/>
                    </a:p>
                    <a:p>
                      <a:r>
                        <a:rPr lang="en-US" sz="1200" dirty="0" smtClean="0"/>
                        <a:t>[INFO] Parameter: </a:t>
                      </a:r>
                      <a:r>
                        <a:rPr lang="en-US" sz="1200" dirty="0" err="1" smtClean="0"/>
                        <a:t>packageName</a:t>
                      </a:r>
                      <a:r>
                        <a:rPr lang="en-US" sz="1200" dirty="0" smtClean="0"/>
                        <a:t>, Value: </a:t>
                      </a:r>
                      <a:r>
                        <a:rPr lang="en-US" sz="1200" dirty="0" err="1" smtClean="0"/>
                        <a:t>com.techm.tls</a:t>
                      </a:r>
                      <a:endParaRPr lang="en-US" sz="1200" dirty="0" smtClean="0"/>
                    </a:p>
                    <a:p>
                      <a:r>
                        <a:rPr lang="en-US" sz="1200" dirty="0" smtClean="0"/>
                        <a:t>[INFO] Parameter: package, Value: </a:t>
                      </a:r>
                      <a:r>
                        <a:rPr lang="en-US" sz="1200" dirty="0" err="1" smtClean="0"/>
                        <a:t>com.techm.tls</a:t>
                      </a:r>
                      <a:endParaRPr lang="en-US" sz="1200" dirty="0" smtClean="0"/>
                    </a:p>
                    <a:p>
                      <a:r>
                        <a:rPr lang="en-US" sz="1200" dirty="0" smtClean="0"/>
                        <a:t>[INFO] Parameter: </a:t>
                      </a:r>
                      <a:r>
                        <a:rPr lang="en-US" sz="1200" dirty="0" err="1" smtClean="0"/>
                        <a:t>artifactId</a:t>
                      </a:r>
                      <a:r>
                        <a:rPr lang="en-US" sz="1200" dirty="0" smtClean="0"/>
                        <a:t>, Value: </a:t>
                      </a:r>
                      <a:r>
                        <a:rPr lang="en-US" sz="1200" dirty="0" err="1" smtClean="0"/>
                        <a:t>tls.test</a:t>
                      </a:r>
                      <a:endParaRPr lang="en-US" sz="1200" dirty="0" smtClean="0"/>
                    </a:p>
                    <a:p>
                      <a:r>
                        <a:rPr lang="en-US" sz="1200" dirty="0" smtClean="0"/>
                        <a:t>[INFO] Parameter: </a:t>
                      </a:r>
                      <a:r>
                        <a:rPr lang="en-US" sz="1200" dirty="0" err="1" smtClean="0"/>
                        <a:t>basedir</a:t>
                      </a:r>
                      <a:r>
                        <a:rPr lang="en-US" sz="1200" dirty="0" smtClean="0"/>
                        <a:t>, Value: C:\</a:t>
                      </a:r>
                    </a:p>
                    <a:p>
                      <a:r>
                        <a:rPr lang="en-US" sz="1200" dirty="0" smtClean="0"/>
                        <a:t>[INFO] Parameter: version, Value: 1.0-SNAPSHOT</a:t>
                      </a:r>
                    </a:p>
                    <a:p>
                      <a:r>
                        <a:rPr lang="en-US" sz="1200" dirty="0" smtClean="0"/>
                        <a:t>[INFO] project created from Old (1.x) Archetype in dir: C:\tls.test</a:t>
                      </a:r>
                    </a:p>
                    <a:p>
                      <a:r>
                        <a:rPr lang="en-US" sz="1200" dirty="0" smtClean="0"/>
                        <a:t>[INFO] ------------------------------------------------------------------------</a:t>
                      </a:r>
                    </a:p>
                    <a:p>
                      <a:r>
                        <a:rPr lang="en-US" sz="1200" dirty="0" smtClean="0"/>
                        <a:t>[INFO] BUILD SUCCESS</a:t>
                      </a:r>
                    </a:p>
                    <a:p>
                      <a:r>
                        <a:rPr lang="en-US" sz="1200" dirty="0" smtClean="0"/>
                        <a:t>[INFO] ------------------------------------------------------------------------</a:t>
                      </a:r>
                    </a:p>
                    <a:p>
                      <a:r>
                        <a:rPr lang="en-US" sz="1200" dirty="0" smtClean="0"/>
                        <a:t>[INFO] Total time: 6.938s</a:t>
                      </a:r>
                    </a:p>
                    <a:p>
                      <a:r>
                        <a:rPr lang="en-US" sz="1200" dirty="0" smtClean="0"/>
                        <a:t>[INFO] Finished at: Mon Jul 09 21:47:25 IST 2012</a:t>
                      </a:r>
                    </a:p>
                    <a:p>
                      <a:r>
                        <a:rPr lang="en-US" sz="1200" dirty="0" smtClean="0"/>
                        <a:t>[INFO] Final Memory: 7M/13M</a:t>
                      </a:r>
                    </a:p>
                    <a:p>
                      <a:r>
                        <a:rPr lang="en-US" sz="1200" dirty="0" smtClean="0"/>
                        <a:t>[INFO] -----------------------------------------------------------------------</a:t>
                      </a:r>
                      <a:r>
                        <a:rPr lang="en-US" sz="1200" baseline="0" dirty="0" smtClean="0"/>
                        <a:t> </a:t>
                      </a:r>
                      <a:endParaRPr lang="en-US" sz="1200" dirty="0" smtClean="0"/>
                    </a:p>
                  </a:txBody>
                  <a:tcPr>
                    <a:solidFill>
                      <a:schemeClr val="tx1"/>
                    </a:solidFill>
                  </a:tcPr>
                </a:tc>
                <a:extLst>
                  <a:ext uri="{0D108BD9-81ED-4DB2-BD59-A6C34878D82A}">
                    <a16:rowId xmlns:a16="http://schemas.microsoft.com/office/drawing/2014/main" val="10000"/>
                  </a:ext>
                </a:extLst>
              </a:tr>
            </a:tbl>
          </a:graphicData>
        </a:graphic>
      </p:graphicFrame>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7848600" cy="411162"/>
          </a:xfrm>
        </p:spPr>
        <p:txBody>
          <a:bodyPr/>
          <a:lstStyle/>
          <a:p>
            <a:r>
              <a:rPr dirty="0"/>
              <a:t>Putting our classes in the generated archetype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2571549"/>
              </p:ext>
            </p:extLst>
          </p:nvPr>
        </p:nvGraphicFramePr>
        <p:xfrm>
          <a:off x="381000" y="1524000"/>
          <a:ext cx="8458200" cy="1828800"/>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1828800">
                <a:tc>
                  <a:txBody>
                    <a:bodyPr/>
                    <a:lstStyle/>
                    <a:p>
                      <a:r>
                        <a:rPr lang="en-US" sz="1600" dirty="0" smtClean="0"/>
                        <a:t>package </a:t>
                      </a:r>
                      <a:r>
                        <a:rPr lang="en-US" sz="1600" dirty="0" err="1" smtClean="0"/>
                        <a:t>com.techm.tls</a:t>
                      </a:r>
                      <a:r>
                        <a:rPr lang="en-US" sz="1600" dirty="0" smtClean="0"/>
                        <a:t>;</a:t>
                      </a:r>
                    </a:p>
                    <a:p>
                      <a:endParaRPr lang="en-US" sz="1600" dirty="0" smtClean="0"/>
                    </a:p>
                    <a:p>
                      <a:r>
                        <a:rPr lang="en-US" sz="1600" dirty="0" smtClean="0"/>
                        <a:t>public class Hello{</a:t>
                      </a:r>
                    </a:p>
                    <a:p>
                      <a:r>
                        <a:rPr lang="en-US" sz="1600" dirty="0" smtClean="0"/>
                        <a:t>       public static void main(String[] </a:t>
                      </a:r>
                      <a:r>
                        <a:rPr lang="en-US" sz="1600" dirty="0" err="1" smtClean="0"/>
                        <a:t>args</a:t>
                      </a:r>
                      <a:r>
                        <a:rPr lang="en-US" sz="1600" dirty="0" smtClean="0"/>
                        <a:t>){</a:t>
                      </a:r>
                    </a:p>
                    <a:p>
                      <a:r>
                        <a:rPr lang="en-US" sz="1600" dirty="0" smtClean="0"/>
                        <a:t>              </a:t>
                      </a:r>
                      <a:r>
                        <a:rPr lang="en-US" sz="1600" dirty="0" err="1" smtClean="0"/>
                        <a:t>System.out.println</a:t>
                      </a:r>
                      <a:r>
                        <a:rPr lang="en-US" sz="1600" dirty="0" smtClean="0"/>
                        <a:t>("Hello TECHM</a:t>
                      </a:r>
                      <a:r>
                        <a:rPr lang="en-US" sz="1600" baseline="0" dirty="0" smtClean="0"/>
                        <a:t> </a:t>
                      </a:r>
                      <a:r>
                        <a:rPr lang="en-US" sz="1600" dirty="0" smtClean="0"/>
                        <a:t>! Welcome to Maven ");</a:t>
                      </a:r>
                    </a:p>
                    <a:p>
                      <a:r>
                        <a:rPr lang="en-US" sz="1600" dirty="0" smtClean="0"/>
                        <a:t>       } </a:t>
                      </a:r>
                    </a:p>
                    <a:p>
                      <a:r>
                        <a:rPr lang="en-US" sz="1600" dirty="0" smtClean="0"/>
                        <a:t>}</a:t>
                      </a:r>
                      <a:endParaRPr lang="en-US" sz="1600" dirty="0"/>
                    </a:p>
                  </a:txBody>
                  <a:tcPr>
                    <a:solidFill>
                      <a:schemeClr val="tx1"/>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80777577"/>
              </p:ext>
            </p:extLst>
          </p:nvPr>
        </p:nvGraphicFramePr>
        <p:xfrm>
          <a:off x="381000" y="3886200"/>
          <a:ext cx="8458200" cy="1371600"/>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1371600">
                <a:tc>
                  <a:txBody>
                    <a:bodyPr/>
                    <a:lstStyle/>
                    <a:p>
                      <a:r>
                        <a:rPr lang="en-US" sz="1800" dirty="0" smtClean="0"/>
                        <a:t>C:\tls.test&gt; </a:t>
                      </a:r>
                      <a:r>
                        <a:rPr lang="en-US" sz="1800" dirty="0" err="1" smtClean="0"/>
                        <a:t>mvn</a:t>
                      </a:r>
                      <a:r>
                        <a:rPr lang="en-US" sz="1800" dirty="0" smtClean="0"/>
                        <a:t> install</a:t>
                      </a:r>
                      <a:endParaRPr lang="en-US" sz="1800" dirty="0"/>
                    </a:p>
                  </a:txBody>
                  <a:tcPr>
                    <a:solidFill>
                      <a:schemeClr val="tx1"/>
                    </a:solidFill>
                  </a:tcPr>
                </a:tc>
                <a:extLst>
                  <a:ext uri="{0D108BD9-81ED-4DB2-BD59-A6C34878D82A}">
                    <a16:rowId xmlns:a16="http://schemas.microsoft.com/office/drawing/2014/main" val="10000"/>
                  </a:ext>
                </a:extLst>
              </a:tr>
            </a:tbl>
          </a:graphicData>
        </a:graphic>
      </p:graphicFrame>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397000"/>
          <a:ext cx="8001000" cy="4114800"/>
        </p:xfrm>
        <a:graphic>
          <a:graphicData uri="http://schemas.openxmlformats.org/drawingml/2006/table">
            <a:tbl>
              <a:tblPr firstRow="1" bandRow="1">
                <a:tableStyleId>{5C22544A-7EE6-4342-B048-85BDC9FD1C3A}</a:tableStyleId>
              </a:tblPr>
              <a:tblGrid>
                <a:gridCol w="8001000">
                  <a:extLst>
                    <a:ext uri="{9D8B030D-6E8A-4147-A177-3AD203B41FA5}">
                      <a16:colId xmlns:a16="http://schemas.microsoft.com/office/drawing/2014/main" val="20000"/>
                    </a:ext>
                  </a:extLst>
                </a:gridCol>
              </a:tblGrid>
              <a:tr h="370840">
                <a:tc>
                  <a:txBody>
                    <a:bodyPr/>
                    <a:lstStyle/>
                    <a:p>
                      <a:r>
                        <a:rPr lang="en-US" sz="1100" dirty="0" smtClean="0"/>
                        <a:t>[INFO] Scanning for projects...                                                                      </a:t>
                      </a:r>
                    </a:p>
                    <a:p>
                      <a:r>
                        <a:rPr lang="en-US" sz="1100" dirty="0" smtClean="0"/>
                        <a:t>[INFO] ------------------------------------------------------------------------</a:t>
                      </a:r>
                    </a:p>
                    <a:p>
                      <a:r>
                        <a:rPr lang="en-US" sz="1100" dirty="0" smtClean="0"/>
                        <a:t>[INFO] Building </a:t>
                      </a:r>
                      <a:r>
                        <a:rPr lang="en-US" sz="1100" dirty="0" err="1" smtClean="0"/>
                        <a:t>tls.test</a:t>
                      </a:r>
                      <a:r>
                        <a:rPr lang="en-US" sz="1100" dirty="0" smtClean="0"/>
                        <a:t> 1.0-SNAPSHOT</a:t>
                      </a:r>
                    </a:p>
                    <a:p>
                      <a:r>
                        <a:rPr lang="en-US" sz="1100" dirty="0" smtClean="0"/>
                        <a:t>[INFO] ------------------------------------------------------------------------</a:t>
                      </a:r>
                    </a:p>
                    <a:p>
                      <a:r>
                        <a:rPr lang="en-US" sz="1100" dirty="0" smtClean="0"/>
                        <a:t>[INFO] --- maven-resources-plugin:2.5:resources (default-resources) @ </a:t>
                      </a:r>
                      <a:r>
                        <a:rPr lang="en-US" sz="1100" dirty="0" err="1" smtClean="0"/>
                        <a:t>tls.test</a:t>
                      </a:r>
                      <a:r>
                        <a:rPr lang="en-US" sz="1100" dirty="0" smtClean="0"/>
                        <a:t> ---</a:t>
                      </a:r>
                    </a:p>
                    <a:p>
                      <a:r>
                        <a:rPr lang="en-US" sz="1100" dirty="0" smtClean="0"/>
                        <a:t>[debug] execute contextualize</a:t>
                      </a:r>
                    </a:p>
                    <a:p>
                      <a:r>
                        <a:rPr lang="en-US" sz="1100" dirty="0" smtClean="0"/>
                        <a:t>[WARNING] Using platform encoding (Cp1252 actually) to copy filtered resources, i.e. build is platform dependent!</a:t>
                      </a:r>
                    </a:p>
                    <a:p>
                      <a:r>
                        <a:rPr lang="en-US" sz="1100" dirty="0" smtClean="0"/>
                        <a:t>[INFO] skip non existing </a:t>
                      </a:r>
                      <a:r>
                        <a:rPr lang="en-US" sz="1100" dirty="0" err="1" smtClean="0"/>
                        <a:t>resourceDirectory</a:t>
                      </a:r>
                      <a:r>
                        <a:rPr lang="en-US" sz="1100" dirty="0" smtClean="0"/>
                        <a:t> C:\tls.test\src\main\resources</a:t>
                      </a:r>
                    </a:p>
                    <a:p>
                      <a:r>
                        <a:rPr lang="en-US" sz="1100" dirty="0" smtClean="0"/>
                        <a:t>[INFO] --- maven-compiler-plugin:2.3.2:compile (default-compile) @ </a:t>
                      </a:r>
                      <a:r>
                        <a:rPr lang="en-US" sz="1100" dirty="0" err="1" smtClean="0"/>
                        <a:t>tls.test</a:t>
                      </a:r>
                      <a:r>
                        <a:rPr lang="en-US" sz="1100" dirty="0" smtClean="0"/>
                        <a:t> ---</a:t>
                      </a:r>
                    </a:p>
                    <a:p>
                      <a:r>
                        <a:rPr lang="en-US" sz="1100" dirty="0" smtClean="0"/>
                        <a:t>[WARNING] File encoding has not been set, using platform encoding Cp1252, i.e. build is platform dependent!</a:t>
                      </a:r>
                    </a:p>
                    <a:p>
                      <a:r>
                        <a:rPr lang="en-US" sz="1100" dirty="0" smtClean="0"/>
                        <a:t>[INFO] Compiling 2 source files to C:\tls.test\target\classes</a:t>
                      </a:r>
                    </a:p>
                    <a:p>
                      <a:r>
                        <a:rPr lang="en-US" sz="1100" dirty="0" smtClean="0"/>
                        <a:t>[INFO] --- maven-resources-plugin:2.5:testResources (default-</a:t>
                      </a:r>
                      <a:r>
                        <a:rPr lang="en-US" sz="1100" dirty="0" err="1" smtClean="0"/>
                        <a:t>testResources</a:t>
                      </a:r>
                      <a:r>
                        <a:rPr lang="en-US" sz="1100" dirty="0" smtClean="0"/>
                        <a:t>) @ </a:t>
                      </a:r>
                      <a:r>
                        <a:rPr lang="en-US" sz="1100" dirty="0" err="1" smtClean="0"/>
                        <a:t>tls.test</a:t>
                      </a:r>
                      <a:r>
                        <a:rPr lang="en-US" sz="1100" dirty="0" smtClean="0"/>
                        <a:t> ---</a:t>
                      </a:r>
                    </a:p>
                    <a:p>
                      <a:r>
                        <a:rPr lang="en-US" sz="1100" dirty="0" smtClean="0"/>
                        <a:t>[debug] execute contextualize</a:t>
                      </a:r>
                    </a:p>
                    <a:p>
                      <a:r>
                        <a:rPr lang="en-US" sz="1100" dirty="0" smtClean="0"/>
                        <a:t>[WARNING] Using platform encoding (Cp1252 actually) to copy filtered resources, i.e. build is platform dependent!</a:t>
                      </a:r>
                    </a:p>
                    <a:p>
                      <a:r>
                        <a:rPr lang="en-US" sz="1100" dirty="0" smtClean="0"/>
                        <a:t>[INFO] skip non existing </a:t>
                      </a:r>
                      <a:r>
                        <a:rPr lang="en-US" sz="1100" dirty="0" err="1" smtClean="0"/>
                        <a:t>resourceDirectory</a:t>
                      </a:r>
                      <a:r>
                        <a:rPr lang="en-US" sz="1100" dirty="0" smtClean="0"/>
                        <a:t> C:\tls.test\src\test\resources</a:t>
                      </a:r>
                    </a:p>
                    <a:p>
                      <a:r>
                        <a:rPr lang="en-US" sz="1100" dirty="0" smtClean="0"/>
                        <a:t>[INFO] </a:t>
                      </a:r>
                    </a:p>
                    <a:p>
                      <a:r>
                        <a:rPr lang="en-US" sz="1100" dirty="0" smtClean="0"/>
                        <a:t>[INFO] --- maven-compiler-plugin:2.3.2:testCompile (default-</a:t>
                      </a:r>
                      <a:r>
                        <a:rPr lang="en-US" sz="1100" dirty="0" err="1" smtClean="0"/>
                        <a:t>testCompile</a:t>
                      </a:r>
                      <a:r>
                        <a:rPr lang="en-US" sz="1100" dirty="0" smtClean="0"/>
                        <a:t>) @ </a:t>
                      </a:r>
                      <a:r>
                        <a:rPr lang="en-US" sz="1100" dirty="0" err="1" smtClean="0"/>
                        <a:t>tls.test</a:t>
                      </a:r>
                      <a:r>
                        <a:rPr lang="en-US" sz="1100" dirty="0" smtClean="0"/>
                        <a:t> ---</a:t>
                      </a:r>
                    </a:p>
                    <a:p>
                      <a:r>
                        <a:rPr lang="en-US" sz="1100" dirty="0" smtClean="0"/>
                        <a:t>[WARNING] File encoding has not been set, using platform encoding Cp1252, i.e. build is platform dependent!</a:t>
                      </a:r>
                    </a:p>
                    <a:p>
                      <a:r>
                        <a:rPr lang="en-US" sz="1100" dirty="0" smtClean="0"/>
                        <a:t>[INFO] Compiling 1 source file to C:\tls.test\target\test-classes</a:t>
                      </a:r>
                    </a:p>
                    <a:p>
                      <a:r>
                        <a:rPr lang="en-US" sz="1100" dirty="0" smtClean="0"/>
                        <a:t>[INFO] </a:t>
                      </a:r>
                    </a:p>
                    <a:p>
                      <a:r>
                        <a:rPr lang="en-US" sz="1100" dirty="0" smtClean="0"/>
                        <a:t>[INFO] --- maven-surefire-plugin:2.10:test (default-test) @ </a:t>
                      </a:r>
                      <a:r>
                        <a:rPr lang="en-US" sz="1100" dirty="0" err="1" smtClean="0"/>
                        <a:t>tls.test</a:t>
                      </a:r>
                      <a:r>
                        <a:rPr lang="en-US" sz="1100" dirty="0" smtClean="0"/>
                        <a:t> ---</a:t>
                      </a:r>
                    </a:p>
                    <a:p>
                      <a:r>
                        <a:rPr lang="en-US" sz="1100" dirty="0" smtClean="0"/>
                        <a:t>[INFO] Surefire report directory: C:\tls.test\target\surefire-reports</a:t>
                      </a:r>
                    </a:p>
                    <a:p>
                      <a:endParaRPr lang="en-US" sz="1100" dirty="0" smtClean="0"/>
                    </a:p>
                    <a:p>
                      <a:endParaRPr lang="en-US" sz="1100" dirty="0"/>
                    </a:p>
                  </a:txBody>
                  <a:tcPr>
                    <a:solidFill>
                      <a:schemeClr val="tx1"/>
                    </a:solidFill>
                  </a:tcPr>
                </a:tc>
                <a:extLst>
                  <a:ext uri="{0D108BD9-81ED-4DB2-BD59-A6C34878D82A}">
                    <a16:rowId xmlns:a16="http://schemas.microsoft.com/office/drawing/2014/main" val="10000"/>
                  </a:ext>
                </a:extLst>
              </a:tr>
            </a:tbl>
          </a:graphicData>
        </a:graphic>
      </p:graphicFrame>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88193962"/>
              </p:ext>
            </p:extLst>
          </p:nvPr>
        </p:nvGraphicFramePr>
        <p:xfrm>
          <a:off x="304800" y="1397000"/>
          <a:ext cx="8610600" cy="4634929"/>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370840">
                <a:tc>
                  <a:txBody>
                    <a:bodyPr/>
                    <a:lstStyle/>
                    <a:p>
                      <a:r>
                        <a:rPr lang="en-US" sz="1200" dirty="0" smtClean="0"/>
                        <a:t>-------------------------------------------------------</a:t>
                      </a:r>
                    </a:p>
                    <a:p>
                      <a:r>
                        <a:rPr lang="en-US" sz="1200" dirty="0" smtClean="0"/>
                        <a:t> T E S T S</a:t>
                      </a:r>
                    </a:p>
                    <a:p>
                      <a:r>
                        <a:rPr lang="en-US" sz="1200" dirty="0" smtClean="0"/>
                        <a:t>-------------------------------------------------------</a:t>
                      </a:r>
                    </a:p>
                    <a:p>
                      <a:r>
                        <a:rPr lang="en-US" sz="1200" dirty="0" smtClean="0"/>
                        <a:t>Running </a:t>
                      </a:r>
                      <a:r>
                        <a:rPr lang="en-US" sz="1200" dirty="0" err="1" smtClean="0"/>
                        <a:t>com.techm.tls.AppTestTests</a:t>
                      </a:r>
                      <a:r>
                        <a:rPr lang="en-US" sz="1200" dirty="0" smtClean="0"/>
                        <a:t> </a:t>
                      </a:r>
                      <a:r>
                        <a:rPr lang="en-US" sz="1200" dirty="0" smtClean="0"/>
                        <a:t>run: 1, Failures: 0, Errors: 0, Skipped: 0, Time elapsed: 0.016 sec</a:t>
                      </a:r>
                    </a:p>
                    <a:p>
                      <a:r>
                        <a:rPr lang="en-US" sz="1200" dirty="0" smtClean="0"/>
                        <a:t>Results :</a:t>
                      </a:r>
                    </a:p>
                    <a:p>
                      <a:endParaRPr lang="en-US" sz="1200" dirty="0" smtClean="0"/>
                    </a:p>
                    <a:p>
                      <a:r>
                        <a:rPr lang="en-US" sz="1200" dirty="0" smtClean="0"/>
                        <a:t>Tests run: 1, Failures: 0, Errors: 0, Skipped: 0</a:t>
                      </a:r>
                    </a:p>
                    <a:p>
                      <a:endParaRPr lang="en-US" sz="1200" dirty="0" smtClean="0"/>
                    </a:p>
                    <a:p>
                      <a:r>
                        <a:rPr lang="en-US" sz="1200" dirty="0" smtClean="0"/>
                        <a:t>[INFO] </a:t>
                      </a:r>
                    </a:p>
                    <a:p>
                      <a:r>
                        <a:rPr lang="en-US" sz="1200" dirty="0" smtClean="0"/>
                        <a:t>[INFO] --- maven-jar-plugin:2.3.2:jar (default-jar) @ </a:t>
                      </a:r>
                      <a:r>
                        <a:rPr lang="en-US" sz="1200" dirty="0" err="1" smtClean="0"/>
                        <a:t>tls.test</a:t>
                      </a:r>
                      <a:r>
                        <a:rPr lang="en-US" sz="1200" dirty="0" smtClean="0"/>
                        <a:t> ---</a:t>
                      </a:r>
                    </a:p>
                    <a:p>
                      <a:r>
                        <a:rPr lang="en-US" sz="1200" dirty="0" smtClean="0"/>
                        <a:t>[INFO] Building jar: C:\tls.test\target\tls.test-1.0-SNAPSHOT.jar</a:t>
                      </a:r>
                    </a:p>
                    <a:p>
                      <a:r>
                        <a:rPr lang="en-US" sz="1200" dirty="0" smtClean="0"/>
                        <a:t>[INFO] </a:t>
                      </a:r>
                    </a:p>
                    <a:p>
                      <a:r>
                        <a:rPr lang="en-US" sz="1200" dirty="0" smtClean="0"/>
                        <a:t>[INFO] --- maven-install-plugin:2.3.1:install (default-install) @ </a:t>
                      </a:r>
                      <a:r>
                        <a:rPr lang="en-US" sz="1200" dirty="0" err="1" smtClean="0"/>
                        <a:t>tls.test</a:t>
                      </a:r>
                      <a:r>
                        <a:rPr lang="en-US" sz="1200" dirty="0" smtClean="0"/>
                        <a:t> ---</a:t>
                      </a:r>
                    </a:p>
                    <a:p>
                      <a:r>
                        <a:rPr lang="en-US" sz="1200" dirty="0" smtClean="0"/>
                        <a:t>[INFO] Installing C:\tls.test\target\tls.test-1.0-SNAPSHOT.jar to C:\Documents and Settings\Admin\.</a:t>
                      </a:r>
                      <a:r>
                        <a:rPr lang="en-US" sz="1200" dirty="0" smtClean="0"/>
                        <a:t>m2\repository\com\</a:t>
                      </a:r>
                      <a:r>
                        <a:rPr lang="en-US" sz="1200" dirty="0" err="1" smtClean="0"/>
                        <a:t>techm</a:t>
                      </a:r>
                      <a:r>
                        <a:rPr lang="en-US" sz="1200" dirty="0" smtClean="0"/>
                        <a:t>\</a:t>
                      </a:r>
                      <a:r>
                        <a:rPr lang="en-US" sz="1200" dirty="0" err="1" smtClean="0"/>
                        <a:t>tls</a:t>
                      </a:r>
                      <a:r>
                        <a:rPr lang="en-US" sz="1200" dirty="0" smtClean="0"/>
                        <a:t>\</a:t>
                      </a:r>
                      <a:r>
                        <a:rPr lang="en-US" sz="1200" dirty="0" err="1" smtClean="0"/>
                        <a:t>tls.test</a:t>
                      </a:r>
                      <a:r>
                        <a:rPr lang="en-US" sz="1200" dirty="0" smtClean="0"/>
                        <a:t>\1.0-SNAPSHOT\tls.test-1.0-SNAPSHOT.jar</a:t>
                      </a:r>
                      <a:endParaRPr lang="en-US" sz="1200" dirty="0" smtClean="0"/>
                    </a:p>
                    <a:p>
                      <a:r>
                        <a:rPr lang="en-US" sz="1200" dirty="0" smtClean="0"/>
                        <a:t>[INFO] Installing C:\tls.test\pom.xml to C:\Documents and Settings\Admin\.</a:t>
                      </a:r>
                      <a:r>
                        <a:rPr lang="en-US" sz="1200" dirty="0" smtClean="0"/>
                        <a:t>m2\repository\com\</a:t>
                      </a:r>
                      <a:r>
                        <a:rPr lang="en-US" sz="1200" dirty="0" err="1" smtClean="0"/>
                        <a:t>techm</a:t>
                      </a:r>
                      <a:r>
                        <a:rPr lang="en-US" sz="1200" dirty="0" smtClean="0"/>
                        <a:t>\</a:t>
                      </a:r>
                      <a:r>
                        <a:rPr lang="en-US" sz="1200" dirty="0" err="1" smtClean="0"/>
                        <a:t>tls</a:t>
                      </a:r>
                      <a:r>
                        <a:rPr lang="en-US" sz="1200" dirty="0" smtClean="0"/>
                        <a:t>\</a:t>
                      </a:r>
                      <a:r>
                        <a:rPr lang="en-US" sz="1200" dirty="0" err="1" smtClean="0"/>
                        <a:t>tls.test</a:t>
                      </a:r>
                      <a:r>
                        <a:rPr lang="en-US" sz="1200" dirty="0" smtClean="0"/>
                        <a:t>\1.0-SNAPSHOT\tls.test-1.0-SNAPSHOT.pom</a:t>
                      </a:r>
                      <a:endParaRPr lang="en-US" sz="1200" dirty="0" smtClean="0"/>
                    </a:p>
                    <a:p>
                      <a:r>
                        <a:rPr lang="en-US" sz="1200" dirty="0" smtClean="0"/>
                        <a:t>[INFO] ------------------------------------------------------------------------</a:t>
                      </a:r>
                    </a:p>
                    <a:p>
                      <a:r>
                        <a:rPr lang="en-US" sz="1200" dirty="0" smtClean="0"/>
                        <a:t>[INFO] BUILD SUCCESS</a:t>
                      </a:r>
                    </a:p>
                    <a:p>
                      <a:r>
                        <a:rPr lang="en-US" sz="1200" dirty="0" smtClean="0"/>
                        <a:t>[INFO] ------------------------------------------------------------------------</a:t>
                      </a:r>
                    </a:p>
                    <a:p>
                      <a:r>
                        <a:rPr lang="en-US" sz="1200" dirty="0" smtClean="0"/>
                        <a:t>[INFO] Total time: 3.390s</a:t>
                      </a:r>
                    </a:p>
                    <a:p>
                      <a:r>
                        <a:rPr lang="en-US" sz="1200" dirty="0" smtClean="0"/>
                        <a:t>[INFO] Finished at: Mon Jul 09 22:04:13 IST 2012</a:t>
                      </a:r>
                    </a:p>
                    <a:p>
                      <a:r>
                        <a:rPr lang="en-US" sz="1200" dirty="0" smtClean="0"/>
                        <a:t>[INFO] Final Memory: 6M/15M</a:t>
                      </a:r>
                    </a:p>
                    <a:p>
                      <a:r>
                        <a:rPr lang="en-US" sz="1200" dirty="0" smtClean="0"/>
                        <a:t>[INFO] ------------------------------------------------------------------------</a:t>
                      </a:r>
                    </a:p>
                    <a:p>
                      <a:endParaRPr lang="en-US" dirty="0"/>
                    </a:p>
                  </a:txBody>
                  <a:tcPr>
                    <a:solidFill>
                      <a:schemeClr val="tx1"/>
                    </a:solidFill>
                  </a:tcPr>
                </a:tc>
                <a:extLst>
                  <a:ext uri="{0D108BD9-81ED-4DB2-BD59-A6C34878D82A}">
                    <a16:rowId xmlns:a16="http://schemas.microsoft.com/office/drawing/2014/main" val="10000"/>
                  </a:ext>
                </a:extLst>
              </a:tr>
            </a:tbl>
          </a:graphicData>
        </a:graphic>
      </p:graphicFrame>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08582605"/>
              </p:ext>
            </p:extLst>
          </p:nvPr>
        </p:nvGraphicFramePr>
        <p:xfrm>
          <a:off x="304800" y="762000"/>
          <a:ext cx="8610600" cy="144780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1447800">
                <a:tc>
                  <a:txBody>
                    <a:bodyPr/>
                    <a:lstStyle/>
                    <a:p>
                      <a:r>
                        <a:rPr lang="en-US" sz="1600" dirty="0" smtClean="0"/>
                        <a:t>Artifact</a:t>
                      </a:r>
                      <a:r>
                        <a:rPr lang="en-US" sz="1600" baseline="0" dirty="0" smtClean="0"/>
                        <a:t> Created on Local Repository:</a:t>
                      </a:r>
                      <a:endParaRPr lang="en-US" sz="1600" dirty="0" smtClean="0"/>
                    </a:p>
                    <a:p>
                      <a:endParaRPr lang="en-US" sz="1600" dirty="0" smtClean="0"/>
                    </a:p>
                    <a:p>
                      <a:r>
                        <a:rPr lang="en-US" sz="1600" dirty="0" smtClean="0"/>
                        <a:t>C:\Documents and Settings\Admin\.</a:t>
                      </a:r>
                      <a:r>
                        <a:rPr lang="en-US" sz="1600" dirty="0" smtClean="0"/>
                        <a:t>m2\repository\com\</a:t>
                      </a:r>
                      <a:r>
                        <a:rPr lang="en-US" sz="1600" dirty="0" err="1" smtClean="0"/>
                        <a:t>techm</a:t>
                      </a:r>
                      <a:r>
                        <a:rPr lang="en-US" sz="1600" dirty="0" smtClean="0"/>
                        <a:t>\</a:t>
                      </a:r>
                      <a:r>
                        <a:rPr lang="en-US" sz="1600" dirty="0" err="1" smtClean="0"/>
                        <a:t>tls</a:t>
                      </a:r>
                      <a:r>
                        <a:rPr lang="en-US" sz="1600" dirty="0" smtClean="0"/>
                        <a:t>\</a:t>
                      </a:r>
                      <a:r>
                        <a:rPr lang="en-US" sz="1600" dirty="0" err="1" smtClean="0"/>
                        <a:t>tls.test</a:t>
                      </a:r>
                      <a:r>
                        <a:rPr lang="en-US" sz="1600" dirty="0" smtClean="0"/>
                        <a:t>\1.0-SNAPSHOT</a:t>
                      </a:r>
                      <a:endParaRPr lang="en-US" sz="1600" dirty="0" smtClean="0"/>
                    </a:p>
                    <a:p>
                      <a:endParaRPr lang="en-US" sz="1600" dirty="0" smtClean="0"/>
                    </a:p>
                  </a:txBody>
                  <a:tcPr>
                    <a:solidFill>
                      <a:schemeClr val="tx1"/>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52413973"/>
              </p:ext>
            </p:extLst>
          </p:nvPr>
        </p:nvGraphicFramePr>
        <p:xfrm>
          <a:off x="304800" y="2209800"/>
          <a:ext cx="8610600" cy="426720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267200">
                <a:tc>
                  <a:txBody>
                    <a:bodyPr/>
                    <a:lstStyle/>
                    <a:p>
                      <a:r>
                        <a:rPr lang="en-US" sz="1600" dirty="0" smtClean="0"/>
                        <a:t>C:\tls.test\target&gt;tree</a:t>
                      </a:r>
                    </a:p>
                    <a:p>
                      <a:r>
                        <a:rPr lang="en-US" sz="1600" dirty="0" smtClean="0"/>
                        <a:t>Folder PATH listing</a:t>
                      </a:r>
                    </a:p>
                    <a:p>
                      <a:r>
                        <a:rPr lang="en-US" sz="1600" dirty="0" smtClean="0"/>
                        <a:t>Volume serial number is 0007EECC 802B:5C2B</a:t>
                      </a:r>
                    </a:p>
                    <a:p>
                      <a:r>
                        <a:rPr lang="en-US" sz="1600" dirty="0" smtClean="0"/>
                        <a:t>C:.</a:t>
                      </a:r>
                    </a:p>
                    <a:p>
                      <a:r>
                        <a:rPr lang="en-US" sz="1600" dirty="0" smtClean="0"/>
                        <a:t>├───classes</a:t>
                      </a:r>
                    </a:p>
                    <a:p>
                      <a:r>
                        <a:rPr lang="en-US" sz="1600" dirty="0" smtClean="0"/>
                        <a:t>│   └───com</a:t>
                      </a:r>
                    </a:p>
                    <a:p>
                      <a:r>
                        <a:rPr lang="en-US" sz="1600" dirty="0" smtClean="0"/>
                        <a:t>│       </a:t>
                      </a:r>
                      <a:r>
                        <a:rPr lang="en-US" sz="1600" dirty="0" smtClean="0"/>
                        <a:t>└───</a:t>
                      </a:r>
                      <a:r>
                        <a:rPr lang="en-US" sz="1600" dirty="0" err="1" smtClean="0"/>
                        <a:t>techm</a:t>
                      </a:r>
                      <a:endParaRPr lang="en-US" sz="1600" dirty="0" smtClean="0"/>
                    </a:p>
                    <a:p>
                      <a:r>
                        <a:rPr lang="en-US" sz="1600" dirty="0" smtClean="0"/>
                        <a:t>│           └───</a:t>
                      </a:r>
                      <a:r>
                        <a:rPr lang="en-US" sz="1600" dirty="0" err="1" smtClean="0"/>
                        <a:t>tls</a:t>
                      </a:r>
                      <a:endParaRPr lang="en-US" sz="1600" dirty="0" smtClean="0"/>
                    </a:p>
                    <a:p>
                      <a:r>
                        <a:rPr lang="en-US" sz="1600" dirty="0" smtClean="0"/>
                        <a:t> |</a:t>
                      </a:r>
                    </a:p>
                    <a:p>
                      <a:r>
                        <a:rPr lang="en-US" sz="1600" dirty="0" smtClean="0"/>
                        <a:t>├───maven-</a:t>
                      </a:r>
                      <a:r>
                        <a:rPr lang="en-US" sz="1600" dirty="0" err="1" smtClean="0"/>
                        <a:t>archiver</a:t>
                      </a:r>
                      <a:endParaRPr lang="en-US" sz="1600" dirty="0" smtClean="0"/>
                    </a:p>
                    <a:p>
                      <a:r>
                        <a:rPr lang="en-US" sz="1600" dirty="0" smtClean="0"/>
                        <a:t>├───surefire</a:t>
                      </a:r>
                    </a:p>
                    <a:p>
                      <a:r>
                        <a:rPr lang="en-US" sz="1600" dirty="0" smtClean="0"/>
                        <a:t>├───surefire-reports</a:t>
                      </a:r>
                    </a:p>
                    <a:p>
                      <a:r>
                        <a:rPr lang="en-US" sz="1600" dirty="0" smtClean="0"/>
                        <a:t>└───test-classes</a:t>
                      </a:r>
                    </a:p>
                    <a:p>
                      <a:r>
                        <a:rPr lang="en-US" sz="1600" dirty="0" smtClean="0"/>
                        <a:t>    └───com</a:t>
                      </a:r>
                    </a:p>
                    <a:p>
                      <a:r>
                        <a:rPr lang="en-US" sz="1600" dirty="0" smtClean="0"/>
                        <a:t>        </a:t>
                      </a:r>
                      <a:r>
                        <a:rPr lang="en-US" sz="1600" dirty="0" smtClean="0"/>
                        <a:t>└───</a:t>
                      </a:r>
                      <a:r>
                        <a:rPr lang="en-US" sz="1600" dirty="0" err="1" smtClean="0"/>
                        <a:t>techm</a:t>
                      </a:r>
                      <a:endParaRPr lang="en-US" sz="1600" dirty="0" smtClean="0"/>
                    </a:p>
                    <a:p>
                      <a:r>
                        <a:rPr lang="en-US" sz="1600" dirty="0" smtClean="0"/>
                        <a:t>            └───</a:t>
                      </a:r>
                      <a:r>
                        <a:rPr lang="en-US" sz="1600" dirty="0" err="1" smtClean="0"/>
                        <a:t>tls</a:t>
                      </a:r>
                      <a:endParaRPr lang="en-US" sz="1600" dirty="0"/>
                    </a:p>
                  </a:txBody>
                  <a:tcPr>
                    <a:solidFill>
                      <a:schemeClr val="tx1"/>
                    </a:solidFill>
                  </a:tcPr>
                </a:tc>
                <a:extLst>
                  <a:ext uri="{0D108BD9-81ED-4DB2-BD59-A6C34878D82A}">
                    <a16:rowId xmlns:a16="http://schemas.microsoft.com/office/drawing/2014/main" val="10000"/>
                  </a:ext>
                </a:extLst>
              </a:tr>
            </a:tbl>
          </a:graphicData>
        </a:graphic>
      </p:graphicFrame>
      <p:sp>
        <p:nvSpPr>
          <p:cNvPr id="8" name="Footer Placeholder 7"/>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Executing the program: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09618024"/>
              </p:ext>
            </p:extLst>
          </p:nvPr>
        </p:nvGraphicFramePr>
        <p:xfrm>
          <a:off x="304800" y="1397000"/>
          <a:ext cx="8534400" cy="5033137"/>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val="20000"/>
                    </a:ext>
                  </a:extLst>
                </a:gridCol>
              </a:tblGrid>
              <a:tr h="5003800">
                <a:tc>
                  <a:txBody>
                    <a:bodyPr/>
                    <a:lstStyle/>
                    <a:p>
                      <a:r>
                        <a:rPr lang="en-US" sz="1600" dirty="0" smtClean="0"/>
                        <a:t>C:\tls.test\target&gt;dir</a:t>
                      </a:r>
                    </a:p>
                    <a:p>
                      <a:r>
                        <a:rPr lang="en-US" sz="1600" dirty="0" smtClean="0"/>
                        <a:t> Volume in drive C has no label.</a:t>
                      </a:r>
                    </a:p>
                    <a:p>
                      <a:r>
                        <a:rPr lang="en-US" sz="1600" dirty="0" smtClean="0"/>
                        <a:t> Volume Serial Number is 802B-5C2B</a:t>
                      </a:r>
                    </a:p>
                    <a:p>
                      <a:endParaRPr lang="en-US" sz="1600" dirty="0" smtClean="0"/>
                    </a:p>
                    <a:p>
                      <a:r>
                        <a:rPr lang="en-US" sz="1600" dirty="0" smtClean="0"/>
                        <a:t> Directory of C:\tls.test\target</a:t>
                      </a:r>
                    </a:p>
                    <a:p>
                      <a:endParaRPr lang="en-US" sz="1600" dirty="0" smtClean="0"/>
                    </a:p>
                    <a:p>
                      <a:r>
                        <a:rPr lang="en-US" sz="1600" dirty="0" smtClean="0"/>
                        <a:t>07/09/2012  10:04 PM    &lt;DIR&gt;          .</a:t>
                      </a:r>
                    </a:p>
                    <a:p>
                      <a:r>
                        <a:rPr lang="en-US" sz="1600" dirty="0" smtClean="0"/>
                        <a:t>07/09/2012  10:04 PM    &lt;DIR&gt;          ..</a:t>
                      </a:r>
                    </a:p>
                    <a:p>
                      <a:r>
                        <a:rPr lang="en-US" sz="1600" dirty="0" smtClean="0"/>
                        <a:t>07/09/2012  10:04 PM    &lt;DIR&gt;          classes</a:t>
                      </a:r>
                    </a:p>
                    <a:p>
                      <a:r>
                        <a:rPr lang="en-US" sz="1600" dirty="0" smtClean="0"/>
                        <a:t>07/09/2012  10:04 PM    &lt;DIR&gt;          maven-</a:t>
                      </a:r>
                      <a:r>
                        <a:rPr lang="en-US" sz="1600" dirty="0" err="1" smtClean="0"/>
                        <a:t>archiver</a:t>
                      </a:r>
                      <a:endParaRPr lang="en-US" sz="1600" dirty="0" smtClean="0"/>
                    </a:p>
                    <a:p>
                      <a:r>
                        <a:rPr lang="en-US" sz="1600" dirty="0" smtClean="0"/>
                        <a:t>07/09/2012  10:04 PM    &lt;DIR&gt;          surefire</a:t>
                      </a:r>
                    </a:p>
                    <a:p>
                      <a:r>
                        <a:rPr lang="en-US" sz="1600" dirty="0" smtClean="0"/>
                        <a:t>07/09/2012  10:04 PM    &lt;DIR&gt;          surefire-reports</a:t>
                      </a:r>
                    </a:p>
                    <a:p>
                      <a:r>
                        <a:rPr lang="en-US" sz="1600" dirty="0" smtClean="0"/>
                        <a:t>07/09/2012  10:04 PM    &lt;DIR&gt;          test-classes</a:t>
                      </a:r>
                    </a:p>
                    <a:p>
                      <a:r>
                        <a:rPr lang="en-US" sz="1600" dirty="0" smtClean="0"/>
                        <a:t>07/09/2012  10:04 PM             2,698 tls.test-1.0-SNAPSHOT.jar</a:t>
                      </a:r>
                    </a:p>
                    <a:p>
                      <a:r>
                        <a:rPr lang="en-US" sz="1600" dirty="0" smtClean="0"/>
                        <a:t>               1 File(s)          2,698 bytes</a:t>
                      </a:r>
                    </a:p>
                    <a:p>
                      <a:r>
                        <a:rPr lang="en-US" sz="1600" dirty="0" smtClean="0"/>
                        <a:t>               7 Dir(s)  30,992,814,080 bytes free</a:t>
                      </a:r>
                    </a:p>
                    <a:p>
                      <a:endParaRPr lang="en-US" sz="1600" dirty="0" smtClean="0"/>
                    </a:p>
                    <a:p>
                      <a:r>
                        <a:rPr lang="en-US" sz="1600" dirty="0" smtClean="0"/>
                        <a:t>C:\tls.test\target&gt;java -cp tls.test-1.0-SNAPSHOT.jar </a:t>
                      </a:r>
                      <a:r>
                        <a:rPr lang="en-US" sz="1600" dirty="0" err="1" smtClean="0"/>
                        <a:t>com.techm.tls.Hello</a:t>
                      </a:r>
                      <a:endParaRPr lang="en-US" sz="1600" dirty="0" smtClean="0"/>
                    </a:p>
                    <a:p>
                      <a:r>
                        <a:rPr lang="en-US" sz="1600" dirty="0" smtClean="0"/>
                        <a:t>Hello TECHM ! Welcome to Maven</a:t>
                      </a:r>
                    </a:p>
                    <a:p>
                      <a:endParaRPr lang="en-US" dirty="0" smtClean="0"/>
                    </a:p>
                    <a:p>
                      <a:endParaRPr lang="en-US" dirty="0"/>
                    </a:p>
                  </a:txBody>
                  <a:tcPr>
                    <a:solidFill>
                      <a:schemeClr val="tx1"/>
                    </a:solidFill>
                  </a:tcPr>
                </a:tc>
                <a:extLst>
                  <a:ext uri="{0D108BD9-81ED-4DB2-BD59-A6C34878D82A}">
                    <a16:rowId xmlns:a16="http://schemas.microsoft.com/office/drawing/2014/main" val="10000"/>
                  </a:ext>
                </a:extLst>
              </a:tr>
            </a:tbl>
          </a:graphicData>
        </a:graphic>
      </p:graphicFrame>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pom.xml generated by archetype plugin:</a:t>
            </a: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
        <p:nvSpPr>
          <p:cNvPr id="3" name="Text Placeholder 2"/>
          <p:cNvSpPr>
            <a:spLocks noGrp="1"/>
          </p:cNvSpPr>
          <p:nvPr>
            <p:ph type="body" idx="1"/>
          </p:nvPr>
        </p:nvSpPr>
        <p:spPr/>
        <p:txBody>
          <a:bodyPr/>
          <a:lstStyle/>
          <a:p>
            <a:pPr marL="0" indent="0">
              <a:buNone/>
            </a:pPr>
            <a:r>
              <a:rPr sz="1400" dirty="0" smtClean="0"/>
              <a:t>&lt;project </a:t>
            </a:r>
            <a:r>
              <a:rPr sz="1400" dirty="0" err="1" smtClean="0"/>
              <a:t>xmlns</a:t>
            </a:r>
            <a:r>
              <a:rPr sz="1400" dirty="0" smtClean="0"/>
              <a:t>="</a:t>
            </a:r>
            <a:r>
              <a:rPr sz="1400" b="1" dirty="0" smtClean="0"/>
              <a:t>http://maven.apache.org/POM/4.0.0</a:t>
            </a:r>
            <a:r>
              <a:rPr sz="1400" dirty="0" smtClean="0"/>
              <a:t>" </a:t>
            </a:r>
            <a:r>
              <a:rPr sz="1400" dirty="0" err="1" smtClean="0"/>
              <a:t>xmlns:xsi</a:t>
            </a:r>
            <a:r>
              <a:rPr sz="1400" dirty="0" smtClean="0"/>
              <a:t>="</a:t>
            </a:r>
            <a:r>
              <a:rPr sz="1400" b="1" dirty="0" smtClean="0"/>
              <a:t>http://www.w3.org/2001/XMLSchema-instance</a:t>
            </a:r>
            <a:r>
              <a:rPr sz="1400" dirty="0" smtClean="0"/>
              <a:t>" </a:t>
            </a:r>
            <a:r>
              <a:rPr sz="1400" dirty="0" err="1" smtClean="0"/>
              <a:t>xsi:schemaLocation</a:t>
            </a:r>
            <a:r>
              <a:rPr sz="1400" dirty="0" smtClean="0"/>
              <a:t>="</a:t>
            </a:r>
            <a:r>
              <a:rPr sz="1400" b="1" dirty="0" smtClean="0"/>
              <a:t>http://maven.apache.org/POM/4.0.0 http://maven.apache.org/maven-v4_0_0.xsd</a:t>
            </a:r>
            <a:r>
              <a:rPr sz="1400" dirty="0" smtClean="0"/>
              <a:t>"&gt;</a:t>
            </a:r>
            <a:endParaRPr sz="1400" b="1" dirty="0" smtClean="0"/>
          </a:p>
          <a:p>
            <a:pPr marL="0" indent="0">
              <a:buNone/>
            </a:pPr>
            <a:r>
              <a:rPr sz="1400" b="1" dirty="0" smtClean="0"/>
              <a:t> </a:t>
            </a:r>
            <a:r>
              <a:rPr sz="1400" dirty="0" smtClean="0"/>
              <a:t> 	&lt;</a:t>
            </a:r>
            <a:r>
              <a:rPr sz="1400" dirty="0" err="1" smtClean="0"/>
              <a:t>modelVersion</a:t>
            </a:r>
            <a:r>
              <a:rPr sz="1400" dirty="0" smtClean="0"/>
              <a:t>&gt;</a:t>
            </a:r>
            <a:r>
              <a:rPr sz="1400" b="1" dirty="0" smtClean="0"/>
              <a:t>4.0.0</a:t>
            </a:r>
            <a:r>
              <a:rPr sz="1400" dirty="0" smtClean="0"/>
              <a:t>&lt;/</a:t>
            </a:r>
            <a:r>
              <a:rPr sz="1400" dirty="0" err="1" smtClean="0"/>
              <a:t>modelVersion</a:t>
            </a:r>
            <a:r>
              <a:rPr sz="1400" dirty="0" smtClean="0"/>
              <a:t>&gt; </a:t>
            </a:r>
          </a:p>
          <a:p>
            <a:pPr marL="0" indent="0">
              <a:buNone/>
            </a:pPr>
            <a:r>
              <a:rPr sz="1400" b="1" dirty="0" smtClean="0"/>
              <a:t>	 </a:t>
            </a:r>
            <a:r>
              <a:rPr sz="1400" dirty="0" smtClean="0"/>
              <a:t> &lt;</a:t>
            </a:r>
            <a:r>
              <a:rPr sz="1400" dirty="0" err="1" smtClean="0"/>
              <a:t>groupId</a:t>
            </a:r>
            <a:r>
              <a:rPr sz="1400" dirty="0" smtClean="0"/>
              <a:t>&gt;</a:t>
            </a:r>
            <a:r>
              <a:rPr sz="1400" b="1" dirty="0" err="1" smtClean="0"/>
              <a:t>com.</a:t>
            </a:r>
            <a:r>
              <a:rPr lang="en-US" sz="1400" b="1" dirty="0" err="1" smtClean="0"/>
              <a:t>techm</a:t>
            </a:r>
            <a:r>
              <a:rPr sz="1400" b="1" dirty="0" err="1" smtClean="0"/>
              <a:t>.tls</a:t>
            </a:r>
            <a:r>
              <a:rPr sz="1400" dirty="0" smtClean="0"/>
              <a:t>&lt;/</a:t>
            </a:r>
            <a:r>
              <a:rPr sz="1400" dirty="0" err="1" smtClean="0"/>
              <a:t>groupId</a:t>
            </a:r>
            <a:r>
              <a:rPr sz="1400" dirty="0" smtClean="0"/>
              <a:t>&gt; </a:t>
            </a:r>
          </a:p>
          <a:p>
            <a:pPr marL="0" indent="0">
              <a:buNone/>
            </a:pPr>
            <a:r>
              <a:rPr sz="1400" b="1" dirty="0" smtClean="0"/>
              <a:t>	 </a:t>
            </a:r>
            <a:r>
              <a:rPr sz="1400" dirty="0" smtClean="0"/>
              <a:t> &lt;</a:t>
            </a:r>
            <a:r>
              <a:rPr sz="1400" dirty="0" err="1" smtClean="0"/>
              <a:t>artifactId</a:t>
            </a:r>
            <a:r>
              <a:rPr sz="1400" dirty="0" smtClean="0"/>
              <a:t>&gt;</a:t>
            </a:r>
            <a:r>
              <a:rPr sz="1400" b="1" dirty="0" err="1" smtClean="0"/>
              <a:t>tls.test</a:t>
            </a:r>
            <a:r>
              <a:rPr sz="1400" dirty="0" smtClean="0"/>
              <a:t>&lt;/</a:t>
            </a:r>
            <a:r>
              <a:rPr sz="1400" dirty="0" err="1" smtClean="0"/>
              <a:t>artifactId</a:t>
            </a:r>
            <a:r>
              <a:rPr sz="1400" dirty="0" smtClean="0"/>
              <a:t>&gt; </a:t>
            </a:r>
          </a:p>
          <a:p>
            <a:pPr marL="0" indent="0">
              <a:buNone/>
            </a:pPr>
            <a:r>
              <a:rPr sz="1400" b="1" dirty="0" smtClean="0"/>
              <a:t>	 </a:t>
            </a:r>
            <a:r>
              <a:rPr sz="1400" dirty="0" smtClean="0"/>
              <a:t> &lt;packaging&gt;</a:t>
            </a:r>
            <a:r>
              <a:rPr sz="1400" b="1" dirty="0" smtClean="0"/>
              <a:t>jar</a:t>
            </a:r>
            <a:r>
              <a:rPr sz="1400" dirty="0" smtClean="0"/>
              <a:t>&lt;/packaging&gt; </a:t>
            </a:r>
          </a:p>
          <a:p>
            <a:pPr marL="0" indent="0">
              <a:buNone/>
            </a:pPr>
            <a:r>
              <a:rPr sz="1400" b="1" dirty="0" smtClean="0"/>
              <a:t>	 </a:t>
            </a:r>
            <a:r>
              <a:rPr sz="1400" dirty="0" smtClean="0"/>
              <a:t> &lt;version&gt;</a:t>
            </a:r>
            <a:r>
              <a:rPr sz="1400" b="1" dirty="0" smtClean="0"/>
              <a:t>1.0-SNAPSHOT</a:t>
            </a:r>
            <a:r>
              <a:rPr sz="1400" dirty="0" smtClean="0"/>
              <a:t>&lt;/version&gt; </a:t>
            </a:r>
          </a:p>
          <a:p>
            <a:pPr marL="0" indent="0">
              <a:buNone/>
            </a:pPr>
            <a:r>
              <a:rPr sz="1400" b="1" dirty="0" smtClean="0"/>
              <a:t>	 </a:t>
            </a:r>
            <a:r>
              <a:rPr sz="1400" dirty="0" smtClean="0"/>
              <a:t> &lt;name&gt;</a:t>
            </a:r>
            <a:r>
              <a:rPr sz="1400" b="1" dirty="0" err="1" smtClean="0"/>
              <a:t>tls.test</a:t>
            </a:r>
            <a:r>
              <a:rPr sz="1400" dirty="0" smtClean="0"/>
              <a:t>&lt;/name&gt; </a:t>
            </a:r>
          </a:p>
          <a:p>
            <a:pPr marL="0" indent="0">
              <a:buNone/>
            </a:pPr>
            <a:r>
              <a:rPr sz="1400" b="1" dirty="0" smtClean="0"/>
              <a:t>	 </a:t>
            </a:r>
            <a:r>
              <a:rPr sz="1400" dirty="0" smtClean="0"/>
              <a:t> &lt;</a:t>
            </a:r>
            <a:r>
              <a:rPr sz="1400" dirty="0" err="1" smtClean="0"/>
              <a:t>url</a:t>
            </a:r>
            <a:r>
              <a:rPr sz="1400" dirty="0" smtClean="0"/>
              <a:t>&gt;</a:t>
            </a:r>
            <a:r>
              <a:rPr sz="1400" b="1" dirty="0" smtClean="0"/>
              <a:t>http://maven.apache.org</a:t>
            </a:r>
            <a:r>
              <a:rPr sz="1400" dirty="0" smtClean="0"/>
              <a:t>&lt;/url&gt; </a:t>
            </a:r>
            <a:endParaRPr sz="1400" b="1" dirty="0" smtClean="0">
              <a:hlinkClick r:id="" action="ppaction://hlinkfile"/>
            </a:endParaRPr>
          </a:p>
          <a:p>
            <a:pPr marL="0" indent="0">
              <a:buNone/>
            </a:pPr>
            <a:r>
              <a:rPr sz="1400" dirty="0" smtClean="0"/>
              <a:t>   &lt;dependencies&gt;</a:t>
            </a:r>
          </a:p>
          <a:p>
            <a:pPr marL="0" indent="0">
              <a:buNone/>
            </a:pPr>
            <a:r>
              <a:rPr sz="1400" dirty="0" smtClean="0"/>
              <a:t>	&lt;dependency&gt;</a:t>
            </a:r>
          </a:p>
          <a:p>
            <a:pPr marL="0" indent="0">
              <a:buNone/>
            </a:pPr>
            <a:r>
              <a:rPr sz="1400" b="1" dirty="0" smtClean="0"/>
              <a:t>	 </a:t>
            </a:r>
            <a:r>
              <a:rPr sz="1400" dirty="0" smtClean="0"/>
              <a:t> &lt;</a:t>
            </a:r>
            <a:r>
              <a:rPr sz="1400" dirty="0" err="1" smtClean="0"/>
              <a:t>groupId</a:t>
            </a:r>
            <a:r>
              <a:rPr sz="1400" dirty="0" smtClean="0"/>
              <a:t>&gt;</a:t>
            </a:r>
            <a:r>
              <a:rPr sz="1400" b="1" dirty="0" err="1" smtClean="0"/>
              <a:t>junit</a:t>
            </a:r>
            <a:r>
              <a:rPr sz="1400" dirty="0" smtClean="0"/>
              <a:t>&lt;/</a:t>
            </a:r>
            <a:r>
              <a:rPr sz="1400" dirty="0" err="1" smtClean="0"/>
              <a:t>groupId</a:t>
            </a:r>
            <a:r>
              <a:rPr sz="1400" dirty="0" smtClean="0"/>
              <a:t>&gt; </a:t>
            </a:r>
          </a:p>
          <a:p>
            <a:pPr marL="0" indent="0">
              <a:buNone/>
            </a:pPr>
            <a:r>
              <a:rPr sz="1400" b="1" dirty="0" smtClean="0"/>
              <a:t>	 </a:t>
            </a:r>
            <a:r>
              <a:rPr sz="1400" dirty="0" smtClean="0"/>
              <a:t> &lt;</a:t>
            </a:r>
            <a:r>
              <a:rPr sz="1400" dirty="0" err="1" smtClean="0"/>
              <a:t>artifactId</a:t>
            </a:r>
            <a:r>
              <a:rPr sz="1400" dirty="0" smtClean="0"/>
              <a:t>&gt;</a:t>
            </a:r>
            <a:r>
              <a:rPr sz="1400" b="1" dirty="0" err="1" smtClean="0"/>
              <a:t>junit</a:t>
            </a:r>
            <a:r>
              <a:rPr sz="1400" dirty="0" smtClean="0"/>
              <a:t>&lt;/</a:t>
            </a:r>
            <a:r>
              <a:rPr sz="1400" dirty="0" err="1" smtClean="0"/>
              <a:t>artifactId</a:t>
            </a:r>
            <a:r>
              <a:rPr sz="1400" dirty="0" smtClean="0"/>
              <a:t>&gt; </a:t>
            </a:r>
          </a:p>
          <a:p>
            <a:pPr marL="0" indent="0">
              <a:buNone/>
            </a:pPr>
            <a:r>
              <a:rPr sz="1400" b="1" dirty="0" smtClean="0"/>
              <a:t>	 </a:t>
            </a:r>
            <a:r>
              <a:rPr sz="1400" dirty="0" smtClean="0"/>
              <a:t> &lt;version&gt;</a:t>
            </a:r>
            <a:r>
              <a:rPr sz="1400" b="1" dirty="0" smtClean="0"/>
              <a:t>3.8.1</a:t>
            </a:r>
            <a:r>
              <a:rPr sz="1400" dirty="0" smtClean="0"/>
              <a:t>&lt;/version&gt; </a:t>
            </a:r>
          </a:p>
          <a:p>
            <a:pPr marL="0" indent="0">
              <a:buNone/>
            </a:pPr>
            <a:r>
              <a:rPr sz="1400" b="1" dirty="0" smtClean="0"/>
              <a:t>	 </a:t>
            </a:r>
            <a:r>
              <a:rPr sz="1400" dirty="0" smtClean="0"/>
              <a:t> &lt;scope&gt;</a:t>
            </a:r>
            <a:r>
              <a:rPr sz="1400" b="1" dirty="0" smtClean="0"/>
              <a:t>test</a:t>
            </a:r>
            <a:r>
              <a:rPr sz="1400" dirty="0" smtClean="0"/>
              <a:t>&lt;/scope&gt; </a:t>
            </a:r>
          </a:p>
          <a:p>
            <a:pPr marL="0" indent="0">
              <a:buNone/>
            </a:pPr>
            <a:r>
              <a:rPr sz="1400" b="1" dirty="0" smtClean="0"/>
              <a:t>	 </a:t>
            </a:r>
            <a:r>
              <a:rPr sz="1400" dirty="0" smtClean="0"/>
              <a:t> &lt;/dependency&gt;</a:t>
            </a:r>
          </a:p>
          <a:p>
            <a:pPr marL="0" indent="0">
              <a:buNone/>
            </a:pPr>
            <a:r>
              <a:rPr sz="1400" b="1" dirty="0" smtClean="0"/>
              <a:t> </a:t>
            </a:r>
            <a:r>
              <a:rPr sz="1400" dirty="0" smtClean="0"/>
              <a:t> &lt;/dependencies&gt;</a:t>
            </a:r>
          </a:p>
          <a:p>
            <a:pPr marL="0" indent="0">
              <a:buNone/>
            </a:pPr>
            <a:r>
              <a:rPr sz="1400" b="1" dirty="0" smtClean="0"/>
              <a:t> </a:t>
            </a:r>
            <a:r>
              <a:rPr sz="1400" dirty="0" smtClean="0"/>
              <a:t>&lt;/project&gt;</a:t>
            </a:r>
          </a:p>
          <a:p>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pPr marL="0" indent="-157957">
              <a:buNone/>
            </a:pPr>
            <a:r>
              <a:rPr lang="en-US" dirty="0" smtClean="0"/>
              <a:t>The below topics are covered </a:t>
            </a:r>
          </a:p>
          <a:p>
            <a:pPr marL="292100" lvl="2" indent="0">
              <a:buNone/>
            </a:pPr>
            <a:endParaRPr lang="en-US" dirty="0" smtClean="0"/>
          </a:p>
          <a:p>
            <a:r>
              <a:rPr lang="en-US" dirty="0" smtClean="0"/>
              <a:t>What is Maven?</a:t>
            </a:r>
          </a:p>
          <a:p>
            <a:endParaRPr lang="en-US" dirty="0" smtClean="0"/>
          </a:p>
          <a:p>
            <a:r>
              <a:rPr lang="en-US" dirty="0" smtClean="0"/>
              <a:t>Repositories</a:t>
            </a:r>
          </a:p>
          <a:p>
            <a:endParaRPr lang="en-US" dirty="0" smtClean="0"/>
          </a:p>
          <a:p>
            <a:r>
              <a:rPr lang="en-US" dirty="0" smtClean="0"/>
              <a:t>Plugin, Goal &amp; Build lifecycle </a:t>
            </a:r>
          </a:p>
          <a:p>
            <a:endParaRPr lang="en-US" dirty="0" smtClean="0"/>
          </a:p>
          <a:p>
            <a:r>
              <a:rPr lang="en-US" dirty="0" smtClean="0"/>
              <a:t>GAV – Maven co-ordinates</a:t>
            </a:r>
          </a:p>
          <a:p>
            <a:endParaRPr lang="en-US" dirty="0" smtClean="0"/>
          </a:p>
          <a:p>
            <a:r>
              <a:rPr lang="en-US" dirty="0" smtClean="0"/>
              <a:t>Creating a pom.xml and Installing a core java application</a:t>
            </a:r>
            <a:endParaRPr lang="en-US" dirty="0"/>
          </a:p>
        </p:txBody>
      </p:sp>
      <p:sp>
        <p:nvSpPr>
          <p:cNvPr id="4" name="Footer Placeholder 3"/>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88220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0" indent="-157957">
              <a:buNone/>
            </a:pPr>
            <a:r>
              <a:rPr lang="en-US" dirty="0" smtClean="0"/>
              <a:t> The below topics are covered </a:t>
            </a:r>
          </a:p>
          <a:p>
            <a:pPr marL="292100" lvl="2" indent="0">
              <a:buNone/>
            </a:pPr>
            <a:endParaRPr lang="en-US" dirty="0" smtClean="0"/>
          </a:p>
          <a:p>
            <a:r>
              <a:rPr lang="en-US" dirty="0" smtClean="0"/>
              <a:t>What is Maven?</a:t>
            </a:r>
          </a:p>
          <a:p>
            <a:endParaRPr lang="en-US" dirty="0" smtClean="0"/>
          </a:p>
          <a:p>
            <a:r>
              <a:rPr lang="en-US" dirty="0" smtClean="0"/>
              <a:t>Repositories</a:t>
            </a:r>
          </a:p>
          <a:p>
            <a:endParaRPr lang="en-US" dirty="0" smtClean="0"/>
          </a:p>
          <a:p>
            <a:r>
              <a:rPr lang="en-US" dirty="0" smtClean="0"/>
              <a:t>Plugin, Goal &amp; Build lifecycle </a:t>
            </a:r>
          </a:p>
          <a:p>
            <a:endParaRPr lang="en-US" dirty="0" smtClean="0"/>
          </a:p>
          <a:p>
            <a:r>
              <a:rPr lang="en-US" dirty="0" smtClean="0"/>
              <a:t>GAV – Maven co-ordinates</a:t>
            </a:r>
          </a:p>
          <a:p>
            <a:endParaRPr lang="en-US" dirty="0" smtClean="0"/>
          </a:p>
          <a:p>
            <a:r>
              <a:rPr lang="en-US" dirty="0" smtClean="0"/>
              <a:t>Creating a pom.xml and Installing a core java application</a:t>
            </a: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768455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Version Control &amp; Subversion</a:t>
            </a:r>
          </a:p>
        </p:txBody>
      </p:sp>
    </p:spTree>
    <p:extLst>
      <p:ext uri="{BB962C8B-B14F-4D97-AF65-F5344CB8AC3E}">
        <p14:creationId xmlns:p14="http://schemas.microsoft.com/office/powerpoint/2010/main" val="4229658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2929" y="2157175"/>
            <a:ext cx="8544207" cy="1054173"/>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00000"/>
              </a:lnSpc>
            </a:pPr>
            <a:endParaRPr lang="en-IN" sz="2800" i="0" dirty="0"/>
          </a:p>
        </p:txBody>
      </p:sp>
      <p:sp>
        <p:nvSpPr>
          <p:cNvPr id="5" name="Rectangle 2"/>
          <p:cNvSpPr txBox="1">
            <a:spLocks noChangeArrowheads="1"/>
          </p:cNvSpPr>
          <p:nvPr/>
        </p:nvSpPr>
        <p:spPr>
          <a:xfrm>
            <a:off x="431797" y="786568"/>
            <a:ext cx="4038601" cy="483432"/>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endParaRPr lang="en-IN" sz="4000" i="0" dirty="0">
              <a:solidFill>
                <a:srgbClr val="C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IN" dirty="0" smtClean="0"/>
              <a:t>Objective</a:t>
            </a:r>
            <a:endParaRPr lang="en-IN" dirty="0"/>
          </a:p>
        </p:txBody>
      </p:sp>
      <p:sp>
        <p:nvSpPr>
          <p:cNvPr id="3" name="Text Placeholder 2"/>
          <p:cNvSpPr>
            <a:spLocks noGrp="1"/>
          </p:cNvSpPr>
          <p:nvPr>
            <p:ph type="body" idx="1"/>
          </p:nvPr>
        </p:nvSpPr>
        <p:spPr/>
        <p:txBody>
          <a:bodyPr/>
          <a:lstStyle/>
          <a:p>
            <a:pPr marL="0" indent="0">
              <a:buNone/>
            </a:pPr>
            <a:r>
              <a:rPr lang="en-IN" dirty="0"/>
              <a:t>At the end of this session, you will be able to </a:t>
            </a:r>
            <a:endParaRPr lang="en-IN" dirty="0" smtClean="0"/>
          </a:p>
          <a:p>
            <a:pPr marL="0" indent="0">
              <a:buNone/>
            </a:pPr>
            <a:endParaRPr lang="en-IN" dirty="0"/>
          </a:p>
          <a:p>
            <a:r>
              <a:rPr lang="en-IN" dirty="0"/>
              <a:t>Understand the basics of version control system</a:t>
            </a:r>
          </a:p>
          <a:p>
            <a:r>
              <a:rPr lang="en-IN" dirty="0"/>
              <a:t>Use SVN for version control</a:t>
            </a:r>
          </a:p>
          <a:p>
            <a:r>
              <a:rPr lang="en-IN" dirty="0"/>
              <a:t>Get familiar with version control terminologies</a:t>
            </a:r>
          </a:p>
          <a:p>
            <a:r>
              <a:rPr lang="en-IN" dirty="0"/>
              <a:t>Do operations like commit and checkout </a:t>
            </a:r>
          </a:p>
          <a:p>
            <a:endParaRPr lang="en-IN" dirty="0"/>
          </a:p>
          <a:p>
            <a:endParaRPr lang="en-IN" dirty="0"/>
          </a:p>
          <a:p>
            <a:endParaRPr lang="en-IN" dirty="0"/>
          </a:p>
          <a:p>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001500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a:noFill/>
        </p:spPr>
        <p:txBody>
          <a:bodyPr/>
          <a:lstStyle/>
          <a:p>
            <a:pPr>
              <a:lnSpc>
                <a:spcPct val="150000"/>
              </a:lnSpc>
            </a:pPr>
            <a:r>
              <a:rPr lang="en-US" dirty="0" smtClean="0">
                <a:solidFill>
                  <a:schemeClr val="tx1">
                    <a:lumMod val="75000"/>
                    <a:lumOff val="25000"/>
                  </a:schemeClr>
                </a:solidFill>
              </a:rPr>
              <a:t>What is </a:t>
            </a:r>
            <a:r>
              <a:rPr lang="en-US" dirty="0">
                <a:solidFill>
                  <a:schemeClr val="tx1">
                    <a:lumMod val="75000"/>
                    <a:lumOff val="25000"/>
                  </a:schemeClr>
                </a:solidFill>
              </a:rPr>
              <a:t>V</a:t>
            </a:r>
            <a:r>
              <a:rPr lang="en-US" dirty="0" smtClean="0">
                <a:solidFill>
                  <a:schemeClr val="tx1">
                    <a:lumMod val="75000"/>
                    <a:lumOff val="25000"/>
                  </a:schemeClr>
                </a:solidFill>
              </a:rPr>
              <a:t>ersion Control?</a:t>
            </a:r>
            <a:endParaRPr lang="en-US" alt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Why to use Version Control?</a:t>
            </a:r>
            <a:endParaRPr lang="en-US" alt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Version Control Terminology</a:t>
            </a:r>
            <a:endParaRPr 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Using Subversion (SVN)</a:t>
            </a:r>
            <a:endParaRPr lang="en-US" alt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Revision Number</a:t>
            </a:r>
            <a:endParaRPr lang="en-US" alt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Work Cycle</a:t>
            </a:r>
          </a:p>
          <a:p>
            <a:pPr marL="0" lvl="1" indent="0">
              <a:buNone/>
            </a:pPr>
            <a:endParaRPr lang="en-US" altLang="en-US" sz="2000" dirty="0">
              <a:solidFill>
                <a:schemeClr val="tx1">
                  <a:lumMod val="75000"/>
                  <a:lumOff val="25000"/>
                </a:schemeClr>
              </a:solidFill>
            </a:endParaRPr>
          </a:p>
          <a:p>
            <a:pPr lvl="1">
              <a:buFont typeface="Wingdings" pitchFamily="2" charset="2"/>
              <a:buChar char="Ø"/>
            </a:pPr>
            <a:endParaRPr lang="en-US" sz="2000" dirty="0">
              <a:solidFill>
                <a:schemeClr val="tx1">
                  <a:lumMod val="75000"/>
                  <a:lumOff val="25000"/>
                </a:schemeClr>
              </a:solidFill>
            </a:endParaRPr>
          </a:p>
          <a:p>
            <a:endParaRPr lang="en-US" sz="2000"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767567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11188" y="552450"/>
            <a:ext cx="7921625" cy="865188"/>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defTabSz="449263" fontAlgn="auto">
              <a:lnSpc>
                <a:spcPct val="100000"/>
              </a:lnSpc>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4000" i="0" dirty="0">
              <a:solidFill>
                <a:srgbClr val="C00000"/>
              </a:solidFill>
              <a:latin typeface="Calibri" pitchFamily="34" charset="0"/>
              <a:cs typeface="Calibri" pitchFamily="34" charset="0"/>
            </a:endParaRPr>
          </a:p>
        </p:txBody>
      </p:sp>
      <p:sp>
        <p:nvSpPr>
          <p:cNvPr id="8" name="Rectangle 3"/>
          <p:cNvSpPr txBox="1">
            <a:spLocks noChangeArrowheads="1"/>
          </p:cNvSpPr>
          <p:nvPr/>
        </p:nvSpPr>
        <p:spPr>
          <a:xfrm>
            <a:off x="228600" y="1663700"/>
            <a:ext cx="8750300" cy="446405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550" indent="-336550" defTabSz="449263">
              <a:lnSpc>
                <a:spcPct val="100000"/>
              </a:lnSpc>
              <a:spcBef>
                <a:spcPct val="500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en-US" sz="2400" i="0" dirty="0"/>
          </a:p>
        </p:txBody>
      </p:sp>
      <p:sp>
        <p:nvSpPr>
          <p:cNvPr id="2" name="Title 1"/>
          <p:cNvSpPr>
            <a:spLocks noGrp="1"/>
          </p:cNvSpPr>
          <p:nvPr>
            <p:ph type="title"/>
          </p:nvPr>
        </p:nvSpPr>
        <p:spPr/>
        <p:txBody>
          <a:bodyPr/>
          <a:lstStyle/>
          <a:p>
            <a:r>
              <a:rPr lang="en-IN" dirty="0"/>
              <a:t>What is version control</a:t>
            </a:r>
            <a:r>
              <a:rPr lang="en-IN" dirty="0" smtClean="0"/>
              <a:t>?</a:t>
            </a:r>
            <a:endParaRPr lang="en-IN" dirty="0"/>
          </a:p>
        </p:txBody>
      </p:sp>
      <p:sp>
        <p:nvSpPr>
          <p:cNvPr id="3" name="Text Placeholder 2"/>
          <p:cNvSpPr>
            <a:spLocks noGrp="1"/>
          </p:cNvSpPr>
          <p:nvPr>
            <p:ph type="body" idx="1"/>
          </p:nvPr>
        </p:nvSpPr>
        <p:spPr/>
        <p:txBody>
          <a:bodyPr/>
          <a:lstStyle/>
          <a:p>
            <a:r>
              <a:rPr lang="en-IN" dirty="0"/>
              <a:t>Manage documents over time</a:t>
            </a:r>
          </a:p>
          <a:p>
            <a:r>
              <a:rPr lang="en-IN" dirty="0"/>
              <a:t>Keep a history of all changes - multiple versions of every file </a:t>
            </a:r>
          </a:p>
          <a:p>
            <a:r>
              <a:rPr lang="en-IN" dirty="0"/>
              <a:t>Coordinate work of multiple authors</a:t>
            </a:r>
          </a:p>
          <a:p>
            <a:r>
              <a:rPr lang="en-IN" dirty="0"/>
              <a:t>Avoid conflicts ...and help resolve them</a:t>
            </a:r>
          </a:p>
          <a:p>
            <a:r>
              <a:rPr lang="en-IN" dirty="0"/>
              <a:t>Permissions: authenticate and control access to files</a:t>
            </a:r>
          </a:p>
          <a:p>
            <a:r>
              <a:rPr lang="en-IN" dirty="0"/>
              <a:t>Show differences between versions of a file</a:t>
            </a:r>
          </a:p>
          <a:p>
            <a:r>
              <a:rPr lang="en-IN" dirty="0"/>
              <a:t>Document changes -- reason for change</a:t>
            </a:r>
          </a:p>
          <a:p>
            <a:endParaRPr lang="en-IN"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053500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11189" y="552450"/>
            <a:ext cx="6069012" cy="76835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defTabSz="449263" fontAlgn="auto">
              <a:lnSpc>
                <a:spcPct val="100000"/>
              </a:lnSpc>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4000" i="0" dirty="0">
              <a:solidFill>
                <a:srgbClr val="C00000"/>
              </a:solidFill>
              <a:latin typeface="Calibri" pitchFamily="34" charset="0"/>
              <a:cs typeface="Calibri" pitchFamily="34" charset="0"/>
            </a:endParaRPr>
          </a:p>
        </p:txBody>
      </p:sp>
      <p:pic>
        <p:nvPicPr>
          <p:cNvPr id="30"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1447800"/>
            <a:ext cx="60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676400"/>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Line 5"/>
          <p:cNvSpPr>
            <a:spLocks noChangeShapeType="1"/>
          </p:cNvSpPr>
          <p:nvPr/>
        </p:nvSpPr>
        <p:spPr bwMode="auto">
          <a:xfrm>
            <a:off x="4572000" y="2667000"/>
            <a:ext cx="0" cy="3657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33" name="Line 6"/>
          <p:cNvSpPr>
            <a:spLocks noChangeShapeType="1"/>
          </p:cNvSpPr>
          <p:nvPr/>
        </p:nvSpPr>
        <p:spPr bwMode="auto">
          <a:xfrm>
            <a:off x="1219200" y="2743200"/>
            <a:ext cx="0" cy="3657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34" name="Line 7"/>
          <p:cNvSpPr>
            <a:spLocks noChangeShapeType="1"/>
          </p:cNvSpPr>
          <p:nvPr/>
        </p:nvSpPr>
        <p:spPr bwMode="auto">
          <a:xfrm flipH="1">
            <a:off x="1219200" y="2971800"/>
            <a:ext cx="3352800" cy="0"/>
          </a:xfrm>
          <a:prstGeom prst="line">
            <a:avLst/>
          </a:prstGeom>
          <a:noFill/>
          <a:ln w="9525">
            <a:solidFill>
              <a:srgbClr val="00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35" name="Text Box 8"/>
          <p:cNvSpPr txBox="1">
            <a:spLocks noChangeArrowheads="1"/>
          </p:cNvSpPr>
          <p:nvPr/>
        </p:nvSpPr>
        <p:spPr bwMode="auto">
          <a:xfrm>
            <a:off x="1676400" y="25146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en-US" sz="2000" smtClean="0">
                <a:solidFill>
                  <a:srgbClr val="333399"/>
                </a:solidFill>
                <a:latin typeface="Arial" charset="0"/>
                <a:ea typeface="+mn-ea"/>
                <a:cs typeface="Arial" charset="0"/>
              </a:rPr>
              <a:t>checkout (first time)</a:t>
            </a:r>
          </a:p>
        </p:txBody>
      </p:sp>
      <p:sp>
        <p:nvSpPr>
          <p:cNvPr id="36" name="Text Box 9"/>
          <p:cNvSpPr txBox="1">
            <a:spLocks noChangeArrowheads="1"/>
          </p:cNvSpPr>
          <p:nvPr/>
        </p:nvSpPr>
        <p:spPr bwMode="auto">
          <a:xfrm>
            <a:off x="304800" y="3230563"/>
            <a:ext cx="2479675"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mn-ea"/>
                <a:cs typeface="Arial" charset="0"/>
              </a:rPr>
              <a:t>(</a:t>
            </a:r>
            <a:r>
              <a:rPr kumimoji="0" lang="en-US" altLang="en-US" sz="2000" b="0" i="0" u="none" strike="noStrike" kern="0" cap="none" spc="0" normalizeH="0" baseline="0" noProof="0" smtClean="0">
                <a:ln>
                  <a:noFill/>
                </a:ln>
                <a:solidFill>
                  <a:srgbClr val="333399"/>
                </a:solidFill>
                <a:effectLst/>
                <a:uLnTx/>
                <a:uFillTx/>
                <a:latin typeface="Arial" charset="0"/>
                <a:ea typeface="+mn-ea"/>
                <a:cs typeface="Arial" charset="0"/>
              </a:rPr>
              <a:t>do some work, test</a:t>
            </a:r>
            <a:r>
              <a:rPr kumimoji="0" lang="en-US" altLang="en-US" sz="2000" b="0" i="0" u="none" strike="noStrike" kern="0" cap="none" spc="0" normalizeH="0" baseline="0" noProof="0" smtClean="0">
                <a:ln>
                  <a:noFill/>
                </a:ln>
                <a:solidFill>
                  <a:srgbClr val="000000"/>
                </a:solidFill>
                <a:effectLst/>
                <a:uLnTx/>
                <a:uFillTx/>
                <a:latin typeface="Arial" charset="0"/>
                <a:ea typeface="+mn-ea"/>
                <a:cs typeface="Arial" charset="0"/>
              </a:rPr>
              <a:t>)</a:t>
            </a:r>
          </a:p>
        </p:txBody>
      </p:sp>
      <p:sp>
        <p:nvSpPr>
          <p:cNvPr id="37" name="Line 10"/>
          <p:cNvSpPr>
            <a:spLocks noChangeShapeType="1"/>
          </p:cNvSpPr>
          <p:nvPr/>
        </p:nvSpPr>
        <p:spPr bwMode="auto">
          <a:xfrm flipH="1">
            <a:off x="1219200" y="4724400"/>
            <a:ext cx="3352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38" name="Text Box 11"/>
          <p:cNvSpPr txBox="1">
            <a:spLocks noChangeArrowheads="1"/>
          </p:cNvSpPr>
          <p:nvPr/>
        </p:nvSpPr>
        <p:spPr bwMode="auto">
          <a:xfrm>
            <a:off x="2209800" y="4191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en-US" sz="2000" smtClean="0">
                <a:solidFill>
                  <a:srgbClr val="333399"/>
                </a:solidFill>
                <a:latin typeface="Arial" charset="0"/>
                <a:ea typeface="+mn-ea"/>
                <a:cs typeface="Arial" charset="0"/>
              </a:rPr>
              <a:t>update</a:t>
            </a:r>
          </a:p>
        </p:txBody>
      </p:sp>
      <p:sp>
        <p:nvSpPr>
          <p:cNvPr id="39" name="Line 12"/>
          <p:cNvSpPr>
            <a:spLocks noChangeShapeType="1"/>
          </p:cNvSpPr>
          <p:nvPr/>
        </p:nvSpPr>
        <p:spPr bwMode="auto">
          <a:xfrm flipH="1">
            <a:off x="1219200" y="5867400"/>
            <a:ext cx="335280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40" name="Text Box 13"/>
          <p:cNvSpPr txBox="1">
            <a:spLocks noChangeArrowheads="1"/>
          </p:cNvSpPr>
          <p:nvPr/>
        </p:nvSpPr>
        <p:spPr bwMode="auto">
          <a:xfrm>
            <a:off x="2286000" y="54864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en-US" sz="2000" smtClean="0">
                <a:solidFill>
                  <a:srgbClr val="333399"/>
                </a:solidFill>
                <a:latin typeface="Arial" charset="0"/>
                <a:ea typeface="+mn-ea"/>
                <a:cs typeface="Arial" charset="0"/>
              </a:rPr>
              <a:t>commit</a:t>
            </a:r>
          </a:p>
        </p:txBody>
      </p:sp>
      <p:sp>
        <p:nvSpPr>
          <p:cNvPr id="41" name="Text Box 14"/>
          <p:cNvSpPr txBox="1">
            <a:spLocks noChangeArrowheads="1"/>
          </p:cNvSpPr>
          <p:nvPr/>
        </p:nvSpPr>
        <p:spPr bwMode="auto">
          <a:xfrm>
            <a:off x="304800" y="6019800"/>
            <a:ext cx="2436813"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mn-ea"/>
                <a:cs typeface="Arial" charset="0"/>
              </a:rPr>
              <a:t>(</a:t>
            </a:r>
            <a:r>
              <a:rPr kumimoji="0" lang="en-US" altLang="en-US" sz="2000" b="0" i="0" u="none" strike="noStrike" kern="0" cap="none" spc="0" normalizeH="0" baseline="0" noProof="0" smtClean="0">
                <a:ln>
                  <a:noFill/>
                </a:ln>
                <a:solidFill>
                  <a:srgbClr val="333399"/>
                </a:solidFill>
                <a:effectLst/>
                <a:uLnTx/>
                <a:uFillTx/>
                <a:latin typeface="Arial" charset="0"/>
                <a:ea typeface="+mn-ea"/>
                <a:cs typeface="Arial" charset="0"/>
              </a:rPr>
              <a:t>do more work, test</a:t>
            </a:r>
            <a:r>
              <a:rPr kumimoji="0" lang="en-US" altLang="en-US" sz="2000" b="0" i="0" u="none" strike="noStrike" kern="0" cap="none" spc="0" normalizeH="0" baseline="0" noProof="0" smtClean="0">
                <a:ln>
                  <a:noFill/>
                </a:ln>
                <a:solidFill>
                  <a:srgbClr val="000000"/>
                </a:solidFill>
                <a:effectLst/>
                <a:uLnTx/>
                <a:uFillTx/>
                <a:latin typeface="Arial" charset="0"/>
                <a:ea typeface="+mn-ea"/>
                <a:cs typeface="Arial" charset="0"/>
              </a:rPr>
              <a:t>)</a:t>
            </a:r>
          </a:p>
        </p:txBody>
      </p:sp>
      <p:sp>
        <p:nvSpPr>
          <p:cNvPr id="42" name="Rectangle 15"/>
          <p:cNvSpPr>
            <a:spLocks noChangeArrowheads="1"/>
          </p:cNvSpPr>
          <p:nvPr/>
        </p:nvSpPr>
        <p:spPr bwMode="auto">
          <a:xfrm>
            <a:off x="4157663" y="2362200"/>
            <a:ext cx="827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800">
                <a:solidFill>
                  <a:schemeClr val="tx1"/>
                </a:solidFill>
                <a:latin typeface="Times New Roman" pitchFamily="18" charset="0"/>
                <a:cs typeface="Times New Roman" pitchFamily="18" charset="0"/>
              </a:defRPr>
            </a:lvl1pPr>
            <a:lvl2pPr marL="571500" defTabSz="762000">
              <a:defRPr sz="2800">
                <a:solidFill>
                  <a:schemeClr val="tx1"/>
                </a:solidFill>
                <a:latin typeface="Times New Roman" pitchFamily="18" charset="0"/>
                <a:cs typeface="Times New Roman" pitchFamily="18" charset="0"/>
              </a:defRPr>
            </a:lvl2pPr>
            <a:lvl3pPr marL="1143000" defTabSz="762000">
              <a:defRPr sz="2800">
                <a:solidFill>
                  <a:schemeClr val="tx1"/>
                </a:solidFill>
                <a:latin typeface="Times New Roman" pitchFamily="18" charset="0"/>
                <a:cs typeface="Times New Roman" pitchFamily="18" charset="0"/>
              </a:defRPr>
            </a:lvl3pPr>
            <a:lvl4pPr marL="1714500" defTabSz="762000">
              <a:defRPr sz="2800">
                <a:solidFill>
                  <a:schemeClr val="tx1"/>
                </a:solidFill>
                <a:latin typeface="Times New Roman" pitchFamily="18" charset="0"/>
                <a:cs typeface="Times New Roman" pitchFamily="18" charset="0"/>
              </a:defRPr>
            </a:lvl4pPr>
            <a:lvl5pPr marL="2286000" defTabSz="762000">
              <a:defRPr sz="2800">
                <a:solidFill>
                  <a:schemeClr val="tx1"/>
                </a:solidFill>
                <a:latin typeface="Times New Roman" pitchFamily="18" charset="0"/>
                <a:cs typeface="Times New Roman" pitchFamily="18" charset="0"/>
              </a:defRPr>
            </a:lvl5pPr>
            <a:lvl6pPr marL="2743200" defTabSz="762000" fontAlgn="base">
              <a:spcBef>
                <a:spcPct val="0"/>
              </a:spcBef>
              <a:spcAft>
                <a:spcPct val="0"/>
              </a:spcAft>
              <a:defRPr sz="2800">
                <a:solidFill>
                  <a:schemeClr val="tx1"/>
                </a:solidFill>
                <a:latin typeface="Times New Roman" pitchFamily="18" charset="0"/>
                <a:cs typeface="Times New Roman" pitchFamily="18" charset="0"/>
              </a:defRPr>
            </a:lvl6pPr>
            <a:lvl7pPr marL="3200400" defTabSz="762000" fontAlgn="base">
              <a:spcBef>
                <a:spcPct val="0"/>
              </a:spcBef>
              <a:spcAft>
                <a:spcPct val="0"/>
              </a:spcAft>
              <a:defRPr sz="2800">
                <a:solidFill>
                  <a:schemeClr val="tx1"/>
                </a:solidFill>
                <a:latin typeface="Times New Roman" pitchFamily="18" charset="0"/>
                <a:cs typeface="Times New Roman" pitchFamily="18" charset="0"/>
              </a:defRPr>
            </a:lvl7pPr>
            <a:lvl8pPr marL="3657600" defTabSz="762000" fontAlgn="base">
              <a:spcBef>
                <a:spcPct val="0"/>
              </a:spcBef>
              <a:spcAft>
                <a:spcPct val="0"/>
              </a:spcAft>
              <a:defRPr sz="2800">
                <a:solidFill>
                  <a:schemeClr val="tx1"/>
                </a:solidFill>
                <a:latin typeface="Times New Roman" pitchFamily="18" charset="0"/>
                <a:cs typeface="Times New Roman" pitchFamily="18" charset="0"/>
              </a:defRPr>
            </a:lvl8pPr>
            <a:lvl9pPr marL="4114800" defTabSz="762000" fontAlgn="base">
              <a:spcBef>
                <a:spcPct val="0"/>
              </a:spcBef>
              <a:spcAft>
                <a:spcPct val="0"/>
              </a:spcAft>
              <a:defRPr sz="2800">
                <a:solidFill>
                  <a:schemeClr val="tx1"/>
                </a:solidFill>
                <a:latin typeface="Times New Roman" pitchFamily="18" charset="0"/>
                <a:cs typeface="Times New Roman" pitchFamily="18" charset="0"/>
              </a:defRPr>
            </a:lvl9pPr>
          </a:lstStyle>
          <a:p>
            <a:pPr algn="l" eaLnBrk="0" hangingPunct="0">
              <a:lnSpc>
                <a:spcPct val="100000"/>
              </a:lnSpc>
              <a:spcBef>
                <a:spcPct val="0"/>
              </a:spcBef>
            </a:pPr>
            <a:r>
              <a:rPr lang="th-TH" altLang="en-US" sz="1600" i="0" smtClean="0">
                <a:solidFill>
                  <a:srgbClr val="000000"/>
                </a:solidFill>
                <a:latin typeface="Arial" charset="0"/>
                <a:ea typeface="+mn-ea"/>
                <a:cs typeface="Arial" charset="0"/>
              </a:rPr>
              <a:t>server</a:t>
            </a:r>
          </a:p>
        </p:txBody>
      </p:sp>
      <p:sp>
        <p:nvSpPr>
          <p:cNvPr id="43" name="Rectangle 16"/>
          <p:cNvSpPr>
            <a:spLocks noChangeArrowheads="1"/>
          </p:cNvSpPr>
          <p:nvPr/>
        </p:nvSpPr>
        <p:spPr bwMode="auto">
          <a:xfrm>
            <a:off x="809625" y="2362200"/>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800">
                <a:solidFill>
                  <a:schemeClr val="tx1"/>
                </a:solidFill>
                <a:latin typeface="Times New Roman" pitchFamily="18" charset="0"/>
                <a:cs typeface="Times New Roman" pitchFamily="18" charset="0"/>
              </a:defRPr>
            </a:lvl1pPr>
            <a:lvl2pPr marL="571500" defTabSz="762000">
              <a:defRPr sz="2800">
                <a:solidFill>
                  <a:schemeClr val="tx1"/>
                </a:solidFill>
                <a:latin typeface="Times New Roman" pitchFamily="18" charset="0"/>
                <a:cs typeface="Times New Roman" pitchFamily="18" charset="0"/>
              </a:defRPr>
            </a:lvl2pPr>
            <a:lvl3pPr marL="1143000" defTabSz="762000">
              <a:defRPr sz="2800">
                <a:solidFill>
                  <a:schemeClr val="tx1"/>
                </a:solidFill>
                <a:latin typeface="Times New Roman" pitchFamily="18" charset="0"/>
                <a:cs typeface="Times New Roman" pitchFamily="18" charset="0"/>
              </a:defRPr>
            </a:lvl3pPr>
            <a:lvl4pPr marL="1714500" defTabSz="762000">
              <a:defRPr sz="2800">
                <a:solidFill>
                  <a:schemeClr val="tx1"/>
                </a:solidFill>
                <a:latin typeface="Times New Roman" pitchFamily="18" charset="0"/>
                <a:cs typeface="Times New Roman" pitchFamily="18" charset="0"/>
              </a:defRPr>
            </a:lvl4pPr>
            <a:lvl5pPr marL="2286000" defTabSz="762000">
              <a:defRPr sz="2800">
                <a:solidFill>
                  <a:schemeClr val="tx1"/>
                </a:solidFill>
                <a:latin typeface="Times New Roman" pitchFamily="18" charset="0"/>
                <a:cs typeface="Times New Roman" pitchFamily="18" charset="0"/>
              </a:defRPr>
            </a:lvl5pPr>
            <a:lvl6pPr marL="2743200" defTabSz="762000" fontAlgn="base">
              <a:spcBef>
                <a:spcPct val="0"/>
              </a:spcBef>
              <a:spcAft>
                <a:spcPct val="0"/>
              </a:spcAft>
              <a:defRPr sz="2800">
                <a:solidFill>
                  <a:schemeClr val="tx1"/>
                </a:solidFill>
                <a:latin typeface="Times New Roman" pitchFamily="18" charset="0"/>
                <a:cs typeface="Times New Roman" pitchFamily="18" charset="0"/>
              </a:defRPr>
            </a:lvl6pPr>
            <a:lvl7pPr marL="3200400" defTabSz="762000" fontAlgn="base">
              <a:spcBef>
                <a:spcPct val="0"/>
              </a:spcBef>
              <a:spcAft>
                <a:spcPct val="0"/>
              </a:spcAft>
              <a:defRPr sz="2800">
                <a:solidFill>
                  <a:schemeClr val="tx1"/>
                </a:solidFill>
                <a:latin typeface="Times New Roman" pitchFamily="18" charset="0"/>
                <a:cs typeface="Times New Roman" pitchFamily="18" charset="0"/>
              </a:defRPr>
            </a:lvl7pPr>
            <a:lvl8pPr marL="3657600" defTabSz="762000" fontAlgn="base">
              <a:spcBef>
                <a:spcPct val="0"/>
              </a:spcBef>
              <a:spcAft>
                <a:spcPct val="0"/>
              </a:spcAft>
              <a:defRPr sz="2800">
                <a:solidFill>
                  <a:schemeClr val="tx1"/>
                </a:solidFill>
                <a:latin typeface="Times New Roman" pitchFamily="18" charset="0"/>
                <a:cs typeface="Times New Roman" pitchFamily="18" charset="0"/>
              </a:defRPr>
            </a:lvl8pPr>
            <a:lvl9pPr marL="4114800" defTabSz="762000" fontAlgn="base">
              <a:spcBef>
                <a:spcPct val="0"/>
              </a:spcBef>
              <a:spcAft>
                <a:spcPct val="0"/>
              </a:spcAft>
              <a:defRPr sz="2800">
                <a:solidFill>
                  <a:schemeClr val="tx1"/>
                </a:solidFill>
                <a:latin typeface="Times New Roman" pitchFamily="18" charset="0"/>
                <a:cs typeface="Times New Roman" pitchFamily="18" charset="0"/>
              </a:defRPr>
            </a:lvl9pPr>
          </a:lstStyle>
          <a:p>
            <a:pPr eaLnBrk="0" hangingPunct="0">
              <a:lnSpc>
                <a:spcPct val="100000"/>
              </a:lnSpc>
              <a:spcBef>
                <a:spcPct val="0"/>
              </a:spcBef>
            </a:pPr>
            <a:r>
              <a:rPr lang="en-US" altLang="en-US" sz="1600" i="0" smtClean="0">
                <a:solidFill>
                  <a:srgbClr val="000000"/>
                </a:solidFill>
                <a:latin typeface="Arial" charset="0"/>
                <a:ea typeface="+mn-ea"/>
                <a:cs typeface="Arial" charset="0"/>
              </a:rPr>
              <a:t>client</a:t>
            </a:r>
            <a:endParaRPr lang="th-TH" altLang="en-US" sz="1600" i="0" smtClean="0">
              <a:solidFill>
                <a:srgbClr val="000000"/>
              </a:solidFill>
              <a:latin typeface="Arial" charset="0"/>
              <a:ea typeface="+mn-ea"/>
              <a:cs typeface="Arial" charset="0"/>
            </a:endParaRPr>
          </a:p>
        </p:txBody>
      </p:sp>
      <p:sp>
        <p:nvSpPr>
          <p:cNvPr id="44" name="Line 17"/>
          <p:cNvSpPr>
            <a:spLocks noChangeShapeType="1"/>
          </p:cNvSpPr>
          <p:nvPr/>
        </p:nvSpPr>
        <p:spPr bwMode="auto">
          <a:xfrm flipH="1">
            <a:off x="1219200" y="3124200"/>
            <a:ext cx="3352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45" name="Line 18"/>
          <p:cNvSpPr>
            <a:spLocks noChangeShapeType="1"/>
          </p:cNvSpPr>
          <p:nvPr/>
        </p:nvSpPr>
        <p:spPr bwMode="auto">
          <a:xfrm flipH="1">
            <a:off x="1143000" y="4572000"/>
            <a:ext cx="3352800" cy="0"/>
          </a:xfrm>
          <a:prstGeom prst="line">
            <a:avLst/>
          </a:prstGeom>
          <a:noFill/>
          <a:ln w="9525">
            <a:solidFill>
              <a:srgbClr val="00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46" name="Text Box 19"/>
          <p:cNvSpPr txBox="1">
            <a:spLocks noChangeArrowheads="1"/>
          </p:cNvSpPr>
          <p:nvPr/>
        </p:nvSpPr>
        <p:spPr bwMode="auto">
          <a:xfrm>
            <a:off x="4800600" y="28956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endParaRPr lang="th-TH" altLang="en-US" sz="1800" i="0" smtClean="0">
              <a:solidFill>
                <a:srgbClr val="000000"/>
              </a:solidFill>
              <a:latin typeface="Arial" charset="0"/>
              <a:ea typeface="+mn-ea"/>
            </a:endParaRPr>
          </a:p>
        </p:txBody>
      </p:sp>
      <p:sp>
        <p:nvSpPr>
          <p:cNvPr id="47" name="Text Box 20"/>
          <p:cNvSpPr txBox="1">
            <a:spLocks noChangeArrowheads="1"/>
          </p:cNvSpPr>
          <p:nvPr/>
        </p:nvSpPr>
        <p:spPr bwMode="auto">
          <a:xfrm>
            <a:off x="4876800" y="28194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2000" smtClean="0">
                <a:solidFill>
                  <a:srgbClr val="000000"/>
                </a:solidFill>
                <a:latin typeface="Arial" charset="0"/>
                <a:ea typeface="+mn-ea"/>
                <a:cs typeface="Arial" charset="0"/>
              </a:rPr>
              <a:t>send current revision</a:t>
            </a:r>
            <a:r>
              <a:rPr lang="en-US" altLang="en-US" sz="2000" i="0" smtClean="0">
                <a:solidFill>
                  <a:srgbClr val="000000"/>
                </a:solidFill>
                <a:latin typeface="Arial" charset="0"/>
                <a:ea typeface="+mn-ea"/>
                <a:cs typeface="Arial" charset="0"/>
              </a:rPr>
              <a:t> ( </a:t>
            </a:r>
            <a:r>
              <a:rPr lang="en-US" altLang="en-US" sz="2000" b="1" i="0" smtClean="0">
                <a:solidFill>
                  <a:srgbClr val="000000"/>
                </a:solidFill>
                <a:latin typeface="Arial" charset="0"/>
                <a:ea typeface="+mn-ea"/>
                <a:cs typeface="Arial" charset="0"/>
              </a:rPr>
              <a:t>n </a:t>
            </a:r>
            <a:r>
              <a:rPr lang="en-US" altLang="en-US" sz="2000" i="0" smtClean="0">
                <a:solidFill>
                  <a:srgbClr val="000000"/>
                </a:solidFill>
                <a:latin typeface="Arial" charset="0"/>
                <a:ea typeface="+mn-ea"/>
                <a:cs typeface="Arial" charset="0"/>
              </a:rPr>
              <a:t>)</a:t>
            </a:r>
          </a:p>
        </p:txBody>
      </p:sp>
      <p:sp>
        <p:nvSpPr>
          <p:cNvPr id="48" name="Text Box 21"/>
          <p:cNvSpPr txBox="1">
            <a:spLocks noChangeArrowheads="1"/>
          </p:cNvSpPr>
          <p:nvPr/>
        </p:nvSpPr>
        <p:spPr bwMode="auto">
          <a:xfrm>
            <a:off x="4876800" y="4419600"/>
            <a:ext cx="388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2000" smtClean="0">
                <a:solidFill>
                  <a:srgbClr val="000000"/>
                </a:solidFill>
                <a:latin typeface="Arial" charset="0"/>
                <a:ea typeface="+mn-ea"/>
                <a:cs typeface="Arial" charset="0"/>
              </a:rPr>
              <a:t>update your local copy with any changes in the repo.</a:t>
            </a:r>
            <a:endParaRPr lang="en-US" altLang="en-US" sz="2000" b="1" i="0" smtClean="0">
              <a:solidFill>
                <a:srgbClr val="000000"/>
              </a:solidFill>
              <a:latin typeface="Arial" charset="0"/>
              <a:ea typeface="+mn-ea"/>
              <a:cs typeface="Arial" charset="0"/>
            </a:endParaRPr>
          </a:p>
        </p:txBody>
      </p:sp>
      <p:sp>
        <p:nvSpPr>
          <p:cNvPr id="49" name="Text Box 22"/>
          <p:cNvSpPr txBox="1">
            <a:spLocks noChangeArrowheads="1"/>
          </p:cNvSpPr>
          <p:nvPr/>
        </p:nvSpPr>
        <p:spPr bwMode="auto">
          <a:xfrm>
            <a:off x="4876800" y="56388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2000" smtClean="0">
                <a:solidFill>
                  <a:srgbClr val="000000"/>
                </a:solidFill>
                <a:latin typeface="Arial" charset="0"/>
                <a:ea typeface="+mn-ea"/>
                <a:cs typeface="Arial" charset="0"/>
              </a:rPr>
              <a:t>save your changes and log entry</a:t>
            </a:r>
            <a:endParaRPr lang="en-US" altLang="en-US" sz="2000" b="1" i="0" smtClean="0">
              <a:solidFill>
                <a:srgbClr val="000000"/>
              </a:solidFill>
              <a:latin typeface="Arial" charset="0"/>
              <a:ea typeface="+mn-ea"/>
              <a:cs typeface="Arial" charset="0"/>
            </a:endParaRPr>
          </a:p>
        </p:txBody>
      </p:sp>
      <p:sp>
        <p:nvSpPr>
          <p:cNvPr id="50" name="Text Box 23"/>
          <p:cNvSpPr txBox="1">
            <a:spLocks noChangeArrowheads="1"/>
          </p:cNvSpPr>
          <p:nvPr/>
        </p:nvSpPr>
        <p:spPr bwMode="auto">
          <a:xfrm>
            <a:off x="1905000" y="3581400"/>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en-US" sz="2000" smtClean="0">
                <a:solidFill>
                  <a:srgbClr val="333399"/>
                </a:solidFill>
                <a:latin typeface="Arial" charset="0"/>
                <a:ea typeface="+mn-ea"/>
                <a:cs typeface="Arial" charset="0"/>
              </a:rPr>
              <a:t>check status</a:t>
            </a:r>
          </a:p>
        </p:txBody>
      </p:sp>
      <p:sp>
        <p:nvSpPr>
          <p:cNvPr id="51" name="Line 24"/>
          <p:cNvSpPr>
            <a:spLocks noChangeShapeType="1"/>
          </p:cNvSpPr>
          <p:nvPr/>
        </p:nvSpPr>
        <p:spPr bwMode="auto">
          <a:xfrm flipH="1">
            <a:off x="1219200" y="3962400"/>
            <a:ext cx="3352800" cy="0"/>
          </a:xfrm>
          <a:prstGeom prst="line">
            <a:avLst/>
          </a:prstGeom>
          <a:noFill/>
          <a:ln w="9525">
            <a:solidFill>
              <a:srgbClr val="00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52" name="Text Box 25"/>
          <p:cNvSpPr txBox="1">
            <a:spLocks noChangeArrowheads="1"/>
          </p:cNvSpPr>
          <p:nvPr/>
        </p:nvSpPr>
        <p:spPr bwMode="auto">
          <a:xfrm>
            <a:off x="4876800" y="3733800"/>
            <a:ext cx="426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2000" smtClean="0">
                <a:solidFill>
                  <a:srgbClr val="000000"/>
                </a:solidFill>
                <a:latin typeface="Arial" charset="0"/>
                <a:ea typeface="+mn-ea"/>
                <a:cs typeface="Arial" charset="0"/>
              </a:rPr>
              <a:t>any changes since revision </a:t>
            </a:r>
            <a:r>
              <a:rPr lang="en-US" altLang="en-US" sz="2000" b="1" i="0" smtClean="0">
                <a:solidFill>
                  <a:srgbClr val="000000"/>
                </a:solidFill>
                <a:latin typeface="Arial" charset="0"/>
                <a:ea typeface="+mn-ea"/>
                <a:cs typeface="Arial" charset="0"/>
              </a:rPr>
              <a:t>n</a:t>
            </a:r>
            <a:r>
              <a:rPr lang="en-US" altLang="en-US" sz="2000" smtClean="0">
                <a:solidFill>
                  <a:srgbClr val="000000"/>
                </a:solidFill>
                <a:latin typeface="Arial" charset="0"/>
                <a:ea typeface="+mn-ea"/>
                <a:cs typeface="Arial" charset="0"/>
              </a:rPr>
              <a:t>?</a:t>
            </a:r>
            <a:endParaRPr lang="en-US" altLang="en-US" sz="2000" b="1" i="0" smtClean="0">
              <a:solidFill>
                <a:srgbClr val="000000"/>
              </a:solidFill>
              <a:latin typeface="Arial" charset="0"/>
              <a:ea typeface="+mn-ea"/>
              <a:cs typeface="Arial" charset="0"/>
            </a:endParaRPr>
          </a:p>
        </p:txBody>
      </p:sp>
      <p:sp>
        <p:nvSpPr>
          <p:cNvPr id="53" name="Text Box 26"/>
          <p:cNvSpPr txBox="1">
            <a:spLocks noChangeArrowheads="1"/>
          </p:cNvSpPr>
          <p:nvPr/>
        </p:nvSpPr>
        <p:spPr bwMode="auto">
          <a:xfrm>
            <a:off x="304800" y="5029200"/>
            <a:ext cx="215900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mn-ea"/>
                <a:cs typeface="Arial" charset="0"/>
              </a:rPr>
              <a:t>(</a:t>
            </a:r>
            <a:r>
              <a:rPr kumimoji="0" lang="en-US" altLang="en-US" sz="2000" b="0" i="0" u="none" strike="noStrike" kern="0" cap="none" spc="0" normalizeH="0" baseline="0" noProof="0" smtClean="0">
                <a:ln>
                  <a:noFill/>
                </a:ln>
                <a:solidFill>
                  <a:srgbClr val="333399"/>
                </a:solidFill>
                <a:effectLst/>
                <a:uLnTx/>
                <a:uFillTx/>
                <a:latin typeface="Arial" charset="0"/>
                <a:ea typeface="+mn-ea"/>
                <a:cs typeface="Arial" charset="0"/>
              </a:rPr>
              <a:t>resolve conflicts</a:t>
            </a:r>
            <a:r>
              <a:rPr kumimoji="0" lang="en-US" altLang="en-US" sz="2000" b="0" i="0" u="none" strike="noStrike" kern="0" cap="none" spc="0" normalizeH="0" baseline="0" noProof="0" smtClean="0">
                <a:ln>
                  <a:noFill/>
                </a:ln>
                <a:solidFill>
                  <a:srgbClr val="000000"/>
                </a:solidFill>
                <a:effectLst/>
                <a:uLnTx/>
                <a:uFillTx/>
                <a:latin typeface="Arial" charset="0"/>
                <a:ea typeface="+mn-ea"/>
                <a:cs typeface="Arial" charset="0"/>
              </a:rPr>
              <a:t>)</a:t>
            </a:r>
          </a:p>
        </p:txBody>
      </p:sp>
      <p:sp>
        <p:nvSpPr>
          <p:cNvPr id="2" name="Title 1"/>
          <p:cNvSpPr>
            <a:spLocks noGrp="1"/>
          </p:cNvSpPr>
          <p:nvPr>
            <p:ph type="title"/>
          </p:nvPr>
        </p:nvSpPr>
        <p:spPr/>
        <p:txBody>
          <a:bodyPr/>
          <a:lstStyle/>
          <a:p>
            <a:r>
              <a:rPr lang="en-IN" dirty="0"/>
              <a:t>How to Use Version Control</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53022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229" y="2167403"/>
            <a:ext cx="8851900" cy="1538883"/>
          </a:xfrm>
          <a:prstGeom prst="rect">
            <a:avLst/>
          </a:prstGeom>
        </p:spPr>
        <p:txBody>
          <a:bodyPr wrap="square">
            <a:spAutoFit/>
          </a:bodyPr>
          <a:lstStyle/>
          <a:p>
            <a:pPr algn="l">
              <a:buClr>
                <a:srgbClr val="C00000"/>
              </a:buClr>
            </a:pPr>
            <a:r>
              <a:rPr lang="en-IN" i="0" dirty="0" smtClean="0">
                <a:solidFill>
                  <a:schemeClr val="tx1"/>
                </a:solidFill>
                <a:ea typeface="+mn-ea"/>
                <a:cs typeface="Arial" pitchFamily="34" charset="0"/>
              </a:rPr>
              <a:t>A </a:t>
            </a:r>
            <a:r>
              <a:rPr lang="en-IN" i="0" dirty="0">
                <a:solidFill>
                  <a:schemeClr val="tx1"/>
                </a:solidFill>
                <a:ea typeface="+mn-ea"/>
                <a:cs typeface="Arial" pitchFamily="34" charset="0"/>
              </a:rPr>
              <a:t>repository is the heart of any version control system. </a:t>
            </a:r>
            <a:endParaRPr lang="en-IN" i="0" dirty="0" smtClean="0">
              <a:solidFill>
                <a:schemeClr val="tx1"/>
              </a:solidFill>
              <a:ea typeface="+mn-ea"/>
              <a:cs typeface="Arial" pitchFamily="34" charset="0"/>
            </a:endParaRPr>
          </a:p>
          <a:p>
            <a:pPr marL="1257300" lvl="2" indent="-342900" algn="l">
              <a:buClr>
                <a:srgbClr val="C00000"/>
              </a:buClr>
              <a:buFont typeface="Wingdings" panose="05000000000000000000" pitchFamily="2" charset="2"/>
              <a:buChar char="§"/>
            </a:pPr>
            <a:r>
              <a:rPr lang="en-IN" i="0" dirty="0">
                <a:solidFill>
                  <a:schemeClr val="tx1"/>
                </a:solidFill>
                <a:ea typeface="+mn-ea"/>
                <a:cs typeface="Arial" pitchFamily="34" charset="0"/>
              </a:rPr>
              <a:t>T</a:t>
            </a:r>
            <a:r>
              <a:rPr lang="en-IN" i="0" dirty="0" smtClean="0">
                <a:solidFill>
                  <a:schemeClr val="tx1"/>
                </a:solidFill>
                <a:ea typeface="+mn-ea"/>
                <a:cs typeface="Arial" pitchFamily="34" charset="0"/>
              </a:rPr>
              <a:t>he </a:t>
            </a:r>
            <a:r>
              <a:rPr lang="en-IN" i="0" dirty="0">
                <a:solidFill>
                  <a:schemeClr val="tx1"/>
                </a:solidFill>
                <a:ea typeface="+mn-ea"/>
                <a:cs typeface="Arial" pitchFamily="34" charset="0"/>
              </a:rPr>
              <a:t>central place where developers store all their work. </a:t>
            </a:r>
            <a:endParaRPr lang="en-IN" i="0" dirty="0" smtClean="0">
              <a:solidFill>
                <a:schemeClr val="tx1"/>
              </a:solidFill>
              <a:ea typeface="+mn-ea"/>
              <a:cs typeface="Arial" pitchFamily="34" charset="0"/>
            </a:endParaRPr>
          </a:p>
          <a:p>
            <a:pPr marL="1257300" lvl="2" indent="-342900" algn="l">
              <a:buClr>
                <a:srgbClr val="C00000"/>
              </a:buClr>
              <a:buFont typeface="Wingdings" panose="05000000000000000000" pitchFamily="2" charset="2"/>
              <a:buChar char="§"/>
            </a:pPr>
            <a:r>
              <a:rPr lang="en-IN" i="0" dirty="0" smtClean="0">
                <a:solidFill>
                  <a:schemeClr val="tx1"/>
                </a:solidFill>
                <a:ea typeface="+mn-ea"/>
                <a:cs typeface="Arial" pitchFamily="34" charset="0"/>
              </a:rPr>
              <a:t>Repository </a:t>
            </a:r>
            <a:r>
              <a:rPr lang="en-IN" i="0" dirty="0">
                <a:solidFill>
                  <a:schemeClr val="tx1"/>
                </a:solidFill>
                <a:ea typeface="+mn-ea"/>
                <a:cs typeface="Arial" pitchFamily="34" charset="0"/>
              </a:rPr>
              <a:t>not only stores files but also the history. </a:t>
            </a:r>
            <a:endParaRPr lang="en-IN" i="0" dirty="0" smtClean="0">
              <a:solidFill>
                <a:schemeClr val="tx1"/>
              </a:solidFill>
              <a:ea typeface="+mn-ea"/>
              <a:cs typeface="Arial" pitchFamily="34" charset="0"/>
            </a:endParaRPr>
          </a:p>
          <a:p>
            <a:pPr marL="1257300" lvl="2" indent="-342900" algn="l">
              <a:buClr>
                <a:srgbClr val="C00000"/>
              </a:buClr>
              <a:buFont typeface="Wingdings" panose="05000000000000000000" pitchFamily="2" charset="2"/>
              <a:buChar char="§"/>
            </a:pPr>
            <a:r>
              <a:rPr lang="en-IN" i="0" dirty="0" smtClean="0">
                <a:solidFill>
                  <a:schemeClr val="tx1"/>
                </a:solidFill>
                <a:ea typeface="+mn-ea"/>
                <a:cs typeface="Arial" pitchFamily="34" charset="0"/>
              </a:rPr>
              <a:t>Repository </a:t>
            </a:r>
            <a:r>
              <a:rPr lang="en-IN" i="0" dirty="0">
                <a:solidFill>
                  <a:schemeClr val="tx1"/>
                </a:solidFill>
                <a:ea typeface="+mn-ea"/>
                <a:cs typeface="Arial" pitchFamily="34" charset="0"/>
              </a:rPr>
              <a:t>is accessed over a network, acting as a server and version control tool acting as a client.</a:t>
            </a:r>
            <a:r>
              <a:rPr lang="en-IN" sz="2000" i="0" dirty="0">
                <a:solidFill>
                  <a:schemeClr val="tx1"/>
                </a:solidFill>
                <a:ea typeface="+mn-ea"/>
                <a:cs typeface="Arial" pitchFamily="34" charset="0"/>
              </a:rPr>
              <a:t> </a:t>
            </a:r>
          </a:p>
        </p:txBody>
      </p:sp>
      <p:pic>
        <p:nvPicPr>
          <p:cNvPr id="6" name="Picture 36" descr="Sub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198" y="4497153"/>
            <a:ext cx="190563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7"/>
          <p:cNvSpPr txBox="1">
            <a:spLocks noChangeArrowheads="1"/>
          </p:cNvSpPr>
          <p:nvPr/>
        </p:nvSpPr>
        <p:spPr bwMode="auto">
          <a:xfrm>
            <a:off x="4026218" y="5172282"/>
            <a:ext cx="4228464" cy="40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buClr>
                <a:srgbClr val="000000"/>
              </a:buClr>
              <a:buSzPct val="100000"/>
              <a:buFont typeface="Arial" charset="0"/>
              <a:buNone/>
            </a:pPr>
            <a:r>
              <a:rPr lang="cs-CZ" altLang="en-US" b="1" dirty="0" smtClean="0">
                <a:latin typeface="Tahoma" pitchFamily="34" charset="0"/>
                <a:cs typeface="Tahoma" pitchFamily="34" charset="0"/>
              </a:rPr>
              <a:t>Subversion</a:t>
            </a:r>
            <a:r>
              <a:rPr lang="en-IN" altLang="en-US" b="1" dirty="0" smtClean="0">
                <a:latin typeface="Tahoma" pitchFamily="34" charset="0"/>
                <a:cs typeface="Tahoma" pitchFamily="34" charset="0"/>
              </a:rPr>
              <a:t> </a:t>
            </a:r>
            <a:r>
              <a:rPr lang="cs-CZ" altLang="en-US" b="1" dirty="0" smtClean="0">
                <a:latin typeface="Tahoma" pitchFamily="34" charset="0"/>
                <a:cs typeface="Tahoma" pitchFamily="34" charset="0"/>
              </a:rPr>
              <a:t>Repository</a:t>
            </a:r>
            <a:endParaRPr lang="cs-CZ" altLang="en-US" b="1" dirty="0">
              <a:latin typeface="Tahoma" pitchFamily="34" charset="0"/>
              <a:cs typeface="Tahoma" pitchFamily="34" charset="0"/>
            </a:endParaRPr>
          </a:p>
        </p:txBody>
      </p:sp>
      <p:sp>
        <p:nvSpPr>
          <p:cNvPr id="8" name="Rectangle 7"/>
          <p:cNvSpPr/>
          <p:nvPr/>
        </p:nvSpPr>
        <p:spPr>
          <a:xfrm>
            <a:off x="257229" y="1462716"/>
            <a:ext cx="2254143" cy="400110"/>
          </a:xfrm>
          <a:prstGeom prst="rect">
            <a:avLst/>
          </a:prstGeom>
        </p:spPr>
        <p:txBody>
          <a:bodyPr wrap="none">
            <a:spAutoFit/>
          </a:bodyPr>
          <a:lstStyle/>
          <a:p>
            <a:r>
              <a:rPr lang="en-IN" sz="2400" b="1" i="0" dirty="0">
                <a:solidFill>
                  <a:srgbClr val="00B050"/>
                </a:solidFill>
                <a:latin typeface="Verdana"/>
              </a:rPr>
              <a:t>Repository:</a:t>
            </a:r>
            <a:r>
              <a:rPr lang="en-IN" sz="2000" i="0" dirty="0">
                <a:solidFill>
                  <a:srgbClr val="00B050"/>
                </a:solidFill>
                <a:latin typeface="Verdana"/>
              </a:rPr>
              <a:t> </a:t>
            </a:r>
            <a:endParaRPr lang="en-IN" sz="2000" dirty="0">
              <a:solidFill>
                <a:srgbClr val="00B050"/>
              </a:solidFill>
            </a:endParaRPr>
          </a:p>
        </p:txBody>
      </p:sp>
      <p:sp>
        <p:nvSpPr>
          <p:cNvPr id="2" name="Title 1"/>
          <p:cNvSpPr>
            <a:spLocks noGrp="1"/>
          </p:cNvSpPr>
          <p:nvPr>
            <p:ph type="title"/>
          </p:nvPr>
        </p:nvSpPr>
        <p:spPr/>
        <p:txBody>
          <a:bodyPr/>
          <a:lstStyle/>
          <a:p>
            <a:r>
              <a:rPr lang="en-IN" dirty="0"/>
              <a:t>Version Control Terminologies</a:t>
            </a:r>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4685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1849" y="1299221"/>
            <a:ext cx="1651000" cy="400110"/>
          </a:xfrm>
          <a:prstGeom prst="rect">
            <a:avLst/>
          </a:prstGeom>
        </p:spPr>
        <p:txBody>
          <a:bodyPr wrap="square">
            <a:spAutoFit/>
          </a:bodyPr>
          <a:lstStyle/>
          <a:p>
            <a:pPr algn="l"/>
            <a:r>
              <a:rPr lang="en-IN" sz="2800" b="1" i="0" dirty="0">
                <a:solidFill>
                  <a:srgbClr val="00B050"/>
                </a:solidFill>
                <a:latin typeface="Verdana"/>
              </a:rPr>
              <a:t>Trunk:</a:t>
            </a:r>
            <a:r>
              <a:rPr lang="en-IN" i="0" dirty="0">
                <a:solidFill>
                  <a:srgbClr val="00B050"/>
                </a:solidFill>
                <a:latin typeface="Verdana"/>
              </a:rPr>
              <a:t> </a:t>
            </a:r>
            <a:endParaRPr lang="en-IN" dirty="0">
              <a:solidFill>
                <a:srgbClr val="00B050"/>
              </a:solidFill>
            </a:endParaRPr>
          </a:p>
        </p:txBody>
      </p:sp>
      <p:sp>
        <p:nvSpPr>
          <p:cNvPr id="5" name="Rectangle 4"/>
          <p:cNvSpPr/>
          <p:nvPr/>
        </p:nvSpPr>
        <p:spPr>
          <a:xfrm>
            <a:off x="-419100" y="3302558"/>
            <a:ext cx="9144000" cy="2462213"/>
          </a:xfrm>
          <a:prstGeom prst="rect">
            <a:avLst/>
          </a:prstGeom>
        </p:spPr>
        <p:txBody>
          <a:bodyPr wrap="square">
            <a:spAutoFit/>
          </a:bodyPr>
          <a:lstStyle/>
          <a:p>
            <a:pPr marL="1257300" lvl="2" indent="-342900" algn="l">
              <a:buClr>
                <a:srgbClr val="C00000"/>
              </a:buClr>
              <a:buFont typeface="Wingdings" panose="05000000000000000000" pitchFamily="2" charset="2"/>
              <a:buChar char="§"/>
            </a:pPr>
            <a:r>
              <a:rPr lang="en-IN" i="0" dirty="0">
                <a:solidFill>
                  <a:schemeClr val="tx1"/>
                </a:solidFill>
                <a:ea typeface="+mn-ea"/>
                <a:cs typeface="Arial" pitchFamily="34" charset="0"/>
              </a:rPr>
              <a:t>The tags directory is used to store named snapshots of the project. </a:t>
            </a:r>
            <a:endParaRPr lang="en-IN" i="0" dirty="0" smtClean="0">
              <a:solidFill>
                <a:schemeClr val="tx1"/>
              </a:solidFill>
              <a:ea typeface="+mn-ea"/>
              <a:cs typeface="Arial" pitchFamily="34" charset="0"/>
            </a:endParaRPr>
          </a:p>
          <a:p>
            <a:pPr marL="1257300" lvl="2" indent="-342900" algn="l">
              <a:buClr>
                <a:srgbClr val="C00000"/>
              </a:buClr>
              <a:buFont typeface="Wingdings" panose="05000000000000000000" pitchFamily="2" charset="2"/>
              <a:buChar char="§"/>
            </a:pPr>
            <a:r>
              <a:rPr lang="en-IN" i="0" dirty="0" smtClean="0">
                <a:solidFill>
                  <a:schemeClr val="tx1"/>
                </a:solidFill>
                <a:ea typeface="+mn-ea"/>
                <a:cs typeface="Arial" pitchFamily="34" charset="0"/>
              </a:rPr>
              <a:t>Tag </a:t>
            </a:r>
            <a:r>
              <a:rPr lang="en-IN" i="0" dirty="0">
                <a:solidFill>
                  <a:schemeClr val="tx1"/>
                </a:solidFill>
                <a:ea typeface="+mn-ea"/>
                <a:cs typeface="Arial" pitchFamily="34" charset="0"/>
              </a:rPr>
              <a:t>operation allows to give descriptive and memorable names to specific version in the repository</a:t>
            </a:r>
            <a:r>
              <a:rPr lang="en-IN" i="0" dirty="0" smtClean="0">
                <a:solidFill>
                  <a:schemeClr val="tx1"/>
                </a:solidFill>
                <a:ea typeface="+mn-ea"/>
                <a:cs typeface="Arial" pitchFamily="34" charset="0"/>
              </a:rPr>
              <a:t>.</a:t>
            </a:r>
          </a:p>
          <a:p>
            <a:pPr marL="1257300" lvl="2" indent="-342900" algn="l">
              <a:buFont typeface="Wingdings" panose="05000000000000000000" pitchFamily="2" charset="2"/>
              <a:buChar char="Ø"/>
            </a:pPr>
            <a:endParaRPr lang="en-IN" sz="2000" i="0" dirty="0">
              <a:solidFill>
                <a:schemeClr val="tx1"/>
              </a:solidFill>
              <a:ea typeface="+mn-ea"/>
              <a:cs typeface="Arial" pitchFamily="34" charset="0"/>
            </a:endParaRPr>
          </a:p>
          <a:p>
            <a:pPr lvl="2" algn="l"/>
            <a:r>
              <a:rPr lang="en-IN" sz="2000" b="1" i="0" dirty="0">
                <a:solidFill>
                  <a:srgbClr val="0070C0"/>
                </a:solidFill>
                <a:ea typeface="+mn-ea"/>
                <a:cs typeface="Arial" pitchFamily="34" charset="0"/>
              </a:rPr>
              <a:t>For example</a:t>
            </a:r>
            <a:r>
              <a:rPr lang="en-IN" sz="2000" i="0" dirty="0">
                <a:solidFill>
                  <a:schemeClr val="tx1"/>
                </a:solidFill>
                <a:ea typeface="+mn-ea"/>
                <a:cs typeface="Arial" pitchFamily="34" charset="0"/>
              </a:rPr>
              <a:t>, LAST_STABLE_CODE_BEFORE_EMAIL_SUPPORT is more memorable than</a:t>
            </a:r>
          </a:p>
          <a:p>
            <a:pPr lvl="2" algn="l"/>
            <a:r>
              <a:rPr lang="en-IN" sz="2000" i="0" dirty="0">
                <a:solidFill>
                  <a:srgbClr val="0070C0"/>
                </a:solidFill>
                <a:ea typeface="+mn-ea"/>
                <a:cs typeface="Arial" pitchFamily="34" charset="0"/>
              </a:rPr>
              <a:t>Repository UUID</a:t>
            </a:r>
            <a:r>
              <a:rPr lang="en-IN" sz="2000" i="0" dirty="0">
                <a:solidFill>
                  <a:schemeClr val="tx1"/>
                </a:solidFill>
                <a:ea typeface="+mn-ea"/>
                <a:cs typeface="Arial" pitchFamily="34" charset="0"/>
              </a:rPr>
              <a:t>: 7ceef8cb-3799-40dd-a067-c216ec2e5247 and</a:t>
            </a:r>
          </a:p>
          <a:p>
            <a:pPr lvl="2" algn="l"/>
            <a:r>
              <a:rPr lang="en-IN" sz="2000" i="0" dirty="0">
                <a:solidFill>
                  <a:srgbClr val="0070C0"/>
                </a:solidFill>
                <a:ea typeface="+mn-ea"/>
                <a:cs typeface="Arial" pitchFamily="34" charset="0"/>
              </a:rPr>
              <a:t>Revision</a:t>
            </a:r>
            <a:r>
              <a:rPr lang="en-IN" sz="2000" i="0" dirty="0">
                <a:solidFill>
                  <a:schemeClr val="tx1"/>
                </a:solidFill>
                <a:ea typeface="+mn-ea"/>
                <a:cs typeface="Arial" pitchFamily="34" charset="0"/>
              </a:rPr>
              <a:t>: 13</a:t>
            </a:r>
          </a:p>
        </p:txBody>
      </p:sp>
      <p:sp>
        <p:nvSpPr>
          <p:cNvPr id="7" name="Rectangle 6"/>
          <p:cNvSpPr/>
          <p:nvPr/>
        </p:nvSpPr>
        <p:spPr>
          <a:xfrm>
            <a:off x="330200" y="1822848"/>
            <a:ext cx="8122760" cy="707886"/>
          </a:xfrm>
          <a:prstGeom prst="rect">
            <a:avLst/>
          </a:prstGeom>
        </p:spPr>
        <p:txBody>
          <a:bodyPr wrap="square">
            <a:spAutoFit/>
          </a:bodyPr>
          <a:lstStyle/>
          <a:p>
            <a:pPr algn="l"/>
            <a:r>
              <a:rPr lang="en-IN" sz="2000" i="0" dirty="0">
                <a:solidFill>
                  <a:schemeClr val="tx1"/>
                </a:solidFill>
                <a:ea typeface="+mn-ea"/>
                <a:cs typeface="Arial" pitchFamily="34" charset="0"/>
              </a:rPr>
              <a:t>The trunk is a directory where all the main development happens and is usually checked out by developers to work on the project.</a:t>
            </a:r>
          </a:p>
        </p:txBody>
      </p:sp>
      <p:sp>
        <p:nvSpPr>
          <p:cNvPr id="8" name="Rectangle 7"/>
          <p:cNvSpPr/>
          <p:nvPr/>
        </p:nvSpPr>
        <p:spPr>
          <a:xfrm>
            <a:off x="320474" y="2822545"/>
            <a:ext cx="1402949" cy="400110"/>
          </a:xfrm>
          <a:prstGeom prst="rect">
            <a:avLst/>
          </a:prstGeom>
        </p:spPr>
        <p:txBody>
          <a:bodyPr wrap="none">
            <a:spAutoFit/>
          </a:bodyPr>
          <a:lstStyle/>
          <a:p>
            <a:r>
              <a:rPr lang="en-IN" sz="2800" b="1" i="0" dirty="0">
                <a:solidFill>
                  <a:srgbClr val="00B050"/>
                </a:solidFill>
                <a:latin typeface="Verdana"/>
              </a:rPr>
              <a:t>Tags:</a:t>
            </a:r>
            <a:r>
              <a:rPr lang="en-IN" sz="2800" b="1" i="0" dirty="0">
                <a:solidFill>
                  <a:srgbClr val="000000"/>
                </a:solidFill>
                <a:latin typeface="Verdana"/>
              </a:rPr>
              <a:t> </a:t>
            </a:r>
          </a:p>
        </p:txBody>
      </p:sp>
      <p:sp>
        <p:nvSpPr>
          <p:cNvPr id="10" name="Text Box 74"/>
          <p:cNvSpPr txBox="1">
            <a:spLocks noChangeArrowheads="1"/>
          </p:cNvSpPr>
          <p:nvPr/>
        </p:nvSpPr>
        <p:spPr bwMode="auto">
          <a:xfrm>
            <a:off x="2222893" y="1285253"/>
            <a:ext cx="114300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trunk</a:t>
            </a:r>
          </a:p>
        </p:txBody>
      </p:sp>
      <p:pic>
        <p:nvPicPr>
          <p:cNvPr id="11" name="Picture 50" descr="fol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2849" y="1281284"/>
            <a:ext cx="3937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60" descr="tru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356" y="1390028"/>
            <a:ext cx="1666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4"/>
          <p:cNvSpPr txBox="1">
            <a:spLocks noChangeArrowheads="1"/>
          </p:cNvSpPr>
          <p:nvPr/>
        </p:nvSpPr>
        <p:spPr bwMode="auto">
          <a:xfrm>
            <a:off x="2311704" y="2806670"/>
            <a:ext cx="611364"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wrap="none"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tags</a:t>
            </a:r>
          </a:p>
        </p:txBody>
      </p:sp>
      <p:pic>
        <p:nvPicPr>
          <p:cNvPr id="13" name="Picture 52" descr="fol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2849" y="2822545"/>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 name="Picture 53" descr="ta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1449" y="2927320"/>
            <a:ext cx="2159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N" dirty="0"/>
              <a:t>Version Control </a:t>
            </a:r>
            <a:r>
              <a:rPr lang="en-IN" dirty="0" smtClean="0"/>
              <a:t>Terminologies</a:t>
            </a:r>
            <a:endParaRPr lang="en-IN" dirty="0"/>
          </a:p>
        </p:txBody>
      </p:sp>
      <p:sp>
        <p:nvSpPr>
          <p:cNvPr id="15" name="Footer Placeholder 14"/>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57705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1848" y="1810316"/>
            <a:ext cx="8724900" cy="1754326"/>
          </a:xfrm>
          <a:prstGeom prst="rect">
            <a:avLst/>
          </a:prstGeom>
        </p:spPr>
        <p:txBody>
          <a:bodyPr wrap="square">
            <a:spAutoFit/>
          </a:bodyPr>
          <a:lstStyle/>
          <a:p>
            <a:pPr algn="l"/>
            <a:r>
              <a:rPr lang="en-IN" i="0" dirty="0">
                <a:solidFill>
                  <a:schemeClr val="tx1"/>
                </a:solidFill>
                <a:ea typeface="+mn-ea"/>
                <a:cs typeface="Arial" pitchFamily="34" charset="0"/>
              </a:rPr>
              <a:t>Branch operation is used to create another line of development. </a:t>
            </a:r>
          </a:p>
          <a:p>
            <a:pPr algn="l"/>
            <a:r>
              <a:rPr lang="en-IN" i="0" dirty="0">
                <a:solidFill>
                  <a:schemeClr val="tx1"/>
                </a:solidFill>
                <a:ea typeface="+mn-ea"/>
                <a:cs typeface="Arial" pitchFamily="34" charset="0"/>
              </a:rPr>
              <a:t>It is useful when you want your development process to fork off into two different directions. </a:t>
            </a:r>
          </a:p>
          <a:p>
            <a:pPr algn="l"/>
            <a:r>
              <a:rPr lang="en-IN" i="0" dirty="0">
                <a:solidFill>
                  <a:schemeClr val="tx1"/>
                </a:solidFill>
                <a:ea typeface="+mn-ea"/>
                <a:cs typeface="Arial" pitchFamily="34" charset="0"/>
              </a:rPr>
              <a:t>For example, </a:t>
            </a:r>
          </a:p>
          <a:p>
            <a:pPr algn="l"/>
            <a:r>
              <a:rPr lang="en-IN" i="0" dirty="0">
                <a:solidFill>
                  <a:schemeClr val="tx1"/>
                </a:solidFill>
                <a:ea typeface="+mn-ea"/>
                <a:cs typeface="Arial" pitchFamily="34" charset="0"/>
              </a:rPr>
              <a:t>when you release version 5.0, you might want to create a branch so that development of 6.0 features can be kept separate from 5.0 bug-fixes.</a:t>
            </a:r>
          </a:p>
        </p:txBody>
      </p:sp>
      <p:sp>
        <p:nvSpPr>
          <p:cNvPr id="5" name="Rectangle 4"/>
          <p:cNvSpPr/>
          <p:nvPr/>
        </p:nvSpPr>
        <p:spPr>
          <a:xfrm>
            <a:off x="221848" y="5000488"/>
            <a:ext cx="8833252" cy="923330"/>
          </a:xfrm>
          <a:prstGeom prst="rect">
            <a:avLst/>
          </a:prstGeom>
        </p:spPr>
        <p:txBody>
          <a:bodyPr wrap="square">
            <a:spAutoFit/>
          </a:bodyPr>
          <a:lstStyle/>
          <a:p>
            <a:pPr marL="800100" lvl="1" indent="-342900" algn="l">
              <a:buClr>
                <a:srgbClr val="C00000"/>
              </a:buClr>
              <a:buFont typeface="Wingdings" panose="05000000000000000000" pitchFamily="2" charset="2"/>
              <a:buChar char="§"/>
            </a:pPr>
            <a:r>
              <a:rPr lang="en-IN" i="0" dirty="0" smtClean="0">
                <a:solidFill>
                  <a:schemeClr val="tx1"/>
                </a:solidFill>
                <a:ea typeface="+mn-ea"/>
                <a:cs typeface="Arial" pitchFamily="34" charset="0"/>
              </a:rPr>
              <a:t>Working </a:t>
            </a:r>
            <a:r>
              <a:rPr lang="en-IN" i="0" dirty="0">
                <a:solidFill>
                  <a:schemeClr val="tx1"/>
                </a:solidFill>
                <a:ea typeface="+mn-ea"/>
                <a:cs typeface="Arial" pitchFamily="34" charset="0"/>
              </a:rPr>
              <a:t>copy is a snapshot of the repository. </a:t>
            </a:r>
            <a:endParaRPr lang="en-IN" i="0" dirty="0" smtClean="0">
              <a:solidFill>
                <a:schemeClr val="tx1"/>
              </a:solidFill>
              <a:ea typeface="+mn-ea"/>
              <a:cs typeface="Arial" pitchFamily="34" charset="0"/>
            </a:endParaRPr>
          </a:p>
          <a:p>
            <a:pPr marL="800100" lvl="1" indent="-342900" algn="l">
              <a:buClr>
                <a:srgbClr val="C00000"/>
              </a:buClr>
              <a:buFont typeface="Wingdings" panose="05000000000000000000" pitchFamily="2" charset="2"/>
              <a:buChar char="§"/>
            </a:pPr>
            <a:r>
              <a:rPr lang="en-IN" i="0" dirty="0" smtClean="0">
                <a:solidFill>
                  <a:schemeClr val="tx1"/>
                </a:solidFill>
                <a:ea typeface="+mn-ea"/>
                <a:cs typeface="Arial" pitchFamily="34" charset="0"/>
              </a:rPr>
              <a:t>The </a:t>
            </a:r>
            <a:r>
              <a:rPr lang="en-IN" i="0" dirty="0">
                <a:solidFill>
                  <a:schemeClr val="tx1"/>
                </a:solidFill>
                <a:ea typeface="+mn-ea"/>
                <a:cs typeface="Arial" pitchFamily="34" charset="0"/>
              </a:rPr>
              <a:t>repository is shared by all the teams, but people do not modify it directly. </a:t>
            </a:r>
            <a:endParaRPr lang="en-IN" i="0" dirty="0" smtClean="0">
              <a:solidFill>
                <a:schemeClr val="tx1"/>
              </a:solidFill>
              <a:ea typeface="+mn-ea"/>
              <a:cs typeface="Arial" pitchFamily="34" charset="0"/>
            </a:endParaRPr>
          </a:p>
          <a:p>
            <a:pPr marL="800100" lvl="1" indent="-342900" algn="l">
              <a:buClr>
                <a:srgbClr val="C00000"/>
              </a:buClr>
              <a:buFont typeface="Wingdings" panose="05000000000000000000" pitchFamily="2" charset="2"/>
              <a:buChar char="§"/>
            </a:pPr>
            <a:r>
              <a:rPr lang="en-IN" i="0" dirty="0" smtClean="0">
                <a:solidFill>
                  <a:schemeClr val="tx1"/>
                </a:solidFill>
                <a:ea typeface="+mn-ea"/>
                <a:cs typeface="Arial" pitchFamily="34" charset="0"/>
              </a:rPr>
              <a:t>Instead </a:t>
            </a:r>
            <a:r>
              <a:rPr lang="en-IN" i="0" dirty="0">
                <a:solidFill>
                  <a:schemeClr val="tx1"/>
                </a:solidFill>
                <a:ea typeface="+mn-ea"/>
                <a:cs typeface="Arial" pitchFamily="34" charset="0"/>
              </a:rPr>
              <a:t>each developer checks out the working copy.</a:t>
            </a:r>
          </a:p>
        </p:txBody>
      </p:sp>
      <p:sp>
        <p:nvSpPr>
          <p:cNvPr id="6" name="Rectangle 5"/>
          <p:cNvSpPr/>
          <p:nvPr/>
        </p:nvSpPr>
        <p:spPr>
          <a:xfrm>
            <a:off x="221848" y="1299221"/>
            <a:ext cx="2216551" cy="707886"/>
          </a:xfrm>
          <a:prstGeom prst="rect">
            <a:avLst/>
          </a:prstGeom>
        </p:spPr>
        <p:txBody>
          <a:bodyPr wrap="square">
            <a:spAutoFit/>
          </a:bodyPr>
          <a:lstStyle/>
          <a:p>
            <a:pPr algn="l"/>
            <a:r>
              <a:rPr lang="en-IN" sz="2800" b="1" i="0" dirty="0">
                <a:solidFill>
                  <a:srgbClr val="00B050"/>
                </a:solidFill>
                <a:latin typeface="Verdana"/>
              </a:rPr>
              <a:t>Branches:</a:t>
            </a:r>
            <a:r>
              <a:rPr lang="en-IN" sz="2800" b="1" i="0" dirty="0">
                <a:solidFill>
                  <a:srgbClr val="000000"/>
                </a:solidFill>
                <a:latin typeface="Verdana"/>
              </a:rPr>
              <a:t> </a:t>
            </a:r>
            <a:r>
              <a:rPr lang="en-IN" i="0" dirty="0">
                <a:solidFill>
                  <a:srgbClr val="000000"/>
                </a:solidFill>
                <a:latin typeface="Verdana"/>
              </a:rPr>
              <a:t> </a:t>
            </a:r>
            <a:endParaRPr lang="en-IN" dirty="0"/>
          </a:p>
        </p:txBody>
      </p:sp>
      <p:sp>
        <p:nvSpPr>
          <p:cNvPr id="8" name="Rectangle 7"/>
          <p:cNvSpPr/>
          <p:nvPr/>
        </p:nvSpPr>
        <p:spPr>
          <a:xfrm>
            <a:off x="221848" y="4416001"/>
            <a:ext cx="3098925" cy="400110"/>
          </a:xfrm>
          <a:prstGeom prst="rect">
            <a:avLst/>
          </a:prstGeom>
        </p:spPr>
        <p:txBody>
          <a:bodyPr wrap="none">
            <a:spAutoFit/>
          </a:bodyPr>
          <a:lstStyle/>
          <a:p>
            <a:r>
              <a:rPr lang="en-IN" sz="2800" b="1" i="0" dirty="0">
                <a:solidFill>
                  <a:srgbClr val="00B050"/>
                </a:solidFill>
                <a:latin typeface="Verdana"/>
              </a:rPr>
              <a:t>Working copy:</a:t>
            </a:r>
          </a:p>
        </p:txBody>
      </p:sp>
      <p:sp>
        <p:nvSpPr>
          <p:cNvPr id="9" name="Text Box 15"/>
          <p:cNvSpPr txBox="1">
            <a:spLocks noChangeArrowheads="1"/>
          </p:cNvSpPr>
          <p:nvPr/>
        </p:nvSpPr>
        <p:spPr bwMode="auto">
          <a:xfrm>
            <a:off x="2896909" y="1306196"/>
            <a:ext cx="1597025"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branches</a:t>
            </a:r>
            <a:r>
              <a:rPr lang="cs-CZ" altLang="en-US" sz="1800">
                <a:solidFill>
                  <a:srgbClr val="000000"/>
                </a:solidFill>
                <a:latin typeface="Tahoma" pitchFamily="34" charset="0"/>
                <a:cs typeface="Tahoma" pitchFamily="34" charset="0"/>
              </a:rPr>
              <a:t> </a:t>
            </a:r>
            <a:endParaRPr lang="en-GB" altLang="en-US" sz="1800">
              <a:solidFill>
                <a:srgbClr val="000000"/>
              </a:solidFill>
              <a:latin typeface="Tahoma" pitchFamily="34" charset="0"/>
              <a:cs typeface="Tahoma" pitchFamily="34" charset="0"/>
            </a:endParaRPr>
          </a:p>
        </p:txBody>
      </p:sp>
      <p:pic>
        <p:nvPicPr>
          <p:cNvPr id="10" name="Picture 54" descr="fol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1772" y="1342708"/>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55" descr="bran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172" y="1483996"/>
            <a:ext cx="3349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N" dirty="0"/>
              <a:t>Version Control </a:t>
            </a:r>
            <a:r>
              <a:rPr lang="en-IN" dirty="0" smtClean="0"/>
              <a:t>Terminologies</a:t>
            </a:r>
            <a:endParaRPr lang="en-IN" dirty="0"/>
          </a:p>
        </p:txBody>
      </p:sp>
      <p:sp>
        <p:nvSpPr>
          <p:cNvPr id="12" name="Footer Placeholder 1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283798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Version Control </a:t>
            </a:r>
            <a:r>
              <a:rPr lang="en-IN" dirty="0" smtClean="0"/>
              <a:t>Terminologies</a:t>
            </a:r>
            <a:endParaRPr lang="en-IN" dirty="0"/>
          </a:p>
        </p:txBody>
      </p:sp>
      <p:sp>
        <p:nvSpPr>
          <p:cNvPr id="8" name="Text Placeholder 7"/>
          <p:cNvSpPr>
            <a:spLocks noGrp="1"/>
          </p:cNvSpPr>
          <p:nvPr>
            <p:ph type="body" idx="1"/>
          </p:nvPr>
        </p:nvSpPr>
        <p:spPr/>
        <p:txBody>
          <a:bodyPr/>
          <a:lstStyle/>
          <a:p>
            <a:pPr marL="0" indent="0">
              <a:buNone/>
            </a:pPr>
            <a:r>
              <a:rPr lang="en-IN" sz="2800" b="1" kern="1200" dirty="0">
                <a:solidFill>
                  <a:srgbClr val="00B050"/>
                </a:solidFill>
                <a:latin typeface="Verdana"/>
              </a:rPr>
              <a:t>Commit changes:</a:t>
            </a:r>
          </a:p>
          <a:p>
            <a:r>
              <a:rPr lang="en-IN" dirty="0"/>
              <a:t>Commit is a process of storing changes from private workplace to central server. </a:t>
            </a:r>
          </a:p>
          <a:p>
            <a:r>
              <a:rPr lang="en-IN" dirty="0"/>
              <a:t>After commit, changes are made available to all the team. </a:t>
            </a:r>
          </a:p>
          <a:p>
            <a:r>
              <a:rPr lang="en-IN" dirty="0"/>
              <a:t>Other developers can retrieve these changes by updating their working copy. </a:t>
            </a:r>
          </a:p>
          <a:p>
            <a:r>
              <a:rPr lang="en-IN" dirty="0"/>
              <a:t>Commit is an atomic operation. </a:t>
            </a:r>
          </a:p>
          <a:p>
            <a:endParaRPr lang="en-IN" dirty="0"/>
          </a:p>
          <a:p>
            <a:pPr marL="0" indent="0">
              <a:buNone/>
            </a:pPr>
            <a:r>
              <a:rPr lang="en-IN" dirty="0"/>
              <a:t>NOTE: Either the whole commit succeeds or is rolled back. Users never see half finished commit.</a:t>
            </a:r>
          </a:p>
          <a:p>
            <a:endParaRPr lang="en-IN" dirty="0"/>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57599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Continuous Integration</a:t>
            </a:r>
            <a:endParaRPr lang="en-US" dirty="0"/>
          </a:p>
        </p:txBody>
      </p:sp>
      <p:sp>
        <p:nvSpPr>
          <p:cNvPr id="3" name="Content Placeholder 2"/>
          <p:cNvSpPr>
            <a:spLocks noGrp="1"/>
          </p:cNvSpPr>
          <p:nvPr>
            <p:ph idx="1"/>
          </p:nvPr>
        </p:nvSpPr>
        <p:spPr>
          <a:xfrm>
            <a:off x="366713" y="1514475"/>
            <a:ext cx="8212137" cy="3185487"/>
          </a:xfrm>
        </p:spPr>
        <p:txBody>
          <a:bodyPr/>
          <a:lstStyle/>
          <a:p>
            <a:pPr>
              <a:buFont typeface="Wingdings" pitchFamily="2" charset="2"/>
              <a:buChar char="Ø"/>
            </a:pPr>
            <a:r>
              <a:rPr lang="en-US" b="1" dirty="0" smtClean="0"/>
              <a:t>“Continuous </a:t>
            </a:r>
            <a:r>
              <a:rPr lang="en-US" b="1" dirty="0"/>
              <a:t>I</a:t>
            </a:r>
            <a:r>
              <a:rPr lang="en-US" b="1" dirty="0" smtClean="0"/>
              <a:t>ntegration</a:t>
            </a:r>
            <a:r>
              <a:rPr lang="en-US" b="1" dirty="0"/>
              <a:t>"</a:t>
            </a:r>
            <a:r>
              <a:rPr lang="en-US" dirty="0"/>
              <a:t> refers to a process that builds and tests code on a frequent basis. </a:t>
            </a:r>
            <a:endParaRPr lang="en-US" dirty="0" smtClean="0"/>
          </a:p>
          <a:p>
            <a:pPr>
              <a:buFont typeface="Wingdings" pitchFamily="2" charset="2"/>
              <a:buChar char="Ø"/>
            </a:pPr>
            <a:endParaRPr lang="en-US" dirty="0" smtClean="0"/>
          </a:p>
          <a:p>
            <a:pPr>
              <a:buFont typeface="Wingdings" pitchFamily="2" charset="2"/>
              <a:buChar char="Ø"/>
            </a:pPr>
            <a:r>
              <a:rPr lang="en-US" dirty="0"/>
              <a:t>The continuous integration servers constantly monitor source code repositories and as soon as new changes/commits are detected, they initiate a new build </a:t>
            </a:r>
            <a:r>
              <a:rPr lang="en-US" dirty="0" smtClean="0"/>
              <a:t>cycle</a:t>
            </a:r>
          </a:p>
          <a:p>
            <a:pPr>
              <a:buFont typeface="Wingdings" pitchFamily="2" charset="2"/>
              <a:buChar char="Ø"/>
            </a:pPr>
            <a:endParaRPr lang="en-US" dirty="0" smtClean="0"/>
          </a:p>
          <a:p>
            <a:pPr>
              <a:buFont typeface="Wingdings" pitchFamily="2" charset="2"/>
              <a:buChar char="Ø"/>
            </a:pPr>
            <a:r>
              <a:rPr lang="en-US" dirty="0"/>
              <a:t>The build cycle actually involves code compilation and, in addition, may involve various tests and code analysis</a:t>
            </a:r>
          </a:p>
          <a:p>
            <a:endParaRPr lang="en-US" dirty="0" smtClean="0"/>
          </a:p>
          <a:p>
            <a:pPr>
              <a:lnSpc>
                <a:spcPct val="150000"/>
              </a:lnSpc>
            </a:pPr>
            <a:endParaRPr lang="en-US" dirty="0"/>
          </a:p>
        </p:txBody>
      </p:sp>
      <p:sp>
        <p:nvSpPr>
          <p:cNvPr id="4" name="Footer Placeholder 3"/>
          <p:cNvSpPr txBox="1">
            <a:spLocks/>
          </p:cNvSpPr>
          <p:nvPr/>
        </p:nvSpPr>
        <p:spPr>
          <a:xfrm>
            <a:off x="6400800" y="6584022"/>
            <a:ext cx="26670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22986259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87388" y="533400"/>
            <a:ext cx="7921625" cy="865188"/>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defTabSz="449263">
              <a:spcBef>
                <a:spcPts val="12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4400" i="0" dirty="0">
              <a:solidFill>
                <a:srgbClr val="C00000"/>
              </a:solidFill>
              <a:latin typeface="Calibri" pitchFamily="34" charset="0"/>
              <a:cs typeface="Calibri" pitchFamily="34" charset="0"/>
            </a:endParaRPr>
          </a:p>
        </p:txBody>
      </p:sp>
      <p:sp>
        <p:nvSpPr>
          <p:cNvPr id="27" name="Text Box 11"/>
          <p:cNvSpPr txBox="1">
            <a:spLocks noChangeArrowheads="1"/>
          </p:cNvSpPr>
          <p:nvPr/>
        </p:nvSpPr>
        <p:spPr bwMode="auto">
          <a:xfrm>
            <a:off x="1671638" y="2484438"/>
            <a:ext cx="83820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endParaRPr lang="cs-CZ" altLang="en-US" sz="1800">
              <a:solidFill>
                <a:srgbClr val="FF3300"/>
              </a:solidFill>
              <a:latin typeface="Tahoma" pitchFamily="34" charset="0"/>
              <a:cs typeface="Tahoma" pitchFamily="34" charset="0"/>
            </a:endParaRPr>
          </a:p>
        </p:txBody>
      </p:sp>
      <p:sp>
        <p:nvSpPr>
          <p:cNvPr id="28" name="Text Box 12"/>
          <p:cNvSpPr txBox="1">
            <a:spLocks noChangeArrowheads="1"/>
          </p:cNvSpPr>
          <p:nvPr/>
        </p:nvSpPr>
        <p:spPr bwMode="auto">
          <a:xfrm>
            <a:off x="1296564" y="1951038"/>
            <a:ext cx="181822" cy="354906"/>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endParaRPr lang="cs-CZ" altLang="en-US" sz="1800">
              <a:solidFill>
                <a:srgbClr val="000000"/>
              </a:solidFill>
              <a:latin typeface="Tahoma" pitchFamily="34" charset="0"/>
              <a:cs typeface="Tahoma" pitchFamily="34" charset="0"/>
            </a:endParaRPr>
          </a:p>
        </p:txBody>
      </p:sp>
      <p:sp>
        <p:nvSpPr>
          <p:cNvPr id="29" name="Text Box 13"/>
          <p:cNvSpPr txBox="1">
            <a:spLocks noChangeArrowheads="1"/>
          </p:cNvSpPr>
          <p:nvPr/>
        </p:nvSpPr>
        <p:spPr bwMode="auto">
          <a:xfrm>
            <a:off x="2041525" y="4389438"/>
            <a:ext cx="74613"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endParaRPr lang="cs-CZ" altLang="en-US" sz="1800">
              <a:solidFill>
                <a:srgbClr val="FF3300"/>
              </a:solidFill>
              <a:latin typeface="Tahoma" pitchFamily="34" charset="0"/>
              <a:cs typeface="Tahoma" pitchFamily="34" charset="0"/>
            </a:endParaRPr>
          </a:p>
        </p:txBody>
      </p:sp>
      <p:sp>
        <p:nvSpPr>
          <p:cNvPr id="54" name="Text Box 14"/>
          <p:cNvSpPr txBox="1">
            <a:spLocks noChangeArrowheads="1"/>
          </p:cNvSpPr>
          <p:nvPr/>
        </p:nvSpPr>
        <p:spPr bwMode="auto">
          <a:xfrm>
            <a:off x="2948693" y="3330575"/>
            <a:ext cx="611364"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wrap="none"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tags</a:t>
            </a:r>
          </a:p>
        </p:txBody>
      </p:sp>
      <p:sp>
        <p:nvSpPr>
          <p:cNvPr id="55" name="Text Box 15"/>
          <p:cNvSpPr txBox="1">
            <a:spLocks noChangeArrowheads="1"/>
          </p:cNvSpPr>
          <p:nvPr/>
        </p:nvSpPr>
        <p:spPr bwMode="auto">
          <a:xfrm>
            <a:off x="2974975" y="3690938"/>
            <a:ext cx="1597025"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branches</a:t>
            </a:r>
            <a:r>
              <a:rPr lang="cs-CZ" altLang="en-US" sz="1800">
                <a:solidFill>
                  <a:srgbClr val="000000"/>
                </a:solidFill>
                <a:latin typeface="Tahoma" pitchFamily="34" charset="0"/>
                <a:cs typeface="Tahoma" pitchFamily="34" charset="0"/>
              </a:rPr>
              <a:t> </a:t>
            </a:r>
            <a:endParaRPr lang="en-GB" altLang="en-US" sz="1800">
              <a:solidFill>
                <a:srgbClr val="000000"/>
              </a:solidFill>
              <a:latin typeface="Tahoma" pitchFamily="34" charset="0"/>
              <a:cs typeface="Tahoma" pitchFamily="34" charset="0"/>
            </a:endParaRPr>
          </a:p>
        </p:txBody>
      </p:sp>
      <p:sp>
        <p:nvSpPr>
          <p:cNvPr id="56" name="Text Box 16"/>
          <p:cNvSpPr txBox="1">
            <a:spLocks noChangeArrowheads="1"/>
          </p:cNvSpPr>
          <p:nvPr/>
        </p:nvSpPr>
        <p:spPr bwMode="auto">
          <a:xfrm>
            <a:off x="2974975" y="2970213"/>
            <a:ext cx="114300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trunk</a:t>
            </a:r>
          </a:p>
        </p:txBody>
      </p:sp>
      <p:cxnSp>
        <p:nvCxnSpPr>
          <p:cNvPr id="57" name="AutoShape 17"/>
          <p:cNvCxnSpPr>
            <a:cxnSpLocks noChangeShapeType="1"/>
            <a:stCxn id="27" idx="2"/>
          </p:cNvCxnSpPr>
          <p:nvPr/>
        </p:nvCxnSpPr>
        <p:spPr bwMode="auto">
          <a:xfrm rot="16200000" flipH="1">
            <a:off x="1785591" y="3144491"/>
            <a:ext cx="1029394" cy="419100"/>
          </a:xfrm>
          <a:prstGeom prst="bentConnector3">
            <a:avLst>
              <a:gd name="adj1" fmla="val 50000"/>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8" name="AutoShape 18"/>
          <p:cNvCxnSpPr>
            <a:cxnSpLocks noChangeShapeType="1"/>
            <a:stCxn id="27" idx="2"/>
          </p:cNvCxnSpPr>
          <p:nvPr/>
        </p:nvCxnSpPr>
        <p:spPr bwMode="auto">
          <a:xfrm rot="16200000" flipH="1">
            <a:off x="1976091" y="2953991"/>
            <a:ext cx="648394" cy="419100"/>
          </a:xfrm>
          <a:prstGeom prst="bentConnector3">
            <a:avLst>
              <a:gd name="adj1" fmla="val 50000"/>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59" name="AutoShape 19"/>
          <p:cNvCxnSpPr>
            <a:cxnSpLocks noChangeShapeType="1"/>
            <a:stCxn id="27" idx="2"/>
          </p:cNvCxnSpPr>
          <p:nvPr/>
        </p:nvCxnSpPr>
        <p:spPr bwMode="auto">
          <a:xfrm rot="16200000" flipH="1">
            <a:off x="2178498" y="2751584"/>
            <a:ext cx="243581" cy="419100"/>
          </a:xfrm>
          <a:prstGeom prst="bentConnector2">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0" name="AutoShape 20"/>
          <p:cNvCxnSpPr>
            <a:cxnSpLocks noChangeShapeType="1"/>
            <a:stCxn id="28" idx="2"/>
          </p:cNvCxnSpPr>
          <p:nvPr/>
        </p:nvCxnSpPr>
        <p:spPr bwMode="auto">
          <a:xfrm rot="16200000" flipH="1">
            <a:off x="1368872" y="2324546"/>
            <a:ext cx="397569" cy="360363"/>
          </a:xfrm>
          <a:prstGeom prst="bentConnector3">
            <a:avLst>
              <a:gd name="adj1" fmla="val 50000"/>
            </a:avLst>
          </a:prstGeom>
          <a:noFill/>
          <a:ln w="15875">
            <a:solidFill>
              <a:srgbClr val="000000"/>
            </a:solidFill>
            <a:miter lim="800000"/>
            <a:headEnd/>
            <a:tailEnd/>
          </a:ln>
          <a:extLst>
            <a:ext uri="{909E8E84-426E-40DD-AFC4-6F175D3DCCD1}">
              <a14:hiddenFill xmlns:a14="http://schemas.microsoft.com/office/drawing/2010/main">
                <a:noFill/>
              </a14:hiddenFill>
            </a:ext>
          </a:extLst>
        </p:spPr>
      </p:cxnSp>
      <p:cxnSp>
        <p:nvCxnSpPr>
          <p:cNvPr id="61" name="AutoShape 21"/>
          <p:cNvCxnSpPr>
            <a:cxnSpLocks noChangeShapeType="1"/>
            <a:stCxn id="28" idx="2"/>
            <a:endCxn id="29" idx="1"/>
          </p:cNvCxnSpPr>
          <p:nvPr/>
        </p:nvCxnSpPr>
        <p:spPr bwMode="auto">
          <a:xfrm rot="16200000" flipH="1">
            <a:off x="584027" y="3109392"/>
            <a:ext cx="2260947" cy="654050"/>
          </a:xfrm>
          <a:prstGeom prst="bentConnector2">
            <a:avLst/>
          </a:prstGeom>
          <a:noFill/>
          <a:ln w="15875">
            <a:solidFill>
              <a:srgbClr val="000000"/>
            </a:solidFill>
            <a:miter lim="800000"/>
            <a:headEnd/>
            <a:tailEnd/>
          </a:ln>
          <a:extLst>
            <a:ext uri="{909E8E84-426E-40DD-AFC4-6F175D3DCCD1}">
              <a14:hiddenFill xmlns:a14="http://schemas.microsoft.com/office/drawing/2010/main">
                <a:noFill/>
              </a14:hiddenFill>
            </a:ext>
          </a:extLst>
        </p:spPr>
      </p:cxnSp>
      <p:pic>
        <p:nvPicPr>
          <p:cNvPr id="62" name="Picture 25" descr="Sub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1798638"/>
            <a:ext cx="48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6" descr="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2484438"/>
            <a:ext cx="609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Rectangle 27"/>
          <p:cNvSpPr>
            <a:spLocks noChangeArrowheads="1"/>
          </p:cNvSpPr>
          <p:nvPr/>
        </p:nvSpPr>
        <p:spPr bwMode="auto">
          <a:xfrm>
            <a:off x="2347405" y="2555875"/>
            <a:ext cx="1188467"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2000">
                <a:solidFill>
                  <a:srgbClr val="FF3300"/>
                </a:solidFill>
                <a:latin typeface="Tahoma" pitchFamily="34" charset="0"/>
                <a:cs typeface="Tahoma" pitchFamily="34" charset="0"/>
              </a:rPr>
              <a:t>Project </a:t>
            </a:r>
            <a:r>
              <a:rPr lang="cs-CZ" altLang="en-US" sz="2000">
                <a:solidFill>
                  <a:srgbClr val="FF3300"/>
                </a:solidFill>
                <a:latin typeface="Tahoma" pitchFamily="34" charset="0"/>
                <a:cs typeface="Tahoma" pitchFamily="34" charset="0"/>
              </a:rPr>
              <a:t>1</a:t>
            </a:r>
            <a:endParaRPr lang="en-GB" altLang="en-US" sz="2000">
              <a:solidFill>
                <a:srgbClr val="FF3300"/>
              </a:solidFill>
              <a:latin typeface="Tahoma" pitchFamily="34" charset="0"/>
              <a:cs typeface="Tahoma" pitchFamily="34" charset="0"/>
            </a:endParaRPr>
          </a:p>
        </p:txBody>
      </p:sp>
      <p:sp>
        <p:nvSpPr>
          <p:cNvPr id="65" name="Rectangle 28"/>
          <p:cNvSpPr>
            <a:spLocks noChangeArrowheads="1"/>
          </p:cNvSpPr>
          <p:nvPr/>
        </p:nvSpPr>
        <p:spPr bwMode="auto">
          <a:xfrm>
            <a:off x="1725128" y="1981200"/>
            <a:ext cx="704232"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cs-CZ" altLang="en-US" sz="2000">
                <a:latin typeface="Tahoma" pitchFamily="34" charset="0"/>
                <a:cs typeface="Tahoma" pitchFamily="34" charset="0"/>
              </a:rPr>
              <a:t>Root</a:t>
            </a:r>
            <a:endParaRPr lang="en-GB" altLang="en-US" sz="2000">
              <a:latin typeface="Tahoma" pitchFamily="34" charset="0"/>
              <a:cs typeface="Tahoma" pitchFamily="34" charset="0"/>
            </a:endParaRPr>
          </a:p>
        </p:txBody>
      </p:sp>
      <p:sp>
        <p:nvSpPr>
          <p:cNvPr id="66" name="Rectangle 29"/>
          <p:cNvSpPr>
            <a:spLocks noChangeArrowheads="1"/>
          </p:cNvSpPr>
          <p:nvPr/>
        </p:nvSpPr>
        <p:spPr bwMode="auto">
          <a:xfrm>
            <a:off x="2347405" y="4384675"/>
            <a:ext cx="1188467"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2000">
                <a:solidFill>
                  <a:srgbClr val="FF3300"/>
                </a:solidFill>
                <a:latin typeface="Tahoma" pitchFamily="34" charset="0"/>
                <a:cs typeface="Tahoma" pitchFamily="34" charset="0"/>
              </a:rPr>
              <a:t>Project </a:t>
            </a:r>
            <a:r>
              <a:rPr lang="cs-CZ" altLang="en-US" sz="2000">
                <a:solidFill>
                  <a:srgbClr val="FF3300"/>
                </a:solidFill>
                <a:latin typeface="Tahoma" pitchFamily="34" charset="0"/>
                <a:cs typeface="Tahoma" pitchFamily="34" charset="0"/>
              </a:rPr>
              <a:t>2</a:t>
            </a:r>
            <a:endParaRPr lang="en-GB" altLang="en-US" sz="2000">
              <a:solidFill>
                <a:srgbClr val="FF3300"/>
              </a:solidFill>
              <a:latin typeface="Tahoma" pitchFamily="34" charset="0"/>
              <a:cs typeface="Tahoma" pitchFamily="34" charset="0"/>
            </a:endParaRPr>
          </a:p>
        </p:txBody>
      </p:sp>
      <p:cxnSp>
        <p:nvCxnSpPr>
          <p:cNvPr id="67" name="AutoShape 32"/>
          <p:cNvCxnSpPr>
            <a:cxnSpLocks noChangeShapeType="1"/>
          </p:cNvCxnSpPr>
          <p:nvPr/>
        </p:nvCxnSpPr>
        <p:spPr bwMode="auto">
          <a:xfrm rot="16200000" flipH="1">
            <a:off x="1772445" y="5012531"/>
            <a:ext cx="1058862" cy="422275"/>
          </a:xfrm>
          <a:prstGeom prst="bentConnector2">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8" name="AutoShape 33"/>
          <p:cNvCxnSpPr>
            <a:cxnSpLocks noChangeShapeType="1"/>
          </p:cNvCxnSpPr>
          <p:nvPr/>
        </p:nvCxnSpPr>
        <p:spPr bwMode="auto">
          <a:xfrm rot="16200000" flipH="1">
            <a:off x="1962150" y="4822826"/>
            <a:ext cx="695325" cy="438150"/>
          </a:xfrm>
          <a:prstGeom prst="bentConnector2">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69" name="AutoShape 34"/>
          <p:cNvCxnSpPr>
            <a:cxnSpLocks noChangeShapeType="1"/>
          </p:cNvCxnSpPr>
          <p:nvPr/>
        </p:nvCxnSpPr>
        <p:spPr bwMode="auto">
          <a:xfrm rot="16200000" flipH="1">
            <a:off x="2151857" y="4633119"/>
            <a:ext cx="296862" cy="419100"/>
          </a:xfrm>
          <a:prstGeom prst="bentConnector2">
            <a:avLst/>
          </a:prstGeom>
          <a:noFill/>
          <a:ln w="9360">
            <a:solidFill>
              <a:srgbClr val="000000"/>
            </a:solidFill>
            <a:round/>
            <a:headEnd/>
            <a:tailEnd/>
          </a:ln>
          <a:extLst>
            <a:ext uri="{909E8E84-426E-40DD-AFC4-6F175D3DCCD1}">
              <a14:hiddenFill xmlns:a14="http://schemas.microsoft.com/office/drawing/2010/main">
                <a:noFill/>
              </a14:hiddenFill>
            </a:ext>
          </a:extLst>
        </p:spPr>
      </p:cxnSp>
      <p:pic>
        <p:nvPicPr>
          <p:cNvPr id="70" name="Picture 49" descr="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4332288"/>
            <a:ext cx="609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50"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9838" y="2941638"/>
            <a:ext cx="3937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2" name="Picture 51" descr="tru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438" y="3043238"/>
            <a:ext cx="1666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52"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9838" y="3346450"/>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4" name="Picture 53" descr="ta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8438" y="3451225"/>
            <a:ext cx="2159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54"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9838" y="3727450"/>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6" name="Picture 55" descr="bran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2238" y="3868738"/>
            <a:ext cx="3349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59"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9838" y="4846638"/>
            <a:ext cx="3937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8" name="Picture 60" descr="tru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438" y="4948238"/>
            <a:ext cx="1666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61"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9838" y="5251450"/>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0" name="Picture 62" descr="ta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8438" y="5356225"/>
            <a:ext cx="2159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63"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9838" y="5632450"/>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2" name="Picture 64" descr="bran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2238" y="5773738"/>
            <a:ext cx="3349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 Box 72"/>
          <p:cNvSpPr txBox="1">
            <a:spLocks noChangeArrowheads="1"/>
          </p:cNvSpPr>
          <p:nvPr/>
        </p:nvSpPr>
        <p:spPr bwMode="auto">
          <a:xfrm>
            <a:off x="2948693" y="5203825"/>
            <a:ext cx="611364"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wrap="none"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tags</a:t>
            </a:r>
          </a:p>
        </p:txBody>
      </p:sp>
      <p:sp>
        <p:nvSpPr>
          <p:cNvPr id="84" name="Text Box 73"/>
          <p:cNvSpPr txBox="1">
            <a:spLocks noChangeArrowheads="1"/>
          </p:cNvSpPr>
          <p:nvPr/>
        </p:nvSpPr>
        <p:spPr bwMode="auto">
          <a:xfrm>
            <a:off x="2974975" y="5564188"/>
            <a:ext cx="1597025"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branches</a:t>
            </a:r>
            <a:r>
              <a:rPr lang="cs-CZ" altLang="en-US" sz="1800">
                <a:solidFill>
                  <a:srgbClr val="000000"/>
                </a:solidFill>
                <a:latin typeface="Tahoma" pitchFamily="34" charset="0"/>
                <a:cs typeface="Tahoma" pitchFamily="34" charset="0"/>
              </a:rPr>
              <a:t> </a:t>
            </a:r>
            <a:endParaRPr lang="en-GB" altLang="en-US" sz="1800">
              <a:solidFill>
                <a:srgbClr val="000000"/>
              </a:solidFill>
              <a:latin typeface="Tahoma" pitchFamily="34" charset="0"/>
              <a:cs typeface="Tahoma" pitchFamily="34" charset="0"/>
            </a:endParaRPr>
          </a:p>
        </p:txBody>
      </p:sp>
      <p:sp>
        <p:nvSpPr>
          <p:cNvPr id="85" name="Text Box 74"/>
          <p:cNvSpPr txBox="1">
            <a:spLocks noChangeArrowheads="1"/>
          </p:cNvSpPr>
          <p:nvPr/>
        </p:nvSpPr>
        <p:spPr bwMode="auto">
          <a:xfrm>
            <a:off x="2974975" y="4843463"/>
            <a:ext cx="114300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trunk</a:t>
            </a:r>
          </a:p>
        </p:txBody>
      </p:sp>
      <p:sp>
        <p:nvSpPr>
          <p:cNvPr id="86" name="Text Box 11"/>
          <p:cNvSpPr txBox="1">
            <a:spLocks noChangeArrowheads="1"/>
          </p:cNvSpPr>
          <p:nvPr/>
        </p:nvSpPr>
        <p:spPr bwMode="auto">
          <a:xfrm>
            <a:off x="5618163" y="2484438"/>
            <a:ext cx="83820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endParaRPr lang="cs-CZ" altLang="en-US" sz="1800">
              <a:solidFill>
                <a:srgbClr val="FF3300"/>
              </a:solidFill>
              <a:latin typeface="Tahoma" pitchFamily="34" charset="0"/>
              <a:cs typeface="Tahoma" pitchFamily="34" charset="0"/>
            </a:endParaRPr>
          </a:p>
        </p:txBody>
      </p:sp>
      <p:sp>
        <p:nvSpPr>
          <p:cNvPr id="87" name="Text Box 12"/>
          <p:cNvSpPr txBox="1">
            <a:spLocks noChangeArrowheads="1"/>
          </p:cNvSpPr>
          <p:nvPr/>
        </p:nvSpPr>
        <p:spPr bwMode="auto">
          <a:xfrm>
            <a:off x="5243089" y="1951038"/>
            <a:ext cx="181822" cy="354906"/>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endParaRPr lang="cs-CZ" altLang="en-US" sz="1800">
              <a:solidFill>
                <a:srgbClr val="000000"/>
              </a:solidFill>
              <a:latin typeface="Tahoma" pitchFamily="34" charset="0"/>
              <a:cs typeface="Tahoma" pitchFamily="34" charset="0"/>
            </a:endParaRPr>
          </a:p>
        </p:txBody>
      </p:sp>
      <p:sp>
        <p:nvSpPr>
          <p:cNvPr id="88" name="Text Box 13"/>
          <p:cNvSpPr txBox="1">
            <a:spLocks noChangeArrowheads="1"/>
          </p:cNvSpPr>
          <p:nvPr/>
        </p:nvSpPr>
        <p:spPr bwMode="auto">
          <a:xfrm>
            <a:off x="5988050" y="4389438"/>
            <a:ext cx="74613"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endParaRPr lang="cs-CZ" altLang="en-US" sz="1800">
              <a:solidFill>
                <a:srgbClr val="FF3300"/>
              </a:solidFill>
              <a:latin typeface="Tahoma" pitchFamily="34" charset="0"/>
              <a:cs typeface="Tahoma" pitchFamily="34" charset="0"/>
            </a:endParaRPr>
          </a:p>
        </p:txBody>
      </p:sp>
      <p:sp>
        <p:nvSpPr>
          <p:cNvPr id="89" name="Text Box 14"/>
          <p:cNvSpPr txBox="1">
            <a:spLocks noChangeArrowheads="1"/>
          </p:cNvSpPr>
          <p:nvPr/>
        </p:nvSpPr>
        <p:spPr bwMode="auto">
          <a:xfrm>
            <a:off x="6895218" y="3330575"/>
            <a:ext cx="611364"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wrap="none"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tags</a:t>
            </a:r>
          </a:p>
        </p:txBody>
      </p:sp>
      <p:sp>
        <p:nvSpPr>
          <p:cNvPr id="90" name="Text Box 16"/>
          <p:cNvSpPr txBox="1">
            <a:spLocks noChangeArrowheads="1"/>
          </p:cNvSpPr>
          <p:nvPr/>
        </p:nvSpPr>
        <p:spPr bwMode="auto">
          <a:xfrm>
            <a:off x="6921500" y="2970213"/>
            <a:ext cx="114300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trunk</a:t>
            </a:r>
          </a:p>
        </p:txBody>
      </p:sp>
      <p:cxnSp>
        <p:nvCxnSpPr>
          <p:cNvPr id="91" name="AutoShape 17"/>
          <p:cNvCxnSpPr>
            <a:cxnSpLocks noChangeShapeType="1"/>
            <a:stCxn id="86" idx="2"/>
          </p:cNvCxnSpPr>
          <p:nvPr/>
        </p:nvCxnSpPr>
        <p:spPr bwMode="auto">
          <a:xfrm rot="16200000" flipH="1">
            <a:off x="5732116" y="3144491"/>
            <a:ext cx="1029394" cy="419100"/>
          </a:xfrm>
          <a:prstGeom prst="bentConnector3">
            <a:avLst>
              <a:gd name="adj1" fmla="val 50000"/>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92" name="AutoShape 18"/>
          <p:cNvCxnSpPr>
            <a:cxnSpLocks noChangeShapeType="1"/>
            <a:stCxn id="86" idx="2"/>
          </p:cNvCxnSpPr>
          <p:nvPr/>
        </p:nvCxnSpPr>
        <p:spPr bwMode="auto">
          <a:xfrm rot="16200000" flipH="1">
            <a:off x="5922616" y="2953991"/>
            <a:ext cx="648394" cy="419100"/>
          </a:xfrm>
          <a:prstGeom prst="bentConnector3">
            <a:avLst>
              <a:gd name="adj1" fmla="val 50000"/>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93" name="AutoShape 19"/>
          <p:cNvCxnSpPr>
            <a:cxnSpLocks noChangeShapeType="1"/>
            <a:stCxn id="86" idx="2"/>
          </p:cNvCxnSpPr>
          <p:nvPr/>
        </p:nvCxnSpPr>
        <p:spPr bwMode="auto">
          <a:xfrm rot="16200000" flipH="1">
            <a:off x="6125023" y="2751584"/>
            <a:ext cx="243581" cy="419100"/>
          </a:xfrm>
          <a:prstGeom prst="bentConnector2">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94" name="AutoShape 20"/>
          <p:cNvCxnSpPr>
            <a:cxnSpLocks noChangeShapeType="1"/>
            <a:stCxn id="87" idx="2"/>
          </p:cNvCxnSpPr>
          <p:nvPr/>
        </p:nvCxnSpPr>
        <p:spPr bwMode="auto">
          <a:xfrm rot="16200000" flipH="1">
            <a:off x="5315397" y="2324546"/>
            <a:ext cx="397569" cy="360363"/>
          </a:xfrm>
          <a:prstGeom prst="bentConnector3">
            <a:avLst>
              <a:gd name="adj1" fmla="val 50000"/>
            </a:avLst>
          </a:prstGeom>
          <a:noFill/>
          <a:ln w="15875">
            <a:solidFill>
              <a:srgbClr val="000000"/>
            </a:solidFill>
            <a:miter lim="800000"/>
            <a:headEnd/>
            <a:tailEnd/>
          </a:ln>
          <a:extLst>
            <a:ext uri="{909E8E84-426E-40DD-AFC4-6F175D3DCCD1}">
              <a14:hiddenFill xmlns:a14="http://schemas.microsoft.com/office/drawing/2010/main">
                <a:noFill/>
              </a14:hiddenFill>
            </a:ext>
          </a:extLst>
        </p:spPr>
      </p:cxnSp>
      <p:cxnSp>
        <p:nvCxnSpPr>
          <p:cNvPr id="95" name="AutoShape 21"/>
          <p:cNvCxnSpPr>
            <a:cxnSpLocks noChangeShapeType="1"/>
            <a:stCxn id="87" idx="2"/>
            <a:endCxn id="88" idx="1"/>
          </p:cNvCxnSpPr>
          <p:nvPr/>
        </p:nvCxnSpPr>
        <p:spPr bwMode="auto">
          <a:xfrm rot="16200000" flipH="1">
            <a:off x="4530552" y="3109392"/>
            <a:ext cx="2260947" cy="654050"/>
          </a:xfrm>
          <a:prstGeom prst="bentConnector2">
            <a:avLst/>
          </a:prstGeom>
          <a:noFill/>
          <a:ln w="15875">
            <a:solidFill>
              <a:srgbClr val="000000"/>
            </a:solidFill>
            <a:miter lim="800000"/>
            <a:headEnd/>
            <a:tailEnd/>
          </a:ln>
          <a:extLst>
            <a:ext uri="{909E8E84-426E-40DD-AFC4-6F175D3DCCD1}">
              <a14:hiddenFill xmlns:a14="http://schemas.microsoft.com/office/drawing/2010/main">
                <a:noFill/>
              </a14:hiddenFill>
            </a:ext>
          </a:extLst>
        </p:spPr>
      </p:cxnSp>
      <p:pic>
        <p:nvPicPr>
          <p:cNvPr id="96" name="Picture 25" descr="Sub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343150"/>
            <a:ext cx="48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6" descr="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828800"/>
            <a:ext cx="609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Rectangle 27"/>
          <p:cNvSpPr>
            <a:spLocks noChangeArrowheads="1"/>
          </p:cNvSpPr>
          <p:nvPr/>
        </p:nvSpPr>
        <p:spPr bwMode="auto">
          <a:xfrm>
            <a:off x="6270117" y="2490788"/>
            <a:ext cx="1188467"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2000">
                <a:solidFill>
                  <a:srgbClr val="FF3300"/>
                </a:solidFill>
                <a:latin typeface="Tahoma" pitchFamily="34" charset="0"/>
                <a:cs typeface="Tahoma" pitchFamily="34" charset="0"/>
              </a:rPr>
              <a:t>Project </a:t>
            </a:r>
            <a:r>
              <a:rPr lang="cs-CZ" altLang="en-US" sz="2000">
                <a:solidFill>
                  <a:srgbClr val="FF3300"/>
                </a:solidFill>
                <a:latin typeface="Tahoma" pitchFamily="34" charset="0"/>
                <a:cs typeface="Tahoma" pitchFamily="34" charset="0"/>
              </a:rPr>
              <a:t>1</a:t>
            </a:r>
            <a:endParaRPr lang="en-GB" altLang="en-US" sz="2000">
              <a:solidFill>
                <a:srgbClr val="FF3300"/>
              </a:solidFill>
              <a:latin typeface="Tahoma" pitchFamily="34" charset="0"/>
              <a:cs typeface="Tahoma" pitchFamily="34" charset="0"/>
            </a:endParaRPr>
          </a:p>
        </p:txBody>
      </p:sp>
      <p:sp>
        <p:nvSpPr>
          <p:cNvPr id="99" name="Rectangle 28"/>
          <p:cNvSpPr>
            <a:spLocks noChangeArrowheads="1"/>
          </p:cNvSpPr>
          <p:nvPr/>
        </p:nvSpPr>
        <p:spPr bwMode="auto">
          <a:xfrm>
            <a:off x="5562600" y="1905000"/>
            <a:ext cx="2743200"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US" altLang="en-US" sz="2000" dirty="0">
                <a:latin typeface="Tahoma" pitchFamily="34" charset="0"/>
                <a:cs typeface="Tahoma" pitchFamily="34" charset="0"/>
              </a:rPr>
              <a:t>Repository parent </a:t>
            </a:r>
            <a:r>
              <a:rPr lang="en-US" altLang="en-US" sz="2000" dirty="0" err="1">
                <a:latin typeface="Tahoma" pitchFamily="34" charset="0"/>
                <a:cs typeface="Tahoma" pitchFamily="34" charset="0"/>
              </a:rPr>
              <a:t>dir</a:t>
            </a:r>
            <a:endParaRPr lang="en-GB" altLang="en-US" sz="2000" dirty="0">
              <a:latin typeface="Tahoma" pitchFamily="34" charset="0"/>
              <a:cs typeface="Tahoma" pitchFamily="34" charset="0"/>
            </a:endParaRPr>
          </a:p>
        </p:txBody>
      </p:sp>
      <p:sp>
        <p:nvSpPr>
          <p:cNvPr id="100" name="Rectangle 29"/>
          <p:cNvSpPr>
            <a:spLocks noChangeArrowheads="1"/>
          </p:cNvSpPr>
          <p:nvPr/>
        </p:nvSpPr>
        <p:spPr bwMode="auto">
          <a:xfrm>
            <a:off x="6270117" y="4267200"/>
            <a:ext cx="1188467"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2000">
                <a:solidFill>
                  <a:srgbClr val="FF3300"/>
                </a:solidFill>
                <a:latin typeface="Tahoma" pitchFamily="34" charset="0"/>
                <a:cs typeface="Tahoma" pitchFamily="34" charset="0"/>
              </a:rPr>
              <a:t>Project </a:t>
            </a:r>
            <a:r>
              <a:rPr lang="cs-CZ" altLang="en-US" sz="2000">
                <a:solidFill>
                  <a:srgbClr val="FF3300"/>
                </a:solidFill>
                <a:latin typeface="Tahoma" pitchFamily="34" charset="0"/>
                <a:cs typeface="Tahoma" pitchFamily="34" charset="0"/>
              </a:rPr>
              <a:t>2</a:t>
            </a:r>
            <a:endParaRPr lang="en-GB" altLang="en-US" sz="2000">
              <a:solidFill>
                <a:srgbClr val="FF3300"/>
              </a:solidFill>
              <a:latin typeface="Tahoma" pitchFamily="34" charset="0"/>
              <a:cs typeface="Tahoma" pitchFamily="34" charset="0"/>
            </a:endParaRPr>
          </a:p>
        </p:txBody>
      </p:sp>
      <p:cxnSp>
        <p:nvCxnSpPr>
          <p:cNvPr id="101" name="AutoShape 32"/>
          <p:cNvCxnSpPr>
            <a:cxnSpLocks noChangeShapeType="1"/>
          </p:cNvCxnSpPr>
          <p:nvPr/>
        </p:nvCxnSpPr>
        <p:spPr bwMode="auto">
          <a:xfrm rot="16200000" flipH="1">
            <a:off x="5718970" y="5012531"/>
            <a:ext cx="1058862" cy="422275"/>
          </a:xfrm>
          <a:prstGeom prst="bentConnector2">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02" name="AutoShape 33"/>
          <p:cNvCxnSpPr>
            <a:cxnSpLocks noChangeShapeType="1"/>
          </p:cNvCxnSpPr>
          <p:nvPr/>
        </p:nvCxnSpPr>
        <p:spPr bwMode="auto">
          <a:xfrm rot="16200000" flipH="1">
            <a:off x="5908675" y="4822826"/>
            <a:ext cx="695325" cy="438150"/>
          </a:xfrm>
          <a:prstGeom prst="bentConnector2">
            <a:avLst/>
          </a:prstGeom>
          <a:noFill/>
          <a:ln w="9360">
            <a:solidFill>
              <a:srgbClr val="000000"/>
            </a:solidFill>
            <a:round/>
            <a:headEnd/>
            <a:tailEnd/>
          </a:ln>
          <a:extLst>
            <a:ext uri="{909E8E84-426E-40DD-AFC4-6F175D3DCCD1}">
              <a14:hiddenFill xmlns:a14="http://schemas.microsoft.com/office/drawing/2010/main">
                <a:noFill/>
              </a14:hiddenFill>
            </a:ext>
          </a:extLst>
        </p:spPr>
      </p:cxnSp>
      <p:cxnSp>
        <p:nvCxnSpPr>
          <p:cNvPr id="103" name="AutoShape 34"/>
          <p:cNvCxnSpPr>
            <a:cxnSpLocks noChangeShapeType="1"/>
          </p:cNvCxnSpPr>
          <p:nvPr/>
        </p:nvCxnSpPr>
        <p:spPr bwMode="auto">
          <a:xfrm rot="16200000" flipH="1">
            <a:off x="6098382" y="4633119"/>
            <a:ext cx="296862" cy="419100"/>
          </a:xfrm>
          <a:prstGeom prst="bentConnector2">
            <a:avLst/>
          </a:prstGeom>
          <a:noFill/>
          <a:ln w="9360">
            <a:solidFill>
              <a:srgbClr val="000000"/>
            </a:solidFill>
            <a:round/>
            <a:headEnd/>
            <a:tailEnd/>
          </a:ln>
          <a:extLst>
            <a:ext uri="{909E8E84-426E-40DD-AFC4-6F175D3DCCD1}">
              <a14:hiddenFill xmlns:a14="http://schemas.microsoft.com/office/drawing/2010/main">
                <a:noFill/>
              </a14:hiddenFill>
            </a:ext>
          </a:extLst>
        </p:spPr>
      </p:cxnSp>
      <p:pic>
        <p:nvPicPr>
          <p:cNvPr id="104" name="Picture 50"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6363" y="2941638"/>
            <a:ext cx="3937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5" name="Picture 51" descr="tru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963" y="3043238"/>
            <a:ext cx="1666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52"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6363" y="3346450"/>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7" name="Picture 53" descr="ta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4963" y="3451225"/>
            <a:ext cx="2159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54"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6363" y="3727450"/>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9" name="Picture 55" descr="bran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763" y="3868738"/>
            <a:ext cx="3349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59"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6363" y="4846638"/>
            <a:ext cx="3937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1" name="Picture 60" descr="tru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963" y="4948238"/>
            <a:ext cx="1666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61"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6363" y="5251450"/>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3" name="Picture 62" descr="ta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4963" y="5356225"/>
            <a:ext cx="2159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63" descr="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6363" y="5632450"/>
            <a:ext cx="393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5" name="Picture 64" descr="bran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763" y="5773738"/>
            <a:ext cx="3349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Text Box 72"/>
          <p:cNvSpPr txBox="1">
            <a:spLocks noChangeArrowheads="1"/>
          </p:cNvSpPr>
          <p:nvPr/>
        </p:nvSpPr>
        <p:spPr bwMode="auto">
          <a:xfrm>
            <a:off x="6895218" y="5203825"/>
            <a:ext cx="611364"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wrap="none"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tags</a:t>
            </a:r>
          </a:p>
        </p:txBody>
      </p:sp>
      <p:sp>
        <p:nvSpPr>
          <p:cNvPr id="117" name="Text Box 74"/>
          <p:cNvSpPr txBox="1">
            <a:spLocks noChangeArrowheads="1"/>
          </p:cNvSpPr>
          <p:nvPr/>
        </p:nvSpPr>
        <p:spPr bwMode="auto">
          <a:xfrm>
            <a:off x="6921500" y="4843463"/>
            <a:ext cx="114300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trunk</a:t>
            </a:r>
          </a:p>
        </p:txBody>
      </p:sp>
      <p:pic>
        <p:nvPicPr>
          <p:cNvPr id="118" name="Picture 25" descr="Sub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114800"/>
            <a:ext cx="48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 Box 1129"/>
          <p:cNvSpPr txBox="1">
            <a:spLocks noChangeArrowheads="1"/>
          </p:cNvSpPr>
          <p:nvPr/>
        </p:nvSpPr>
        <p:spPr bwMode="auto">
          <a:xfrm>
            <a:off x="914400" y="1447800"/>
            <a:ext cx="3429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One repository, many projects</a:t>
            </a:r>
          </a:p>
        </p:txBody>
      </p:sp>
      <p:sp>
        <p:nvSpPr>
          <p:cNvPr id="120" name="Text Box 1130"/>
          <p:cNvSpPr txBox="1">
            <a:spLocks noChangeArrowheads="1"/>
          </p:cNvSpPr>
          <p:nvPr/>
        </p:nvSpPr>
        <p:spPr bwMode="auto">
          <a:xfrm>
            <a:off x="4572000" y="1447800"/>
            <a:ext cx="3429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One project per repository</a:t>
            </a:r>
          </a:p>
        </p:txBody>
      </p:sp>
      <p:sp>
        <p:nvSpPr>
          <p:cNvPr id="121" name="Text Box 73"/>
          <p:cNvSpPr txBox="1">
            <a:spLocks noChangeArrowheads="1"/>
          </p:cNvSpPr>
          <p:nvPr/>
        </p:nvSpPr>
        <p:spPr bwMode="auto">
          <a:xfrm>
            <a:off x="6934200" y="5638800"/>
            <a:ext cx="1597025"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branches</a:t>
            </a:r>
            <a:r>
              <a:rPr lang="cs-CZ" altLang="en-US" sz="1800">
                <a:solidFill>
                  <a:srgbClr val="000000"/>
                </a:solidFill>
                <a:latin typeface="Tahoma" pitchFamily="34" charset="0"/>
                <a:cs typeface="Tahoma" pitchFamily="34" charset="0"/>
              </a:rPr>
              <a:t> </a:t>
            </a:r>
            <a:endParaRPr lang="en-GB" altLang="en-US" sz="1800">
              <a:solidFill>
                <a:srgbClr val="000000"/>
              </a:solidFill>
              <a:latin typeface="Tahoma" pitchFamily="34" charset="0"/>
              <a:cs typeface="Tahoma" pitchFamily="34" charset="0"/>
            </a:endParaRPr>
          </a:p>
        </p:txBody>
      </p:sp>
      <p:sp>
        <p:nvSpPr>
          <p:cNvPr id="122" name="Text Box 73"/>
          <p:cNvSpPr txBox="1">
            <a:spLocks noChangeArrowheads="1"/>
          </p:cNvSpPr>
          <p:nvPr/>
        </p:nvSpPr>
        <p:spPr bwMode="auto">
          <a:xfrm>
            <a:off x="6934200" y="3792538"/>
            <a:ext cx="1597025"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573">
                <a:solidFill>
                  <a:srgbClr val="000000"/>
                </a:solidFill>
                <a:miter lim="800000"/>
                <a:headEnd/>
                <a:tailEnd/>
              </a14:hiddenLine>
            </a:ext>
          </a:extLst>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itchFamily="18" charset="0"/>
                <a:cs typeface="Times New Roman" pitchFamily="18" charset="0"/>
              </a:defRPr>
            </a:lvl9pPr>
          </a:lstStyle>
          <a:p>
            <a:pPr>
              <a:lnSpc>
                <a:spcPct val="94000"/>
              </a:lnSpc>
              <a:buClr>
                <a:srgbClr val="000000"/>
              </a:buClr>
              <a:buSzPct val="100000"/>
              <a:buFont typeface="Arial" charset="0"/>
              <a:buNone/>
            </a:pPr>
            <a:r>
              <a:rPr lang="en-GB" altLang="en-US" sz="1800">
                <a:solidFill>
                  <a:srgbClr val="000000"/>
                </a:solidFill>
                <a:latin typeface="Tahoma" pitchFamily="34" charset="0"/>
                <a:cs typeface="Tahoma" pitchFamily="34" charset="0"/>
              </a:rPr>
              <a:t>branches</a:t>
            </a:r>
            <a:r>
              <a:rPr lang="cs-CZ" altLang="en-US" sz="1800">
                <a:solidFill>
                  <a:srgbClr val="000000"/>
                </a:solidFill>
                <a:latin typeface="Tahoma" pitchFamily="34" charset="0"/>
                <a:cs typeface="Tahoma" pitchFamily="34" charset="0"/>
              </a:rPr>
              <a:t> </a:t>
            </a:r>
            <a:endParaRPr lang="en-GB" altLang="en-US" sz="1800">
              <a:solidFill>
                <a:srgbClr val="000000"/>
              </a:solidFill>
              <a:latin typeface="Tahoma" pitchFamily="34" charset="0"/>
              <a:cs typeface="Tahoma" pitchFamily="34" charset="0"/>
            </a:endParaRPr>
          </a:p>
        </p:txBody>
      </p:sp>
      <p:sp>
        <p:nvSpPr>
          <p:cNvPr id="7" name="Title 6"/>
          <p:cNvSpPr>
            <a:spLocks noGrp="1"/>
          </p:cNvSpPr>
          <p:nvPr>
            <p:ph type="title"/>
          </p:nvPr>
        </p:nvSpPr>
        <p:spPr/>
        <p:txBody>
          <a:bodyPr/>
          <a:lstStyle/>
          <a:p>
            <a:r>
              <a:rPr lang="en-IN" dirty="0"/>
              <a:t>Subversion Repository </a:t>
            </a:r>
            <a:r>
              <a:rPr lang="en-IN" dirty="0" smtClean="0"/>
              <a:t>Layout</a:t>
            </a:r>
            <a:endParaRPr lang="en-IN" dirty="0"/>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06654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bwMode="auto">
          <a:xfrm>
            <a:off x="1981200" y="444500"/>
            <a:ext cx="577850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cs typeface="Arial" charset="0"/>
              </a:defRPr>
            </a:lvl2pPr>
            <a:lvl3pPr algn="l" rtl="0" fontAlgn="base">
              <a:spcBef>
                <a:spcPct val="0"/>
              </a:spcBef>
              <a:spcAft>
                <a:spcPct val="0"/>
              </a:spcAft>
              <a:defRPr sz="3600">
                <a:solidFill>
                  <a:schemeClr val="tx2"/>
                </a:solidFill>
                <a:latin typeface="Arial" charset="0"/>
                <a:cs typeface="Arial" charset="0"/>
              </a:defRPr>
            </a:lvl3pPr>
            <a:lvl4pPr algn="l" rtl="0" fontAlgn="base">
              <a:spcBef>
                <a:spcPct val="0"/>
              </a:spcBef>
              <a:spcAft>
                <a:spcPct val="0"/>
              </a:spcAft>
              <a:defRPr sz="3600">
                <a:solidFill>
                  <a:schemeClr val="tx2"/>
                </a:solidFill>
                <a:latin typeface="Arial" charset="0"/>
                <a:cs typeface="Arial" charset="0"/>
              </a:defRPr>
            </a:lvl4pPr>
            <a:lvl5pPr algn="l" rtl="0" fontAlgn="base">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en-US" sz="4400" b="1" i="0" dirty="0">
              <a:solidFill>
                <a:srgbClr val="C00000"/>
              </a:solidFill>
              <a:latin typeface="Calibri" pitchFamily="34" charset="0"/>
              <a:cs typeface="Calibri" pitchFamily="34" charset="0"/>
            </a:endParaRPr>
          </a:p>
        </p:txBody>
      </p:sp>
      <p:sp>
        <p:nvSpPr>
          <p:cNvPr id="20" name="Rectangle 3"/>
          <p:cNvSpPr txBox="1">
            <a:spLocks noChangeArrowheads="1"/>
          </p:cNvSpPr>
          <p:nvPr/>
        </p:nvSpPr>
        <p:spPr bwMode="auto">
          <a:xfrm>
            <a:off x="611188" y="1371600"/>
            <a:ext cx="79216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7013" indent="-227013" algn="l" rtl="0" fontAlgn="base">
              <a:spcBef>
                <a:spcPct val="40000"/>
              </a:spcBef>
              <a:spcAft>
                <a:spcPct val="0"/>
              </a:spcAft>
              <a:buClr>
                <a:srgbClr val="333399"/>
              </a:buClr>
              <a:buSzPct val="60000"/>
              <a:buFont typeface="Wingdings" pitchFamily="2" charset="2"/>
              <a:buChar char="q"/>
              <a:defRPr sz="2400">
                <a:solidFill>
                  <a:schemeClr val="tx1"/>
                </a:solidFill>
                <a:latin typeface="+mn-lt"/>
                <a:ea typeface="+mn-ea"/>
                <a:cs typeface="+mn-cs"/>
              </a:defRPr>
            </a:lvl1pPr>
            <a:lvl2pPr marL="684213" indent="-231775" algn="l" rtl="0" fontAlgn="base">
              <a:spcBef>
                <a:spcPct val="30000"/>
              </a:spcBef>
              <a:spcAft>
                <a:spcPct val="0"/>
              </a:spcAft>
              <a:buClr>
                <a:srgbClr val="333399"/>
              </a:buClr>
              <a:buSzPct val="60000"/>
              <a:buFont typeface="Wingdings" pitchFamily="2" charset="2"/>
              <a:buChar char="n"/>
              <a:defRPr sz="2400">
                <a:solidFill>
                  <a:schemeClr val="tx1"/>
                </a:solidFill>
                <a:latin typeface="+mn-lt"/>
                <a:cs typeface="+mn-cs"/>
              </a:defRPr>
            </a:lvl2pPr>
            <a:lvl3pPr marL="1025525" indent="-227013" algn="l" rtl="0" fontAlgn="base">
              <a:spcBef>
                <a:spcPct val="30000"/>
              </a:spcBef>
              <a:spcAft>
                <a:spcPct val="0"/>
              </a:spcAft>
              <a:buClr>
                <a:srgbClr val="008000"/>
              </a:buClr>
              <a:buSzPct val="60000"/>
              <a:buFont typeface="Wingdings" pitchFamily="2" charset="2"/>
              <a:buChar char="n"/>
              <a:defRPr sz="2000">
                <a:solidFill>
                  <a:schemeClr val="tx1"/>
                </a:solidFill>
                <a:latin typeface="+mn-lt"/>
                <a:cs typeface="+mn-cs"/>
              </a:defRPr>
            </a:lvl3pPr>
            <a:lvl4pPr marL="1433513" indent="-236538" algn="l" rtl="0" fontAlgn="base">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19415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5pPr>
            <a:lvl6pPr marL="23987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8559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3131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7703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R="0" lvl="0" algn="l" defTabSz="914400" rtl="0" eaLnBrk="1" fontAlgn="base" latinLnBrk="0" hangingPunct="1">
              <a:lnSpc>
                <a:spcPct val="100000"/>
              </a:lnSpc>
              <a:spcBef>
                <a:spcPct val="40000"/>
              </a:spcBef>
              <a:spcAft>
                <a:spcPct val="0"/>
              </a:spcAft>
              <a:buClr>
                <a:srgbClr val="C00000"/>
              </a:buClr>
              <a:buSzPct val="100000"/>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Typically one "repository" per project.</a:t>
            </a:r>
          </a:p>
          <a:p>
            <a:pPr marR="0" lvl="0" algn="l" defTabSz="914400" rtl="0" eaLnBrk="1" fontAlgn="base" latinLnBrk="0" hangingPunct="1">
              <a:lnSpc>
                <a:spcPct val="100000"/>
              </a:lnSpc>
              <a:spcBef>
                <a:spcPct val="40000"/>
              </a:spcBef>
              <a:spcAft>
                <a:spcPct val="0"/>
              </a:spcAft>
              <a:buClr>
                <a:srgbClr val="C00000"/>
              </a:buClr>
              <a:buSzPct val="100000"/>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Server can have an unlimited number of "repositories".</a:t>
            </a:r>
          </a:p>
          <a:p>
            <a:pPr marL="227013" marR="0" lvl="0" indent="-227013" algn="l" defTabSz="914400" rtl="0" eaLnBrk="1" fontAlgn="base" latinLnBrk="0" hangingPunct="1">
              <a:lnSpc>
                <a:spcPct val="100000"/>
              </a:lnSpc>
              <a:spcBef>
                <a:spcPct val="40000"/>
              </a:spcBef>
              <a:spcAft>
                <a:spcPct val="0"/>
              </a:spcAft>
              <a:buClr>
                <a:srgbClr val="333399"/>
              </a:buClr>
              <a:buSzPct val="60000"/>
              <a:buFont typeface="Wingdings" pitchFamily="2" charset="2"/>
              <a:buNone/>
              <a:tabLst/>
              <a:defRPr/>
            </a:pPr>
            <a:endParaRPr kumimoji="0" lang="en-US" altLang="en-US" sz="2400" b="0" i="0" u="none" strike="noStrike" kern="0" cap="none" spc="0" normalizeH="0" baseline="0" noProof="0" dirty="0" smtClean="0">
              <a:ln>
                <a:noFill/>
              </a:ln>
              <a:solidFill>
                <a:srgbClr val="000000"/>
              </a:solidFill>
              <a:effectLst/>
              <a:uLnTx/>
              <a:uFillTx/>
              <a:latin typeface="Arial"/>
              <a:ea typeface="+mn-ea"/>
              <a:cs typeface="Arial"/>
            </a:endParaRPr>
          </a:p>
        </p:txBody>
      </p:sp>
      <p:sp>
        <p:nvSpPr>
          <p:cNvPr id="21" name="Text Box 4"/>
          <p:cNvSpPr txBox="1">
            <a:spLocks noChangeArrowheads="1"/>
          </p:cNvSpPr>
          <p:nvPr/>
        </p:nvSpPr>
        <p:spPr bwMode="auto">
          <a:xfrm>
            <a:off x="1752600" y="34290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2000" i="0" smtClean="0">
                <a:solidFill>
                  <a:srgbClr val="000000"/>
                </a:solidFill>
                <a:latin typeface="Courier New" pitchFamily="49" charset="0"/>
                <a:ea typeface="+mn-ea"/>
                <a:cs typeface="Courier New" pitchFamily="49" charset="0"/>
              </a:rPr>
              <a:t>/var/svn/kuclock</a:t>
            </a:r>
          </a:p>
        </p:txBody>
      </p:sp>
      <p:sp>
        <p:nvSpPr>
          <p:cNvPr id="22" name="AutoShape 5"/>
          <p:cNvSpPr>
            <a:spLocks noChangeArrowheads="1"/>
          </p:cNvSpPr>
          <p:nvPr/>
        </p:nvSpPr>
        <p:spPr bwMode="auto">
          <a:xfrm>
            <a:off x="2514600" y="3886200"/>
            <a:ext cx="1371600" cy="1828800"/>
          </a:xfrm>
          <a:prstGeom prst="can">
            <a:avLst>
              <a:gd name="adj" fmla="val 33333"/>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23" name="Arc 6"/>
          <p:cNvSpPr>
            <a:spLocks/>
          </p:cNvSpPr>
          <p:nvPr/>
        </p:nvSpPr>
        <p:spPr bwMode="auto">
          <a:xfrm flipV="1">
            <a:off x="2514600" y="5181600"/>
            <a:ext cx="1371600" cy="304800"/>
          </a:xfrm>
          <a:custGeom>
            <a:avLst/>
            <a:gdLst>
              <a:gd name="G0" fmla="+- 21546 0 0"/>
              <a:gd name="G1" fmla="+- 21600 0 0"/>
              <a:gd name="G2" fmla="+- 21600 0 0"/>
              <a:gd name="T0" fmla="*/ 0 w 43146"/>
              <a:gd name="T1" fmla="*/ 20074 h 21600"/>
              <a:gd name="T2" fmla="*/ 43146 w 43146"/>
              <a:gd name="T3" fmla="*/ 21600 h 21600"/>
              <a:gd name="T4" fmla="*/ 21546 w 43146"/>
              <a:gd name="T5" fmla="*/ 21600 h 21600"/>
            </a:gdLst>
            <a:ahLst/>
            <a:cxnLst>
              <a:cxn ang="0">
                <a:pos x="T0" y="T1"/>
              </a:cxn>
              <a:cxn ang="0">
                <a:pos x="T2" y="T3"/>
              </a:cxn>
              <a:cxn ang="0">
                <a:pos x="T4" y="T5"/>
              </a:cxn>
            </a:cxnLst>
            <a:rect l="0" t="0" r="r" b="b"/>
            <a:pathLst>
              <a:path w="43146" h="21600" fill="none" extrusionOk="0">
                <a:moveTo>
                  <a:pt x="-1" y="20073"/>
                </a:moveTo>
                <a:cubicBezTo>
                  <a:pt x="800" y="8765"/>
                  <a:pt x="10208" y="-1"/>
                  <a:pt x="21546" y="0"/>
                </a:cubicBezTo>
                <a:cubicBezTo>
                  <a:pt x="33475" y="0"/>
                  <a:pt x="43146" y="9670"/>
                  <a:pt x="43146" y="21600"/>
                </a:cubicBezTo>
              </a:path>
              <a:path w="43146" h="21600" stroke="0" extrusionOk="0">
                <a:moveTo>
                  <a:pt x="-1" y="20073"/>
                </a:moveTo>
                <a:cubicBezTo>
                  <a:pt x="800" y="8765"/>
                  <a:pt x="10208" y="-1"/>
                  <a:pt x="21546" y="0"/>
                </a:cubicBezTo>
                <a:cubicBezTo>
                  <a:pt x="33475" y="0"/>
                  <a:pt x="43146" y="9670"/>
                  <a:pt x="43146" y="21600"/>
                </a:cubicBezTo>
                <a:lnTo>
                  <a:pt x="21546" y="21600"/>
                </a:lnTo>
                <a:close/>
              </a:path>
            </a:pathLst>
          </a:cu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24" name="Text Box 7"/>
          <p:cNvSpPr txBox="1">
            <a:spLocks noChangeArrowheads="1"/>
          </p:cNvSpPr>
          <p:nvPr/>
        </p:nvSpPr>
        <p:spPr bwMode="auto">
          <a:xfrm>
            <a:off x="0" y="5181600"/>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00000"/>
              </a:lnSpc>
              <a:spcBef>
                <a:spcPct val="50000"/>
              </a:spcBef>
            </a:pPr>
            <a:r>
              <a:rPr lang="en-US" altLang="en-US" sz="1800" i="0" smtClean="0">
                <a:solidFill>
                  <a:srgbClr val="000000"/>
                </a:solidFill>
                <a:latin typeface="Arial" charset="0"/>
                <a:ea typeface="+mn-ea"/>
                <a:cs typeface="Arial" charset="0"/>
              </a:rPr>
              <a:t>revision 1</a:t>
            </a:r>
          </a:p>
          <a:p>
            <a:pPr algn="r">
              <a:lnSpc>
                <a:spcPct val="100000"/>
              </a:lnSpc>
              <a:spcBef>
                <a:spcPct val="0"/>
              </a:spcBef>
            </a:pPr>
            <a:r>
              <a:rPr lang="en-US" altLang="en-US" sz="1800" i="0" smtClean="0">
                <a:solidFill>
                  <a:srgbClr val="000000"/>
                </a:solidFill>
                <a:latin typeface="Arial" charset="0"/>
                <a:ea typeface="+mn-ea"/>
                <a:cs typeface="Arial" charset="0"/>
              </a:rPr>
              <a:t>(initial repo structure)</a:t>
            </a:r>
          </a:p>
        </p:txBody>
      </p:sp>
      <p:sp>
        <p:nvSpPr>
          <p:cNvPr id="25" name="Text Box 8"/>
          <p:cNvSpPr txBox="1">
            <a:spLocks noChangeArrowheads="1"/>
          </p:cNvSpPr>
          <p:nvPr/>
        </p:nvSpPr>
        <p:spPr bwMode="auto">
          <a:xfrm>
            <a:off x="1143000" y="48006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00000"/>
              </a:lnSpc>
              <a:spcBef>
                <a:spcPct val="50000"/>
              </a:spcBef>
            </a:pPr>
            <a:r>
              <a:rPr lang="en-US" altLang="en-US" sz="1800" i="0" smtClean="0">
                <a:solidFill>
                  <a:srgbClr val="000000"/>
                </a:solidFill>
                <a:latin typeface="Arial" charset="0"/>
                <a:ea typeface="+mn-ea"/>
                <a:cs typeface="Arial" charset="0"/>
              </a:rPr>
              <a:t>revision 2</a:t>
            </a:r>
          </a:p>
        </p:txBody>
      </p:sp>
      <p:sp>
        <p:nvSpPr>
          <p:cNvPr id="26" name="Text Box 9"/>
          <p:cNvSpPr txBox="1">
            <a:spLocks noChangeArrowheads="1"/>
          </p:cNvSpPr>
          <p:nvPr/>
        </p:nvSpPr>
        <p:spPr bwMode="auto">
          <a:xfrm>
            <a:off x="1143000" y="44958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00000"/>
              </a:lnSpc>
              <a:spcBef>
                <a:spcPct val="50000"/>
              </a:spcBef>
            </a:pPr>
            <a:r>
              <a:rPr lang="en-US" altLang="en-US" sz="1800" i="0" smtClean="0">
                <a:solidFill>
                  <a:srgbClr val="000000"/>
                </a:solidFill>
                <a:latin typeface="Arial" charset="0"/>
                <a:ea typeface="+mn-ea"/>
                <a:cs typeface="Arial" charset="0"/>
              </a:rPr>
              <a:t>revision 3</a:t>
            </a:r>
          </a:p>
        </p:txBody>
      </p:sp>
      <p:sp>
        <p:nvSpPr>
          <p:cNvPr id="27" name="Arc 10"/>
          <p:cNvSpPr>
            <a:spLocks/>
          </p:cNvSpPr>
          <p:nvPr/>
        </p:nvSpPr>
        <p:spPr bwMode="auto">
          <a:xfrm flipV="1">
            <a:off x="2514600" y="4876800"/>
            <a:ext cx="1371600" cy="304800"/>
          </a:xfrm>
          <a:custGeom>
            <a:avLst/>
            <a:gdLst>
              <a:gd name="G0" fmla="+- 21546 0 0"/>
              <a:gd name="G1" fmla="+- 21600 0 0"/>
              <a:gd name="G2" fmla="+- 21600 0 0"/>
              <a:gd name="T0" fmla="*/ 0 w 43146"/>
              <a:gd name="T1" fmla="*/ 20074 h 21600"/>
              <a:gd name="T2" fmla="*/ 43146 w 43146"/>
              <a:gd name="T3" fmla="*/ 21600 h 21600"/>
              <a:gd name="T4" fmla="*/ 21546 w 43146"/>
              <a:gd name="T5" fmla="*/ 21600 h 21600"/>
            </a:gdLst>
            <a:ahLst/>
            <a:cxnLst>
              <a:cxn ang="0">
                <a:pos x="T0" y="T1"/>
              </a:cxn>
              <a:cxn ang="0">
                <a:pos x="T2" y="T3"/>
              </a:cxn>
              <a:cxn ang="0">
                <a:pos x="T4" y="T5"/>
              </a:cxn>
            </a:cxnLst>
            <a:rect l="0" t="0" r="r" b="b"/>
            <a:pathLst>
              <a:path w="43146" h="21600" fill="none" extrusionOk="0">
                <a:moveTo>
                  <a:pt x="-1" y="20073"/>
                </a:moveTo>
                <a:cubicBezTo>
                  <a:pt x="800" y="8765"/>
                  <a:pt x="10208" y="-1"/>
                  <a:pt x="21546" y="0"/>
                </a:cubicBezTo>
                <a:cubicBezTo>
                  <a:pt x="33475" y="0"/>
                  <a:pt x="43146" y="9670"/>
                  <a:pt x="43146" y="21600"/>
                </a:cubicBezTo>
              </a:path>
              <a:path w="43146" h="21600" stroke="0" extrusionOk="0">
                <a:moveTo>
                  <a:pt x="-1" y="20073"/>
                </a:moveTo>
                <a:cubicBezTo>
                  <a:pt x="800" y="8765"/>
                  <a:pt x="10208" y="-1"/>
                  <a:pt x="21546" y="0"/>
                </a:cubicBezTo>
                <a:cubicBezTo>
                  <a:pt x="33475" y="0"/>
                  <a:pt x="43146" y="9670"/>
                  <a:pt x="43146" y="21600"/>
                </a:cubicBezTo>
                <a:lnTo>
                  <a:pt x="21546" y="21600"/>
                </a:lnTo>
                <a:close/>
              </a:path>
            </a:pathLst>
          </a:cu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28" name="Arc 11"/>
          <p:cNvSpPr>
            <a:spLocks/>
          </p:cNvSpPr>
          <p:nvPr/>
        </p:nvSpPr>
        <p:spPr bwMode="auto">
          <a:xfrm flipV="1">
            <a:off x="2514600" y="4800600"/>
            <a:ext cx="1371600" cy="304800"/>
          </a:xfrm>
          <a:custGeom>
            <a:avLst/>
            <a:gdLst>
              <a:gd name="G0" fmla="+- 21546 0 0"/>
              <a:gd name="G1" fmla="+- 21600 0 0"/>
              <a:gd name="G2" fmla="+- 21600 0 0"/>
              <a:gd name="T0" fmla="*/ 0 w 43146"/>
              <a:gd name="T1" fmla="*/ 20074 h 21600"/>
              <a:gd name="T2" fmla="*/ 43146 w 43146"/>
              <a:gd name="T3" fmla="*/ 21600 h 21600"/>
              <a:gd name="T4" fmla="*/ 21546 w 43146"/>
              <a:gd name="T5" fmla="*/ 21600 h 21600"/>
            </a:gdLst>
            <a:ahLst/>
            <a:cxnLst>
              <a:cxn ang="0">
                <a:pos x="T0" y="T1"/>
              </a:cxn>
              <a:cxn ang="0">
                <a:pos x="T2" y="T3"/>
              </a:cxn>
              <a:cxn ang="0">
                <a:pos x="T4" y="T5"/>
              </a:cxn>
            </a:cxnLst>
            <a:rect l="0" t="0" r="r" b="b"/>
            <a:pathLst>
              <a:path w="43146" h="21600" fill="none" extrusionOk="0">
                <a:moveTo>
                  <a:pt x="-1" y="20073"/>
                </a:moveTo>
                <a:cubicBezTo>
                  <a:pt x="800" y="8765"/>
                  <a:pt x="10208" y="-1"/>
                  <a:pt x="21546" y="0"/>
                </a:cubicBezTo>
                <a:cubicBezTo>
                  <a:pt x="33475" y="0"/>
                  <a:pt x="43146" y="9670"/>
                  <a:pt x="43146" y="21600"/>
                </a:cubicBezTo>
              </a:path>
              <a:path w="43146" h="21600" stroke="0" extrusionOk="0">
                <a:moveTo>
                  <a:pt x="-1" y="20073"/>
                </a:moveTo>
                <a:cubicBezTo>
                  <a:pt x="800" y="8765"/>
                  <a:pt x="10208" y="-1"/>
                  <a:pt x="21546" y="0"/>
                </a:cubicBezTo>
                <a:cubicBezTo>
                  <a:pt x="33475" y="0"/>
                  <a:pt x="43146" y="9670"/>
                  <a:pt x="43146" y="21600"/>
                </a:cubicBezTo>
                <a:lnTo>
                  <a:pt x="21546" y="21600"/>
                </a:lnTo>
                <a:close/>
              </a:path>
            </a:pathLst>
          </a:cu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29" name="Arc 12"/>
          <p:cNvSpPr>
            <a:spLocks/>
          </p:cNvSpPr>
          <p:nvPr/>
        </p:nvSpPr>
        <p:spPr bwMode="auto">
          <a:xfrm flipV="1">
            <a:off x="2514600" y="4648200"/>
            <a:ext cx="1371600" cy="304800"/>
          </a:xfrm>
          <a:custGeom>
            <a:avLst/>
            <a:gdLst>
              <a:gd name="G0" fmla="+- 21546 0 0"/>
              <a:gd name="G1" fmla="+- 21600 0 0"/>
              <a:gd name="G2" fmla="+- 21600 0 0"/>
              <a:gd name="T0" fmla="*/ 0 w 43146"/>
              <a:gd name="T1" fmla="*/ 20074 h 21600"/>
              <a:gd name="T2" fmla="*/ 43146 w 43146"/>
              <a:gd name="T3" fmla="*/ 21600 h 21600"/>
              <a:gd name="T4" fmla="*/ 21546 w 43146"/>
              <a:gd name="T5" fmla="*/ 21600 h 21600"/>
            </a:gdLst>
            <a:ahLst/>
            <a:cxnLst>
              <a:cxn ang="0">
                <a:pos x="T0" y="T1"/>
              </a:cxn>
              <a:cxn ang="0">
                <a:pos x="T2" y="T3"/>
              </a:cxn>
              <a:cxn ang="0">
                <a:pos x="T4" y="T5"/>
              </a:cxn>
            </a:cxnLst>
            <a:rect l="0" t="0" r="r" b="b"/>
            <a:pathLst>
              <a:path w="43146" h="21600" fill="none" extrusionOk="0">
                <a:moveTo>
                  <a:pt x="-1" y="20073"/>
                </a:moveTo>
                <a:cubicBezTo>
                  <a:pt x="800" y="8765"/>
                  <a:pt x="10208" y="-1"/>
                  <a:pt x="21546" y="0"/>
                </a:cubicBezTo>
                <a:cubicBezTo>
                  <a:pt x="33475" y="0"/>
                  <a:pt x="43146" y="9670"/>
                  <a:pt x="43146" y="21600"/>
                </a:cubicBezTo>
              </a:path>
              <a:path w="43146" h="21600" stroke="0" extrusionOk="0">
                <a:moveTo>
                  <a:pt x="-1" y="20073"/>
                </a:moveTo>
                <a:cubicBezTo>
                  <a:pt x="800" y="8765"/>
                  <a:pt x="10208" y="-1"/>
                  <a:pt x="21546" y="0"/>
                </a:cubicBezTo>
                <a:cubicBezTo>
                  <a:pt x="33475" y="0"/>
                  <a:pt x="43146" y="9670"/>
                  <a:pt x="43146" y="21600"/>
                </a:cubicBezTo>
                <a:lnTo>
                  <a:pt x="21546" y="21600"/>
                </a:lnTo>
                <a:close/>
              </a:path>
            </a:pathLst>
          </a:cu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30" name="Text Box 13"/>
          <p:cNvSpPr txBox="1">
            <a:spLocks noChangeArrowheads="1"/>
          </p:cNvSpPr>
          <p:nvPr/>
        </p:nvSpPr>
        <p:spPr bwMode="auto">
          <a:xfrm>
            <a:off x="4572000" y="3429000"/>
            <a:ext cx="3962400" cy="1747838"/>
          </a:xfrm>
          <a:prstGeom prst="rect">
            <a:avLst/>
          </a:prstGeom>
          <a:noFill/>
          <a:ln w="9525">
            <a:solidFill>
              <a:srgbClr val="333399"/>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800">
                <a:solidFill>
                  <a:schemeClr val="tx1"/>
                </a:solidFill>
                <a:latin typeface="Times New Roman" pitchFamily="18" charset="0"/>
                <a:cs typeface="Times New Roman" pitchFamily="18" charset="0"/>
              </a:defRPr>
            </a:lvl1pPr>
            <a:lvl2pPr marL="571500">
              <a:defRPr sz="2800">
                <a:solidFill>
                  <a:schemeClr val="tx1"/>
                </a:solidFill>
                <a:latin typeface="Times New Roman" pitchFamily="18" charset="0"/>
                <a:cs typeface="Times New Roman" pitchFamily="18" charset="0"/>
              </a:defRPr>
            </a:lvl2pPr>
            <a:lvl3pPr>
              <a:defRPr sz="2800">
                <a:solidFill>
                  <a:schemeClr val="tx1"/>
                </a:solidFill>
                <a:latin typeface="Times New Roman" pitchFamily="18" charset="0"/>
                <a:cs typeface="Times New Roman" pitchFamily="18" charset="0"/>
              </a:defRPr>
            </a:lvl3pPr>
            <a:lvl4pPr>
              <a:defRPr sz="2800">
                <a:solidFill>
                  <a:schemeClr val="tx1"/>
                </a:solidFill>
                <a:latin typeface="Times New Roman" pitchFamily="18" charset="0"/>
                <a:cs typeface="Times New Roman" pitchFamily="18" charset="0"/>
              </a:defRPr>
            </a:lvl4pPr>
            <a:lvl5pPr>
              <a:defRPr sz="2800">
                <a:solidFill>
                  <a:schemeClr val="tx1"/>
                </a:solidFill>
                <a:latin typeface="Times New Roman" pitchFamily="18" charset="0"/>
                <a:cs typeface="Times New Roman" pitchFamily="18" charset="0"/>
              </a:defRPr>
            </a:lvl5pPr>
            <a:lvl6pPr fontAlgn="base">
              <a:spcBef>
                <a:spcPct val="0"/>
              </a:spcBef>
              <a:spcAft>
                <a:spcPct val="0"/>
              </a:spcAft>
              <a:defRPr sz="2800">
                <a:solidFill>
                  <a:schemeClr val="tx1"/>
                </a:solidFill>
                <a:latin typeface="Times New Roman" pitchFamily="18" charset="0"/>
                <a:cs typeface="Times New Roman" pitchFamily="18" charset="0"/>
              </a:defRPr>
            </a:lvl6pPr>
            <a:lvl7pPr fontAlgn="base">
              <a:spcBef>
                <a:spcPct val="0"/>
              </a:spcBef>
              <a:spcAft>
                <a:spcPct val="0"/>
              </a:spcAft>
              <a:defRPr sz="2800">
                <a:solidFill>
                  <a:schemeClr val="tx1"/>
                </a:solidFill>
                <a:latin typeface="Times New Roman" pitchFamily="18" charset="0"/>
                <a:cs typeface="Times New Roman" pitchFamily="18" charset="0"/>
              </a:defRPr>
            </a:lvl7pPr>
            <a:lvl8pPr fontAlgn="base">
              <a:spcBef>
                <a:spcPct val="0"/>
              </a:spcBef>
              <a:spcAft>
                <a:spcPct val="0"/>
              </a:spcAft>
              <a:defRPr sz="2800">
                <a:solidFill>
                  <a:schemeClr val="tx1"/>
                </a:solidFill>
                <a:latin typeface="Times New Roman" pitchFamily="18" charset="0"/>
                <a:cs typeface="Times New Roman" pitchFamily="18" charset="0"/>
              </a:defRPr>
            </a:lvl8pPr>
            <a:lvl9pPr fontAlgn="base">
              <a:spcBef>
                <a:spcPct val="0"/>
              </a:spcBef>
              <a:spcAft>
                <a:spcPct val="0"/>
              </a:spcAft>
              <a:defRPr sz="2800">
                <a:solidFill>
                  <a:schemeClr val="tx1"/>
                </a:solidFill>
                <a:latin typeface="Times New Roman" pitchFamily="18" charset="0"/>
                <a:cs typeface="Times New Roman" pitchFamily="18" charset="0"/>
              </a:defRPr>
            </a:lvl9pPr>
          </a:lstStyle>
          <a:p>
            <a:pPr marL="381000" marR="0" lvl="0" indent="-381000" algn="l" defTabSz="914400" eaLnBrk="1" fontAlgn="auto" latinLnBrk="0" hangingPunct="1">
              <a:lnSpc>
                <a:spcPct val="100000"/>
              </a:lnSpc>
              <a:spcBef>
                <a:spcPct val="50000"/>
              </a:spcBef>
              <a:spcAft>
                <a:spcPts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Arial" charset="0"/>
                <a:ea typeface="+mn-ea"/>
                <a:cs typeface="Arial" charset="0"/>
              </a:rPr>
              <a:t>revision 3</a:t>
            </a:r>
            <a:r>
              <a:rPr kumimoji="0" lang="en-US" altLang="en-US" sz="1800" b="0" i="0" u="none" strike="noStrike" kern="0" cap="none" spc="0" normalizeH="0" baseline="0" noProof="0" smtClean="0">
                <a:ln>
                  <a:noFill/>
                </a:ln>
                <a:solidFill>
                  <a:srgbClr val="000000"/>
                </a:solidFill>
                <a:effectLst/>
                <a:uLnTx/>
                <a:uFillTx/>
                <a:latin typeface="Arial" charset="0"/>
                <a:ea typeface="+mn-ea"/>
                <a:cs typeface="Arial" charset="0"/>
              </a:rPr>
              <a:t>:</a:t>
            </a:r>
          </a:p>
          <a:p>
            <a:pPr marL="381000" marR="0" lvl="0" indent="-381000" algn="l" defTabSz="914400" eaLnBrk="1" fontAlgn="auto" latinLnBrk="0" hangingPunct="1">
              <a:lnSpc>
                <a:spcPct val="100000"/>
              </a:lnSpc>
              <a:spcBef>
                <a:spcPct val="25000"/>
              </a:spcBef>
              <a:spcAft>
                <a:spcPts val="0"/>
              </a:spcAft>
              <a:buClr>
                <a:srgbClr val="3333CC"/>
              </a:buClr>
              <a:buSzTx/>
              <a:buFont typeface="Wingdings" pitchFamily="2" charset="2"/>
              <a:buChar char="§"/>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mn-ea"/>
                <a:cs typeface="Arial" charset="0"/>
              </a:rPr>
              <a:t>content diffs</a:t>
            </a:r>
          </a:p>
          <a:p>
            <a:pPr marL="381000" marR="0" lvl="0" indent="-381000" algn="l" defTabSz="914400" eaLnBrk="1" fontAlgn="auto" latinLnBrk="0" hangingPunct="1">
              <a:lnSpc>
                <a:spcPct val="100000"/>
              </a:lnSpc>
              <a:spcBef>
                <a:spcPct val="25000"/>
              </a:spcBef>
              <a:spcAft>
                <a:spcPts val="0"/>
              </a:spcAft>
              <a:buClr>
                <a:srgbClr val="3333CC"/>
              </a:buClr>
              <a:buSzTx/>
              <a:buFont typeface="Wingdings" pitchFamily="2" charset="2"/>
              <a:buChar char="§"/>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mn-ea"/>
                <a:cs typeface="Arial" charset="0"/>
              </a:rPr>
              <a:t>author</a:t>
            </a:r>
          </a:p>
          <a:p>
            <a:pPr marL="381000" marR="0" lvl="0" indent="-381000" algn="l" defTabSz="914400" eaLnBrk="1" fontAlgn="auto" latinLnBrk="0" hangingPunct="1">
              <a:lnSpc>
                <a:spcPct val="100000"/>
              </a:lnSpc>
              <a:spcBef>
                <a:spcPct val="25000"/>
              </a:spcBef>
              <a:spcAft>
                <a:spcPts val="0"/>
              </a:spcAft>
              <a:buClr>
                <a:srgbClr val="3333CC"/>
              </a:buClr>
              <a:buSzTx/>
              <a:buFont typeface="Wingdings" pitchFamily="2" charset="2"/>
              <a:buChar char="§"/>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mn-ea"/>
                <a:cs typeface="Arial" charset="0"/>
              </a:rPr>
              <a:t>date</a:t>
            </a:r>
          </a:p>
          <a:p>
            <a:pPr marL="381000" marR="0" lvl="0" indent="-381000" algn="l" defTabSz="914400" eaLnBrk="1" fontAlgn="auto" latinLnBrk="0" hangingPunct="1">
              <a:lnSpc>
                <a:spcPct val="100000"/>
              </a:lnSpc>
              <a:spcBef>
                <a:spcPct val="25000"/>
              </a:spcBef>
              <a:spcAft>
                <a:spcPts val="0"/>
              </a:spcAft>
              <a:buClr>
                <a:srgbClr val="3333CC"/>
              </a:buClr>
              <a:buSzTx/>
              <a:buFont typeface="Wingdings" pitchFamily="2" charset="2"/>
              <a:buChar char="§"/>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mn-ea"/>
                <a:cs typeface="Arial" charset="0"/>
              </a:rPr>
              <a:t>reason for change (comment)</a:t>
            </a:r>
          </a:p>
        </p:txBody>
      </p:sp>
      <p:sp>
        <p:nvSpPr>
          <p:cNvPr id="31" name="Line 14"/>
          <p:cNvSpPr>
            <a:spLocks noChangeShapeType="1"/>
          </p:cNvSpPr>
          <p:nvPr/>
        </p:nvSpPr>
        <p:spPr bwMode="auto">
          <a:xfrm flipH="1">
            <a:off x="3886200" y="4343400"/>
            <a:ext cx="68580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32" name="Text Box 15"/>
          <p:cNvSpPr txBox="1">
            <a:spLocks noChangeArrowheads="1"/>
          </p:cNvSpPr>
          <p:nvPr/>
        </p:nvSpPr>
        <p:spPr bwMode="auto">
          <a:xfrm>
            <a:off x="1143000" y="41910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00000"/>
              </a:lnSpc>
              <a:spcBef>
                <a:spcPct val="50000"/>
              </a:spcBef>
            </a:pPr>
            <a:r>
              <a:rPr lang="en-US" altLang="en-US" sz="1800" i="0" smtClean="0">
                <a:solidFill>
                  <a:srgbClr val="000000"/>
                </a:solidFill>
                <a:latin typeface="Arial" charset="0"/>
                <a:ea typeface="+mn-ea"/>
                <a:cs typeface="Arial" charset="0"/>
              </a:rPr>
              <a:t>revision 4</a:t>
            </a:r>
          </a:p>
        </p:txBody>
      </p:sp>
      <p:sp>
        <p:nvSpPr>
          <p:cNvPr id="33" name="Text Box 16"/>
          <p:cNvSpPr txBox="1">
            <a:spLocks noChangeArrowheads="1"/>
          </p:cNvSpPr>
          <p:nvPr/>
        </p:nvSpPr>
        <p:spPr bwMode="auto">
          <a:xfrm>
            <a:off x="1981200" y="27432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en-US" sz="2400" i="0" u="sng" smtClean="0">
                <a:solidFill>
                  <a:srgbClr val="000000"/>
                </a:solidFill>
                <a:latin typeface="Arial" charset="0"/>
                <a:ea typeface="+mn-ea"/>
                <a:cs typeface="Arial" charset="0"/>
              </a:rPr>
              <a:t>"KUClock" Project Repository</a:t>
            </a:r>
          </a:p>
        </p:txBody>
      </p:sp>
      <p:sp>
        <p:nvSpPr>
          <p:cNvPr id="34" name="Text Box 17"/>
          <p:cNvSpPr txBox="1">
            <a:spLocks noChangeArrowheads="1"/>
          </p:cNvSpPr>
          <p:nvPr/>
        </p:nvSpPr>
        <p:spPr bwMode="auto">
          <a:xfrm>
            <a:off x="4572000" y="5410200"/>
            <a:ext cx="3962400" cy="1062038"/>
          </a:xfrm>
          <a:prstGeom prst="rect">
            <a:avLst/>
          </a:prstGeom>
          <a:noFill/>
          <a:ln w="9525">
            <a:solidFill>
              <a:srgbClr val="333399"/>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800">
                <a:solidFill>
                  <a:schemeClr val="tx1"/>
                </a:solidFill>
                <a:latin typeface="Times New Roman" pitchFamily="18" charset="0"/>
                <a:cs typeface="Times New Roman" pitchFamily="18" charset="0"/>
              </a:defRPr>
            </a:lvl1pPr>
            <a:lvl2pPr marL="571500">
              <a:defRPr sz="2800">
                <a:solidFill>
                  <a:schemeClr val="tx1"/>
                </a:solidFill>
                <a:latin typeface="Times New Roman" pitchFamily="18" charset="0"/>
                <a:cs typeface="Times New Roman" pitchFamily="18" charset="0"/>
              </a:defRPr>
            </a:lvl2pPr>
            <a:lvl3pPr>
              <a:defRPr sz="2800">
                <a:solidFill>
                  <a:schemeClr val="tx1"/>
                </a:solidFill>
                <a:latin typeface="Times New Roman" pitchFamily="18" charset="0"/>
                <a:cs typeface="Times New Roman" pitchFamily="18" charset="0"/>
              </a:defRPr>
            </a:lvl3pPr>
            <a:lvl4pPr>
              <a:defRPr sz="2800">
                <a:solidFill>
                  <a:schemeClr val="tx1"/>
                </a:solidFill>
                <a:latin typeface="Times New Roman" pitchFamily="18" charset="0"/>
                <a:cs typeface="Times New Roman" pitchFamily="18" charset="0"/>
              </a:defRPr>
            </a:lvl4pPr>
            <a:lvl5pPr>
              <a:defRPr sz="2800">
                <a:solidFill>
                  <a:schemeClr val="tx1"/>
                </a:solidFill>
                <a:latin typeface="Times New Roman" pitchFamily="18" charset="0"/>
                <a:cs typeface="Times New Roman" pitchFamily="18" charset="0"/>
              </a:defRPr>
            </a:lvl5pPr>
            <a:lvl6pPr fontAlgn="base">
              <a:spcBef>
                <a:spcPct val="0"/>
              </a:spcBef>
              <a:spcAft>
                <a:spcPct val="0"/>
              </a:spcAft>
              <a:defRPr sz="2800">
                <a:solidFill>
                  <a:schemeClr val="tx1"/>
                </a:solidFill>
                <a:latin typeface="Times New Roman" pitchFamily="18" charset="0"/>
                <a:cs typeface="Times New Roman" pitchFamily="18" charset="0"/>
              </a:defRPr>
            </a:lvl6pPr>
            <a:lvl7pPr fontAlgn="base">
              <a:spcBef>
                <a:spcPct val="0"/>
              </a:spcBef>
              <a:spcAft>
                <a:spcPct val="0"/>
              </a:spcAft>
              <a:defRPr sz="2800">
                <a:solidFill>
                  <a:schemeClr val="tx1"/>
                </a:solidFill>
                <a:latin typeface="Times New Roman" pitchFamily="18" charset="0"/>
                <a:cs typeface="Times New Roman" pitchFamily="18" charset="0"/>
              </a:defRPr>
            </a:lvl7pPr>
            <a:lvl8pPr fontAlgn="base">
              <a:spcBef>
                <a:spcPct val="0"/>
              </a:spcBef>
              <a:spcAft>
                <a:spcPct val="0"/>
              </a:spcAft>
              <a:defRPr sz="2800">
                <a:solidFill>
                  <a:schemeClr val="tx1"/>
                </a:solidFill>
                <a:latin typeface="Times New Roman" pitchFamily="18" charset="0"/>
                <a:cs typeface="Times New Roman" pitchFamily="18" charset="0"/>
              </a:defRPr>
            </a:lvl8pPr>
            <a:lvl9pPr fontAlgn="base">
              <a:spcBef>
                <a:spcPct val="0"/>
              </a:spcBef>
              <a:spcAft>
                <a:spcPct val="0"/>
              </a:spcAft>
              <a:defRPr sz="2800">
                <a:solidFill>
                  <a:schemeClr val="tx1"/>
                </a:solidFill>
                <a:latin typeface="Times New Roman" pitchFamily="18" charset="0"/>
                <a:cs typeface="Times New Roman" pitchFamily="18" charset="0"/>
              </a:defRPr>
            </a:lvl9pPr>
          </a:lstStyle>
          <a:p>
            <a:pPr marL="381000" marR="0" lvl="0" indent="-381000" algn="l" defTabSz="914400" eaLnBrk="1" fontAlgn="auto" latinLnBrk="0" hangingPunct="1">
              <a:lnSpc>
                <a:spcPct val="100000"/>
              </a:lnSpc>
              <a:spcBef>
                <a:spcPct val="50000"/>
              </a:spcBef>
              <a:spcAft>
                <a:spcPts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Arial" charset="0"/>
                <a:ea typeface="+mn-ea"/>
                <a:cs typeface="Arial" charset="0"/>
              </a:rPr>
              <a:t>revision 2</a:t>
            </a:r>
            <a:r>
              <a:rPr kumimoji="0" lang="en-US" altLang="en-US" sz="1800" b="0" i="0" u="none" strike="noStrike" kern="0" cap="none" spc="0" normalizeH="0" baseline="0" noProof="0" smtClean="0">
                <a:ln>
                  <a:noFill/>
                </a:ln>
                <a:solidFill>
                  <a:srgbClr val="000000"/>
                </a:solidFill>
                <a:effectLst/>
                <a:uLnTx/>
                <a:uFillTx/>
                <a:latin typeface="Arial" charset="0"/>
                <a:ea typeface="+mn-ea"/>
                <a:cs typeface="Arial" charset="0"/>
              </a:rPr>
              <a:t>:</a:t>
            </a:r>
          </a:p>
          <a:p>
            <a:pPr marL="381000" marR="0" lvl="0" indent="-381000" algn="l" defTabSz="914400" eaLnBrk="1" fontAlgn="auto" latinLnBrk="0" hangingPunct="1">
              <a:lnSpc>
                <a:spcPct val="100000"/>
              </a:lnSpc>
              <a:spcBef>
                <a:spcPct val="25000"/>
              </a:spcBef>
              <a:spcAft>
                <a:spcPts val="0"/>
              </a:spcAft>
              <a:buClr>
                <a:srgbClr val="3333CC"/>
              </a:buClr>
              <a:buSzTx/>
              <a:buFont typeface="Wingdings" pitchFamily="2" charset="2"/>
              <a:buChar char="§"/>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mn-ea"/>
                <a:cs typeface="Arial" charset="0"/>
              </a:rPr>
              <a:t>initial project check-in</a:t>
            </a:r>
          </a:p>
          <a:p>
            <a:pPr marL="381000" marR="0" lvl="0" indent="-381000" algn="l" defTabSz="914400" eaLnBrk="1" fontAlgn="auto" latinLnBrk="0" hangingPunct="1">
              <a:lnSpc>
                <a:spcPct val="100000"/>
              </a:lnSpc>
              <a:spcBef>
                <a:spcPct val="25000"/>
              </a:spcBef>
              <a:spcAft>
                <a:spcPts val="0"/>
              </a:spcAft>
              <a:buClr>
                <a:srgbClr val="3333CC"/>
              </a:buClr>
              <a:buSzTx/>
              <a:buFont typeface="Wingdings" pitchFamily="2" charset="2"/>
              <a:buChar char="§"/>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mn-ea"/>
                <a:cs typeface="Arial" charset="0"/>
              </a:rPr>
              <a:t>...etc...</a:t>
            </a:r>
          </a:p>
        </p:txBody>
      </p:sp>
      <p:sp>
        <p:nvSpPr>
          <p:cNvPr id="35" name="Line 18"/>
          <p:cNvSpPr>
            <a:spLocks noChangeShapeType="1"/>
          </p:cNvSpPr>
          <p:nvPr/>
        </p:nvSpPr>
        <p:spPr bwMode="auto">
          <a:xfrm flipH="1" flipV="1">
            <a:off x="3886200" y="5181600"/>
            <a:ext cx="68580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2" name="Title 1"/>
          <p:cNvSpPr>
            <a:spLocks noGrp="1"/>
          </p:cNvSpPr>
          <p:nvPr>
            <p:ph type="title"/>
          </p:nvPr>
        </p:nvSpPr>
        <p:spPr/>
        <p:txBody>
          <a:bodyPr/>
          <a:lstStyle/>
          <a:p>
            <a:r>
              <a:rPr lang="en-IN" dirty="0"/>
              <a:t>Subversion "repository"</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307173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2" descr="revis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1733550"/>
            <a:ext cx="4143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3" descr="revis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638" y="1733550"/>
            <a:ext cx="41433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4" descr="revis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9788" y="1733550"/>
            <a:ext cx="41433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5" descr="revis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063" y="1733550"/>
            <a:ext cx="41433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AutoShape 6"/>
          <p:cNvSpPr>
            <a:spLocks noChangeArrowheads="1"/>
          </p:cNvSpPr>
          <p:nvPr/>
        </p:nvSpPr>
        <p:spPr bwMode="auto">
          <a:xfrm>
            <a:off x="5638800" y="2286000"/>
            <a:ext cx="1752600" cy="420688"/>
          </a:xfrm>
          <a:prstGeom prst="rightArrow">
            <a:avLst>
              <a:gd name="adj1" fmla="val 50000"/>
              <a:gd name="adj2" fmla="val 104151"/>
            </a:avLst>
          </a:prstGeom>
          <a:gradFill rotWithShape="1">
            <a:gsLst>
              <a:gs pos="0">
                <a:srgbClr val="A6C1D6"/>
              </a:gs>
              <a:gs pos="100000">
                <a:srgbClr val="6482A4"/>
              </a:gs>
            </a:gsLst>
            <a:lin ang="5400000" scaled="1"/>
          </a:gradFill>
          <a:ln w="12700" algn="ctr">
            <a:solidFill>
              <a:srgbClr val="FFFFFF"/>
            </a:solidFill>
            <a:miter lim="800000"/>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marL="0" marR="0" lvl="0" indent="0" algn="l" defTabSz="449263" eaLnBrk="0" fontAlgn="auto" latinLnBrk="0" hangingPunct="0">
              <a:lnSpc>
                <a:spcPct val="90000"/>
              </a:lnSpc>
              <a:spcBef>
                <a:spcPct val="0"/>
              </a:spcBef>
              <a:spcAft>
                <a:spcPts val="0"/>
              </a:spcAft>
              <a:buClr>
                <a:srgbClr val="000000"/>
              </a:buClr>
              <a:buSzPct val="100000"/>
              <a:buFont typeface="Times New Roman" pitchFamily="18" charset="0"/>
              <a:buNone/>
              <a:tabLst/>
              <a:defRPr/>
            </a:pPr>
            <a:endParaRPr kumimoji="0" lang="cs-CZ" altLang="en-US" sz="1600" b="0" i="0" u="none" strike="noStrike" kern="0" cap="none" spc="0" normalizeH="0" baseline="0" noProof="0" smtClean="0">
              <a:ln>
                <a:noFill/>
              </a:ln>
              <a:solidFill>
                <a:srgbClr val="FFFFFF"/>
              </a:solidFill>
              <a:effectLst/>
              <a:uLnTx/>
              <a:uFillTx/>
              <a:latin typeface="Tahoma" pitchFamily="34" charset="0"/>
              <a:ea typeface="+mn-ea"/>
              <a:cs typeface="Tahoma" pitchFamily="34" charset="0"/>
            </a:endParaRPr>
          </a:p>
        </p:txBody>
      </p:sp>
      <p:sp>
        <p:nvSpPr>
          <p:cNvPr id="77" name="AutoShape 7"/>
          <p:cNvSpPr>
            <a:spLocks noChangeArrowheads="1"/>
          </p:cNvSpPr>
          <p:nvPr/>
        </p:nvSpPr>
        <p:spPr bwMode="auto">
          <a:xfrm>
            <a:off x="4267200" y="2286000"/>
            <a:ext cx="1752600" cy="420688"/>
          </a:xfrm>
          <a:prstGeom prst="rightArrow">
            <a:avLst>
              <a:gd name="adj1" fmla="val 50000"/>
              <a:gd name="adj2" fmla="val 104151"/>
            </a:avLst>
          </a:prstGeom>
          <a:gradFill rotWithShape="1">
            <a:gsLst>
              <a:gs pos="0">
                <a:srgbClr val="A6C1D6"/>
              </a:gs>
              <a:gs pos="100000">
                <a:srgbClr val="6482A4"/>
              </a:gs>
            </a:gsLst>
            <a:lin ang="5400000" scaled="1"/>
          </a:gradFill>
          <a:ln w="12700" algn="ctr">
            <a:solidFill>
              <a:srgbClr val="FFFFFF"/>
            </a:solidFill>
            <a:miter lim="800000"/>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marL="0" marR="0" lvl="0" indent="0" algn="l" defTabSz="449263" eaLnBrk="0" fontAlgn="auto" latinLnBrk="0" hangingPunct="0">
              <a:lnSpc>
                <a:spcPct val="90000"/>
              </a:lnSpc>
              <a:spcBef>
                <a:spcPct val="0"/>
              </a:spcBef>
              <a:spcAft>
                <a:spcPts val="0"/>
              </a:spcAft>
              <a:buClr>
                <a:srgbClr val="000000"/>
              </a:buClr>
              <a:buSzPct val="100000"/>
              <a:buFont typeface="Times New Roman" pitchFamily="18" charset="0"/>
              <a:buNone/>
              <a:tabLst/>
              <a:defRPr/>
            </a:pPr>
            <a:endParaRPr kumimoji="0" lang="cs-CZ" altLang="en-US" sz="1600" b="0" i="0" u="none" strike="noStrike" kern="0" cap="none" spc="0" normalizeH="0" baseline="0" noProof="0" smtClean="0">
              <a:ln>
                <a:noFill/>
              </a:ln>
              <a:solidFill>
                <a:srgbClr val="FFFFFF"/>
              </a:solidFill>
              <a:effectLst/>
              <a:uLnTx/>
              <a:uFillTx/>
              <a:latin typeface="Tahoma" pitchFamily="34" charset="0"/>
              <a:ea typeface="+mn-ea"/>
              <a:cs typeface="Tahoma" pitchFamily="34" charset="0"/>
            </a:endParaRPr>
          </a:p>
        </p:txBody>
      </p:sp>
      <p:sp>
        <p:nvSpPr>
          <p:cNvPr id="78" name="AutoShape 8"/>
          <p:cNvSpPr>
            <a:spLocks noChangeArrowheads="1"/>
          </p:cNvSpPr>
          <p:nvPr/>
        </p:nvSpPr>
        <p:spPr bwMode="auto">
          <a:xfrm>
            <a:off x="2743200" y="2286000"/>
            <a:ext cx="1752600" cy="420688"/>
          </a:xfrm>
          <a:prstGeom prst="rightArrow">
            <a:avLst>
              <a:gd name="adj1" fmla="val 50000"/>
              <a:gd name="adj2" fmla="val 104151"/>
            </a:avLst>
          </a:prstGeom>
          <a:gradFill rotWithShape="1">
            <a:gsLst>
              <a:gs pos="0">
                <a:srgbClr val="A6C1D6"/>
              </a:gs>
              <a:gs pos="100000">
                <a:srgbClr val="6482A4"/>
              </a:gs>
            </a:gsLst>
            <a:lin ang="5400000" scaled="1"/>
          </a:gradFill>
          <a:ln w="12700" algn="ctr">
            <a:solidFill>
              <a:srgbClr val="FFFFFF"/>
            </a:solidFill>
            <a:miter lim="800000"/>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marL="0" marR="0" lvl="0" indent="0" algn="l" defTabSz="449263" eaLnBrk="0" fontAlgn="auto" latinLnBrk="0" hangingPunct="0">
              <a:lnSpc>
                <a:spcPct val="90000"/>
              </a:lnSpc>
              <a:spcBef>
                <a:spcPct val="0"/>
              </a:spcBef>
              <a:spcAft>
                <a:spcPts val="0"/>
              </a:spcAft>
              <a:buClr>
                <a:srgbClr val="000000"/>
              </a:buClr>
              <a:buSzPct val="100000"/>
              <a:buFont typeface="Times New Roman" pitchFamily="18" charset="0"/>
              <a:buNone/>
              <a:tabLst/>
              <a:defRPr/>
            </a:pPr>
            <a:endParaRPr kumimoji="0" lang="cs-CZ" altLang="en-US" sz="1600" b="0" i="0" u="none" strike="noStrike" kern="0" cap="none" spc="0" normalizeH="0" baseline="0" noProof="0" smtClean="0">
              <a:ln>
                <a:noFill/>
              </a:ln>
              <a:solidFill>
                <a:srgbClr val="FFFFFF"/>
              </a:solidFill>
              <a:effectLst/>
              <a:uLnTx/>
              <a:uFillTx/>
              <a:latin typeface="Tahoma" pitchFamily="34" charset="0"/>
              <a:ea typeface="+mn-ea"/>
              <a:cs typeface="Tahoma" pitchFamily="34" charset="0"/>
            </a:endParaRPr>
          </a:p>
        </p:txBody>
      </p:sp>
      <p:sp>
        <p:nvSpPr>
          <p:cNvPr id="79" name="Rectangle 71"/>
          <p:cNvSpPr txBox="1">
            <a:spLocks noChangeArrowheads="1"/>
          </p:cNvSpPr>
          <p:nvPr/>
        </p:nvSpPr>
        <p:spPr bwMode="auto">
          <a:xfrm>
            <a:off x="611188" y="26035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cs typeface="Arial" charset="0"/>
              </a:defRPr>
            </a:lvl2pPr>
            <a:lvl3pPr algn="l" rtl="0" fontAlgn="base">
              <a:spcBef>
                <a:spcPct val="0"/>
              </a:spcBef>
              <a:spcAft>
                <a:spcPct val="0"/>
              </a:spcAft>
              <a:defRPr sz="3600">
                <a:solidFill>
                  <a:schemeClr val="tx2"/>
                </a:solidFill>
                <a:latin typeface="Arial" charset="0"/>
                <a:cs typeface="Arial" charset="0"/>
              </a:defRPr>
            </a:lvl3pPr>
            <a:lvl4pPr algn="l" rtl="0" fontAlgn="base">
              <a:spcBef>
                <a:spcPct val="0"/>
              </a:spcBef>
              <a:spcAft>
                <a:spcPct val="0"/>
              </a:spcAft>
              <a:defRPr sz="3600">
                <a:solidFill>
                  <a:schemeClr val="tx2"/>
                </a:solidFill>
                <a:latin typeface="Arial" charset="0"/>
                <a:cs typeface="Arial" charset="0"/>
              </a:defRPr>
            </a:lvl4pPr>
            <a:lvl5pPr algn="l" rtl="0" fontAlgn="base">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en-US" sz="4400" b="1" i="0" dirty="0">
              <a:solidFill>
                <a:srgbClr val="C00000"/>
              </a:solidFill>
              <a:latin typeface="Calibri" pitchFamily="34" charset="0"/>
              <a:cs typeface="Calibri" pitchFamily="34" charset="0"/>
            </a:endParaRPr>
          </a:p>
        </p:txBody>
      </p:sp>
      <p:cxnSp>
        <p:nvCxnSpPr>
          <p:cNvPr id="80" name="AutoShape 10"/>
          <p:cNvCxnSpPr>
            <a:cxnSpLocks noChangeShapeType="1"/>
          </p:cNvCxnSpPr>
          <p:nvPr/>
        </p:nvCxnSpPr>
        <p:spPr bwMode="auto">
          <a:xfrm rot="16200000" flipH="1">
            <a:off x="6276182" y="3059906"/>
            <a:ext cx="398462" cy="307975"/>
          </a:xfrm>
          <a:prstGeom prst="bentConnector2">
            <a:avLst/>
          </a:prstGeom>
          <a:noFill/>
          <a:ln w="12700">
            <a:solidFill>
              <a:srgbClr val="000000"/>
            </a:solidFill>
            <a:miter lim="800000"/>
            <a:headEnd/>
            <a:tailEnd/>
          </a:ln>
          <a:extLst>
            <a:ext uri="{909E8E84-426E-40DD-AFC4-6F175D3DCCD1}">
              <a14:hiddenFill xmlns:a14="http://schemas.microsoft.com/office/drawing/2010/main">
                <a:noFill/>
              </a14:hiddenFill>
            </a:ext>
          </a:extLst>
        </p:spPr>
      </p:cxnSp>
      <p:grpSp>
        <p:nvGrpSpPr>
          <p:cNvPr id="81" name="Group 11"/>
          <p:cNvGrpSpPr>
            <a:grpSpLocks/>
          </p:cNvGrpSpPr>
          <p:nvPr/>
        </p:nvGrpSpPr>
        <p:grpSpPr bwMode="auto">
          <a:xfrm>
            <a:off x="6629400" y="3276600"/>
            <a:ext cx="727075" cy="923925"/>
            <a:chOff x="672" y="3360"/>
            <a:chExt cx="458" cy="582"/>
          </a:xfrm>
        </p:grpSpPr>
        <p:grpSp>
          <p:nvGrpSpPr>
            <p:cNvPr id="82" name="Group 12"/>
            <p:cNvGrpSpPr>
              <a:grpSpLocks/>
            </p:cNvGrpSpPr>
            <p:nvPr/>
          </p:nvGrpSpPr>
          <p:grpSpPr bwMode="auto">
            <a:xfrm>
              <a:off x="816" y="3504"/>
              <a:ext cx="314" cy="438"/>
              <a:chOff x="939" y="3504"/>
              <a:chExt cx="314" cy="438"/>
            </a:xfrm>
          </p:grpSpPr>
          <p:pic>
            <p:nvPicPr>
              <p:cNvPr id="84" name="Picture 13"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4" y="3504"/>
                <a:ext cx="1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14"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4" y="3744"/>
                <a:ext cx="1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 name="Group 15"/>
              <p:cNvGrpSpPr>
                <a:grpSpLocks/>
              </p:cNvGrpSpPr>
              <p:nvPr/>
            </p:nvGrpSpPr>
            <p:grpSpPr bwMode="auto">
              <a:xfrm>
                <a:off x="939" y="3504"/>
                <a:ext cx="165" cy="336"/>
                <a:chOff x="939" y="3504"/>
                <a:chExt cx="165" cy="336"/>
              </a:xfrm>
            </p:grpSpPr>
            <p:sp>
              <p:nvSpPr>
                <p:cNvPr id="87" name="Line 16"/>
                <p:cNvSpPr>
                  <a:spLocks noChangeShapeType="1"/>
                </p:cNvSpPr>
                <p:nvPr/>
              </p:nvSpPr>
              <p:spPr bwMode="auto">
                <a:xfrm>
                  <a:off x="939" y="3504"/>
                  <a:ext cx="0" cy="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88" name="Line 17"/>
                <p:cNvSpPr>
                  <a:spLocks noChangeShapeType="1"/>
                </p:cNvSpPr>
                <p:nvPr/>
              </p:nvSpPr>
              <p:spPr bwMode="auto">
                <a:xfrm>
                  <a:off x="939" y="3600"/>
                  <a:ext cx="16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89" name="Line 18"/>
                <p:cNvSpPr>
                  <a:spLocks noChangeShapeType="1"/>
                </p:cNvSpPr>
                <p:nvPr/>
              </p:nvSpPr>
              <p:spPr bwMode="auto">
                <a:xfrm>
                  <a:off x="939" y="3840"/>
                  <a:ext cx="16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grpSp>
        </p:grpSp>
        <p:pic>
          <p:nvPicPr>
            <p:cNvPr id="83" name="Picture 19"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3360"/>
              <a:ext cx="24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20"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0925" y="2743200"/>
            <a:ext cx="381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91" name="AutoShape 21"/>
          <p:cNvCxnSpPr>
            <a:cxnSpLocks noChangeShapeType="1"/>
          </p:cNvCxnSpPr>
          <p:nvPr/>
        </p:nvCxnSpPr>
        <p:spPr bwMode="auto">
          <a:xfrm rot="16200000" flipH="1">
            <a:off x="5422106" y="3913982"/>
            <a:ext cx="2141537" cy="342900"/>
          </a:xfrm>
          <a:prstGeom prst="bentConnector2">
            <a:avLst/>
          </a:prstGeom>
          <a:noFill/>
          <a:ln w="12700">
            <a:solidFill>
              <a:srgbClr val="000000"/>
            </a:solidFill>
            <a:miter lim="800000"/>
            <a:headEnd/>
            <a:tailEnd/>
          </a:ln>
          <a:extLst>
            <a:ext uri="{909E8E84-426E-40DD-AFC4-6F175D3DCCD1}">
              <a14:hiddenFill xmlns:a14="http://schemas.microsoft.com/office/drawing/2010/main">
                <a:noFill/>
              </a14:hiddenFill>
            </a:ext>
          </a:extLst>
        </p:spPr>
      </p:cxnSp>
      <p:pic>
        <p:nvPicPr>
          <p:cNvPr id="92" name="Picture 22"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4863" y="5248275"/>
            <a:ext cx="236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23"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4863" y="5629275"/>
            <a:ext cx="236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4" name="Group 24"/>
          <p:cNvGrpSpPr>
            <a:grpSpLocks/>
          </p:cNvGrpSpPr>
          <p:nvPr/>
        </p:nvGrpSpPr>
        <p:grpSpPr bwMode="auto">
          <a:xfrm>
            <a:off x="6892925" y="5248275"/>
            <a:ext cx="261938" cy="533400"/>
            <a:chOff x="939" y="3504"/>
            <a:chExt cx="165" cy="336"/>
          </a:xfrm>
        </p:grpSpPr>
        <p:sp>
          <p:nvSpPr>
            <p:cNvPr id="95" name="Line 25"/>
            <p:cNvSpPr>
              <a:spLocks noChangeShapeType="1"/>
            </p:cNvSpPr>
            <p:nvPr/>
          </p:nvSpPr>
          <p:spPr bwMode="auto">
            <a:xfrm>
              <a:off x="939" y="3504"/>
              <a:ext cx="0" cy="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96" name="Line 26"/>
            <p:cNvSpPr>
              <a:spLocks noChangeShapeType="1"/>
            </p:cNvSpPr>
            <p:nvPr/>
          </p:nvSpPr>
          <p:spPr bwMode="auto">
            <a:xfrm>
              <a:off x="939" y="3600"/>
              <a:ext cx="16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97" name="Line 27"/>
            <p:cNvSpPr>
              <a:spLocks noChangeShapeType="1"/>
            </p:cNvSpPr>
            <p:nvPr/>
          </p:nvSpPr>
          <p:spPr bwMode="auto">
            <a:xfrm>
              <a:off x="939" y="3840"/>
              <a:ext cx="16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grpSp>
      <p:pic>
        <p:nvPicPr>
          <p:cNvPr id="98" name="Picture 28"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4325" y="5019675"/>
            <a:ext cx="381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29"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4863" y="6010275"/>
            <a:ext cx="236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Line 30"/>
          <p:cNvSpPr>
            <a:spLocks noChangeShapeType="1"/>
          </p:cNvSpPr>
          <p:nvPr/>
        </p:nvSpPr>
        <p:spPr bwMode="auto">
          <a:xfrm>
            <a:off x="6892925" y="5629275"/>
            <a:ext cx="0" cy="533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01" name="Line 31"/>
          <p:cNvSpPr>
            <a:spLocks noChangeShapeType="1"/>
          </p:cNvSpPr>
          <p:nvPr/>
        </p:nvSpPr>
        <p:spPr bwMode="auto">
          <a:xfrm>
            <a:off x="6892925" y="6162675"/>
            <a:ext cx="26193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pic>
        <p:nvPicPr>
          <p:cNvPr id="102" name="Picture 32"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9938" y="4267200"/>
            <a:ext cx="236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Line 33"/>
          <p:cNvSpPr>
            <a:spLocks noChangeShapeType="1"/>
          </p:cNvSpPr>
          <p:nvPr/>
        </p:nvSpPr>
        <p:spPr bwMode="auto">
          <a:xfrm>
            <a:off x="6858000" y="3886200"/>
            <a:ext cx="0" cy="533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04" name="Line 34"/>
          <p:cNvSpPr>
            <a:spLocks noChangeShapeType="1"/>
          </p:cNvSpPr>
          <p:nvPr/>
        </p:nvSpPr>
        <p:spPr bwMode="auto">
          <a:xfrm>
            <a:off x="6858000" y="4419600"/>
            <a:ext cx="26193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cxnSp>
        <p:nvCxnSpPr>
          <p:cNvPr id="105" name="AutoShape 35"/>
          <p:cNvCxnSpPr>
            <a:cxnSpLocks noChangeShapeType="1"/>
          </p:cNvCxnSpPr>
          <p:nvPr/>
        </p:nvCxnSpPr>
        <p:spPr bwMode="auto">
          <a:xfrm rot="16200000" flipH="1">
            <a:off x="4641057" y="3059906"/>
            <a:ext cx="398462" cy="307975"/>
          </a:xfrm>
          <a:prstGeom prst="bentConnector2">
            <a:avLst/>
          </a:prstGeom>
          <a:noFill/>
          <a:ln w="12700">
            <a:solidFill>
              <a:srgbClr val="000000"/>
            </a:solidFill>
            <a:miter lim="800000"/>
            <a:headEnd/>
            <a:tailEnd/>
          </a:ln>
          <a:extLst>
            <a:ext uri="{909E8E84-426E-40DD-AFC4-6F175D3DCCD1}">
              <a14:hiddenFill xmlns:a14="http://schemas.microsoft.com/office/drawing/2010/main">
                <a:noFill/>
              </a14:hiddenFill>
            </a:ext>
          </a:extLst>
        </p:spPr>
      </p:cxnSp>
      <p:grpSp>
        <p:nvGrpSpPr>
          <p:cNvPr id="106" name="Group 36"/>
          <p:cNvGrpSpPr>
            <a:grpSpLocks/>
          </p:cNvGrpSpPr>
          <p:nvPr/>
        </p:nvGrpSpPr>
        <p:grpSpPr bwMode="auto">
          <a:xfrm>
            <a:off x="4994275" y="3276600"/>
            <a:ext cx="727075" cy="923925"/>
            <a:chOff x="672" y="3360"/>
            <a:chExt cx="458" cy="582"/>
          </a:xfrm>
        </p:grpSpPr>
        <p:grpSp>
          <p:nvGrpSpPr>
            <p:cNvPr id="107" name="Group 37"/>
            <p:cNvGrpSpPr>
              <a:grpSpLocks/>
            </p:cNvGrpSpPr>
            <p:nvPr/>
          </p:nvGrpSpPr>
          <p:grpSpPr bwMode="auto">
            <a:xfrm>
              <a:off x="816" y="3504"/>
              <a:ext cx="314" cy="438"/>
              <a:chOff x="939" y="3504"/>
              <a:chExt cx="314" cy="438"/>
            </a:xfrm>
          </p:grpSpPr>
          <p:pic>
            <p:nvPicPr>
              <p:cNvPr id="109" name="Picture 38"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4" y="3504"/>
                <a:ext cx="1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39"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4" y="3744"/>
                <a:ext cx="1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Group 40"/>
              <p:cNvGrpSpPr>
                <a:grpSpLocks/>
              </p:cNvGrpSpPr>
              <p:nvPr/>
            </p:nvGrpSpPr>
            <p:grpSpPr bwMode="auto">
              <a:xfrm>
                <a:off x="939" y="3504"/>
                <a:ext cx="165" cy="336"/>
                <a:chOff x="939" y="3504"/>
                <a:chExt cx="165" cy="336"/>
              </a:xfrm>
            </p:grpSpPr>
            <p:sp>
              <p:nvSpPr>
                <p:cNvPr id="112" name="Line 41"/>
                <p:cNvSpPr>
                  <a:spLocks noChangeShapeType="1"/>
                </p:cNvSpPr>
                <p:nvPr/>
              </p:nvSpPr>
              <p:spPr bwMode="auto">
                <a:xfrm>
                  <a:off x="939" y="3504"/>
                  <a:ext cx="0" cy="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13" name="Line 42"/>
                <p:cNvSpPr>
                  <a:spLocks noChangeShapeType="1"/>
                </p:cNvSpPr>
                <p:nvPr/>
              </p:nvSpPr>
              <p:spPr bwMode="auto">
                <a:xfrm>
                  <a:off x="939" y="3600"/>
                  <a:ext cx="16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14" name="Line 43"/>
                <p:cNvSpPr>
                  <a:spLocks noChangeShapeType="1"/>
                </p:cNvSpPr>
                <p:nvPr/>
              </p:nvSpPr>
              <p:spPr bwMode="auto">
                <a:xfrm>
                  <a:off x="939" y="3840"/>
                  <a:ext cx="16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grpSp>
        </p:grpSp>
        <p:pic>
          <p:nvPicPr>
            <p:cNvPr id="108" name="Picture 44"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3360"/>
              <a:ext cx="24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5" name="Picture 45"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743200"/>
            <a:ext cx="381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116" name="AutoShape 46"/>
          <p:cNvCxnSpPr>
            <a:cxnSpLocks noChangeShapeType="1"/>
          </p:cNvCxnSpPr>
          <p:nvPr/>
        </p:nvCxnSpPr>
        <p:spPr bwMode="auto">
          <a:xfrm rot="16200000" flipH="1">
            <a:off x="3786981" y="3913982"/>
            <a:ext cx="2141537" cy="342900"/>
          </a:xfrm>
          <a:prstGeom prst="bentConnector2">
            <a:avLst/>
          </a:prstGeom>
          <a:noFill/>
          <a:ln w="12700">
            <a:solidFill>
              <a:srgbClr val="000000"/>
            </a:solidFill>
            <a:miter lim="800000"/>
            <a:headEnd/>
            <a:tailEnd/>
          </a:ln>
          <a:extLst>
            <a:ext uri="{909E8E84-426E-40DD-AFC4-6F175D3DCCD1}">
              <a14:hiddenFill xmlns:a14="http://schemas.microsoft.com/office/drawing/2010/main">
                <a:noFill/>
              </a14:hiddenFill>
            </a:ext>
          </a:extLst>
        </p:spPr>
      </p:cxnSp>
      <p:pic>
        <p:nvPicPr>
          <p:cNvPr id="117" name="Picture 47"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9738" y="5248275"/>
            <a:ext cx="236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Line 48"/>
          <p:cNvSpPr>
            <a:spLocks noChangeShapeType="1"/>
          </p:cNvSpPr>
          <p:nvPr/>
        </p:nvSpPr>
        <p:spPr bwMode="auto">
          <a:xfrm>
            <a:off x="5257800" y="5248275"/>
            <a:ext cx="0" cy="1619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19" name="Line 49"/>
          <p:cNvSpPr>
            <a:spLocks noChangeShapeType="1"/>
          </p:cNvSpPr>
          <p:nvPr/>
        </p:nvSpPr>
        <p:spPr bwMode="auto">
          <a:xfrm>
            <a:off x="5257800" y="5410200"/>
            <a:ext cx="26193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pic>
        <p:nvPicPr>
          <p:cNvPr id="120" name="Picture 50"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019675"/>
            <a:ext cx="381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51"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4813" y="4267200"/>
            <a:ext cx="236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Line 52"/>
          <p:cNvSpPr>
            <a:spLocks noChangeShapeType="1"/>
          </p:cNvSpPr>
          <p:nvPr/>
        </p:nvSpPr>
        <p:spPr bwMode="auto">
          <a:xfrm>
            <a:off x="5222875" y="3886200"/>
            <a:ext cx="0" cy="533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23" name="Line 53"/>
          <p:cNvSpPr>
            <a:spLocks noChangeShapeType="1"/>
          </p:cNvSpPr>
          <p:nvPr/>
        </p:nvSpPr>
        <p:spPr bwMode="auto">
          <a:xfrm>
            <a:off x="5222875" y="4419600"/>
            <a:ext cx="26193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cxnSp>
        <p:nvCxnSpPr>
          <p:cNvPr id="124" name="AutoShape 54"/>
          <p:cNvCxnSpPr>
            <a:cxnSpLocks noChangeShapeType="1"/>
          </p:cNvCxnSpPr>
          <p:nvPr/>
        </p:nvCxnSpPr>
        <p:spPr bwMode="auto">
          <a:xfrm rot="16200000" flipH="1">
            <a:off x="2999582" y="3059906"/>
            <a:ext cx="398462" cy="307975"/>
          </a:xfrm>
          <a:prstGeom prst="bentConnector2">
            <a:avLst/>
          </a:prstGeom>
          <a:noFill/>
          <a:ln w="12700">
            <a:solidFill>
              <a:srgbClr val="000000"/>
            </a:solidFill>
            <a:miter lim="800000"/>
            <a:headEnd/>
            <a:tailEnd/>
          </a:ln>
          <a:extLst>
            <a:ext uri="{909E8E84-426E-40DD-AFC4-6F175D3DCCD1}">
              <a14:hiddenFill xmlns:a14="http://schemas.microsoft.com/office/drawing/2010/main">
                <a:noFill/>
              </a14:hiddenFill>
            </a:ext>
          </a:extLst>
        </p:spPr>
      </p:cxnSp>
      <p:grpSp>
        <p:nvGrpSpPr>
          <p:cNvPr id="125" name="Group 55"/>
          <p:cNvGrpSpPr>
            <a:grpSpLocks/>
          </p:cNvGrpSpPr>
          <p:nvPr/>
        </p:nvGrpSpPr>
        <p:grpSpPr bwMode="auto">
          <a:xfrm>
            <a:off x="3352800" y="3276600"/>
            <a:ext cx="727075" cy="923925"/>
            <a:chOff x="672" y="3360"/>
            <a:chExt cx="458" cy="582"/>
          </a:xfrm>
        </p:grpSpPr>
        <p:grpSp>
          <p:nvGrpSpPr>
            <p:cNvPr id="126" name="Group 56"/>
            <p:cNvGrpSpPr>
              <a:grpSpLocks/>
            </p:cNvGrpSpPr>
            <p:nvPr/>
          </p:nvGrpSpPr>
          <p:grpSpPr bwMode="auto">
            <a:xfrm>
              <a:off x="816" y="3504"/>
              <a:ext cx="314" cy="438"/>
              <a:chOff x="939" y="3504"/>
              <a:chExt cx="314" cy="438"/>
            </a:xfrm>
          </p:grpSpPr>
          <p:pic>
            <p:nvPicPr>
              <p:cNvPr id="128" name="Picture 57"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4" y="3504"/>
                <a:ext cx="1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58"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4" y="3744"/>
                <a:ext cx="14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 name="Group 59"/>
              <p:cNvGrpSpPr>
                <a:grpSpLocks/>
              </p:cNvGrpSpPr>
              <p:nvPr/>
            </p:nvGrpSpPr>
            <p:grpSpPr bwMode="auto">
              <a:xfrm>
                <a:off x="939" y="3504"/>
                <a:ext cx="165" cy="336"/>
                <a:chOff x="939" y="3504"/>
                <a:chExt cx="165" cy="336"/>
              </a:xfrm>
            </p:grpSpPr>
            <p:sp>
              <p:nvSpPr>
                <p:cNvPr id="131" name="Line 60"/>
                <p:cNvSpPr>
                  <a:spLocks noChangeShapeType="1"/>
                </p:cNvSpPr>
                <p:nvPr/>
              </p:nvSpPr>
              <p:spPr bwMode="auto">
                <a:xfrm>
                  <a:off x="939" y="3504"/>
                  <a:ext cx="0" cy="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32" name="Line 61"/>
                <p:cNvSpPr>
                  <a:spLocks noChangeShapeType="1"/>
                </p:cNvSpPr>
                <p:nvPr/>
              </p:nvSpPr>
              <p:spPr bwMode="auto">
                <a:xfrm>
                  <a:off x="939" y="3600"/>
                  <a:ext cx="16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33" name="Line 62"/>
                <p:cNvSpPr>
                  <a:spLocks noChangeShapeType="1"/>
                </p:cNvSpPr>
                <p:nvPr/>
              </p:nvSpPr>
              <p:spPr bwMode="auto">
                <a:xfrm>
                  <a:off x="939" y="3840"/>
                  <a:ext cx="16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grpSp>
        </p:grpSp>
        <p:pic>
          <p:nvPicPr>
            <p:cNvPr id="127" name="Picture 63"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3360"/>
              <a:ext cx="24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4" name="Picture 64"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325" y="2743200"/>
            <a:ext cx="381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35" name="Picture 65" descr="docu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3338" y="4267200"/>
            <a:ext cx="236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Line 66"/>
          <p:cNvSpPr>
            <a:spLocks noChangeShapeType="1"/>
          </p:cNvSpPr>
          <p:nvPr/>
        </p:nvSpPr>
        <p:spPr bwMode="auto">
          <a:xfrm>
            <a:off x="3581400" y="3886200"/>
            <a:ext cx="0" cy="533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37" name="Line 67"/>
          <p:cNvSpPr>
            <a:spLocks noChangeShapeType="1"/>
          </p:cNvSpPr>
          <p:nvPr/>
        </p:nvSpPr>
        <p:spPr bwMode="auto">
          <a:xfrm>
            <a:off x="3581400" y="4419600"/>
            <a:ext cx="26193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pic>
        <p:nvPicPr>
          <p:cNvPr id="138" name="Picture 68"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743200"/>
            <a:ext cx="381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9" name="AutoShape 69"/>
          <p:cNvSpPr>
            <a:spLocks noChangeArrowheads="1"/>
          </p:cNvSpPr>
          <p:nvPr/>
        </p:nvSpPr>
        <p:spPr bwMode="auto">
          <a:xfrm>
            <a:off x="1219200" y="2286000"/>
            <a:ext cx="1752600" cy="420688"/>
          </a:xfrm>
          <a:prstGeom prst="rightArrow">
            <a:avLst>
              <a:gd name="adj1" fmla="val 50000"/>
              <a:gd name="adj2" fmla="val 104151"/>
            </a:avLst>
          </a:prstGeom>
          <a:gradFill rotWithShape="1">
            <a:gsLst>
              <a:gs pos="0">
                <a:srgbClr val="A6C1D6"/>
              </a:gs>
              <a:gs pos="100000">
                <a:srgbClr val="6482A4"/>
              </a:gs>
            </a:gsLst>
            <a:lin ang="5400000" scaled="1"/>
          </a:gradFill>
          <a:ln w="12700" algn="ctr">
            <a:solidFill>
              <a:srgbClr val="FFFFFF"/>
            </a:solidFill>
            <a:miter lim="800000"/>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marL="0" marR="0" lvl="0" indent="0" algn="l" defTabSz="449263" eaLnBrk="0" fontAlgn="auto" latinLnBrk="0" hangingPunct="0">
              <a:lnSpc>
                <a:spcPct val="90000"/>
              </a:lnSpc>
              <a:spcBef>
                <a:spcPct val="0"/>
              </a:spcBef>
              <a:spcAft>
                <a:spcPts val="0"/>
              </a:spcAft>
              <a:buClr>
                <a:srgbClr val="000000"/>
              </a:buClr>
              <a:buSzPct val="100000"/>
              <a:buFont typeface="Times New Roman" pitchFamily="18" charset="0"/>
              <a:buNone/>
              <a:tabLst/>
              <a:defRPr/>
            </a:pPr>
            <a:endParaRPr kumimoji="0" lang="cs-CZ" altLang="en-US" sz="1600" b="0" i="0" u="none" strike="noStrike" kern="0" cap="none" spc="0" normalizeH="0" baseline="0" noProof="0" smtClean="0">
              <a:ln>
                <a:noFill/>
              </a:ln>
              <a:solidFill>
                <a:srgbClr val="FFFFFF"/>
              </a:solidFill>
              <a:effectLst/>
              <a:uLnTx/>
              <a:uFillTx/>
              <a:latin typeface="Tahoma" pitchFamily="34" charset="0"/>
              <a:ea typeface="+mn-ea"/>
              <a:cs typeface="Tahoma" pitchFamily="34" charset="0"/>
            </a:endParaRPr>
          </a:p>
        </p:txBody>
      </p:sp>
      <p:sp>
        <p:nvSpPr>
          <p:cNvPr id="140" name="Text Box 70"/>
          <p:cNvSpPr txBox="1">
            <a:spLocks noChangeArrowheads="1"/>
          </p:cNvSpPr>
          <p:nvPr/>
        </p:nvSpPr>
        <p:spPr bwMode="auto">
          <a:xfrm>
            <a:off x="1219200" y="1828800"/>
            <a:ext cx="57150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154000"/>
              </a:lnSpc>
              <a:spcBef>
                <a:spcPct val="0"/>
              </a:spcBef>
              <a:buClr>
                <a:srgbClr val="000000"/>
              </a:buClr>
              <a:buSzPct val="100000"/>
              <a:buFont typeface="Arial" charset="0"/>
              <a:buNone/>
            </a:pPr>
            <a:r>
              <a:rPr lang="en-US" altLang="en-US" sz="1600" i="0" smtClean="0">
                <a:solidFill>
                  <a:srgbClr val="3D567F"/>
                </a:solidFill>
                <a:latin typeface="Tahoma" pitchFamily="34" charset="0"/>
                <a:ea typeface="+mn-ea"/>
                <a:cs typeface="Tahoma" pitchFamily="34" charset="0"/>
              </a:rPr>
              <a:t>0                       1                      2                       3</a:t>
            </a:r>
            <a:endParaRPr lang="cs-CZ" altLang="en-US" sz="1600" i="0" smtClean="0">
              <a:solidFill>
                <a:srgbClr val="3D567F"/>
              </a:solidFill>
              <a:latin typeface="Tahoma" pitchFamily="34" charset="0"/>
              <a:ea typeface="+mn-ea"/>
              <a:cs typeface="Tahoma" pitchFamily="34" charset="0"/>
            </a:endParaRPr>
          </a:p>
        </p:txBody>
      </p:sp>
      <p:sp>
        <p:nvSpPr>
          <p:cNvPr id="141" name="Text Box 1095"/>
          <p:cNvSpPr txBox="1">
            <a:spLocks noChangeArrowheads="1"/>
          </p:cNvSpPr>
          <p:nvPr/>
        </p:nvSpPr>
        <p:spPr bwMode="auto">
          <a:xfrm>
            <a:off x="457200" y="4191000"/>
            <a:ext cx="2590800" cy="1625600"/>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mn-ea"/>
                <a:cs typeface="Arial" charset="0"/>
              </a:rPr>
              <a:t>Revision number is increased for every transaction that changes the repository.</a:t>
            </a:r>
          </a:p>
        </p:txBody>
      </p:sp>
      <p:sp>
        <p:nvSpPr>
          <p:cNvPr id="2" name="Title 1"/>
          <p:cNvSpPr>
            <a:spLocks noGrp="1"/>
          </p:cNvSpPr>
          <p:nvPr>
            <p:ph type="title"/>
          </p:nvPr>
        </p:nvSpPr>
        <p:spPr/>
        <p:txBody>
          <a:bodyPr/>
          <a:lstStyle/>
          <a:p>
            <a:r>
              <a:rPr lang="en-IN" dirty="0"/>
              <a:t>Revision </a:t>
            </a:r>
            <a:r>
              <a:rPr lang="en-IN" dirty="0" smtClean="0"/>
              <a:t>numbers</a:t>
            </a:r>
            <a:endParaRPr lang="en-IN"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384861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txBox="1">
            <a:spLocks noChangeArrowheads="1"/>
          </p:cNvSpPr>
          <p:nvPr/>
        </p:nvSpPr>
        <p:spPr bwMode="auto">
          <a:xfrm>
            <a:off x="611188" y="26035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cs typeface="Arial" charset="0"/>
              </a:defRPr>
            </a:lvl2pPr>
            <a:lvl3pPr algn="l" rtl="0" fontAlgn="base">
              <a:spcBef>
                <a:spcPct val="0"/>
              </a:spcBef>
              <a:spcAft>
                <a:spcPct val="0"/>
              </a:spcAft>
              <a:defRPr sz="3600">
                <a:solidFill>
                  <a:schemeClr val="tx2"/>
                </a:solidFill>
                <a:latin typeface="Arial" charset="0"/>
                <a:cs typeface="Arial" charset="0"/>
              </a:defRPr>
            </a:lvl3pPr>
            <a:lvl4pPr algn="l" rtl="0" fontAlgn="base">
              <a:spcBef>
                <a:spcPct val="0"/>
              </a:spcBef>
              <a:spcAft>
                <a:spcPct val="0"/>
              </a:spcAft>
              <a:defRPr sz="3600">
                <a:solidFill>
                  <a:schemeClr val="tx2"/>
                </a:solidFill>
                <a:latin typeface="Arial" charset="0"/>
                <a:cs typeface="Arial" charset="0"/>
              </a:defRPr>
            </a:lvl4pPr>
            <a:lvl5pPr algn="l" rtl="0" fontAlgn="base">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a:lstStyle>
          <a:p>
            <a:pPr marL="0" marR="0" lvl="0" indent="0" algn="ctr" defTabSz="449263" eaLnBrk="1" latinLnBrk="0" hangingPunct="1">
              <a:lnSpc>
                <a:spcPct val="100000"/>
              </a:lnSpc>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en-US" sz="4400" b="1" i="0" dirty="0">
              <a:solidFill>
                <a:srgbClr val="C00000"/>
              </a:solidFill>
              <a:latin typeface="Calibri" pitchFamily="34" charset="0"/>
              <a:cs typeface="Calibri" pitchFamily="34" charset="0"/>
            </a:endParaRPr>
          </a:p>
        </p:txBody>
      </p:sp>
      <p:sp>
        <p:nvSpPr>
          <p:cNvPr id="40" name="AutoShape 3"/>
          <p:cNvSpPr>
            <a:spLocks noChangeArrowheads="1"/>
          </p:cNvSpPr>
          <p:nvPr/>
        </p:nvSpPr>
        <p:spPr bwMode="auto">
          <a:xfrm>
            <a:off x="1371600" y="2347913"/>
            <a:ext cx="1328738" cy="623887"/>
          </a:xfrm>
          <a:prstGeom prst="roundRect">
            <a:avLst>
              <a:gd name="adj" fmla="val 16667"/>
            </a:avLst>
          </a:prstGeom>
          <a:solidFill>
            <a:srgbClr val="E2EFF2"/>
          </a:solidFill>
          <a:ln w="9525" algn="ctr">
            <a:solidFill>
              <a:srgbClr val="516C89"/>
            </a:solidFill>
            <a:round/>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checkout</a:t>
            </a:r>
          </a:p>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update</a:t>
            </a:r>
            <a:r>
              <a:rPr lang="en-US" altLang="en-US" sz="1000" i="0" smtClean="0">
                <a:solidFill>
                  <a:srgbClr val="000000"/>
                </a:solidFill>
                <a:latin typeface="Tahoma" pitchFamily="34" charset="0"/>
                <a:ea typeface="+mn-ea"/>
                <a:cs typeface="Tahoma" pitchFamily="34" charset="0"/>
              </a:rPr>
              <a:t> </a:t>
            </a:r>
          </a:p>
        </p:txBody>
      </p:sp>
      <p:pic>
        <p:nvPicPr>
          <p:cNvPr id="41" name="Picture 4" descr="tip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905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5"/>
          <p:cNvSpPr>
            <a:spLocks noChangeArrowheads="1"/>
          </p:cNvSpPr>
          <p:nvPr/>
        </p:nvSpPr>
        <p:spPr bwMode="auto">
          <a:xfrm>
            <a:off x="1752600" y="1752600"/>
            <a:ext cx="23622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154000"/>
              </a:lnSpc>
              <a:spcBef>
                <a:spcPct val="0"/>
              </a:spcBef>
              <a:buClr>
                <a:srgbClr val="000000"/>
              </a:buClr>
              <a:buSzPct val="100000"/>
              <a:buFont typeface="Arial" charset="0"/>
              <a:buNone/>
            </a:pPr>
            <a:r>
              <a:rPr lang="en-US" altLang="en-US" sz="1800" i="0" smtClean="0">
                <a:solidFill>
                  <a:srgbClr val="000000"/>
                </a:solidFill>
                <a:latin typeface="Tahoma" pitchFamily="34" charset="0"/>
                <a:ea typeface="+mn-ea"/>
                <a:cs typeface="Tahoma" pitchFamily="34" charset="0"/>
              </a:rPr>
              <a:t>Create a local copy</a:t>
            </a:r>
          </a:p>
        </p:txBody>
      </p:sp>
      <p:sp>
        <p:nvSpPr>
          <p:cNvPr id="43" name="AutoShape 6"/>
          <p:cNvSpPr>
            <a:spLocks noChangeArrowheads="1"/>
          </p:cNvSpPr>
          <p:nvPr/>
        </p:nvSpPr>
        <p:spPr bwMode="auto">
          <a:xfrm>
            <a:off x="990600" y="4030663"/>
            <a:ext cx="1470025" cy="769937"/>
          </a:xfrm>
          <a:prstGeom prst="roundRect">
            <a:avLst>
              <a:gd name="adj" fmla="val 16667"/>
            </a:avLst>
          </a:prstGeom>
          <a:solidFill>
            <a:srgbClr val="E2EFF2"/>
          </a:solidFill>
          <a:ln w="9525" algn="ctr">
            <a:solidFill>
              <a:srgbClr val="516C89"/>
            </a:solidFill>
            <a:round/>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add</a:t>
            </a:r>
          </a:p>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move</a:t>
            </a:r>
          </a:p>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delete</a:t>
            </a:r>
          </a:p>
        </p:txBody>
      </p:sp>
      <p:sp>
        <p:nvSpPr>
          <p:cNvPr id="44" name="Rectangle 7"/>
          <p:cNvSpPr>
            <a:spLocks noChangeArrowheads="1"/>
          </p:cNvSpPr>
          <p:nvPr/>
        </p:nvSpPr>
        <p:spPr bwMode="auto">
          <a:xfrm>
            <a:off x="1295400" y="3429000"/>
            <a:ext cx="1616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154000"/>
              </a:lnSpc>
              <a:spcBef>
                <a:spcPct val="0"/>
              </a:spcBef>
              <a:buClr>
                <a:srgbClr val="000000"/>
              </a:buClr>
              <a:buSzPct val="100000"/>
              <a:buFont typeface="Arial" charset="0"/>
              <a:buNone/>
            </a:pPr>
            <a:r>
              <a:rPr lang="en-US" altLang="en-US" sz="1800" i="0" smtClean="0">
                <a:solidFill>
                  <a:srgbClr val="000000"/>
                </a:solidFill>
                <a:latin typeface="Tahoma" pitchFamily="34" charset="0"/>
                <a:ea typeface="+mn-ea"/>
                <a:cs typeface="Tahoma" pitchFamily="34" charset="0"/>
              </a:rPr>
              <a:t>Make changes</a:t>
            </a:r>
          </a:p>
        </p:txBody>
      </p:sp>
      <p:pic>
        <p:nvPicPr>
          <p:cNvPr id="45" name="Picture 8" descr="tip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581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9" descr="cl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4114800"/>
            <a:ext cx="457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utoShape 10"/>
          <p:cNvSpPr>
            <a:spLocks noChangeArrowheads="1"/>
          </p:cNvSpPr>
          <p:nvPr/>
        </p:nvSpPr>
        <p:spPr bwMode="auto">
          <a:xfrm>
            <a:off x="2286000" y="5700713"/>
            <a:ext cx="1352550" cy="471487"/>
          </a:xfrm>
          <a:prstGeom prst="roundRect">
            <a:avLst>
              <a:gd name="adj" fmla="val 16667"/>
            </a:avLst>
          </a:prstGeom>
          <a:solidFill>
            <a:srgbClr val="E2EFF2"/>
          </a:solidFill>
          <a:ln w="9525" algn="ctr">
            <a:solidFill>
              <a:srgbClr val="516C89"/>
            </a:solidFill>
            <a:round/>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status -u</a:t>
            </a:r>
            <a:r>
              <a:rPr lang="en-US" altLang="en-US" sz="1000" i="0" smtClean="0">
                <a:solidFill>
                  <a:srgbClr val="000000"/>
                </a:solidFill>
                <a:latin typeface="Tahoma" pitchFamily="34" charset="0"/>
                <a:ea typeface="+mn-ea"/>
                <a:cs typeface="Tahoma" pitchFamily="34" charset="0"/>
              </a:rPr>
              <a:t> </a:t>
            </a:r>
          </a:p>
        </p:txBody>
      </p:sp>
      <p:sp>
        <p:nvSpPr>
          <p:cNvPr id="48" name="Rectangle 11"/>
          <p:cNvSpPr>
            <a:spLocks noChangeArrowheads="1"/>
          </p:cNvSpPr>
          <p:nvPr/>
        </p:nvSpPr>
        <p:spPr bwMode="auto">
          <a:xfrm>
            <a:off x="2362200" y="5105400"/>
            <a:ext cx="317658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See what was changed </a:t>
            </a:r>
          </a:p>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in the repository in the meantime</a:t>
            </a:r>
          </a:p>
        </p:txBody>
      </p:sp>
      <p:pic>
        <p:nvPicPr>
          <p:cNvPr id="49" name="Picture 12" descr="tip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1200" y="5257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13"/>
          <p:cNvSpPr>
            <a:spLocks noChangeArrowheads="1"/>
          </p:cNvSpPr>
          <p:nvPr/>
        </p:nvSpPr>
        <p:spPr bwMode="auto">
          <a:xfrm>
            <a:off x="6042025" y="5554663"/>
            <a:ext cx="1273175" cy="541337"/>
          </a:xfrm>
          <a:prstGeom prst="roundRect">
            <a:avLst>
              <a:gd name="adj" fmla="val 16667"/>
            </a:avLst>
          </a:prstGeom>
          <a:solidFill>
            <a:srgbClr val="E2EFF2"/>
          </a:solidFill>
          <a:ln w="9525" algn="ctr">
            <a:solidFill>
              <a:srgbClr val="516C89"/>
            </a:solidFill>
            <a:round/>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update</a:t>
            </a:r>
          </a:p>
        </p:txBody>
      </p:sp>
      <p:sp>
        <p:nvSpPr>
          <p:cNvPr id="51" name="Rectangle 14"/>
          <p:cNvSpPr>
            <a:spLocks noChangeArrowheads="1"/>
          </p:cNvSpPr>
          <p:nvPr/>
        </p:nvSpPr>
        <p:spPr bwMode="auto">
          <a:xfrm>
            <a:off x="6400800" y="5105400"/>
            <a:ext cx="24907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800" i="0" smtClean="0">
                <a:solidFill>
                  <a:srgbClr val="000000"/>
                </a:solidFill>
                <a:latin typeface="Tahoma" pitchFamily="34" charset="0"/>
                <a:ea typeface="+mn-ea"/>
                <a:cs typeface="Tahoma" pitchFamily="34" charset="0"/>
              </a:rPr>
              <a:t>Update your local copy</a:t>
            </a:r>
          </a:p>
        </p:txBody>
      </p:sp>
      <p:pic>
        <p:nvPicPr>
          <p:cNvPr id="52" name="Picture 15" descr="tip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3600" y="5105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AutoShape 16"/>
          <p:cNvSpPr>
            <a:spLocks noChangeArrowheads="1"/>
          </p:cNvSpPr>
          <p:nvPr/>
        </p:nvSpPr>
        <p:spPr bwMode="auto">
          <a:xfrm>
            <a:off x="6621463" y="3725863"/>
            <a:ext cx="1684337" cy="693737"/>
          </a:xfrm>
          <a:prstGeom prst="roundRect">
            <a:avLst>
              <a:gd name="adj" fmla="val 16667"/>
            </a:avLst>
          </a:prstGeom>
          <a:solidFill>
            <a:srgbClr val="E2EFF2"/>
          </a:solidFill>
          <a:ln w="9525" algn="ctr">
            <a:solidFill>
              <a:srgbClr val="516C89"/>
            </a:solidFill>
            <a:round/>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diff</a:t>
            </a:r>
          </a:p>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resolved</a:t>
            </a:r>
          </a:p>
        </p:txBody>
      </p:sp>
      <p:sp>
        <p:nvSpPr>
          <p:cNvPr id="54" name="Rectangle 17"/>
          <p:cNvSpPr>
            <a:spLocks noChangeArrowheads="1"/>
          </p:cNvSpPr>
          <p:nvPr/>
        </p:nvSpPr>
        <p:spPr bwMode="auto">
          <a:xfrm>
            <a:off x="6738938" y="3048000"/>
            <a:ext cx="2405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800" i="0" smtClean="0">
                <a:solidFill>
                  <a:srgbClr val="000000"/>
                </a:solidFill>
                <a:latin typeface="Tahoma" pitchFamily="34" charset="0"/>
                <a:ea typeface="+mn-ea"/>
                <a:cs typeface="Tahoma" pitchFamily="34" charset="0"/>
              </a:rPr>
              <a:t>Resolve conflicts</a:t>
            </a:r>
          </a:p>
          <a:p>
            <a:pPr algn="l">
              <a:lnSpc>
                <a:spcPct val="94000"/>
              </a:lnSpc>
              <a:spcBef>
                <a:spcPct val="0"/>
              </a:spcBef>
              <a:buClr>
                <a:srgbClr val="000000"/>
              </a:buClr>
              <a:buSzPct val="100000"/>
              <a:buFont typeface="Arial" charset="0"/>
              <a:buNone/>
            </a:pPr>
            <a:r>
              <a:rPr lang="en-US" altLang="en-US" sz="1800" i="0" smtClean="0">
                <a:solidFill>
                  <a:srgbClr val="000000"/>
                </a:solidFill>
                <a:latin typeface="Tahoma" pitchFamily="34" charset="0"/>
                <a:ea typeface="+mn-ea"/>
                <a:cs typeface="Tahoma" pitchFamily="34" charset="0"/>
              </a:rPr>
              <a:t>(Merge your changes)</a:t>
            </a:r>
          </a:p>
        </p:txBody>
      </p:sp>
      <p:pic>
        <p:nvPicPr>
          <p:cNvPr id="55" name="Picture 18" descr="tip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8400" y="3276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9" descr="cl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733800"/>
            <a:ext cx="457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AutoShape 20"/>
          <p:cNvSpPr>
            <a:spLocks noChangeArrowheads="1"/>
          </p:cNvSpPr>
          <p:nvPr/>
        </p:nvSpPr>
        <p:spPr bwMode="auto">
          <a:xfrm>
            <a:off x="6038850" y="2103438"/>
            <a:ext cx="1200150" cy="563562"/>
          </a:xfrm>
          <a:prstGeom prst="roundRect">
            <a:avLst>
              <a:gd name="adj" fmla="val 16667"/>
            </a:avLst>
          </a:prstGeom>
          <a:solidFill>
            <a:srgbClr val="E2EFF2"/>
          </a:solidFill>
          <a:ln w="9525" algn="ctr">
            <a:solidFill>
              <a:srgbClr val="516C89"/>
            </a:solidFill>
            <a:round/>
            <a:headEnd/>
            <a:tailEnd/>
          </a:ln>
        </p:spPr>
        <p:txBody>
          <a:bodyPr wrap="none" anchor="ct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600" i="0" smtClean="0">
                <a:solidFill>
                  <a:srgbClr val="000000"/>
                </a:solidFill>
                <a:latin typeface="Tahoma" pitchFamily="34" charset="0"/>
                <a:ea typeface="+mn-ea"/>
                <a:cs typeface="Tahoma" pitchFamily="34" charset="0"/>
              </a:rPr>
              <a:t>svn commit</a:t>
            </a:r>
          </a:p>
        </p:txBody>
      </p:sp>
      <p:sp>
        <p:nvSpPr>
          <p:cNvPr id="58" name="Rectangle 21"/>
          <p:cNvSpPr>
            <a:spLocks noChangeArrowheads="1"/>
          </p:cNvSpPr>
          <p:nvPr/>
        </p:nvSpPr>
        <p:spPr bwMode="auto">
          <a:xfrm>
            <a:off x="6096000" y="1676400"/>
            <a:ext cx="2305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94000"/>
              </a:lnSpc>
              <a:spcBef>
                <a:spcPct val="0"/>
              </a:spcBef>
              <a:buClr>
                <a:srgbClr val="000000"/>
              </a:buClr>
              <a:buSzPct val="100000"/>
              <a:buFont typeface="Arial" charset="0"/>
              <a:buNone/>
            </a:pPr>
            <a:r>
              <a:rPr lang="en-US" altLang="en-US" sz="1800" i="0" smtClean="0">
                <a:solidFill>
                  <a:srgbClr val="000000"/>
                </a:solidFill>
                <a:latin typeface="Tahoma" pitchFamily="34" charset="0"/>
                <a:ea typeface="+mn-ea"/>
                <a:cs typeface="Tahoma" pitchFamily="34" charset="0"/>
              </a:rPr>
              <a:t>Submit your changes</a:t>
            </a:r>
          </a:p>
        </p:txBody>
      </p:sp>
      <p:pic>
        <p:nvPicPr>
          <p:cNvPr id="59" name="Picture 22" descr="tip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15000" y="1752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Line 23"/>
          <p:cNvSpPr>
            <a:spLocks noChangeShapeType="1"/>
          </p:cNvSpPr>
          <p:nvPr/>
        </p:nvSpPr>
        <p:spPr bwMode="auto">
          <a:xfrm>
            <a:off x="2743200" y="2590800"/>
            <a:ext cx="1828800" cy="838200"/>
          </a:xfrm>
          <a:prstGeom prst="line">
            <a:avLst/>
          </a:prstGeom>
          <a:noFill/>
          <a:ln w="25400">
            <a:solidFill>
              <a:srgbClr val="3366FF"/>
            </a:solidFill>
            <a:miter lim="800000"/>
            <a:headEnd type="triangle" w="lg" len="lg"/>
            <a:tailEnd/>
          </a:ln>
          <a:extLst>
            <a:ext uri="{909E8E84-426E-40DD-AFC4-6F175D3DCCD1}">
              <a14:hiddenFill xmlns:a14="http://schemas.microsoft.com/office/drawing/2010/main">
                <a:noFill/>
              </a14:hiddenFill>
            </a:ext>
          </a:extLst>
        </p:spPr>
        <p:txBody>
          <a:bodyPr/>
          <a:lstStyle/>
          <a:p>
            <a:pPr algn="l">
              <a:lnSpc>
                <a:spcPct val="100000"/>
              </a:lnSpc>
              <a:spcBef>
                <a:spcPct val="0"/>
              </a:spcBef>
            </a:pPr>
            <a:endParaRPr lang="en-IN" sz="1800" i="0" smtClean="0">
              <a:solidFill>
                <a:srgbClr val="000000"/>
              </a:solidFill>
              <a:latin typeface="Arial" charset="0"/>
              <a:ea typeface="+mn-ea"/>
              <a:cs typeface="Arial" charset="0"/>
            </a:endParaRPr>
          </a:p>
        </p:txBody>
      </p:sp>
      <p:sp>
        <p:nvSpPr>
          <p:cNvPr id="61" name="Line 24"/>
          <p:cNvSpPr>
            <a:spLocks noChangeShapeType="1"/>
          </p:cNvSpPr>
          <p:nvPr/>
        </p:nvSpPr>
        <p:spPr bwMode="auto">
          <a:xfrm flipH="1" flipV="1">
            <a:off x="4572000" y="3429000"/>
            <a:ext cx="1371600" cy="1828800"/>
          </a:xfrm>
          <a:prstGeom prst="line">
            <a:avLst/>
          </a:prstGeom>
          <a:noFill/>
          <a:ln w="25400">
            <a:solidFill>
              <a:srgbClr val="800080"/>
            </a:solidFill>
            <a:miter lim="800000"/>
            <a:headEnd type="triangle" w="lg" len="lg"/>
            <a:tailEnd/>
          </a:ln>
          <a:extLst>
            <a:ext uri="{909E8E84-426E-40DD-AFC4-6F175D3DCCD1}">
              <a14:hiddenFill xmlns:a14="http://schemas.microsoft.com/office/drawing/2010/main">
                <a:noFill/>
              </a14:hiddenFill>
            </a:ext>
          </a:extLst>
        </p:spPr>
        <p:txBody>
          <a:bodyPr/>
          <a:lstStyle/>
          <a:p>
            <a:pPr algn="l">
              <a:lnSpc>
                <a:spcPct val="100000"/>
              </a:lnSpc>
              <a:spcBef>
                <a:spcPct val="0"/>
              </a:spcBef>
            </a:pPr>
            <a:endParaRPr lang="en-IN" sz="1800" i="0" smtClean="0">
              <a:solidFill>
                <a:srgbClr val="000000"/>
              </a:solidFill>
              <a:latin typeface="Arial" charset="0"/>
              <a:ea typeface="+mn-ea"/>
              <a:cs typeface="Arial" charset="0"/>
            </a:endParaRPr>
          </a:p>
        </p:txBody>
      </p:sp>
      <p:sp>
        <p:nvSpPr>
          <p:cNvPr id="62" name="Line 25"/>
          <p:cNvSpPr>
            <a:spLocks noChangeShapeType="1"/>
          </p:cNvSpPr>
          <p:nvPr/>
        </p:nvSpPr>
        <p:spPr bwMode="auto">
          <a:xfrm flipV="1">
            <a:off x="4953000" y="2178050"/>
            <a:ext cx="881063" cy="946150"/>
          </a:xfrm>
          <a:prstGeom prst="line">
            <a:avLst/>
          </a:prstGeom>
          <a:noFill/>
          <a:ln w="25400">
            <a:solidFill>
              <a:srgbClr val="FFCC00"/>
            </a:solidFill>
            <a:miter lim="800000"/>
            <a:headEnd type="triangle" w="lg" len="lg"/>
            <a:tailEnd/>
          </a:ln>
          <a:extLst>
            <a:ext uri="{909E8E84-426E-40DD-AFC4-6F175D3DCCD1}">
              <a14:hiddenFill xmlns:a14="http://schemas.microsoft.com/office/drawing/2010/main">
                <a:noFill/>
              </a14:hiddenFill>
            </a:ext>
          </a:extLst>
        </p:spPr>
        <p:txBody>
          <a:bodyPr/>
          <a:lstStyle/>
          <a:p>
            <a:pPr algn="l">
              <a:lnSpc>
                <a:spcPct val="100000"/>
              </a:lnSpc>
              <a:spcBef>
                <a:spcPct val="0"/>
              </a:spcBef>
            </a:pPr>
            <a:endParaRPr lang="en-IN" sz="1800" i="0" smtClean="0">
              <a:solidFill>
                <a:srgbClr val="000000"/>
              </a:solidFill>
              <a:latin typeface="Arial" charset="0"/>
              <a:ea typeface="+mn-ea"/>
              <a:cs typeface="Arial" charset="0"/>
            </a:endParaRPr>
          </a:p>
        </p:txBody>
      </p:sp>
      <p:grpSp>
        <p:nvGrpSpPr>
          <p:cNvPr id="63" name="Group 26"/>
          <p:cNvGrpSpPr>
            <a:grpSpLocks/>
          </p:cNvGrpSpPr>
          <p:nvPr/>
        </p:nvGrpSpPr>
        <p:grpSpPr bwMode="auto">
          <a:xfrm>
            <a:off x="5181600" y="4343400"/>
            <a:ext cx="438150" cy="466725"/>
            <a:chOff x="5292" y="1248"/>
            <a:chExt cx="276" cy="294"/>
          </a:xfrm>
        </p:grpSpPr>
        <p:pic>
          <p:nvPicPr>
            <p:cNvPr id="64" name="Picture 27" descr="revisi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25" y="1248"/>
              <a:ext cx="20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 Box 28"/>
            <p:cNvSpPr txBox="1">
              <a:spLocks noChangeArrowheads="1"/>
            </p:cNvSpPr>
            <p:nvPr/>
          </p:nvSpPr>
          <p:spPr bwMode="auto">
            <a:xfrm>
              <a:off x="5292" y="1307"/>
              <a:ext cx="27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154000"/>
                </a:lnSpc>
                <a:spcBef>
                  <a:spcPct val="0"/>
                </a:spcBef>
                <a:buClr>
                  <a:srgbClr val="000000"/>
                </a:buClr>
                <a:buSzPct val="100000"/>
                <a:buFont typeface="Arial" charset="0"/>
                <a:buNone/>
              </a:pPr>
              <a:r>
                <a:rPr lang="en-US" altLang="en-US" sz="1200" i="0" smtClean="0">
                  <a:solidFill>
                    <a:srgbClr val="3D567F"/>
                  </a:solidFill>
                  <a:latin typeface="Tahoma" pitchFamily="34" charset="0"/>
                  <a:ea typeface="+mn-ea"/>
                  <a:cs typeface="Tahoma" pitchFamily="34" charset="0"/>
                </a:rPr>
                <a:t>105</a:t>
              </a:r>
              <a:endParaRPr lang="cs-CZ" altLang="en-US" sz="1200" i="0" smtClean="0">
                <a:solidFill>
                  <a:srgbClr val="3D567F"/>
                </a:solidFill>
                <a:latin typeface="Tahoma" pitchFamily="34" charset="0"/>
                <a:ea typeface="+mn-ea"/>
                <a:cs typeface="Tahoma" pitchFamily="34" charset="0"/>
              </a:endParaRPr>
            </a:p>
          </p:txBody>
        </p:sp>
      </p:grpSp>
      <p:grpSp>
        <p:nvGrpSpPr>
          <p:cNvPr id="66" name="Group 29"/>
          <p:cNvGrpSpPr>
            <a:grpSpLocks/>
          </p:cNvGrpSpPr>
          <p:nvPr/>
        </p:nvGrpSpPr>
        <p:grpSpPr bwMode="auto">
          <a:xfrm>
            <a:off x="3352800" y="2743200"/>
            <a:ext cx="438150" cy="466725"/>
            <a:chOff x="5292" y="1248"/>
            <a:chExt cx="276" cy="294"/>
          </a:xfrm>
        </p:grpSpPr>
        <p:pic>
          <p:nvPicPr>
            <p:cNvPr id="67" name="Picture 30" descr="revisi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25" y="1248"/>
              <a:ext cx="20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Box 31"/>
            <p:cNvSpPr txBox="1">
              <a:spLocks noChangeArrowheads="1"/>
            </p:cNvSpPr>
            <p:nvPr/>
          </p:nvSpPr>
          <p:spPr bwMode="auto">
            <a:xfrm>
              <a:off x="5292" y="1307"/>
              <a:ext cx="27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154000"/>
                </a:lnSpc>
                <a:spcBef>
                  <a:spcPct val="0"/>
                </a:spcBef>
                <a:buClr>
                  <a:srgbClr val="000000"/>
                </a:buClr>
                <a:buSzPct val="100000"/>
                <a:buFont typeface="Arial" charset="0"/>
                <a:buNone/>
              </a:pPr>
              <a:r>
                <a:rPr lang="en-US" altLang="en-US" sz="1200" i="0" smtClean="0">
                  <a:solidFill>
                    <a:srgbClr val="3D567F"/>
                  </a:solidFill>
                  <a:latin typeface="Tahoma" pitchFamily="34" charset="0"/>
                  <a:ea typeface="+mn-ea"/>
                  <a:cs typeface="Tahoma" pitchFamily="34" charset="0"/>
                </a:rPr>
                <a:t>100</a:t>
              </a:r>
              <a:endParaRPr lang="cs-CZ" altLang="en-US" sz="1200" i="0" smtClean="0">
                <a:solidFill>
                  <a:srgbClr val="3D567F"/>
                </a:solidFill>
                <a:latin typeface="Tahoma" pitchFamily="34" charset="0"/>
                <a:ea typeface="+mn-ea"/>
                <a:cs typeface="Tahoma" pitchFamily="34" charset="0"/>
              </a:endParaRPr>
            </a:p>
          </p:txBody>
        </p:sp>
      </p:grpSp>
      <p:grpSp>
        <p:nvGrpSpPr>
          <p:cNvPr id="69" name="Group 32"/>
          <p:cNvGrpSpPr>
            <a:grpSpLocks/>
          </p:cNvGrpSpPr>
          <p:nvPr/>
        </p:nvGrpSpPr>
        <p:grpSpPr bwMode="auto">
          <a:xfrm>
            <a:off x="5257800" y="2362200"/>
            <a:ext cx="438150" cy="466725"/>
            <a:chOff x="5292" y="1248"/>
            <a:chExt cx="276" cy="294"/>
          </a:xfrm>
        </p:grpSpPr>
        <p:pic>
          <p:nvPicPr>
            <p:cNvPr id="70" name="Picture 33" descr="revisi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25" y="1248"/>
              <a:ext cx="20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 Box 34"/>
            <p:cNvSpPr txBox="1">
              <a:spLocks noChangeArrowheads="1"/>
            </p:cNvSpPr>
            <p:nvPr/>
          </p:nvSpPr>
          <p:spPr bwMode="auto">
            <a:xfrm>
              <a:off x="5292" y="1307"/>
              <a:ext cx="27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gn="l">
                <a:lnSpc>
                  <a:spcPct val="154000"/>
                </a:lnSpc>
                <a:spcBef>
                  <a:spcPct val="0"/>
                </a:spcBef>
                <a:buClr>
                  <a:srgbClr val="000000"/>
                </a:buClr>
                <a:buSzPct val="100000"/>
                <a:buFont typeface="Arial" charset="0"/>
                <a:buNone/>
              </a:pPr>
              <a:r>
                <a:rPr lang="en-US" altLang="en-US" sz="1200" i="0" smtClean="0">
                  <a:solidFill>
                    <a:srgbClr val="3D567F"/>
                  </a:solidFill>
                  <a:latin typeface="Tahoma" pitchFamily="34" charset="0"/>
                  <a:ea typeface="+mn-ea"/>
                  <a:cs typeface="Tahoma" pitchFamily="34" charset="0"/>
                </a:rPr>
                <a:t>106</a:t>
              </a:r>
              <a:endParaRPr lang="cs-CZ" altLang="en-US" sz="1200" i="0" smtClean="0">
                <a:solidFill>
                  <a:srgbClr val="3D567F"/>
                </a:solidFill>
                <a:latin typeface="Tahoma" pitchFamily="34" charset="0"/>
                <a:ea typeface="+mn-ea"/>
                <a:cs typeface="Tahoma" pitchFamily="34" charset="0"/>
              </a:endParaRPr>
            </a:p>
          </p:txBody>
        </p:sp>
      </p:grpSp>
      <p:pic>
        <p:nvPicPr>
          <p:cNvPr id="72" name="Picture 36" descr="Subvers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2971800"/>
            <a:ext cx="723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ext Box 37"/>
          <p:cNvSpPr txBox="1">
            <a:spLocks noChangeArrowheads="1"/>
          </p:cNvSpPr>
          <p:nvPr/>
        </p:nvSpPr>
        <p:spPr bwMode="auto">
          <a:xfrm>
            <a:off x="4076700" y="2436813"/>
            <a:ext cx="990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49263">
              <a:defRPr sz="2800">
                <a:solidFill>
                  <a:schemeClr val="tx1"/>
                </a:solidFill>
                <a:latin typeface="Times New Roman" pitchFamily="18" charset="0"/>
                <a:cs typeface="Times New Roman" pitchFamily="18" charset="0"/>
              </a:defRPr>
            </a:lvl1pPr>
            <a:lvl2pPr marL="742950" indent="-285750" defTabSz="449263">
              <a:defRPr sz="2800">
                <a:solidFill>
                  <a:schemeClr val="tx1"/>
                </a:solidFill>
                <a:latin typeface="Times New Roman" pitchFamily="18" charset="0"/>
                <a:cs typeface="Times New Roman" pitchFamily="18" charset="0"/>
              </a:defRPr>
            </a:lvl2pPr>
            <a:lvl3pPr marL="1143000" indent="-228600" defTabSz="449263">
              <a:defRPr sz="2800">
                <a:solidFill>
                  <a:schemeClr val="tx1"/>
                </a:solidFill>
                <a:latin typeface="Times New Roman" pitchFamily="18" charset="0"/>
                <a:cs typeface="Times New Roman" pitchFamily="18" charset="0"/>
              </a:defRPr>
            </a:lvl3pPr>
            <a:lvl4pPr marL="1600200" indent="-228600" defTabSz="449263">
              <a:defRPr sz="2800">
                <a:solidFill>
                  <a:schemeClr val="tx1"/>
                </a:solidFill>
                <a:latin typeface="Times New Roman" pitchFamily="18" charset="0"/>
                <a:cs typeface="Times New Roman" pitchFamily="18" charset="0"/>
              </a:defRPr>
            </a:lvl4pPr>
            <a:lvl5pPr marL="2057400" indent="-228600" defTabSz="449263">
              <a:defRPr sz="2800">
                <a:solidFill>
                  <a:schemeClr val="tx1"/>
                </a:solidFill>
                <a:latin typeface="Times New Roman" pitchFamily="18" charset="0"/>
                <a:cs typeface="Times New Roman" pitchFamily="18" charset="0"/>
              </a:defRPr>
            </a:lvl5pPr>
            <a:lvl6pPr marL="2514600" indent="-228600" defTabSz="449263" fontAlgn="base">
              <a:spcBef>
                <a:spcPct val="0"/>
              </a:spcBef>
              <a:spcAft>
                <a:spcPct val="0"/>
              </a:spcAft>
              <a:defRPr sz="2800">
                <a:solidFill>
                  <a:schemeClr val="tx1"/>
                </a:solidFill>
                <a:latin typeface="Times New Roman" pitchFamily="18" charset="0"/>
                <a:cs typeface="Times New Roman" pitchFamily="18" charset="0"/>
              </a:defRPr>
            </a:lvl6pPr>
            <a:lvl7pPr marL="2971800" indent="-228600" defTabSz="449263" fontAlgn="base">
              <a:spcBef>
                <a:spcPct val="0"/>
              </a:spcBef>
              <a:spcAft>
                <a:spcPct val="0"/>
              </a:spcAft>
              <a:defRPr sz="2800">
                <a:solidFill>
                  <a:schemeClr val="tx1"/>
                </a:solidFill>
                <a:latin typeface="Times New Roman" pitchFamily="18" charset="0"/>
                <a:cs typeface="Times New Roman" pitchFamily="18" charset="0"/>
              </a:defRPr>
            </a:lvl7pPr>
            <a:lvl8pPr marL="3429000" indent="-228600" defTabSz="449263" fontAlgn="base">
              <a:spcBef>
                <a:spcPct val="0"/>
              </a:spcBef>
              <a:spcAft>
                <a:spcPct val="0"/>
              </a:spcAft>
              <a:defRPr sz="2800">
                <a:solidFill>
                  <a:schemeClr val="tx1"/>
                </a:solidFill>
                <a:latin typeface="Times New Roman" pitchFamily="18" charset="0"/>
                <a:cs typeface="Times New Roman" pitchFamily="18" charset="0"/>
              </a:defRPr>
            </a:lvl8pPr>
            <a:lvl9pPr marL="3886200" indent="-228600" defTabSz="449263" fontAlgn="base">
              <a:spcBef>
                <a:spcPct val="0"/>
              </a:spcBef>
              <a:spcAft>
                <a:spcPct val="0"/>
              </a:spcAft>
              <a:defRPr sz="2800">
                <a:solidFill>
                  <a:schemeClr val="tx1"/>
                </a:solidFill>
                <a:latin typeface="Times New Roman" pitchFamily="18" charset="0"/>
                <a:cs typeface="Times New Roman" pitchFamily="18" charset="0"/>
              </a:defRPr>
            </a:lvl9pPr>
          </a:lstStyle>
          <a:p>
            <a:pPr>
              <a:lnSpc>
                <a:spcPct val="94000"/>
              </a:lnSpc>
              <a:spcBef>
                <a:spcPct val="0"/>
              </a:spcBef>
              <a:buClr>
                <a:srgbClr val="000000"/>
              </a:buClr>
              <a:buSzPct val="100000"/>
              <a:buFont typeface="Arial" charset="0"/>
              <a:buNone/>
            </a:pPr>
            <a:r>
              <a:rPr lang="cs-CZ" altLang="en-US" sz="1600" i="0" smtClean="0">
                <a:solidFill>
                  <a:srgbClr val="000000"/>
                </a:solidFill>
                <a:latin typeface="Tahoma" pitchFamily="34" charset="0"/>
                <a:ea typeface="+mn-ea"/>
                <a:cs typeface="Tahoma" pitchFamily="34" charset="0"/>
              </a:rPr>
              <a:t>Subversion</a:t>
            </a:r>
          </a:p>
          <a:p>
            <a:pPr>
              <a:lnSpc>
                <a:spcPct val="94000"/>
              </a:lnSpc>
              <a:spcBef>
                <a:spcPct val="0"/>
              </a:spcBef>
              <a:buClr>
                <a:srgbClr val="000000"/>
              </a:buClr>
              <a:buSzPct val="100000"/>
              <a:buFont typeface="Arial" charset="0"/>
              <a:buNone/>
            </a:pPr>
            <a:r>
              <a:rPr lang="cs-CZ" altLang="en-US" sz="1600" i="0" smtClean="0">
                <a:solidFill>
                  <a:srgbClr val="000000"/>
                </a:solidFill>
                <a:latin typeface="Tahoma" pitchFamily="34" charset="0"/>
                <a:ea typeface="+mn-ea"/>
                <a:cs typeface="Tahoma" pitchFamily="34" charset="0"/>
              </a:rPr>
              <a:t>Repository</a:t>
            </a:r>
          </a:p>
        </p:txBody>
      </p:sp>
      <p:sp>
        <p:nvSpPr>
          <p:cNvPr id="74" name="Line 38"/>
          <p:cNvSpPr>
            <a:spLocks noChangeShapeType="1"/>
          </p:cNvSpPr>
          <p:nvPr/>
        </p:nvSpPr>
        <p:spPr bwMode="auto">
          <a:xfrm flipV="1">
            <a:off x="2362200" y="3886200"/>
            <a:ext cx="1752600" cy="1295400"/>
          </a:xfrm>
          <a:prstGeom prst="line">
            <a:avLst/>
          </a:prstGeom>
          <a:noFill/>
          <a:ln w="28575">
            <a:solidFill>
              <a:srgbClr val="333399"/>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75" name="Arc 39"/>
          <p:cNvSpPr>
            <a:spLocks/>
          </p:cNvSpPr>
          <p:nvPr/>
        </p:nvSpPr>
        <p:spPr bwMode="auto">
          <a:xfrm flipH="1">
            <a:off x="5791200" y="3505200"/>
            <a:ext cx="609600" cy="533400"/>
          </a:xfrm>
          <a:custGeom>
            <a:avLst/>
            <a:gdLst>
              <a:gd name="G0" fmla="+- 21600 0 0"/>
              <a:gd name="G1" fmla="+- 21600 0 0"/>
              <a:gd name="G2" fmla="+- 21600 0 0"/>
              <a:gd name="T0" fmla="*/ 21600 w 43200"/>
              <a:gd name="T1" fmla="*/ 0 h 43200"/>
              <a:gd name="T2" fmla="*/ 68 w 43200"/>
              <a:gd name="T3" fmla="*/ 19883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026"/>
                  <a:pt x="22" y="20454"/>
                  <a:pt x="68" y="1988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026"/>
                  <a:pt x="22" y="20454"/>
                  <a:pt x="68" y="19883"/>
                </a:cubicBezTo>
                <a:lnTo>
                  <a:pt x="21600" y="21600"/>
                </a:lnTo>
                <a:close/>
              </a:path>
            </a:pathLst>
          </a:custGeom>
          <a:noFill/>
          <a:ln w="19050">
            <a:solidFill>
              <a:srgbClr val="333399"/>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2" name="Title 1"/>
          <p:cNvSpPr>
            <a:spLocks noGrp="1"/>
          </p:cNvSpPr>
          <p:nvPr>
            <p:ph type="title"/>
          </p:nvPr>
        </p:nvSpPr>
        <p:spPr/>
        <p:txBody>
          <a:bodyPr/>
          <a:lstStyle/>
          <a:p>
            <a:r>
              <a:rPr lang="en-IN" dirty="0"/>
              <a:t>Typical Work Cycle</a:t>
            </a:r>
            <a:endParaRPr lang="en-IN"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938920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611188" y="26035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cs typeface="Arial" charset="0"/>
              </a:defRPr>
            </a:lvl2pPr>
            <a:lvl3pPr algn="l" rtl="0" fontAlgn="base">
              <a:spcBef>
                <a:spcPct val="0"/>
              </a:spcBef>
              <a:spcAft>
                <a:spcPct val="0"/>
              </a:spcAft>
              <a:defRPr sz="3600">
                <a:solidFill>
                  <a:schemeClr val="tx2"/>
                </a:solidFill>
                <a:latin typeface="Arial" charset="0"/>
                <a:cs typeface="Arial" charset="0"/>
              </a:defRPr>
            </a:lvl3pPr>
            <a:lvl4pPr algn="l" rtl="0" fontAlgn="base">
              <a:spcBef>
                <a:spcPct val="0"/>
              </a:spcBef>
              <a:spcAft>
                <a:spcPct val="0"/>
              </a:spcAft>
              <a:defRPr sz="3600">
                <a:solidFill>
                  <a:schemeClr val="tx2"/>
                </a:solidFill>
                <a:latin typeface="Arial" charset="0"/>
                <a:cs typeface="Arial" charset="0"/>
              </a:defRPr>
            </a:lvl4pPr>
            <a:lvl5pPr algn="l" rtl="0" fontAlgn="base">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en-US" sz="4400" b="1" i="0" dirty="0">
              <a:solidFill>
                <a:srgbClr val="C00000"/>
              </a:solidFill>
              <a:latin typeface="Calibri" pitchFamily="34" charset="0"/>
              <a:cs typeface="Calibri" pitchFamily="34" charset="0"/>
            </a:endParaRPr>
          </a:p>
        </p:txBody>
      </p:sp>
      <p:sp>
        <p:nvSpPr>
          <p:cNvPr id="9" name="Rectangle 3"/>
          <p:cNvSpPr txBox="1">
            <a:spLocks noChangeArrowheads="1"/>
          </p:cNvSpPr>
          <p:nvPr/>
        </p:nvSpPr>
        <p:spPr bwMode="auto">
          <a:xfrm>
            <a:off x="611188" y="2552700"/>
            <a:ext cx="5027612" cy="2438400"/>
          </a:xfrm>
          <a:prstGeom prst="rect">
            <a:avLst/>
          </a:prstGeom>
          <a:noFill/>
          <a:ln>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7013" indent="-227013" algn="l" rtl="0" fontAlgn="base">
              <a:spcBef>
                <a:spcPct val="40000"/>
              </a:spcBef>
              <a:spcAft>
                <a:spcPct val="0"/>
              </a:spcAft>
              <a:buClr>
                <a:srgbClr val="333399"/>
              </a:buClr>
              <a:buSzPct val="60000"/>
              <a:buFont typeface="Wingdings" pitchFamily="2" charset="2"/>
              <a:buChar char="q"/>
              <a:defRPr sz="2400">
                <a:solidFill>
                  <a:schemeClr val="tx1"/>
                </a:solidFill>
                <a:latin typeface="+mn-lt"/>
                <a:ea typeface="+mn-ea"/>
                <a:cs typeface="+mn-cs"/>
              </a:defRPr>
            </a:lvl1pPr>
            <a:lvl2pPr marL="684213" indent="-231775" algn="l" rtl="0" fontAlgn="base">
              <a:spcBef>
                <a:spcPct val="30000"/>
              </a:spcBef>
              <a:spcAft>
                <a:spcPct val="0"/>
              </a:spcAft>
              <a:buClr>
                <a:srgbClr val="333399"/>
              </a:buClr>
              <a:buSzPct val="60000"/>
              <a:buFont typeface="Wingdings" pitchFamily="2" charset="2"/>
              <a:buChar char="n"/>
              <a:defRPr sz="2400">
                <a:solidFill>
                  <a:schemeClr val="tx1"/>
                </a:solidFill>
                <a:latin typeface="+mn-lt"/>
                <a:cs typeface="+mn-cs"/>
              </a:defRPr>
            </a:lvl2pPr>
            <a:lvl3pPr marL="1025525" indent="-227013" algn="l" rtl="0" fontAlgn="base">
              <a:spcBef>
                <a:spcPct val="30000"/>
              </a:spcBef>
              <a:spcAft>
                <a:spcPct val="0"/>
              </a:spcAft>
              <a:buClr>
                <a:srgbClr val="008000"/>
              </a:buClr>
              <a:buSzPct val="60000"/>
              <a:buFont typeface="Wingdings" pitchFamily="2" charset="2"/>
              <a:buChar char="n"/>
              <a:defRPr sz="2000">
                <a:solidFill>
                  <a:schemeClr val="tx1"/>
                </a:solidFill>
                <a:latin typeface="+mn-lt"/>
                <a:cs typeface="+mn-cs"/>
              </a:defRPr>
            </a:lvl3pPr>
            <a:lvl4pPr marL="1433513" indent="-236538" algn="l" rtl="0" fontAlgn="base">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19415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5pPr>
            <a:lvl6pPr marL="23987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8559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3131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770313" indent="-227013"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227013" marR="0" lvl="0" indent="-227013" algn="l" defTabSz="914400" rtl="0" eaLnBrk="1" fontAlgn="base" latinLnBrk="0" hangingPunct="1">
              <a:lnSpc>
                <a:spcPct val="100000"/>
              </a:lnSpc>
              <a:spcBef>
                <a:spcPct val="40000"/>
              </a:spcBef>
              <a:spcAft>
                <a:spcPct val="0"/>
              </a:spcAft>
              <a:buClr>
                <a:srgbClr val="333399"/>
              </a:buClr>
              <a:buSzPct val="60000"/>
              <a:buFont typeface="Wingdings" pitchFamily="2" charset="2"/>
              <a:buNone/>
              <a:tabLst/>
              <a:defRPr/>
            </a:pPr>
            <a:r>
              <a:rPr kumimoji="0" lang="en-US" altLang="en-US" sz="2400" b="0" i="0" u="none" strike="noStrike" kern="0" cap="none" spc="0" normalizeH="0" baseline="0" noProof="0" smtClean="0">
                <a:ln>
                  <a:noFill/>
                </a:ln>
                <a:solidFill>
                  <a:srgbClr val="333399"/>
                </a:solidFill>
                <a:effectLst/>
                <a:uLnTx/>
                <a:uFillTx/>
                <a:latin typeface="Arial"/>
                <a:ea typeface="+mn-ea"/>
                <a:cs typeface="Arial"/>
              </a:rPr>
              <a:t>Content</a:t>
            </a:r>
            <a:r>
              <a:rPr kumimoji="0" lang="en-US" altLang="en-US" sz="2400" b="0" i="0" u="none" strike="noStrike" kern="0" cap="none" spc="0" normalizeH="0" baseline="0" noProof="0" smtClean="0">
                <a:ln>
                  <a:noFill/>
                </a:ln>
                <a:solidFill>
                  <a:srgbClr val="000000"/>
                </a:solidFill>
                <a:effectLst/>
                <a:uLnTx/>
                <a:uFillTx/>
                <a:latin typeface="Arial"/>
                <a:ea typeface="+mn-ea"/>
                <a:cs typeface="Arial"/>
              </a:rPr>
              <a:t>	what has changed?</a:t>
            </a:r>
          </a:p>
          <a:p>
            <a:pPr marL="227013" marR="0" lvl="0" indent="-227013" algn="l" defTabSz="914400" rtl="0" eaLnBrk="1" fontAlgn="base" latinLnBrk="0" hangingPunct="1">
              <a:lnSpc>
                <a:spcPct val="100000"/>
              </a:lnSpc>
              <a:spcBef>
                <a:spcPct val="40000"/>
              </a:spcBef>
              <a:spcAft>
                <a:spcPct val="0"/>
              </a:spcAft>
              <a:buClr>
                <a:srgbClr val="333399"/>
              </a:buClr>
              <a:buSzPct val="60000"/>
              <a:buFont typeface="Wingdings" pitchFamily="2" charset="2"/>
              <a:buNone/>
              <a:tabLst/>
              <a:defRPr/>
            </a:pPr>
            <a:r>
              <a:rPr kumimoji="0" lang="en-US" altLang="en-US" sz="2400" b="0" i="0" u="none" strike="noStrike" kern="0" cap="none" spc="0" normalizeH="0" baseline="0" noProof="0" smtClean="0">
                <a:ln>
                  <a:noFill/>
                </a:ln>
                <a:solidFill>
                  <a:srgbClr val="333399"/>
                </a:solidFill>
                <a:effectLst/>
                <a:uLnTx/>
                <a:uFillTx/>
                <a:latin typeface="Arial"/>
                <a:ea typeface="+mn-ea"/>
                <a:cs typeface="Arial"/>
              </a:rPr>
              <a:t>Date</a:t>
            </a:r>
            <a:r>
              <a:rPr kumimoji="0" lang="en-US" altLang="en-US" sz="2400" b="0" i="0" u="none" strike="noStrike" kern="0" cap="none" spc="0" normalizeH="0" baseline="0" noProof="0" smtClean="0">
                <a:ln>
                  <a:noFill/>
                </a:ln>
                <a:solidFill>
                  <a:srgbClr val="000000"/>
                </a:solidFill>
                <a:effectLst/>
                <a:uLnTx/>
                <a:uFillTx/>
                <a:latin typeface="Arial"/>
                <a:ea typeface="+mn-ea"/>
                <a:cs typeface="Arial"/>
              </a:rPr>
              <a:t>		when did it change?</a:t>
            </a:r>
          </a:p>
          <a:p>
            <a:pPr marL="227013" marR="0" lvl="0" indent="-227013" algn="l" defTabSz="914400" rtl="0" eaLnBrk="1" fontAlgn="base" latinLnBrk="0" hangingPunct="1">
              <a:lnSpc>
                <a:spcPct val="100000"/>
              </a:lnSpc>
              <a:spcBef>
                <a:spcPct val="40000"/>
              </a:spcBef>
              <a:spcAft>
                <a:spcPct val="0"/>
              </a:spcAft>
              <a:buClr>
                <a:srgbClr val="333399"/>
              </a:buClr>
              <a:buSzPct val="60000"/>
              <a:buFont typeface="Wingdings" pitchFamily="2" charset="2"/>
              <a:buNone/>
              <a:tabLst/>
              <a:defRPr/>
            </a:pPr>
            <a:r>
              <a:rPr kumimoji="0" lang="en-US" altLang="en-US" sz="2400" b="0" i="0" u="none" strike="noStrike" kern="0" cap="none" spc="0" normalizeH="0" baseline="0" noProof="0" smtClean="0">
                <a:ln>
                  <a:noFill/>
                </a:ln>
                <a:solidFill>
                  <a:srgbClr val="333399"/>
                </a:solidFill>
                <a:effectLst/>
                <a:uLnTx/>
                <a:uFillTx/>
                <a:latin typeface="Arial"/>
                <a:ea typeface="+mn-ea"/>
                <a:cs typeface="Arial"/>
              </a:rPr>
              <a:t>Author</a:t>
            </a:r>
            <a:r>
              <a:rPr kumimoji="0" lang="en-US" altLang="en-US" sz="2400" b="0" i="0" u="none" strike="noStrike" kern="0" cap="none" spc="0" normalizeH="0" baseline="0" noProof="0" smtClean="0">
                <a:ln>
                  <a:noFill/>
                </a:ln>
                <a:solidFill>
                  <a:srgbClr val="000000"/>
                </a:solidFill>
                <a:effectLst/>
                <a:uLnTx/>
                <a:uFillTx/>
                <a:latin typeface="Arial"/>
                <a:ea typeface="+mn-ea"/>
                <a:cs typeface="Arial"/>
              </a:rPr>
              <a:t>		who changed it?</a:t>
            </a:r>
          </a:p>
          <a:p>
            <a:pPr marL="227013" marR="0" lvl="0" indent="-227013" algn="l" defTabSz="914400" rtl="0" eaLnBrk="1" fontAlgn="base" latinLnBrk="0" hangingPunct="1">
              <a:lnSpc>
                <a:spcPct val="100000"/>
              </a:lnSpc>
              <a:spcBef>
                <a:spcPct val="40000"/>
              </a:spcBef>
              <a:spcAft>
                <a:spcPct val="0"/>
              </a:spcAft>
              <a:buClr>
                <a:srgbClr val="333399"/>
              </a:buClr>
              <a:buSzPct val="60000"/>
              <a:buFont typeface="Wingdings" pitchFamily="2" charset="2"/>
              <a:buNone/>
              <a:tabLst/>
              <a:defRPr/>
            </a:pPr>
            <a:r>
              <a:rPr kumimoji="0" lang="en-US" altLang="en-US" sz="2400" b="0" i="0" u="none" strike="noStrike" kern="0" cap="none" spc="0" normalizeH="0" baseline="0" noProof="0" smtClean="0">
                <a:ln>
                  <a:noFill/>
                </a:ln>
                <a:solidFill>
                  <a:srgbClr val="333399"/>
                </a:solidFill>
                <a:effectLst/>
                <a:uLnTx/>
                <a:uFillTx/>
                <a:latin typeface="Arial"/>
                <a:ea typeface="+mn-ea"/>
                <a:cs typeface="Arial"/>
              </a:rPr>
              <a:t>Reason</a:t>
            </a:r>
            <a:r>
              <a:rPr kumimoji="0" lang="en-US" altLang="en-US" sz="2400" b="0" i="0" u="none" strike="noStrike" kern="0" cap="none" spc="0" normalizeH="0" baseline="0" noProof="0" smtClean="0">
                <a:ln>
                  <a:noFill/>
                </a:ln>
                <a:solidFill>
                  <a:srgbClr val="000000"/>
                </a:solidFill>
                <a:effectLst/>
                <a:uLnTx/>
                <a:uFillTx/>
                <a:latin typeface="Arial"/>
                <a:ea typeface="+mn-ea"/>
                <a:cs typeface="Arial"/>
              </a:rPr>
              <a:t>	why has it changed?</a:t>
            </a:r>
          </a:p>
        </p:txBody>
      </p:sp>
      <p:sp>
        <p:nvSpPr>
          <p:cNvPr id="10" name="AutoShape 4"/>
          <p:cNvSpPr>
            <a:spLocks/>
          </p:cNvSpPr>
          <p:nvPr/>
        </p:nvSpPr>
        <p:spPr bwMode="auto">
          <a:xfrm>
            <a:off x="5943600" y="2628900"/>
            <a:ext cx="304800" cy="1219200"/>
          </a:xfrm>
          <a:prstGeom prst="rightBrace">
            <a:avLst>
              <a:gd name="adj1" fmla="val 33333"/>
              <a:gd name="adj2" fmla="val 50000"/>
            </a:avLst>
          </a:prstGeom>
          <a:noFill/>
          <a:ln w="952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1" name="Text Box 5"/>
          <p:cNvSpPr txBox="1">
            <a:spLocks noChangeArrowheads="1"/>
          </p:cNvSpPr>
          <p:nvPr/>
        </p:nvSpPr>
        <p:spPr bwMode="auto">
          <a:xfrm>
            <a:off x="6400800" y="30861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2000" b="1" i="0" smtClean="0">
                <a:solidFill>
                  <a:srgbClr val="000000"/>
                </a:solidFill>
                <a:latin typeface="Arial" charset="0"/>
                <a:ea typeface="+mn-ea"/>
                <a:cs typeface="Arial" charset="0"/>
              </a:rPr>
              <a:t>SVN does this</a:t>
            </a:r>
          </a:p>
        </p:txBody>
      </p:sp>
      <p:sp>
        <p:nvSpPr>
          <p:cNvPr id="12" name="AutoShape 6"/>
          <p:cNvSpPr>
            <a:spLocks/>
          </p:cNvSpPr>
          <p:nvPr/>
        </p:nvSpPr>
        <p:spPr bwMode="auto">
          <a:xfrm>
            <a:off x="6019800" y="4076700"/>
            <a:ext cx="304800" cy="533400"/>
          </a:xfrm>
          <a:prstGeom prst="rightBrace">
            <a:avLst>
              <a:gd name="adj1" fmla="val 14583"/>
              <a:gd name="adj2" fmla="val 50000"/>
            </a:avLst>
          </a:prstGeom>
          <a:noFill/>
          <a:ln w="952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Arial" charset="0"/>
              <a:ea typeface="+mn-ea"/>
              <a:cs typeface="Arial" charset="0"/>
            </a:endParaRPr>
          </a:p>
        </p:txBody>
      </p:sp>
      <p:sp>
        <p:nvSpPr>
          <p:cNvPr id="13" name="Text Box 7"/>
          <p:cNvSpPr txBox="1">
            <a:spLocks noChangeArrowheads="1"/>
          </p:cNvSpPr>
          <p:nvPr/>
        </p:nvSpPr>
        <p:spPr bwMode="auto">
          <a:xfrm>
            <a:off x="6477000" y="40767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en-US" sz="2000" b="1" i="0" smtClean="0">
                <a:solidFill>
                  <a:srgbClr val="000000"/>
                </a:solidFill>
                <a:latin typeface="Arial" charset="0"/>
                <a:ea typeface="+mn-ea"/>
                <a:cs typeface="Arial" charset="0"/>
              </a:rPr>
              <a:t>you enter this</a:t>
            </a:r>
          </a:p>
        </p:txBody>
      </p:sp>
      <p:sp>
        <p:nvSpPr>
          <p:cNvPr id="4" name="Title 3"/>
          <p:cNvSpPr>
            <a:spLocks noGrp="1"/>
          </p:cNvSpPr>
          <p:nvPr>
            <p:ph type="title"/>
          </p:nvPr>
        </p:nvSpPr>
        <p:spPr/>
        <p:txBody>
          <a:bodyPr/>
          <a:lstStyle/>
          <a:p>
            <a:r>
              <a:rPr lang="en-IN" dirty="0"/>
              <a:t>Logging a </a:t>
            </a:r>
            <a:r>
              <a:rPr lang="en-IN" dirty="0" smtClean="0"/>
              <a:t>Revision</a:t>
            </a:r>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255926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a:noFill/>
        </p:spPr>
        <p:txBody>
          <a:bodyPr/>
          <a:lstStyle/>
          <a:p>
            <a:pPr>
              <a:lnSpc>
                <a:spcPct val="150000"/>
              </a:lnSpc>
            </a:pPr>
            <a:r>
              <a:rPr lang="en-US" dirty="0" smtClean="0">
                <a:solidFill>
                  <a:schemeClr val="tx1">
                    <a:lumMod val="75000"/>
                    <a:lumOff val="25000"/>
                  </a:schemeClr>
                </a:solidFill>
              </a:rPr>
              <a:t>What is </a:t>
            </a:r>
            <a:r>
              <a:rPr lang="en-US" dirty="0">
                <a:solidFill>
                  <a:schemeClr val="tx1">
                    <a:lumMod val="75000"/>
                    <a:lumOff val="25000"/>
                  </a:schemeClr>
                </a:solidFill>
              </a:rPr>
              <a:t>V</a:t>
            </a:r>
            <a:r>
              <a:rPr lang="en-US" dirty="0" smtClean="0">
                <a:solidFill>
                  <a:schemeClr val="tx1">
                    <a:lumMod val="75000"/>
                    <a:lumOff val="25000"/>
                  </a:schemeClr>
                </a:solidFill>
              </a:rPr>
              <a:t>ersion Control?</a:t>
            </a:r>
            <a:endParaRPr lang="en-US" alt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Why to use Version Control?</a:t>
            </a:r>
            <a:endParaRPr lang="en-US" alt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Version Control Terminology</a:t>
            </a:r>
            <a:endParaRPr 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Using Subversion (SVN)</a:t>
            </a:r>
            <a:endParaRPr lang="en-US" alt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Revision Number</a:t>
            </a:r>
            <a:endParaRPr lang="en-US" altLang="en-US" dirty="0">
              <a:solidFill>
                <a:schemeClr val="tx1">
                  <a:lumMod val="75000"/>
                  <a:lumOff val="25000"/>
                </a:schemeClr>
              </a:solidFill>
            </a:endParaRPr>
          </a:p>
          <a:p>
            <a:pPr>
              <a:lnSpc>
                <a:spcPct val="150000"/>
              </a:lnSpc>
            </a:pPr>
            <a:r>
              <a:rPr lang="en-US" altLang="en-US" dirty="0" smtClean="0">
                <a:solidFill>
                  <a:schemeClr val="tx1">
                    <a:lumMod val="75000"/>
                    <a:lumOff val="25000"/>
                  </a:schemeClr>
                </a:solidFill>
              </a:rPr>
              <a:t>Work Cycle</a:t>
            </a:r>
          </a:p>
          <a:p>
            <a:pPr marL="0" lvl="1" indent="0">
              <a:buNone/>
            </a:pPr>
            <a:endParaRPr lang="en-US" altLang="en-US" sz="2000" dirty="0">
              <a:solidFill>
                <a:schemeClr val="tx1">
                  <a:lumMod val="75000"/>
                  <a:lumOff val="25000"/>
                </a:schemeClr>
              </a:solidFill>
            </a:endParaRPr>
          </a:p>
          <a:p>
            <a:pPr lvl="1">
              <a:buFont typeface="Wingdings" pitchFamily="2" charset="2"/>
              <a:buChar char="Ø"/>
            </a:pPr>
            <a:endParaRPr lang="en-US" sz="2000" dirty="0">
              <a:solidFill>
                <a:schemeClr val="tx1">
                  <a:lumMod val="75000"/>
                  <a:lumOff val="25000"/>
                </a:schemeClr>
              </a:solidFill>
            </a:endParaRPr>
          </a:p>
          <a:p>
            <a:endParaRPr lang="en-US" sz="2000"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4591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fontAlgn="auto" hangingPunct="1">
              <a:spcAft>
                <a:spcPts val="0"/>
              </a:spcAft>
              <a:defRPr/>
            </a:pPr>
            <a:r>
              <a:rPr dirty="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953605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515278"/>
            <a:ext cx="8212137" cy="49244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Continuous Integration</a:t>
            </a:r>
            <a:endParaRPr lang="en-US" dirty="0"/>
          </a:p>
        </p:txBody>
      </p:sp>
      <p:sp>
        <p:nvSpPr>
          <p:cNvPr id="5" name="Text Placeholder 2"/>
          <p:cNvSpPr txBox="1">
            <a:spLocks/>
          </p:cNvSpPr>
          <p:nvPr/>
        </p:nvSpPr>
        <p:spPr>
          <a:xfrm>
            <a:off x="359484" y="1096226"/>
            <a:ext cx="3903027" cy="5293757"/>
          </a:xfrm>
          <a:prstGeom prst="rect">
            <a:avLst/>
          </a:prstGeom>
          <a:solidFill>
            <a:schemeClr val="accent4">
              <a:lumMod val="20000"/>
              <a:lumOff val="80000"/>
            </a:schemeClr>
          </a:solidFill>
        </p:spPr>
        <p:txBody>
          <a:bodyPr/>
          <a:lstStyle/>
          <a:p>
            <a:pPr marL="290513" marR="0" lvl="0" indent="-290513" algn="l" defTabSz="914400" rtl="0" eaLnBrk="1" fontAlgn="base" latinLnBrk="0" hangingPunct="1">
              <a:lnSpc>
                <a:spcPct val="100000"/>
              </a:lnSpc>
              <a:spcBef>
                <a:spcPct val="0"/>
              </a:spcBef>
              <a:spcAft>
                <a:spcPct val="0"/>
              </a:spcAft>
              <a:buClr>
                <a:schemeClr val="bg2"/>
              </a:buClr>
              <a:buSzPct val="120000"/>
              <a:buFont typeface="Arial" charset="0"/>
              <a:buNone/>
              <a:tabLst/>
              <a:defRPr/>
            </a:pPr>
            <a:r>
              <a:rPr kumimoji="0" lang="en-US" sz="1800" b="1" i="0" u="none" strike="noStrike" kern="1200" cap="none" spc="0" normalizeH="0" baseline="0" noProof="0" dirty="0" smtClean="0">
                <a:ln>
                  <a:noFill/>
                </a:ln>
                <a:solidFill>
                  <a:schemeClr val="tx1"/>
                </a:solidFill>
                <a:effectLst/>
                <a:uLnTx/>
                <a:uFillTx/>
                <a:latin typeface="Arial" charset="0"/>
                <a:ea typeface="+mn-ea"/>
                <a:cs typeface="Arial" charset="0"/>
              </a:rPr>
              <a:t>Maven</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Apache Maven is a software project management based on the concept of a project object model (POM)</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Maven can manage a project's build, reporting and documentation from a central piece of information </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endPar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endParaRPr>
          </a:p>
          <a:p>
            <a:pPr marL="290513" marR="0" lvl="0" indent="-290513" algn="l" defTabSz="914400" rtl="0" eaLnBrk="1" fontAlgn="base" latinLnBrk="0" hangingPunct="1">
              <a:lnSpc>
                <a:spcPct val="100000"/>
              </a:lnSpc>
              <a:spcBef>
                <a:spcPct val="0"/>
              </a:spcBef>
              <a:spcAft>
                <a:spcPct val="0"/>
              </a:spcAft>
              <a:buClr>
                <a:schemeClr val="bg2"/>
              </a:buClr>
              <a:buSzPct val="120000"/>
              <a:buFont typeface="Arial" charset="0"/>
              <a:buNone/>
              <a:tabLst/>
              <a:defRPr/>
            </a:pPr>
            <a:r>
              <a:rPr kumimoji="0" lang="en-US" sz="1800" b="1" i="0" u="none" strike="noStrike" kern="1200" cap="none" spc="0" normalizeH="0" baseline="0" noProof="0" dirty="0" smtClean="0">
                <a:ln>
                  <a:noFill/>
                </a:ln>
                <a:solidFill>
                  <a:schemeClr val="tx1"/>
                </a:solidFill>
                <a:effectLst/>
                <a:uLnTx/>
                <a:uFillTx/>
                <a:latin typeface="Arial" charset="0"/>
                <a:ea typeface="+mn-ea"/>
                <a:cs typeface="Arial" charset="0"/>
              </a:rPr>
              <a:t>Jenkins </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Jenkins is a open-source continuous integration server</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Built with Java, it provides over 400 plug-ins to support building and testing virtually any project</a:t>
            </a:r>
            <a:endParaRPr kumimoji="0" lang="en-US" sz="1800" b="0" i="0" u="none" strike="noStrike" kern="1200" cap="none" spc="0" normalizeH="0" baseline="0" noProof="0" dirty="0" smtClean="0">
              <a:ln>
                <a:noFill/>
              </a:ln>
              <a:solidFill>
                <a:schemeClr val="tx1"/>
              </a:solidFill>
              <a:effectLst/>
              <a:uLnTx/>
              <a:uFillTx/>
              <a:latin typeface="Arial" charset="0"/>
              <a:ea typeface="+mn-ea"/>
              <a:cs typeface="Arial" charset="0"/>
            </a:endParaRPr>
          </a:p>
          <a:p>
            <a:pPr marL="290513" marR="0" lvl="0" indent="-290513" algn="l" defTabSz="914400" rtl="0" eaLnBrk="1" fontAlgn="base" latinLnBrk="0" hangingPunct="1">
              <a:lnSpc>
                <a:spcPct val="100000"/>
              </a:lnSpc>
              <a:spcBef>
                <a:spcPct val="0"/>
              </a:spcBef>
              <a:spcAft>
                <a:spcPct val="0"/>
              </a:spcAft>
              <a:buClr>
                <a:schemeClr val="bg2"/>
              </a:buClr>
              <a:buSzPct val="120000"/>
              <a:buFont typeface="Arial" charset="0"/>
              <a:buNone/>
              <a:tabLst/>
              <a:defRPr/>
            </a:pPr>
            <a:endParaRPr kumimoji="0" lang="en-US" sz="1800" b="1" i="0" u="none" strike="noStrike" kern="1200" cap="none" spc="0" normalizeH="0" baseline="0" noProof="0" dirty="0" smtClean="0">
              <a:ln>
                <a:noFill/>
              </a:ln>
              <a:solidFill>
                <a:schemeClr val="tx1"/>
              </a:solidFill>
              <a:effectLst/>
              <a:uLnTx/>
              <a:uFillTx/>
              <a:latin typeface="Arial" charset="0"/>
              <a:ea typeface="+mn-ea"/>
              <a:cs typeface="Arial" charset="0"/>
            </a:endParaRPr>
          </a:p>
          <a:p>
            <a:pPr marL="290513" marR="0" lvl="0" indent="-290513" algn="l" defTabSz="914400" rtl="0" eaLnBrk="1" fontAlgn="base" latinLnBrk="0" hangingPunct="1">
              <a:lnSpc>
                <a:spcPct val="100000"/>
              </a:lnSpc>
              <a:spcBef>
                <a:spcPct val="0"/>
              </a:spcBef>
              <a:spcAft>
                <a:spcPct val="0"/>
              </a:spcAft>
              <a:buClr>
                <a:schemeClr val="bg2"/>
              </a:buClr>
              <a:buSzPct val="120000"/>
              <a:buFont typeface="Arial" charset="0"/>
              <a:buNone/>
              <a:tabLst/>
              <a:defRPr/>
            </a:pPr>
            <a:r>
              <a:rPr kumimoji="0" lang="en-US" sz="1800" b="1" i="0" u="none" strike="noStrike" kern="1200" cap="none" spc="0" normalizeH="0" baseline="0" noProof="0" dirty="0" smtClean="0">
                <a:ln>
                  <a:noFill/>
                </a:ln>
                <a:solidFill>
                  <a:schemeClr val="tx1"/>
                </a:solidFill>
                <a:effectLst/>
                <a:uLnTx/>
                <a:uFillTx/>
                <a:latin typeface="Arial" charset="0"/>
                <a:ea typeface="+mn-ea"/>
                <a:cs typeface="Arial" charset="0"/>
              </a:rPr>
              <a:t>Sonar</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Sonar is a quality measurement and reporting tool, which produces metrics on build quality such as unit test coverage and static analysis tools (</a:t>
            </a:r>
            <a:r>
              <a:rPr kumimoji="0" lang="en-US" sz="1600" b="0" i="0" u="none" strike="noStrike" kern="1200" cap="none" spc="0" normalizeH="0" baseline="0" noProof="0" dirty="0" err="1" smtClean="0">
                <a:ln>
                  <a:noFill/>
                </a:ln>
                <a:solidFill>
                  <a:schemeClr val="tx1"/>
                </a:solidFill>
                <a:effectLst/>
                <a:uLnTx/>
                <a:uFillTx/>
                <a:latin typeface="Arial" charset="0"/>
                <a:ea typeface="+mn-ea"/>
                <a:cs typeface="Arial" charset="0"/>
              </a:rPr>
              <a:t>Findbugs</a:t>
            </a: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 PMD and </a:t>
            </a:r>
            <a:r>
              <a:rPr kumimoji="0" lang="en-US" sz="1600" b="0" i="0" u="none" strike="noStrike" kern="1200" cap="none" spc="0" normalizeH="0" baseline="0" noProof="0" dirty="0" err="1" smtClean="0">
                <a:ln>
                  <a:noFill/>
                </a:ln>
                <a:solidFill>
                  <a:schemeClr val="tx1"/>
                </a:solidFill>
                <a:effectLst/>
                <a:uLnTx/>
                <a:uFillTx/>
                <a:latin typeface="Arial" charset="0"/>
                <a:ea typeface="+mn-ea"/>
                <a:cs typeface="Arial" charset="0"/>
              </a:rPr>
              <a:t>Checkstyle</a:t>
            </a: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a:t>
            </a:r>
            <a:endParaRPr kumimoji="0" lang="en-US" sz="18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pic>
        <p:nvPicPr>
          <p:cNvPr id="6" name="Picture 2"/>
          <p:cNvPicPr>
            <a:picLocks noChangeAspect="1" noChangeArrowheads="1"/>
          </p:cNvPicPr>
          <p:nvPr/>
        </p:nvPicPr>
        <p:blipFill>
          <a:blip r:embed="rId2"/>
          <a:srcRect/>
          <a:stretch>
            <a:fillRect/>
          </a:stretch>
        </p:blipFill>
        <p:spPr bwMode="auto">
          <a:xfrm>
            <a:off x="4540638" y="1492296"/>
            <a:ext cx="4476750" cy="4457700"/>
          </a:xfrm>
          <a:prstGeom prst="rect">
            <a:avLst/>
          </a:prstGeom>
          <a:noFill/>
          <a:ln w="9525">
            <a:solidFill>
              <a:schemeClr val="tx1">
                <a:lumMod val="50000"/>
                <a:lumOff val="50000"/>
              </a:schemeClr>
            </a:solidFill>
            <a:miter lim="800000"/>
            <a:headEnd/>
            <a:tailEnd/>
          </a:ln>
        </p:spPr>
      </p:pic>
      <p:sp>
        <p:nvSpPr>
          <p:cNvPr id="7" name="Footer Placeholder 3"/>
          <p:cNvSpPr txBox="1">
            <a:spLocks/>
          </p:cNvSpPr>
          <p:nvPr/>
        </p:nvSpPr>
        <p:spPr>
          <a:xfrm>
            <a:off x="6400800" y="6629400"/>
            <a:ext cx="26670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62325488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6400800" y="6584022"/>
            <a:ext cx="26670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700" smtClean="0"/>
              <a:t>Copyright © 2016 Tech Mahindra. All Rights Reserved.</a:t>
            </a:r>
            <a:endParaRPr lang="en-IN" dirty="0"/>
          </a:p>
        </p:txBody>
      </p:sp>
      <p:sp>
        <p:nvSpPr>
          <p:cNvPr id="2" name="Title 1"/>
          <p:cNvSpPr>
            <a:spLocks noGrp="1"/>
          </p:cNvSpPr>
          <p:nvPr>
            <p:ph type="title"/>
          </p:nvPr>
        </p:nvSpPr>
        <p:spPr>
          <a:xfrm>
            <a:off x="366713" y="3048000"/>
            <a:ext cx="8212137" cy="49244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3200" dirty="0"/>
              <a:t>Introduction to </a:t>
            </a:r>
            <a:r>
              <a:rPr lang="en-US" sz="3200" dirty="0"/>
              <a:t>Maven</a:t>
            </a:r>
            <a:endParaRPr lang="en-US" sz="3200" dirty="0"/>
          </a:p>
        </p:txBody>
      </p:sp>
    </p:spTree>
    <p:extLst>
      <p:ext uri="{BB962C8B-B14F-4D97-AF65-F5344CB8AC3E}">
        <p14:creationId xmlns:p14="http://schemas.microsoft.com/office/powerpoint/2010/main" val="231176610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49244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Problems </a:t>
            </a:r>
            <a:r>
              <a:rPr lang="en-US" dirty="0"/>
              <a:t>w</a:t>
            </a:r>
            <a:r>
              <a:rPr lang="en-US" dirty="0"/>
              <a:t>ithout using Maven</a:t>
            </a:r>
            <a:endParaRPr lang="en-US" dirty="0"/>
          </a:p>
        </p:txBody>
      </p:sp>
      <p:sp>
        <p:nvSpPr>
          <p:cNvPr id="3" name="Content Placeholder 2"/>
          <p:cNvSpPr>
            <a:spLocks noGrp="1"/>
          </p:cNvSpPr>
          <p:nvPr>
            <p:ph idx="1"/>
          </p:nvPr>
        </p:nvSpPr>
        <p:spPr>
          <a:xfrm>
            <a:off x="404813" y="1425575"/>
            <a:ext cx="8212137" cy="3416320"/>
          </a:xfrm>
        </p:spPr>
        <p:txBody>
          <a:bodyPr/>
          <a:lstStyle/>
          <a:p>
            <a:r>
              <a:rPr lang="en-US" sz="2400" b="1" dirty="0"/>
              <a:t> </a:t>
            </a:r>
            <a:r>
              <a:rPr lang="en-US" b="1" dirty="0"/>
              <a:t>Adding set of Jars in each project</a:t>
            </a:r>
            <a:r>
              <a:rPr lang="en-US" sz="2400" b="1" dirty="0"/>
              <a:t>:</a:t>
            </a:r>
            <a:r>
              <a:rPr lang="en-US" sz="2400" dirty="0"/>
              <a:t> </a:t>
            </a:r>
            <a:r>
              <a:rPr lang="en-US" dirty="0"/>
              <a:t>In case of struts, spring, hibernate frameworks, we need to add set of jar files in each project. It must include all the dependencies of jars also</a:t>
            </a:r>
            <a:r>
              <a:rPr lang="en-US" dirty="0" smtClean="0"/>
              <a:t>.</a:t>
            </a:r>
          </a:p>
          <a:p>
            <a:pPr marL="0" indent="0">
              <a:buNone/>
            </a:pPr>
            <a:endParaRPr lang="en-US" sz="2400" dirty="0"/>
          </a:p>
          <a:p>
            <a:r>
              <a:rPr lang="en-US" b="1" dirty="0" smtClean="0"/>
              <a:t>Creating </a:t>
            </a:r>
            <a:r>
              <a:rPr lang="en-US" b="1" dirty="0"/>
              <a:t>the right project structure:</a:t>
            </a:r>
            <a:r>
              <a:rPr lang="en-US" dirty="0"/>
              <a:t> We must create the right project structure in servlet, struts etc, otherwise it will not be executed</a:t>
            </a:r>
            <a:r>
              <a:rPr lang="en-US" dirty="0" smtClean="0"/>
              <a:t>.</a:t>
            </a:r>
          </a:p>
          <a:p>
            <a:pPr marL="0" indent="0">
              <a:buNone/>
            </a:pPr>
            <a:endParaRPr lang="en-US" dirty="0"/>
          </a:p>
          <a:p>
            <a:r>
              <a:rPr lang="en-US" b="1" dirty="0" smtClean="0"/>
              <a:t>Building </a:t>
            </a:r>
            <a:r>
              <a:rPr lang="en-US" b="1" dirty="0"/>
              <a:t>and Deploying the project:</a:t>
            </a:r>
            <a:r>
              <a:rPr lang="en-US" dirty="0"/>
              <a:t> We must have to build and deploy the project so that it may work</a:t>
            </a:r>
            <a:r>
              <a:rPr lang="en-US" dirty="0" smtClean="0"/>
              <a:t>.</a:t>
            </a:r>
          </a:p>
          <a:p>
            <a:endParaRPr lang="en-US" sz="2400" dirty="0"/>
          </a:p>
          <a:p>
            <a:pPr marL="0" indent="0">
              <a:buNone/>
            </a:pPr>
            <a:endParaRPr lang="en-US" sz="2400" dirty="0"/>
          </a:p>
        </p:txBody>
      </p:sp>
      <p:sp>
        <p:nvSpPr>
          <p:cNvPr id="4" name="Footer Placeholder 3"/>
          <p:cNvSpPr txBox="1">
            <a:spLocks/>
          </p:cNvSpPr>
          <p:nvPr/>
        </p:nvSpPr>
        <p:spPr>
          <a:xfrm>
            <a:off x="6400800" y="6584022"/>
            <a:ext cx="26670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58228019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Text Placeholder 2"/>
          <p:cNvSpPr>
            <a:spLocks noGrp="1"/>
          </p:cNvSpPr>
          <p:nvPr>
            <p:ph type="body" idx="1"/>
          </p:nvPr>
        </p:nvSpPr>
        <p:spPr/>
        <p:txBody>
          <a:bodyPr/>
          <a:lstStyle/>
          <a:p>
            <a:pPr>
              <a:lnSpc>
                <a:spcPct val="100000"/>
              </a:lnSpc>
            </a:pPr>
            <a:r>
              <a:rPr lang="en-US" dirty="0" smtClean="0"/>
              <a:t> An open source build tool for Enterprise Java Projects</a:t>
            </a:r>
          </a:p>
          <a:p>
            <a:pPr>
              <a:lnSpc>
                <a:spcPct val="100000"/>
              </a:lnSpc>
            </a:pPr>
            <a:endParaRPr lang="en-US" dirty="0" smtClean="0"/>
          </a:p>
          <a:p>
            <a:pPr>
              <a:lnSpc>
                <a:spcPct val="100000"/>
              </a:lnSpc>
            </a:pPr>
            <a:r>
              <a:rPr lang="en-US" dirty="0" smtClean="0"/>
              <a:t> A Plugin execution framework</a:t>
            </a:r>
          </a:p>
          <a:p>
            <a:pPr>
              <a:lnSpc>
                <a:spcPct val="100000"/>
              </a:lnSpc>
            </a:pPr>
            <a:endParaRPr lang="en-US" dirty="0" smtClean="0"/>
          </a:p>
          <a:p>
            <a:pPr>
              <a:lnSpc>
                <a:spcPct val="100000"/>
              </a:lnSpc>
            </a:pPr>
            <a:r>
              <a:rPr lang="en-US" dirty="0" smtClean="0"/>
              <a:t> Uses declarative approach </a:t>
            </a:r>
          </a:p>
          <a:p>
            <a:pPr>
              <a:lnSpc>
                <a:spcPct val="100000"/>
              </a:lnSpc>
            </a:pPr>
            <a:endParaRPr lang="en-US" dirty="0" smtClean="0"/>
          </a:p>
          <a:p>
            <a:pPr>
              <a:lnSpc>
                <a:spcPct val="100000"/>
              </a:lnSpc>
            </a:pPr>
            <a:r>
              <a:rPr lang="en-US" dirty="0" smtClean="0"/>
              <a:t> Defines a common Interface for building software</a:t>
            </a:r>
          </a:p>
          <a:p>
            <a:pPr>
              <a:lnSpc>
                <a:spcPct val="100000"/>
              </a:lnSpc>
            </a:pPr>
            <a:endParaRPr lang="en-US" dirty="0" smtClean="0"/>
          </a:p>
          <a:p>
            <a:pPr>
              <a:lnSpc>
                <a:spcPct val="100000"/>
              </a:lnSpc>
            </a:pPr>
            <a:r>
              <a:rPr lang="en-US" dirty="0" smtClean="0"/>
              <a:t> Helps enforce company wide development standards</a:t>
            </a:r>
          </a:p>
          <a:p>
            <a:pPr>
              <a:lnSpc>
                <a:spcPct val="100000"/>
              </a:lnSpc>
            </a:pPr>
            <a:endParaRPr lang="en-US" dirty="0" smtClean="0"/>
          </a:p>
          <a:p>
            <a:pPr>
              <a:lnSpc>
                <a:spcPct val="100000"/>
              </a:lnSpc>
            </a:pPr>
            <a:r>
              <a:rPr lang="en-US" dirty="0" smtClean="0"/>
              <a:t> Has built-in intelligence about common project tasks in the form of Maven </a:t>
            </a:r>
            <a:r>
              <a:rPr lang="en-US" dirty="0" err="1" smtClean="0"/>
              <a:t>Plugins</a:t>
            </a:r>
            <a:endParaRPr lang="en-US" dirty="0" smtClean="0"/>
          </a:p>
          <a:p>
            <a:pPr>
              <a:lnSpc>
                <a:spcPct val="100000"/>
              </a:lnSpc>
            </a:pPr>
            <a:endParaRPr lang="en-US" dirty="0" smtClean="0"/>
          </a:p>
          <a:p>
            <a:pPr>
              <a:lnSpc>
                <a:spcPct val="100000"/>
              </a:lnSpc>
            </a:pPr>
            <a:r>
              <a:rPr lang="en-US" dirty="0" smtClean="0"/>
              <a:t> </a:t>
            </a:r>
            <a:r>
              <a:rPr lang="en-US" dirty="0" smtClean="0"/>
              <a:t>Reduces the time needed to write maintain build scripts</a:t>
            </a:r>
          </a:p>
          <a:p>
            <a:endParaRPr lang="en-US" dirty="0" smtClean="0"/>
          </a:p>
          <a:p>
            <a:pPr>
              <a:buFont typeface="Wingdings" pitchFamily="2" charset="2"/>
              <a:buChar char="Ø"/>
            </a:pPr>
            <a:endParaRPr lang="en-US" dirty="0" smtClean="0"/>
          </a:p>
          <a:p>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pic>
        <p:nvPicPr>
          <p:cNvPr id="5" name="Picture 2" descr="C:\Users\NK00359511\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511302"/>
            <a:ext cx="2286000" cy="9651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Text Placeholder 2"/>
          <p:cNvSpPr>
            <a:spLocks noGrp="1"/>
          </p:cNvSpPr>
          <p:nvPr>
            <p:ph type="body" idx="1"/>
          </p:nvPr>
        </p:nvSpPr>
        <p:spPr/>
        <p:txBody>
          <a:bodyPr/>
          <a:lstStyle/>
          <a:p>
            <a:r>
              <a:rPr lang="en-US" dirty="0" smtClean="0"/>
              <a:t> Project dependencies are stored on repository servers</a:t>
            </a:r>
          </a:p>
          <a:p>
            <a:endParaRPr lang="en-US" dirty="0" smtClean="0"/>
          </a:p>
          <a:p>
            <a:r>
              <a:rPr lang="en-US" dirty="0" smtClean="0"/>
              <a:t> Are used to hold, build artifacts and dependencies of varying types</a:t>
            </a:r>
          </a:p>
          <a:p>
            <a:endParaRPr lang="en-US" dirty="0" smtClean="0"/>
          </a:p>
          <a:p>
            <a:r>
              <a:rPr lang="en-US" dirty="0" smtClean="0"/>
              <a:t> Are both a local cache of artifacts downloaded from a remote repository</a:t>
            </a:r>
          </a:p>
          <a:p>
            <a:endParaRPr lang="en-US" dirty="0" smtClean="0"/>
          </a:p>
          <a:p>
            <a:r>
              <a:rPr lang="en-US" dirty="0" smtClean="0"/>
              <a:t> A mechanism for allowing your projects to depend on each other</a:t>
            </a:r>
          </a:p>
          <a:p>
            <a:endParaRPr lang="en-US" dirty="0" smtClean="0"/>
          </a:p>
          <a:p>
            <a:r>
              <a:rPr lang="en-US" dirty="0" smtClean="0"/>
              <a:t> Local repository is created in :  C:\Documents and Settings\Administrator\.m2</a:t>
            </a:r>
          </a:p>
          <a:p>
            <a:endParaRPr lang="en-US" dirty="0" smtClean="0"/>
          </a:p>
          <a:p>
            <a:r>
              <a:rPr lang="en-US" dirty="0" smtClean="0"/>
              <a:t> Remote repositories available @: </a:t>
            </a:r>
            <a:r>
              <a:rPr lang="en-US" dirty="0" smtClean="0">
                <a:hlinkClick r:id="rId2"/>
              </a:rPr>
              <a:t>repo.maven.apache.org</a:t>
            </a:r>
            <a:r>
              <a:rPr lang="en-US" dirty="0" smtClean="0"/>
              <a:t> and </a:t>
            </a:r>
            <a:r>
              <a:rPr lang="en-US" dirty="0" smtClean="0">
                <a:hlinkClick r:id="rId3"/>
              </a:rPr>
              <a:t>uk.maven.org</a:t>
            </a:r>
            <a:endParaRPr lang="en-US" dirty="0" smtClean="0"/>
          </a:p>
          <a:p>
            <a:endParaRPr lang="en-US" dirty="0" smtClean="0"/>
          </a:p>
          <a:p>
            <a:pPr marL="0" indent="0">
              <a:buNone/>
            </a:pPr>
            <a:r>
              <a:rPr lang="en-US" dirty="0" smtClean="0"/>
              <a:t>			</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3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 Mahindra Powerpoint Template</Template>
  <TotalTime>1869</TotalTime>
  <Words>3893</Words>
  <Application>Microsoft Office PowerPoint</Application>
  <PresentationFormat>On-screen Show (4:3)</PresentationFormat>
  <Paragraphs>769</Paragraphs>
  <Slides>46</Slides>
  <Notes>14</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60" baseType="lpstr">
      <vt:lpstr>Adobe Gothic Std B</vt:lpstr>
      <vt:lpstr>Arial</vt:lpstr>
      <vt:lpstr>Arial Narrow</vt:lpstr>
      <vt:lpstr>Calibri</vt:lpstr>
      <vt:lpstr>Courier New</vt:lpstr>
      <vt:lpstr>StarSymbol</vt:lpstr>
      <vt:lpstr>Tahoma</vt:lpstr>
      <vt:lpstr>Times New Roman</vt:lpstr>
      <vt:lpstr>Verdana</vt:lpstr>
      <vt:lpstr>Wingdings</vt:lpstr>
      <vt:lpstr>2_Tech Mahindra Powerpoint Template</vt:lpstr>
      <vt:lpstr>3_Tech Mahindra Powerpoint Template</vt:lpstr>
      <vt:lpstr>ESG-FocusAreas_Nov'12Update_Issue1</vt:lpstr>
      <vt:lpstr>Package</vt:lpstr>
      <vt:lpstr>Introduction to Maven</vt:lpstr>
      <vt:lpstr>Objectives</vt:lpstr>
      <vt:lpstr>Agenda</vt:lpstr>
      <vt:lpstr>Continuous Integration</vt:lpstr>
      <vt:lpstr>Continuous Integration</vt:lpstr>
      <vt:lpstr>Introduction to Maven</vt:lpstr>
      <vt:lpstr>Problems without using Maven</vt:lpstr>
      <vt:lpstr>Maven</vt:lpstr>
      <vt:lpstr>Repositories</vt:lpstr>
      <vt:lpstr>Plugin</vt:lpstr>
      <vt:lpstr>Goal</vt:lpstr>
      <vt:lpstr>Example of Plugin:Goal</vt:lpstr>
      <vt:lpstr>Build lifecycle</vt:lpstr>
      <vt:lpstr>Maven coordinates</vt:lpstr>
      <vt:lpstr>PowerPoint Presentation</vt:lpstr>
      <vt:lpstr>pom.xml file</vt:lpstr>
      <vt:lpstr>The Project Object Model</vt:lpstr>
      <vt:lpstr>Project Object Model</vt:lpstr>
      <vt:lpstr>Installing and Maven Set up</vt:lpstr>
      <vt:lpstr>Testing</vt:lpstr>
      <vt:lpstr>What is archetype ?</vt:lpstr>
      <vt:lpstr>Generating an Artifact using archetype plugin:</vt:lpstr>
      <vt:lpstr>Creating an Artificat from Archetype Plugin</vt:lpstr>
      <vt:lpstr>Putting our classes in the generated archetype</vt:lpstr>
      <vt:lpstr>PowerPoint Presentation</vt:lpstr>
      <vt:lpstr>PowerPoint Presentation</vt:lpstr>
      <vt:lpstr>PowerPoint Presentation</vt:lpstr>
      <vt:lpstr>Executing the program:</vt:lpstr>
      <vt:lpstr>pom.xml generated by archetype plugin:</vt:lpstr>
      <vt:lpstr>SUMMARY</vt:lpstr>
      <vt:lpstr>Version Control &amp; Subversion</vt:lpstr>
      <vt:lpstr>Objective</vt:lpstr>
      <vt:lpstr>Agenda</vt:lpstr>
      <vt:lpstr>What is version control?</vt:lpstr>
      <vt:lpstr>How to Use Version Control</vt:lpstr>
      <vt:lpstr>Version Control Terminologies</vt:lpstr>
      <vt:lpstr>Version Control Terminologies</vt:lpstr>
      <vt:lpstr>Version Control Terminologies</vt:lpstr>
      <vt:lpstr>Version Control Terminologies</vt:lpstr>
      <vt:lpstr>Subversion Repository Layout</vt:lpstr>
      <vt:lpstr>Subversion "repository"</vt:lpstr>
      <vt:lpstr>Revision numbers</vt:lpstr>
      <vt:lpstr>Typical Work Cycle</vt:lpstr>
      <vt:lpstr>Logging a Revision</vt:lpstr>
      <vt:lpstr>Summary</vt:lpstr>
      <vt:lpstr>Thank you</vt:lpstr>
    </vt:vector>
  </TitlesOfParts>
  <Company>scsl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Maven</dc:title>
  <dc:creator>satyam</dc:creator>
  <cp:lastModifiedBy>Mohana Krishnaveni P</cp:lastModifiedBy>
  <cp:revision>141</cp:revision>
  <dcterms:created xsi:type="dcterms:W3CDTF">2012-07-09T09:00:31Z</dcterms:created>
  <dcterms:modified xsi:type="dcterms:W3CDTF">2016-08-12T06:29:53Z</dcterms:modified>
</cp:coreProperties>
</file>