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047" r:id="rId1"/>
    <p:sldMasterId id="2147484269" r:id="rId2"/>
  </p:sldMasterIdLst>
  <p:notesMasterIdLst>
    <p:notesMasterId r:id="rId52"/>
  </p:notesMasterIdLst>
  <p:handoutMasterIdLst>
    <p:handoutMasterId r:id="rId53"/>
  </p:handoutMasterIdLst>
  <p:sldIdLst>
    <p:sldId id="1339" r:id="rId3"/>
    <p:sldId id="1342" r:id="rId4"/>
    <p:sldId id="1290" r:id="rId5"/>
    <p:sldId id="1369" r:id="rId6"/>
    <p:sldId id="1345" r:id="rId7"/>
    <p:sldId id="1343" r:id="rId8"/>
    <p:sldId id="1344" r:id="rId9"/>
    <p:sldId id="1301" r:id="rId10"/>
    <p:sldId id="1302" r:id="rId11"/>
    <p:sldId id="1355" r:id="rId12"/>
    <p:sldId id="1356" r:id="rId13"/>
    <p:sldId id="1303" r:id="rId14"/>
    <p:sldId id="1346" r:id="rId15"/>
    <p:sldId id="1349" r:id="rId16"/>
    <p:sldId id="1304" r:id="rId17"/>
    <p:sldId id="1305" r:id="rId18"/>
    <p:sldId id="1306" r:id="rId19"/>
    <p:sldId id="1307" r:id="rId20"/>
    <p:sldId id="1268" r:id="rId21"/>
    <p:sldId id="1351" r:id="rId22"/>
    <p:sldId id="1291" r:id="rId23"/>
    <p:sldId id="1350" r:id="rId24"/>
    <p:sldId id="1375" r:id="rId25"/>
    <p:sldId id="1352" r:id="rId26"/>
    <p:sldId id="1354" r:id="rId27"/>
    <p:sldId id="1362" r:id="rId28"/>
    <p:sldId id="1363" r:id="rId29"/>
    <p:sldId id="1368" r:id="rId30"/>
    <p:sldId id="1296" r:id="rId31"/>
    <p:sldId id="1297" r:id="rId32"/>
    <p:sldId id="1370" r:id="rId33"/>
    <p:sldId id="1281" r:id="rId34"/>
    <p:sldId id="1364" r:id="rId35"/>
    <p:sldId id="1372" r:id="rId36"/>
    <p:sldId id="1337" r:id="rId37"/>
    <p:sldId id="1315" r:id="rId38"/>
    <p:sldId id="1371" r:id="rId39"/>
    <p:sldId id="1308" r:id="rId40"/>
    <p:sldId id="1309" r:id="rId41"/>
    <p:sldId id="1310" r:id="rId42"/>
    <p:sldId id="1311" r:id="rId43"/>
    <p:sldId id="1374" r:id="rId44"/>
    <p:sldId id="1314" r:id="rId45"/>
    <p:sldId id="1327" r:id="rId46"/>
    <p:sldId id="1329" r:id="rId47"/>
    <p:sldId id="1360" r:id="rId48"/>
    <p:sldId id="1361" r:id="rId49"/>
    <p:sldId id="1357" r:id="rId50"/>
    <p:sldId id="1340" r:id="rId51"/>
  </p:sldIdLst>
  <p:sldSz cx="9144000" cy="6858000" type="screen4x3"/>
  <p:notesSz cx="6858000" cy="9144000"/>
  <p:defaultTextStyle>
    <a:defPPr>
      <a:defRPr lang="en-US"/>
    </a:defPPr>
    <a:lvl1pPr algn="l" rtl="0" eaLnBrk="0" fontAlgn="base" hangingPunct="0">
      <a:spcBef>
        <a:spcPct val="0"/>
      </a:spcBef>
      <a:spcAft>
        <a:spcPct val="0"/>
      </a:spcAft>
      <a:defRPr sz="1500" kern="1200">
        <a:solidFill>
          <a:srgbClr val="FF3300"/>
        </a:solidFill>
        <a:latin typeface="Courier New" panose="02070309020205020404" pitchFamily="49" charset="0"/>
        <a:ea typeface="+mn-ea"/>
        <a:cs typeface="Arial" panose="020B0604020202020204" pitchFamily="34" charset="0"/>
      </a:defRPr>
    </a:lvl1pPr>
    <a:lvl2pPr marL="457200" algn="l" rtl="0" eaLnBrk="0" fontAlgn="base" hangingPunct="0">
      <a:spcBef>
        <a:spcPct val="0"/>
      </a:spcBef>
      <a:spcAft>
        <a:spcPct val="0"/>
      </a:spcAft>
      <a:defRPr sz="1500" kern="1200">
        <a:solidFill>
          <a:srgbClr val="FF3300"/>
        </a:solidFill>
        <a:latin typeface="Courier New" panose="02070309020205020404" pitchFamily="49" charset="0"/>
        <a:ea typeface="+mn-ea"/>
        <a:cs typeface="Arial" panose="020B0604020202020204" pitchFamily="34" charset="0"/>
      </a:defRPr>
    </a:lvl2pPr>
    <a:lvl3pPr marL="914400" algn="l" rtl="0" eaLnBrk="0" fontAlgn="base" hangingPunct="0">
      <a:spcBef>
        <a:spcPct val="0"/>
      </a:spcBef>
      <a:spcAft>
        <a:spcPct val="0"/>
      </a:spcAft>
      <a:defRPr sz="1500" kern="1200">
        <a:solidFill>
          <a:srgbClr val="FF3300"/>
        </a:solidFill>
        <a:latin typeface="Courier New" panose="02070309020205020404" pitchFamily="49" charset="0"/>
        <a:ea typeface="+mn-ea"/>
        <a:cs typeface="Arial" panose="020B0604020202020204" pitchFamily="34" charset="0"/>
      </a:defRPr>
    </a:lvl3pPr>
    <a:lvl4pPr marL="1371600" algn="l" rtl="0" eaLnBrk="0" fontAlgn="base" hangingPunct="0">
      <a:spcBef>
        <a:spcPct val="0"/>
      </a:spcBef>
      <a:spcAft>
        <a:spcPct val="0"/>
      </a:spcAft>
      <a:defRPr sz="1500" kern="1200">
        <a:solidFill>
          <a:srgbClr val="FF3300"/>
        </a:solidFill>
        <a:latin typeface="Courier New" panose="02070309020205020404" pitchFamily="49" charset="0"/>
        <a:ea typeface="+mn-ea"/>
        <a:cs typeface="Arial" panose="020B0604020202020204" pitchFamily="34" charset="0"/>
      </a:defRPr>
    </a:lvl4pPr>
    <a:lvl5pPr marL="1828800" algn="l" rtl="0" eaLnBrk="0" fontAlgn="base" hangingPunct="0">
      <a:spcBef>
        <a:spcPct val="0"/>
      </a:spcBef>
      <a:spcAft>
        <a:spcPct val="0"/>
      </a:spcAft>
      <a:defRPr sz="1500" kern="1200">
        <a:solidFill>
          <a:srgbClr val="FF3300"/>
        </a:solidFill>
        <a:latin typeface="Courier New" panose="02070309020205020404" pitchFamily="49" charset="0"/>
        <a:ea typeface="+mn-ea"/>
        <a:cs typeface="Arial" panose="020B0604020202020204" pitchFamily="34" charset="0"/>
      </a:defRPr>
    </a:lvl5pPr>
    <a:lvl6pPr marL="2286000" algn="l" defTabSz="914400" rtl="0" eaLnBrk="1" latinLnBrk="0" hangingPunct="1">
      <a:defRPr sz="1500" kern="1200">
        <a:solidFill>
          <a:srgbClr val="FF3300"/>
        </a:solidFill>
        <a:latin typeface="Courier New" panose="02070309020205020404" pitchFamily="49" charset="0"/>
        <a:ea typeface="+mn-ea"/>
        <a:cs typeface="Arial" panose="020B0604020202020204" pitchFamily="34" charset="0"/>
      </a:defRPr>
    </a:lvl6pPr>
    <a:lvl7pPr marL="2743200" algn="l" defTabSz="914400" rtl="0" eaLnBrk="1" latinLnBrk="0" hangingPunct="1">
      <a:defRPr sz="1500" kern="1200">
        <a:solidFill>
          <a:srgbClr val="FF3300"/>
        </a:solidFill>
        <a:latin typeface="Courier New" panose="02070309020205020404" pitchFamily="49" charset="0"/>
        <a:ea typeface="+mn-ea"/>
        <a:cs typeface="Arial" panose="020B0604020202020204" pitchFamily="34" charset="0"/>
      </a:defRPr>
    </a:lvl7pPr>
    <a:lvl8pPr marL="3200400" algn="l" defTabSz="914400" rtl="0" eaLnBrk="1" latinLnBrk="0" hangingPunct="1">
      <a:defRPr sz="1500" kern="1200">
        <a:solidFill>
          <a:srgbClr val="FF3300"/>
        </a:solidFill>
        <a:latin typeface="Courier New" panose="02070309020205020404" pitchFamily="49" charset="0"/>
        <a:ea typeface="+mn-ea"/>
        <a:cs typeface="Arial" panose="020B0604020202020204" pitchFamily="34" charset="0"/>
      </a:defRPr>
    </a:lvl8pPr>
    <a:lvl9pPr marL="3657600" algn="l" defTabSz="914400" rtl="0" eaLnBrk="1" latinLnBrk="0" hangingPunct="1">
      <a:defRPr sz="1500" kern="1200">
        <a:solidFill>
          <a:srgbClr val="FF3300"/>
        </a:solidFill>
        <a:latin typeface="Courier New" panose="02070309020205020404" pitchFamily="49"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66"/>
    <a:srgbClr val="0000FF"/>
    <a:srgbClr val="FF3300"/>
    <a:srgbClr val="FF6600"/>
    <a:srgbClr val="C0C0C0"/>
    <a:srgbClr val="000066"/>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35" autoAdjust="0"/>
    <p:restoredTop sz="72628" autoAdjust="0"/>
  </p:normalViewPr>
  <p:slideViewPr>
    <p:cSldViewPr>
      <p:cViewPr varScale="1">
        <p:scale>
          <a:sx n="53" d="100"/>
          <a:sy n="53" d="100"/>
        </p:scale>
        <p:origin x="136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8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77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solidFill>
                  <a:schemeClr val="tx1"/>
                </a:solidFill>
                <a:latin typeface="Times New Roman" pitchFamily="18" charset="0"/>
                <a:cs typeface="+mn-cs"/>
              </a:defRPr>
            </a:lvl1pPr>
          </a:lstStyle>
          <a:p>
            <a:pPr>
              <a:defRPr/>
            </a:pPr>
            <a:endParaRPr lang="en-US"/>
          </a:p>
        </p:txBody>
      </p:sp>
      <p:sp>
        <p:nvSpPr>
          <p:cNvPr id="109773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solidFill>
                  <a:schemeClr val="tx1"/>
                </a:solidFill>
                <a:latin typeface="Times New Roman" pitchFamily="18" charset="0"/>
                <a:cs typeface="+mn-cs"/>
              </a:defRPr>
            </a:lvl1pPr>
          </a:lstStyle>
          <a:p>
            <a:pPr>
              <a:defRPr/>
            </a:pPr>
            <a:endParaRPr lang="en-US"/>
          </a:p>
        </p:txBody>
      </p:sp>
      <p:sp>
        <p:nvSpPr>
          <p:cNvPr id="109773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solidFill>
                  <a:schemeClr val="tx1"/>
                </a:solidFill>
                <a:latin typeface="Times New Roman" pitchFamily="18" charset="0"/>
                <a:cs typeface="+mn-cs"/>
              </a:defRPr>
            </a:lvl1pPr>
          </a:lstStyle>
          <a:p>
            <a:pPr>
              <a:defRPr/>
            </a:pPr>
            <a:endParaRPr lang="en-US"/>
          </a:p>
        </p:txBody>
      </p:sp>
      <p:sp>
        <p:nvSpPr>
          <p:cNvPr id="109773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solidFill>
                  <a:schemeClr val="tx1"/>
                </a:solidFill>
                <a:latin typeface="Times New Roman" panose="02020603050405020304" pitchFamily="18" charset="0"/>
              </a:defRPr>
            </a:lvl1pPr>
          </a:lstStyle>
          <a:p>
            <a:pPr>
              <a:defRPr/>
            </a:pPr>
            <a:fld id="{99105AA5-FB05-48F7-9256-F6FD2139E6D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3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solidFill>
                  <a:schemeClr val="tx1"/>
                </a:solidFill>
                <a:latin typeface="Times New Roman" pitchFamily="18" charset="0"/>
                <a:cs typeface="+mn-cs"/>
              </a:defRPr>
            </a:lvl1pPr>
          </a:lstStyle>
          <a:p>
            <a:pPr>
              <a:defRPr/>
            </a:pPr>
            <a:endParaRPr lang="en-US"/>
          </a:p>
        </p:txBody>
      </p:sp>
      <p:sp>
        <p:nvSpPr>
          <p:cNvPr id="12134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solidFill>
                  <a:schemeClr val="tx1"/>
                </a:solidFill>
                <a:latin typeface="Times New Roman" pitchFamily="18" charset="0"/>
                <a:cs typeface="+mn-cs"/>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34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134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solidFill>
                  <a:schemeClr val="tx1"/>
                </a:solidFill>
                <a:latin typeface="Times New Roman" pitchFamily="18" charset="0"/>
                <a:cs typeface="+mn-cs"/>
              </a:defRPr>
            </a:lvl1pPr>
          </a:lstStyle>
          <a:p>
            <a:pPr>
              <a:defRPr/>
            </a:pPr>
            <a:endParaRPr lang="en-US"/>
          </a:p>
        </p:txBody>
      </p:sp>
      <p:sp>
        <p:nvSpPr>
          <p:cNvPr id="12134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solidFill>
                  <a:schemeClr val="tx1"/>
                </a:solidFill>
                <a:latin typeface="Times New Roman" panose="02020603050405020304" pitchFamily="18" charset="0"/>
              </a:defRPr>
            </a:lvl1pPr>
          </a:lstStyle>
          <a:p>
            <a:pPr>
              <a:defRPr/>
            </a:pPr>
            <a:fld id="{EB77E8FC-23A3-44EA-92F5-4A4D8889E00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01A1AEB-ECDC-42F3-AE50-C8AB41A4A935}" type="slidenum">
              <a:rPr kumimoji="0" lang="en-US" altLang="en-US" smtClean="0"/>
              <a:pPr>
                <a:spcBef>
                  <a:spcPct val="0"/>
                </a:spcBef>
              </a:pPr>
              <a:t>1</a:t>
            </a:fld>
            <a:endParaRPr kumimoji="0"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r>
              <a:rPr lang="en-US" altLang="en-US" smtClean="0">
                <a:latin typeface="Arial" panose="020B0604020202020204" pitchFamily="34" charset="0"/>
              </a:rPr>
              <a:t>Class names should be nouns in mixed case, with the first letter uppercase and the first letter of each internal word capitalized. This is approach is termed "upper camel case."</a:t>
            </a:r>
          </a:p>
          <a:p>
            <a:pPr lvl="2"/>
            <a:r>
              <a:rPr lang="en-US" altLang="en-US" smtClean="0">
                <a:latin typeface="Arial" panose="020B0604020202020204" pitchFamily="34" charset="0"/>
              </a:rPr>
              <a:t>Methods should be verbs in mixed case, with the first letter lowercase and the first letter of each internal word capitalized. This is termed "lower camel case."</a:t>
            </a:r>
          </a:p>
          <a:p>
            <a:pPr lvl="2"/>
            <a:r>
              <a:rPr lang="en-US" altLang="en-US" smtClean="0">
                <a:latin typeface="Arial" panose="020B0604020202020204" pitchFamily="34" charset="0"/>
              </a:rPr>
              <a:t>Variable names should be short but meaningful. The choice of a variable name should be mnemonic: designed to indicate to the casual observer the intent of its use.</a:t>
            </a:r>
          </a:p>
          <a:p>
            <a:pPr lvl="2"/>
            <a:r>
              <a:rPr lang="en-US" altLang="en-US" smtClean="0">
                <a:latin typeface="Arial" panose="020B0604020202020204" pitchFamily="34" charset="0"/>
              </a:rPr>
              <a:t>One-character variable names should be avoided except as temporary "throwaway" variables.</a:t>
            </a:r>
          </a:p>
          <a:p>
            <a:pPr lvl="2"/>
            <a:r>
              <a:rPr lang="en-US" altLang="en-US" smtClean="0">
                <a:latin typeface="Arial" panose="020B0604020202020204" pitchFamily="34" charset="0"/>
              </a:rPr>
              <a:t>Constants should be declared using all uppercase letters. </a:t>
            </a:r>
            <a:r>
              <a:rPr lang="en-US" altLang="en-US" b="1" smtClean="0">
                <a:latin typeface="Arial" panose="020B0604020202020204" pitchFamily="34" charset="0"/>
              </a:rPr>
              <a:t>Note:</a:t>
            </a:r>
            <a:r>
              <a:rPr lang="en-US" altLang="en-US" smtClean="0">
                <a:latin typeface="Arial" panose="020B0604020202020204" pitchFamily="34" charset="0"/>
              </a:rPr>
              <a:t> The keyword </a:t>
            </a:r>
            <a:r>
              <a:rPr lang="en-US" altLang="en-US" smtClean="0">
                <a:latin typeface="Courier New" panose="02070309020205020404" pitchFamily="49" charset="0"/>
                <a:cs typeface="Courier New" panose="02070309020205020404" pitchFamily="49" charset="0"/>
              </a:rPr>
              <a:t>final</a:t>
            </a:r>
            <a:r>
              <a:rPr lang="en-US" altLang="en-US" smtClean="0">
                <a:latin typeface="Arial" panose="020B0604020202020204" pitchFamily="34" charset="0"/>
              </a:rPr>
              <a:t> is used to declare a variable whose value may only be assigned once. Once a </a:t>
            </a:r>
            <a:r>
              <a:rPr lang="en-US" altLang="en-US" smtClean="0">
                <a:latin typeface="Courier New" panose="02070309020205020404" pitchFamily="49" charset="0"/>
                <a:cs typeface="Courier New" panose="02070309020205020404" pitchFamily="49" charset="0"/>
              </a:rPr>
              <a:t>final</a:t>
            </a:r>
            <a:r>
              <a:rPr lang="en-US" altLang="en-US" smtClean="0">
                <a:latin typeface="Arial" panose="020B0604020202020204" pitchFamily="34" charset="0"/>
              </a:rPr>
              <a:t> variable has been assigned, it always contains the same value. You will learn more about the keyword </a:t>
            </a:r>
            <a:r>
              <a:rPr lang="en-US" altLang="en-US" smtClean="0">
                <a:latin typeface="Courier New" panose="02070309020205020404" pitchFamily="49" charset="0"/>
                <a:cs typeface="Courier New" panose="02070309020205020404" pitchFamily="49" charset="0"/>
              </a:rPr>
              <a:t>final</a:t>
            </a:r>
            <a:r>
              <a:rPr lang="en-US" altLang="en-US" smtClean="0">
                <a:latin typeface="Arial" panose="020B0604020202020204" pitchFamily="34" charset="0"/>
              </a:rPr>
              <a:t> in the lesson "Advanced Class Design."</a:t>
            </a:r>
          </a:p>
          <a:p>
            <a:pPr lvl="1"/>
            <a:r>
              <a:rPr lang="en-US" altLang="en-US" smtClean="0">
                <a:latin typeface="Arial" panose="020B0604020202020204" pitchFamily="34" charset="0"/>
              </a:rPr>
              <a:t>For the complete </a:t>
            </a:r>
            <a:r>
              <a:rPr lang="en-US" altLang="en-US" i="1" smtClean="0">
                <a:latin typeface="Arial" panose="020B0604020202020204" pitchFamily="34" charset="0"/>
              </a:rPr>
              <a:t>Code Conventions for the Java Programming Language </a:t>
            </a:r>
            <a:r>
              <a:rPr lang="en-US" altLang="en-US" smtClean="0">
                <a:latin typeface="Arial" panose="020B0604020202020204" pitchFamily="34" charset="0"/>
              </a:rPr>
              <a:t>document, go to http://www.oracle.com/technetwork/java/codeconv-138413.html.</a:t>
            </a:r>
            <a:endParaRPr lang="en-US" altLang="en-US" smtClean="0">
              <a:latin typeface="Courier New" panose="02070309020205020404" pitchFamily="49" charset="0"/>
              <a:cs typeface="Courier New" panose="02070309020205020404" pitchFamily="49" charset="0"/>
            </a:endParaRPr>
          </a:p>
          <a:p>
            <a:pPr lvl="1"/>
            <a:endParaRPr lang="en-US" altLang="en-US" smtClean="0">
              <a:latin typeface="Arial" panose="020B0604020202020204" pitchFamily="34" charset="0"/>
            </a:endParaRPr>
          </a:p>
        </p:txBody>
      </p:sp>
      <p:sp>
        <p:nvSpPr>
          <p:cNvPr id="45060"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r>
              <a:rPr kumimoji="0" lang="it-IT" altLang="en-US" sz="1100" b="1" smtClean="0">
                <a:latin typeface="Arial" panose="020B0604020202020204" pitchFamily="34" charset="0"/>
                <a:cs typeface="Arial" panose="020B0604020202020204" pitchFamily="34" charset="0"/>
              </a:rPr>
              <a:t>Java SE 7 Programming   2 - </a:t>
            </a:r>
            <a:fld id="{0D690712-5B57-46C3-93F6-CAD744104E38}" type="slidenum">
              <a:rPr kumimoji="0" lang="en-US" altLang="en-US" sz="1100" b="1" smtClean="0">
                <a:latin typeface="Arial" panose="020B0604020202020204" pitchFamily="34" charset="0"/>
                <a:cs typeface="Arial" panose="020B0604020202020204" pitchFamily="34" charset="0"/>
              </a:rPr>
              <a:pPr>
                <a:spcBef>
                  <a:spcPct val="0"/>
                </a:spcBef>
              </a:pPr>
              <a:t>11</a:t>
            </a:fld>
            <a:endParaRPr kumimoji="0" lang="en-US" altLang="en-US" sz="1100" b="1" smtClean="0">
              <a:latin typeface="Arial" panose="020B0604020202020204" pitchFamily="34" charset="0"/>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B7ABECA-42C4-4B88-9E47-13B7CF885DFB}" type="slidenum">
              <a:rPr kumimoji="0" lang="en-US" altLang="en-US" smtClean="0"/>
              <a:pPr>
                <a:spcBef>
                  <a:spcPct val="0"/>
                </a:spcBef>
              </a:pPr>
              <a:t>12</a:t>
            </a:fld>
            <a:endParaRPr kumimoji="0" lang="en-US" alt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BF368D7-507E-41F1-9499-ECDDE8D3A690}" type="slidenum">
              <a:rPr kumimoji="0" lang="en-US" altLang="en-US" smtClean="0">
                <a:latin typeface="Arial" panose="020B0604020202020204" pitchFamily="34" charset="0"/>
              </a:rPr>
              <a:pPr>
                <a:spcBef>
                  <a:spcPct val="0"/>
                </a:spcBef>
              </a:pPr>
              <a:t>13</a:t>
            </a:fld>
            <a:endParaRPr kumimoji="0" lang="en-US" altLang="en-US" smtClean="0">
              <a:latin typeface="Arial" panose="020B0604020202020204"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altLang="ko-KR" b="1" smtClean="0">
                <a:latin typeface="Arial" panose="020B0604020202020204" pitchFamily="34" charset="0"/>
                <a:ea typeface="Gulim" pitchFamily="34" charset="-127"/>
              </a:rPr>
              <a:t>Static</a:t>
            </a:r>
          </a:p>
          <a:p>
            <a:pPr marL="190500" indent="-190500" eaLnBrk="1" hangingPunct="1"/>
            <a:r>
              <a:rPr lang="en-US" altLang="ko-KR" b="1" smtClean="0">
                <a:latin typeface="Arial" panose="020B0604020202020204" pitchFamily="34" charset="0"/>
                <a:ea typeface="Gulim" pitchFamily="34" charset="-127"/>
              </a:rPr>
              <a:t>Static Variables : All instances of the same class share a single copy of the static variables. Static variables are initialized to default values when the class is loaded into memory.i.e Variables of type boolean are set to false, Numbers are set to zero, any variable that act as an object reference is set to null.</a:t>
            </a:r>
          </a:p>
          <a:p>
            <a:pPr marL="190500" indent="-190500" eaLnBrk="1" hangingPunct="1"/>
            <a:r>
              <a:rPr lang="en-US" altLang="ko-KR" b="1" smtClean="0">
                <a:latin typeface="Arial" panose="020B0604020202020204" pitchFamily="34" charset="0"/>
                <a:ea typeface="Gulim" pitchFamily="34" charset="-127"/>
              </a:rPr>
              <a:t>However u can assign value to static var at the time of decleration.</a:t>
            </a:r>
          </a:p>
          <a:p>
            <a:pPr marL="190500" indent="-190500" eaLnBrk="1" hangingPunct="1"/>
            <a:r>
              <a:rPr lang="en-US" altLang="ko-KR" b="1" smtClean="0">
                <a:latin typeface="Arial" panose="020B0604020202020204" pitchFamily="34" charset="0"/>
                <a:ea typeface="Gulim" pitchFamily="34" charset="-127"/>
              </a:rPr>
              <a:t>Static type varName1=expr1;</a:t>
            </a:r>
          </a:p>
          <a:p>
            <a:pPr marL="190500" indent="-190500" eaLnBrk="1" hangingPunct="1"/>
            <a:r>
              <a:rPr lang="en-US" altLang="ko-KR" b="1" smtClean="0">
                <a:latin typeface="Arial" panose="020B0604020202020204" pitchFamily="34" charset="0"/>
                <a:ea typeface="Gulim" pitchFamily="34" charset="-127"/>
              </a:rPr>
              <a:t>Static variables are initialized when a class is loaded. A Class can be loaded when :</a:t>
            </a:r>
          </a:p>
          <a:p>
            <a:pPr marL="190500" indent="-190500" eaLnBrk="1" hangingPunct="1">
              <a:buFontTx/>
              <a:buAutoNum type="arabicParenR"/>
            </a:pPr>
            <a:r>
              <a:rPr lang="en-US" altLang="ko-KR" b="1" smtClean="0">
                <a:latin typeface="Arial" panose="020B0604020202020204" pitchFamily="34" charset="0"/>
                <a:ea typeface="Gulim" pitchFamily="34" charset="-127"/>
              </a:rPr>
              <a:t>JVM decides its time to load because somebody is trying to make new instance of the class for the first time.</a:t>
            </a:r>
          </a:p>
          <a:p>
            <a:pPr marL="190500" indent="-190500" eaLnBrk="1" hangingPunct="1">
              <a:buFontTx/>
              <a:buAutoNum type="arabicParenR"/>
            </a:pPr>
            <a:r>
              <a:rPr lang="en-US" altLang="ko-KR" b="1" smtClean="0">
                <a:latin typeface="Arial" panose="020B0604020202020204" pitchFamily="34" charset="0"/>
                <a:ea typeface="Gulim" pitchFamily="34" charset="-127"/>
              </a:rPr>
              <a:t> Use a static method or variable of a class.</a:t>
            </a:r>
          </a:p>
          <a:p>
            <a:pPr marL="190500" indent="-190500" eaLnBrk="1" hangingPunct="1"/>
            <a:r>
              <a:rPr lang="en-US" altLang="ko-KR" b="1" smtClean="0">
                <a:latin typeface="Arial" panose="020B0604020202020204" pitchFamily="34" charset="0"/>
                <a:ea typeface="Gulim" pitchFamily="34" charset="-127"/>
              </a:rPr>
              <a:t>2 Guarantees about static initialization are :</a:t>
            </a:r>
          </a:p>
          <a:p>
            <a:pPr marL="190500" indent="-190500" eaLnBrk="1" hangingPunct="1"/>
            <a:r>
              <a:rPr lang="en-US" altLang="ko-KR" b="1" smtClean="0">
                <a:latin typeface="Arial" panose="020B0604020202020204" pitchFamily="34" charset="0"/>
                <a:ea typeface="Gulim" pitchFamily="34" charset="-127"/>
              </a:rPr>
              <a:t>Static variables in a class are initialized before any object of that class can be created.</a:t>
            </a:r>
          </a:p>
          <a:p>
            <a:pPr marL="190500" indent="-190500" eaLnBrk="1" hangingPunct="1"/>
            <a:r>
              <a:rPr lang="en-US" altLang="ko-KR" b="1" smtClean="0">
                <a:latin typeface="Arial" panose="020B0604020202020204" pitchFamily="34" charset="0"/>
                <a:ea typeface="Gulim" pitchFamily="34" charset="-127"/>
              </a:rPr>
              <a:t>Static Variables in a class are initialized before any static method of the class runs.</a:t>
            </a:r>
          </a:p>
          <a:p>
            <a:pPr marL="190500" indent="-190500" eaLnBrk="1" hangingPunct="1"/>
            <a:r>
              <a:rPr lang="en-US" altLang="ko-KR" b="1" u="sng" smtClean="0">
                <a:latin typeface="Arial" panose="020B0604020202020204" pitchFamily="34" charset="0"/>
                <a:ea typeface="Gulim" pitchFamily="34" charset="-127"/>
              </a:rPr>
              <a:t>Static Method</a:t>
            </a:r>
          </a:p>
          <a:p>
            <a:pPr marL="190500" indent="-190500" eaLnBrk="1" hangingPunct="1"/>
            <a:r>
              <a:rPr lang="en-US" altLang="ko-KR" smtClean="0">
                <a:latin typeface="Arial" panose="020B0604020202020204" pitchFamily="34" charset="0"/>
                <a:ea typeface="Gulim" pitchFamily="34" charset="-127"/>
              </a:rPr>
              <a:t>May be declared by using static keyword as a modifier.</a:t>
            </a:r>
          </a:p>
          <a:p>
            <a:pPr marL="190500" indent="-190500" eaLnBrk="1" hangingPunct="1"/>
            <a:r>
              <a:rPr lang="en-US" altLang="ko-KR" smtClean="0">
                <a:latin typeface="Arial" panose="020B0604020202020204" pitchFamily="34" charset="0"/>
                <a:ea typeface="Gulim" pitchFamily="34" charset="-127"/>
              </a:rPr>
              <a:t>A static method act relative to a class.</a:t>
            </a:r>
          </a:p>
          <a:p>
            <a:pPr marL="190500" indent="-190500" eaLnBrk="1" hangingPunct="1"/>
            <a:r>
              <a:rPr lang="en-US" altLang="ko-KR" smtClean="0">
                <a:latin typeface="Arial" panose="020B0604020202020204" pitchFamily="34" charset="0"/>
                <a:ea typeface="Gulim" pitchFamily="34" charset="-127"/>
              </a:rPr>
              <a:t>It doesn’t act on specific object of its class.</a:t>
            </a:r>
          </a:p>
          <a:p>
            <a:pPr marL="190500" indent="-190500" eaLnBrk="1" hangingPunct="1"/>
            <a:r>
              <a:rPr lang="en-US" altLang="ko-KR" smtClean="0">
                <a:latin typeface="Arial" panose="020B0604020202020204" pitchFamily="34" charset="0"/>
                <a:ea typeface="Gulim" pitchFamily="34" charset="-127"/>
              </a:rPr>
              <a:t>A Non-Static method can access static data it doesn’t give any error.</a:t>
            </a:r>
          </a:p>
          <a:p>
            <a:pPr marL="190500" indent="-190500" eaLnBrk="1" hangingPunct="1"/>
            <a:endParaRPr lang="en-US" altLang="ko-KR" smtClean="0">
              <a:latin typeface="Arial" panose="020B0604020202020204" pitchFamily="34" charset="0"/>
              <a:ea typeface="Gulim" pitchFamily="34" charset="-127"/>
            </a:endParaRPr>
          </a:p>
          <a:p>
            <a:pPr marL="190500" indent="-190500" eaLnBrk="1" hangingPunct="1"/>
            <a:r>
              <a:rPr lang="en-US" altLang="ko-KR" smtClean="0">
                <a:latin typeface="Arial" panose="020B0604020202020204" pitchFamily="34" charset="0"/>
                <a:ea typeface="Gulim" pitchFamily="34" charset="-127"/>
              </a:rPr>
              <a:t>The static modifier can be applied to class variables, methods, and even a code that is not a part of method. It cannot be assigned to a top-level class definition but it can be assigned to an inner class level definition. (The concept of inner class will be discussed later)</a:t>
            </a:r>
          </a:p>
          <a:p>
            <a:pPr marL="190500" indent="-190500" eaLnBrk="1" hangingPunct="1"/>
            <a:r>
              <a:rPr lang="en-US" altLang="ko-KR" smtClean="0">
                <a:latin typeface="Arial" panose="020B0604020202020204" pitchFamily="34" charset="0"/>
                <a:ea typeface="Gulim" pitchFamily="34" charset="-127"/>
              </a:rPr>
              <a:t>A static class member can be accessed directly by the class name and doesn’t need any object.  A single copy of a static member is maintained through out the program regardless of the number of objects created.</a:t>
            </a:r>
          </a:p>
          <a:p>
            <a:pPr marL="190500" indent="-190500" eaLnBrk="1" hangingPunct="1"/>
            <a:r>
              <a:rPr lang="en-US" altLang="ko-KR" smtClean="0">
                <a:latin typeface="Arial" panose="020B0604020202020204" pitchFamily="34" charset="0"/>
                <a:ea typeface="Gulim" pitchFamily="34" charset="-127"/>
              </a:rPr>
              <a:t>Static variables are initialized only once and at the start of the execution during the lifetime of a class.  These variables will be initialized first before the initialization of any instance variables. </a:t>
            </a:r>
          </a:p>
          <a:p>
            <a:pPr marL="190500" indent="-190500" eaLnBrk="1" hangingPunct="1"/>
            <a:r>
              <a:rPr lang="en-US" altLang="ko-KR" smtClean="0">
                <a:latin typeface="Arial" panose="020B0604020202020204" pitchFamily="34" charset="0"/>
                <a:ea typeface="Gulim" pitchFamily="34" charset="-127"/>
              </a:rPr>
              <a:t>The following are to be noted about static methods:</a:t>
            </a:r>
          </a:p>
          <a:p>
            <a:pPr marL="647700" lvl="1" indent="-190500" eaLnBrk="1" hangingPunct="1">
              <a:buFontTx/>
              <a:buChar char="•"/>
            </a:pPr>
            <a:r>
              <a:rPr lang="en-US" altLang="ko-KR" smtClean="0">
                <a:latin typeface="Arial" panose="020B0604020202020204" pitchFamily="34" charset="0"/>
                <a:ea typeface="Gulim" pitchFamily="34" charset="-127"/>
              </a:rPr>
              <a:t>They can only call other static methods.</a:t>
            </a:r>
          </a:p>
          <a:p>
            <a:pPr marL="647700" lvl="1" indent="-190500" eaLnBrk="1" hangingPunct="1">
              <a:buFontTx/>
              <a:buChar char="•"/>
            </a:pPr>
            <a:r>
              <a:rPr lang="en-US" altLang="ko-KR" smtClean="0">
                <a:latin typeface="Arial" panose="020B0604020202020204" pitchFamily="34" charset="0"/>
                <a:ea typeface="Gulim" pitchFamily="34" charset="-127"/>
              </a:rPr>
              <a:t>They must only access static data. Attempt to access non-static data causes a compiler error.</a:t>
            </a:r>
          </a:p>
          <a:p>
            <a:pPr marL="647700" lvl="1" indent="-190500" eaLnBrk="1" hangingPunct="1">
              <a:buFontTx/>
              <a:buChar char="•"/>
            </a:pPr>
            <a:r>
              <a:rPr lang="en-US" altLang="ko-KR" smtClean="0">
                <a:latin typeface="Arial" panose="020B0604020202020204" pitchFamily="34" charset="0"/>
                <a:ea typeface="Gulim" pitchFamily="34" charset="-127"/>
              </a:rPr>
              <a:t>They cannot refer to this or super in anyway. (The keyword super will be discussed later)</a:t>
            </a:r>
          </a:p>
          <a:p>
            <a:pPr marL="647700" lvl="1" indent="-190500" eaLnBrk="1" hangingPunct="1">
              <a:buFontTx/>
              <a:buChar char="•"/>
            </a:pPr>
            <a:r>
              <a:rPr lang="en-US" altLang="ko-KR" smtClean="0">
                <a:latin typeface="Arial" panose="020B0604020202020204" pitchFamily="34" charset="0"/>
                <a:ea typeface="Gulim" pitchFamily="34" charset="-127"/>
              </a:rPr>
              <a:t>These methods can be accessed using the class name rather than a object reference.</a:t>
            </a:r>
          </a:p>
          <a:p>
            <a:pPr marL="647700" lvl="1" indent="-190500" eaLnBrk="1" hangingPunct="1">
              <a:buFontTx/>
              <a:buChar char="•"/>
            </a:pPr>
            <a:r>
              <a:rPr lang="en-US" altLang="ko-KR" smtClean="0">
                <a:latin typeface="Arial" panose="020B0604020202020204" pitchFamily="34" charset="0"/>
                <a:ea typeface="Gulim" pitchFamily="34" charset="-127"/>
              </a:rPr>
              <a:t>main() method should be always static because it must be accessible for an application to run, before any instantiation takes place.</a:t>
            </a:r>
          </a:p>
          <a:p>
            <a:pPr marL="647700" lvl="1" indent="-190500" eaLnBrk="1" hangingPunct="1">
              <a:buFontTx/>
              <a:buChar char="•"/>
            </a:pPr>
            <a:r>
              <a:rPr lang="en-US" altLang="ko-KR" smtClean="0">
                <a:latin typeface="Arial" panose="020B0604020202020204" pitchFamily="34" charset="0"/>
                <a:ea typeface="Gulim" pitchFamily="34" charset="-127"/>
              </a:rPr>
              <a:t>When main() begins, no objects are created, so if you have a member data, you must create an object to access it.</a:t>
            </a:r>
          </a:p>
          <a:p>
            <a:pPr marL="190500" indent="-190500" eaLnBrk="1" hangingPunct="1"/>
            <a:endParaRPr lang="en-US" altLang="en-US" smtClean="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B400F63-BC20-4625-A302-2F5E72FB309A}" type="slidenum">
              <a:rPr kumimoji="0" lang="en-US" altLang="en-US" smtClean="0">
                <a:latin typeface="Arial" panose="020B0604020202020204" pitchFamily="34" charset="0"/>
              </a:rPr>
              <a:pPr>
                <a:spcBef>
                  <a:spcPct val="0"/>
                </a:spcBef>
              </a:pPr>
              <a:t>14</a:t>
            </a:fld>
            <a:endParaRPr kumimoji="0" lang="en-US" altLang="en-US" smtClean="0">
              <a:latin typeface="Arial" panose="020B0604020202020204" pitchFamily="3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You may define a block of statements to be executed when a class is loaded into memory. This is known as static initialization block.</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C08613A-E5B5-4A86-83AD-4F1AAAE00510}" type="slidenum">
              <a:rPr kumimoji="0" lang="en-US" altLang="en-US" smtClean="0"/>
              <a:pPr>
                <a:spcBef>
                  <a:spcPct val="0"/>
                </a:spcBef>
              </a:pPr>
              <a:t>15</a:t>
            </a:fld>
            <a:endParaRPr kumimoji="0" lang="en-US" alt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F4844C8-0515-446D-89AC-51172A59BE15}" type="slidenum">
              <a:rPr kumimoji="0" lang="en-US" altLang="en-US" smtClean="0"/>
              <a:pPr>
                <a:spcBef>
                  <a:spcPct val="0"/>
                </a:spcBef>
              </a:pPr>
              <a:t>16</a:t>
            </a:fld>
            <a:endParaRPr kumimoji="0" lang="en-US" alt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3DD644F-1A09-4607-BB59-C93307244653}" type="slidenum">
              <a:rPr kumimoji="0" lang="en-US" altLang="en-US" smtClean="0"/>
              <a:pPr>
                <a:spcBef>
                  <a:spcPct val="0"/>
                </a:spcBef>
              </a:pPr>
              <a:t>17</a:t>
            </a:fld>
            <a:endParaRPr kumimoji="0" lang="en-US" alt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9D8663A-6FF1-483C-833B-E4DDFCB84D3C}" type="slidenum">
              <a:rPr kumimoji="0" lang="en-US" altLang="en-US" smtClean="0"/>
              <a:pPr>
                <a:spcBef>
                  <a:spcPct val="0"/>
                </a:spcBef>
              </a:pPr>
              <a:t>18</a:t>
            </a:fld>
            <a:endParaRPr kumimoji="0" lang="en-US" alt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D170143B-3224-4658-B117-9DBB434D7681}" type="slidenum">
              <a:rPr kumimoji="0" lang="en-US" altLang="en-US" smtClean="0"/>
              <a:pPr>
                <a:spcBef>
                  <a:spcPct val="0"/>
                </a:spcBef>
              </a:pPr>
              <a:t>19</a:t>
            </a:fld>
            <a:endParaRPr kumimoji="0" lang="en-US" alt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551788C-A817-408C-A765-7C2D2E0F21BB}" type="slidenum">
              <a:rPr kumimoji="0" lang="en-US" altLang="en-US" smtClean="0"/>
              <a:pPr>
                <a:spcBef>
                  <a:spcPct val="0"/>
                </a:spcBef>
              </a:pPr>
              <a:t>20</a:t>
            </a:fld>
            <a:endParaRPr kumimoji="0" lang="en-US" alt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69C2D0C8-34AF-411C-B6AA-82B11058D502}" type="slidenum">
              <a:rPr kumimoji="0" lang="en-US" altLang="en-US" smtClean="0"/>
              <a:pPr>
                <a:spcBef>
                  <a:spcPct val="0"/>
                </a:spcBef>
              </a:pPr>
              <a:t>2</a:t>
            </a:fld>
            <a:endParaRPr kumimoji="0" lang="en-US" altLang="en-US"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49BA14A8-6C9F-4F5C-99C2-282BEE98AE28}" type="slidenum">
              <a:rPr kumimoji="0" lang="en-US" altLang="en-US" smtClean="0"/>
              <a:pPr>
                <a:spcBef>
                  <a:spcPct val="0"/>
                </a:spcBef>
              </a:pPr>
              <a:t>21</a:t>
            </a:fld>
            <a:endParaRPr kumimoji="0" lang="en-US" alt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435BEA29-8332-4E94-84C0-E76D74FD9CD7}" type="slidenum">
              <a:rPr kumimoji="0" lang="en-US" altLang="en-US" smtClean="0"/>
              <a:pPr>
                <a:spcBef>
                  <a:spcPct val="0"/>
                </a:spcBef>
              </a:pPr>
              <a:t>22</a:t>
            </a:fld>
            <a:endParaRPr kumimoji="0" lang="en-US" alt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04B8CB4-91D5-4811-8947-B1CF403DBEE1}" type="slidenum">
              <a:rPr kumimoji="0" lang="en-US" altLang="en-US" smtClean="0"/>
              <a:pPr>
                <a:spcBef>
                  <a:spcPct val="0"/>
                </a:spcBef>
              </a:pPr>
              <a:t>23</a:t>
            </a:fld>
            <a:endParaRPr kumimoji="0" lang="en-US" alt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AC33A861-B8A0-432F-82BF-A2E2C7E608BD}" type="slidenum">
              <a:rPr kumimoji="0" lang="en-US" altLang="en-US" smtClean="0">
                <a:latin typeface="Arial" panose="020B0604020202020204" pitchFamily="34" charset="0"/>
              </a:rPr>
              <a:pPr>
                <a:spcBef>
                  <a:spcPct val="0"/>
                </a:spcBef>
              </a:pPr>
              <a:t>24</a:t>
            </a:fld>
            <a:endParaRPr kumimoji="0" lang="en-US" altLang="en-US" smtClean="0">
              <a:latin typeface="Arial" panose="020B0604020202020204" pitchFamily="34"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ko-KR" b="1" smtClean="0">
                <a:ea typeface="Gulim" pitchFamily="34" charset="-127"/>
              </a:rPr>
              <a:t>Member &amp; Automatic variables : </a:t>
            </a:r>
          </a:p>
          <a:p>
            <a:pPr eaLnBrk="1" hangingPunct="1"/>
            <a:r>
              <a:rPr lang="en-US" altLang="ko-KR" smtClean="0">
                <a:ea typeface="Gulim" pitchFamily="34" charset="-127"/>
              </a:rPr>
              <a:t>Java supports variables of two different lifetimes: </a:t>
            </a:r>
          </a:p>
          <a:p>
            <a:pPr eaLnBrk="1" hangingPunct="1">
              <a:buFontTx/>
              <a:buChar char="•"/>
            </a:pPr>
            <a:r>
              <a:rPr lang="en-US" altLang="ko-KR" smtClean="0">
                <a:ea typeface="Gulim" pitchFamily="34" charset="-127"/>
              </a:rPr>
              <a:t>A member variable is the one which is created when an instance or an object is created, and is accessible from any method in the class.</a:t>
            </a:r>
          </a:p>
          <a:p>
            <a:pPr eaLnBrk="1" hangingPunct="1">
              <a:buFontTx/>
              <a:buChar char="•"/>
            </a:pPr>
            <a:r>
              <a:rPr lang="en-US" altLang="ko-KR" smtClean="0">
                <a:ea typeface="Gulim" pitchFamily="34" charset="-127"/>
              </a:rPr>
              <a:t>An automatic variable is similar to the local variable. It is alive as long as the control is within the function. The programmer must initialize a local variable before it is used.</a:t>
            </a:r>
            <a:endParaRPr lang="en-US" altLang="ko-KR" b="1" smtClean="0">
              <a:ea typeface="Gulim" pitchFamily="34" charset="-127"/>
            </a:endParaRPr>
          </a:p>
          <a:p>
            <a:pPr eaLnBrk="1" hangingPunct="1"/>
            <a:r>
              <a:rPr lang="en-US" altLang="ko-KR" b="1" smtClean="0">
                <a:ea typeface="Gulim" pitchFamily="34" charset="-127"/>
              </a:rPr>
              <a:t>Member Variables</a:t>
            </a:r>
          </a:p>
          <a:p>
            <a:pPr eaLnBrk="1" hangingPunct="1">
              <a:lnSpc>
                <a:spcPct val="140000"/>
              </a:lnSpc>
              <a:spcBef>
                <a:spcPts val="500"/>
              </a:spcBef>
              <a:spcAft>
                <a:spcPts val="500"/>
              </a:spcAft>
              <a:buFontTx/>
              <a:buChar char="•"/>
            </a:pPr>
            <a:r>
              <a:rPr lang="en-US" altLang="en-US" smtClean="0"/>
              <a:t>Defined in a class, outside methods or constructors.</a:t>
            </a:r>
          </a:p>
          <a:p>
            <a:pPr eaLnBrk="1" hangingPunct="1">
              <a:lnSpc>
                <a:spcPct val="140000"/>
              </a:lnSpc>
              <a:spcBef>
                <a:spcPts val="500"/>
              </a:spcBef>
              <a:spcAft>
                <a:spcPts val="500"/>
              </a:spcAft>
              <a:buFontTx/>
              <a:buChar char="•"/>
            </a:pPr>
            <a:r>
              <a:rPr lang="en-US" altLang="en-US" smtClean="0"/>
              <a:t>They are alive as long as the object exists.</a:t>
            </a:r>
          </a:p>
          <a:p>
            <a:pPr eaLnBrk="1" hangingPunct="1">
              <a:lnSpc>
                <a:spcPct val="140000"/>
              </a:lnSpc>
              <a:spcBef>
                <a:spcPts val="500"/>
              </a:spcBef>
              <a:spcAft>
                <a:spcPts val="500"/>
              </a:spcAft>
            </a:pPr>
            <a:r>
              <a:rPr lang="en-US" altLang="en-US" b="1" smtClean="0"/>
              <a:t>Automatic Variables or Local Variables</a:t>
            </a:r>
          </a:p>
          <a:p>
            <a:pPr eaLnBrk="1" hangingPunct="1">
              <a:lnSpc>
                <a:spcPct val="160000"/>
              </a:lnSpc>
              <a:spcBef>
                <a:spcPts val="500"/>
              </a:spcBef>
              <a:spcAft>
                <a:spcPts val="500"/>
              </a:spcAft>
              <a:buFontTx/>
              <a:buChar char="•"/>
            </a:pPr>
            <a:r>
              <a:rPr lang="en-US" altLang="en-US" smtClean="0"/>
              <a:t>These are declared within methods or blocks</a:t>
            </a:r>
          </a:p>
          <a:p>
            <a:pPr eaLnBrk="1" hangingPunct="1">
              <a:lnSpc>
                <a:spcPct val="160000"/>
              </a:lnSpc>
              <a:spcBef>
                <a:spcPts val="500"/>
              </a:spcBef>
              <a:spcAft>
                <a:spcPts val="500"/>
              </a:spcAft>
              <a:buFontTx/>
              <a:buChar char="•"/>
            </a:pPr>
            <a:r>
              <a:rPr lang="en-US" altLang="en-US" smtClean="0"/>
              <a:t>They are alive as long as the control is within the function.</a:t>
            </a:r>
          </a:p>
          <a:p>
            <a:pPr eaLnBrk="1" hangingPunct="1">
              <a:lnSpc>
                <a:spcPct val="160000"/>
              </a:lnSpc>
              <a:spcBef>
                <a:spcPts val="500"/>
              </a:spcBef>
              <a:spcAft>
                <a:spcPts val="500"/>
              </a:spcAft>
              <a:buFontTx/>
              <a:buChar char="•"/>
            </a:pPr>
            <a:r>
              <a:rPr lang="en-US" altLang="en-US" smtClean="0"/>
              <a:t>Variables passed as parameters also fall in this category</a:t>
            </a:r>
          </a:p>
          <a:p>
            <a:pPr eaLnBrk="1" hangingPunct="1"/>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4240CD58-27A5-4576-BFD8-98A11B1B30E3}" type="slidenum">
              <a:rPr kumimoji="0" lang="en-US" altLang="en-US" smtClean="0">
                <a:latin typeface="Arial" panose="020B0604020202020204" pitchFamily="34" charset="0"/>
              </a:rPr>
              <a:pPr>
                <a:spcBef>
                  <a:spcPct val="0"/>
                </a:spcBef>
              </a:pPr>
              <a:t>25</a:t>
            </a:fld>
            <a:endParaRPr kumimoji="0" lang="en-US" altLang="en-US" smtClean="0">
              <a:latin typeface="Arial" panose="020B0604020202020204" pitchFamily="3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05E7693-17ED-4570-94D7-13EDFB8902CD}" type="slidenum">
              <a:rPr kumimoji="0" lang="en-US" altLang="en-US" smtClean="0"/>
              <a:pPr>
                <a:spcBef>
                  <a:spcPct val="0"/>
                </a:spcBef>
              </a:pPr>
              <a:t>26</a:t>
            </a:fld>
            <a:endParaRPr kumimoji="0" lang="en-US" alt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4E732B27-6810-4589-8334-6F3035AF9C8D}" type="slidenum">
              <a:rPr kumimoji="0" lang="en-US" altLang="en-US" smtClean="0"/>
              <a:pPr>
                <a:spcBef>
                  <a:spcPct val="0"/>
                </a:spcBef>
              </a:pPr>
              <a:t>27</a:t>
            </a:fld>
            <a:endParaRPr kumimoji="0" lang="en-US" alt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66A8BA8F-D478-4918-8B8D-699490F67631}" type="slidenum">
              <a:rPr kumimoji="0" lang="en-US" altLang="en-US" smtClean="0"/>
              <a:pPr>
                <a:spcBef>
                  <a:spcPct val="0"/>
                </a:spcBef>
              </a:pPr>
              <a:t>29</a:t>
            </a:fld>
            <a:endParaRPr kumimoji="0" lang="en-US" alt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42C0F365-91C5-4C7E-8E42-4E92CA018B3A}" type="slidenum">
              <a:rPr kumimoji="0" lang="en-US" altLang="en-US" smtClean="0"/>
              <a:pPr>
                <a:spcBef>
                  <a:spcPct val="0"/>
                </a:spcBef>
              </a:pPr>
              <a:t>30</a:t>
            </a:fld>
            <a:endParaRPr kumimoji="0" lang="en-US" alt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C2C72CC8-5C55-451B-9E1A-A0FB2351899C}" type="slidenum">
              <a:rPr kumimoji="0" lang="en-US" altLang="en-US" smtClean="0"/>
              <a:pPr>
                <a:spcBef>
                  <a:spcPct val="0"/>
                </a:spcBef>
              </a:pPr>
              <a:t>32</a:t>
            </a:fld>
            <a:endParaRPr kumimoji="0" lang="en-US" alt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5301ABE-2F61-4FA1-A666-4AE6AC266273}" type="slidenum">
              <a:rPr kumimoji="0" lang="en-US" altLang="en-US" smtClean="0"/>
              <a:pPr>
                <a:spcBef>
                  <a:spcPct val="0"/>
                </a:spcBef>
              </a:pPr>
              <a:t>3</a:t>
            </a:fld>
            <a:endParaRPr kumimoji="0" lang="en-US" alt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65DC915C-A07A-4123-B539-9370685BDB19}" type="slidenum">
              <a:rPr kumimoji="0" lang="en-US" altLang="en-US" smtClean="0"/>
              <a:pPr>
                <a:spcBef>
                  <a:spcPct val="0"/>
                </a:spcBef>
              </a:pPr>
              <a:t>33</a:t>
            </a:fld>
            <a:endParaRPr kumimoji="0" lang="en-US" alt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Constructors in Subclasses</a:t>
            </a:r>
          </a:p>
          <a:p>
            <a:pPr lvl="1"/>
            <a:r>
              <a:rPr lang="en-US" altLang="en-US" smtClean="0">
                <a:latin typeface="Arial" panose="020B0604020202020204" pitchFamily="34" charset="0"/>
              </a:rPr>
              <a:t>Every subclass inherits the non-private fields and methods from its parent (superclass). However, the subclass does not inherit the constructor from its parent. It must provide a constructor.</a:t>
            </a:r>
          </a:p>
          <a:p>
            <a:pPr lvl="1"/>
            <a:r>
              <a:rPr lang="en-US" altLang="en-US" smtClean="0">
                <a:latin typeface="Arial" panose="020B0604020202020204" pitchFamily="34" charset="0"/>
              </a:rPr>
              <a:t>The </a:t>
            </a:r>
            <a:r>
              <a:rPr lang="en-US" altLang="en-US" i="1" smtClean="0">
                <a:latin typeface="Arial" panose="020B0604020202020204" pitchFamily="34" charset="0"/>
              </a:rPr>
              <a:t>Java Language Specification </a:t>
            </a:r>
            <a:r>
              <a:rPr lang="en-US" altLang="en-US" smtClean="0">
                <a:latin typeface="Arial" panose="020B0604020202020204" pitchFamily="34" charset="0"/>
              </a:rPr>
              <a:t>includes the following description:</a:t>
            </a:r>
          </a:p>
          <a:p>
            <a:pPr lvl="1"/>
            <a:r>
              <a:rPr lang="en-US" altLang="en-US" smtClean="0">
                <a:latin typeface="Arial" panose="020B0604020202020204" pitchFamily="34" charset="0"/>
              </a:rPr>
              <a:t>“Constructor declarations are not members. They are never inherited and therefore are not subject to hiding or overriding.” </a:t>
            </a:r>
          </a:p>
        </p:txBody>
      </p:sp>
      <p:sp>
        <p:nvSpPr>
          <p:cNvPr id="90116"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eaLnBrk="1" hangingPunct="1">
              <a:spcBef>
                <a:spcPct val="0"/>
              </a:spcBef>
            </a:pPr>
            <a:r>
              <a:rPr kumimoji="0" lang="it-IT" altLang="en-US" smtClean="0">
                <a:latin typeface="Arial" panose="020B0604020202020204" pitchFamily="34" charset="0"/>
                <a:cs typeface="Arial" panose="020B0604020202020204" pitchFamily="34" charset="0"/>
              </a:rPr>
              <a:t>Java SE 7 Programming   3 - </a:t>
            </a:r>
            <a:fld id="{E98FAF89-6092-4FD2-80B4-08ECCA106672}" type="slidenum">
              <a:rPr kumimoji="0" lang="en-US" altLang="en-US" smtClean="0">
                <a:latin typeface="Arial" panose="020B0604020202020204" pitchFamily="34" charset="0"/>
                <a:cs typeface="Arial" panose="020B0604020202020204" pitchFamily="34" charset="0"/>
              </a:rPr>
              <a:pPr eaLnBrk="1" hangingPunct="1">
                <a:spcBef>
                  <a:spcPct val="0"/>
                </a:spcBef>
              </a:pPr>
              <a:t>34</a:t>
            </a:fld>
            <a:endParaRPr kumimoji="0" lang="en-US" altLang="en-US" smtClean="0">
              <a:latin typeface="Arial" panose="020B0604020202020204" pitchFamily="34" charset="0"/>
              <a:cs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1ADC1F7-3C67-4800-BFA8-8C0C0F985785}" type="slidenum">
              <a:rPr kumimoji="0" lang="en-US" altLang="en-US" smtClean="0"/>
              <a:pPr>
                <a:spcBef>
                  <a:spcPct val="0"/>
                </a:spcBef>
              </a:pPr>
              <a:t>35</a:t>
            </a:fld>
            <a:endParaRPr kumimoji="0" lang="en-US" alt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8239A10A-98DC-4059-9855-3525C32FBFDE}" type="slidenum">
              <a:rPr kumimoji="0" lang="en-US" altLang="en-US" smtClean="0"/>
              <a:pPr>
                <a:spcBef>
                  <a:spcPct val="0"/>
                </a:spcBef>
              </a:pPr>
              <a:t>36</a:t>
            </a:fld>
            <a:endParaRPr kumimoji="0" lang="en-US" alt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Java Syntax for Subclassing</a:t>
            </a:r>
          </a:p>
          <a:p>
            <a:pPr lvl="1"/>
            <a:r>
              <a:rPr lang="en-US" altLang="en-US" smtClean="0">
                <a:latin typeface="Arial" panose="020B0604020202020204" pitchFamily="34" charset="0"/>
              </a:rPr>
              <a:t>The keyword </a:t>
            </a:r>
            <a:r>
              <a:rPr lang="en-US" altLang="en-US" smtClean="0">
                <a:latin typeface="Courier New" panose="02070309020205020404" pitchFamily="49" charset="0"/>
                <a:cs typeface="Courier New" panose="02070309020205020404" pitchFamily="49" charset="0"/>
              </a:rPr>
              <a:t>extends</a:t>
            </a:r>
            <a:r>
              <a:rPr lang="en-US" altLang="en-US" smtClean="0">
                <a:latin typeface="Arial" panose="020B0604020202020204" pitchFamily="34" charset="0"/>
              </a:rPr>
              <a:t> is used to create a subclass.</a:t>
            </a:r>
          </a:p>
          <a:p>
            <a:pPr lvl="1"/>
            <a:r>
              <a:rPr lang="en-US" altLang="en-US" smtClean="0">
                <a:latin typeface="Arial" panose="020B0604020202020204" pitchFamily="34" charset="0"/>
              </a:rPr>
              <a:t>The </a:t>
            </a:r>
            <a:r>
              <a:rPr lang="en-US" altLang="en-US" smtClean="0">
                <a:latin typeface="Courier New" panose="02070309020205020404" pitchFamily="49" charset="0"/>
                <a:cs typeface="Courier New" panose="02070309020205020404" pitchFamily="49" charset="0"/>
              </a:rPr>
              <a:t>Manager</a:t>
            </a:r>
            <a:r>
              <a:rPr lang="en-US" altLang="en-US" smtClean="0">
                <a:latin typeface="Arial" panose="020B0604020202020204" pitchFamily="34" charset="0"/>
              </a:rPr>
              <a:t> class, by extending the </a:t>
            </a:r>
            <a:r>
              <a:rPr lang="en-US" altLang="en-US" smtClean="0">
                <a:latin typeface="Courier New" panose="02070309020205020404" pitchFamily="49" charset="0"/>
                <a:cs typeface="Courier New" panose="02070309020205020404" pitchFamily="49" charset="0"/>
              </a:rPr>
              <a:t>Employee</a:t>
            </a:r>
            <a:r>
              <a:rPr lang="en-US" altLang="en-US" smtClean="0">
                <a:latin typeface="Arial" panose="020B0604020202020204" pitchFamily="34" charset="0"/>
              </a:rPr>
              <a:t> class, inherits all of the non-private data fields and methods from </a:t>
            </a:r>
            <a:r>
              <a:rPr lang="en-US" altLang="en-US" smtClean="0">
                <a:latin typeface="Courier New" panose="02070309020205020404" pitchFamily="49" charset="0"/>
                <a:cs typeface="Courier New" panose="02070309020205020404" pitchFamily="49" charset="0"/>
              </a:rPr>
              <a:t>Employee</a:t>
            </a:r>
            <a:r>
              <a:rPr lang="en-US" altLang="en-US" smtClean="0">
                <a:latin typeface="Arial" panose="020B0604020202020204" pitchFamily="34" charset="0"/>
              </a:rPr>
              <a:t>. After all, if a manager is also an employee, then it follows that </a:t>
            </a:r>
            <a:r>
              <a:rPr lang="en-US" altLang="en-US" smtClean="0">
                <a:latin typeface="Courier New" panose="02070309020205020404" pitchFamily="49" charset="0"/>
                <a:cs typeface="Courier New" panose="02070309020205020404" pitchFamily="49" charset="0"/>
              </a:rPr>
              <a:t>Manager</a:t>
            </a:r>
            <a:r>
              <a:rPr lang="en-US" altLang="en-US" smtClean="0">
                <a:latin typeface="Arial" panose="020B0604020202020204" pitchFamily="34" charset="0"/>
              </a:rPr>
              <a:t> has all of the same attributes and operations of </a:t>
            </a:r>
            <a:r>
              <a:rPr lang="en-US" altLang="en-US" smtClean="0">
                <a:latin typeface="Courier New" panose="02070309020205020404" pitchFamily="49" charset="0"/>
                <a:cs typeface="Courier New" panose="02070309020205020404" pitchFamily="49" charset="0"/>
              </a:rPr>
              <a:t>Employee</a:t>
            </a:r>
            <a:r>
              <a:rPr lang="en-US" altLang="en-US" smtClean="0">
                <a:latin typeface="Arial" panose="020B0604020202020204" pitchFamily="34" charset="0"/>
              </a:rPr>
              <a:t>.</a:t>
            </a:r>
          </a:p>
          <a:p>
            <a:pPr lvl="1"/>
            <a:r>
              <a:rPr lang="en-US" altLang="en-US" smtClean="0">
                <a:latin typeface="Arial" panose="020B0604020202020204" pitchFamily="34" charset="0"/>
              </a:rPr>
              <a:t>Note that the </a:t>
            </a:r>
            <a:r>
              <a:rPr lang="en-US" altLang="en-US" smtClean="0">
                <a:latin typeface="Courier New" panose="02070309020205020404" pitchFamily="49" charset="0"/>
                <a:cs typeface="Courier New" panose="02070309020205020404" pitchFamily="49" charset="0"/>
              </a:rPr>
              <a:t>Manager</a:t>
            </a:r>
            <a:r>
              <a:rPr lang="en-US" altLang="en-US" smtClean="0">
                <a:latin typeface="Arial" panose="020B0604020202020204" pitchFamily="34" charset="0"/>
              </a:rPr>
              <a:t> class declares its own constructor. Constructors are </a:t>
            </a:r>
            <a:r>
              <a:rPr lang="en-US" altLang="en-US" i="1" smtClean="0">
                <a:latin typeface="Arial" panose="020B0604020202020204" pitchFamily="34" charset="0"/>
              </a:rPr>
              <a:t>not</a:t>
            </a:r>
            <a:r>
              <a:rPr lang="en-US" altLang="en-US" smtClean="0">
                <a:latin typeface="Arial" panose="020B0604020202020204" pitchFamily="34" charset="0"/>
              </a:rPr>
              <a:t> inherited from the parent class. There are additional details about this in the next slide.</a:t>
            </a:r>
          </a:p>
          <a:p>
            <a:pPr lvl="1"/>
            <a:r>
              <a:rPr lang="en-US" altLang="en-US" smtClean="0">
                <a:latin typeface="Arial" panose="020B0604020202020204" pitchFamily="34" charset="0"/>
              </a:rPr>
              <a:t>The constructor that </a:t>
            </a:r>
            <a:r>
              <a:rPr lang="en-US" altLang="en-US" smtClean="0">
                <a:latin typeface="Courier New" panose="02070309020205020404" pitchFamily="49" charset="0"/>
                <a:cs typeface="Courier New" panose="02070309020205020404" pitchFamily="49" charset="0"/>
              </a:rPr>
              <a:t>Manager</a:t>
            </a:r>
            <a:r>
              <a:rPr lang="en-US" altLang="en-US" smtClean="0">
                <a:latin typeface="Arial" panose="020B0604020202020204" pitchFamily="34" charset="0"/>
              </a:rPr>
              <a:t> declares in line 4 calls the constructor of its parent class, </a:t>
            </a:r>
            <a:r>
              <a:rPr lang="en-US" altLang="en-US" smtClean="0">
                <a:latin typeface="Courier New" panose="02070309020205020404" pitchFamily="49" charset="0"/>
                <a:cs typeface="Courier New" panose="02070309020205020404" pitchFamily="49" charset="0"/>
              </a:rPr>
              <a:t>Employee</a:t>
            </a:r>
            <a:r>
              <a:rPr lang="en-US" altLang="en-US" smtClean="0">
                <a:latin typeface="Arial" panose="020B0604020202020204" pitchFamily="34" charset="0"/>
              </a:rPr>
              <a:t>, using the </a:t>
            </a:r>
            <a:r>
              <a:rPr lang="en-US" altLang="en-US" smtClean="0">
                <a:latin typeface="Courier New" panose="02070309020205020404" pitchFamily="49" charset="0"/>
                <a:cs typeface="Courier New" panose="02070309020205020404" pitchFamily="49" charset="0"/>
              </a:rPr>
              <a:t>super</a:t>
            </a:r>
            <a:r>
              <a:rPr lang="en-US" altLang="en-US" smtClean="0">
                <a:latin typeface="Arial" panose="020B0604020202020204" pitchFamily="34" charset="0"/>
              </a:rPr>
              <a:t> keyword. This sets the value of all of the </a:t>
            </a:r>
            <a:r>
              <a:rPr lang="en-US" altLang="en-US" smtClean="0">
                <a:latin typeface="Courier New" panose="02070309020205020404" pitchFamily="49" charset="0"/>
                <a:cs typeface="Courier New" panose="02070309020205020404" pitchFamily="49" charset="0"/>
              </a:rPr>
              <a:t>Employee</a:t>
            </a:r>
            <a:r>
              <a:rPr lang="en-US" altLang="en-US" smtClean="0">
                <a:latin typeface="Arial" panose="020B0604020202020204" pitchFamily="34" charset="0"/>
              </a:rPr>
              <a:t> fields: </a:t>
            </a:r>
            <a:r>
              <a:rPr lang="en-US" altLang="en-US" smtClean="0">
                <a:latin typeface="Courier New" panose="02070309020205020404" pitchFamily="49" charset="0"/>
                <a:cs typeface="Courier New" panose="02070309020205020404" pitchFamily="49" charset="0"/>
              </a:rPr>
              <a:t>id</a:t>
            </a:r>
            <a:r>
              <a:rPr lang="en-US" altLang="en-US" smtClean="0">
                <a:latin typeface="Arial" panose="020B0604020202020204" pitchFamily="34" charset="0"/>
              </a:rPr>
              <a:t>, </a:t>
            </a:r>
            <a:r>
              <a:rPr lang="en-US" altLang="en-US" smtClean="0">
                <a:latin typeface="Courier New" panose="02070309020205020404" pitchFamily="49" charset="0"/>
                <a:cs typeface="Courier New" panose="02070309020205020404" pitchFamily="49" charset="0"/>
              </a:rPr>
              <a:t>name</a:t>
            </a:r>
            <a:r>
              <a:rPr lang="en-US" altLang="en-US" smtClean="0">
                <a:latin typeface="Arial" panose="020B0604020202020204" pitchFamily="34" charset="0"/>
              </a:rPr>
              <a:t>, </a:t>
            </a:r>
            <a:r>
              <a:rPr lang="en-US" altLang="en-US" smtClean="0">
                <a:latin typeface="Courier New" panose="02070309020205020404" pitchFamily="49" charset="0"/>
                <a:cs typeface="Courier New" panose="02070309020205020404" pitchFamily="49" charset="0"/>
              </a:rPr>
              <a:t>ssn</a:t>
            </a:r>
            <a:r>
              <a:rPr lang="en-US" altLang="en-US" smtClean="0">
                <a:latin typeface="Arial" panose="020B0604020202020204" pitchFamily="34" charset="0"/>
              </a:rPr>
              <a:t>, and </a:t>
            </a:r>
            <a:r>
              <a:rPr lang="en-US" altLang="en-US" smtClean="0">
                <a:latin typeface="Courier New" panose="02070309020205020404" pitchFamily="49" charset="0"/>
                <a:cs typeface="Courier New" panose="02070309020205020404" pitchFamily="49" charset="0"/>
              </a:rPr>
              <a:t>salary</a:t>
            </a:r>
            <a:r>
              <a:rPr lang="en-US" altLang="en-US" smtClean="0">
                <a:latin typeface="Arial" panose="020B0604020202020204" pitchFamily="34" charset="0"/>
              </a:rPr>
              <a:t>. </a:t>
            </a:r>
            <a:r>
              <a:rPr lang="en-US" altLang="en-US" smtClean="0">
                <a:latin typeface="Courier New" panose="02070309020205020404" pitchFamily="49" charset="0"/>
                <a:cs typeface="Courier New" panose="02070309020205020404" pitchFamily="49" charset="0"/>
              </a:rPr>
              <a:t>Manager</a:t>
            </a:r>
            <a:r>
              <a:rPr lang="en-US" altLang="en-US" smtClean="0">
                <a:latin typeface="Arial" panose="020B0604020202020204" pitchFamily="34" charset="0"/>
              </a:rPr>
              <a:t> is a specialization of </a:t>
            </a:r>
            <a:r>
              <a:rPr lang="en-US" altLang="en-US" smtClean="0">
                <a:latin typeface="Courier New" panose="02070309020205020404" pitchFamily="49" charset="0"/>
                <a:cs typeface="Courier New" panose="02070309020205020404" pitchFamily="49" charset="0"/>
              </a:rPr>
              <a:t>Employee</a:t>
            </a:r>
            <a:r>
              <a:rPr lang="en-US" altLang="en-US" smtClean="0">
                <a:latin typeface="Arial" panose="020B0604020202020204" pitchFamily="34" charset="0"/>
              </a:rPr>
              <a:t>, so constructing a </a:t>
            </a:r>
            <a:r>
              <a:rPr lang="en-US" altLang="en-US" smtClean="0">
                <a:latin typeface="Courier New" panose="02070309020205020404" pitchFamily="49" charset="0"/>
                <a:cs typeface="Courier New" panose="02070309020205020404" pitchFamily="49" charset="0"/>
              </a:rPr>
              <a:t>Manager</a:t>
            </a:r>
            <a:r>
              <a:rPr lang="en-US" altLang="en-US" smtClean="0">
                <a:latin typeface="Arial" panose="020B0604020202020204" pitchFamily="34" charset="0"/>
              </a:rPr>
              <a:t> requires a department name, which is assigned to the </a:t>
            </a:r>
            <a:r>
              <a:rPr lang="en-US" altLang="en-US" smtClean="0">
                <a:latin typeface="Courier New" panose="02070309020205020404" pitchFamily="49" charset="0"/>
                <a:cs typeface="Courier New" panose="02070309020205020404" pitchFamily="49" charset="0"/>
              </a:rPr>
              <a:t>deptName</a:t>
            </a:r>
            <a:r>
              <a:rPr lang="en-US" altLang="en-US" smtClean="0">
                <a:latin typeface="Arial" panose="020B0604020202020204" pitchFamily="34" charset="0"/>
              </a:rPr>
              <a:t> field in line 7.</a:t>
            </a:r>
          </a:p>
          <a:p>
            <a:pPr lvl="1"/>
            <a:r>
              <a:rPr lang="en-US" altLang="en-US" smtClean="0">
                <a:latin typeface="Arial" panose="020B0604020202020204" pitchFamily="34" charset="0"/>
              </a:rPr>
              <a:t>What other methods might you want in a </a:t>
            </a:r>
            <a:r>
              <a:rPr lang="en-US" altLang="en-US" smtClean="0">
                <a:latin typeface="Arial" panose="020B0604020202020204" pitchFamily="34" charset="0"/>
                <a:cs typeface="Arial" panose="020B0604020202020204" pitchFamily="34" charset="0"/>
              </a:rPr>
              <a:t>model of Manager</a:t>
            </a:r>
            <a:r>
              <a:rPr lang="en-US" altLang="en-US" smtClean="0">
                <a:latin typeface="Arial" panose="020B0604020202020204" pitchFamily="34" charset="0"/>
              </a:rPr>
              <a:t>? Perhaps you want a method that adds an </a:t>
            </a:r>
            <a:r>
              <a:rPr lang="en-US" altLang="en-US" smtClean="0">
                <a:latin typeface="Courier New" panose="02070309020205020404" pitchFamily="49" charset="0"/>
                <a:cs typeface="Courier New" panose="02070309020205020404" pitchFamily="49" charset="0"/>
              </a:rPr>
              <a:t>Employee</a:t>
            </a:r>
            <a:r>
              <a:rPr lang="en-US" altLang="en-US" smtClean="0">
                <a:latin typeface="Arial" panose="020B0604020202020204" pitchFamily="34" charset="0"/>
              </a:rPr>
              <a:t> to this </a:t>
            </a:r>
            <a:r>
              <a:rPr lang="en-US" altLang="en-US" smtClean="0">
                <a:latin typeface="Courier New" panose="02070309020205020404" pitchFamily="49" charset="0"/>
                <a:cs typeface="Courier New" panose="02070309020205020404" pitchFamily="49" charset="0"/>
              </a:rPr>
              <a:t>Manager</a:t>
            </a:r>
            <a:r>
              <a:rPr lang="en-US" altLang="en-US" smtClean="0">
                <a:latin typeface="Arial" panose="020B0604020202020204" pitchFamily="34" charset="0"/>
              </a:rPr>
              <a:t>. You can use an array or a special class called a </a:t>
            </a:r>
            <a:r>
              <a:rPr lang="en-US" altLang="en-US" i="1" smtClean="0">
                <a:latin typeface="Arial" panose="020B0604020202020204" pitchFamily="34" charset="0"/>
              </a:rPr>
              <a:t>collection</a:t>
            </a:r>
            <a:r>
              <a:rPr lang="en-US" altLang="en-US" smtClean="0">
                <a:latin typeface="Arial" panose="020B0604020202020204" pitchFamily="34" charset="0"/>
              </a:rPr>
              <a:t> to keep track of the employees for whom this manager is responsible. For details about collections, see the lesson titled “Generics and Collections.”</a:t>
            </a:r>
          </a:p>
        </p:txBody>
      </p:sp>
      <p:sp>
        <p:nvSpPr>
          <p:cNvPr id="96260"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eaLnBrk="1" hangingPunct="1">
              <a:spcBef>
                <a:spcPct val="0"/>
              </a:spcBef>
            </a:pPr>
            <a:r>
              <a:rPr kumimoji="0" lang="it-IT" altLang="en-US" smtClean="0">
                <a:latin typeface="Arial" panose="020B0604020202020204" pitchFamily="34" charset="0"/>
                <a:cs typeface="Arial" panose="020B0604020202020204" pitchFamily="34" charset="0"/>
              </a:rPr>
              <a:t>Java SE 7 Programming   3 - </a:t>
            </a:r>
            <a:fld id="{44009E02-F349-42CB-AD27-8DD67D61D035}" type="slidenum">
              <a:rPr kumimoji="0" lang="en-US" altLang="en-US" smtClean="0">
                <a:latin typeface="Arial" panose="020B0604020202020204" pitchFamily="34" charset="0"/>
                <a:cs typeface="Arial" panose="020B0604020202020204" pitchFamily="34" charset="0"/>
              </a:rPr>
              <a:pPr eaLnBrk="1" hangingPunct="1">
                <a:spcBef>
                  <a:spcPct val="0"/>
                </a:spcBef>
              </a:pPr>
              <a:t>37</a:t>
            </a:fld>
            <a:endParaRPr kumimoji="0" lang="en-US" altLang="en-US" smtClean="0">
              <a:latin typeface="Arial" panose="020B0604020202020204" pitchFamily="34" charset="0"/>
              <a:cs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E9C6310-C5FD-4F37-BC47-FEED8AE0994A}" type="slidenum">
              <a:rPr kumimoji="0" lang="en-US" altLang="en-US" smtClean="0"/>
              <a:pPr>
                <a:spcBef>
                  <a:spcPct val="0"/>
                </a:spcBef>
              </a:pPr>
              <a:t>38</a:t>
            </a:fld>
            <a:endParaRPr kumimoji="0" lang="en-US" alt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FC75B27-32D6-4A9B-9D79-3502A2424CB9}" type="slidenum">
              <a:rPr kumimoji="0" lang="en-US" altLang="en-US" smtClean="0"/>
              <a:pPr>
                <a:spcBef>
                  <a:spcPct val="0"/>
                </a:spcBef>
              </a:pPr>
              <a:t>39</a:t>
            </a:fld>
            <a:endParaRPr kumimoji="0" lang="en-US" altLang="en-US"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4551AF1C-0B94-419E-830E-FB6E5800D278}" type="slidenum">
              <a:rPr kumimoji="0" lang="en-US" altLang="en-US" smtClean="0"/>
              <a:pPr>
                <a:spcBef>
                  <a:spcPct val="0"/>
                </a:spcBef>
              </a:pPr>
              <a:t>40</a:t>
            </a:fld>
            <a:endParaRPr kumimoji="0" lang="en-US" altLang="en-US"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8D4EC61F-9C79-45D1-B664-5DF33921D30C}" type="slidenum">
              <a:rPr kumimoji="0" lang="en-US" altLang="en-US" smtClean="0"/>
              <a:pPr>
                <a:spcBef>
                  <a:spcPct val="0"/>
                </a:spcBef>
              </a:pPr>
              <a:t>41</a:t>
            </a:fld>
            <a:endParaRPr kumimoji="0" lang="en-US" altLang="en-US"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83C3A736-5E37-4E6C-88D6-7579D6BD5580}" type="slidenum">
              <a:rPr kumimoji="0" lang="en-US" altLang="en-US" smtClean="0"/>
              <a:pPr>
                <a:spcBef>
                  <a:spcPct val="0"/>
                </a:spcBef>
              </a:pPr>
              <a:t>43</a:t>
            </a:fld>
            <a:endParaRPr kumimoji="0" lang="en-US" altLang="en-US"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F7346B6-B80E-4BB5-B905-CB4E93395B85}" type="slidenum">
              <a:rPr kumimoji="0" lang="en-US" altLang="en-US" smtClean="0">
                <a:latin typeface="Arial" panose="020B0604020202020204" pitchFamily="34" charset="0"/>
              </a:rPr>
              <a:pPr>
                <a:spcBef>
                  <a:spcPct val="0"/>
                </a:spcBef>
              </a:pPr>
              <a:t>5</a:t>
            </a:fld>
            <a:endParaRPr kumimoji="0" lang="en-US" altLang="en-US" smtClean="0">
              <a:latin typeface="Arial" panose="020B0604020202020204" pitchFamily="34" charset="0"/>
            </a:endParaRPr>
          </a:p>
        </p:txBody>
      </p:sp>
      <p:sp>
        <p:nvSpPr>
          <p:cNvPr id="32771" name="Rectangle 2"/>
          <p:cNvSpPr>
            <a:spLocks noGrp="1" noRot="1" noChangeAspect="1" noChangeArrowheads="1" noTextEdit="1"/>
          </p:cNvSpPr>
          <p:nvPr>
            <p:ph type="sldImg"/>
          </p:nvPr>
        </p:nvSpPr>
        <p:spPr>
          <a:xfrm>
            <a:off x="1144588" y="685800"/>
            <a:ext cx="4572000" cy="3429000"/>
          </a:xfrm>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64B955BE-F1B5-44B5-8D0C-9AA3591F2C4C}" type="slidenum">
              <a:rPr kumimoji="0" lang="en-US" altLang="en-US" smtClean="0"/>
              <a:pPr>
                <a:spcBef>
                  <a:spcPct val="0"/>
                </a:spcBef>
              </a:pPr>
              <a:t>44</a:t>
            </a:fld>
            <a:endParaRPr kumimoji="0" lang="en-US" altLang="en-US"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EBA06B0-128E-438E-8C3E-B8CEB3F0FF4C}" type="slidenum">
              <a:rPr kumimoji="0" lang="en-US" altLang="en-US" smtClean="0"/>
              <a:pPr>
                <a:spcBef>
                  <a:spcPct val="0"/>
                </a:spcBef>
              </a:pPr>
              <a:t>45</a:t>
            </a:fld>
            <a:endParaRPr kumimoji="0" lang="en-US" altLang="en-US"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D54EB62B-6745-496C-9F40-6A5092E649F1}" type="slidenum">
              <a:rPr kumimoji="0" lang="en-US" altLang="en-US" smtClean="0"/>
              <a:pPr>
                <a:spcBef>
                  <a:spcPct val="0"/>
                </a:spcBef>
              </a:pPr>
              <a:t>46</a:t>
            </a:fld>
            <a:endParaRPr kumimoji="0" lang="en-US" altLang="en-US"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0AF173B-B83F-4053-9402-5B5AB0525D68}" type="slidenum">
              <a:rPr kumimoji="0" lang="en-US" altLang="en-US" smtClean="0"/>
              <a:pPr>
                <a:spcBef>
                  <a:spcPct val="0"/>
                </a:spcBef>
              </a:pPr>
              <a:t>47</a:t>
            </a:fld>
            <a:endParaRPr kumimoji="0" lang="en-US" altLang="en-US"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208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AF57FF22-3394-4073-9B0E-B8AC6B84027B}" type="slidenum">
              <a:rPr kumimoji="0" lang="en-US" altLang="en-US" smtClean="0"/>
              <a:pPr>
                <a:spcBef>
                  <a:spcPct val="0"/>
                </a:spcBef>
              </a:pPr>
              <a:t>49</a:t>
            </a:fld>
            <a:endParaRPr kumimoji="0"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9C224D8-3F18-4B59-B4D5-139DC696E4E7}" type="slidenum">
              <a:rPr kumimoji="0" lang="en-US" altLang="en-US" smtClean="0"/>
              <a:pPr>
                <a:spcBef>
                  <a:spcPct val="0"/>
                </a:spcBef>
              </a:pPr>
              <a:t>6</a:t>
            </a:fld>
            <a:endParaRPr kumimoji="0" lang="en-US" alt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F6938B3-876F-4876-B7A1-59662BF43F3E}" type="slidenum">
              <a:rPr kumimoji="0" lang="en-US" altLang="en-US" smtClean="0"/>
              <a:pPr>
                <a:spcBef>
                  <a:spcPct val="0"/>
                </a:spcBef>
              </a:pPr>
              <a:t>7</a:t>
            </a:fld>
            <a:endParaRPr kumimoji="0" lang="en-US" alt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241FFA21-B383-4EA5-8F9A-B8C493396592}" type="slidenum">
              <a:rPr kumimoji="0" lang="en-US" altLang="en-US" smtClean="0"/>
              <a:pPr>
                <a:spcBef>
                  <a:spcPct val="0"/>
                </a:spcBef>
              </a:pPr>
              <a:t>8</a:t>
            </a:fld>
            <a:endParaRPr kumimoji="0" lang="en-US" alt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15C73A5-E45D-4123-AE44-41CA057DDD69}" type="slidenum">
              <a:rPr kumimoji="0" lang="en-US" altLang="en-US" smtClean="0"/>
              <a:pPr>
                <a:spcBef>
                  <a:spcPct val="0"/>
                </a:spcBef>
              </a:pPr>
              <a:t>9</a:t>
            </a:fld>
            <a:endParaRPr kumimoji="0" lang="en-US" alt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r>
              <a:rPr lang="en-US" altLang="en-US" smtClean="0">
                <a:latin typeface="Arial" panose="020B0604020202020204" pitchFamily="34" charset="0"/>
              </a:rPr>
              <a:t>Class names should be nouns in mixed case, with the first letter uppercase and the first letter of each internal word capitalized. This is approach is termed "upper camel case."</a:t>
            </a:r>
          </a:p>
          <a:p>
            <a:pPr lvl="2"/>
            <a:r>
              <a:rPr lang="en-US" altLang="en-US" smtClean="0">
                <a:latin typeface="Arial" panose="020B0604020202020204" pitchFamily="34" charset="0"/>
              </a:rPr>
              <a:t>Methods should be verbs in mixed case, with the first letter lowercase and the first letter of each internal word capitalized. This is termed "lower camel case."</a:t>
            </a:r>
          </a:p>
          <a:p>
            <a:pPr lvl="2"/>
            <a:r>
              <a:rPr lang="en-US" altLang="en-US" smtClean="0">
                <a:latin typeface="Arial" panose="020B0604020202020204" pitchFamily="34" charset="0"/>
              </a:rPr>
              <a:t>Variable names should be short but meaningful. The choice of a variable name should be mnemonic: designed to indicate to the casual observer the intent of its use.</a:t>
            </a:r>
          </a:p>
          <a:p>
            <a:pPr lvl="2"/>
            <a:r>
              <a:rPr lang="en-US" altLang="en-US" smtClean="0">
                <a:latin typeface="Arial" panose="020B0604020202020204" pitchFamily="34" charset="0"/>
              </a:rPr>
              <a:t>One-character variable names should be avoided except as temporary "throwaway" variables.</a:t>
            </a:r>
          </a:p>
          <a:p>
            <a:pPr lvl="2"/>
            <a:r>
              <a:rPr lang="en-US" altLang="en-US" smtClean="0">
                <a:latin typeface="Arial" panose="020B0604020202020204" pitchFamily="34" charset="0"/>
              </a:rPr>
              <a:t>Constants should be declared using all uppercase letters. </a:t>
            </a:r>
            <a:r>
              <a:rPr lang="en-US" altLang="en-US" b="1" smtClean="0">
                <a:latin typeface="Arial" panose="020B0604020202020204" pitchFamily="34" charset="0"/>
              </a:rPr>
              <a:t>Note:</a:t>
            </a:r>
            <a:r>
              <a:rPr lang="en-US" altLang="en-US" smtClean="0">
                <a:latin typeface="Arial" panose="020B0604020202020204" pitchFamily="34" charset="0"/>
              </a:rPr>
              <a:t> The keyword </a:t>
            </a:r>
            <a:r>
              <a:rPr lang="en-US" altLang="en-US" smtClean="0">
                <a:latin typeface="Courier New" panose="02070309020205020404" pitchFamily="49" charset="0"/>
                <a:cs typeface="Courier New" panose="02070309020205020404" pitchFamily="49" charset="0"/>
              </a:rPr>
              <a:t>final</a:t>
            </a:r>
            <a:r>
              <a:rPr lang="en-US" altLang="en-US" smtClean="0">
                <a:latin typeface="Arial" panose="020B0604020202020204" pitchFamily="34" charset="0"/>
              </a:rPr>
              <a:t> is used to declare a variable whose value may only be assigned once. Once a </a:t>
            </a:r>
            <a:r>
              <a:rPr lang="en-US" altLang="en-US" smtClean="0">
                <a:latin typeface="Courier New" panose="02070309020205020404" pitchFamily="49" charset="0"/>
                <a:cs typeface="Courier New" panose="02070309020205020404" pitchFamily="49" charset="0"/>
              </a:rPr>
              <a:t>final</a:t>
            </a:r>
            <a:r>
              <a:rPr lang="en-US" altLang="en-US" smtClean="0">
                <a:latin typeface="Arial" panose="020B0604020202020204" pitchFamily="34" charset="0"/>
              </a:rPr>
              <a:t> variable has been assigned, it always contains the same value. You will learn more about the keyword </a:t>
            </a:r>
            <a:r>
              <a:rPr lang="en-US" altLang="en-US" smtClean="0">
                <a:latin typeface="Courier New" panose="02070309020205020404" pitchFamily="49" charset="0"/>
                <a:cs typeface="Courier New" panose="02070309020205020404" pitchFamily="49" charset="0"/>
              </a:rPr>
              <a:t>final</a:t>
            </a:r>
            <a:r>
              <a:rPr lang="en-US" altLang="en-US" smtClean="0">
                <a:latin typeface="Arial" panose="020B0604020202020204" pitchFamily="34" charset="0"/>
              </a:rPr>
              <a:t> in the lesson "Advanced Class Design."</a:t>
            </a:r>
          </a:p>
          <a:p>
            <a:pPr lvl="1"/>
            <a:r>
              <a:rPr lang="en-US" altLang="en-US" smtClean="0">
                <a:latin typeface="Arial" panose="020B0604020202020204" pitchFamily="34" charset="0"/>
              </a:rPr>
              <a:t>For the complete </a:t>
            </a:r>
            <a:r>
              <a:rPr lang="en-US" altLang="en-US" i="1" smtClean="0">
                <a:latin typeface="Arial" panose="020B0604020202020204" pitchFamily="34" charset="0"/>
              </a:rPr>
              <a:t>Code Conventions for the Java Programming Language </a:t>
            </a:r>
            <a:r>
              <a:rPr lang="en-US" altLang="en-US" smtClean="0">
                <a:latin typeface="Arial" panose="020B0604020202020204" pitchFamily="34" charset="0"/>
              </a:rPr>
              <a:t>document, go to http://www.oracle.com/technetwork/java/codeconv-138413.html.</a:t>
            </a:r>
            <a:endParaRPr lang="en-US" altLang="en-US" smtClean="0">
              <a:latin typeface="Courier New" panose="02070309020205020404" pitchFamily="49" charset="0"/>
              <a:cs typeface="Courier New" panose="02070309020205020404" pitchFamily="49" charset="0"/>
            </a:endParaRPr>
          </a:p>
          <a:p>
            <a:pPr lvl="1"/>
            <a:endParaRPr lang="en-US" altLang="en-US" smtClean="0">
              <a:latin typeface="Arial" panose="020B0604020202020204" pitchFamily="34" charset="0"/>
            </a:endParaRPr>
          </a:p>
        </p:txBody>
      </p:sp>
      <p:sp>
        <p:nvSpPr>
          <p:cNvPr id="43012"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r>
              <a:rPr kumimoji="0" lang="it-IT" altLang="en-US" sz="1100" b="1" smtClean="0">
                <a:latin typeface="Arial" panose="020B0604020202020204" pitchFamily="34" charset="0"/>
                <a:cs typeface="Arial" panose="020B0604020202020204" pitchFamily="34" charset="0"/>
              </a:rPr>
              <a:t>Java SE 7 Programming   2 - </a:t>
            </a:r>
            <a:fld id="{9295BF3F-D67E-4586-A5A9-8D3EAE7609D7}" type="slidenum">
              <a:rPr kumimoji="0" lang="en-US" altLang="en-US" sz="1100" b="1" smtClean="0">
                <a:latin typeface="Arial" panose="020B0604020202020204" pitchFamily="34" charset="0"/>
                <a:cs typeface="Arial" panose="020B0604020202020204" pitchFamily="34" charset="0"/>
              </a:rPr>
              <a:pPr>
                <a:spcBef>
                  <a:spcPct val="0"/>
                </a:spcBef>
              </a:pPr>
              <a:t>10</a:t>
            </a:fld>
            <a:endParaRPr kumimoji="0" lang="en-US" altLang="en-US" sz="1100" b="1" smtClean="0">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p:cNvSpPr txBox="1">
            <a:spLocks/>
          </p:cNvSpPr>
          <p:nvPr userDrawn="1"/>
        </p:nvSpPr>
        <p:spPr bwMode="auto">
          <a:xfrm>
            <a:off x="8821738" y="6613525"/>
            <a:ext cx="157162"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1500">
                <a:solidFill>
                  <a:srgbClr val="FF3300"/>
                </a:solidFill>
                <a:latin typeface="Courier New" panose="02070309020205020404" pitchFamily="49" charset="0"/>
                <a:cs typeface="Arial" panose="020B0604020202020204" pitchFamily="34" charset="0"/>
              </a:defRPr>
            </a:lvl1pPr>
            <a:lvl2pPr marL="742950" indent="-285750" eaLnBrk="0" hangingPunct="0">
              <a:defRPr sz="1500">
                <a:solidFill>
                  <a:srgbClr val="FF3300"/>
                </a:solidFill>
                <a:latin typeface="Courier New" panose="02070309020205020404" pitchFamily="49" charset="0"/>
                <a:cs typeface="Arial" panose="020B0604020202020204" pitchFamily="34" charset="0"/>
              </a:defRPr>
            </a:lvl2pPr>
            <a:lvl3pPr marL="1143000" indent="-228600" eaLnBrk="0" hangingPunct="0">
              <a:defRPr sz="1500">
                <a:solidFill>
                  <a:srgbClr val="FF3300"/>
                </a:solidFill>
                <a:latin typeface="Courier New" panose="02070309020205020404" pitchFamily="49" charset="0"/>
                <a:cs typeface="Arial" panose="020B0604020202020204" pitchFamily="34" charset="0"/>
              </a:defRPr>
            </a:lvl3pPr>
            <a:lvl4pPr marL="1600200" indent="-228600" eaLnBrk="0" hangingPunct="0">
              <a:defRPr sz="1500">
                <a:solidFill>
                  <a:srgbClr val="FF3300"/>
                </a:solidFill>
                <a:latin typeface="Courier New" panose="02070309020205020404" pitchFamily="49" charset="0"/>
                <a:cs typeface="Arial" panose="020B0604020202020204" pitchFamily="34" charset="0"/>
              </a:defRPr>
            </a:lvl4pPr>
            <a:lvl5pPr marL="2057400" indent="-228600" eaLnBrk="0" hangingPunct="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algn="r" eaLnBrk="1" hangingPunct="1">
              <a:defRPr/>
            </a:pPr>
            <a:fld id="{7CB8ED88-2057-434B-8E6E-67AFE8F3BF68}" type="slidenum">
              <a:rPr lang="en-US" altLang="en-US" sz="1000" smtClean="0">
                <a:solidFill>
                  <a:schemeClr val="tx2"/>
                </a:solidFill>
                <a:latin typeface="Arial" panose="020B0604020202020204" pitchFamily="34" charset="0"/>
              </a:rPr>
              <a:pPr algn="r" eaLnBrk="1" hangingPunct="1">
                <a:defRPr/>
              </a:pPr>
              <a:t>‹#›</a:t>
            </a:fld>
            <a:endParaRPr lang="en-US" altLang="en-US" sz="1000" smtClean="0">
              <a:solidFill>
                <a:schemeClr val="tx2"/>
              </a:solidFill>
              <a:latin typeface="Arial" panose="020B0604020202020204" pitchFamily="34" charset="0"/>
            </a:endParaRPr>
          </a:p>
        </p:txBody>
      </p:sp>
      <p:pic>
        <p:nvPicPr>
          <p:cNvPr id="4" name="Picture 11"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2036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userDrawn="1"/>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079493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79804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791779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445876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7"/>
          <p:cNvSpPr txBox="1">
            <a:spLocks noChangeArrowheads="1"/>
          </p:cNvSpPr>
          <p:nvPr userDrawn="1"/>
        </p:nvSpPr>
        <p:spPr bwMode="gray">
          <a:xfrm>
            <a:off x="1366838" y="3370263"/>
            <a:ext cx="6754812"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500">
                <a:solidFill>
                  <a:srgbClr val="FF3300"/>
                </a:solidFill>
                <a:latin typeface="Courier New" pitchFamily="49" charset="0"/>
              </a:defRPr>
            </a:lvl1pPr>
            <a:lvl2pPr marL="742950" indent="-285750" eaLnBrk="0" hangingPunct="0">
              <a:defRPr sz="1500">
                <a:solidFill>
                  <a:srgbClr val="FF3300"/>
                </a:solidFill>
                <a:latin typeface="Courier New" pitchFamily="49" charset="0"/>
              </a:defRPr>
            </a:lvl2pPr>
            <a:lvl3pPr marL="1143000" indent="-228600" eaLnBrk="0" hangingPunct="0">
              <a:defRPr sz="1500">
                <a:solidFill>
                  <a:srgbClr val="FF3300"/>
                </a:solidFill>
                <a:latin typeface="Courier New" pitchFamily="49" charset="0"/>
              </a:defRPr>
            </a:lvl3pPr>
            <a:lvl4pPr marL="1600200" indent="-228600" eaLnBrk="0" hangingPunct="0">
              <a:defRPr sz="1500">
                <a:solidFill>
                  <a:srgbClr val="FF3300"/>
                </a:solidFill>
                <a:latin typeface="Courier New" pitchFamily="49" charset="0"/>
              </a:defRPr>
            </a:lvl4pPr>
            <a:lvl5pPr marL="2057400" indent="-228600" eaLnBrk="0" hangingPunct="0">
              <a:defRPr sz="1500">
                <a:solidFill>
                  <a:srgbClr val="FF3300"/>
                </a:solidFill>
                <a:latin typeface="Courier New" pitchFamily="49" charset="0"/>
              </a:defRPr>
            </a:lvl5pPr>
            <a:lvl6pPr marL="2514600" indent="-228600" eaLnBrk="0" fontAlgn="base" hangingPunct="0">
              <a:spcBef>
                <a:spcPct val="0"/>
              </a:spcBef>
              <a:spcAft>
                <a:spcPct val="0"/>
              </a:spcAft>
              <a:defRPr sz="1500">
                <a:solidFill>
                  <a:srgbClr val="FF3300"/>
                </a:solidFill>
                <a:latin typeface="Courier New" pitchFamily="49" charset="0"/>
              </a:defRPr>
            </a:lvl6pPr>
            <a:lvl7pPr marL="2971800" indent="-228600" eaLnBrk="0" fontAlgn="base" hangingPunct="0">
              <a:spcBef>
                <a:spcPct val="0"/>
              </a:spcBef>
              <a:spcAft>
                <a:spcPct val="0"/>
              </a:spcAft>
              <a:defRPr sz="1500">
                <a:solidFill>
                  <a:srgbClr val="FF3300"/>
                </a:solidFill>
                <a:latin typeface="Courier New" pitchFamily="49" charset="0"/>
              </a:defRPr>
            </a:lvl7pPr>
            <a:lvl8pPr marL="3429000" indent="-228600" eaLnBrk="0" fontAlgn="base" hangingPunct="0">
              <a:spcBef>
                <a:spcPct val="0"/>
              </a:spcBef>
              <a:spcAft>
                <a:spcPct val="0"/>
              </a:spcAft>
              <a:defRPr sz="1500">
                <a:solidFill>
                  <a:srgbClr val="FF3300"/>
                </a:solidFill>
                <a:latin typeface="Courier New" pitchFamily="49" charset="0"/>
              </a:defRPr>
            </a:lvl8pPr>
            <a:lvl9pPr marL="3886200" indent="-228600" eaLnBrk="0" fontAlgn="base" hangingPunct="0">
              <a:spcBef>
                <a:spcPct val="0"/>
              </a:spcBef>
              <a:spcAft>
                <a:spcPct val="0"/>
              </a:spcAft>
              <a:defRPr sz="1500">
                <a:solidFill>
                  <a:srgbClr val="FF3300"/>
                </a:solidFill>
                <a:latin typeface="Courier New" pitchFamily="49" charset="0"/>
              </a:defRPr>
            </a:lvl9pPr>
          </a:lstStyle>
          <a:p>
            <a:pPr algn="just">
              <a:spcBef>
                <a:spcPts val="600"/>
              </a:spcBef>
              <a:defRPr/>
            </a:pPr>
            <a:r>
              <a:rPr lang="en-US" altLang="en-US" sz="1000" b="1" smtClean="0">
                <a:solidFill>
                  <a:schemeClr val="tx2"/>
                </a:solidFill>
                <a:latin typeface="Arial" charset="0"/>
                <a:cs typeface="Arial" charset="0"/>
              </a:rPr>
              <a:t>Disclaimer </a:t>
            </a:r>
          </a:p>
          <a:p>
            <a:pPr algn="just">
              <a:spcBef>
                <a:spcPts val="600"/>
              </a:spcBef>
              <a:defRPr/>
            </a:pPr>
            <a:r>
              <a:rPr lang="en-US" altLang="en-US" sz="900" smtClean="0">
                <a:solidFill>
                  <a:schemeClr val="tx2"/>
                </a:solidFill>
                <a:latin typeface="Arial" charset="0"/>
                <a:cs typeface="Arial"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528416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pic>
        <p:nvPicPr>
          <p:cNvPr id="3" name="Picture 10" descr="Mahindra Logo.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gray">
          <a:xfrm>
            <a:off x="1966913" y="2717800"/>
            <a:ext cx="5399087"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7600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xfrm>
            <a:off x="4953000" y="6610350"/>
            <a:ext cx="3276600" cy="247650"/>
          </a:xfrm>
          <a:prstGeom prst="rect">
            <a:avLst/>
          </a:prstGeom>
        </p:spPr>
        <p:txBody>
          <a:bodyPr/>
          <a:lstStyle>
            <a:lvl1pPr eaLnBrk="0" hangingPunct="0">
              <a:defRPr sz="1200">
                <a:solidFill>
                  <a:schemeClr val="tx1"/>
                </a:solidFill>
                <a:latin typeface="Times New Roman" pitchFamily="18" charset="0"/>
                <a:cs typeface="Times New Roman" pitchFamily="18" charset="0"/>
              </a:defRPr>
            </a:lvl1pPr>
          </a:lstStyle>
          <a:p>
            <a:pPr>
              <a:defRPr/>
            </a:pPr>
            <a:r>
              <a:rPr lang="en-IN"/>
              <a:t>Copyright © 2016 Tech Mahindra. All Rights Reserved.</a:t>
            </a:r>
            <a:endParaRPr lang="en-US" dirty="0"/>
          </a:p>
        </p:txBody>
      </p:sp>
    </p:spTree>
    <p:extLst>
      <p:ext uri="{BB962C8B-B14F-4D97-AF65-F5344CB8AC3E}">
        <p14:creationId xmlns:p14="http://schemas.microsoft.com/office/powerpoint/2010/main" val="20285510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953000" y="6610350"/>
            <a:ext cx="3276600" cy="247650"/>
          </a:xfrm>
          <a:prstGeom prst="rect">
            <a:avLst/>
          </a:prstGeom>
        </p:spPr>
        <p:txBody>
          <a:bodyPr/>
          <a:lstStyle>
            <a:lvl1pPr eaLnBrk="0" hangingPunct="0">
              <a:defRPr sz="1200">
                <a:solidFill>
                  <a:schemeClr val="tx1"/>
                </a:solidFill>
                <a:latin typeface="Times New Roman" pitchFamily="18" charset="0"/>
                <a:cs typeface="Times New Roman" pitchFamily="18" charset="0"/>
              </a:defRPr>
            </a:lvl1pPr>
          </a:lstStyle>
          <a:p>
            <a:pPr>
              <a:defRPr/>
            </a:pPr>
            <a:r>
              <a:rPr lang="en-IN"/>
              <a:t>Copyright © 2016 Tech Mahindra. All Rights Reserved.</a:t>
            </a:r>
            <a:endParaRPr lang="en-US"/>
          </a:p>
        </p:txBody>
      </p:sp>
    </p:spTree>
    <p:extLst>
      <p:ext uri="{BB962C8B-B14F-4D97-AF65-F5344CB8AC3E}">
        <p14:creationId xmlns:p14="http://schemas.microsoft.com/office/powerpoint/2010/main" val="26399439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a:xfrm>
            <a:off x="4953000" y="6610350"/>
            <a:ext cx="3276600" cy="247650"/>
          </a:xfrm>
          <a:prstGeom prst="rect">
            <a:avLst/>
          </a:prstGeom>
        </p:spPr>
        <p:txBody>
          <a:bodyPr/>
          <a:lstStyle>
            <a:lvl1pPr eaLnBrk="0" hangingPunct="0">
              <a:defRPr sz="1200">
                <a:solidFill>
                  <a:schemeClr val="tx1"/>
                </a:solidFill>
                <a:latin typeface="Times New Roman" pitchFamily="18" charset="0"/>
                <a:cs typeface="Times New Roman" pitchFamily="18" charset="0"/>
              </a:defRPr>
            </a:lvl1pPr>
          </a:lstStyle>
          <a:p>
            <a:pPr>
              <a:defRPr/>
            </a:pPr>
            <a:r>
              <a:rPr lang="en-IN"/>
              <a:t>Copyright © 2016 Tech Mahindra. All Rights Reserved.</a:t>
            </a:r>
            <a:endParaRPr lang="en-US"/>
          </a:p>
        </p:txBody>
      </p:sp>
    </p:spTree>
    <p:extLst>
      <p:ext uri="{BB962C8B-B14F-4D97-AF65-F5344CB8AC3E}">
        <p14:creationId xmlns:p14="http://schemas.microsoft.com/office/powerpoint/2010/main" val="23758202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4" name="Picture 11" descr="ridge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0" y="0"/>
            <a:ext cx="1981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4"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705600" y="15240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 y="5156200"/>
            <a:ext cx="98742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l="67532" r="3783" b="6876"/>
          <a:stretch>
            <a:fillRect/>
          </a:stretch>
        </p:blipFill>
        <p:spPr bwMode="auto">
          <a:xfrm>
            <a:off x="1292225" y="6032500"/>
            <a:ext cx="692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l="21159" t="18152" r="37704" b="19611"/>
          <a:stretch>
            <a:fillRect/>
          </a:stretch>
        </p:blipFill>
        <p:spPr bwMode="auto">
          <a:xfrm>
            <a:off x="2322513" y="6019800"/>
            <a:ext cx="1409700"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r="80951"/>
          <a:stretch>
            <a:fillRect/>
          </a:stretch>
        </p:blipFill>
        <p:spPr bwMode="auto">
          <a:xfrm>
            <a:off x="533400" y="5959475"/>
            <a:ext cx="485775"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ounded Rectangle 11"/>
          <p:cNvSpPr/>
          <p:nvPr/>
        </p:nvSpPr>
        <p:spPr>
          <a:xfrm>
            <a:off x="381000" y="5884863"/>
            <a:ext cx="3505200" cy="773112"/>
          </a:xfrm>
          <a:prstGeom prst="roundRect">
            <a:avLst>
              <a:gd name="adj" fmla="val 6277"/>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3" name="TextBox 5"/>
          <p:cNvSpPr txBox="1">
            <a:spLocks noChangeArrowheads="1"/>
          </p:cNvSpPr>
          <p:nvPr/>
        </p:nvSpPr>
        <p:spPr bwMode="auto">
          <a:xfrm>
            <a:off x="1019175" y="5727700"/>
            <a:ext cx="2133600" cy="196850"/>
          </a:xfrm>
          <a:prstGeom prst="rect">
            <a:avLst/>
          </a:prstGeom>
          <a:solidFill>
            <a:schemeClr val="bg1"/>
          </a:solid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675" dirty="0" smtClean="0">
                <a:solidFill>
                  <a:schemeClr val="bg1">
                    <a:lumMod val="65000"/>
                  </a:schemeClr>
                </a:solidFill>
                <a:latin typeface="+mn-lt"/>
                <a:ea typeface="Adobe Gothic Std B" pitchFamily="34" charset="-128"/>
              </a:rPr>
              <a:t>Rewards and Recognition</a:t>
            </a:r>
          </a:p>
        </p:txBody>
      </p:sp>
      <p:sp>
        <p:nvSpPr>
          <p:cNvPr id="9" name="Subtitle 2"/>
          <p:cNvSpPr>
            <a:spLocks noGrp="1"/>
          </p:cNvSpPr>
          <p:nvPr>
            <p:ph type="subTitle" idx="1"/>
          </p:nvPr>
        </p:nvSpPr>
        <p:spPr bwMode="gray">
          <a:xfrm>
            <a:off x="1827214" y="4053705"/>
            <a:ext cx="5511800" cy="276999"/>
          </a:xfrm>
        </p:spPr>
        <p:txBody>
          <a:bodyPr anchor="b">
            <a:noAutofit/>
          </a:bodyPr>
          <a:lstStyle>
            <a:lvl1pPr marL="0" indent="0" algn="l">
              <a:buNone/>
              <a:defRPr b="1">
                <a:solidFill>
                  <a:srgbClr val="6D6E71"/>
                </a:solidFill>
                <a:latin typeface="Arial" pitchFamily="34" charset="0"/>
                <a:cs typeface="Arial" pitchFamily="34" charset="0"/>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smtClean="0"/>
              <a:t>Click to edit Master subtitle style</a:t>
            </a:r>
            <a:endParaRPr lang="en-US" dirty="0"/>
          </a:p>
        </p:txBody>
      </p:sp>
      <p:sp>
        <p:nvSpPr>
          <p:cNvPr id="10" name="Title 8"/>
          <p:cNvSpPr>
            <a:spLocks noGrp="1"/>
          </p:cNvSpPr>
          <p:nvPr>
            <p:ph type="title"/>
          </p:nvPr>
        </p:nvSpPr>
        <p:spPr bwMode="gray">
          <a:xfrm>
            <a:off x="1827214" y="2076679"/>
            <a:ext cx="5511800" cy="1446550"/>
          </a:xfrm>
        </p:spPr>
        <p:txBody>
          <a:bodyPr>
            <a:spAutoFit/>
          </a:bodyPr>
          <a:lstStyle>
            <a:lvl1pPr algn="l">
              <a:defRPr sz="4400" b="1">
                <a:solidFill>
                  <a:srgbClr val="E31819"/>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76281718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812023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52451"/>
            <a:ext cx="6705600" cy="411162"/>
          </a:xfrm>
        </p:spPr>
        <p:txBody>
          <a:bodyPr/>
          <a:lstStyle>
            <a:lvl1pPr>
              <a:defRPr sz="2400"/>
            </a:lvl1p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0"/>
          </p:nvPr>
        </p:nvSpPr>
        <p:spPr>
          <a:xfrm>
            <a:off x="6400800" y="6583363"/>
            <a:ext cx="2667000" cy="228600"/>
          </a:xfrm>
        </p:spPr>
        <p:txBody>
          <a:bodyPr/>
          <a:lstStyle>
            <a:lvl1pPr algn="l" rtl="0" fontAlgn="base">
              <a:spcBef>
                <a:spcPct val="0"/>
              </a:spcBef>
              <a:spcAft>
                <a:spcPct val="0"/>
              </a:spcAft>
              <a:defRPr lang="en-US" sz="700" b="1" kern="1200">
                <a:solidFill>
                  <a:schemeClr val="tx2">
                    <a:lumMod val="75000"/>
                  </a:schemeClr>
                </a:solidFill>
                <a:latin typeface="Arial" pitchFamily="34" charset="0"/>
                <a:ea typeface="+mn-ea"/>
                <a:cs typeface="Arial" pitchFamily="34" charset="0"/>
              </a:defRPr>
            </a:lvl1pPr>
          </a:lstStyle>
          <a:p>
            <a:pPr>
              <a:defRPr/>
            </a:pPr>
            <a:r>
              <a:rPr lang="en-IN"/>
              <a:t>Copyright © 2016 Tech Mahindra. All Rights Reserved.</a:t>
            </a:r>
            <a:endParaRPr lang="en-IN" sz="800" dirty="0"/>
          </a:p>
        </p:txBody>
      </p:sp>
    </p:spTree>
    <p:extLst>
      <p:ext uri="{BB962C8B-B14F-4D97-AF65-F5344CB8AC3E}">
        <p14:creationId xmlns:p14="http://schemas.microsoft.com/office/powerpoint/2010/main" val="35473749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Thank you">
    <p:spTree>
      <p:nvGrpSpPr>
        <p:cNvPr id="1" name=""/>
        <p:cNvGrpSpPr/>
        <p:nvPr/>
      </p:nvGrpSpPr>
      <p:grpSpPr>
        <a:xfrm>
          <a:off x="0" y="0"/>
          <a:ext cx="0" cy="0"/>
          <a:chOff x="0" y="0"/>
          <a:chExt cx="0" cy="0"/>
        </a:xfrm>
      </p:grpSpPr>
      <p:sp>
        <p:nvSpPr>
          <p:cNvPr id="3" name="TextBox 12"/>
          <p:cNvSpPr txBox="1">
            <a:spLocks noChangeArrowheads="1"/>
          </p:cNvSpPr>
          <p:nvPr/>
        </p:nvSpPr>
        <p:spPr bwMode="gray">
          <a:xfrm>
            <a:off x="1366838" y="2895600"/>
            <a:ext cx="6754812"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algn="just" eaLnBrk="1" hangingPunct="1">
              <a:spcBef>
                <a:spcPts val="338"/>
              </a:spcBef>
              <a:defRPr/>
            </a:pPr>
            <a:r>
              <a:rPr lang="en-US" altLang="en-US" sz="800" b="1" smtClean="0">
                <a:solidFill>
                  <a:schemeClr val="tx2"/>
                </a:solidFill>
                <a:latin typeface="Arial" panose="020B0604020202020204" pitchFamily="34" charset="0"/>
              </a:rPr>
              <a:t>Disclaimer </a:t>
            </a:r>
          </a:p>
          <a:p>
            <a:pPr algn="just" eaLnBrk="1" hangingPunct="1">
              <a:spcBef>
                <a:spcPts val="338"/>
              </a:spcBef>
              <a:defRPr/>
            </a:pPr>
            <a:r>
              <a:rPr lang="en-US" altLang="en-US" sz="800" smtClean="0">
                <a:solidFill>
                  <a:schemeClr val="tx2"/>
                </a:solidFill>
                <a:latin typeface="Arial" panose="020B0604020202020204"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7"/>
            <a:ext cx="6729984" cy="369332"/>
          </a:xfrm>
          <a:noFill/>
          <a:ln w="9525">
            <a:noFill/>
            <a:miter lim="800000"/>
            <a:headEnd/>
            <a:tailEnd/>
          </a:ln>
        </p:spPr>
        <p:txBody>
          <a:bodyPr lIns="0" tIns="0" rIns="0" bIns="0" anchor="t">
            <a:spAutoFit/>
          </a:bodyPr>
          <a:lstStyle>
            <a:lvl1pPr algn="ctr">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Footer Placeholder 4"/>
          <p:cNvSpPr>
            <a:spLocks noGrp="1"/>
          </p:cNvSpPr>
          <p:nvPr>
            <p:ph type="ftr" sz="quarter" idx="10"/>
          </p:nvPr>
        </p:nvSpPr>
        <p:spPr>
          <a:xfrm>
            <a:off x="6400800" y="6583363"/>
            <a:ext cx="2667000" cy="228600"/>
          </a:xfrm>
        </p:spPr>
        <p:txBody>
          <a:bodyPr/>
          <a:lstStyle>
            <a:lvl1pPr algn="l">
              <a:defRPr sz="700" b="1">
                <a:solidFill>
                  <a:schemeClr val="tx2">
                    <a:lumMod val="75000"/>
                  </a:schemeClr>
                </a:solidFill>
              </a:defRPr>
            </a:lvl1pPr>
          </a:lstStyle>
          <a:p>
            <a:pPr>
              <a:defRPr/>
            </a:pPr>
            <a:r>
              <a:rPr lang="en-IN"/>
              <a:t>Copyright © 2016 Tech Mahindra. All Rights Reserved.</a:t>
            </a:r>
            <a:endParaRPr lang="en-US" dirty="0">
              <a:solidFill>
                <a:schemeClr val="bg1">
                  <a:lumMod val="50000"/>
                </a:schemeClr>
              </a:solidFill>
              <a:latin typeface="Courier New" panose="02070309020205020404" pitchFamily="49" charset="0"/>
            </a:endParaRPr>
          </a:p>
        </p:txBody>
      </p:sp>
    </p:spTree>
    <p:extLst>
      <p:ext uri="{BB962C8B-B14F-4D97-AF65-F5344CB8AC3E}">
        <p14:creationId xmlns:p14="http://schemas.microsoft.com/office/powerpoint/2010/main" val="2486373879"/>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5187989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xfrm>
            <a:off x="4953000" y="6610350"/>
            <a:ext cx="3276600" cy="247650"/>
          </a:xfrm>
        </p:spPr>
        <p:txBody>
          <a:bodyPr/>
          <a:lstStyle>
            <a:lvl1pPr eaLnBrk="0" hangingPunct="0">
              <a:defRPr sz="1200">
                <a:solidFill>
                  <a:schemeClr val="tx1"/>
                </a:solidFill>
                <a:latin typeface="Times New Roman" pitchFamily="18" charset="0"/>
                <a:cs typeface="Times New Roman" pitchFamily="18" charset="0"/>
              </a:defRPr>
            </a:lvl1pPr>
          </a:lstStyle>
          <a:p>
            <a:pPr>
              <a:defRPr/>
            </a:pPr>
            <a:r>
              <a:rPr lang="en-IN"/>
              <a:t>Copyright © 2016 Tech Mahindra. All Rights Reserved.</a:t>
            </a:r>
            <a:endParaRPr lang="en-US" dirty="0"/>
          </a:p>
        </p:txBody>
      </p:sp>
    </p:spTree>
    <p:extLst>
      <p:ext uri="{BB962C8B-B14F-4D97-AF65-F5344CB8AC3E}">
        <p14:creationId xmlns:p14="http://schemas.microsoft.com/office/powerpoint/2010/main" val="14651616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953000" y="6610350"/>
            <a:ext cx="3276600" cy="247650"/>
          </a:xfrm>
        </p:spPr>
        <p:txBody>
          <a:bodyPr/>
          <a:lstStyle>
            <a:lvl1pPr eaLnBrk="0" hangingPunct="0">
              <a:defRPr sz="1200">
                <a:solidFill>
                  <a:schemeClr val="tx1"/>
                </a:solidFill>
                <a:latin typeface="Times New Roman" pitchFamily="18" charset="0"/>
                <a:cs typeface="Times New Roman" pitchFamily="18" charset="0"/>
              </a:defRPr>
            </a:lvl1pPr>
          </a:lstStyle>
          <a:p>
            <a:pPr>
              <a:defRPr/>
            </a:pPr>
            <a:r>
              <a:rPr lang="en-IN"/>
              <a:t>Copyright © 2016 Tech Mahindra. All Rights Reserved.</a:t>
            </a:r>
            <a:endParaRPr lang="en-US"/>
          </a:p>
        </p:txBody>
      </p:sp>
    </p:spTree>
    <p:extLst>
      <p:ext uri="{BB962C8B-B14F-4D97-AF65-F5344CB8AC3E}">
        <p14:creationId xmlns:p14="http://schemas.microsoft.com/office/powerpoint/2010/main" val="19951898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a:xfrm>
            <a:off x="4953000" y="6610350"/>
            <a:ext cx="3276600" cy="247650"/>
          </a:xfrm>
        </p:spPr>
        <p:txBody>
          <a:bodyPr/>
          <a:lstStyle>
            <a:lvl1pPr eaLnBrk="0" hangingPunct="0">
              <a:defRPr sz="1200">
                <a:solidFill>
                  <a:schemeClr val="tx1"/>
                </a:solidFill>
                <a:latin typeface="Times New Roman" pitchFamily="18" charset="0"/>
                <a:cs typeface="Times New Roman" pitchFamily="18" charset="0"/>
              </a:defRPr>
            </a:lvl1pPr>
          </a:lstStyle>
          <a:p>
            <a:pPr>
              <a:defRPr/>
            </a:pPr>
            <a:r>
              <a:rPr lang="en-IN"/>
              <a:t>Copyright © 2016 Tech Mahindra. All Rights Reserved.</a:t>
            </a:r>
            <a:endParaRPr lang="en-US"/>
          </a:p>
        </p:txBody>
      </p:sp>
    </p:spTree>
    <p:extLst>
      <p:ext uri="{BB962C8B-B14F-4D97-AF65-F5344CB8AC3E}">
        <p14:creationId xmlns:p14="http://schemas.microsoft.com/office/powerpoint/2010/main" val="1295939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5" name="TextBox 7"/>
          <p:cNvSpPr txBox="1">
            <a:spLocks noChangeArrowheads="1"/>
          </p:cNvSpPr>
          <p:nvPr userDrawn="1"/>
        </p:nvSpPr>
        <p:spPr bwMode="gray">
          <a:xfrm>
            <a:off x="1366838" y="3370263"/>
            <a:ext cx="6754812"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500">
                <a:solidFill>
                  <a:srgbClr val="FF3300"/>
                </a:solidFill>
                <a:latin typeface="Courier New" pitchFamily="49" charset="0"/>
              </a:defRPr>
            </a:lvl1pPr>
            <a:lvl2pPr marL="742950" indent="-285750" eaLnBrk="0" hangingPunct="0">
              <a:defRPr sz="1500">
                <a:solidFill>
                  <a:srgbClr val="FF3300"/>
                </a:solidFill>
                <a:latin typeface="Courier New" pitchFamily="49" charset="0"/>
              </a:defRPr>
            </a:lvl2pPr>
            <a:lvl3pPr marL="1143000" indent="-228600" eaLnBrk="0" hangingPunct="0">
              <a:defRPr sz="1500">
                <a:solidFill>
                  <a:srgbClr val="FF3300"/>
                </a:solidFill>
                <a:latin typeface="Courier New" pitchFamily="49" charset="0"/>
              </a:defRPr>
            </a:lvl3pPr>
            <a:lvl4pPr marL="1600200" indent="-228600" eaLnBrk="0" hangingPunct="0">
              <a:defRPr sz="1500">
                <a:solidFill>
                  <a:srgbClr val="FF3300"/>
                </a:solidFill>
                <a:latin typeface="Courier New" pitchFamily="49" charset="0"/>
              </a:defRPr>
            </a:lvl4pPr>
            <a:lvl5pPr marL="2057400" indent="-228600" eaLnBrk="0" hangingPunct="0">
              <a:defRPr sz="1500">
                <a:solidFill>
                  <a:srgbClr val="FF3300"/>
                </a:solidFill>
                <a:latin typeface="Courier New" pitchFamily="49" charset="0"/>
              </a:defRPr>
            </a:lvl5pPr>
            <a:lvl6pPr marL="2514600" indent="-228600" eaLnBrk="0" fontAlgn="base" hangingPunct="0">
              <a:spcBef>
                <a:spcPct val="0"/>
              </a:spcBef>
              <a:spcAft>
                <a:spcPct val="0"/>
              </a:spcAft>
              <a:defRPr sz="1500">
                <a:solidFill>
                  <a:srgbClr val="FF3300"/>
                </a:solidFill>
                <a:latin typeface="Courier New" pitchFamily="49" charset="0"/>
              </a:defRPr>
            </a:lvl6pPr>
            <a:lvl7pPr marL="2971800" indent="-228600" eaLnBrk="0" fontAlgn="base" hangingPunct="0">
              <a:spcBef>
                <a:spcPct val="0"/>
              </a:spcBef>
              <a:spcAft>
                <a:spcPct val="0"/>
              </a:spcAft>
              <a:defRPr sz="1500">
                <a:solidFill>
                  <a:srgbClr val="FF3300"/>
                </a:solidFill>
                <a:latin typeface="Courier New" pitchFamily="49" charset="0"/>
              </a:defRPr>
            </a:lvl7pPr>
            <a:lvl8pPr marL="3429000" indent="-228600" eaLnBrk="0" fontAlgn="base" hangingPunct="0">
              <a:spcBef>
                <a:spcPct val="0"/>
              </a:spcBef>
              <a:spcAft>
                <a:spcPct val="0"/>
              </a:spcAft>
              <a:defRPr sz="1500">
                <a:solidFill>
                  <a:srgbClr val="FF3300"/>
                </a:solidFill>
                <a:latin typeface="Courier New" pitchFamily="49" charset="0"/>
              </a:defRPr>
            </a:lvl8pPr>
            <a:lvl9pPr marL="3886200" indent="-228600" eaLnBrk="0" fontAlgn="base" hangingPunct="0">
              <a:spcBef>
                <a:spcPct val="0"/>
              </a:spcBef>
              <a:spcAft>
                <a:spcPct val="0"/>
              </a:spcAft>
              <a:defRPr sz="1500">
                <a:solidFill>
                  <a:srgbClr val="FF3300"/>
                </a:solidFill>
                <a:latin typeface="Courier New" pitchFamily="49" charset="0"/>
              </a:defRPr>
            </a:lvl9pPr>
          </a:lstStyle>
          <a:p>
            <a:pPr algn="just">
              <a:spcBef>
                <a:spcPts val="600"/>
              </a:spcBef>
              <a:defRPr/>
            </a:pPr>
            <a:r>
              <a:rPr lang="en-US" altLang="en-US" sz="1000" b="1" smtClean="0">
                <a:solidFill>
                  <a:schemeClr val="tx2"/>
                </a:solidFill>
                <a:latin typeface="Arial" charset="0"/>
                <a:cs typeface="Arial" charset="0"/>
              </a:rPr>
              <a:t>Disclaimer </a:t>
            </a:r>
          </a:p>
          <a:p>
            <a:pPr algn="just">
              <a:spcBef>
                <a:spcPts val="600"/>
              </a:spcBef>
              <a:defRPr/>
            </a:pPr>
            <a:r>
              <a:rPr lang="en-US" altLang="en-US" sz="900" smtClean="0">
                <a:solidFill>
                  <a:schemeClr val="tx2"/>
                </a:solidFill>
                <a:latin typeface="Arial" charset="0"/>
                <a:cs typeface="Arial"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970188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996936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205093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257814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540653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42260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55540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userDrawn="1"/>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929817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image" Target="../media/image7.png"/><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image" Target="../media/image6.png"/><Relationship Id="rId5" Type="http://schemas.openxmlformats.org/officeDocument/2006/relationships/slideLayout" Target="../slideLayouts/slideLayout23.xml"/><Relationship Id="rId10" Type="http://schemas.openxmlformats.org/officeDocument/2006/relationships/image" Target="../media/image5.png"/><Relationship Id="rId4" Type="http://schemas.openxmlformats.org/officeDocument/2006/relationships/slideLayout" Target="../slideLayouts/slideLayout22.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ltGray">
          <a:xfrm>
            <a:off x="0" y="0"/>
            <a:ext cx="22701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68313" y="711200"/>
            <a:ext cx="821213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smtClean="0"/>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1029" name="Slide Number Placeholder 5"/>
          <p:cNvSpPr txBox="1">
            <a:spLocks/>
          </p:cNvSpPr>
          <p:nvPr/>
        </p:nvSpPr>
        <p:spPr bwMode="auto">
          <a:xfrm>
            <a:off x="8807450" y="6605588"/>
            <a:ext cx="17145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1500">
                <a:solidFill>
                  <a:srgbClr val="FF3300"/>
                </a:solidFill>
                <a:latin typeface="Courier New" panose="02070309020205020404" pitchFamily="49" charset="0"/>
                <a:cs typeface="Arial" panose="020B0604020202020204" pitchFamily="34" charset="0"/>
              </a:defRPr>
            </a:lvl1pPr>
            <a:lvl2pPr marL="742950" indent="-285750" eaLnBrk="0" hangingPunct="0">
              <a:defRPr sz="1500">
                <a:solidFill>
                  <a:srgbClr val="FF3300"/>
                </a:solidFill>
                <a:latin typeface="Courier New" panose="02070309020205020404" pitchFamily="49" charset="0"/>
                <a:cs typeface="Arial" panose="020B0604020202020204" pitchFamily="34" charset="0"/>
              </a:defRPr>
            </a:lvl2pPr>
            <a:lvl3pPr marL="1143000" indent="-228600" eaLnBrk="0" hangingPunct="0">
              <a:defRPr sz="1500">
                <a:solidFill>
                  <a:srgbClr val="FF3300"/>
                </a:solidFill>
                <a:latin typeface="Courier New" panose="02070309020205020404" pitchFamily="49" charset="0"/>
                <a:cs typeface="Arial" panose="020B0604020202020204" pitchFamily="34" charset="0"/>
              </a:defRPr>
            </a:lvl3pPr>
            <a:lvl4pPr marL="1600200" indent="-228600" eaLnBrk="0" hangingPunct="0">
              <a:defRPr sz="1500">
                <a:solidFill>
                  <a:srgbClr val="FF3300"/>
                </a:solidFill>
                <a:latin typeface="Courier New" panose="02070309020205020404" pitchFamily="49" charset="0"/>
                <a:cs typeface="Arial" panose="020B0604020202020204" pitchFamily="34" charset="0"/>
              </a:defRPr>
            </a:lvl4pPr>
            <a:lvl5pPr marL="2057400" indent="-228600" eaLnBrk="0" hangingPunct="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algn="r">
              <a:defRPr/>
            </a:pPr>
            <a:fld id="{58BE771A-94A1-4EF8-9497-EFC4A4D9CD3B}" type="slidenum">
              <a:rPr lang="en-US" altLang="en-US" sz="1100" smtClean="0">
                <a:solidFill>
                  <a:schemeClr val="tx2"/>
                </a:solidFill>
                <a:latin typeface="Arial" panose="020B0604020202020204" pitchFamily="34" charset="0"/>
              </a:rPr>
              <a:pPr algn="r">
                <a:defRPr/>
              </a:pPr>
              <a:t>‹#›</a:t>
            </a:fld>
            <a:endParaRPr lang="en-US" altLang="en-US" sz="1100" smtClean="0">
              <a:solidFill>
                <a:schemeClr val="tx2"/>
              </a:solidFill>
              <a:latin typeface="Arial" panose="020B0604020202020204" pitchFamily="34" charset="0"/>
            </a:endParaRPr>
          </a:p>
        </p:txBody>
      </p:sp>
      <p:sp>
        <p:nvSpPr>
          <p:cNvPr id="1030" name="TextBox 20"/>
          <p:cNvSpPr txBox="1">
            <a:spLocks noChangeArrowheads="1"/>
          </p:cNvSpPr>
          <p:nvPr/>
        </p:nvSpPr>
        <p:spPr bwMode="gray">
          <a:xfrm>
            <a:off x="481013" y="6629400"/>
            <a:ext cx="3322637"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500">
                <a:solidFill>
                  <a:srgbClr val="FF3300"/>
                </a:solidFill>
                <a:latin typeface="Courier New" pitchFamily="49" charset="0"/>
              </a:defRPr>
            </a:lvl1pPr>
            <a:lvl2pPr marL="742950" indent="-285750" eaLnBrk="0" hangingPunct="0">
              <a:defRPr sz="1500">
                <a:solidFill>
                  <a:srgbClr val="FF3300"/>
                </a:solidFill>
                <a:latin typeface="Courier New" pitchFamily="49" charset="0"/>
              </a:defRPr>
            </a:lvl2pPr>
            <a:lvl3pPr marL="1143000" indent="-228600" eaLnBrk="0" hangingPunct="0">
              <a:defRPr sz="1500">
                <a:solidFill>
                  <a:srgbClr val="FF3300"/>
                </a:solidFill>
                <a:latin typeface="Courier New" pitchFamily="49" charset="0"/>
              </a:defRPr>
            </a:lvl3pPr>
            <a:lvl4pPr marL="1600200" indent="-228600" eaLnBrk="0" hangingPunct="0">
              <a:defRPr sz="1500">
                <a:solidFill>
                  <a:srgbClr val="FF3300"/>
                </a:solidFill>
                <a:latin typeface="Courier New" pitchFamily="49" charset="0"/>
              </a:defRPr>
            </a:lvl4pPr>
            <a:lvl5pPr marL="2057400" indent="-228600" eaLnBrk="0" hangingPunct="0">
              <a:defRPr sz="1500">
                <a:solidFill>
                  <a:srgbClr val="FF3300"/>
                </a:solidFill>
                <a:latin typeface="Courier New" pitchFamily="49" charset="0"/>
              </a:defRPr>
            </a:lvl5pPr>
            <a:lvl6pPr marL="2514600" indent="-228600" eaLnBrk="0" fontAlgn="base" hangingPunct="0">
              <a:spcBef>
                <a:spcPct val="0"/>
              </a:spcBef>
              <a:spcAft>
                <a:spcPct val="0"/>
              </a:spcAft>
              <a:defRPr sz="1500">
                <a:solidFill>
                  <a:srgbClr val="FF3300"/>
                </a:solidFill>
                <a:latin typeface="Courier New" pitchFamily="49" charset="0"/>
              </a:defRPr>
            </a:lvl6pPr>
            <a:lvl7pPr marL="2971800" indent="-228600" eaLnBrk="0" fontAlgn="base" hangingPunct="0">
              <a:spcBef>
                <a:spcPct val="0"/>
              </a:spcBef>
              <a:spcAft>
                <a:spcPct val="0"/>
              </a:spcAft>
              <a:defRPr sz="1500">
                <a:solidFill>
                  <a:srgbClr val="FF3300"/>
                </a:solidFill>
                <a:latin typeface="Courier New" pitchFamily="49" charset="0"/>
              </a:defRPr>
            </a:lvl7pPr>
            <a:lvl8pPr marL="3429000" indent="-228600" eaLnBrk="0" fontAlgn="base" hangingPunct="0">
              <a:spcBef>
                <a:spcPct val="0"/>
              </a:spcBef>
              <a:spcAft>
                <a:spcPct val="0"/>
              </a:spcAft>
              <a:defRPr sz="1500">
                <a:solidFill>
                  <a:srgbClr val="FF3300"/>
                </a:solidFill>
                <a:latin typeface="Courier New" pitchFamily="49" charset="0"/>
              </a:defRPr>
            </a:lvl8pPr>
            <a:lvl9pPr marL="3886200" indent="-228600" eaLnBrk="0" fontAlgn="base" hangingPunct="0">
              <a:spcBef>
                <a:spcPct val="0"/>
              </a:spcBef>
              <a:spcAft>
                <a:spcPct val="0"/>
              </a:spcAft>
              <a:defRPr sz="1500">
                <a:solidFill>
                  <a:srgbClr val="FF3300"/>
                </a:solidFill>
                <a:latin typeface="Courier New" pitchFamily="49" charset="0"/>
              </a:defRPr>
            </a:lvl9pPr>
          </a:lstStyle>
          <a:p>
            <a:pPr eaLnBrk="1" hangingPunct="1">
              <a:defRPr/>
            </a:pPr>
            <a:r>
              <a:rPr lang="en-US" altLang="en-US" sz="1100" smtClean="0">
                <a:solidFill>
                  <a:schemeClr val="tx2"/>
                </a:solidFill>
                <a:latin typeface="Arial" charset="0"/>
                <a:cs typeface="Arial" charset="0"/>
              </a:rPr>
              <a:t>Copyright © 2013 Tech Mahindra. All rights reserved.</a:t>
            </a:r>
          </a:p>
        </p:txBody>
      </p:sp>
    </p:spTree>
  </p:cSld>
  <p:clrMap bg1="lt1" tx1="dk1" bg2="lt2" tx2="dk2" accent1="accent1" accent2="accent2" accent3="accent3" accent4="accent4" accent5="accent5" accent6="accent6" hlink="hlink" folHlink="folHlink"/>
  <p:sldLayoutIdLst>
    <p:sldLayoutId id="2147484439" r:id="rId1"/>
    <p:sldLayoutId id="2147484440" r:id="rId2"/>
    <p:sldLayoutId id="2147484432" r:id="rId3"/>
    <p:sldLayoutId id="2147484433" r:id="rId4"/>
    <p:sldLayoutId id="2147484434" r:id="rId5"/>
    <p:sldLayoutId id="2147484435" r:id="rId6"/>
    <p:sldLayoutId id="2147484441" r:id="rId7"/>
    <p:sldLayoutId id="2147484442" r:id="rId8"/>
    <p:sldLayoutId id="2147484443" r:id="rId9"/>
    <p:sldLayoutId id="2147484444" r:id="rId10"/>
    <p:sldLayoutId id="2147484436" r:id="rId11"/>
    <p:sldLayoutId id="2147484437" r:id="rId12"/>
    <p:sldLayoutId id="2147484438" r:id="rId13"/>
    <p:sldLayoutId id="2147484445" r:id="rId14"/>
    <p:sldLayoutId id="2147484446" r:id="rId15"/>
    <p:sldLayoutId id="2147484447" r:id="rId16"/>
    <p:sldLayoutId id="2147484448" r:id="rId17"/>
    <p:sldLayoutId id="2147484449" r:id="rId18"/>
  </p:sldLayoutIdLst>
  <p:hf sldNum="0" hdr="0" dt="0"/>
  <p:txStyles>
    <p:titleStyle>
      <a:lvl1pPr algn="l" rtl="0" eaLnBrk="0" fontAlgn="base" hangingPunct="0">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0" fontAlgn="base" hangingPunct="0">
        <a:spcBef>
          <a:spcPct val="0"/>
        </a:spcBef>
        <a:spcAft>
          <a:spcPct val="0"/>
        </a:spcAft>
        <a:defRPr sz="3200" b="1">
          <a:solidFill>
            <a:schemeClr val="tx2"/>
          </a:solidFill>
          <a:latin typeface="Arial" charset="0"/>
          <a:cs typeface="Arial" charset="0"/>
        </a:defRPr>
      </a:lvl2pPr>
      <a:lvl3pPr algn="l" rtl="0" eaLnBrk="0" fontAlgn="base" hangingPunct="0">
        <a:spcBef>
          <a:spcPct val="0"/>
        </a:spcBef>
        <a:spcAft>
          <a:spcPct val="0"/>
        </a:spcAft>
        <a:defRPr sz="3200" b="1">
          <a:solidFill>
            <a:schemeClr val="tx2"/>
          </a:solidFill>
          <a:latin typeface="Arial" charset="0"/>
          <a:cs typeface="Arial" charset="0"/>
        </a:defRPr>
      </a:lvl3pPr>
      <a:lvl4pPr algn="l" rtl="0" eaLnBrk="0" fontAlgn="base" hangingPunct="0">
        <a:spcBef>
          <a:spcPct val="0"/>
        </a:spcBef>
        <a:spcAft>
          <a:spcPct val="0"/>
        </a:spcAft>
        <a:defRPr sz="3200" b="1">
          <a:solidFill>
            <a:schemeClr val="tx2"/>
          </a:solidFill>
          <a:latin typeface="Arial" charset="0"/>
          <a:cs typeface="Arial" charset="0"/>
        </a:defRPr>
      </a:lvl4pPr>
      <a:lvl5pPr algn="l" rtl="0" eaLnBrk="0" fontAlgn="base" hangingPunct="0">
        <a:spcBef>
          <a:spcPct val="0"/>
        </a:spcBef>
        <a:spcAft>
          <a:spcPct val="0"/>
        </a:spcAft>
        <a:defRPr sz="3200" b="1">
          <a:solidFill>
            <a:schemeClr val="tx2"/>
          </a:solidFill>
          <a:latin typeface="Arial" charset="0"/>
          <a:cs typeface="Arial" charset="0"/>
        </a:defRPr>
      </a:lvl5pPr>
      <a:lvl6pPr marL="457200" algn="l" rtl="0" fontAlgn="base">
        <a:spcBef>
          <a:spcPct val="0"/>
        </a:spcBef>
        <a:spcAft>
          <a:spcPct val="0"/>
        </a:spcAft>
        <a:defRPr sz="3200" b="1">
          <a:solidFill>
            <a:schemeClr val="tx2"/>
          </a:solidFill>
          <a:latin typeface="Arial" charset="0"/>
          <a:cs typeface="Arial" charset="0"/>
        </a:defRPr>
      </a:lvl6pPr>
      <a:lvl7pPr marL="914400" algn="l" rtl="0" fontAlgn="base">
        <a:spcBef>
          <a:spcPct val="0"/>
        </a:spcBef>
        <a:spcAft>
          <a:spcPct val="0"/>
        </a:spcAft>
        <a:defRPr sz="3200" b="1">
          <a:solidFill>
            <a:schemeClr val="tx2"/>
          </a:solidFill>
          <a:latin typeface="Arial" charset="0"/>
          <a:cs typeface="Arial" charset="0"/>
        </a:defRPr>
      </a:lvl7pPr>
      <a:lvl8pPr marL="1371600" algn="l" rtl="0" fontAlgn="base">
        <a:spcBef>
          <a:spcPct val="0"/>
        </a:spcBef>
        <a:spcAft>
          <a:spcPct val="0"/>
        </a:spcAft>
        <a:defRPr sz="3200" b="1">
          <a:solidFill>
            <a:schemeClr val="tx2"/>
          </a:solidFill>
          <a:latin typeface="Arial" charset="0"/>
          <a:cs typeface="Arial" charset="0"/>
        </a:defRPr>
      </a:lvl8pPr>
      <a:lvl9pPr marL="1828800" algn="l" rtl="0" fontAlgn="base">
        <a:spcBef>
          <a:spcPct val="0"/>
        </a:spcBef>
        <a:spcAft>
          <a:spcPct val="0"/>
        </a:spcAft>
        <a:defRPr sz="3200" b="1">
          <a:solidFill>
            <a:schemeClr val="tx2"/>
          </a:solidFill>
          <a:latin typeface="Arial" charset="0"/>
          <a:cs typeface="Arial" charset="0"/>
        </a:defRPr>
      </a:lvl9pPr>
    </p:titleStyle>
    <p:bodyStyle>
      <a:lvl1pPr marL="290513" indent="-290513" algn="l" rtl="0" eaLnBrk="0" fontAlgn="base" hangingPunct="0">
        <a:spcBef>
          <a:spcPct val="0"/>
        </a:spcBef>
        <a:spcAft>
          <a:spcPct val="0"/>
        </a:spcAft>
        <a:buClr>
          <a:schemeClr val="bg2"/>
        </a:buClr>
        <a:buSzPct val="120000"/>
        <a:buFont typeface="Wingdings" panose="05000000000000000000" pitchFamily="2" charset="2"/>
        <a:buChar char="§"/>
        <a:defRPr lang="en-US" kern="1200" dirty="0">
          <a:solidFill>
            <a:schemeClr val="tx1"/>
          </a:solidFill>
          <a:latin typeface="Arial" pitchFamily="34" charset="0"/>
          <a:ea typeface="+mn-ea"/>
          <a:cs typeface="Arial" pitchFamily="34" charset="0"/>
        </a:defRPr>
      </a:lvl1pPr>
      <a:lvl2pPr marL="285750" indent="-285750" algn="l" rtl="0" eaLnBrk="0" fontAlgn="base" hangingPunct="0">
        <a:spcBef>
          <a:spcPct val="0"/>
        </a:spcBef>
        <a:spcAft>
          <a:spcPct val="0"/>
        </a:spcAft>
        <a:buClr>
          <a:schemeClr val="bg2"/>
        </a:buClr>
        <a:buSzPct val="100000"/>
        <a:buFont typeface="Wingdings" panose="05000000000000000000" pitchFamily="2" charset="2"/>
        <a:buChar char="§"/>
        <a:defRPr lang="en-US" kern="1200" dirty="0">
          <a:solidFill>
            <a:schemeClr val="tx1"/>
          </a:solidFill>
          <a:latin typeface="+mn-lt"/>
          <a:ea typeface="+mn-ea"/>
          <a:cs typeface="Arial" charset="0"/>
        </a:defRPr>
      </a:lvl2pPr>
      <a:lvl3pPr marL="571500" indent="-279400" algn="l" rtl="0" eaLnBrk="0" fontAlgn="base" hangingPunct="0">
        <a:spcBef>
          <a:spcPct val="0"/>
        </a:spcBef>
        <a:spcAft>
          <a:spcPct val="0"/>
        </a:spcAft>
        <a:buClr>
          <a:schemeClr val="bg2"/>
        </a:buClr>
        <a:buSzPct val="90000"/>
        <a:buFont typeface="Arial" panose="020B0604020202020204" pitchFamily="34" charset="0"/>
        <a:buChar char="–"/>
        <a:defRPr lang="en-US" kern="1200" dirty="0">
          <a:solidFill>
            <a:schemeClr val="tx1"/>
          </a:solidFill>
          <a:latin typeface="Arial" pitchFamily="34" charset="0"/>
          <a:ea typeface="+mn-ea"/>
          <a:cs typeface="Arial" pitchFamily="34" charset="0"/>
        </a:defRPr>
      </a:lvl3pPr>
      <a:lvl4pPr marL="850900" indent="-279400" algn="l" rtl="0" eaLnBrk="0" fontAlgn="base" hangingPunct="0">
        <a:spcBef>
          <a:spcPct val="0"/>
        </a:spcBef>
        <a:spcAft>
          <a:spcPct val="0"/>
        </a:spcAft>
        <a:buClr>
          <a:schemeClr val="bg2"/>
        </a:buClr>
        <a:buSzPct val="80000"/>
        <a:buFont typeface="Wingdings" panose="05000000000000000000"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0" fontAlgn="base" hangingPunct="0">
        <a:spcBef>
          <a:spcPct val="0"/>
        </a:spcBef>
        <a:spcAft>
          <a:spcPct val="0"/>
        </a:spcAft>
        <a:buClr>
          <a:schemeClr val="bg2"/>
        </a:buClr>
        <a:buSzPct val="70000"/>
        <a:buFont typeface="Arial" panose="020B0604020202020204" pitchFamily="34"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10" descr="Ridge.pdf"/>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ltGray">
          <a:xfrm>
            <a:off x="0" y="0"/>
            <a:ext cx="19812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9" descr="Mahindra Logo.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gray">
          <a:xfrm>
            <a:off x="7543800" y="104775"/>
            <a:ext cx="15509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2"/>
          <p:cNvSpPr>
            <a:spLocks noGrp="1" noChangeArrowheads="1"/>
          </p:cNvSpPr>
          <p:nvPr>
            <p:ph type="title"/>
          </p:nvPr>
        </p:nvSpPr>
        <p:spPr bwMode="auto">
          <a:xfrm>
            <a:off x="304800" y="427038"/>
            <a:ext cx="67056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3" name="Rectangle 3"/>
          <p:cNvSpPr>
            <a:spLocks noGrp="1" noChangeArrowheads="1"/>
          </p:cNvSpPr>
          <p:nvPr>
            <p:ph type="body" idx="1"/>
          </p:nvPr>
        </p:nvSpPr>
        <p:spPr bwMode="auto">
          <a:xfrm>
            <a:off x="304800" y="963613"/>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19"/>
          <p:cNvSpPr>
            <a:spLocks noChangeArrowheads="1"/>
          </p:cNvSpPr>
          <p:nvPr/>
        </p:nvSpPr>
        <p:spPr bwMode="auto">
          <a:xfrm>
            <a:off x="6019800" y="6553200"/>
            <a:ext cx="4572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algn="ctr" eaLnBrk="1" hangingPunct="1">
              <a:defRPr/>
            </a:pPr>
            <a:fld id="{E5931BAA-BC0C-4DE9-BD2C-128C1CF76DE6}" type="slidenum">
              <a:rPr lang="en-US" altLang="en-US" sz="800" b="1" smtClean="0">
                <a:solidFill>
                  <a:schemeClr val="tx2">
                    <a:lumMod val="75000"/>
                  </a:schemeClr>
                </a:solidFill>
              </a:rPr>
              <a:pPr algn="ctr" eaLnBrk="1" hangingPunct="1">
                <a:defRPr/>
              </a:pPr>
              <a:t>‹#›</a:t>
            </a:fld>
            <a:endParaRPr lang="en-US" altLang="en-US" sz="800" b="1" dirty="0" smtClean="0">
              <a:solidFill>
                <a:schemeClr val="tx2">
                  <a:lumMod val="75000"/>
                </a:schemeClr>
              </a:solidFill>
            </a:endParaRPr>
          </a:p>
        </p:txBody>
      </p:sp>
      <p:sp>
        <p:nvSpPr>
          <p:cNvPr id="2055" name="Line 21"/>
          <p:cNvSpPr>
            <a:spLocks noChangeShapeType="1"/>
          </p:cNvSpPr>
          <p:nvPr/>
        </p:nvSpPr>
        <p:spPr bwMode="auto">
          <a:xfrm>
            <a:off x="6400800" y="64008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056" name="Picture 2" descr="C:\Users\RS0093745\Desktop\TLS icon.png"/>
          <p:cNvPicPr>
            <a:picLocks noChangeAspect="1" noChangeArrowheads="1"/>
          </p:cNvPicPr>
          <p:nvPr/>
        </p:nvPicPr>
        <p:blipFill>
          <a:blip r:embed="rId12" cstate="print">
            <a:extLst>
              <a:ext uri="{28A0092B-C50C-407E-A947-70E740481C1C}">
                <a14:useLocalDpi xmlns:a14="http://schemas.microsoft.com/office/drawing/2010/main" val="0"/>
              </a:ext>
            </a:extLst>
          </a:blip>
          <a:srcRect l="11798" t="10393" r="12222" b="25218"/>
          <a:stretch>
            <a:fillRect/>
          </a:stretch>
        </p:blipFill>
        <p:spPr bwMode="auto">
          <a:xfrm>
            <a:off x="236538" y="6502400"/>
            <a:ext cx="65722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7" name="Line 9"/>
          <p:cNvSpPr>
            <a:spLocks noChangeShapeType="1"/>
          </p:cNvSpPr>
          <p:nvPr/>
        </p:nvSpPr>
        <p:spPr bwMode="auto">
          <a:xfrm>
            <a:off x="2717800" y="6477000"/>
            <a:ext cx="0" cy="3810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Footer Placeholder 4"/>
          <p:cNvSpPr>
            <a:spLocks noGrp="1"/>
          </p:cNvSpPr>
          <p:nvPr>
            <p:ph type="ftr" sz="quarter" idx="3"/>
          </p:nvPr>
        </p:nvSpPr>
        <p:spPr>
          <a:xfrm>
            <a:off x="6400800" y="6583363"/>
            <a:ext cx="2693988" cy="228600"/>
          </a:xfrm>
          <a:prstGeom prst="rect">
            <a:avLst/>
          </a:prstGeom>
        </p:spPr>
        <p:txBody>
          <a:bodyPr vert="horz" lIns="91440" tIns="45720" rIns="91440" bIns="45720" rtlCol="0" anchor="ctr"/>
          <a:lstStyle>
            <a:lvl1pPr algn="l" eaLnBrk="1" hangingPunct="1">
              <a:defRPr sz="700" b="1">
                <a:solidFill>
                  <a:schemeClr val="tx2">
                    <a:lumMod val="75000"/>
                  </a:schemeClr>
                </a:solidFill>
                <a:latin typeface="Arial" pitchFamily="34" charset="0"/>
              </a:defRPr>
            </a:lvl1pPr>
          </a:lstStyle>
          <a:p>
            <a:pPr>
              <a:defRPr/>
            </a:pPr>
            <a:r>
              <a:rPr lang="en-IN"/>
              <a:t>Copyright © 2016 Tech Mahindra. All Rights Reserved.</a:t>
            </a:r>
            <a:endParaRPr lang="en-US" dirty="0">
              <a:latin typeface="Courier New" panose="02070309020205020404" pitchFamily="49" charset="0"/>
            </a:endParaRPr>
          </a:p>
        </p:txBody>
      </p:sp>
    </p:spTree>
  </p:cSld>
  <p:clrMap bg1="lt1" tx1="dk1" bg2="lt2" tx2="dk2" accent1="accent1" accent2="accent2" accent3="accent3" accent4="accent4" accent5="accent5" accent6="accent6" hlink="hlink" folHlink="folHlink"/>
  <p:sldLayoutIdLst>
    <p:sldLayoutId id="2147484450" r:id="rId1"/>
    <p:sldLayoutId id="2147484451" r:id="rId2"/>
    <p:sldLayoutId id="2147484452" r:id="rId3"/>
    <p:sldLayoutId id="2147484453" r:id="rId4"/>
    <p:sldLayoutId id="2147484454" r:id="rId5"/>
    <p:sldLayoutId id="2147484455" r:id="rId6"/>
    <p:sldLayoutId id="2147484456" r:id="rId7"/>
    <p:sldLayoutId id="2147484457" r:id="rId8"/>
  </p:sldLayoutIdLst>
  <p:transition/>
  <p:timing>
    <p:tnLst>
      <p:par>
        <p:cTn id="1" dur="indefinite" restart="never" nodeType="tmRoot"/>
      </p:par>
    </p:tnLst>
  </p:timing>
  <p:hf sldNum="0" hdr="0" dt="0"/>
  <p:txStyles>
    <p:titleStyle>
      <a:lvl1pPr algn="l" rtl="0" eaLnBrk="0" fontAlgn="base" hangingPunct="0">
        <a:spcBef>
          <a:spcPct val="0"/>
        </a:spcBef>
        <a:spcAft>
          <a:spcPct val="0"/>
        </a:spcAft>
        <a:defRPr lang="en-US" altLang="en-US" sz="2400" b="1" dirty="0">
          <a:solidFill>
            <a:srgbClr val="6D6E71"/>
          </a:solidFill>
          <a:latin typeface="+mn-lt"/>
          <a:ea typeface="+mj-ea"/>
          <a:cs typeface="+mj-cs"/>
        </a:defRPr>
      </a:lvl1pPr>
      <a:lvl2pPr algn="l" rtl="0" eaLnBrk="0" fontAlgn="base" hangingPunct="0">
        <a:spcBef>
          <a:spcPct val="0"/>
        </a:spcBef>
        <a:spcAft>
          <a:spcPct val="0"/>
        </a:spcAft>
        <a:defRPr sz="2400" b="1">
          <a:solidFill>
            <a:srgbClr val="6D6E71"/>
          </a:solidFill>
          <a:latin typeface="Arial" charset="0"/>
        </a:defRPr>
      </a:lvl2pPr>
      <a:lvl3pPr algn="l" rtl="0" eaLnBrk="0" fontAlgn="base" hangingPunct="0">
        <a:spcBef>
          <a:spcPct val="0"/>
        </a:spcBef>
        <a:spcAft>
          <a:spcPct val="0"/>
        </a:spcAft>
        <a:defRPr sz="2400" b="1">
          <a:solidFill>
            <a:srgbClr val="6D6E71"/>
          </a:solidFill>
          <a:latin typeface="Arial" charset="0"/>
        </a:defRPr>
      </a:lvl3pPr>
      <a:lvl4pPr algn="l" rtl="0" eaLnBrk="0" fontAlgn="base" hangingPunct="0">
        <a:spcBef>
          <a:spcPct val="0"/>
        </a:spcBef>
        <a:spcAft>
          <a:spcPct val="0"/>
        </a:spcAft>
        <a:defRPr sz="2400" b="1">
          <a:solidFill>
            <a:srgbClr val="6D6E71"/>
          </a:solidFill>
          <a:latin typeface="Arial" charset="0"/>
        </a:defRPr>
      </a:lvl4pPr>
      <a:lvl5pPr algn="l" rtl="0" eaLnBrk="0" fontAlgn="base" hangingPunct="0">
        <a:spcBef>
          <a:spcPct val="0"/>
        </a:spcBef>
        <a:spcAft>
          <a:spcPct val="0"/>
        </a:spcAft>
        <a:defRPr sz="2400" b="1">
          <a:solidFill>
            <a:srgbClr val="6D6E71"/>
          </a:solidFill>
          <a:latin typeface="Arial" charset="0"/>
        </a:defRPr>
      </a:lvl5pPr>
      <a:lvl6pPr marL="257175" algn="l" rtl="0" eaLnBrk="1" fontAlgn="base" hangingPunct="1">
        <a:spcBef>
          <a:spcPct val="0"/>
        </a:spcBef>
        <a:spcAft>
          <a:spcPct val="0"/>
        </a:spcAft>
        <a:defRPr sz="1350" b="1">
          <a:solidFill>
            <a:schemeClr val="bg1"/>
          </a:solidFill>
          <a:latin typeface="Arial Narrow" pitchFamily="34" charset="0"/>
        </a:defRPr>
      </a:lvl6pPr>
      <a:lvl7pPr marL="514350" algn="l" rtl="0" eaLnBrk="1" fontAlgn="base" hangingPunct="1">
        <a:spcBef>
          <a:spcPct val="0"/>
        </a:spcBef>
        <a:spcAft>
          <a:spcPct val="0"/>
        </a:spcAft>
        <a:defRPr sz="1350" b="1">
          <a:solidFill>
            <a:schemeClr val="bg1"/>
          </a:solidFill>
          <a:latin typeface="Arial Narrow" pitchFamily="34" charset="0"/>
        </a:defRPr>
      </a:lvl7pPr>
      <a:lvl8pPr marL="771525" algn="l" rtl="0" eaLnBrk="1" fontAlgn="base" hangingPunct="1">
        <a:spcBef>
          <a:spcPct val="0"/>
        </a:spcBef>
        <a:spcAft>
          <a:spcPct val="0"/>
        </a:spcAft>
        <a:defRPr sz="1350" b="1">
          <a:solidFill>
            <a:schemeClr val="bg1"/>
          </a:solidFill>
          <a:latin typeface="Arial Narrow" pitchFamily="34" charset="0"/>
        </a:defRPr>
      </a:lvl8pPr>
      <a:lvl9pPr marL="1028700" algn="l" rtl="0" eaLnBrk="1" fontAlgn="base" hangingPunct="1">
        <a:spcBef>
          <a:spcPct val="0"/>
        </a:spcBef>
        <a:spcAft>
          <a:spcPct val="0"/>
        </a:spcAft>
        <a:defRPr sz="1350" b="1">
          <a:solidFill>
            <a:schemeClr val="bg1"/>
          </a:solidFill>
          <a:latin typeface="Arial Narrow" pitchFamily="34" charset="0"/>
        </a:defRPr>
      </a:lvl9pPr>
    </p:titleStyle>
    <p:bodyStyle>
      <a:lvl1pPr marL="192088" indent="-192088" algn="l" rtl="0" eaLnBrk="0" fontAlgn="base" hangingPunct="0">
        <a:lnSpc>
          <a:spcPct val="114000"/>
        </a:lnSpc>
        <a:spcBef>
          <a:spcPct val="20000"/>
        </a:spcBef>
        <a:spcAft>
          <a:spcPct val="0"/>
        </a:spcAft>
        <a:buClr>
          <a:srgbClr val="BF1313"/>
        </a:buClr>
        <a:buFont typeface="Wingdings" panose="05000000000000000000" pitchFamily="2" charset="2"/>
        <a:buChar char="§"/>
        <a:defRPr>
          <a:solidFill>
            <a:schemeClr val="tx1"/>
          </a:solidFill>
          <a:latin typeface="+mn-lt"/>
          <a:ea typeface="+mn-ea"/>
          <a:cs typeface="+mn-cs"/>
        </a:defRPr>
      </a:lvl1pPr>
      <a:lvl2pPr marL="417513" indent="-160338" algn="l" rtl="0" eaLnBrk="0" fontAlgn="base" hangingPunct="0">
        <a:lnSpc>
          <a:spcPct val="114000"/>
        </a:lnSpc>
        <a:spcBef>
          <a:spcPct val="20000"/>
        </a:spcBef>
        <a:spcAft>
          <a:spcPct val="0"/>
        </a:spcAft>
        <a:buClr>
          <a:srgbClr val="E63700"/>
        </a:buClr>
        <a:buFont typeface="Wingdings" panose="05000000000000000000" pitchFamily="2" charset="2"/>
        <a:buChar char="§"/>
        <a:defRPr sz="1600">
          <a:solidFill>
            <a:schemeClr val="tx1"/>
          </a:solidFill>
          <a:latin typeface="+mn-lt"/>
        </a:defRPr>
      </a:lvl2pPr>
      <a:lvl3pPr marL="642938" indent="-128588" algn="l" rtl="0" eaLnBrk="0" fontAlgn="base" hangingPunct="0">
        <a:lnSpc>
          <a:spcPct val="114000"/>
        </a:lnSpc>
        <a:spcBef>
          <a:spcPct val="20000"/>
        </a:spcBef>
        <a:spcAft>
          <a:spcPct val="0"/>
        </a:spcAft>
        <a:buClr>
          <a:srgbClr val="FF0000"/>
        </a:buClr>
        <a:buChar char="•"/>
        <a:defRPr sz="1600">
          <a:solidFill>
            <a:schemeClr val="tx1"/>
          </a:solidFill>
          <a:latin typeface="+mn-lt"/>
        </a:defRPr>
      </a:lvl3pPr>
      <a:lvl4pPr marL="900113" indent="-128588" algn="l" rtl="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mn-lt"/>
        </a:defRPr>
      </a:lvl4pPr>
      <a:lvl5pPr marL="1157288" indent="-128588" algn="l" rtl="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mn-lt"/>
        </a:defRPr>
      </a:lvl5pPr>
      <a:lvl6pPr marL="1414463"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6pPr>
      <a:lvl7pPr marL="1671638"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7pPr>
      <a:lvl8pPr marL="1928813"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8pPr>
      <a:lvl9pPr marL="2185988"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20.xml"/><Relationship Id="rId4" Type="http://schemas.openxmlformats.org/officeDocument/2006/relationships/image" Target="../media/image16.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6.xml"/><Relationship Id="rId1" Type="http://schemas.openxmlformats.org/officeDocument/2006/relationships/slideLayout" Target="../slideLayouts/slideLayout20.xml"/><Relationship Id="rId5" Type="http://schemas.openxmlformats.org/officeDocument/2006/relationships/image" Target="../media/image17.jpeg"/><Relationship Id="rId4" Type="http://schemas.openxmlformats.org/officeDocument/2006/relationships/image" Target="../media/image16.jpeg"/></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0.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0.xml"/><Relationship Id="rId1" Type="http://schemas.openxmlformats.org/officeDocument/2006/relationships/tags" Target="../tags/tag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0.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5"/>
          <p:cNvSpPr>
            <a:spLocks noGrp="1"/>
          </p:cNvSpPr>
          <p:nvPr>
            <p:ph type="title"/>
          </p:nvPr>
        </p:nvSpPr>
        <p:spPr>
          <a:xfrm>
            <a:off x="1827213" y="2076450"/>
            <a:ext cx="5511800" cy="1446213"/>
          </a:xfrm>
        </p:spPr>
        <p:txBody>
          <a:bodyPr/>
          <a:lstStyle/>
          <a:p>
            <a:pPr algn="ctr" eaLnBrk="1" hangingPunct="1"/>
            <a:r>
              <a:rPr lang="en-IN" smtClean="0">
                <a:latin typeface="Verdana" panose="020B0604030504040204" pitchFamily="34" charset="0"/>
              </a:rPr>
              <a:t>Encapsulation </a:t>
            </a:r>
            <a:br>
              <a:rPr lang="en-IN" smtClean="0">
                <a:latin typeface="Verdana" panose="020B0604030504040204" pitchFamily="34" charset="0"/>
              </a:rPr>
            </a:br>
            <a:r>
              <a:rPr lang="en-IN" smtClean="0">
                <a:latin typeface="Verdana" panose="020B0604030504040204" pitchFamily="34" charset="0"/>
              </a:rPr>
              <a:t>&amp; </a:t>
            </a:r>
            <a:br>
              <a:rPr lang="en-IN" smtClean="0">
                <a:latin typeface="Verdana" panose="020B0604030504040204" pitchFamily="34" charset="0"/>
              </a:rPr>
            </a:br>
            <a:r>
              <a:rPr lang="en-IN" smtClean="0">
                <a:latin typeface="Verdana" panose="020B0604030504040204" pitchFamily="34" charset="0"/>
              </a:rPr>
              <a:t>Inheritance</a:t>
            </a:r>
            <a:endParaRPr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304800" y="552450"/>
            <a:ext cx="6705600" cy="411163"/>
          </a:xfrm>
        </p:spPr>
        <p:txBody>
          <a:bodyPr/>
          <a:lstStyle/>
          <a:p>
            <a:pPr eaLnBrk="1" hangingPunct="1"/>
            <a:r>
              <a:rPr smtClean="0"/>
              <a:t>Java Naming Conventions</a:t>
            </a:r>
          </a:p>
        </p:txBody>
      </p:sp>
      <p:sp>
        <p:nvSpPr>
          <p:cNvPr id="41987" name="Content Placeholder 2"/>
          <p:cNvSpPr>
            <a:spLocks noGrp="1"/>
          </p:cNvSpPr>
          <p:nvPr>
            <p:ph type="body" idx="1"/>
          </p:nvPr>
        </p:nvSpPr>
        <p:spPr/>
        <p:txBody>
          <a:bodyPr/>
          <a:lstStyle/>
          <a:p>
            <a:pPr marL="0" indent="0" eaLnBrk="1" hangingPunct="1">
              <a:buSzPts val="1600"/>
              <a:buFont typeface="Wingdings" panose="05000000000000000000" pitchFamily="2" charset="2"/>
              <a:buNone/>
            </a:pPr>
            <a:r>
              <a:rPr lang="en-US" altLang="en-US" sz="1600" smtClean="0">
                <a:latin typeface="Courier New" panose="02070309020205020404" pitchFamily="49" charset="0"/>
                <a:cs typeface="Courier New" panose="02070309020205020404" pitchFamily="49" charset="0"/>
              </a:rPr>
              <a:t> public class </a:t>
            </a:r>
            <a:r>
              <a:rPr lang="en-US" altLang="en-US" sz="1600" b="1" smtClean="0">
                <a:latin typeface="Courier New" panose="02070309020205020404" pitchFamily="49" charset="0"/>
                <a:cs typeface="Courier New" panose="02070309020205020404" pitchFamily="49" charset="0"/>
              </a:rPr>
              <a:t>Car</a:t>
            </a:r>
            <a:r>
              <a:rPr lang="en-US" altLang="en-US" sz="1600" smtClean="0">
                <a:latin typeface="Courier New" panose="02070309020205020404" pitchFamily="49" charset="0"/>
                <a:cs typeface="Courier New" panose="02070309020205020404" pitchFamily="49" charset="0"/>
              </a:rPr>
              <a:t>{</a:t>
            </a:r>
          </a:p>
          <a:p>
            <a:pPr marL="0" indent="0" eaLnBrk="1" hangingPunct="1">
              <a:buSzPts val="1600"/>
              <a:buFont typeface="Wingdings" panose="05000000000000000000" pitchFamily="2" charset="2"/>
              <a:buNone/>
            </a:pPr>
            <a:r>
              <a:rPr lang="en-US" altLang="en-US" sz="1600" smtClean="0">
                <a:latin typeface="Courier New" panose="02070309020205020404" pitchFamily="49" charset="0"/>
                <a:cs typeface="Courier New" panose="02070309020205020404" pitchFamily="49" charset="0"/>
              </a:rPr>
              <a:t>     private </a:t>
            </a:r>
            <a:r>
              <a:rPr lang="en-US" altLang="en-US" sz="1600" b="1" smtClean="0">
                <a:latin typeface="Courier New" panose="02070309020205020404" pitchFamily="49" charset="0"/>
                <a:cs typeface="Courier New" panose="02070309020205020404" pitchFamily="49" charset="0"/>
              </a:rPr>
              <a:t>final</a:t>
            </a:r>
            <a:r>
              <a:rPr lang="en-US" altLang="en-US" sz="1600" smtClean="0">
                <a:latin typeface="Courier New" panose="02070309020205020404" pitchFamily="49" charset="0"/>
                <a:cs typeface="Courier New" panose="02070309020205020404" pitchFamily="49" charset="0"/>
              </a:rPr>
              <a:t> int MAXSPEED = 200;</a:t>
            </a:r>
          </a:p>
          <a:p>
            <a:pPr marL="0" indent="0" eaLnBrk="1" hangingPunct="1">
              <a:buSzPts val="1600"/>
              <a:buFont typeface="Wingdings" panose="05000000000000000000" pitchFamily="2" charset="2"/>
              <a:buNone/>
            </a:pPr>
            <a:r>
              <a:rPr lang="en-US" altLang="en-US" sz="1600" smtClean="0">
                <a:latin typeface="Courier New" panose="02070309020205020404" pitchFamily="49" charset="0"/>
                <a:cs typeface="Courier New" panose="02070309020205020404" pitchFamily="49" charset="0"/>
              </a:rPr>
              <a:t>     private String color;</a:t>
            </a:r>
          </a:p>
          <a:p>
            <a:pPr marL="0" indent="0" eaLnBrk="1" hangingPunct="1">
              <a:buSzPts val="1600"/>
              <a:buFont typeface="Wingdings" panose="05000000000000000000" pitchFamily="2" charset="2"/>
              <a:buNone/>
            </a:pPr>
            <a:r>
              <a:rPr lang="en-US" altLang="en-US" sz="1600" smtClean="0">
                <a:latin typeface="Courier New" panose="02070309020205020404" pitchFamily="49" charset="0"/>
                <a:cs typeface="Courier New" panose="02070309020205020404" pitchFamily="49" charset="0"/>
              </a:rPr>
              <a:t>     private int yearOfManufacture;</a:t>
            </a:r>
          </a:p>
          <a:p>
            <a:pPr marL="0" indent="0" eaLnBrk="1" hangingPunct="1">
              <a:buSzPts val="1600"/>
              <a:buFont typeface="Wingdings" panose="05000000000000000000" pitchFamily="2" charset="2"/>
              <a:buNone/>
            </a:pPr>
            <a:r>
              <a:rPr lang="en-US" altLang="en-US" sz="1600" smtClean="0">
                <a:latin typeface="Courier New" panose="02070309020205020404" pitchFamily="49" charset="0"/>
                <a:cs typeface="Courier New" panose="02070309020205020404" pitchFamily="49" charset="0"/>
              </a:rPr>
              <a:t>         </a:t>
            </a:r>
          </a:p>
          <a:p>
            <a:pPr marL="0" indent="0" eaLnBrk="1" hangingPunct="1">
              <a:buSzPts val="1600"/>
              <a:buFont typeface="Wingdings" panose="05000000000000000000" pitchFamily="2" charset="2"/>
              <a:buNone/>
            </a:pPr>
            <a:r>
              <a:rPr lang="en-US" altLang="en-US" sz="1600" smtClean="0">
                <a:latin typeface="Courier New" panose="02070309020205020404" pitchFamily="49" charset="0"/>
                <a:cs typeface="Courier New" panose="02070309020205020404" pitchFamily="49" charset="0"/>
              </a:rPr>
              <a:t>     public String getColor(){</a:t>
            </a:r>
          </a:p>
          <a:p>
            <a:pPr marL="0" indent="0" eaLnBrk="1" hangingPunct="1">
              <a:buSzPts val="1600"/>
              <a:buFont typeface="Wingdings" panose="05000000000000000000" pitchFamily="2" charset="2"/>
              <a:buNone/>
            </a:pPr>
            <a:r>
              <a:rPr lang="en-US" altLang="en-US" sz="1600" smtClean="0">
                <a:latin typeface="Courier New" panose="02070309020205020404" pitchFamily="49" charset="0"/>
                <a:cs typeface="Courier New" panose="02070309020205020404" pitchFamily="49" charset="0"/>
              </a:rPr>
              <a:t>         return color;</a:t>
            </a:r>
          </a:p>
          <a:p>
            <a:pPr marL="0" indent="0" eaLnBrk="1" hangingPunct="1">
              <a:buSzPts val="1600"/>
              <a:buFont typeface="Wingdings" panose="05000000000000000000" pitchFamily="2" charset="2"/>
              <a:buNone/>
            </a:pPr>
            <a:r>
              <a:rPr lang="en-US" altLang="en-US" sz="1600" smtClean="0">
                <a:latin typeface="Courier New" panose="02070309020205020404" pitchFamily="49" charset="0"/>
                <a:cs typeface="Courier New" panose="02070309020205020404" pitchFamily="49" charset="0"/>
              </a:rPr>
              <a:t>     }</a:t>
            </a:r>
          </a:p>
          <a:p>
            <a:pPr marL="0" indent="0" eaLnBrk="1" hangingPunct="1">
              <a:buSzPts val="1600"/>
              <a:buFont typeface="Wingdings" panose="05000000000000000000" pitchFamily="2" charset="2"/>
              <a:buNone/>
            </a:pPr>
            <a:r>
              <a:rPr lang="en-US" altLang="en-US" sz="1600" smtClean="0">
                <a:latin typeface="Courier New" panose="02070309020205020404" pitchFamily="49" charset="0"/>
                <a:cs typeface="Courier New" panose="02070309020205020404" pitchFamily="49" charset="0"/>
              </a:rPr>
              <a:t>     public void setColor(String color){</a:t>
            </a:r>
          </a:p>
          <a:p>
            <a:pPr marL="0" indent="0" eaLnBrk="1" hangingPunct="1">
              <a:buSzPts val="1600"/>
              <a:buFont typeface="Wingdings" panose="05000000000000000000" pitchFamily="2" charset="2"/>
              <a:buNone/>
            </a:pPr>
            <a:r>
              <a:rPr lang="en-US" altLang="en-US" sz="1600" smtClean="0">
                <a:latin typeface="Courier New" panose="02070309020205020404" pitchFamily="49" charset="0"/>
                <a:cs typeface="Courier New" panose="02070309020205020404" pitchFamily="49" charset="0"/>
              </a:rPr>
              <a:t>	 this.color=color;    }</a:t>
            </a:r>
          </a:p>
          <a:p>
            <a:pPr marL="0" indent="0" eaLnBrk="1" hangingPunct="1">
              <a:buSzPts val="1600"/>
              <a:buFont typeface="Wingdings" panose="05000000000000000000" pitchFamily="2" charset="2"/>
              <a:buNone/>
            </a:pPr>
            <a:endParaRPr lang="en-US" altLang="en-US" sz="1600" smtClean="0">
              <a:latin typeface="Courier New" panose="02070309020205020404" pitchFamily="49" charset="0"/>
              <a:cs typeface="Courier New" panose="02070309020205020404" pitchFamily="49" charset="0"/>
            </a:endParaRPr>
          </a:p>
          <a:p>
            <a:pPr marL="0" indent="0" eaLnBrk="1" hangingPunct="1">
              <a:buSzPts val="1600"/>
              <a:buFont typeface="Wingdings" panose="05000000000000000000" pitchFamily="2" charset="2"/>
              <a:buNone/>
            </a:pPr>
            <a:r>
              <a:rPr lang="en-US" altLang="en-US" sz="1600" smtClean="0">
                <a:latin typeface="Courier New" panose="02070309020205020404" pitchFamily="49" charset="0"/>
                <a:cs typeface="Courier New" panose="02070309020205020404" pitchFamily="49" charset="0"/>
              </a:rPr>
              <a:t>     public void accelerate(){</a:t>
            </a:r>
          </a:p>
          <a:p>
            <a:pPr marL="0" indent="0" eaLnBrk="1" hangingPunct="1">
              <a:buSzPts val="1600"/>
              <a:buFont typeface="Wingdings" panose="05000000000000000000" pitchFamily="2" charset="2"/>
              <a:buNone/>
            </a:pPr>
            <a:r>
              <a:rPr lang="en-US" altLang="en-US" sz="1600" smtClean="0">
                <a:latin typeface="Courier New" panose="02070309020205020404" pitchFamily="49" charset="0"/>
                <a:cs typeface="Courier New" panose="02070309020205020404" pitchFamily="49" charset="0"/>
              </a:rPr>
              <a:t>        // ...   </a:t>
            </a:r>
          </a:p>
          <a:p>
            <a:pPr marL="0" indent="0" eaLnBrk="1" hangingPunct="1">
              <a:buSzPts val="1600"/>
              <a:buFont typeface="Wingdings" panose="05000000000000000000" pitchFamily="2" charset="2"/>
              <a:buNone/>
            </a:pPr>
            <a:r>
              <a:rPr lang="en-US" altLang="en-US" sz="1600" smtClean="0">
                <a:latin typeface="Courier New" panose="02070309020205020404" pitchFamily="49" charset="0"/>
                <a:cs typeface="Courier New" panose="02070309020205020404" pitchFamily="49" charset="0"/>
              </a:rPr>
              <a:t>     }</a:t>
            </a:r>
          </a:p>
          <a:p>
            <a:pPr marL="0" indent="0" eaLnBrk="1" hangingPunct="1">
              <a:buSzPts val="1600"/>
              <a:buFont typeface="Wingdings" panose="05000000000000000000" pitchFamily="2" charset="2"/>
              <a:buNone/>
            </a:pPr>
            <a:r>
              <a:rPr lang="en-US" altLang="en-US" sz="1600" smtClean="0">
                <a:latin typeface="Courier New" panose="02070309020205020404" pitchFamily="49" charset="0"/>
                <a:cs typeface="Courier New" panose="02070309020205020404" pitchFamily="49" charset="0"/>
              </a:rPr>
              <a:t>}</a:t>
            </a:r>
          </a:p>
        </p:txBody>
      </p:sp>
      <p:sp>
        <p:nvSpPr>
          <p:cNvPr id="41988" name="Rectangular Callout 4"/>
          <p:cNvSpPr>
            <a:spLocks noChangeArrowheads="1"/>
          </p:cNvSpPr>
          <p:nvPr/>
        </p:nvSpPr>
        <p:spPr bwMode="auto">
          <a:xfrm>
            <a:off x="5105400" y="742950"/>
            <a:ext cx="2971800" cy="533400"/>
          </a:xfrm>
          <a:prstGeom prst="wedgeRectCallout">
            <a:avLst>
              <a:gd name="adj1" fmla="val -131343"/>
              <a:gd name="adj2" fmla="val 33782"/>
            </a:avLst>
          </a:prstGeom>
          <a:solidFill>
            <a:srgbClr val="FFFFCC"/>
          </a:solidFill>
          <a:ln w="9525">
            <a:solidFill>
              <a:srgbClr val="808080"/>
            </a:solidFill>
            <a:miter lim="800000"/>
            <a:headEnd/>
            <a:tailEnd/>
          </a:ln>
        </p:spPr>
        <p:txBody>
          <a:bodyPr lIns="91432" tIns="45716" rIns="91432" bIns="45716" anchor="ctr">
            <a:spAutoFit/>
          </a:bodyPr>
          <a:lstStyle>
            <a:lvl1pPr defTabSz="228600">
              <a:defRPr sz="1500">
                <a:solidFill>
                  <a:srgbClr val="FF3300"/>
                </a:solidFill>
                <a:latin typeface="Courier New" panose="02070309020205020404" pitchFamily="49" charset="0"/>
                <a:cs typeface="Arial" panose="020B0604020202020204" pitchFamily="34" charset="0"/>
              </a:defRPr>
            </a:lvl1pPr>
            <a:lvl2pPr marL="742950" indent="-285750" defTabSz="228600">
              <a:defRPr sz="1500">
                <a:solidFill>
                  <a:srgbClr val="FF3300"/>
                </a:solidFill>
                <a:latin typeface="Courier New" panose="02070309020205020404" pitchFamily="49" charset="0"/>
                <a:cs typeface="Arial" panose="020B0604020202020204" pitchFamily="34" charset="0"/>
              </a:defRPr>
            </a:lvl2pPr>
            <a:lvl3pPr marL="1143000" indent="-228600" defTabSz="228600">
              <a:defRPr sz="1500">
                <a:solidFill>
                  <a:srgbClr val="FF3300"/>
                </a:solidFill>
                <a:latin typeface="Courier New" panose="02070309020205020404" pitchFamily="49" charset="0"/>
                <a:cs typeface="Arial" panose="020B0604020202020204" pitchFamily="34" charset="0"/>
              </a:defRPr>
            </a:lvl3pPr>
            <a:lvl4pPr marL="1600200" indent="-228600" defTabSz="228600">
              <a:defRPr sz="1500">
                <a:solidFill>
                  <a:srgbClr val="FF3300"/>
                </a:solidFill>
                <a:latin typeface="Courier New" panose="02070309020205020404" pitchFamily="49" charset="0"/>
                <a:cs typeface="Arial" panose="020B0604020202020204" pitchFamily="34" charset="0"/>
              </a:defRPr>
            </a:lvl4pPr>
            <a:lvl5pPr marL="2057400" indent="-228600" defTabSz="228600">
              <a:defRPr sz="1500">
                <a:solidFill>
                  <a:srgbClr val="FF3300"/>
                </a:solidFill>
                <a:latin typeface="Courier New" panose="02070309020205020404" pitchFamily="49" charset="0"/>
                <a:cs typeface="Arial" panose="020B0604020202020204" pitchFamily="34" charset="0"/>
              </a:defRPr>
            </a:lvl5pPr>
            <a:lvl6pPr marL="2514600" indent="-228600" defTabSz="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defTabSz="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defTabSz="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defTabSz="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r>
              <a:rPr lang="en-US" altLang="en-US" sz="1400"/>
              <a:t>Class names are nouns in upper camel case.</a:t>
            </a:r>
          </a:p>
        </p:txBody>
      </p:sp>
      <p:sp>
        <p:nvSpPr>
          <p:cNvPr id="41989" name="Rectangular Callout 4"/>
          <p:cNvSpPr>
            <a:spLocks noChangeArrowheads="1"/>
          </p:cNvSpPr>
          <p:nvPr/>
        </p:nvSpPr>
        <p:spPr bwMode="auto">
          <a:xfrm>
            <a:off x="5791200" y="1449388"/>
            <a:ext cx="2895600" cy="523875"/>
          </a:xfrm>
          <a:prstGeom prst="wedgeRectCallout">
            <a:avLst>
              <a:gd name="adj1" fmla="val -72537"/>
              <a:gd name="adj2" fmla="val -39032"/>
            </a:avLst>
          </a:prstGeom>
          <a:solidFill>
            <a:srgbClr val="FFFFCC"/>
          </a:solidFill>
          <a:ln w="9525">
            <a:solidFill>
              <a:srgbClr val="808080"/>
            </a:solidFill>
            <a:miter lim="800000"/>
            <a:headEnd/>
            <a:tailEnd/>
          </a:ln>
        </p:spPr>
        <p:txBody>
          <a:bodyPr lIns="91432" tIns="45716" rIns="91432" bIns="45716" anchor="ctr">
            <a:spAutoFit/>
          </a:bodyPr>
          <a:lstStyle>
            <a:lvl1pPr defTabSz="228600">
              <a:defRPr sz="1500">
                <a:solidFill>
                  <a:srgbClr val="FF3300"/>
                </a:solidFill>
                <a:latin typeface="Courier New" panose="02070309020205020404" pitchFamily="49" charset="0"/>
                <a:cs typeface="Arial" panose="020B0604020202020204" pitchFamily="34" charset="0"/>
              </a:defRPr>
            </a:lvl1pPr>
            <a:lvl2pPr marL="742950" indent="-285750" defTabSz="228600">
              <a:defRPr sz="1500">
                <a:solidFill>
                  <a:srgbClr val="FF3300"/>
                </a:solidFill>
                <a:latin typeface="Courier New" panose="02070309020205020404" pitchFamily="49" charset="0"/>
                <a:cs typeface="Arial" panose="020B0604020202020204" pitchFamily="34" charset="0"/>
              </a:defRPr>
            </a:lvl2pPr>
            <a:lvl3pPr marL="1143000" indent="-228600" defTabSz="228600">
              <a:defRPr sz="1500">
                <a:solidFill>
                  <a:srgbClr val="FF3300"/>
                </a:solidFill>
                <a:latin typeface="Courier New" panose="02070309020205020404" pitchFamily="49" charset="0"/>
                <a:cs typeface="Arial" panose="020B0604020202020204" pitchFamily="34" charset="0"/>
              </a:defRPr>
            </a:lvl3pPr>
            <a:lvl4pPr marL="1600200" indent="-228600" defTabSz="228600">
              <a:defRPr sz="1500">
                <a:solidFill>
                  <a:srgbClr val="FF3300"/>
                </a:solidFill>
                <a:latin typeface="Courier New" panose="02070309020205020404" pitchFamily="49" charset="0"/>
                <a:cs typeface="Arial" panose="020B0604020202020204" pitchFamily="34" charset="0"/>
              </a:defRPr>
            </a:lvl4pPr>
            <a:lvl5pPr marL="2057400" indent="-228600" defTabSz="228600">
              <a:defRPr sz="1500">
                <a:solidFill>
                  <a:srgbClr val="FF3300"/>
                </a:solidFill>
                <a:latin typeface="Courier New" panose="02070309020205020404" pitchFamily="49" charset="0"/>
                <a:cs typeface="Arial" panose="020B0604020202020204" pitchFamily="34" charset="0"/>
              </a:defRPr>
            </a:lvl5pPr>
            <a:lvl6pPr marL="2514600" indent="-228600" defTabSz="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defTabSz="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defTabSz="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defTabSz="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r>
              <a:rPr lang="en-US" altLang="en-US" sz="1400"/>
              <a:t>Constants should be in all uppercase letters</a:t>
            </a:r>
          </a:p>
        </p:txBody>
      </p:sp>
      <p:sp>
        <p:nvSpPr>
          <p:cNvPr id="41990" name="Rectangular Callout 4"/>
          <p:cNvSpPr>
            <a:spLocks noChangeArrowheads="1"/>
          </p:cNvSpPr>
          <p:nvPr/>
        </p:nvSpPr>
        <p:spPr bwMode="auto">
          <a:xfrm>
            <a:off x="5829300" y="2157413"/>
            <a:ext cx="2362200" cy="523875"/>
          </a:xfrm>
          <a:prstGeom prst="wedgeRectCallout">
            <a:avLst>
              <a:gd name="adj1" fmla="val -98421"/>
              <a:gd name="adj2" fmla="val -47287"/>
            </a:avLst>
          </a:prstGeom>
          <a:solidFill>
            <a:srgbClr val="FFFFCC"/>
          </a:solidFill>
          <a:ln w="9525">
            <a:solidFill>
              <a:srgbClr val="808080"/>
            </a:solidFill>
            <a:miter lim="800000"/>
            <a:headEnd/>
            <a:tailEnd/>
          </a:ln>
        </p:spPr>
        <p:txBody>
          <a:bodyPr lIns="91432" tIns="45716" rIns="91432" bIns="45716" anchor="ctr">
            <a:spAutoFit/>
          </a:bodyPr>
          <a:lstStyle>
            <a:lvl1pPr defTabSz="228600">
              <a:defRPr sz="1500">
                <a:solidFill>
                  <a:srgbClr val="FF3300"/>
                </a:solidFill>
                <a:latin typeface="Courier New" panose="02070309020205020404" pitchFamily="49" charset="0"/>
                <a:cs typeface="Arial" panose="020B0604020202020204" pitchFamily="34" charset="0"/>
              </a:defRPr>
            </a:lvl1pPr>
            <a:lvl2pPr marL="742950" indent="-285750" defTabSz="228600">
              <a:defRPr sz="1500">
                <a:solidFill>
                  <a:srgbClr val="FF3300"/>
                </a:solidFill>
                <a:latin typeface="Courier New" panose="02070309020205020404" pitchFamily="49" charset="0"/>
                <a:cs typeface="Arial" panose="020B0604020202020204" pitchFamily="34" charset="0"/>
              </a:defRPr>
            </a:lvl2pPr>
            <a:lvl3pPr marL="1143000" indent="-228600" defTabSz="228600">
              <a:defRPr sz="1500">
                <a:solidFill>
                  <a:srgbClr val="FF3300"/>
                </a:solidFill>
                <a:latin typeface="Courier New" panose="02070309020205020404" pitchFamily="49" charset="0"/>
                <a:cs typeface="Arial" panose="020B0604020202020204" pitchFamily="34" charset="0"/>
              </a:defRPr>
            </a:lvl3pPr>
            <a:lvl4pPr marL="1600200" indent="-228600" defTabSz="228600">
              <a:defRPr sz="1500">
                <a:solidFill>
                  <a:srgbClr val="FF3300"/>
                </a:solidFill>
                <a:latin typeface="Courier New" panose="02070309020205020404" pitchFamily="49" charset="0"/>
                <a:cs typeface="Arial" panose="020B0604020202020204" pitchFamily="34" charset="0"/>
              </a:defRPr>
            </a:lvl4pPr>
            <a:lvl5pPr marL="2057400" indent="-228600" defTabSz="228600">
              <a:defRPr sz="1500">
                <a:solidFill>
                  <a:srgbClr val="FF3300"/>
                </a:solidFill>
                <a:latin typeface="Courier New" panose="02070309020205020404" pitchFamily="49" charset="0"/>
                <a:cs typeface="Arial" panose="020B0604020202020204" pitchFamily="34" charset="0"/>
              </a:defRPr>
            </a:lvl5pPr>
            <a:lvl6pPr marL="2514600" indent="-228600" defTabSz="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defTabSz="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defTabSz="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defTabSz="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r>
              <a:rPr lang="en-US" altLang="en-US" sz="1400"/>
              <a:t>Variable names in lower camel case.</a:t>
            </a:r>
          </a:p>
        </p:txBody>
      </p:sp>
      <p:sp>
        <p:nvSpPr>
          <p:cNvPr id="41991" name="Rectangular Callout 4"/>
          <p:cNvSpPr>
            <a:spLocks noChangeArrowheads="1"/>
          </p:cNvSpPr>
          <p:nvPr/>
        </p:nvSpPr>
        <p:spPr bwMode="auto">
          <a:xfrm>
            <a:off x="1905000" y="5459413"/>
            <a:ext cx="2514600" cy="739775"/>
          </a:xfrm>
          <a:prstGeom prst="wedgeRectCallout">
            <a:avLst>
              <a:gd name="adj1" fmla="val 6213"/>
              <a:gd name="adj2" fmla="val -126106"/>
            </a:avLst>
          </a:prstGeom>
          <a:solidFill>
            <a:srgbClr val="FFFFCC"/>
          </a:solidFill>
          <a:ln w="9525">
            <a:solidFill>
              <a:srgbClr val="808080"/>
            </a:solidFill>
            <a:miter lim="800000"/>
            <a:headEnd/>
            <a:tailEnd/>
          </a:ln>
        </p:spPr>
        <p:txBody>
          <a:bodyPr lIns="91432" tIns="45716" rIns="91432" bIns="45716" anchor="ctr">
            <a:spAutoFit/>
          </a:bodyPr>
          <a:lstStyle>
            <a:lvl1pPr defTabSz="228600">
              <a:defRPr sz="1500">
                <a:solidFill>
                  <a:srgbClr val="FF3300"/>
                </a:solidFill>
                <a:latin typeface="Courier New" panose="02070309020205020404" pitchFamily="49" charset="0"/>
                <a:cs typeface="Arial" panose="020B0604020202020204" pitchFamily="34" charset="0"/>
              </a:defRPr>
            </a:lvl1pPr>
            <a:lvl2pPr marL="742950" indent="-285750" defTabSz="228600">
              <a:defRPr sz="1500">
                <a:solidFill>
                  <a:srgbClr val="FF3300"/>
                </a:solidFill>
                <a:latin typeface="Courier New" panose="02070309020205020404" pitchFamily="49" charset="0"/>
                <a:cs typeface="Arial" panose="020B0604020202020204" pitchFamily="34" charset="0"/>
              </a:defRPr>
            </a:lvl2pPr>
            <a:lvl3pPr marL="1143000" indent="-228600" defTabSz="228600">
              <a:defRPr sz="1500">
                <a:solidFill>
                  <a:srgbClr val="FF3300"/>
                </a:solidFill>
                <a:latin typeface="Courier New" panose="02070309020205020404" pitchFamily="49" charset="0"/>
                <a:cs typeface="Arial" panose="020B0604020202020204" pitchFamily="34" charset="0"/>
              </a:defRPr>
            </a:lvl3pPr>
            <a:lvl4pPr marL="1600200" indent="-228600" defTabSz="228600">
              <a:defRPr sz="1500">
                <a:solidFill>
                  <a:srgbClr val="FF3300"/>
                </a:solidFill>
                <a:latin typeface="Courier New" panose="02070309020205020404" pitchFamily="49" charset="0"/>
                <a:cs typeface="Arial" panose="020B0604020202020204" pitchFamily="34" charset="0"/>
              </a:defRPr>
            </a:lvl4pPr>
            <a:lvl5pPr marL="2057400" indent="-228600" defTabSz="228600">
              <a:defRPr sz="1500">
                <a:solidFill>
                  <a:srgbClr val="FF3300"/>
                </a:solidFill>
                <a:latin typeface="Courier New" panose="02070309020205020404" pitchFamily="49" charset="0"/>
                <a:cs typeface="Arial" panose="020B0604020202020204" pitchFamily="34" charset="0"/>
              </a:defRPr>
            </a:lvl5pPr>
            <a:lvl6pPr marL="2514600" indent="-228600" defTabSz="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defTabSz="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defTabSz="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defTabSz="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r>
              <a:rPr lang="en-US" altLang="en-US" sz="1400"/>
              <a:t>Methods should be verbs, in lower camel case.</a:t>
            </a:r>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304800" y="552450"/>
            <a:ext cx="6705600" cy="411163"/>
          </a:xfrm>
        </p:spPr>
        <p:txBody>
          <a:bodyPr/>
          <a:lstStyle/>
          <a:p>
            <a:pPr eaLnBrk="1" hangingPunct="1"/>
            <a:r>
              <a:rPr smtClean="0"/>
              <a:t>Encapsulation: Private Data, Public Methods</a:t>
            </a:r>
          </a:p>
        </p:txBody>
      </p:sp>
      <p:sp>
        <p:nvSpPr>
          <p:cNvPr id="44035" name="Content Placeholder 2"/>
          <p:cNvSpPr>
            <a:spLocks noGrp="1"/>
          </p:cNvSpPr>
          <p:nvPr>
            <p:ph type="body" idx="1"/>
          </p:nvPr>
        </p:nvSpPr>
        <p:spPr>
          <a:xfrm>
            <a:off x="381000" y="1981200"/>
            <a:ext cx="8382000" cy="4240213"/>
          </a:xfrm>
        </p:spPr>
        <p:txBody>
          <a:bodyPr/>
          <a:lstStyle/>
          <a:p>
            <a:pPr marL="0" indent="0" eaLnBrk="1" hangingPunct="1">
              <a:buSzPts val="1600"/>
              <a:buFont typeface="Wingdings" panose="05000000000000000000" pitchFamily="2" charset="2"/>
              <a:buNone/>
            </a:pPr>
            <a:r>
              <a:rPr lang="en-US" altLang="en-US" sz="1600" smtClean="0">
                <a:latin typeface="Courier New" panose="02070309020205020404" pitchFamily="49" charset="0"/>
                <a:cs typeface="Courier New" panose="02070309020205020404" pitchFamily="49" charset="0"/>
              </a:rPr>
              <a:t> public class </a:t>
            </a:r>
            <a:r>
              <a:rPr lang="en-US" altLang="en-US" sz="1600" b="1" smtClean="0">
                <a:latin typeface="Courier New" panose="02070309020205020404" pitchFamily="49" charset="0"/>
                <a:cs typeface="Courier New" panose="02070309020205020404" pitchFamily="49" charset="0"/>
              </a:rPr>
              <a:t>Car</a:t>
            </a:r>
            <a:r>
              <a:rPr lang="en-US" altLang="en-US" sz="1600" smtClean="0">
                <a:latin typeface="Courier New" panose="02070309020205020404" pitchFamily="49" charset="0"/>
                <a:cs typeface="Courier New" panose="02070309020205020404" pitchFamily="49" charset="0"/>
              </a:rPr>
              <a:t>{</a:t>
            </a:r>
          </a:p>
          <a:p>
            <a:pPr marL="0" indent="0" eaLnBrk="1" hangingPunct="1">
              <a:buSzPts val="1600"/>
              <a:buFont typeface="Wingdings" panose="05000000000000000000" pitchFamily="2" charset="2"/>
              <a:buNone/>
            </a:pPr>
            <a:r>
              <a:rPr lang="en-US" altLang="en-US" sz="1600" smtClean="0">
                <a:latin typeface="Courier New" panose="02070309020205020404" pitchFamily="49" charset="0"/>
                <a:cs typeface="Courier New" panose="02070309020205020404" pitchFamily="49" charset="0"/>
              </a:rPr>
              <a:t>     private final int MAXSPEED = 200;</a:t>
            </a:r>
          </a:p>
          <a:p>
            <a:pPr marL="0" indent="0" eaLnBrk="1" hangingPunct="1">
              <a:buSzPts val="1600"/>
              <a:buFont typeface="Wingdings" panose="05000000000000000000" pitchFamily="2" charset="2"/>
              <a:buNone/>
            </a:pPr>
            <a:r>
              <a:rPr lang="en-US" altLang="en-US" sz="1600" smtClean="0">
                <a:latin typeface="Courier New" panose="02070309020205020404" pitchFamily="49" charset="0"/>
                <a:cs typeface="Courier New" panose="02070309020205020404" pitchFamily="49" charset="0"/>
              </a:rPr>
              <a:t>     private String color;</a:t>
            </a:r>
          </a:p>
          <a:p>
            <a:pPr marL="0" indent="0" eaLnBrk="1" hangingPunct="1">
              <a:buSzPts val="1600"/>
              <a:buFont typeface="Wingdings" panose="05000000000000000000" pitchFamily="2" charset="2"/>
              <a:buNone/>
            </a:pPr>
            <a:r>
              <a:rPr lang="en-US" altLang="en-US" sz="1600" smtClean="0">
                <a:latin typeface="Courier New" panose="02070309020205020404" pitchFamily="49" charset="0"/>
                <a:cs typeface="Courier New" panose="02070309020205020404" pitchFamily="49" charset="0"/>
              </a:rPr>
              <a:t>     private int yearOfManufacture;</a:t>
            </a:r>
          </a:p>
          <a:p>
            <a:pPr marL="0" indent="0" eaLnBrk="1" hangingPunct="1">
              <a:buSzPts val="1600"/>
              <a:buFont typeface="Wingdings" panose="05000000000000000000" pitchFamily="2" charset="2"/>
              <a:buNone/>
            </a:pPr>
            <a:r>
              <a:rPr lang="en-US" altLang="en-US" sz="1600" smtClean="0">
                <a:latin typeface="Courier New" panose="02070309020205020404" pitchFamily="49" charset="0"/>
                <a:cs typeface="Courier New" panose="02070309020205020404" pitchFamily="49" charset="0"/>
              </a:rPr>
              <a:t>         </a:t>
            </a:r>
          </a:p>
          <a:p>
            <a:pPr marL="0" indent="0" eaLnBrk="1" hangingPunct="1">
              <a:buSzPts val="1600"/>
              <a:buFont typeface="Wingdings" panose="05000000000000000000" pitchFamily="2" charset="2"/>
              <a:buNone/>
            </a:pPr>
            <a:r>
              <a:rPr lang="en-US" altLang="en-US" sz="1600" smtClean="0">
                <a:latin typeface="Courier New" panose="02070309020205020404" pitchFamily="49" charset="0"/>
                <a:cs typeface="Courier New" panose="02070309020205020404" pitchFamily="49" charset="0"/>
              </a:rPr>
              <a:t>     public String getColor(){</a:t>
            </a:r>
          </a:p>
          <a:p>
            <a:pPr marL="0" indent="0" eaLnBrk="1" hangingPunct="1">
              <a:buSzPts val="1600"/>
              <a:buFont typeface="Wingdings" panose="05000000000000000000" pitchFamily="2" charset="2"/>
              <a:buNone/>
            </a:pPr>
            <a:r>
              <a:rPr lang="en-US" altLang="en-US" sz="1600" smtClean="0">
                <a:latin typeface="Courier New" panose="02070309020205020404" pitchFamily="49" charset="0"/>
                <a:cs typeface="Courier New" panose="02070309020205020404" pitchFamily="49" charset="0"/>
              </a:rPr>
              <a:t>         return color;</a:t>
            </a:r>
          </a:p>
          <a:p>
            <a:pPr marL="0" indent="0" eaLnBrk="1" hangingPunct="1">
              <a:buSzPts val="1600"/>
              <a:buFont typeface="Wingdings" panose="05000000000000000000" pitchFamily="2" charset="2"/>
              <a:buNone/>
            </a:pPr>
            <a:r>
              <a:rPr lang="en-US" altLang="en-US" sz="1600" smtClean="0">
                <a:latin typeface="Courier New" panose="02070309020205020404" pitchFamily="49" charset="0"/>
                <a:cs typeface="Courier New" panose="02070309020205020404" pitchFamily="49" charset="0"/>
              </a:rPr>
              <a:t>     }</a:t>
            </a:r>
          </a:p>
          <a:p>
            <a:pPr marL="0" indent="0" eaLnBrk="1" hangingPunct="1">
              <a:buSzPts val="1600"/>
              <a:buFont typeface="Wingdings" panose="05000000000000000000" pitchFamily="2" charset="2"/>
              <a:buNone/>
            </a:pPr>
            <a:r>
              <a:rPr lang="en-US" altLang="en-US" sz="1600" smtClean="0">
                <a:latin typeface="Courier New" panose="02070309020205020404" pitchFamily="49" charset="0"/>
                <a:cs typeface="Courier New" panose="02070309020205020404" pitchFamily="49" charset="0"/>
              </a:rPr>
              <a:t>     public void setColor(String color){</a:t>
            </a:r>
          </a:p>
          <a:p>
            <a:pPr marL="0" indent="0" eaLnBrk="1" hangingPunct="1">
              <a:buSzPts val="1600"/>
              <a:buFont typeface="Wingdings" panose="05000000000000000000" pitchFamily="2" charset="2"/>
              <a:buNone/>
            </a:pPr>
            <a:r>
              <a:rPr lang="en-US" altLang="en-US" sz="1600" smtClean="0">
                <a:latin typeface="Courier New" panose="02070309020205020404" pitchFamily="49" charset="0"/>
                <a:cs typeface="Courier New" panose="02070309020205020404" pitchFamily="49" charset="0"/>
              </a:rPr>
              <a:t>	 this.color=color;    }</a:t>
            </a:r>
          </a:p>
          <a:p>
            <a:pPr marL="0" indent="0" eaLnBrk="1" hangingPunct="1">
              <a:buSzPts val="1600"/>
              <a:buFont typeface="Wingdings" panose="05000000000000000000" pitchFamily="2" charset="2"/>
              <a:buNone/>
            </a:pPr>
            <a:endParaRPr lang="en-US" altLang="en-US" sz="1600" smtClean="0">
              <a:latin typeface="Courier New" panose="02070309020205020404" pitchFamily="49" charset="0"/>
              <a:cs typeface="Courier New" panose="02070309020205020404" pitchFamily="49" charset="0"/>
            </a:endParaRPr>
          </a:p>
          <a:p>
            <a:pPr marL="0" indent="0" eaLnBrk="1" hangingPunct="1">
              <a:buSzPts val="1600"/>
              <a:buFont typeface="Wingdings" panose="05000000000000000000" pitchFamily="2" charset="2"/>
              <a:buNone/>
            </a:pPr>
            <a:r>
              <a:rPr lang="en-US" altLang="en-US" sz="1600" smtClean="0">
                <a:latin typeface="Courier New" panose="02070309020205020404" pitchFamily="49" charset="0"/>
                <a:cs typeface="Courier New" panose="02070309020205020404" pitchFamily="49" charset="0"/>
              </a:rPr>
              <a:t>     public void </a:t>
            </a:r>
            <a:r>
              <a:rPr lang="en-US" altLang="en-US" sz="1600" b="1" smtClean="0">
                <a:latin typeface="Courier New" panose="02070309020205020404" pitchFamily="49" charset="0"/>
                <a:cs typeface="Courier New" panose="02070309020205020404" pitchFamily="49" charset="0"/>
              </a:rPr>
              <a:t>accelerate</a:t>
            </a:r>
            <a:r>
              <a:rPr lang="en-US" altLang="en-US" sz="1600" smtClean="0">
                <a:latin typeface="Courier New" panose="02070309020205020404" pitchFamily="49" charset="0"/>
                <a:cs typeface="Courier New" panose="02070309020205020404" pitchFamily="49" charset="0"/>
              </a:rPr>
              <a:t>(){</a:t>
            </a:r>
          </a:p>
          <a:p>
            <a:pPr marL="0" indent="0" eaLnBrk="1" hangingPunct="1">
              <a:buSzPts val="1600"/>
              <a:buFont typeface="Wingdings" panose="05000000000000000000" pitchFamily="2" charset="2"/>
              <a:buNone/>
            </a:pPr>
            <a:r>
              <a:rPr lang="en-US" altLang="en-US" sz="1600" smtClean="0">
                <a:latin typeface="Courier New" panose="02070309020205020404" pitchFamily="49" charset="0"/>
                <a:cs typeface="Courier New" panose="02070309020205020404" pitchFamily="49" charset="0"/>
              </a:rPr>
              <a:t>        // ...   </a:t>
            </a:r>
          </a:p>
          <a:p>
            <a:pPr marL="0" indent="0" eaLnBrk="1" hangingPunct="1">
              <a:buSzPts val="1600"/>
              <a:buFont typeface="Wingdings" panose="05000000000000000000" pitchFamily="2" charset="2"/>
              <a:buNone/>
            </a:pPr>
            <a:r>
              <a:rPr lang="en-US" altLang="en-US" sz="1600" smtClean="0">
                <a:latin typeface="Courier New" panose="02070309020205020404" pitchFamily="49" charset="0"/>
                <a:cs typeface="Courier New" panose="02070309020205020404" pitchFamily="49" charset="0"/>
              </a:rPr>
              <a:t>     }</a:t>
            </a:r>
          </a:p>
          <a:p>
            <a:pPr marL="0" indent="0" eaLnBrk="1" hangingPunct="1">
              <a:buSzPts val="1600"/>
              <a:buFont typeface="Wingdings" panose="05000000000000000000" pitchFamily="2" charset="2"/>
              <a:buNone/>
            </a:pPr>
            <a:r>
              <a:rPr lang="en-US" altLang="en-US" sz="1600" smtClean="0">
                <a:latin typeface="Courier New" panose="02070309020205020404" pitchFamily="49" charset="0"/>
                <a:cs typeface="Courier New" panose="02070309020205020404" pitchFamily="49" charset="0"/>
              </a:rPr>
              <a:t>}</a:t>
            </a:r>
          </a:p>
        </p:txBody>
      </p:sp>
      <p:sp>
        <p:nvSpPr>
          <p:cNvPr id="44036" name="Rectangular Callout 6"/>
          <p:cNvSpPr>
            <a:spLocks noChangeArrowheads="1"/>
          </p:cNvSpPr>
          <p:nvPr/>
        </p:nvSpPr>
        <p:spPr bwMode="auto">
          <a:xfrm>
            <a:off x="5867400" y="4357688"/>
            <a:ext cx="2133600" cy="762000"/>
          </a:xfrm>
          <a:prstGeom prst="wedgeRectCallout">
            <a:avLst>
              <a:gd name="adj1" fmla="val -95616"/>
              <a:gd name="adj2" fmla="val -57500"/>
            </a:avLst>
          </a:prstGeom>
          <a:solidFill>
            <a:srgbClr val="FFFFCC">
              <a:alpha val="50195"/>
            </a:srgbClr>
          </a:solidFill>
          <a:ln w="9525" algn="ctr">
            <a:solidFill>
              <a:srgbClr val="808080"/>
            </a:solidFill>
            <a:round/>
            <a:headEnd type="none" w="sm" len="sm"/>
            <a:tailEnd type="none" w="sm" len="sm"/>
          </a:ln>
        </p:spPr>
        <p:txBody>
          <a:bodyPr/>
          <a:lstStyle>
            <a:lvl1pPr defTabSz="228600">
              <a:defRPr sz="1500">
                <a:solidFill>
                  <a:srgbClr val="FF3300"/>
                </a:solidFill>
                <a:latin typeface="Courier New" panose="02070309020205020404" pitchFamily="49" charset="0"/>
                <a:cs typeface="Arial" panose="020B0604020202020204" pitchFamily="34" charset="0"/>
              </a:defRPr>
            </a:lvl1pPr>
            <a:lvl2pPr marL="742950" indent="-285750" defTabSz="228600">
              <a:defRPr sz="1500">
                <a:solidFill>
                  <a:srgbClr val="FF3300"/>
                </a:solidFill>
                <a:latin typeface="Courier New" panose="02070309020205020404" pitchFamily="49" charset="0"/>
                <a:cs typeface="Arial" panose="020B0604020202020204" pitchFamily="34" charset="0"/>
              </a:defRPr>
            </a:lvl2pPr>
            <a:lvl3pPr marL="1143000" indent="-228600" defTabSz="228600">
              <a:defRPr sz="1500">
                <a:solidFill>
                  <a:srgbClr val="FF3300"/>
                </a:solidFill>
                <a:latin typeface="Courier New" panose="02070309020205020404" pitchFamily="49" charset="0"/>
                <a:cs typeface="Arial" panose="020B0604020202020204" pitchFamily="34" charset="0"/>
              </a:defRPr>
            </a:lvl3pPr>
            <a:lvl4pPr marL="1600200" indent="-228600" defTabSz="228600">
              <a:defRPr sz="1500">
                <a:solidFill>
                  <a:srgbClr val="FF3300"/>
                </a:solidFill>
                <a:latin typeface="Courier New" panose="02070309020205020404" pitchFamily="49" charset="0"/>
                <a:cs typeface="Arial" panose="020B0604020202020204" pitchFamily="34" charset="0"/>
              </a:defRPr>
            </a:lvl4pPr>
            <a:lvl5pPr marL="2057400" indent="-228600" defTabSz="228600">
              <a:defRPr sz="1500">
                <a:solidFill>
                  <a:srgbClr val="FF3300"/>
                </a:solidFill>
                <a:latin typeface="Courier New" panose="02070309020205020404" pitchFamily="49" charset="0"/>
                <a:cs typeface="Arial" panose="020B0604020202020204" pitchFamily="34" charset="0"/>
              </a:defRPr>
            </a:lvl5pPr>
            <a:lvl6pPr marL="2514600" indent="-228600" defTabSz="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defTabSz="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defTabSz="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defTabSz="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endParaRPr lang="en-US" altLang="en-US"/>
          </a:p>
        </p:txBody>
      </p:sp>
      <p:sp>
        <p:nvSpPr>
          <p:cNvPr id="44037" name="Rectangular Callout 7"/>
          <p:cNvSpPr>
            <a:spLocks noChangeArrowheads="1"/>
          </p:cNvSpPr>
          <p:nvPr/>
        </p:nvSpPr>
        <p:spPr bwMode="auto">
          <a:xfrm>
            <a:off x="5867400" y="4248150"/>
            <a:ext cx="2133600" cy="954088"/>
          </a:xfrm>
          <a:prstGeom prst="wedgeRectCallout">
            <a:avLst>
              <a:gd name="adj1" fmla="val -123069"/>
              <a:gd name="adj2" fmla="val 36412"/>
            </a:avLst>
          </a:prstGeom>
          <a:solidFill>
            <a:srgbClr val="FFFFCC"/>
          </a:solidFill>
          <a:ln w="9525">
            <a:solidFill>
              <a:srgbClr val="808080"/>
            </a:solidFill>
            <a:miter lim="800000"/>
            <a:headEnd/>
            <a:tailEnd/>
          </a:ln>
        </p:spPr>
        <p:txBody>
          <a:bodyPr lIns="91432" tIns="45716" rIns="91432" bIns="45716" anchor="ctr">
            <a:spAutoFit/>
          </a:bodyPr>
          <a:lstStyle>
            <a:lvl1pPr defTabSz="228600">
              <a:defRPr sz="1500">
                <a:solidFill>
                  <a:srgbClr val="FF3300"/>
                </a:solidFill>
                <a:latin typeface="Courier New" panose="02070309020205020404" pitchFamily="49" charset="0"/>
                <a:cs typeface="Arial" panose="020B0604020202020204" pitchFamily="34" charset="0"/>
              </a:defRPr>
            </a:lvl1pPr>
            <a:lvl2pPr marL="742950" indent="-285750" defTabSz="228600">
              <a:defRPr sz="1500">
                <a:solidFill>
                  <a:srgbClr val="FF3300"/>
                </a:solidFill>
                <a:latin typeface="Courier New" panose="02070309020205020404" pitchFamily="49" charset="0"/>
                <a:cs typeface="Arial" panose="020B0604020202020204" pitchFamily="34" charset="0"/>
              </a:defRPr>
            </a:lvl2pPr>
            <a:lvl3pPr marL="1143000" indent="-228600" defTabSz="228600">
              <a:defRPr sz="1500">
                <a:solidFill>
                  <a:srgbClr val="FF3300"/>
                </a:solidFill>
                <a:latin typeface="Courier New" panose="02070309020205020404" pitchFamily="49" charset="0"/>
                <a:cs typeface="Arial" panose="020B0604020202020204" pitchFamily="34" charset="0"/>
              </a:defRPr>
            </a:lvl3pPr>
            <a:lvl4pPr marL="1600200" indent="-228600" defTabSz="228600">
              <a:defRPr sz="1500">
                <a:solidFill>
                  <a:srgbClr val="FF3300"/>
                </a:solidFill>
                <a:latin typeface="Courier New" panose="02070309020205020404" pitchFamily="49" charset="0"/>
                <a:cs typeface="Arial" panose="020B0604020202020204" pitchFamily="34" charset="0"/>
              </a:defRPr>
            </a:lvl4pPr>
            <a:lvl5pPr marL="2057400" indent="-228600" defTabSz="228600">
              <a:defRPr sz="1500">
                <a:solidFill>
                  <a:srgbClr val="FF3300"/>
                </a:solidFill>
                <a:latin typeface="Courier New" panose="02070309020205020404" pitchFamily="49" charset="0"/>
                <a:cs typeface="Arial" panose="020B0604020202020204" pitchFamily="34" charset="0"/>
              </a:defRPr>
            </a:lvl5pPr>
            <a:lvl6pPr marL="2514600" indent="-228600" defTabSz="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defTabSz="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defTabSz="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defTabSz="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r>
              <a:rPr lang="en-US" altLang="en-US" sz="1400"/>
              <a:t>Public methods to set and get the current field value.</a:t>
            </a:r>
          </a:p>
        </p:txBody>
      </p:sp>
      <p:sp>
        <p:nvSpPr>
          <p:cNvPr id="44038" name="Rectangle 1"/>
          <p:cNvSpPr>
            <a:spLocks noChangeArrowheads="1"/>
          </p:cNvSpPr>
          <p:nvPr/>
        </p:nvSpPr>
        <p:spPr bwMode="auto">
          <a:xfrm>
            <a:off x="381000" y="1011238"/>
            <a:ext cx="8686800"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eaLnBrk="1" hangingPunct="1">
              <a:buClr>
                <a:srgbClr val="C00000"/>
              </a:buClr>
              <a:buFont typeface="Wingdings" panose="05000000000000000000" pitchFamily="2" charset="2"/>
              <a:buChar char="§"/>
            </a:pPr>
            <a:r>
              <a:rPr lang="en-US" altLang="en-US" sz="1800">
                <a:solidFill>
                  <a:schemeClr val="tx1"/>
                </a:solidFill>
                <a:latin typeface="Arial" panose="020B0604020202020204" pitchFamily="34" charset="0"/>
              </a:rPr>
              <a:t>Encapsulation wraps the internal workings of a Java object.</a:t>
            </a:r>
          </a:p>
          <a:p>
            <a:pPr eaLnBrk="1" hangingPunct="1">
              <a:buClr>
                <a:srgbClr val="C00000"/>
              </a:buClr>
              <a:buFont typeface="Wingdings" panose="05000000000000000000" pitchFamily="2" charset="2"/>
              <a:buChar char="§"/>
            </a:pPr>
            <a:endParaRPr lang="en-US" altLang="en-US" sz="1800">
              <a:solidFill>
                <a:schemeClr val="tx1"/>
              </a:solidFill>
              <a:latin typeface="Arial" panose="020B0604020202020204" pitchFamily="34" charset="0"/>
            </a:endParaRPr>
          </a:p>
          <a:p>
            <a:pPr eaLnBrk="1" hangingPunct="1">
              <a:buClr>
                <a:srgbClr val="C00000"/>
              </a:buClr>
              <a:buFont typeface="Wingdings" panose="05000000000000000000" pitchFamily="2" charset="2"/>
              <a:buChar char="§"/>
            </a:pPr>
            <a:r>
              <a:rPr lang="en-US" altLang="en-US" sz="1800">
                <a:solidFill>
                  <a:schemeClr val="tx1"/>
                </a:solidFill>
                <a:latin typeface="Arial" panose="020B0604020202020204" pitchFamily="34" charset="0"/>
              </a:rPr>
              <a:t>One way to hide implementation details is to declare all of the fields private</a:t>
            </a:r>
          </a:p>
          <a:p>
            <a:pPr eaLnBrk="1" hangingPunct="1">
              <a:buFont typeface="Arial" panose="020B0604020202020204" pitchFamily="34" charset="0"/>
              <a:buChar char="•"/>
            </a:pPr>
            <a:endParaRPr lang="en-US" altLang="en-US" sz="1800">
              <a:solidFill>
                <a:schemeClr val="tx1"/>
              </a:solidFill>
              <a:latin typeface="Arial" panose="020B0604020202020204" pitchFamily="34" charset="0"/>
            </a:endParaRPr>
          </a:p>
        </p:txBody>
      </p:sp>
      <p:sp>
        <p:nvSpPr>
          <p:cNvPr id="44039" name="Rectangular Callout 4"/>
          <p:cNvSpPr>
            <a:spLocks noChangeArrowheads="1"/>
          </p:cNvSpPr>
          <p:nvPr/>
        </p:nvSpPr>
        <p:spPr bwMode="auto">
          <a:xfrm>
            <a:off x="5753100" y="2903538"/>
            <a:ext cx="3086100" cy="954087"/>
          </a:xfrm>
          <a:prstGeom prst="wedgeRectCallout">
            <a:avLst>
              <a:gd name="adj1" fmla="val -86204"/>
              <a:gd name="adj2" fmla="val -47699"/>
            </a:avLst>
          </a:prstGeom>
          <a:solidFill>
            <a:srgbClr val="FFFFCC"/>
          </a:solidFill>
          <a:ln w="9525">
            <a:solidFill>
              <a:srgbClr val="808080"/>
            </a:solidFill>
            <a:miter lim="800000"/>
            <a:headEnd/>
            <a:tailEnd/>
          </a:ln>
        </p:spPr>
        <p:txBody>
          <a:bodyPr lIns="91432" tIns="45716" rIns="91432" bIns="45716" anchor="ctr">
            <a:spAutoFit/>
          </a:bodyPr>
          <a:lstStyle>
            <a:lvl1pPr defTabSz="228600">
              <a:defRPr sz="1500">
                <a:solidFill>
                  <a:srgbClr val="FF3300"/>
                </a:solidFill>
                <a:latin typeface="Courier New" panose="02070309020205020404" pitchFamily="49" charset="0"/>
                <a:cs typeface="Arial" panose="020B0604020202020204" pitchFamily="34" charset="0"/>
              </a:defRPr>
            </a:lvl1pPr>
            <a:lvl2pPr marL="742950" indent="-285750" defTabSz="228600">
              <a:defRPr sz="1500">
                <a:solidFill>
                  <a:srgbClr val="FF3300"/>
                </a:solidFill>
                <a:latin typeface="Courier New" panose="02070309020205020404" pitchFamily="49" charset="0"/>
                <a:cs typeface="Arial" panose="020B0604020202020204" pitchFamily="34" charset="0"/>
              </a:defRPr>
            </a:lvl2pPr>
            <a:lvl3pPr marL="1143000" indent="-228600" defTabSz="228600">
              <a:defRPr sz="1500">
                <a:solidFill>
                  <a:srgbClr val="FF3300"/>
                </a:solidFill>
                <a:latin typeface="Courier New" panose="02070309020205020404" pitchFamily="49" charset="0"/>
                <a:cs typeface="Arial" panose="020B0604020202020204" pitchFamily="34" charset="0"/>
              </a:defRPr>
            </a:lvl3pPr>
            <a:lvl4pPr marL="1600200" indent="-228600" defTabSz="228600">
              <a:defRPr sz="1500">
                <a:solidFill>
                  <a:srgbClr val="FF3300"/>
                </a:solidFill>
                <a:latin typeface="Courier New" panose="02070309020205020404" pitchFamily="49" charset="0"/>
                <a:cs typeface="Arial" panose="020B0604020202020204" pitchFamily="34" charset="0"/>
              </a:defRPr>
            </a:lvl4pPr>
            <a:lvl5pPr marL="2057400" indent="-228600" defTabSz="228600">
              <a:defRPr sz="1500">
                <a:solidFill>
                  <a:srgbClr val="FF3300"/>
                </a:solidFill>
                <a:latin typeface="Courier New" panose="02070309020205020404" pitchFamily="49" charset="0"/>
                <a:cs typeface="Arial" panose="020B0604020202020204" pitchFamily="34" charset="0"/>
              </a:defRPr>
            </a:lvl5pPr>
            <a:lvl6pPr marL="2514600" indent="-228600" defTabSz="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defTabSz="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defTabSz="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defTabSz="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r>
              <a:rPr lang="en-US" altLang="en-US" sz="1400"/>
              <a:t>Declaring fields </a:t>
            </a:r>
            <a:r>
              <a:rPr lang="en-US" altLang="en-US" sz="1400">
                <a:cs typeface="Courier New" panose="02070309020205020404" pitchFamily="49" charset="0"/>
              </a:rPr>
              <a:t>private</a:t>
            </a:r>
            <a:r>
              <a:rPr lang="en-US" altLang="en-US" sz="1400"/>
              <a:t> prevents direct access to this data from a class instance.</a:t>
            </a:r>
            <a:r>
              <a:rPr lang="en-US" altLang="en-US" sz="1400">
                <a:cs typeface="Courier New" panose="02070309020205020404" pitchFamily="49" charset="0"/>
              </a:rPr>
              <a:t> </a:t>
            </a:r>
          </a:p>
        </p:txBody>
      </p:sp>
      <p:sp>
        <p:nvSpPr>
          <p:cNvPr id="3" name="Footer Placeholder 2"/>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04800" y="552450"/>
            <a:ext cx="6705600" cy="411163"/>
          </a:xfrm>
        </p:spPr>
        <p:txBody>
          <a:bodyPr/>
          <a:lstStyle/>
          <a:p>
            <a:pPr eaLnBrk="1" hangingPunct="1"/>
            <a:r>
              <a:rPr smtClean="0"/>
              <a:t> Class (or static) Members</a:t>
            </a:r>
          </a:p>
        </p:txBody>
      </p:sp>
      <p:sp>
        <p:nvSpPr>
          <p:cNvPr id="46083" name="Rectangle 3"/>
          <p:cNvSpPr>
            <a:spLocks noGrp="1" noChangeArrowheads="1"/>
          </p:cNvSpPr>
          <p:nvPr>
            <p:ph type="body" idx="1"/>
          </p:nvPr>
        </p:nvSpPr>
        <p:spPr/>
        <p:txBody>
          <a:bodyPr/>
          <a:lstStyle/>
          <a:p>
            <a:pPr eaLnBrk="1" hangingPunct="1">
              <a:spcBef>
                <a:spcPts val="600"/>
              </a:spcBef>
            </a:pPr>
            <a:r>
              <a:rPr lang="en-US" altLang="en-US" smtClean="0"/>
              <a:t>A </a:t>
            </a:r>
            <a:r>
              <a:rPr lang="en-US" altLang="en-US" i="1" smtClean="0"/>
              <a:t>class member</a:t>
            </a:r>
            <a:r>
              <a:rPr lang="en-US" altLang="en-US" smtClean="0"/>
              <a:t> is declared by using the </a:t>
            </a:r>
            <a:r>
              <a:rPr lang="en-US" altLang="en-US" smtClean="0">
                <a:solidFill>
                  <a:srgbClr val="FF0000"/>
                </a:solidFill>
              </a:rPr>
              <a:t>static</a:t>
            </a:r>
            <a:r>
              <a:rPr lang="en-US" altLang="en-US" smtClean="0"/>
              <a:t> modifier</a:t>
            </a:r>
          </a:p>
          <a:p>
            <a:pPr eaLnBrk="1" hangingPunct="1">
              <a:spcBef>
                <a:spcPts val="600"/>
              </a:spcBef>
            </a:pPr>
            <a:endParaRPr lang="en-US" altLang="en-US" smtClean="0"/>
          </a:p>
          <a:p>
            <a:pPr eaLnBrk="1" hangingPunct="1">
              <a:spcBef>
                <a:spcPts val="600"/>
              </a:spcBef>
            </a:pPr>
            <a:r>
              <a:rPr lang="en-US" altLang="en-US" smtClean="0"/>
              <a:t>The static members belong to the class not to a specific object and hence a single copy is shared by all objects</a:t>
            </a:r>
          </a:p>
          <a:p>
            <a:pPr eaLnBrk="1" hangingPunct="1">
              <a:spcBef>
                <a:spcPts val="600"/>
              </a:spcBef>
            </a:pPr>
            <a:endParaRPr lang="en-US" altLang="en-US" smtClean="0"/>
          </a:p>
          <a:p>
            <a:pPr eaLnBrk="1" hangingPunct="1"/>
            <a:r>
              <a:rPr lang="en-US" altLang="en-US" i="1" smtClean="0"/>
              <a:t>static</a:t>
            </a:r>
            <a:r>
              <a:rPr lang="en-US" altLang="en-US" smtClean="0"/>
              <a:t> keyword can be used in three scenarios:</a:t>
            </a:r>
          </a:p>
          <a:p>
            <a:pPr lvl="1" eaLnBrk="1" hangingPunct="1"/>
            <a:endParaRPr lang="en-US" altLang="en-US" sz="1800" smtClean="0"/>
          </a:p>
          <a:p>
            <a:pPr lvl="3" eaLnBrk="1" hangingPunct="1"/>
            <a:r>
              <a:rPr lang="en-US" altLang="en-US" sz="1800" smtClean="0"/>
              <a:t>For class variables</a:t>
            </a:r>
          </a:p>
          <a:p>
            <a:pPr lvl="3" eaLnBrk="1" hangingPunct="1"/>
            <a:endParaRPr lang="en-US" altLang="en-US" sz="1800" smtClean="0"/>
          </a:p>
          <a:p>
            <a:pPr lvl="3" eaLnBrk="1" hangingPunct="1"/>
            <a:r>
              <a:rPr lang="en-US" altLang="en-US" sz="1800" smtClean="0"/>
              <a:t>For methods</a:t>
            </a:r>
          </a:p>
          <a:p>
            <a:pPr lvl="3" eaLnBrk="1" hangingPunct="1"/>
            <a:endParaRPr lang="en-US" altLang="en-US" sz="1800" smtClean="0"/>
          </a:p>
          <a:p>
            <a:pPr lvl="3" eaLnBrk="1" hangingPunct="1"/>
            <a:r>
              <a:rPr lang="en-US" altLang="en-US" sz="1800" smtClean="0"/>
              <a:t>For a block of code</a:t>
            </a:r>
          </a:p>
          <a:p>
            <a:pPr eaLnBrk="1" hangingPunct="1">
              <a:spcBef>
                <a:spcPts val="600"/>
              </a:spcBef>
            </a:pPr>
            <a:endParaRPr lang="en-US" altLang="en-US" smtClean="0"/>
          </a:p>
          <a:p>
            <a:pPr eaLnBrk="1" hangingPunct="1">
              <a:lnSpc>
                <a:spcPct val="90000"/>
              </a:lnSpc>
              <a:spcBef>
                <a:spcPct val="0"/>
              </a:spcBef>
              <a:buFont typeface="Wingdings" panose="05000000000000000000" pitchFamily="2" charset="2"/>
              <a:buNone/>
            </a:pPr>
            <a:endParaRPr lang="en-US" altLang="en-US" smtClean="0"/>
          </a:p>
          <a:p>
            <a:pPr eaLnBrk="1" hangingPunct="1">
              <a:lnSpc>
                <a:spcPct val="90000"/>
              </a:lnSpc>
              <a:spcBef>
                <a:spcPct val="0"/>
              </a:spcBef>
              <a:buFont typeface="Wingdings" panose="05000000000000000000" pitchFamily="2" charset="2"/>
              <a:buNone/>
            </a:pPr>
            <a:r>
              <a:rPr lang="en-US" altLang="en-US" b="1" smtClean="0"/>
              <a:t>	</a:t>
            </a:r>
          </a:p>
          <a:p>
            <a:pPr eaLnBrk="1" hangingPunct="1">
              <a:lnSpc>
                <a:spcPct val="90000"/>
              </a:lnSpc>
              <a:spcBef>
                <a:spcPct val="0"/>
              </a:spcBef>
              <a:buSzPct val="65000"/>
              <a:buFont typeface="Wingdings" panose="05000000000000000000" pitchFamily="2" charset="2"/>
              <a:buNone/>
            </a:pPr>
            <a:r>
              <a:rPr lang="en-US" altLang="en-US" smtClean="0"/>
              <a:t>                </a:t>
            </a:r>
          </a:p>
          <a:p>
            <a:pPr eaLnBrk="1" hangingPunct="1">
              <a:lnSpc>
                <a:spcPct val="90000"/>
              </a:lnSpc>
              <a:spcBef>
                <a:spcPct val="0"/>
              </a:spcBef>
            </a:pPr>
            <a:endParaRPr lang="en-US" altLang="en-US" smtClean="0"/>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04800" y="552450"/>
            <a:ext cx="6705600" cy="411163"/>
          </a:xfrm>
        </p:spPr>
        <p:txBody>
          <a:bodyPr/>
          <a:lstStyle/>
          <a:p>
            <a:pPr eaLnBrk="1" hangingPunct="1"/>
            <a:r>
              <a:rPr smtClean="0"/>
              <a:t>Using s</a:t>
            </a:r>
            <a:r>
              <a:rPr i="1" smtClean="0"/>
              <a:t>tatic</a:t>
            </a:r>
            <a:endParaRPr smtClean="0"/>
          </a:p>
        </p:txBody>
      </p:sp>
      <p:sp>
        <p:nvSpPr>
          <p:cNvPr id="148483" name="Rectangle 3"/>
          <p:cNvSpPr>
            <a:spLocks noGrp="1" noChangeArrowheads="1"/>
          </p:cNvSpPr>
          <p:nvPr>
            <p:ph type="body" idx="1"/>
          </p:nvPr>
        </p:nvSpPr>
        <p:spPr/>
        <p:txBody>
          <a:bodyPr/>
          <a:lstStyle/>
          <a:p>
            <a:pPr eaLnBrk="1" hangingPunct="1">
              <a:lnSpc>
                <a:spcPct val="140000"/>
              </a:lnSpc>
            </a:pPr>
            <a:r>
              <a:rPr lang="en-US" altLang="en-US" i="1" smtClean="0">
                <a:solidFill>
                  <a:srgbClr val="FF0000"/>
                </a:solidFill>
              </a:rPr>
              <a:t>static variable</a:t>
            </a:r>
          </a:p>
          <a:p>
            <a:pPr lvl="1" eaLnBrk="1" hangingPunct="1">
              <a:lnSpc>
                <a:spcPct val="140000"/>
              </a:lnSpc>
            </a:pPr>
            <a:r>
              <a:rPr lang="en-US" altLang="en-US" smtClean="0">
                <a:cs typeface="Arial" panose="020B0604020202020204" pitchFamily="34" charset="0"/>
              </a:rPr>
              <a:t>Belongs to a class</a:t>
            </a:r>
          </a:p>
          <a:p>
            <a:pPr lvl="1" eaLnBrk="1" hangingPunct="1">
              <a:lnSpc>
                <a:spcPct val="140000"/>
              </a:lnSpc>
            </a:pPr>
            <a:r>
              <a:rPr lang="en-US" altLang="en-US" smtClean="0">
                <a:cs typeface="Arial" panose="020B0604020202020204" pitchFamily="34" charset="0"/>
              </a:rPr>
              <a:t>A single copy to be shared by all instances of the class</a:t>
            </a:r>
          </a:p>
          <a:p>
            <a:pPr lvl="1" eaLnBrk="1" hangingPunct="1">
              <a:lnSpc>
                <a:spcPct val="140000"/>
              </a:lnSpc>
            </a:pPr>
            <a:r>
              <a:rPr lang="en-US" altLang="en-US" smtClean="0">
                <a:cs typeface="Arial" panose="020B0604020202020204" pitchFamily="34" charset="0"/>
              </a:rPr>
              <a:t>Creation of instance not necessary for using static variables</a:t>
            </a:r>
          </a:p>
          <a:p>
            <a:pPr lvl="1" eaLnBrk="1" hangingPunct="1">
              <a:lnSpc>
                <a:spcPct val="140000"/>
              </a:lnSpc>
            </a:pPr>
            <a:r>
              <a:rPr lang="en-US" altLang="en-US" smtClean="0">
                <a:cs typeface="Arial" panose="020B0604020202020204" pitchFamily="34" charset="0"/>
              </a:rPr>
              <a:t>Accessed using </a:t>
            </a:r>
            <a:r>
              <a:rPr lang="en-US" altLang="en-US" smtClean="0">
                <a:solidFill>
                  <a:srgbClr val="FF0000"/>
                </a:solidFill>
                <a:cs typeface="Arial" panose="020B0604020202020204" pitchFamily="34" charset="0"/>
              </a:rPr>
              <a:t>&lt;</a:t>
            </a:r>
            <a:r>
              <a:rPr lang="en-US" altLang="en-US" i="1" smtClean="0">
                <a:solidFill>
                  <a:srgbClr val="FF0000"/>
                </a:solidFill>
                <a:cs typeface="Arial" panose="020B0604020202020204" pitchFamily="34" charset="0"/>
              </a:rPr>
              <a:t>class-name&gt;.&lt;variable-name&gt; </a:t>
            </a:r>
            <a:r>
              <a:rPr lang="en-US" altLang="en-US" smtClean="0">
                <a:cs typeface="Arial" panose="020B0604020202020204" pitchFamily="34" charset="0"/>
              </a:rPr>
              <a:t>unlike instance variables which are accessed as</a:t>
            </a:r>
            <a:r>
              <a:rPr lang="en-US" altLang="en-US" b="1" i="1" smtClean="0">
                <a:cs typeface="Arial" panose="020B0604020202020204" pitchFamily="34" charset="0"/>
              </a:rPr>
              <a:t> </a:t>
            </a:r>
            <a:r>
              <a:rPr lang="en-US" altLang="en-US" i="1" smtClean="0">
                <a:solidFill>
                  <a:schemeClr val="accent2"/>
                </a:solidFill>
                <a:cs typeface="Arial" panose="020B0604020202020204" pitchFamily="34" charset="0"/>
              </a:rPr>
              <a:t>&lt;object-name&gt;.&lt;variable-name&gt;</a:t>
            </a:r>
          </a:p>
          <a:p>
            <a:pPr eaLnBrk="1" hangingPunct="1">
              <a:lnSpc>
                <a:spcPct val="140000"/>
              </a:lnSpc>
            </a:pPr>
            <a:r>
              <a:rPr lang="en-US" altLang="en-US" i="1" smtClean="0">
                <a:solidFill>
                  <a:srgbClr val="FF0000"/>
                </a:solidFill>
              </a:rPr>
              <a:t>static method</a:t>
            </a:r>
          </a:p>
          <a:p>
            <a:pPr lvl="1" eaLnBrk="1" hangingPunct="1">
              <a:lnSpc>
                <a:spcPct val="140000"/>
              </a:lnSpc>
            </a:pPr>
            <a:r>
              <a:rPr lang="en-US" altLang="en-US" smtClean="0">
                <a:cs typeface="Arial" panose="020B0604020202020204" pitchFamily="34" charset="0"/>
              </a:rPr>
              <a:t>It is a class method</a:t>
            </a:r>
          </a:p>
          <a:p>
            <a:pPr lvl="1" eaLnBrk="1" hangingPunct="1">
              <a:lnSpc>
                <a:spcPct val="140000"/>
              </a:lnSpc>
            </a:pPr>
            <a:r>
              <a:rPr lang="en-US" altLang="en-US" smtClean="0">
                <a:cs typeface="Arial" panose="020B0604020202020204" pitchFamily="34" charset="0"/>
              </a:rPr>
              <a:t>Accessed using </a:t>
            </a:r>
            <a:r>
              <a:rPr lang="en-US" altLang="en-US" smtClean="0">
                <a:solidFill>
                  <a:srgbClr val="FF0000"/>
                </a:solidFill>
                <a:cs typeface="Arial" panose="020B0604020202020204" pitchFamily="34" charset="0"/>
              </a:rPr>
              <a:t>&lt;</a:t>
            </a:r>
            <a:r>
              <a:rPr lang="en-US" altLang="en-US" i="1" smtClean="0">
                <a:solidFill>
                  <a:srgbClr val="FF0000"/>
                </a:solidFill>
                <a:cs typeface="Arial" panose="020B0604020202020204" pitchFamily="34" charset="0"/>
              </a:rPr>
              <a:t>class name&gt;.&lt;method name&gt;</a:t>
            </a:r>
            <a:r>
              <a:rPr lang="en-US" altLang="en-US" smtClean="0">
                <a:cs typeface="Arial" panose="020B0604020202020204" pitchFamily="34" charset="0"/>
              </a:rPr>
              <a:t> </a:t>
            </a:r>
          </a:p>
          <a:p>
            <a:pPr lvl="1" eaLnBrk="1" hangingPunct="1">
              <a:lnSpc>
                <a:spcPct val="140000"/>
              </a:lnSpc>
            </a:pPr>
            <a:r>
              <a:rPr lang="en-US" altLang="en-US" smtClean="0">
                <a:cs typeface="Arial" panose="020B0604020202020204" pitchFamily="34" charset="0"/>
              </a:rPr>
              <a:t>Creation of instance not necessary for using static methods</a:t>
            </a:r>
          </a:p>
          <a:p>
            <a:pPr lvl="1" eaLnBrk="1" hangingPunct="1">
              <a:lnSpc>
                <a:spcPct val="140000"/>
              </a:lnSpc>
            </a:pPr>
            <a:r>
              <a:rPr lang="en-US" altLang="en-US" smtClean="0">
                <a:cs typeface="Arial" panose="020B0604020202020204" pitchFamily="34" charset="0"/>
              </a:rPr>
              <a:t>A static method can </a:t>
            </a:r>
            <a:r>
              <a:rPr lang="en-US" altLang="en-US" smtClean="0">
                <a:solidFill>
                  <a:srgbClr val="FF0000"/>
                </a:solidFill>
                <a:cs typeface="Arial" panose="020B0604020202020204" pitchFamily="34" charset="0"/>
              </a:rPr>
              <a:t>access only other static data &amp; methods</a:t>
            </a:r>
            <a:r>
              <a:rPr lang="en-US" altLang="en-US" smtClean="0">
                <a:cs typeface="Arial" panose="020B0604020202020204" pitchFamily="34" charset="0"/>
              </a:rPr>
              <a:t>, and not non-static members</a:t>
            </a:r>
          </a:p>
        </p:txBody>
      </p:sp>
      <p:sp>
        <p:nvSpPr>
          <p:cNvPr id="6" name="Footer Placeholder 2"/>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anim calcmode="lin" valueType="num">
                                      <p:cBhvr>
                                        <p:cTn id="7" dur="1000" fill="hold"/>
                                        <p:tgtEl>
                                          <p:spTgt spid="148483">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14848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48483">
                                            <p:txEl>
                                              <p:pRg st="0" end="0"/>
                                            </p:txEl>
                                          </p:spTgt>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148483">
                                            <p:txEl>
                                              <p:pRg st="1" end="1"/>
                                            </p:txEl>
                                          </p:spTgt>
                                        </p:tgtEl>
                                        <p:attrNameLst>
                                          <p:attrName>style.visibility</p:attrName>
                                        </p:attrNameLst>
                                      </p:cBhvr>
                                      <p:to>
                                        <p:strVal val="visible"/>
                                      </p:to>
                                    </p:set>
                                    <p:anim calcmode="lin" valueType="num">
                                      <p:cBhvr>
                                        <p:cTn id="12" dur="1000" fill="hold"/>
                                        <p:tgtEl>
                                          <p:spTgt spid="148483">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148483">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148483">
                                            <p:txEl>
                                              <p:pRg st="1" end="1"/>
                                            </p:txEl>
                                          </p:spTgt>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148483">
                                            <p:txEl>
                                              <p:pRg st="2" end="2"/>
                                            </p:txEl>
                                          </p:spTgt>
                                        </p:tgtEl>
                                        <p:attrNameLst>
                                          <p:attrName>style.visibility</p:attrName>
                                        </p:attrNameLst>
                                      </p:cBhvr>
                                      <p:to>
                                        <p:strVal val="visible"/>
                                      </p:to>
                                    </p:set>
                                    <p:anim calcmode="lin" valueType="num">
                                      <p:cBhvr>
                                        <p:cTn id="17" dur="1000" fill="hold"/>
                                        <p:tgtEl>
                                          <p:spTgt spid="148483">
                                            <p:txEl>
                                              <p:pRg st="2" end="2"/>
                                            </p:txEl>
                                          </p:spTgt>
                                        </p:tgtEl>
                                        <p:attrNameLst>
                                          <p:attrName>ppt_w</p:attrName>
                                        </p:attrNameLst>
                                      </p:cBhvr>
                                      <p:tavLst>
                                        <p:tav tm="0">
                                          <p:val>
                                            <p:strVal val="#ppt_w*0.70"/>
                                          </p:val>
                                        </p:tav>
                                        <p:tav tm="100000">
                                          <p:val>
                                            <p:strVal val="#ppt_w"/>
                                          </p:val>
                                        </p:tav>
                                      </p:tavLst>
                                    </p:anim>
                                    <p:anim calcmode="lin" valueType="num">
                                      <p:cBhvr>
                                        <p:cTn id="18" dur="1000" fill="hold"/>
                                        <p:tgtEl>
                                          <p:spTgt spid="148483">
                                            <p:txEl>
                                              <p:pRg st="2" end="2"/>
                                            </p:txEl>
                                          </p:spTgt>
                                        </p:tgtEl>
                                        <p:attrNameLst>
                                          <p:attrName>ppt_h</p:attrName>
                                        </p:attrNameLst>
                                      </p:cBhvr>
                                      <p:tavLst>
                                        <p:tav tm="0">
                                          <p:val>
                                            <p:strVal val="#ppt_h"/>
                                          </p:val>
                                        </p:tav>
                                        <p:tav tm="100000">
                                          <p:val>
                                            <p:strVal val="#ppt_h"/>
                                          </p:val>
                                        </p:tav>
                                      </p:tavLst>
                                    </p:anim>
                                    <p:animEffect transition="in" filter="fade">
                                      <p:cBhvr>
                                        <p:cTn id="19" dur="1000"/>
                                        <p:tgtEl>
                                          <p:spTgt spid="148483">
                                            <p:txEl>
                                              <p:pRg st="2" end="2"/>
                                            </p:txEl>
                                          </p:spTgt>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148483">
                                            <p:txEl>
                                              <p:pRg st="3" end="3"/>
                                            </p:txEl>
                                          </p:spTgt>
                                        </p:tgtEl>
                                        <p:attrNameLst>
                                          <p:attrName>style.visibility</p:attrName>
                                        </p:attrNameLst>
                                      </p:cBhvr>
                                      <p:to>
                                        <p:strVal val="visible"/>
                                      </p:to>
                                    </p:set>
                                    <p:anim calcmode="lin" valueType="num">
                                      <p:cBhvr>
                                        <p:cTn id="22" dur="1000" fill="hold"/>
                                        <p:tgtEl>
                                          <p:spTgt spid="148483">
                                            <p:txEl>
                                              <p:pRg st="3" end="3"/>
                                            </p:txEl>
                                          </p:spTgt>
                                        </p:tgtEl>
                                        <p:attrNameLst>
                                          <p:attrName>ppt_w</p:attrName>
                                        </p:attrNameLst>
                                      </p:cBhvr>
                                      <p:tavLst>
                                        <p:tav tm="0">
                                          <p:val>
                                            <p:strVal val="#ppt_w*0.70"/>
                                          </p:val>
                                        </p:tav>
                                        <p:tav tm="100000">
                                          <p:val>
                                            <p:strVal val="#ppt_w"/>
                                          </p:val>
                                        </p:tav>
                                      </p:tavLst>
                                    </p:anim>
                                    <p:anim calcmode="lin" valueType="num">
                                      <p:cBhvr>
                                        <p:cTn id="23" dur="1000" fill="hold"/>
                                        <p:tgtEl>
                                          <p:spTgt spid="148483">
                                            <p:txEl>
                                              <p:pRg st="3" end="3"/>
                                            </p:txEl>
                                          </p:spTgt>
                                        </p:tgtEl>
                                        <p:attrNameLst>
                                          <p:attrName>ppt_h</p:attrName>
                                        </p:attrNameLst>
                                      </p:cBhvr>
                                      <p:tavLst>
                                        <p:tav tm="0">
                                          <p:val>
                                            <p:strVal val="#ppt_h"/>
                                          </p:val>
                                        </p:tav>
                                        <p:tav tm="100000">
                                          <p:val>
                                            <p:strVal val="#ppt_h"/>
                                          </p:val>
                                        </p:tav>
                                      </p:tavLst>
                                    </p:anim>
                                    <p:animEffect transition="in" filter="fade">
                                      <p:cBhvr>
                                        <p:cTn id="24" dur="1000"/>
                                        <p:tgtEl>
                                          <p:spTgt spid="148483">
                                            <p:txEl>
                                              <p:pRg st="3" end="3"/>
                                            </p:txEl>
                                          </p:spTgt>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148483">
                                            <p:txEl>
                                              <p:pRg st="4" end="4"/>
                                            </p:txEl>
                                          </p:spTgt>
                                        </p:tgtEl>
                                        <p:attrNameLst>
                                          <p:attrName>style.visibility</p:attrName>
                                        </p:attrNameLst>
                                      </p:cBhvr>
                                      <p:to>
                                        <p:strVal val="visible"/>
                                      </p:to>
                                    </p:set>
                                    <p:anim calcmode="lin" valueType="num">
                                      <p:cBhvr>
                                        <p:cTn id="27" dur="1000" fill="hold"/>
                                        <p:tgtEl>
                                          <p:spTgt spid="148483">
                                            <p:txEl>
                                              <p:pRg st="4" end="4"/>
                                            </p:txEl>
                                          </p:spTgt>
                                        </p:tgtEl>
                                        <p:attrNameLst>
                                          <p:attrName>ppt_w</p:attrName>
                                        </p:attrNameLst>
                                      </p:cBhvr>
                                      <p:tavLst>
                                        <p:tav tm="0">
                                          <p:val>
                                            <p:strVal val="#ppt_w*0.70"/>
                                          </p:val>
                                        </p:tav>
                                        <p:tav tm="100000">
                                          <p:val>
                                            <p:strVal val="#ppt_w"/>
                                          </p:val>
                                        </p:tav>
                                      </p:tavLst>
                                    </p:anim>
                                    <p:anim calcmode="lin" valueType="num">
                                      <p:cBhvr>
                                        <p:cTn id="28" dur="1000" fill="hold"/>
                                        <p:tgtEl>
                                          <p:spTgt spid="148483">
                                            <p:txEl>
                                              <p:pRg st="4" end="4"/>
                                            </p:txEl>
                                          </p:spTgt>
                                        </p:tgtEl>
                                        <p:attrNameLst>
                                          <p:attrName>ppt_h</p:attrName>
                                        </p:attrNameLst>
                                      </p:cBhvr>
                                      <p:tavLst>
                                        <p:tav tm="0">
                                          <p:val>
                                            <p:strVal val="#ppt_h"/>
                                          </p:val>
                                        </p:tav>
                                        <p:tav tm="100000">
                                          <p:val>
                                            <p:strVal val="#ppt_h"/>
                                          </p:val>
                                        </p:tav>
                                      </p:tavLst>
                                    </p:anim>
                                    <p:animEffect transition="in" filter="fade">
                                      <p:cBhvr>
                                        <p:cTn id="29" dur="1000"/>
                                        <p:tgtEl>
                                          <p:spTgt spid="148483">
                                            <p:txEl>
                                              <p:pRg st="4" end="4"/>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0" presetClass="entr" presetSubtype="0" decel="100000" fill="hold" grpId="0" nodeType="clickEffect">
                                  <p:stCondLst>
                                    <p:cond delay="0"/>
                                  </p:stCondLst>
                                  <p:childTnLst>
                                    <p:set>
                                      <p:cBhvr>
                                        <p:cTn id="33" dur="1" fill="hold">
                                          <p:stCondLst>
                                            <p:cond delay="0"/>
                                          </p:stCondLst>
                                        </p:cTn>
                                        <p:tgtEl>
                                          <p:spTgt spid="148483">
                                            <p:txEl>
                                              <p:pRg st="5" end="5"/>
                                            </p:txEl>
                                          </p:spTgt>
                                        </p:tgtEl>
                                        <p:attrNameLst>
                                          <p:attrName>style.visibility</p:attrName>
                                        </p:attrNameLst>
                                      </p:cBhvr>
                                      <p:to>
                                        <p:strVal val="visible"/>
                                      </p:to>
                                    </p:set>
                                    <p:anim calcmode="lin" valueType="num">
                                      <p:cBhvr>
                                        <p:cTn id="34" dur="1000" fill="hold"/>
                                        <p:tgtEl>
                                          <p:spTgt spid="148483">
                                            <p:txEl>
                                              <p:pRg st="5" end="5"/>
                                            </p:txEl>
                                          </p:spTgt>
                                        </p:tgtEl>
                                        <p:attrNameLst>
                                          <p:attrName>ppt_w</p:attrName>
                                        </p:attrNameLst>
                                      </p:cBhvr>
                                      <p:tavLst>
                                        <p:tav tm="0">
                                          <p:val>
                                            <p:strVal val="#ppt_w+.3"/>
                                          </p:val>
                                        </p:tav>
                                        <p:tav tm="100000">
                                          <p:val>
                                            <p:strVal val="#ppt_w"/>
                                          </p:val>
                                        </p:tav>
                                      </p:tavLst>
                                    </p:anim>
                                    <p:anim calcmode="lin" valueType="num">
                                      <p:cBhvr>
                                        <p:cTn id="35" dur="1000" fill="hold"/>
                                        <p:tgtEl>
                                          <p:spTgt spid="148483">
                                            <p:txEl>
                                              <p:pRg st="5" end="5"/>
                                            </p:txEl>
                                          </p:spTgt>
                                        </p:tgtEl>
                                        <p:attrNameLst>
                                          <p:attrName>ppt_h</p:attrName>
                                        </p:attrNameLst>
                                      </p:cBhvr>
                                      <p:tavLst>
                                        <p:tav tm="0">
                                          <p:val>
                                            <p:strVal val="#ppt_h"/>
                                          </p:val>
                                        </p:tav>
                                        <p:tav tm="100000">
                                          <p:val>
                                            <p:strVal val="#ppt_h"/>
                                          </p:val>
                                        </p:tav>
                                      </p:tavLst>
                                    </p:anim>
                                    <p:animEffect transition="in" filter="fade">
                                      <p:cBhvr>
                                        <p:cTn id="36" dur="1000"/>
                                        <p:tgtEl>
                                          <p:spTgt spid="148483">
                                            <p:txEl>
                                              <p:pRg st="5" end="5"/>
                                            </p:txEl>
                                          </p:spTgt>
                                        </p:tgtEl>
                                      </p:cBhvr>
                                    </p:animEffect>
                                  </p:childTnLst>
                                </p:cTn>
                              </p:par>
                              <p:par>
                                <p:cTn id="37" presetID="55" presetClass="entr" presetSubtype="0" fill="hold" grpId="0" nodeType="withEffect">
                                  <p:stCondLst>
                                    <p:cond delay="0"/>
                                  </p:stCondLst>
                                  <p:childTnLst>
                                    <p:set>
                                      <p:cBhvr>
                                        <p:cTn id="38" dur="1" fill="hold">
                                          <p:stCondLst>
                                            <p:cond delay="0"/>
                                          </p:stCondLst>
                                        </p:cTn>
                                        <p:tgtEl>
                                          <p:spTgt spid="148483">
                                            <p:txEl>
                                              <p:pRg st="6" end="6"/>
                                            </p:txEl>
                                          </p:spTgt>
                                        </p:tgtEl>
                                        <p:attrNameLst>
                                          <p:attrName>style.visibility</p:attrName>
                                        </p:attrNameLst>
                                      </p:cBhvr>
                                      <p:to>
                                        <p:strVal val="visible"/>
                                      </p:to>
                                    </p:set>
                                    <p:anim calcmode="lin" valueType="num">
                                      <p:cBhvr>
                                        <p:cTn id="39" dur="1000" fill="hold"/>
                                        <p:tgtEl>
                                          <p:spTgt spid="148483">
                                            <p:txEl>
                                              <p:pRg st="6" end="6"/>
                                            </p:txEl>
                                          </p:spTgt>
                                        </p:tgtEl>
                                        <p:attrNameLst>
                                          <p:attrName>ppt_w</p:attrName>
                                        </p:attrNameLst>
                                      </p:cBhvr>
                                      <p:tavLst>
                                        <p:tav tm="0">
                                          <p:val>
                                            <p:strVal val="#ppt_w*0.70"/>
                                          </p:val>
                                        </p:tav>
                                        <p:tav tm="100000">
                                          <p:val>
                                            <p:strVal val="#ppt_w"/>
                                          </p:val>
                                        </p:tav>
                                      </p:tavLst>
                                    </p:anim>
                                    <p:anim calcmode="lin" valueType="num">
                                      <p:cBhvr>
                                        <p:cTn id="40" dur="1000" fill="hold"/>
                                        <p:tgtEl>
                                          <p:spTgt spid="148483">
                                            <p:txEl>
                                              <p:pRg st="6" end="6"/>
                                            </p:txEl>
                                          </p:spTgt>
                                        </p:tgtEl>
                                        <p:attrNameLst>
                                          <p:attrName>ppt_h</p:attrName>
                                        </p:attrNameLst>
                                      </p:cBhvr>
                                      <p:tavLst>
                                        <p:tav tm="0">
                                          <p:val>
                                            <p:strVal val="#ppt_h"/>
                                          </p:val>
                                        </p:tav>
                                        <p:tav tm="100000">
                                          <p:val>
                                            <p:strVal val="#ppt_h"/>
                                          </p:val>
                                        </p:tav>
                                      </p:tavLst>
                                    </p:anim>
                                    <p:animEffect transition="in" filter="fade">
                                      <p:cBhvr>
                                        <p:cTn id="41" dur="1000"/>
                                        <p:tgtEl>
                                          <p:spTgt spid="148483">
                                            <p:txEl>
                                              <p:pRg st="6" end="6"/>
                                            </p:txEl>
                                          </p:spTgt>
                                        </p:tgtEl>
                                      </p:cBhvr>
                                    </p:animEffect>
                                  </p:childTnLst>
                                </p:cTn>
                              </p:par>
                              <p:par>
                                <p:cTn id="42" presetID="55" presetClass="entr" presetSubtype="0" fill="hold" grpId="0" nodeType="withEffect">
                                  <p:stCondLst>
                                    <p:cond delay="0"/>
                                  </p:stCondLst>
                                  <p:childTnLst>
                                    <p:set>
                                      <p:cBhvr>
                                        <p:cTn id="43" dur="1" fill="hold">
                                          <p:stCondLst>
                                            <p:cond delay="0"/>
                                          </p:stCondLst>
                                        </p:cTn>
                                        <p:tgtEl>
                                          <p:spTgt spid="148483">
                                            <p:txEl>
                                              <p:pRg st="7" end="7"/>
                                            </p:txEl>
                                          </p:spTgt>
                                        </p:tgtEl>
                                        <p:attrNameLst>
                                          <p:attrName>style.visibility</p:attrName>
                                        </p:attrNameLst>
                                      </p:cBhvr>
                                      <p:to>
                                        <p:strVal val="visible"/>
                                      </p:to>
                                    </p:set>
                                    <p:anim calcmode="lin" valueType="num">
                                      <p:cBhvr>
                                        <p:cTn id="44" dur="1000" fill="hold"/>
                                        <p:tgtEl>
                                          <p:spTgt spid="148483">
                                            <p:txEl>
                                              <p:pRg st="7" end="7"/>
                                            </p:txEl>
                                          </p:spTgt>
                                        </p:tgtEl>
                                        <p:attrNameLst>
                                          <p:attrName>ppt_w</p:attrName>
                                        </p:attrNameLst>
                                      </p:cBhvr>
                                      <p:tavLst>
                                        <p:tav tm="0">
                                          <p:val>
                                            <p:strVal val="#ppt_w*0.70"/>
                                          </p:val>
                                        </p:tav>
                                        <p:tav tm="100000">
                                          <p:val>
                                            <p:strVal val="#ppt_w"/>
                                          </p:val>
                                        </p:tav>
                                      </p:tavLst>
                                    </p:anim>
                                    <p:anim calcmode="lin" valueType="num">
                                      <p:cBhvr>
                                        <p:cTn id="45" dur="1000" fill="hold"/>
                                        <p:tgtEl>
                                          <p:spTgt spid="148483">
                                            <p:txEl>
                                              <p:pRg st="7" end="7"/>
                                            </p:txEl>
                                          </p:spTgt>
                                        </p:tgtEl>
                                        <p:attrNameLst>
                                          <p:attrName>ppt_h</p:attrName>
                                        </p:attrNameLst>
                                      </p:cBhvr>
                                      <p:tavLst>
                                        <p:tav tm="0">
                                          <p:val>
                                            <p:strVal val="#ppt_h"/>
                                          </p:val>
                                        </p:tav>
                                        <p:tav tm="100000">
                                          <p:val>
                                            <p:strVal val="#ppt_h"/>
                                          </p:val>
                                        </p:tav>
                                      </p:tavLst>
                                    </p:anim>
                                    <p:animEffect transition="in" filter="fade">
                                      <p:cBhvr>
                                        <p:cTn id="46" dur="1000"/>
                                        <p:tgtEl>
                                          <p:spTgt spid="148483">
                                            <p:txEl>
                                              <p:pRg st="7" end="7"/>
                                            </p:txEl>
                                          </p:spTgt>
                                        </p:tgtEl>
                                      </p:cBhvr>
                                    </p:animEffect>
                                  </p:childTnLst>
                                </p:cTn>
                              </p:par>
                              <p:par>
                                <p:cTn id="47" presetID="55" presetClass="entr" presetSubtype="0" fill="hold" grpId="0" nodeType="withEffect">
                                  <p:stCondLst>
                                    <p:cond delay="0"/>
                                  </p:stCondLst>
                                  <p:childTnLst>
                                    <p:set>
                                      <p:cBhvr>
                                        <p:cTn id="48" dur="1" fill="hold">
                                          <p:stCondLst>
                                            <p:cond delay="0"/>
                                          </p:stCondLst>
                                        </p:cTn>
                                        <p:tgtEl>
                                          <p:spTgt spid="148483">
                                            <p:txEl>
                                              <p:pRg st="8" end="8"/>
                                            </p:txEl>
                                          </p:spTgt>
                                        </p:tgtEl>
                                        <p:attrNameLst>
                                          <p:attrName>style.visibility</p:attrName>
                                        </p:attrNameLst>
                                      </p:cBhvr>
                                      <p:to>
                                        <p:strVal val="visible"/>
                                      </p:to>
                                    </p:set>
                                    <p:anim calcmode="lin" valueType="num">
                                      <p:cBhvr>
                                        <p:cTn id="49" dur="1000" fill="hold"/>
                                        <p:tgtEl>
                                          <p:spTgt spid="148483">
                                            <p:txEl>
                                              <p:pRg st="8" end="8"/>
                                            </p:txEl>
                                          </p:spTgt>
                                        </p:tgtEl>
                                        <p:attrNameLst>
                                          <p:attrName>ppt_w</p:attrName>
                                        </p:attrNameLst>
                                      </p:cBhvr>
                                      <p:tavLst>
                                        <p:tav tm="0">
                                          <p:val>
                                            <p:strVal val="#ppt_w*0.70"/>
                                          </p:val>
                                        </p:tav>
                                        <p:tav tm="100000">
                                          <p:val>
                                            <p:strVal val="#ppt_w"/>
                                          </p:val>
                                        </p:tav>
                                      </p:tavLst>
                                    </p:anim>
                                    <p:anim calcmode="lin" valueType="num">
                                      <p:cBhvr>
                                        <p:cTn id="50" dur="1000" fill="hold"/>
                                        <p:tgtEl>
                                          <p:spTgt spid="148483">
                                            <p:txEl>
                                              <p:pRg st="8" end="8"/>
                                            </p:txEl>
                                          </p:spTgt>
                                        </p:tgtEl>
                                        <p:attrNameLst>
                                          <p:attrName>ppt_h</p:attrName>
                                        </p:attrNameLst>
                                      </p:cBhvr>
                                      <p:tavLst>
                                        <p:tav tm="0">
                                          <p:val>
                                            <p:strVal val="#ppt_h"/>
                                          </p:val>
                                        </p:tav>
                                        <p:tav tm="100000">
                                          <p:val>
                                            <p:strVal val="#ppt_h"/>
                                          </p:val>
                                        </p:tav>
                                      </p:tavLst>
                                    </p:anim>
                                    <p:animEffect transition="in" filter="fade">
                                      <p:cBhvr>
                                        <p:cTn id="51" dur="1000"/>
                                        <p:tgtEl>
                                          <p:spTgt spid="148483">
                                            <p:txEl>
                                              <p:pRg st="8" end="8"/>
                                            </p:txEl>
                                          </p:spTgt>
                                        </p:tgtEl>
                                      </p:cBhvr>
                                    </p:animEffect>
                                  </p:childTnLst>
                                </p:cTn>
                              </p:par>
                              <p:par>
                                <p:cTn id="52" presetID="55" presetClass="entr" presetSubtype="0" fill="hold" grpId="0" nodeType="withEffect">
                                  <p:stCondLst>
                                    <p:cond delay="0"/>
                                  </p:stCondLst>
                                  <p:childTnLst>
                                    <p:set>
                                      <p:cBhvr>
                                        <p:cTn id="53" dur="1" fill="hold">
                                          <p:stCondLst>
                                            <p:cond delay="0"/>
                                          </p:stCondLst>
                                        </p:cTn>
                                        <p:tgtEl>
                                          <p:spTgt spid="148483">
                                            <p:txEl>
                                              <p:pRg st="9" end="9"/>
                                            </p:txEl>
                                          </p:spTgt>
                                        </p:tgtEl>
                                        <p:attrNameLst>
                                          <p:attrName>style.visibility</p:attrName>
                                        </p:attrNameLst>
                                      </p:cBhvr>
                                      <p:to>
                                        <p:strVal val="visible"/>
                                      </p:to>
                                    </p:set>
                                    <p:anim calcmode="lin" valueType="num">
                                      <p:cBhvr>
                                        <p:cTn id="54" dur="1000" fill="hold"/>
                                        <p:tgtEl>
                                          <p:spTgt spid="148483">
                                            <p:txEl>
                                              <p:pRg st="9" end="9"/>
                                            </p:txEl>
                                          </p:spTgt>
                                        </p:tgtEl>
                                        <p:attrNameLst>
                                          <p:attrName>ppt_w</p:attrName>
                                        </p:attrNameLst>
                                      </p:cBhvr>
                                      <p:tavLst>
                                        <p:tav tm="0">
                                          <p:val>
                                            <p:strVal val="#ppt_w*0.70"/>
                                          </p:val>
                                        </p:tav>
                                        <p:tav tm="100000">
                                          <p:val>
                                            <p:strVal val="#ppt_w"/>
                                          </p:val>
                                        </p:tav>
                                      </p:tavLst>
                                    </p:anim>
                                    <p:anim calcmode="lin" valueType="num">
                                      <p:cBhvr>
                                        <p:cTn id="55" dur="1000" fill="hold"/>
                                        <p:tgtEl>
                                          <p:spTgt spid="148483">
                                            <p:txEl>
                                              <p:pRg st="9" end="9"/>
                                            </p:txEl>
                                          </p:spTgt>
                                        </p:tgtEl>
                                        <p:attrNameLst>
                                          <p:attrName>ppt_h</p:attrName>
                                        </p:attrNameLst>
                                      </p:cBhvr>
                                      <p:tavLst>
                                        <p:tav tm="0">
                                          <p:val>
                                            <p:strVal val="#ppt_h"/>
                                          </p:val>
                                        </p:tav>
                                        <p:tav tm="100000">
                                          <p:val>
                                            <p:strVal val="#ppt_h"/>
                                          </p:val>
                                        </p:tav>
                                      </p:tavLst>
                                    </p:anim>
                                    <p:animEffect transition="in" filter="fade">
                                      <p:cBhvr>
                                        <p:cTn id="56" dur="1000"/>
                                        <p:tgtEl>
                                          <p:spTgt spid="14848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04800" y="552450"/>
            <a:ext cx="6705600" cy="411163"/>
          </a:xfrm>
        </p:spPr>
        <p:txBody>
          <a:bodyPr/>
          <a:lstStyle/>
          <a:p>
            <a:pPr eaLnBrk="1" hangingPunct="1"/>
            <a:r>
              <a:rPr dirty="0" smtClean="0"/>
              <a:t>Using </a:t>
            </a:r>
            <a:r>
              <a:rPr i="1" dirty="0" smtClean="0"/>
              <a:t>static</a:t>
            </a:r>
            <a:endParaRPr dirty="0" smtClean="0"/>
          </a:p>
        </p:txBody>
      </p:sp>
      <p:sp>
        <p:nvSpPr>
          <p:cNvPr id="152579" name="Rectangle 3"/>
          <p:cNvSpPr>
            <a:spLocks noGrp="1" noChangeArrowheads="1"/>
          </p:cNvSpPr>
          <p:nvPr>
            <p:ph type="body" idx="1"/>
          </p:nvPr>
        </p:nvSpPr>
        <p:spPr/>
        <p:txBody>
          <a:bodyPr/>
          <a:lstStyle/>
          <a:p>
            <a:pPr eaLnBrk="1" hangingPunct="1">
              <a:lnSpc>
                <a:spcPct val="120000"/>
              </a:lnSpc>
            </a:pPr>
            <a:r>
              <a:rPr lang="en-US" altLang="en-US" i="1" dirty="0" smtClean="0">
                <a:solidFill>
                  <a:srgbClr val="FF0000"/>
                </a:solidFill>
              </a:rPr>
              <a:t>static block</a:t>
            </a:r>
            <a:r>
              <a:rPr lang="en-US" altLang="en-US" dirty="0" smtClean="0">
                <a:solidFill>
                  <a:srgbClr val="FF0000"/>
                </a:solidFill>
              </a:rPr>
              <a:t>: </a:t>
            </a:r>
            <a:r>
              <a:rPr lang="en-US" altLang="en-US" dirty="0" smtClean="0"/>
              <a:t>A block of statement inside a Java class that is executed only once when a class is loaded</a:t>
            </a:r>
          </a:p>
          <a:p>
            <a:pPr lvl="1" eaLnBrk="1" hangingPunct="1">
              <a:lnSpc>
                <a:spcPct val="120000"/>
              </a:lnSpc>
            </a:pPr>
            <a:endParaRPr lang="en-US" altLang="en-US" dirty="0" smtClean="0">
              <a:cs typeface="Arial" panose="020B0604020202020204" pitchFamily="34" charset="0"/>
            </a:endParaRPr>
          </a:p>
          <a:p>
            <a:pPr lvl="1" eaLnBrk="1" hangingPunct="1">
              <a:lnSpc>
                <a:spcPct val="120000"/>
              </a:lnSpc>
            </a:pPr>
            <a:r>
              <a:rPr lang="en-IN" altLang="en-US" dirty="0" smtClean="0">
                <a:cs typeface="Arial" panose="020B0604020202020204" pitchFamily="34" charset="0"/>
              </a:rPr>
              <a:t>Used to initialize static variables of the class</a:t>
            </a:r>
          </a:p>
          <a:p>
            <a:pPr lvl="1" eaLnBrk="1" hangingPunct="1">
              <a:lnSpc>
                <a:spcPct val="120000"/>
              </a:lnSpc>
            </a:pPr>
            <a:endParaRPr lang="en-IN" altLang="en-US" dirty="0" smtClean="0">
              <a:cs typeface="Arial" panose="020B0604020202020204" pitchFamily="34" charset="0"/>
            </a:endParaRPr>
          </a:p>
          <a:p>
            <a:pPr lvl="1" eaLnBrk="1" hangingPunct="1">
              <a:spcBef>
                <a:spcPts val="600"/>
              </a:spcBef>
            </a:pPr>
            <a:r>
              <a:rPr lang="en-IN" altLang="en-US" dirty="0" smtClean="0">
                <a:cs typeface="Arial" panose="020B0604020202020204" pitchFamily="34" charset="0"/>
              </a:rPr>
              <a:t>Static blocks cannot return. They are simply nameless blocks of code that </a:t>
            </a:r>
          </a:p>
          <a:p>
            <a:pPr lvl="1" eaLnBrk="1" hangingPunct="1">
              <a:spcBef>
                <a:spcPts val="600"/>
              </a:spcBef>
              <a:buFont typeface="Wingdings" panose="05000000000000000000" pitchFamily="2" charset="2"/>
              <a:buNone/>
            </a:pPr>
            <a:r>
              <a:rPr lang="en-IN" altLang="en-US" dirty="0" smtClean="0">
                <a:cs typeface="Arial" panose="020B0604020202020204" pitchFamily="34" charset="0"/>
              </a:rPr>
              <a:t>     execute in the order they are specified.</a:t>
            </a:r>
          </a:p>
          <a:p>
            <a:pPr lvl="1" eaLnBrk="1" hangingPunct="1">
              <a:spcBef>
                <a:spcPts val="600"/>
              </a:spcBef>
              <a:buFont typeface="Wingdings" panose="05000000000000000000" pitchFamily="2" charset="2"/>
              <a:buNone/>
            </a:pPr>
            <a:r>
              <a:rPr lang="en-IN" altLang="en-US" b="1" dirty="0" smtClean="0">
                <a:cs typeface="Arial" panose="020B0604020202020204" pitchFamily="34" charset="0"/>
              </a:rPr>
              <a:t>		</a:t>
            </a:r>
            <a:r>
              <a:rPr lang="en-US" altLang="en-US" b="1" dirty="0" smtClean="0">
                <a:cs typeface="Arial" panose="020B0604020202020204" pitchFamily="34" charset="0"/>
              </a:rPr>
              <a:t>class Test{</a:t>
            </a:r>
          </a:p>
          <a:p>
            <a:pPr lvl="1" eaLnBrk="1" hangingPunct="1">
              <a:spcBef>
                <a:spcPts val="600"/>
              </a:spcBef>
              <a:buFont typeface="Wingdings" panose="05000000000000000000" pitchFamily="2" charset="2"/>
              <a:buNone/>
            </a:pPr>
            <a:r>
              <a:rPr lang="en-US" altLang="en-US" b="1" dirty="0" smtClean="0">
                <a:cs typeface="Arial" panose="020B0604020202020204" pitchFamily="34" charset="0"/>
              </a:rPr>
              <a:t>			static{</a:t>
            </a:r>
          </a:p>
          <a:p>
            <a:pPr lvl="1" eaLnBrk="1" hangingPunct="1">
              <a:spcBef>
                <a:spcPts val="600"/>
              </a:spcBef>
              <a:buFont typeface="Wingdings" panose="05000000000000000000" pitchFamily="2" charset="2"/>
              <a:buNone/>
            </a:pPr>
            <a:r>
              <a:rPr lang="en-US" altLang="en-US" b="1" dirty="0" smtClean="0">
                <a:cs typeface="Arial" panose="020B0604020202020204" pitchFamily="34" charset="0"/>
              </a:rPr>
              <a:t>				//Code goes here</a:t>
            </a:r>
          </a:p>
          <a:p>
            <a:pPr lvl="1" eaLnBrk="1" hangingPunct="1">
              <a:spcBef>
                <a:spcPts val="600"/>
              </a:spcBef>
              <a:buFont typeface="Wingdings" panose="05000000000000000000" pitchFamily="2" charset="2"/>
              <a:buNone/>
            </a:pPr>
            <a:r>
              <a:rPr lang="en-US" altLang="en-US" b="1" dirty="0" smtClean="0">
                <a:cs typeface="Arial" panose="020B0604020202020204" pitchFamily="34" charset="0"/>
              </a:rPr>
              <a:t>			}</a:t>
            </a:r>
          </a:p>
          <a:p>
            <a:pPr lvl="1" eaLnBrk="1" hangingPunct="1">
              <a:spcBef>
                <a:spcPts val="600"/>
              </a:spcBef>
              <a:buFont typeface="Wingdings" panose="05000000000000000000" pitchFamily="2" charset="2"/>
              <a:buNone/>
            </a:pPr>
            <a:r>
              <a:rPr lang="en-US" altLang="en-US" b="1" dirty="0" smtClean="0">
                <a:cs typeface="Arial" panose="020B0604020202020204" pitchFamily="34" charset="0"/>
              </a:rPr>
              <a:t>		}</a:t>
            </a:r>
            <a:endParaRPr lang="en-US" altLang="en-US" sz="1400" dirty="0" smtClean="0">
              <a:cs typeface="Arial" panose="020B0604020202020204" pitchFamily="34" charset="0"/>
            </a:endParaRPr>
          </a:p>
          <a:p>
            <a:pPr lvl="1" eaLnBrk="1" hangingPunct="1">
              <a:lnSpc>
                <a:spcPct val="120000"/>
              </a:lnSpc>
            </a:pPr>
            <a:endParaRPr lang="en-US" altLang="en-US" sz="2400" b="1" i="1" dirty="0" smtClean="0">
              <a:cs typeface="Arial" panose="020B0604020202020204" pitchFamily="34" charset="0"/>
            </a:endParaRPr>
          </a:p>
        </p:txBody>
      </p:sp>
      <p:sp>
        <p:nvSpPr>
          <p:cNvPr id="6" name="Footer Placeholder 2"/>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 calcmode="lin" valueType="num">
                                      <p:cBhvr>
                                        <p:cTn id="7" dur="1000" fill="hold"/>
                                        <p:tgtEl>
                                          <p:spTgt spid="152579">
                                            <p:txEl>
                                              <p:pRg st="0" end="0"/>
                                            </p:txEl>
                                          </p:spTgt>
                                        </p:tgtEl>
                                        <p:attrNameLst>
                                          <p:attrName>ppt_w</p:attrName>
                                        </p:attrNameLst>
                                      </p:cBhvr>
                                      <p:tavLst>
                                        <p:tav tm="0">
                                          <p:val>
                                            <p:strVal val="#ppt_w*0.05"/>
                                          </p:val>
                                        </p:tav>
                                        <p:tav tm="100000">
                                          <p:val>
                                            <p:strVal val="#ppt_w"/>
                                          </p:val>
                                        </p:tav>
                                      </p:tavLst>
                                    </p:anim>
                                    <p:anim calcmode="lin" valueType="num">
                                      <p:cBhvr>
                                        <p:cTn id="8" dur="1000" fill="hold"/>
                                        <p:tgtEl>
                                          <p:spTgt spid="152579">
                                            <p:txEl>
                                              <p:pRg st="0" end="0"/>
                                            </p:txEl>
                                          </p:spTgt>
                                        </p:tgtEl>
                                        <p:attrNameLst>
                                          <p:attrName>ppt_h</p:attrName>
                                        </p:attrNameLst>
                                      </p:cBhvr>
                                      <p:tavLst>
                                        <p:tav tm="0">
                                          <p:val>
                                            <p:strVal val="#ppt_h"/>
                                          </p:val>
                                        </p:tav>
                                        <p:tav tm="100000">
                                          <p:val>
                                            <p:strVal val="#ppt_h"/>
                                          </p:val>
                                        </p:tav>
                                      </p:tavLst>
                                    </p:anim>
                                    <p:anim calcmode="lin" valueType="num">
                                      <p:cBhvr>
                                        <p:cTn id="9" dur="1000" fill="hold"/>
                                        <p:tgtEl>
                                          <p:spTgt spid="152579">
                                            <p:txEl>
                                              <p:pRg st="0" end="0"/>
                                            </p:txEl>
                                          </p:spTgt>
                                        </p:tgtEl>
                                        <p:attrNameLst>
                                          <p:attrName>ppt_x</p:attrName>
                                        </p:attrNameLst>
                                      </p:cBhvr>
                                      <p:tavLst>
                                        <p:tav tm="0">
                                          <p:val>
                                            <p:strVal val="#ppt_x-.2"/>
                                          </p:val>
                                        </p:tav>
                                        <p:tav tm="100000">
                                          <p:val>
                                            <p:strVal val="#ppt_x"/>
                                          </p:val>
                                        </p:tav>
                                      </p:tavLst>
                                    </p:anim>
                                    <p:anim calcmode="lin" valueType="num">
                                      <p:cBhvr>
                                        <p:cTn id="10" dur="1000" fill="hold"/>
                                        <p:tgtEl>
                                          <p:spTgt spid="152579">
                                            <p:txEl>
                                              <p:pRg st="0" end="0"/>
                                            </p:txEl>
                                          </p:spTgt>
                                        </p:tgtEl>
                                        <p:attrNameLst>
                                          <p:attrName>ppt_y</p:attrName>
                                        </p:attrNameLst>
                                      </p:cBhvr>
                                      <p:tavLst>
                                        <p:tav tm="0">
                                          <p:val>
                                            <p:strVal val="#ppt_y"/>
                                          </p:val>
                                        </p:tav>
                                        <p:tav tm="100000">
                                          <p:val>
                                            <p:strVal val="#ppt_y"/>
                                          </p:val>
                                        </p:tav>
                                      </p:tavLst>
                                    </p:anim>
                                    <p:animEffect transition="in" filter="fade">
                                      <p:cBhvr>
                                        <p:cTn id="11" dur="1000"/>
                                        <p:tgtEl>
                                          <p:spTgt spid="15257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52579">
                                            <p:txEl>
                                              <p:pRg st="2" end="2"/>
                                            </p:txEl>
                                          </p:spTgt>
                                        </p:tgtEl>
                                        <p:attrNameLst>
                                          <p:attrName>style.visibility</p:attrName>
                                        </p:attrNameLst>
                                      </p:cBhvr>
                                      <p:to>
                                        <p:strVal val="visible"/>
                                      </p:to>
                                    </p:set>
                                    <p:animEffect transition="in" filter="wipe(down)">
                                      <p:cBhvr>
                                        <p:cTn id="16" dur="500"/>
                                        <p:tgtEl>
                                          <p:spTgt spid="152579">
                                            <p:txEl>
                                              <p:pRg st="2" end="2"/>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152579">
                                            <p:txEl>
                                              <p:pRg st="4" end="4"/>
                                            </p:txEl>
                                          </p:spTgt>
                                        </p:tgtEl>
                                        <p:attrNameLst>
                                          <p:attrName>style.visibility</p:attrName>
                                        </p:attrNameLst>
                                      </p:cBhvr>
                                      <p:to>
                                        <p:strVal val="visible"/>
                                      </p:to>
                                    </p:set>
                                    <p:animEffect transition="in" filter="wipe(down)">
                                      <p:cBhvr>
                                        <p:cTn id="19" dur="500"/>
                                        <p:tgtEl>
                                          <p:spTgt spid="152579">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152579">
                                            <p:txEl>
                                              <p:pRg st="5" end="5"/>
                                            </p:txEl>
                                          </p:spTgt>
                                        </p:tgtEl>
                                        <p:attrNameLst>
                                          <p:attrName>style.visibility</p:attrName>
                                        </p:attrNameLst>
                                      </p:cBhvr>
                                      <p:to>
                                        <p:strVal val="visible"/>
                                      </p:to>
                                    </p:set>
                                    <p:animEffect transition="in" filter="wipe(down)">
                                      <p:cBhvr>
                                        <p:cTn id="22" dur="500"/>
                                        <p:tgtEl>
                                          <p:spTgt spid="152579">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152579">
                                            <p:txEl>
                                              <p:pRg st="6" end="6"/>
                                            </p:txEl>
                                          </p:spTgt>
                                        </p:tgtEl>
                                        <p:attrNameLst>
                                          <p:attrName>style.visibility</p:attrName>
                                        </p:attrNameLst>
                                      </p:cBhvr>
                                      <p:to>
                                        <p:strVal val="visible"/>
                                      </p:to>
                                    </p:set>
                                    <p:animEffect transition="in" filter="wipe(down)">
                                      <p:cBhvr>
                                        <p:cTn id="25" dur="500"/>
                                        <p:tgtEl>
                                          <p:spTgt spid="152579">
                                            <p:txEl>
                                              <p:pRg st="6" end="6"/>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152579">
                                            <p:txEl>
                                              <p:pRg st="7" end="7"/>
                                            </p:txEl>
                                          </p:spTgt>
                                        </p:tgtEl>
                                        <p:attrNameLst>
                                          <p:attrName>style.visibility</p:attrName>
                                        </p:attrNameLst>
                                      </p:cBhvr>
                                      <p:to>
                                        <p:strVal val="visible"/>
                                      </p:to>
                                    </p:set>
                                    <p:animEffect transition="in" filter="wipe(down)">
                                      <p:cBhvr>
                                        <p:cTn id="28" dur="500"/>
                                        <p:tgtEl>
                                          <p:spTgt spid="152579">
                                            <p:txEl>
                                              <p:pRg st="7" end="7"/>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152579">
                                            <p:txEl>
                                              <p:pRg st="8" end="8"/>
                                            </p:txEl>
                                          </p:spTgt>
                                        </p:tgtEl>
                                        <p:attrNameLst>
                                          <p:attrName>style.visibility</p:attrName>
                                        </p:attrNameLst>
                                      </p:cBhvr>
                                      <p:to>
                                        <p:strVal val="visible"/>
                                      </p:to>
                                    </p:set>
                                    <p:animEffect transition="in" filter="wipe(down)">
                                      <p:cBhvr>
                                        <p:cTn id="31" dur="500"/>
                                        <p:tgtEl>
                                          <p:spTgt spid="152579">
                                            <p:txEl>
                                              <p:pRg st="8" end="8"/>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152579">
                                            <p:txEl>
                                              <p:pRg st="9" end="9"/>
                                            </p:txEl>
                                          </p:spTgt>
                                        </p:tgtEl>
                                        <p:attrNameLst>
                                          <p:attrName>style.visibility</p:attrName>
                                        </p:attrNameLst>
                                      </p:cBhvr>
                                      <p:to>
                                        <p:strVal val="visible"/>
                                      </p:to>
                                    </p:set>
                                    <p:animEffect transition="in" filter="wipe(down)">
                                      <p:cBhvr>
                                        <p:cTn id="34" dur="500"/>
                                        <p:tgtEl>
                                          <p:spTgt spid="152579">
                                            <p:txEl>
                                              <p:pRg st="9" end="9"/>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152579">
                                            <p:txEl>
                                              <p:pRg st="10" end="10"/>
                                            </p:txEl>
                                          </p:spTgt>
                                        </p:tgtEl>
                                        <p:attrNameLst>
                                          <p:attrName>style.visibility</p:attrName>
                                        </p:attrNameLst>
                                      </p:cBhvr>
                                      <p:to>
                                        <p:strVal val="visible"/>
                                      </p:to>
                                    </p:set>
                                    <p:animEffect transition="in" filter="wipe(down)">
                                      <p:cBhvr>
                                        <p:cTn id="37" dur="500"/>
                                        <p:tgtEl>
                                          <p:spTgt spid="15257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loud"/>
          <p:cNvSpPr>
            <a:spLocks noChangeAspect="1" noEditPoints="1" noChangeArrowheads="1"/>
          </p:cNvSpPr>
          <p:nvPr/>
        </p:nvSpPr>
        <p:spPr bwMode="auto">
          <a:xfrm>
            <a:off x="5410200" y="2419350"/>
            <a:ext cx="3627438" cy="28194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alpha val="98038"/>
            </a:srgbClr>
          </a:solidFill>
          <a:ln w="9525">
            <a:solidFill>
              <a:srgbClr val="000000"/>
            </a:solidFill>
            <a:miter lim="800000"/>
            <a:headEnd/>
            <a:tailEnd/>
          </a:ln>
          <a:effectLst>
            <a:outerShdw dist="107763" dir="13500000" algn="ctr" rotWithShape="0">
              <a:srgbClr val="808080">
                <a:alpha val="50000"/>
              </a:srgbClr>
            </a:outerShdw>
          </a:effectLst>
        </p:spPr>
        <p:txBody>
          <a:bodyPr/>
          <a:lstStyle/>
          <a:p>
            <a:endParaRPr lang="en-US"/>
          </a:p>
        </p:txBody>
      </p:sp>
      <p:sp>
        <p:nvSpPr>
          <p:cNvPr id="52227" name="Text Box 3"/>
          <p:cNvSpPr txBox="1">
            <a:spLocks noChangeArrowheads="1"/>
          </p:cNvSpPr>
          <p:nvPr/>
        </p:nvSpPr>
        <p:spPr bwMode="auto">
          <a:xfrm>
            <a:off x="6477000" y="54102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eaLnBrk="1" hangingPunct="1"/>
            <a:r>
              <a:rPr lang="en-US" altLang="en-US" sz="1600">
                <a:solidFill>
                  <a:schemeClr val="tx1"/>
                </a:solidFill>
                <a:latin typeface="Verdana" panose="020B0604030504040204" pitchFamily="34" charset="0"/>
              </a:rPr>
              <a:t>Memory Heap</a:t>
            </a:r>
          </a:p>
        </p:txBody>
      </p:sp>
      <p:sp>
        <p:nvSpPr>
          <p:cNvPr id="52228" name="Rectangle 4"/>
          <p:cNvSpPr>
            <a:spLocks noChangeArrowheads="1"/>
          </p:cNvSpPr>
          <p:nvPr/>
        </p:nvSpPr>
        <p:spPr bwMode="auto">
          <a:xfrm>
            <a:off x="2865438" y="4495800"/>
            <a:ext cx="1477962" cy="1600200"/>
          </a:xfrm>
          <a:prstGeom prst="rect">
            <a:avLst/>
          </a:prstGeom>
          <a:solidFill>
            <a:srgbClr val="CCFFFF">
              <a:alpha val="98038"/>
            </a:srgbClr>
          </a:solidFill>
          <a:ln w="9525">
            <a:solidFill>
              <a:schemeClr val="tx1"/>
            </a:solidFill>
            <a:miter lim="800000"/>
            <a:headEnd/>
            <a:tailEnd/>
          </a:ln>
          <a:effectLst>
            <a:outerShdw dist="107763" dir="13500000" algn="ctr" rotWithShape="0">
              <a:schemeClr val="bg2">
                <a:alpha val="50000"/>
              </a:schemeClr>
            </a:outerShdw>
          </a:effectLst>
        </p:spPr>
        <p:txBody>
          <a:bodyPr wrap="none" anchor="ct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algn="ctr" eaLnBrk="1" hangingPunct="1"/>
            <a:endParaRPr lang="en-US" altLang="en-US" sz="2200" b="1">
              <a:solidFill>
                <a:schemeClr val="tx1"/>
              </a:solidFill>
              <a:latin typeface="Verdana" panose="020B0604030504040204" pitchFamily="34" charset="0"/>
            </a:endParaRPr>
          </a:p>
          <a:p>
            <a:pPr algn="ctr" eaLnBrk="1" hangingPunct="1"/>
            <a:endParaRPr lang="en-US" altLang="en-US" sz="2200" b="1">
              <a:solidFill>
                <a:schemeClr val="tx1"/>
              </a:solidFill>
              <a:latin typeface="Verdana" panose="020B0604030504040204" pitchFamily="34" charset="0"/>
            </a:endParaRPr>
          </a:p>
          <a:p>
            <a:pPr algn="ctr" eaLnBrk="1" hangingPunct="1"/>
            <a:endParaRPr lang="en-US" altLang="en-US" sz="2200" b="1">
              <a:solidFill>
                <a:schemeClr val="tx1"/>
              </a:solidFill>
              <a:latin typeface="Verdana" panose="020B0604030504040204" pitchFamily="34" charset="0"/>
            </a:endParaRPr>
          </a:p>
          <a:p>
            <a:pPr algn="ctr" eaLnBrk="1" hangingPunct="1"/>
            <a:endParaRPr lang="en-US" altLang="en-US" sz="2200" b="1">
              <a:solidFill>
                <a:schemeClr val="tx1"/>
              </a:solidFill>
              <a:latin typeface="Verdana" panose="020B0604030504040204" pitchFamily="34" charset="0"/>
            </a:endParaRPr>
          </a:p>
          <a:p>
            <a:pPr algn="ctr" eaLnBrk="1" hangingPunct="1"/>
            <a:endParaRPr lang="en-US" altLang="en-US" sz="2200" b="1">
              <a:solidFill>
                <a:schemeClr val="tx1"/>
              </a:solidFill>
              <a:latin typeface="Verdana" panose="020B0604030504040204" pitchFamily="34" charset="0"/>
            </a:endParaRPr>
          </a:p>
          <a:p>
            <a:pPr algn="ctr" eaLnBrk="1" hangingPunct="1"/>
            <a:endParaRPr lang="en-US" altLang="en-US" sz="2200" b="1">
              <a:latin typeface="Verdana" panose="020B0604030504040204" pitchFamily="34" charset="0"/>
            </a:endParaRPr>
          </a:p>
          <a:p>
            <a:pPr algn="ctr" eaLnBrk="1" hangingPunct="1"/>
            <a:endParaRPr lang="en-US" altLang="en-US" sz="2200" b="1">
              <a:latin typeface="Verdana" panose="020B0604030504040204" pitchFamily="34" charset="0"/>
            </a:endParaRPr>
          </a:p>
        </p:txBody>
      </p:sp>
      <p:sp>
        <p:nvSpPr>
          <p:cNvPr id="52229" name="Text Box 5"/>
          <p:cNvSpPr txBox="1">
            <a:spLocks noChangeArrowheads="1"/>
          </p:cNvSpPr>
          <p:nvPr/>
        </p:nvSpPr>
        <p:spPr bwMode="auto">
          <a:xfrm>
            <a:off x="2697163" y="6216650"/>
            <a:ext cx="16462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eaLnBrk="1" hangingPunct="1"/>
            <a:r>
              <a:rPr lang="en-US" altLang="en-US" sz="1600">
                <a:solidFill>
                  <a:schemeClr val="tx1"/>
                </a:solidFill>
                <a:latin typeface="Verdana" panose="020B0604030504040204" pitchFamily="34" charset="0"/>
              </a:rPr>
              <a:t>Memory Stack</a:t>
            </a:r>
          </a:p>
        </p:txBody>
      </p:sp>
      <p:sp>
        <p:nvSpPr>
          <p:cNvPr id="52230" name="Rectangle 6"/>
          <p:cNvSpPr>
            <a:spLocks noChangeArrowheads="1"/>
          </p:cNvSpPr>
          <p:nvPr/>
        </p:nvSpPr>
        <p:spPr bwMode="auto">
          <a:xfrm>
            <a:off x="4741863" y="5499100"/>
            <a:ext cx="381000" cy="762000"/>
          </a:xfrm>
          <a:prstGeom prst="rect">
            <a:avLst/>
          </a:prstGeom>
          <a:solidFill>
            <a:srgbClr val="FFFF99">
              <a:alpha val="98038"/>
            </a:srgbClr>
          </a:solidFill>
          <a:ln w="9525">
            <a:solidFill>
              <a:schemeClr val="tx1"/>
            </a:solidFill>
            <a:miter lim="800000"/>
            <a:headEnd/>
            <a:tailEnd/>
          </a:ln>
        </p:spPr>
        <p:txBody>
          <a:bodyPr wrap="none" anchor="ct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algn="ctr"/>
            <a:r>
              <a:rPr lang="en-US" altLang="en-US" sz="1400"/>
              <a:t>cm</a:t>
            </a:r>
          </a:p>
        </p:txBody>
      </p:sp>
      <p:sp>
        <p:nvSpPr>
          <p:cNvPr id="52231" name="Text Box 7"/>
          <p:cNvSpPr txBox="1">
            <a:spLocks noChangeArrowheads="1"/>
          </p:cNvSpPr>
          <p:nvPr/>
        </p:nvSpPr>
        <p:spPr bwMode="auto">
          <a:xfrm>
            <a:off x="4360863" y="6445250"/>
            <a:ext cx="12017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eaLnBrk="1" hangingPunct="1"/>
            <a:r>
              <a:rPr lang="en-US" altLang="en-US" sz="1600">
                <a:solidFill>
                  <a:schemeClr val="tx1"/>
                </a:solidFill>
                <a:latin typeface="Verdana" panose="020B0604030504040204" pitchFamily="34" charset="0"/>
              </a:rPr>
              <a:t>Reference</a:t>
            </a:r>
          </a:p>
        </p:txBody>
      </p:sp>
      <p:sp>
        <p:nvSpPr>
          <p:cNvPr id="52232" name="Oval 8"/>
          <p:cNvSpPr>
            <a:spLocks noChangeArrowheads="1"/>
          </p:cNvSpPr>
          <p:nvPr/>
        </p:nvSpPr>
        <p:spPr bwMode="auto">
          <a:xfrm>
            <a:off x="5715000" y="2895600"/>
            <a:ext cx="1676400" cy="1600200"/>
          </a:xfrm>
          <a:prstGeom prst="ellipse">
            <a:avLst/>
          </a:prstGeom>
          <a:solidFill>
            <a:srgbClr val="FFFF99">
              <a:alpha val="98038"/>
            </a:srgbClr>
          </a:solidFill>
          <a:ln w="9525">
            <a:solidFill>
              <a:schemeClr val="tx1"/>
            </a:solidFill>
            <a:round/>
            <a:headEnd/>
            <a:tailEnd/>
          </a:ln>
        </p:spPr>
        <p:txBody>
          <a:bodyPr wrap="none" anchor="ct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algn="ctr" eaLnBrk="1" hangingPunct="1"/>
            <a:r>
              <a:rPr lang="en-US" altLang="en-US" sz="1400" b="1"/>
              <a:t>instanceVariable</a:t>
            </a:r>
          </a:p>
          <a:p>
            <a:pPr algn="ctr" eaLnBrk="1" hangingPunct="1"/>
            <a:r>
              <a:rPr lang="en-US" altLang="en-US" sz="1400" b="1"/>
              <a:t>instanceMethod()</a:t>
            </a:r>
          </a:p>
        </p:txBody>
      </p:sp>
      <p:sp>
        <p:nvSpPr>
          <p:cNvPr id="1266697" name="Text Box 9"/>
          <p:cNvSpPr txBox="1">
            <a:spLocks noChangeArrowheads="1"/>
          </p:cNvSpPr>
          <p:nvPr/>
        </p:nvSpPr>
        <p:spPr bwMode="auto">
          <a:xfrm>
            <a:off x="304800" y="990600"/>
            <a:ext cx="4953000" cy="2924175"/>
          </a:xfrm>
          <a:prstGeom prst="rect">
            <a:avLst/>
          </a:prstGeom>
          <a:noFill/>
          <a:ln w="9525">
            <a:noFill/>
            <a:miter lim="800000"/>
            <a:headEnd/>
            <a:tailEnd/>
          </a:ln>
        </p:spPr>
        <p:txBody>
          <a:bodyPr>
            <a:spAutoFit/>
          </a:bodyPr>
          <a:lstStyle/>
          <a:p>
            <a:pPr eaLnBrk="1" hangingPunct="1">
              <a:spcBef>
                <a:spcPct val="50000"/>
              </a:spcBef>
              <a:defRPr/>
            </a:pPr>
            <a:r>
              <a:rPr lang="en-US" sz="1600" dirty="0">
                <a:solidFill>
                  <a:schemeClr val="tx1"/>
                </a:solidFill>
                <a:latin typeface="+mj-lt"/>
                <a:cs typeface="+mn-cs"/>
              </a:rPr>
              <a:t>public class </a:t>
            </a:r>
            <a:r>
              <a:rPr lang="en-US" sz="1600" dirty="0" err="1">
                <a:solidFill>
                  <a:schemeClr val="tx1"/>
                </a:solidFill>
                <a:latin typeface="+mj-lt"/>
                <a:cs typeface="+mn-cs"/>
              </a:rPr>
              <a:t>ClassMemberDemo</a:t>
            </a:r>
            <a:r>
              <a:rPr lang="en-US" sz="1600" dirty="0">
                <a:solidFill>
                  <a:schemeClr val="tx1"/>
                </a:solidFill>
                <a:latin typeface="+mj-lt"/>
                <a:cs typeface="+mn-cs"/>
              </a:rPr>
              <a:t>{</a:t>
            </a:r>
          </a:p>
          <a:p>
            <a:pPr eaLnBrk="1" hangingPunct="1">
              <a:spcBef>
                <a:spcPct val="50000"/>
              </a:spcBef>
              <a:defRPr/>
            </a:pPr>
            <a:r>
              <a:rPr lang="en-US" sz="1600" dirty="0">
                <a:solidFill>
                  <a:schemeClr val="tx1"/>
                </a:solidFill>
                <a:latin typeface="+mj-lt"/>
                <a:cs typeface="+mn-cs"/>
              </a:rPr>
              <a:t>	</a:t>
            </a:r>
            <a:r>
              <a:rPr lang="en-US" sz="1600" dirty="0" err="1">
                <a:solidFill>
                  <a:schemeClr val="tx1"/>
                </a:solidFill>
                <a:latin typeface="+mj-lt"/>
                <a:cs typeface="+mn-cs"/>
              </a:rPr>
              <a:t>int</a:t>
            </a:r>
            <a:r>
              <a:rPr lang="en-US" sz="1600" dirty="0">
                <a:solidFill>
                  <a:schemeClr val="tx1"/>
                </a:solidFill>
                <a:latin typeface="+mj-lt"/>
                <a:cs typeface="+mn-cs"/>
              </a:rPr>
              <a:t> </a:t>
            </a:r>
            <a:r>
              <a:rPr lang="en-US" sz="1600" dirty="0" err="1">
                <a:solidFill>
                  <a:schemeClr val="tx1"/>
                </a:solidFill>
                <a:latin typeface="+mj-lt"/>
                <a:cs typeface="+mn-cs"/>
              </a:rPr>
              <a:t>instanceVariable</a:t>
            </a:r>
            <a:r>
              <a:rPr lang="en-US" sz="1600" dirty="0">
                <a:solidFill>
                  <a:schemeClr val="tx1"/>
                </a:solidFill>
                <a:latin typeface="+mj-lt"/>
                <a:cs typeface="+mn-cs"/>
              </a:rPr>
              <a:t>;</a:t>
            </a:r>
          </a:p>
          <a:p>
            <a:pPr eaLnBrk="1" hangingPunct="1">
              <a:spcBef>
                <a:spcPct val="50000"/>
              </a:spcBef>
              <a:defRPr/>
            </a:pPr>
            <a:r>
              <a:rPr lang="en-US" sz="1600" dirty="0">
                <a:solidFill>
                  <a:schemeClr val="tx1"/>
                </a:solidFill>
                <a:latin typeface="+mj-lt"/>
                <a:cs typeface="+mn-cs"/>
              </a:rPr>
              <a:t>	static </a:t>
            </a:r>
            <a:r>
              <a:rPr lang="en-US" sz="1600" dirty="0" err="1">
                <a:solidFill>
                  <a:schemeClr val="tx1"/>
                </a:solidFill>
                <a:latin typeface="+mj-lt"/>
                <a:cs typeface="+mn-cs"/>
              </a:rPr>
              <a:t>int</a:t>
            </a:r>
            <a:r>
              <a:rPr lang="en-US" sz="1600" dirty="0">
                <a:solidFill>
                  <a:schemeClr val="tx1"/>
                </a:solidFill>
                <a:latin typeface="+mj-lt"/>
                <a:cs typeface="+mn-cs"/>
              </a:rPr>
              <a:t> </a:t>
            </a:r>
            <a:r>
              <a:rPr lang="en-US" sz="1600" dirty="0" err="1">
                <a:solidFill>
                  <a:schemeClr val="tx1"/>
                </a:solidFill>
                <a:latin typeface="+mj-lt"/>
                <a:cs typeface="+mn-cs"/>
              </a:rPr>
              <a:t>staticVariable</a:t>
            </a:r>
            <a:r>
              <a:rPr lang="en-US" sz="1600" dirty="0">
                <a:solidFill>
                  <a:schemeClr val="tx1"/>
                </a:solidFill>
                <a:latin typeface="+mj-lt"/>
                <a:cs typeface="+mn-cs"/>
              </a:rPr>
              <a:t>;</a:t>
            </a:r>
          </a:p>
          <a:p>
            <a:pPr eaLnBrk="1" hangingPunct="1">
              <a:spcBef>
                <a:spcPct val="50000"/>
              </a:spcBef>
              <a:defRPr/>
            </a:pPr>
            <a:r>
              <a:rPr lang="en-US" sz="1600" dirty="0">
                <a:solidFill>
                  <a:schemeClr val="tx1"/>
                </a:solidFill>
                <a:latin typeface="+mj-lt"/>
                <a:cs typeface="+mn-cs"/>
              </a:rPr>
              <a:t>	void static </a:t>
            </a:r>
            <a:r>
              <a:rPr lang="en-US" sz="1600" dirty="0" err="1">
                <a:solidFill>
                  <a:schemeClr val="tx1"/>
                </a:solidFill>
                <a:latin typeface="+mj-lt"/>
                <a:cs typeface="+mn-cs"/>
              </a:rPr>
              <a:t>staticMethod</a:t>
            </a:r>
            <a:r>
              <a:rPr lang="en-US" sz="1600" dirty="0">
                <a:solidFill>
                  <a:schemeClr val="tx1"/>
                </a:solidFill>
                <a:latin typeface="+mj-lt"/>
                <a:cs typeface="+mn-cs"/>
              </a:rPr>
              <a:t>(){   </a:t>
            </a:r>
            <a:r>
              <a:rPr lang="en-US" sz="1600" dirty="0" smtClean="0">
                <a:solidFill>
                  <a:schemeClr val="tx1"/>
                </a:solidFill>
                <a:latin typeface="+mj-lt"/>
                <a:cs typeface="+mn-cs"/>
              </a:rPr>
              <a:t>}</a:t>
            </a:r>
            <a:endParaRPr lang="en-US" sz="1600" dirty="0">
              <a:solidFill>
                <a:schemeClr val="tx1"/>
              </a:solidFill>
              <a:latin typeface="+mj-lt"/>
              <a:cs typeface="+mn-cs"/>
            </a:endParaRPr>
          </a:p>
          <a:p>
            <a:pPr eaLnBrk="1" hangingPunct="1">
              <a:spcBef>
                <a:spcPct val="50000"/>
              </a:spcBef>
              <a:defRPr/>
            </a:pPr>
            <a:r>
              <a:rPr lang="en-US" sz="1600" dirty="0">
                <a:solidFill>
                  <a:schemeClr val="tx1"/>
                </a:solidFill>
                <a:latin typeface="+mj-lt"/>
                <a:cs typeface="+mn-cs"/>
              </a:rPr>
              <a:t>	void </a:t>
            </a:r>
            <a:r>
              <a:rPr lang="en-US" sz="1600" dirty="0" err="1">
                <a:solidFill>
                  <a:schemeClr val="tx1"/>
                </a:solidFill>
                <a:latin typeface="+mj-lt"/>
                <a:cs typeface="+mn-cs"/>
              </a:rPr>
              <a:t>instanceMethod</a:t>
            </a:r>
            <a:r>
              <a:rPr lang="en-US" sz="1600" dirty="0">
                <a:solidFill>
                  <a:schemeClr val="tx1"/>
                </a:solidFill>
                <a:latin typeface="+mj-lt"/>
                <a:cs typeface="+mn-cs"/>
              </a:rPr>
              <a:t>(){   </a:t>
            </a:r>
            <a:r>
              <a:rPr lang="en-US" sz="1600" dirty="0" smtClean="0">
                <a:solidFill>
                  <a:schemeClr val="tx1"/>
                </a:solidFill>
                <a:latin typeface="+mj-lt"/>
                <a:cs typeface="+mn-cs"/>
              </a:rPr>
              <a:t>} </a:t>
            </a:r>
            <a:endParaRPr lang="en-US" sz="1600" dirty="0">
              <a:solidFill>
                <a:schemeClr val="tx1"/>
              </a:solidFill>
              <a:latin typeface="+mj-lt"/>
              <a:cs typeface="+mn-cs"/>
            </a:endParaRPr>
          </a:p>
          <a:p>
            <a:pPr eaLnBrk="1" hangingPunct="1">
              <a:spcBef>
                <a:spcPct val="50000"/>
              </a:spcBef>
              <a:defRPr/>
            </a:pPr>
            <a:r>
              <a:rPr lang="en-US" sz="1600" dirty="0">
                <a:solidFill>
                  <a:schemeClr val="tx1"/>
                </a:solidFill>
                <a:latin typeface="+mj-lt"/>
                <a:cs typeface="+mn-cs"/>
              </a:rPr>
              <a:t>// In main method</a:t>
            </a:r>
          </a:p>
          <a:p>
            <a:pPr eaLnBrk="1" hangingPunct="1">
              <a:spcBef>
                <a:spcPct val="50000"/>
              </a:spcBef>
              <a:defRPr/>
            </a:pPr>
            <a:r>
              <a:rPr lang="en-US" sz="1600" dirty="0" err="1">
                <a:solidFill>
                  <a:schemeClr val="tx1"/>
                </a:solidFill>
                <a:latin typeface="+mj-lt"/>
                <a:cs typeface="+mn-cs"/>
              </a:rPr>
              <a:t>ClassMemberDemo</a:t>
            </a:r>
            <a:r>
              <a:rPr lang="en-US" sz="1600" dirty="0">
                <a:solidFill>
                  <a:schemeClr val="tx1"/>
                </a:solidFill>
                <a:latin typeface="+mj-lt"/>
                <a:cs typeface="+mn-cs"/>
              </a:rPr>
              <a:t> cm=new </a:t>
            </a:r>
            <a:r>
              <a:rPr lang="en-US" sz="1600" dirty="0" err="1">
                <a:solidFill>
                  <a:schemeClr val="tx1"/>
                </a:solidFill>
                <a:latin typeface="+mj-lt"/>
                <a:cs typeface="+mn-cs"/>
              </a:rPr>
              <a:t>ClassMemberDemo</a:t>
            </a:r>
            <a:r>
              <a:rPr lang="en-US" sz="1600" dirty="0">
                <a:solidFill>
                  <a:schemeClr val="tx1"/>
                </a:solidFill>
                <a:latin typeface="+mj-lt"/>
                <a:cs typeface="+mn-cs"/>
              </a:rPr>
              <a:t> ();</a:t>
            </a:r>
          </a:p>
          <a:p>
            <a:pPr eaLnBrk="1" hangingPunct="1">
              <a:spcBef>
                <a:spcPct val="50000"/>
              </a:spcBef>
              <a:defRPr/>
            </a:pPr>
            <a:r>
              <a:rPr lang="en-US" sz="1600" dirty="0">
                <a:solidFill>
                  <a:schemeClr val="tx1"/>
                </a:solidFill>
                <a:latin typeface="+mj-lt"/>
                <a:cs typeface="+mn-cs"/>
              </a:rPr>
              <a:t>}</a:t>
            </a:r>
          </a:p>
        </p:txBody>
      </p:sp>
      <p:sp>
        <p:nvSpPr>
          <p:cNvPr id="52234" name="Line 10"/>
          <p:cNvSpPr>
            <a:spLocks noChangeShapeType="1"/>
          </p:cNvSpPr>
          <p:nvPr/>
        </p:nvSpPr>
        <p:spPr bwMode="auto">
          <a:xfrm flipV="1">
            <a:off x="5151438" y="4432300"/>
            <a:ext cx="762000" cy="990600"/>
          </a:xfrm>
          <a:prstGeom prst="line">
            <a:avLst/>
          </a:prstGeom>
          <a:noFill/>
          <a:ln w="28575">
            <a:solidFill>
              <a:srgbClr val="FF0000"/>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52235" name="Rectangle 14"/>
          <p:cNvSpPr>
            <a:spLocks noChangeArrowheads="1"/>
          </p:cNvSpPr>
          <p:nvPr/>
        </p:nvSpPr>
        <p:spPr bwMode="auto">
          <a:xfrm>
            <a:off x="2819400" y="5499100"/>
            <a:ext cx="1524000" cy="292100"/>
          </a:xfrm>
          <a:prstGeom prst="rect">
            <a:avLst/>
          </a:prstGeom>
          <a:solidFill>
            <a:srgbClr val="FFFF99">
              <a:alpha val="98038"/>
            </a:srgbClr>
          </a:solidFill>
          <a:ln w="9525">
            <a:solidFill>
              <a:schemeClr val="tx1"/>
            </a:solidFill>
            <a:miter lim="800000"/>
            <a:headEnd/>
            <a:tailEnd/>
          </a:ln>
        </p:spPr>
        <p:txBody>
          <a:bodyPr wrap="none" anchor="ct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algn="ctr" eaLnBrk="1" hangingPunct="1"/>
            <a:r>
              <a:rPr lang="en-US" altLang="en-US" sz="1400" b="1"/>
              <a:t>staticMethod()</a:t>
            </a:r>
            <a:endParaRPr lang="en-US" altLang="en-US" sz="1400">
              <a:solidFill>
                <a:schemeClr val="tx1"/>
              </a:solidFill>
            </a:endParaRPr>
          </a:p>
        </p:txBody>
      </p:sp>
      <p:sp>
        <p:nvSpPr>
          <p:cNvPr id="52236" name="Text Box 16"/>
          <p:cNvSpPr txBox="1">
            <a:spLocks noChangeArrowheads="1"/>
          </p:cNvSpPr>
          <p:nvPr/>
        </p:nvSpPr>
        <p:spPr bwMode="auto">
          <a:xfrm>
            <a:off x="6142038" y="3060700"/>
            <a:ext cx="765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r>
              <a:rPr lang="en-US" altLang="en-US" sz="1400">
                <a:solidFill>
                  <a:schemeClr val="tx1"/>
                </a:solidFill>
                <a:latin typeface="Verdana" panose="020B0604030504040204" pitchFamily="34" charset="0"/>
              </a:rPr>
              <a:t>Object</a:t>
            </a:r>
          </a:p>
        </p:txBody>
      </p:sp>
      <p:sp>
        <p:nvSpPr>
          <p:cNvPr id="14353" name="Rectangle 17"/>
          <p:cNvSpPr>
            <a:spLocks noChangeArrowheads="1"/>
          </p:cNvSpPr>
          <p:nvPr/>
        </p:nvSpPr>
        <p:spPr bwMode="auto">
          <a:xfrm>
            <a:off x="228600" y="457200"/>
            <a:ext cx="6477000" cy="609600"/>
          </a:xfrm>
          <a:prstGeom prst="rect">
            <a:avLst/>
          </a:prstGeom>
          <a:noFill/>
          <a:ln w="9525">
            <a:noFill/>
            <a:miter lim="800000"/>
            <a:headEnd/>
            <a:tailEnd/>
          </a:ln>
        </p:spPr>
        <p:txBody>
          <a:bodyPr anchor="ctr"/>
          <a:lstStyle/>
          <a:p>
            <a:pPr eaLnBrk="1" hangingPunct="1">
              <a:defRPr/>
            </a:pPr>
            <a:endParaRPr lang="en-US" sz="2800" b="1" dirty="0">
              <a:solidFill>
                <a:schemeClr val="tx2"/>
              </a:solidFill>
              <a:latin typeface="+mn-lt"/>
              <a:cs typeface="+mn-cs"/>
            </a:endParaRPr>
          </a:p>
        </p:txBody>
      </p:sp>
      <p:sp>
        <p:nvSpPr>
          <p:cNvPr id="52238" name="Rectangle 7"/>
          <p:cNvSpPr>
            <a:spLocks noChangeArrowheads="1"/>
          </p:cNvSpPr>
          <p:nvPr/>
        </p:nvSpPr>
        <p:spPr bwMode="auto">
          <a:xfrm>
            <a:off x="2819400" y="5181600"/>
            <a:ext cx="1524000" cy="304800"/>
          </a:xfrm>
          <a:prstGeom prst="rect">
            <a:avLst/>
          </a:prstGeom>
          <a:solidFill>
            <a:srgbClr val="FFFF99">
              <a:alpha val="98038"/>
            </a:srgbClr>
          </a:solidFill>
          <a:ln w="9525">
            <a:solidFill>
              <a:schemeClr val="tx1"/>
            </a:solidFill>
            <a:miter lim="800000"/>
            <a:headEnd/>
            <a:tailEnd/>
          </a:ln>
        </p:spPr>
        <p:txBody>
          <a:bodyPr wrap="none" anchor="ct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algn="ctr" eaLnBrk="1" hangingPunct="1"/>
            <a:r>
              <a:rPr lang="en-US" altLang="en-US" sz="1200" b="1"/>
              <a:t>staticVariable</a:t>
            </a:r>
            <a:endParaRPr lang="en-US" altLang="en-US" sz="1200">
              <a:solidFill>
                <a:schemeClr val="tx1"/>
              </a:solidFill>
            </a:endParaRPr>
          </a:p>
        </p:txBody>
      </p:sp>
      <p:sp>
        <p:nvSpPr>
          <p:cNvPr id="52239" name="Title 1"/>
          <p:cNvSpPr>
            <a:spLocks noGrp="1"/>
          </p:cNvSpPr>
          <p:nvPr>
            <p:ph type="title"/>
          </p:nvPr>
        </p:nvSpPr>
        <p:spPr>
          <a:xfrm>
            <a:off x="304800" y="552450"/>
            <a:ext cx="6705600" cy="411163"/>
          </a:xfrm>
        </p:spPr>
        <p:txBody>
          <a:bodyPr/>
          <a:lstStyle/>
          <a:p>
            <a:pPr eaLnBrk="1" hangingPunct="1"/>
            <a:r>
              <a:rPr lang="en-IN" smtClean="0"/>
              <a:t> Static and Instance Members</a:t>
            </a:r>
          </a:p>
        </p:txBody>
      </p:sp>
      <p:sp>
        <p:nvSpPr>
          <p:cNvPr id="4" name="Footer Placeholder 3"/>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
          <p:cNvSpPr>
            <a:spLocks noGrp="1" noChangeArrowheads="1"/>
          </p:cNvSpPr>
          <p:nvPr>
            <p:ph type="title"/>
          </p:nvPr>
        </p:nvSpPr>
        <p:spPr>
          <a:xfrm>
            <a:off x="304800" y="552450"/>
            <a:ext cx="6705600" cy="411163"/>
          </a:xfrm>
        </p:spPr>
        <p:txBody>
          <a:bodyPr/>
          <a:lstStyle/>
          <a:p>
            <a:pPr eaLnBrk="1" hangingPunct="1"/>
            <a:r>
              <a:rPr smtClean="0">
                <a:latin typeface="Impact" panose="020B0806030902050204" pitchFamily="34" charset="0"/>
              </a:rPr>
              <a:t> </a:t>
            </a:r>
            <a:r>
              <a:rPr smtClean="0"/>
              <a:t>Static and Instance Members</a:t>
            </a:r>
          </a:p>
        </p:txBody>
      </p:sp>
      <p:sp>
        <p:nvSpPr>
          <p:cNvPr id="54275" name="Rectangle 3"/>
          <p:cNvSpPr>
            <a:spLocks noGrp="1" noChangeArrowheads="1"/>
          </p:cNvSpPr>
          <p:nvPr>
            <p:ph type="body" idx="1"/>
          </p:nvPr>
        </p:nvSpPr>
        <p:spPr/>
        <p:txBody>
          <a:bodyPr/>
          <a:lstStyle/>
          <a:p>
            <a:pPr eaLnBrk="1" hangingPunct="1"/>
            <a:r>
              <a:rPr lang="en-US" altLang="en-US" smtClean="0"/>
              <a:t>Static methods can access static variables.</a:t>
            </a:r>
          </a:p>
          <a:p>
            <a:pPr algn="r" eaLnBrk="1" hangingPunct="1">
              <a:buFont typeface="Wingdings" panose="05000000000000000000" pitchFamily="2" charset="2"/>
              <a:buNone/>
            </a:pPr>
            <a:endParaRPr lang="en-US" altLang="en-US" sz="2000" smtClean="0"/>
          </a:p>
          <a:p>
            <a:pPr algn="r" eaLnBrk="1" hangingPunct="1">
              <a:buFont typeface="Wingdings" panose="05000000000000000000" pitchFamily="2" charset="2"/>
              <a:buNone/>
            </a:pPr>
            <a:endParaRPr lang="en-US" altLang="en-US" sz="2000" smtClean="0">
              <a:solidFill>
                <a:srgbClr val="C0C0C0"/>
              </a:solidFill>
            </a:endParaRPr>
          </a:p>
        </p:txBody>
      </p:sp>
      <p:sp>
        <p:nvSpPr>
          <p:cNvPr id="54276" name="Rectangle 4"/>
          <p:cNvSpPr>
            <a:spLocks noChangeArrowheads="1"/>
          </p:cNvSpPr>
          <p:nvPr/>
        </p:nvSpPr>
        <p:spPr bwMode="auto">
          <a:xfrm>
            <a:off x="2819400" y="2235200"/>
            <a:ext cx="1524000" cy="2897188"/>
          </a:xfrm>
          <a:prstGeom prst="rect">
            <a:avLst/>
          </a:prstGeom>
          <a:solidFill>
            <a:srgbClr val="CCFFFF">
              <a:alpha val="98038"/>
            </a:srgbClr>
          </a:solidFill>
          <a:ln w="9525">
            <a:solidFill>
              <a:schemeClr val="tx1"/>
            </a:solidFill>
            <a:miter lim="800000"/>
            <a:headEnd/>
            <a:tailEnd/>
          </a:ln>
          <a:effectLst>
            <a:outerShdw dist="107763" dir="13500000" algn="ctr" rotWithShape="0">
              <a:schemeClr val="bg2">
                <a:alpha val="50000"/>
              </a:schemeClr>
            </a:outerShdw>
          </a:effectLst>
        </p:spPr>
        <p:txBody>
          <a:bodyPr wrap="none" anchor="ct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algn="ctr" eaLnBrk="1" hangingPunct="1"/>
            <a:endParaRPr lang="en-US" altLang="en-US" sz="2200" b="1">
              <a:solidFill>
                <a:schemeClr val="tx1"/>
              </a:solidFill>
              <a:latin typeface="Verdana" panose="020B0604030504040204" pitchFamily="34" charset="0"/>
            </a:endParaRPr>
          </a:p>
          <a:p>
            <a:pPr algn="ctr" eaLnBrk="1" hangingPunct="1"/>
            <a:endParaRPr lang="en-US" altLang="en-US" sz="2200" b="1">
              <a:solidFill>
                <a:schemeClr val="tx1"/>
              </a:solidFill>
              <a:latin typeface="Verdana" panose="020B0604030504040204" pitchFamily="34" charset="0"/>
            </a:endParaRPr>
          </a:p>
          <a:p>
            <a:pPr algn="ctr" eaLnBrk="1" hangingPunct="1"/>
            <a:endParaRPr lang="en-US" altLang="en-US" sz="2200" b="1">
              <a:solidFill>
                <a:schemeClr val="tx1"/>
              </a:solidFill>
              <a:latin typeface="Verdana" panose="020B0604030504040204" pitchFamily="34" charset="0"/>
            </a:endParaRPr>
          </a:p>
          <a:p>
            <a:pPr algn="ctr" eaLnBrk="1" hangingPunct="1"/>
            <a:endParaRPr lang="en-US" altLang="en-US" sz="2200" b="1">
              <a:solidFill>
                <a:schemeClr val="tx1"/>
              </a:solidFill>
              <a:latin typeface="Verdana" panose="020B0604030504040204" pitchFamily="34" charset="0"/>
            </a:endParaRPr>
          </a:p>
          <a:p>
            <a:pPr algn="ctr" eaLnBrk="1" hangingPunct="1"/>
            <a:endParaRPr lang="en-US" altLang="en-US" sz="2200" b="1">
              <a:solidFill>
                <a:schemeClr val="tx1"/>
              </a:solidFill>
              <a:latin typeface="Verdana" panose="020B0604030504040204" pitchFamily="34" charset="0"/>
            </a:endParaRPr>
          </a:p>
          <a:p>
            <a:pPr algn="ctr" eaLnBrk="1" hangingPunct="1"/>
            <a:endParaRPr lang="en-US" altLang="en-US" sz="2200" b="1">
              <a:latin typeface="Verdana" panose="020B0604030504040204" pitchFamily="34" charset="0"/>
            </a:endParaRPr>
          </a:p>
          <a:p>
            <a:pPr algn="ctr" eaLnBrk="1" hangingPunct="1"/>
            <a:endParaRPr lang="en-US" altLang="en-US" sz="2200" b="1">
              <a:latin typeface="Verdana" panose="020B0604030504040204" pitchFamily="34" charset="0"/>
            </a:endParaRPr>
          </a:p>
        </p:txBody>
      </p:sp>
      <p:sp>
        <p:nvSpPr>
          <p:cNvPr id="54277" name="Text Box 5"/>
          <p:cNvSpPr txBox="1">
            <a:spLocks noChangeArrowheads="1"/>
          </p:cNvSpPr>
          <p:nvPr/>
        </p:nvSpPr>
        <p:spPr bwMode="auto">
          <a:xfrm>
            <a:off x="2697163" y="5410200"/>
            <a:ext cx="16462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eaLnBrk="1" hangingPunct="1"/>
            <a:r>
              <a:rPr lang="en-US" altLang="en-US" sz="1600">
                <a:solidFill>
                  <a:schemeClr val="tx1"/>
                </a:solidFill>
                <a:latin typeface="Verdana" panose="020B0604030504040204" pitchFamily="34" charset="0"/>
              </a:rPr>
              <a:t>Memory Stack</a:t>
            </a:r>
          </a:p>
        </p:txBody>
      </p:sp>
      <p:sp>
        <p:nvSpPr>
          <p:cNvPr id="54278" name="Rectangle 6"/>
          <p:cNvSpPr>
            <a:spLocks noChangeArrowheads="1"/>
          </p:cNvSpPr>
          <p:nvPr/>
        </p:nvSpPr>
        <p:spPr bwMode="auto">
          <a:xfrm>
            <a:off x="2819400" y="4876800"/>
            <a:ext cx="1524000" cy="255588"/>
          </a:xfrm>
          <a:prstGeom prst="rect">
            <a:avLst/>
          </a:prstGeom>
          <a:solidFill>
            <a:srgbClr val="FFFF99">
              <a:alpha val="98038"/>
            </a:srgbClr>
          </a:solidFill>
          <a:ln w="9525">
            <a:solidFill>
              <a:schemeClr val="tx1"/>
            </a:solidFill>
            <a:miter lim="800000"/>
            <a:headEnd/>
            <a:tailEnd/>
          </a:ln>
        </p:spPr>
        <p:txBody>
          <a:bodyPr wrap="none" anchor="ct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algn="ctr" eaLnBrk="1" hangingPunct="1"/>
            <a:endParaRPr lang="en-US" altLang="en-US" sz="1400" b="1"/>
          </a:p>
          <a:p>
            <a:pPr algn="ctr" eaLnBrk="1" hangingPunct="1"/>
            <a:r>
              <a:rPr lang="en-US" altLang="en-US" sz="1400" b="1"/>
              <a:t>staticVariable</a:t>
            </a:r>
          </a:p>
          <a:p>
            <a:pPr algn="ctr" eaLnBrk="1" hangingPunct="1"/>
            <a:endParaRPr lang="en-US" altLang="en-US" sz="1400">
              <a:solidFill>
                <a:schemeClr val="tx1"/>
              </a:solidFill>
            </a:endParaRPr>
          </a:p>
        </p:txBody>
      </p:sp>
      <p:sp>
        <p:nvSpPr>
          <p:cNvPr id="54279" name="Rectangle 7"/>
          <p:cNvSpPr>
            <a:spLocks noChangeArrowheads="1"/>
          </p:cNvSpPr>
          <p:nvPr/>
        </p:nvSpPr>
        <p:spPr bwMode="auto">
          <a:xfrm>
            <a:off x="2819400" y="4572000"/>
            <a:ext cx="1524000" cy="304800"/>
          </a:xfrm>
          <a:prstGeom prst="rect">
            <a:avLst/>
          </a:prstGeom>
          <a:solidFill>
            <a:srgbClr val="FFFF99">
              <a:alpha val="98038"/>
            </a:srgbClr>
          </a:solidFill>
          <a:ln w="9525">
            <a:solidFill>
              <a:schemeClr val="tx1"/>
            </a:solidFill>
            <a:miter lim="800000"/>
            <a:headEnd/>
            <a:tailEnd/>
          </a:ln>
        </p:spPr>
        <p:txBody>
          <a:bodyPr wrap="none" anchor="ct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algn="ctr" eaLnBrk="1" hangingPunct="1"/>
            <a:r>
              <a:rPr lang="en-US" altLang="en-US" sz="1200" b="1"/>
              <a:t>staticMethod()</a:t>
            </a:r>
            <a:endParaRPr lang="en-US" altLang="en-US" sz="1200">
              <a:solidFill>
                <a:schemeClr val="tx1"/>
              </a:solidFill>
            </a:endParaRPr>
          </a:p>
        </p:txBody>
      </p:sp>
      <p:cxnSp>
        <p:nvCxnSpPr>
          <p:cNvPr id="54280" name="AutoShape 8"/>
          <p:cNvCxnSpPr>
            <a:cxnSpLocks noChangeShapeType="1"/>
          </p:cNvCxnSpPr>
          <p:nvPr/>
        </p:nvCxnSpPr>
        <p:spPr bwMode="auto">
          <a:xfrm>
            <a:off x="4191000" y="4724400"/>
            <a:ext cx="1588" cy="304800"/>
          </a:xfrm>
          <a:prstGeom prst="curvedConnector3">
            <a:avLst>
              <a:gd name="adj1" fmla="val 33100009"/>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cxnSp>
      <p:sp>
        <p:nvSpPr>
          <p:cNvPr id="54281" name="Cloud"/>
          <p:cNvSpPr>
            <a:spLocks noChangeAspect="1" noEditPoints="1" noChangeArrowheads="1"/>
          </p:cNvSpPr>
          <p:nvPr/>
        </p:nvSpPr>
        <p:spPr bwMode="auto">
          <a:xfrm>
            <a:off x="5410200" y="2419350"/>
            <a:ext cx="3627438" cy="28194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alpha val="98038"/>
            </a:srgbClr>
          </a:solidFill>
          <a:ln w="9525">
            <a:solidFill>
              <a:srgbClr val="000000"/>
            </a:solidFill>
            <a:miter lim="800000"/>
            <a:headEnd/>
            <a:tailEnd/>
          </a:ln>
          <a:effectLst>
            <a:outerShdw dist="107763" dir="13500000" algn="ctr" rotWithShape="0">
              <a:srgbClr val="808080">
                <a:alpha val="50000"/>
              </a:srgbClr>
            </a:outerShdw>
          </a:effectLst>
        </p:spPr>
        <p:txBody>
          <a:bodyPr/>
          <a:lstStyle/>
          <a:p>
            <a:endParaRPr lang="en-US"/>
          </a:p>
        </p:txBody>
      </p:sp>
      <p:sp>
        <p:nvSpPr>
          <p:cNvPr id="54282" name="Text Box 3"/>
          <p:cNvSpPr txBox="1">
            <a:spLocks noChangeArrowheads="1"/>
          </p:cNvSpPr>
          <p:nvPr/>
        </p:nvSpPr>
        <p:spPr bwMode="auto">
          <a:xfrm>
            <a:off x="6477000" y="54102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eaLnBrk="1" hangingPunct="1"/>
            <a:r>
              <a:rPr lang="en-US" altLang="en-US" sz="1600">
                <a:solidFill>
                  <a:schemeClr val="tx1"/>
                </a:solidFill>
                <a:latin typeface="Verdana" panose="020B0604030504040204" pitchFamily="34" charset="0"/>
              </a:rPr>
              <a:t>Memory Heap</a:t>
            </a:r>
          </a:p>
        </p:txBody>
      </p:sp>
      <p:sp>
        <p:nvSpPr>
          <p:cNvPr id="54283" name="Oval 8"/>
          <p:cNvSpPr>
            <a:spLocks noChangeArrowheads="1"/>
          </p:cNvSpPr>
          <p:nvPr/>
        </p:nvSpPr>
        <p:spPr bwMode="auto">
          <a:xfrm>
            <a:off x="5715000" y="2895600"/>
            <a:ext cx="1676400" cy="1600200"/>
          </a:xfrm>
          <a:prstGeom prst="ellipse">
            <a:avLst/>
          </a:prstGeom>
          <a:solidFill>
            <a:srgbClr val="FFFF99">
              <a:alpha val="98038"/>
            </a:srgbClr>
          </a:solidFill>
          <a:ln w="9525">
            <a:solidFill>
              <a:schemeClr val="tx1"/>
            </a:solidFill>
            <a:round/>
            <a:headEnd/>
            <a:tailEnd/>
          </a:ln>
        </p:spPr>
        <p:txBody>
          <a:bodyPr wrap="none" anchor="ct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algn="ctr" eaLnBrk="1" hangingPunct="1"/>
            <a:r>
              <a:rPr lang="en-US" altLang="en-US" sz="1400" b="1"/>
              <a:t>instanceVariable</a:t>
            </a:r>
          </a:p>
          <a:p>
            <a:pPr algn="ctr" eaLnBrk="1" hangingPunct="1"/>
            <a:r>
              <a:rPr lang="en-US" altLang="en-US" sz="1400" b="1"/>
              <a:t>instanceMethod()</a:t>
            </a:r>
          </a:p>
        </p:txBody>
      </p:sp>
      <p:sp>
        <p:nvSpPr>
          <p:cNvPr id="54284" name="Text Box 16"/>
          <p:cNvSpPr txBox="1">
            <a:spLocks noChangeArrowheads="1"/>
          </p:cNvSpPr>
          <p:nvPr/>
        </p:nvSpPr>
        <p:spPr bwMode="auto">
          <a:xfrm>
            <a:off x="6142038" y="3060700"/>
            <a:ext cx="765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r>
              <a:rPr lang="en-US" altLang="en-US" sz="1400">
                <a:solidFill>
                  <a:schemeClr val="tx1"/>
                </a:solidFill>
                <a:latin typeface="Verdana" panose="020B0604030504040204" pitchFamily="34" charset="0"/>
              </a:rPr>
              <a:t>Object</a:t>
            </a:r>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3"/>
          <p:cNvSpPr>
            <a:spLocks noGrp="1" noChangeArrowheads="1"/>
          </p:cNvSpPr>
          <p:nvPr>
            <p:ph type="title"/>
          </p:nvPr>
        </p:nvSpPr>
        <p:spPr>
          <a:xfrm>
            <a:off x="304800" y="552450"/>
            <a:ext cx="6705600" cy="411163"/>
          </a:xfrm>
        </p:spPr>
        <p:txBody>
          <a:bodyPr/>
          <a:lstStyle/>
          <a:p>
            <a:pPr eaLnBrk="1" hangingPunct="1"/>
            <a:r>
              <a:rPr smtClean="0">
                <a:latin typeface="Impact" panose="020B0806030902050204" pitchFamily="34" charset="0"/>
              </a:rPr>
              <a:t> </a:t>
            </a:r>
            <a:r>
              <a:rPr smtClean="0"/>
              <a:t>Static and Instance Members</a:t>
            </a:r>
          </a:p>
        </p:txBody>
      </p:sp>
      <p:sp>
        <p:nvSpPr>
          <p:cNvPr id="56323" name="Rectangle 3"/>
          <p:cNvSpPr>
            <a:spLocks noGrp="1" noChangeArrowheads="1"/>
          </p:cNvSpPr>
          <p:nvPr>
            <p:ph type="body" idx="1"/>
          </p:nvPr>
        </p:nvSpPr>
        <p:spPr/>
        <p:txBody>
          <a:bodyPr/>
          <a:lstStyle/>
          <a:p>
            <a:pPr eaLnBrk="1" hangingPunct="1"/>
            <a:r>
              <a:rPr lang="en-US" altLang="en-US" smtClean="0"/>
              <a:t>Instance methods can access static variables.</a:t>
            </a:r>
          </a:p>
          <a:p>
            <a:pPr eaLnBrk="1" hangingPunct="1">
              <a:buFont typeface="Wingdings" panose="05000000000000000000" pitchFamily="2" charset="2"/>
              <a:buNone/>
            </a:pPr>
            <a:endParaRPr lang="en-US" altLang="en-US" sz="2000" smtClean="0"/>
          </a:p>
        </p:txBody>
      </p:sp>
      <p:sp>
        <p:nvSpPr>
          <p:cNvPr id="56324" name="Cloud"/>
          <p:cNvSpPr>
            <a:spLocks noChangeAspect="1" noEditPoints="1" noChangeArrowheads="1"/>
          </p:cNvSpPr>
          <p:nvPr/>
        </p:nvSpPr>
        <p:spPr bwMode="auto">
          <a:xfrm>
            <a:off x="5029200" y="2514600"/>
            <a:ext cx="3962400" cy="28194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alpha val="98038"/>
            </a:srgbClr>
          </a:solidFill>
          <a:ln w="9525">
            <a:solidFill>
              <a:srgbClr val="000000"/>
            </a:solidFill>
            <a:miter lim="800000"/>
            <a:headEnd/>
            <a:tailEnd/>
          </a:ln>
          <a:effectLst>
            <a:outerShdw dist="107763" dir="13500000" algn="ctr" rotWithShape="0">
              <a:srgbClr val="808080">
                <a:alpha val="50000"/>
              </a:srgbClr>
            </a:outerShdw>
          </a:effectLst>
        </p:spPr>
        <p:txBody>
          <a:bodyPr/>
          <a:lstStyle/>
          <a:p>
            <a:endParaRPr lang="en-US"/>
          </a:p>
        </p:txBody>
      </p:sp>
      <p:sp>
        <p:nvSpPr>
          <p:cNvPr id="56325" name="Oval 7"/>
          <p:cNvSpPr>
            <a:spLocks noChangeArrowheads="1"/>
          </p:cNvSpPr>
          <p:nvPr/>
        </p:nvSpPr>
        <p:spPr bwMode="auto">
          <a:xfrm>
            <a:off x="6019800" y="3124200"/>
            <a:ext cx="1676400" cy="1600200"/>
          </a:xfrm>
          <a:prstGeom prst="ellipse">
            <a:avLst/>
          </a:prstGeom>
          <a:solidFill>
            <a:srgbClr val="FFFF99">
              <a:alpha val="98038"/>
            </a:srgbClr>
          </a:solidFill>
          <a:ln w="9525">
            <a:solidFill>
              <a:schemeClr val="tx1"/>
            </a:solidFill>
            <a:round/>
            <a:headEnd/>
            <a:tailEnd/>
          </a:ln>
        </p:spPr>
        <p:txBody>
          <a:bodyPr wrap="none" anchor="ct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algn="ctr" eaLnBrk="1" hangingPunct="1"/>
            <a:r>
              <a:rPr lang="en-US" altLang="en-US" sz="1400" b="1"/>
              <a:t>instanceVariable</a:t>
            </a:r>
          </a:p>
          <a:p>
            <a:pPr algn="ctr" eaLnBrk="1" hangingPunct="1"/>
            <a:r>
              <a:rPr lang="en-US" altLang="en-US" sz="1400" b="1"/>
              <a:t>instanceMethod()</a:t>
            </a:r>
          </a:p>
        </p:txBody>
      </p:sp>
      <p:sp>
        <p:nvSpPr>
          <p:cNvPr id="56326" name="Text Box 8"/>
          <p:cNvSpPr txBox="1">
            <a:spLocks noChangeArrowheads="1"/>
          </p:cNvSpPr>
          <p:nvPr/>
        </p:nvSpPr>
        <p:spPr bwMode="auto">
          <a:xfrm>
            <a:off x="5867400" y="54864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eaLnBrk="1" hangingPunct="1"/>
            <a:r>
              <a:rPr lang="en-US" altLang="en-US" sz="1600">
                <a:solidFill>
                  <a:schemeClr val="tx1"/>
                </a:solidFill>
                <a:latin typeface="Verdana" panose="020B0604030504040204" pitchFamily="34" charset="0"/>
              </a:rPr>
              <a:t>Memory Heap</a:t>
            </a:r>
          </a:p>
        </p:txBody>
      </p:sp>
      <p:sp>
        <p:nvSpPr>
          <p:cNvPr id="56327" name="Text Box 9"/>
          <p:cNvSpPr txBox="1">
            <a:spLocks noChangeArrowheads="1"/>
          </p:cNvSpPr>
          <p:nvPr/>
        </p:nvSpPr>
        <p:spPr bwMode="auto">
          <a:xfrm>
            <a:off x="2697163" y="5530850"/>
            <a:ext cx="16462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eaLnBrk="1" hangingPunct="1"/>
            <a:r>
              <a:rPr lang="en-US" altLang="en-US" sz="1600">
                <a:solidFill>
                  <a:schemeClr val="tx1"/>
                </a:solidFill>
                <a:latin typeface="Verdana" panose="020B0604030504040204" pitchFamily="34" charset="0"/>
              </a:rPr>
              <a:t>Memory Stack</a:t>
            </a:r>
          </a:p>
        </p:txBody>
      </p:sp>
      <p:sp>
        <p:nvSpPr>
          <p:cNvPr id="56328" name="Line 10"/>
          <p:cNvSpPr>
            <a:spLocks noChangeShapeType="1"/>
          </p:cNvSpPr>
          <p:nvPr/>
        </p:nvSpPr>
        <p:spPr bwMode="auto">
          <a:xfrm flipH="1">
            <a:off x="4191000" y="4038600"/>
            <a:ext cx="2286000" cy="11430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29" name="Text Box 11"/>
          <p:cNvSpPr txBox="1">
            <a:spLocks noChangeArrowheads="1"/>
          </p:cNvSpPr>
          <p:nvPr/>
        </p:nvSpPr>
        <p:spPr bwMode="auto">
          <a:xfrm>
            <a:off x="6400800" y="3352800"/>
            <a:ext cx="765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r>
              <a:rPr lang="en-US" altLang="en-US" sz="1400">
                <a:solidFill>
                  <a:schemeClr val="tx1"/>
                </a:solidFill>
                <a:latin typeface="Verdana" panose="020B0604030504040204" pitchFamily="34" charset="0"/>
              </a:rPr>
              <a:t>Object</a:t>
            </a:r>
          </a:p>
        </p:txBody>
      </p:sp>
      <p:sp>
        <p:nvSpPr>
          <p:cNvPr id="56330" name="Rectangle 4"/>
          <p:cNvSpPr>
            <a:spLocks noChangeArrowheads="1"/>
          </p:cNvSpPr>
          <p:nvPr/>
        </p:nvSpPr>
        <p:spPr bwMode="auto">
          <a:xfrm>
            <a:off x="2667000" y="2386013"/>
            <a:ext cx="1524000" cy="2897187"/>
          </a:xfrm>
          <a:prstGeom prst="rect">
            <a:avLst/>
          </a:prstGeom>
          <a:solidFill>
            <a:srgbClr val="CCFFFF">
              <a:alpha val="98038"/>
            </a:srgbClr>
          </a:solidFill>
          <a:ln w="9525">
            <a:solidFill>
              <a:schemeClr val="tx1"/>
            </a:solidFill>
            <a:miter lim="800000"/>
            <a:headEnd/>
            <a:tailEnd/>
          </a:ln>
          <a:effectLst>
            <a:outerShdw dist="107763" dir="13500000" algn="ctr" rotWithShape="0">
              <a:schemeClr val="bg2">
                <a:alpha val="50000"/>
              </a:schemeClr>
            </a:outerShdw>
          </a:effectLst>
        </p:spPr>
        <p:txBody>
          <a:bodyPr wrap="none" anchor="ct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algn="ctr" eaLnBrk="1" hangingPunct="1"/>
            <a:endParaRPr lang="en-US" altLang="en-US" sz="2200" b="1">
              <a:solidFill>
                <a:schemeClr val="tx1"/>
              </a:solidFill>
              <a:latin typeface="Verdana" panose="020B0604030504040204" pitchFamily="34" charset="0"/>
            </a:endParaRPr>
          </a:p>
          <a:p>
            <a:pPr algn="ctr" eaLnBrk="1" hangingPunct="1"/>
            <a:endParaRPr lang="en-US" altLang="en-US" sz="2200" b="1">
              <a:solidFill>
                <a:schemeClr val="tx1"/>
              </a:solidFill>
              <a:latin typeface="Verdana" panose="020B0604030504040204" pitchFamily="34" charset="0"/>
            </a:endParaRPr>
          </a:p>
          <a:p>
            <a:pPr algn="ctr" eaLnBrk="1" hangingPunct="1"/>
            <a:endParaRPr lang="en-US" altLang="en-US" sz="2200" b="1">
              <a:solidFill>
                <a:schemeClr val="tx1"/>
              </a:solidFill>
              <a:latin typeface="Verdana" panose="020B0604030504040204" pitchFamily="34" charset="0"/>
            </a:endParaRPr>
          </a:p>
          <a:p>
            <a:pPr algn="ctr" eaLnBrk="1" hangingPunct="1"/>
            <a:endParaRPr lang="en-US" altLang="en-US" sz="2200" b="1">
              <a:solidFill>
                <a:schemeClr val="tx1"/>
              </a:solidFill>
              <a:latin typeface="Verdana" panose="020B0604030504040204" pitchFamily="34" charset="0"/>
            </a:endParaRPr>
          </a:p>
          <a:p>
            <a:pPr algn="ctr" eaLnBrk="1" hangingPunct="1"/>
            <a:endParaRPr lang="en-US" altLang="en-US" sz="2200" b="1">
              <a:solidFill>
                <a:schemeClr val="tx1"/>
              </a:solidFill>
              <a:latin typeface="Verdana" panose="020B0604030504040204" pitchFamily="34" charset="0"/>
            </a:endParaRPr>
          </a:p>
          <a:p>
            <a:pPr algn="ctr" eaLnBrk="1" hangingPunct="1"/>
            <a:endParaRPr lang="en-US" altLang="en-US" sz="2200" b="1">
              <a:latin typeface="Verdana" panose="020B0604030504040204" pitchFamily="34" charset="0"/>
            </a:endParaRPr>
          </a:p>
          <a:p>
            <a:pPr algn="ctr" eaLnBrk="1" hangingPunct="1"/>
            <a:endParaRPr lang="en-US" altLang="en-US" sz="2200" b="1">
              <a:latin typeface="Verdana" panose="020B0604030504040204" pitchFamily="34" charset="0"/>
            </a:endParaRPr>
          </a:p>
        </p:txBody>
      </p:sp>
      <p:sp>
        <p:nvSpPr>
          <p:cNvPr id="56331" name="Rectangle 6"/>
          <p:cNvSpPr>
            <a:spLocks noChangeArrowheads="1"/>
          </p:cNvSpPr>
          <p:nvPr/>
        </p:nvSpPr>
        <p:spPr bwMode="auto">
          <a:xfrm>
            <a:off x="2667000" y="5027613"/>
            <a:ext cx="1524000" cy="255587"/>
          </a:xfrm>
          <a:prstGeom prst="rect">
            <a:avLst/>
          </a:prstGeom>
          <a:solidFill>
            <a:srgbClr val="FFFF99">
              <a:alpha val="98038"/>
            </a:srgbClr>
          </a:solidFill>
          <a:ln w="9525">
            <a:solidFill>
              <a:schemeClr val="tx1"/>
            </a:solidFill>
            <a:miter lim="800000"/>
            <a:headEnd/>
            <a:tailEnd/>
          </a:ln>
        </p:spPr>
        <p:txBody>
          <a:bodyPr wrap="none" anchor="ct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algn="ctr" eaLnBrk="1" hangingPunct="1"/>
            <a:endParaRPr lang="en-US" altLang="en-US" sz="1400" b="1"/>
          </a:p>
          <a:p>
            <a:pPr algn="ctr" eaLnBrk="1" hangingPunct="1"/>
            <a:r>
              <a:rPr lang="en-US" altLang="en-US" sz="1400" b="1"/>
              <a:t>staticVariable</a:t>
            </a:r>
          </a:p>
          <a:p>
            <a:pPr algn="ctr" eaLnBrk="1" hangingPunct="1"/>
            <a:endParaRPr lang="en-US" altLang="en-US" sz="1400">
              <a:solidFill>
                <a:schemeClr val="tx1"/>
              </a:solidFill>
            </a:endParaRPr>
          </a:p>
        </p:txBody>
      </p:sp>
      <p:sp>
        <p:nvSpPr>
          <p:cNvPr id="56332" name="Rectangle 7"/>
          <p:cNvSpPr>
            <a:spLocks noChangeArrowheads="1"/>
          </p:cNvSpPr>
          <p:nvPr/>
        </p:nvSpPr>
        <p:spPr bwMode="auto">
          <a:xfrm>
            <a:off x="2667000" y="4722813"/>
            <a:ext cx="1524000" cy="304800"/>
          </a:xfrm>
          <a:prstGeom prst="rect">
            <a:avLst/>
          </a:prstGeom>
          <a:solidFill>
            <a:srgbClr val="FFFF99">
              <a:alpha val="98038"/>
            </a:srgbClr>
          </a:solidFill>
          <a:ln w="9525">
            <a:solidFill>
              <a:schemeClr val="tx1"/>
            </a:solidFill>
            <a:miter lim="800000"/>
            <a:headEnd/>
            <a:tailEnd/>
          </a:ln>
        </p:spPr>
        <p:txBody>
          <a:bodyPr wrap="none" anchor="ct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algn="ctr" eaLnBrk="1" hangingPunct="1"/>
            <a:r>
              <a:rPr lang="en-US" altLang="en-US" sz="1200" b="1"/>
              <a:t>staticMethod()</a:t>
            </a:r>
            <a:endParaRPr lang="en-US" altLang="en-US" sz="1200">
              <a:solidFill>
                <a:schemeClr val="tx1"/>
              </a:solidFill>
            </a:endParaRPr>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6"/>
          <p:cNvSpPr>
            <a:spLocks noGrp="1" noChangeArrowheads="1"/>
          </p:cNvSpPr>
          <p:nvPr>
            <p:ph type="title"/>
          </p:nvPr>
        </p:nvSpPr>
        <p:spPr>
          <a:xfrm>
            <a:off x="304800" y="552450"/>
            <a:ext cx="6705600" cy="411163"/>
          </a:xfrm>
        </p:spPr>
        <p:txBody>
          <a:bodyPr/>
          <a:lstStyle/>
          <a:p>
            <a:pPr eaLnBrk="1" hangingPunct="1"/>
            <a:r>
              <a:rPr smtClean="0">
                <a:latin typeface="Impact" panose="020B0806030902050204" pitchFamily="34" charset="0"/>
              </a:rPr>
              <a:t> </a:t>
            </a:r>
            <a:r>
              <a:rPr smtClean="0"/>
              <a:t>Static and Instance Members</a:t>
            </a:r>
          </a:p>
        </p:txBody>
      </p:sp>
      <p:sp>
        <p:nvSpPr>
          <p:cNvPr id="58371" name="Rectangle 3"/>
          <p:cNvSpPr>
            <a:spLocks noGrp="1" noChangeArrowheads="1"/>
          </p:cNvSpPr>
          <p:nvPr>
            <p:ph type="body" idx="1"/>
          </p:nvPr>
        </p:nvSpPr>
        <p:spPr/>
        <p:txBody>
          <a:bodyPr/>
          <a:lstStyle/>
          <a:p>
            <a:pPr eaLnBrk="1" hangingPunct="1"/>
            <a:r>
              <a:rPr lang="en-US" altLang="en-US" smtClean="0"/>
              <a:t>Static methods cannot directly access instance variables or methods.</a:t>
            </a:r>
          </a:p>
          <a:p>
            <a:pPr eaLnBrk="1" hangingPunct="1">
              <a:buFont typeface="Wingdings" panose="05000000000000000000" pitchFamily="2" charset="2"/>
              <a:buNone/>
            </a:pPr>
            <a:r>
              <a:rPr lang="en-US" altLang="en-US" smtClean="0"/>
              <a:t> </a:t>
            </a:r>
          </a:p>
        </p:txBody>
      </p:sp>
      <p:sp>
        <p:nvSpPr>
          <p:cNvPr id="58372" name="Cloud"/>
          <p:cNvSpPr>
            <a:spLocks noChangeAspect="1" noEditPoints="1" noChangeArrowheads="1"/>
          </p:cNvSpPr>
          <p:nvPr/>
        </p:nvSpPr>
        <p:spPr bwMode="auto">
          <a:xfrm>
            <a:off x="4594225" y="2438400"/>
            <a:ext cx="3962400" cy="28194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alpha val="98038"/>
            </a:srgbClr>
          </a:solidFill>
          <a:ln w="9525">
            <a:solidFill>
              <a:srgbClr val="000000"/>
            </a:solidFill>
            <a:miter lim="800000"/>
            <a:headEnd/>
            <a:tailEnd/>
          </a:ln>
          <a:effectLst>
            <a:outerShdw dist="107763" dir="13500000" algn="ctr" rotWithShape="0">
              <a:srgbClr val="808080">
                <a:alpha val="50000"/>
              </a:srgbClr>
            </a:outerShdw>
          </a:effectLst>
        </p:spPr>
        <p:txBody>
          <a:bodyPr/>
          <a:lstStyle/>
          <a:p>
            <a:endParaRPr lang="en-US"/>
          </a:p>
        </p:txBody>
      </p:sp>
      <p:sp>
        <p:nvSpPr>
          <p:cNvPr id="58373" name="Oval 5"/>
          <p:cNvSpPr>
            <a:spLocks noChangeArrowheads="1"/>
          </p:cNvSpPr>
          <p:nvPr/>
        </p:nvSpPr>
        <p:spPr bwMode="auto">
          <a:xfrm>
            <a:off x="5584825" y="2895600"/>
            <a:ext cx="1782763" cy="1752600"/>
          </a:xfrm>
          <a:prstGeom prst="ellipse">
            <a:avLst/>
          </a:prstGeom>
          <a:solidFill>
            <a:srgbClr val="FFFF99">
              <a:alpha val="98038"/>
            </a:srgbClr>
          </a:solidFill>
          <a:ln w="9525">
            <a:solidFill>
              <a:schemeClr val="tx1"/>
            </a:solidFill>
            <a:round/>
            <a:headEnd/>
            <a:tailEnd/>
          </a:ln>
        </p:spPr>
        <p:txBody>
          <a:bodyPr wrap="none" anchor="ct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algn="ctr" eaLnBrk="1" hangingPunct="1"/>
            <a:r>
              <a:rPr lang="en-US" altLang="en-US" sz="1400" b="1"/>
              <a:t>instanceMethod()</a:t>
            </a:r>
          </a:p>
          <a:p>
            <a:pPr algn="ctr" eaLnBrk="1" hangingPunct="1"/>
            <a:r>
              <a:rPr lang="en-US" altLang="en-US" sz="1400" b="1"/>
              <a:t>instanceInteger</a:t>
            </a:r>
          </a:p>
          <a:p>
            <a:pPr algn="ctr" eaLnBrk="1" hangingPunct="1"/>
            <a:endParaRPr lang="en-US" altLang="en-US" sz="1400" b="1"/>
          </a:p>
        </p:txBody>
      </p:sp>
      <p:sp>
        <p:nvSpPr>
          <p:cNvPr id="58374" name="Text Box 6"/>
          <p:cNvSpPr txBox="1">
            <a:spLocks noChangeArrowheads="1"/>
          </p:cNvSpPr>
          <p:nvPr/>
        </p:nvSpPr>
        <p:spPr bwMode="auto">
          <a:xfrm>
            <a:off x="5614988" y="52578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eaLnBrk="1" hangingPunct="1"/>
            <a:r>
              <a:rPr lang="en-US" altLang="en-US" sz="1600">
                <a:solidFill>
                  <a:schemeClr val="tx1"/>
                </a:solidFill>
                <a:latin typeface="Verdana" panose="020B0604030504040204" pitchFamily="34" charset="0"/>
              </a:rPr>
              <a:t>Memory Heap</a:t>
            </a:r>
          </a:p>
        </p:txBody>
      </p:sp>
      <p:sp>
        <p:nvSpPr>
          <p:cNvPr id="58375" name="Text Box 7"/>
          <p:cNvSpPr txBox="1">
            <a:spLocks noChangeArrowheads="1"/>
          </p:cNvSpPr>
          <p:nvPr/>
        </p:nvSpPr>
        <p:spPr bwMode="auto">
          <a:xfrm>
            <a:off x="1682750" y="5276850"/>
            <a:ext cx="16462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eaLnBrk="1" hangingPunct="1"/>
            <a:r>
              <a:rPr lang="en-US" altLang="en-US" sz="1600">
                <a:solidFill>
                  <a:schemeClr val="tx1"/>
                </a:solidFill>
                <a:latin typeface="Verdana" panose="020B0604030504040204" pitchFamily="34" charset="0"/>
              </a:rPr>
              <a:t>Memory Stack</a:t>
            </a:r>
          </a:p>
        </p:txBody>
      </p:sp>
      <p:sp>
        <p:nvSpPr>
          <p:cNvPr id="58376" name="Line 8"/>
          <p:cNvSpPr>
            <a:spLocks noChangeShapeType="1"/>
          </p:cNvSpPr>
          <p:nvPr/>
        </p:nvSpPr>
        <p:spPr bwMode="auto">
          <a:xfrm flipV="1">
            <a:off x="3248025" y="3887788"/>
            <a:ext cx="2514600" cy="836612"/>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8377" name="Line 9"/>
          <p:cNvSpPr>
            <a:spLocks noChangeShapeType="1"/>
          </p:cNvSpPr>
          <p:nvPr/>
        </p:nvSpPr>
        <p:spPr bwMode="auto">
          <a:xfrm>
            <a:off x="3709988" y="3657600"/>
            <a:ext cx="1371600" cy="1219200"/>
          </a:xfrm>
          <a:prstGeom prst="line">
            <a:avLst/>
          </a:prstGeom>
          <a:noFill/>
          <a:ln w="666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78" name="Line 10"/>
          <p:cNvSpPr>
            <a:spLocks noChangeShapeType="1"/>
          </p:cNvSpPr>
          <p:nvPr/>
        </p:nvSpPr>
        <p:spPr bwMode="auto">
          <a:xfrm flipH="1">
            <a:off x="4014788" y="3505200"/>
            <a:ext cx="685800" cy="1524000"/>
          </a:xfrm>
          <a:prstGeom prst="line">
            <a:avLst/>
          </a:prstGeom>
          <a:noFill/>
          <a:ln w="666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79" name="Text Box 11"/>
          <p:cNvSpPr txBox="1">
            <a:spLocks noChangeArrowheads="1"/>
          </p:cNvSpPr>
          <p:nvPr/>
        </p:nvSpPr>
        <p:spPr bwMode="auto">
          <a:xfrm>
            <a:off x="6118225" y="3048000"/>
            <a:ext cx="765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r>
              <a:rPr lang="en-US" altLang="en-US" sz="1400">
                <a:solidFill>
                  <a:schemeClr val="tx1"/>
                </a:solidFill>
                <a:latin typeface="Verdana" panose="020B0604030504040204" pitchFamily="34" charset="0"/>
              </a:rPr>
              <a:t>Object</a:t>
            </a:r>
          </a:p>
        </p:txBody>
      </p:sp>
      <p:sp>
        <p:nvSpPr>
          <p:cNvPr id="58380" name="Rectangle 12"/>
          <p:cNvSpPr>
            <a:spLocks noChangeArrowheads="1"/>
          </p:cNvSpPr>
          <p:nvPr/>
        </p:nvSpPr>
        <p:spPr bwMode="auto">
          <a:xfrm>
            <a:off x="1804988" y="2235200"/>
            <a:ext cx="1371600" cy="2897188"/>
          </a:xfrm>
          <a:prstGeom prst="rect">
            <a:avLst/>
          </a:prstGeom>
          <a:solidFill>
            <a:srgbClr val="CCFFFF">
              <a:alpha val="98038"/>
            </a:srgbClr>
          </a:solidFill>
          <a:ln w="9525">
            <a:solidFill>
              <a:schemeClr val="tx1"/>
            </a:solidFill>
            <a:miter lim="800000"/>
            <a:headEnd/>
            <a:tailEnd/>
          </a:ln>
          <a:effectLst>
            <a:outerShdw dist="107763" dir="13500000" algn="ctr" rotWithShape="0">
              <a:schemeClr val="bg2">
                <a:alpha val="50000"/>
              </a:schemeClr>
            </a:outerShdw>
          </a:effectLst>
        </p:spPr>
        <p:txBody>
          <a:bodyPr wrap="none" anchor="ct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algn="ctr" eaLnBrk="1" hangingPunct="1"/>
            <a:endParaRPr lang="en-US" altLang="en-US" sz="2200" b="1">
              <a:solidFill>
                <a:schemeClr val="tx1"/>
              </a:solidFill>
              <a:latin typeface="Verdana" panose="020B0604030504040204" pitchFamily="34" charset="0"/>
            </a:endParaRPr>
          </a:p>
          <a:p>
            <a:pPr algn="ctr" eaLnBrk="1" hangingPunct="1"/>
            <a:endParaRPr lang="en-US" altLang="en-US" sz="2200" b="1">
              <a:solidFill>
                <a:schemeClr val="tx1"/>
              </a:solidFill>
              <a:latin typeface="Verdana" panose="020B0604030504040204" pitchFamily="34" charset="0"/>
            </a:endParaRPr>
          </a:p>
          <a:p>
            <a:pPr algn="ctr" eaLnBrk="1" hangingPunct="1"/>
            <a:endParaRPr lang="en-US" altLang="en-US" sz="2200" b="1">
              <a:solidFill>
                <a:schemeClr val="tx1"/>
              </a:solidFill>
              <a:latin typeface="Verdana" panose="020B0604030504040204" pitchFamily="34" charset="0"/>
            </a:endParaRPr>
          </a:p>
          <a:p>
            <a:pPr algn="ctr" eaLnBrk="1" hangingPunct="1"/>
            <a:endParaRPr lang="en-US" altLang="en-US" sz="2200" b="1">
              <a:solidFill>
                <a:schemeClr val="tx1"/>
              </a:solidFill>
              <a:latin typeface="Verdana" panose="020B0604030504040204" pitchFamily="34" charset="0"/>
            </a:endParaRPr>
          </a:p>
          <a:p>
            <a:pPr algn="ctr" eaLnBrk="1" hangingPunct="1"/>
            <a:endParaRPr lang="en-US" altLang="en-US" sz="2200" b="1">
              <a:solidFill>
                <a:schemeClr val="tx1"/>
              </a:solidFill>
              <a:latin typeface="Verdana" panose="020B0604030504040204" pitchFamily="34" charset="0"/>
            </a:endParaRPr>
          </a:p>
          <a:p>
            <a:pPr algn="ctr" eaLnBrk="1" hangingPunct="1"/>
            <a:endParaRPr lang="en-US" altLang="en-US" sz="2200" b="1">
              <a:latin typeface="Verdana" panose="020B0604030504040204" pitchFamily="34" charset="0"/>
            </a:endParaRPr>
          </a:p>
          <a:p>
            <a:pPr algn="ctr" eaLnBrk="1" hangingPunct="1"/>
            <a:endParaRPr lang="en-US" altLang="en-US" sz="2200" b="1">
              <a:latin typeface="Verdana" panose="020B0604030504040204" pitchFamily="34" charset="0"/>
            </a:endParaRPr>
          </a:p>
        </p:txBody>
      </p:sp>
      <p:sp>
        <p:nvSpPr>
          <p:cNvPr id="58381" name="Rectangle 13"/>
          <p:cNvSpPr>
            <a:spLocks noChangeArrowheads="1"/>
          </p:cNvSpPr>
          <p:nvPr/>
        </p:nvSpPr>
        <p:spPr bwMode="auto">
          <a:xfrm>
            <a:off x="1804988" y="4876800"/>
            <a:ext cx="1371600" cy="304800"/>
          </a:xfrm>
          <a:prstGeom prst="rect">
            <a:avLst/>
          </a:prstGeom>
          <a:solidFill>
            <a:srgbClr val="FFFF99">
              <a:alpha val="98038"/>
            </a:srgbClr>
          </a:solidFill>
          <a:ln w="9525">
            <a:solidFill>
              <a:schemeClr val="tx1"/>
            </a:solidFill>
            <a:miter lim="800000"/>
            <a:headEnd/>
            <a:tailEnd/>
          </a:ln>
        </p:spPr>
        <p:txBody>
          <a:bodyPr wrap="none" anchor="ct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algn="ctr" eaLnBrk="1" hangingPunct="1"/>
            <a:endParaRPr lang="en-US" altLang="en-US" sz="1400" b="1"/>
          </a:p>
          <a:p>
            <a:pPr algn="ctr" eaLnBrk="1" hangingPunct="1"/>
            <a:r>
              <a:rPr lang="en-US" altLang="en-US" sz="1400" b="1"/>
              <a:t>classVariable</a:t>
            </a:r>
          </a:p>
          <a:p>
            <a:pPr algn="ctr" eaLnBrk="1" hangingPunct="1"/>
            <a:endParaRPr lang="en-US" altLang="en-US" sz="1400">
              <a:solidFill>
                <a:schemeClr val="tx1"/>
              </a:solidFill>
            </a:endParaRPr>
          </a:p>
        </p:txBody>
      </p:sp>
      <p:sp>
        <p:nvSpPr>
          <p:cNvPr id="58382" name="Rectangle 14"/>
          <p:cNvSpPr>
            <a:spLocks noChangeArrowheads="1"/>
          </p:cNvSpPr>
          <p:nvPr/>
        </p:nvSpPr>
        <p:spPr bwMode="auto">
          <a:xfrm>
            <a:off x="1804988" y="4572000"/>
            <a:ext cx="1371600" cy="304800"/>
          </a:xfrm>
          <a:prstGeom prst="rect">
            <a:avLst/>
          </a:prstGeom>
          <a:solidFill>
            <a:srgbClr val="FFFF99">
              <a:alpha val="98038"/>
            </a:srgbClr>
          </a:solidFill>
          <a:ln w="9525">
            <a:solidFill>
              <a:schemeClr val="tx1"/>
            </a:solidFill>
            <a:miter lim="800000"/>
            <a:headEnd/>
            <a:tailEnd/>
          </a:ln>
        </p:spPr>
        <p:txBody>
          <a:bodyPr wrap="none" anchor="ct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algn="ctr" eaLnBrk="1" hangingPunct="1"/>
            <a:r>
              <a:rPr lang="en-US" altLang="en-US" sz="1200" b="1"/>
              <a:t>staticMethod()</a:t>
            </a:r>
            <a:endParaRPr lang="en-US" altLang="en-US" sz="1200">
              <a:solidFill>
                <a:schemeClr val="tx1"/>
              </a:solidFill>
            </a:endParaRPr>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304800" y="552450"/>
            <a:ext cx="6705600" cy="411163"/>
          </a:xfrm>
        </p:spPr>
        <p:txBody>
          <a:bodyPr/>
          <a:lstStyle/>
          <a:p>
            <a:pPr eaLnBrk="1" hangingPunct="1"/>
            <a:r>
              <a:rPr smtClean="0"/>
              <a:t> Constructors</a:t>
            </a:r>
          </a:p>
        </p:txBody>
      </p:sp>
      <p:sp>
        <p:nvSpPr>
          <p:cNvPr id="1219587" name="Rectangle 3"/>
          <p:cNvSpPr>
            <a:spLocks noGrp="1" noChangeArrowheads="1"/>
          </p:cNvSpPr>
          <p:nvPr>
            <p:ph type="body" idx="1"/>
          </p:nvPr>
        </p:nvSpPr>
        <p:spPr/>
        <p:txBody>
          <a:bodyPr/>
          <a:lstStyle/>
          <a:p>
            <a:pPr marL="174625" indent="-174625" eaLnBrk="1" hangingPunct="1">
              <a:lnSpc>
                <a:spcPct val="90000"/>
              </a:lnSpc>
              <a:spcBef>
                <a:spcPts val="0"/>
              </a:spcBef>
              <a:defRPr/>
            </a:pPr>
            <a:r>
              <a:rPr sz="2000"/>
              <a:t> </a:t>
            </a:r>
            <a:r>
              <a:t>A constructor:</a:t>
            </a:r>
          </a:p>
          <a:p>
            <a:pPr marL="465138" lvl="1" indent="-174625" eaLnBrk="1" hangingPunct="1">
              <a:spcBef>
                <a:spcPts val="600"/>
              </a:spcBef>
              <a:buFontTx/>
              <a:buChar char="•"/>
              <a:defRPr/>
            </a:pPr>
            <a:r>
              <a:rPr>
                <a:cs typeface="+mn-cs"/>
              </a:rPr>
              <a:t>is a method with  exactly the </a:t>
            </a:r>
            <a:r>
              <a:rPr>
                <a:solidFill>
                  <a:srgbClr val="FF3300"/>
                </a:solidFill>
                <a:cs typeface="+mn-cs"/>
              </a:rPr>
              <a:t>same name as the class</a:t>
            </a:r>
            <a:r>
              <a:rPr>
                <a:cs typeface="+mn-cs"/>
              </a:rPr>
              <a:t> to which it belongs</a:t>
            </a:r>
            <a:r>
              <a:rPr smtClean="0">
                <a:cs typeface="+mn-cs"/>
              </a:rPr>
              <a:t>.</a:t>
            </a:r>
          </a:p>
          <a:p>
            <a:pPr marL="465138" lvl="1" indent="-174625" eaLnBrk="1" hangingPunct="1">
              <a:spcBef>
                <a:spcPts val="600"/>
              </a:spcBef>
              <a:buFontTx/>
              <a:buChar char="•"/>
              <a:defRPr/>
            </a:pPr>
            <a:r>
              <a:rPr smtClean="0">
                <a:cs typeface="+mn-cs"/>
              </a:rPr>
              <a:t>has </a:t>
            </a:r>
            <a:r>
              <a:rPr>
                <a:solidFill>
                  <a:srgbClr val="FF3300"/>
                </a:solidFill>
                <a:cs typeface="+mn-cs"/>
              </a:rPr>
              <a:t>no return </a:t>
            </a:r>
            <a:r>
              <a:rPr smtClean="0">
                <a:solidFill>
                  <a:srgbClr val="FF3300"/>
                </a:solidFill>
                <a:cs typeface="+mn-cs"/>
              </a:rPr>
              <a:t>type</a:t>
            </a:r>
            <a:endParaRPr smtClean="0">
              <a:cs typeface="+mn-cs"/>
            </a:endParaRPr>
          </a:p>
          <a:p>
            <a:pPr marL="465138" lvl="1" indent="-174625" eaLnBrk="1" hangingPunct="1">
              <a:spcBef>
                <a:spcPts val="600"/>
              </a:spcBef>
              <a:buFontTx/>
              <a:buChar char="•"/>
              <a:defRPr/>
            </a:pPr>
            <a:r>
              <a:rPr smtClean="0"/>
              <a:t>called automatically every time when an object is created for the class</a:t>
            </a:r>
          </a:p>
          <a:p>
            <a:pPr marL="465138" lvl="1" indent="-174625" eaLnBrk="1" hangingPunct="1">
              <a:spcBef>
                <a:spcPts val="600"/>
              </a:spcBef>
              <a:buFontTx/>
              <a:buChar char="•"/>
              <a:defRPr/>
            </a:pPr>
            <a:r>
              <a:t>u</a:t>
            </a:r>
            <a:r>
              <a:rPr smtClean="0"/>
              <a:t>sed to Initialize the instance variables to required or default values at the time of object creation</a:t>
            </a:r>
            <a:endParaRPr/>
          </a:p>
        </p:txBody>
      </p:sp>
      <p:sp>
        <p:nvSpPr>
          <p:cNvPr id="60420" name="Rectangle 6"/>
          <p:cNvSpPr>
            <a:spLocks noChangeArrowheads="1"/>
          </p:cNvSpPr>
          <p:nvPr/>
        </p:nvSpPr>
        <p:spPr bwMode="auto">
          <a:xfrm>
            <a:off x="647700" y="5791200"/>
            <a:ext cx="7924800" cy="609600"/>
          </a:xfrm>
          <a:prstGeom prst="rect">
            <a:avLst/>
          </a:prstGeom>
          <a:solidFill>
            <a:srgbClr val="DDDDDD"/>
          </a:solidFill>
          <a:ln w="28575" algn="ctr">
            <a:solidFill>
              <a:schemeClr val="tx1"/>
            </a:solidFill>
            <a:round/>
            <a:headEnd type="none" w="sm" len="sm"/>
            <a:tailEnd type="none" w="sm" len="sm"/>
          </a:ln>
        </p:spPr>
        <p:txBody>
          <a:bodyPr/>
          <a:lstStyle>
            <a:lvl1pPr defTabSz="228600">
              <a:defRPr sz="1500">
                <a:solidFill>
                  <a:srgbClr val="FF3300"/>
                </a:solidFill>
                <a:latin typeface="Courier New" panose="02070309020205020404" pitchFamily="49" charset="0"/>
                <a:cs typeface="Arial" panose="020B0604020202020204" pitchFamily="34" charset="0"/>
              </a:defRPr>
            </a:lvl1pPr>
            <a:lvl2pPr marL="742950" indent="-285750" defTabSz="228600">
              <a:defRPr sz="1500">
                <a:solidFill>
                  <a:srgbClr val="FF3300"/>
                </a:solidFill>
                <a:latin typeface="Courier New" panose="02070309020205020404" pitchFamily="49" charset="0"/>
                <a:cs typeface="Arial" panose="020B0604020202020204" pitchFamily="34" charset="0"/>
              </a:defRPr>
            </a:lvl2pPr>
            <a:lvl3pPr marL="1143000" indent="-228600" defTabSz="228600">
              <a:defRPr sz="1500">
                <a:solidFill>
                  <a:srgbClr val="FF3300"/>
                </a:solidFill>
                <a:latin typeface="Courier New" panose="02070309020205020404" pitchFamily="49" charset="0"/>
                <a:cs typeface="Arial" panose="020B0604020202020204" pitchFamily="34" charset="0"/>
              </a:defRPr>
            </a:lvl3pPr>
            <a:lvl4pPr marL="1600200" indent="-228600" defTabSz="228600">
              <a:defRPr sz="1500">
                <a:solidFill>
                  <a:srgbClr val="FF3300"/>
                </a:solidFill>
                <a:latin typeface="Courier New" panose="02070309020205020404" pitchFamily="49" charset="0"/>
                <a:cs typeface="Arial" panose="020B0604020202020204" pitchFamily="34" charset="0"/>
              </a:defRPr>
            </a:lvl4pPr>
            <a:lvl5pPr marL="2057400" indent="-228600" defTabSz="228600">
              <a:defRPr sz="1500">
                <a:solidFill>
                  <a:srgbClr val="FF3300"/>
                </a:solidFill>
                <a:latin typeface="Courier New" panose="02070309020205020404" pitchFamily="49" charset="0"/>
                <a:cs typeface="Arial" panose="020B0604020202020204" pitchFamily="34" charset="0"/>
              </a:defRPr>
            </a:lvl5pPr>
            <a:lvl6pPr marL="2514600" indent="-228600" defTabSz="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defTabSz="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defTabSz="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defTabSz="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r>
              <a:rPr lang="en-US" altLang="en-US" sz="1400">
                <a:cs typeface="Courier New" panose="02070309020205020404" pitchFamily="49" charset="0"/>
              </a:rPr>
              <a:t> Car c1 = new Car();  // Creates a White color car</a:t>
            </a:r>
          </a:p>
          <a:p>
            <a:r>
              <a:rPr lang="en-US" altLang="en-US" sz="1400">
                <a:cs typeface="Courier New" panose="02070309020205020404" pitchFamily="49" charset="0"/>
              </a:rPr>
              <a:t> Car c2 = new Car();  // Another White color car</a:t>
            </a:r>
          </a:p>
          <a:p>
            <a:endParaRPr lang="en-US" altLang="en-US" sz="1400">
              <a:cs typeface="Courier New" panose="02070309020205020404" pitchFamily="49" charset="0"/>
            </a:endParaRPr>
          </a:p>
        </p:txBody>
      </p:sp>
      <p:sp>
        <p:nvSpPr>
          <p:cNvPr id="60421" name="Rectangle 3"/>
          <p:cNvSpPr>
            <a:spLocks noChangeArrowheads="1"/>
          </p:cNvSpPr>
          <p:nvPr/>
        </p:nvSpPr>
        <p:spPr bwMode="auto">
          <a:xfrm>
            <a:off x="647700" y="3937000"/>
            <a:ext cx="7924800" cy="1600200"/>
          </a:xfrm>
          <a:prstGeom prst="rect">
            <a:avLst/>
          </a:prstGeom>
          <a:solidFill>
            <a:srgbClr val="DDDDDD"/>
          </a:solidFill>
          <a:ln w="28575" algn="ctr">
            <a:solidFill>
              <a:schemeClr val="tx1"/>
            </a:solidFill>
            <a:round/>
            <a:headEnd type="none" w="sm" len="sm"/>
            <a:tailEnd type="none" w="sm" len="sm"/>
          </a:ln>
        </p:spPr>
        <p:txBody>
          <a:bodyP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eaLnBrk="1" hangingPunct="1"/>
            <a:r>
              <a:rPr lang="en-US" altLang="en-US" sz="1600">
                <a:cs typeface="Courier New" panose="02070309020205020404" pitchFamily="49" charset="0"/>
              </a:rPr>
              <a:t>class Car{</a:t>
            </a:r>
          </a:p>
          <a:p>
            <a:pPr eaLnBrk="1" hangingPunct="1"/>
            <a:r>
              <a:rPr lang="en-US" altLang="en-US" sz="1600">
                <a:cs typeface="Courier New" panose="02070309020205020404" pitchFamily="49" charset="0"/>
              </a:rPr>
              <a:t>	String color;</a:t>
            </a:r>
          </a:p>
          <a:p>
            <a:pPr eaLnBrk="1" hangingPunct="1"/>
            <a:r>
              <a:rPr lang="en-US" altLang="en-US" sz="1600">
                <a:cs typeface="Courier New" panose="02070309020205020404" pitchFamily="49" charset="0"/>
              </a:rPr>
              <a:t>	Car() {</a:t>
            </a:r>
          </a:p>
          <a:p>
            <a:pPr eaLnBrk="1" hangingPunct="1"/>
            <a:r>
              <a:rPr lang="en-US" altLang="en-US" sz="1600">
                <a:cs typeface="Courier New" panose="02070309020205020404" pitchFamily="49" charset="0"/>
              </a:rPr>
              <a:t>	    color=“white”;</a:t>
            </a:r>
          </a:p>
          <a:p>
            <a:pPr eaLnBrk="1" hangingPunct="1"/>
            <a:r>
              <a:rPr lang="en-US" altLang="en-US" sz="1600">
                <a:cs typeface="Courier New" panose="02070309020205020404" pitchFamily="49" charset="0"/>
              </a:rPr>
              <a:t>     	}</a:t>
            </a:r>
          </a:p>
          <a:p>
            <a:pPr eaLnBrk="1" hangingPunct="1"/>
            <a:r>
              <a:rPr lang="en-US" altLang="en-US" sz="1600">
                <a:cs typeface="Courier New" panose="02070309020205020404" pitchFamily="49" charset="0"/>
              </a:rPr>
              <a:t> }</a:t>
            </a:r>
            <a:endParaRPr lang="en-US" altLang="en-US"/>
          </a:p>
        </p:txBody>
      </p:sp>
      <p:sp>
        <p:nvSpPr>
          <p:cNvPr id="60422" name="Rectangular Callout 8"/>
          <p:cNvSpPr>
            <a:spLocks noChangeArrowheads="1"/>
          </p:cNvSpPr>
          <p:nvPr/>
        </p:nvSpPr>
        <p:spPr bwMode="auto">
          <a:xfrm>
            <a:off x="4686300" y="4470400"/>
            <a:ext cx="3886200" cy="685800"/>
          </a:xfrm>
          <a:prstGeom prst="wedgeRectCallout">
            <a:avLst>
              <a:gd name="adj1" fmla="val -77532"/>
              <a:gd name="adj2" fmla="val -24458"/>
            </a:avLst>
          </a:prstGeom>
          <a:solidFill>
            <a:srgbClr val="FFFFCC"/>
          </a:solidFill>
          <a:ln w="9525" algn="ctr">
            <a:solidFill>
              <a:srgbClr val="808080"/>
            </a:solidFill>
            <a:round/>
            <a:headEnd type="none" w="sm" len="sm"/>
            <a:tailEnd type="none" w="sm" len="sm"/>
          </a:ln>
        </p:spPr>
        <p:txBody>
          <a:bodyPr/>
          <a:lstStyle>
            <a:lvl1pPr defTabSz="228600">
              <a:defRPr sz="1500">
                <a:solidFill>
                  <a:srgbClr val="FF3300"/>
                </a:solidFill>
                <a:latin typeface="Courier New" panose="02070309020205020404" pitchFamily="49" charset="0"/>
                <a:cs typeface="Arial" panose="020B0604020202020204" pitchFamily="34" charset="0"/>
              </a:defRPr>
            </a:lvl1pPr>
            <a:lvl2pPr marL="742950" indent="-285750" defTabSz="228600">
              <a:defRPr sz="1500">
                <a:solidFill>
                  <a:srgbClr val="FF3300"/>
                </a:solidFill>
                <a:latin typeface="Courier New" panose="02070309020205020404" pitchFamily="49" charset="0"/>
                <a:cs typeface="Arial" panose="020B0604020202020204" pitchFamily="34" charset="0"/>
              </a:defRPr>
            </a:lvl2pPr>
            <a:lvl3pPr marL="1143000" indent="-228600" defTabSz="228600">
              <a:defRPr sz="1500">
                <a:solidFill>
                  <a:srgbClr val="FF3300"/>
                </a:solidFill>
                <a:latin typeface="Courier New" panose="02070309020205020404" pitchFamily="49" charset="0"/>
                <a:cs typeface="Arial" panose="020B0604020202020204" pitchFamily="34" charset="0"/>
              </a:defRPr>
            </a:lvl3pPr>
            <a:lvl4pPr marL="1600200" indent="-228600" defTabSz="228600">
              <a:defRPr sz="1500">
                <a:solidFill>
                  <a:srgbClr val="FF3300"/>
                </a:solidFill>
                <a:latin typeface="Courier New" panose="02070309020205020404" pitchFamily="49" charset="0"/>
                <a:cs typeface="Arial" panose="020B0604020202020204" pitchFamily="34" charset="0"/>
              </a:defRPr>
            </a:lvl4pPr>
            <a:lvl5pPr marL="2057400" indent="-228600" defTabSz="228600">
              <a:defRPr sz="1500">
                <a:solidFill>
                  <a:srgbClr val="FF3300"/>
                </a:solidFill>
                <a:latin typeface="Courier New" panose="02070309020205020404" pitchFamily="49" charset="0"/>
                <a:cs typeface="Arial" panose="020B0604020202020204" pitchFamily="34" charset="0"/>
              </a:defRPr>
            </a:lvl5pPr>
            <a:lvl6pPr marL="2514600" indent="-228600" defTabSz="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defTabSz="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defTabSz="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defTabSz="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r>
              <a:rPr lang="en-US" altLang="en-US" sz="1400"/>
              <a:t>A simple no-argument (no-arg) constructor to initialize instance variables of the class</a:t>
            </a:r>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04800" y="552450"/>
            <a:ext cx="6705600" cy="411163"/>
          </a:xfrm>
        </p:spPr>
        <p:txBody>
          <a:bodyPr/>
          <a:lstStyle/>
          <a:p>
            <a:pPr eaLnBrk="1" hangingPunct="1"/>
            <a:r>
              <a:rPr smtClean="0"/>
              <a:t>Objectives</a:t>
            </a:r>
          </a:p>
        </p:txBody>
      </p:sp>
      <p:sp>
        <p:nvSpPr>
          <p:cNvPr id="14339" name="Rectangle 3"/>
          <p:cNvSpPr>
            <a:spLocks noGrp="1" noChangeArrowheads="1"/>
          </p:cNvSpPr>
          <p:nvPr>
            <p:ph type="body" idx="1"/>
          </p:nvPr>
        </p:nvSpPr>
        <p:spPr/>
        <p:txBody>
          <a:bodyPr/>
          <a:lstStyle/>
          <a:p>
            <a:pPr marL="457200" indent="-457200" eaLnBrk="1" hangingPunct="1">
              <a:spcBef>
                <a:spcPts val="600"/>
              </a:spcBef>
              <a:buFont typeface="Wingdings" panose="05000000000000000000" pitchFamily="2" charset="2"/>
              <a:buNone/>
              <a:defRPr/>
            </a:pPr>
            <a:r>
              <a:rPr lang="en-IN" altLang="en-US" dirty="0" smtClean="0"/>
              <a:t>At the end of this session, you </a:t>
            </a:r>
            <a:r>
              <a:rPr altLang="en-US" dirty="0" smtClean="0"/>
              <a:t>will be able to</a:t>
            </a:r>
          </a:p>
          <a:p>
            <a:pPr marL="457200" indent="-457200" eaLnBrk="1" hangingPunct="1">
              <a:spcBef>
                <a:spcPts val="600"/>
              </a:spcBef>
              <a:buFont typeface="Wingdings" panose="05000000000000000000" pitchFamily="2" charset="2"/>
              <a:buNone/>
              <a:defRPr/>
            </a:pPr>
            <a:endParaRPr altLang="en-US" dirty="0" smtClean="0"/>
          </a:p>
          <a:p>
            <a:pPr marL="575071" indent="-342900" eaLnBrk="1" hangingPunct="1">
              <a:defRPr/>
            </a:pPr>
            <a:r>
              <a:rPr altLang="en-US" dirty="0" smtClean="0">
                <a:cs typeface="Arial" panose="020B0604020202020204" pitchFamily="34" charset="0"/>
              </a:rPr>
              <a:t>Implement Classes &amp; Objects </a:t>
            </a:r>
          </a:p>
          <a:p>
            <a:pPr marL="575071" indent="-342900" eaLnBrk="1" hangingPunct="1">
              <a:defRPr/>
            </a:pPr>
            <a:r>
              <a:rPr altLang="en-US" dirty="0" smtClean="0">
                <a:cs typeface="Arial" panose="020B0604020202020204" pitchFamily="34" charset="0"/>
              </a:rPr>
              <a:t>Differentiate Static and Instance members</a:t>
            </a:r>
          </a:p>
          <a:p>
            <a:pPr marL="575071" indent="-342900" eaLnBrk="1" hangingPunct="1">
              <a:defRPr/>
            </a:pPr>
            <a:r>
              <a:rPr altLang="en-US" dirty="0" smtClean="0">
                <a:cs typeface="Arial" panose="020B0604020202020204" pitchFamily="34" charset="0"/>
              </a:rPr>
              <a:t>Use constructors to initialize objects</a:t>
            </a:r>
          </a:p>
          <a:p>
            <a:pPr marL="575071" indent="-342900" eaLnBrk="1" hangingPunct="1">
              <a:defRPr/>
            </a:pPr>
            <a:r>
              <a:rPr altLang="en-US" dirty="0" smtClean="0">
                <a:cs typeface="Arial" panose="020B0604020202020204" pitchFamily="34" charset="0"/>
              </a:rPr>
              <a:t>Understand the garbage collection process</a:t>
            </a:r>
          </a:p>
          <a:p>
            <a:pPr marL="575071" indent="-342900" eaLnBrk="1" hangingPunct="1">
              <a:defRPr/>
            </a:pPr>
            <a:r>
              <a:rPr altLang="en-US" dirty="0" smtClean="0">
                <a:cs typeface="Arial" panose="020B0604020202020204" pitchFamily="34" charset="0"/>
              </a:rPr>
              <a:t>Inherit classes to promote code reusability</a:t>
            </a:r>
          </a:p>
          <a:p>
            <a:pPr marL="575071" indent="-342900" eaLnBrk="1" hangingPunct="1">
              <a:defRPr/>
            </a:pPr>
            <a:r>
              <a:rPr altLang="en-US" dirty="0" smtClean="0">
                <a:cs typeface="Arial" panose="020B0604020202020204" pitchFamily="34" charset="0"/>
              </a:rPr>
              <a:t>Implement singleton design pattern</a:t>
            </a:r>
          </a:p>
        </p:txBody>
      </p:sp>
      <p:pic>
        <p:nvPicPr>
          <p:cNvPr id="26628" name="Picture 4" descr="Duke-with-Dart.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4968875"/>
            <a:ext cx="3829050"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304800" y="552450"/>
            <a:ext cx="6705600" cy="411163"/>
          </a:xfrm>
        </p:spPr>
        <p:txBody>
          <a:bodyPr/>
          <a:lstStyle/>
          <a:p>
            <a:pPr eaLnBrk="1" hangingPunct="1"/>
            <a:r>
              <a:rPr smtClean="0"/>
              <a:t> Constructors</a:t>
            </a:r>
          </a:p>
        </p:txBody>
      </p:sp>
      <p:sp>
        <p:nvSpPr>
          <p:cNvPr id="1219587" name="Rectangle 3"/>
          <p:cNvSpPr>
            <a:spLocks noGrp="1" noChangeArrowheads="1"/>
          </p:cNvSpPr>
          <p:nvPr>
            <p:ph type="body" idx="1"/>
          </p:nvPr>
        </p:nvSpPr>
        <p:spPr/>
        <p:txBody>
          <a:bodyPr/>
          <a:lstStyle/>
          <a:p>
            <a:pPr marL="174625" indent="-174625" eaLnBrk="1" hangingPunct="1">
              <a:lnSpc>
                <a:spcPct val="90000"/>
              </a:lnSpc>
              <a:spcBef>
                <a:spcPts val="0"/>
              </a:spcBef>
              <a:defRPr/>
            </a:pPr>
            <a:r>
              <a:rPr smtClean="0"/>
              <a:t>If you don’t type a constructor in a class, the </a:t>
            </a:r>
            <a:r>
              <a:rPr>
                <a:solidFill>
                  <a:srgbClr val="FF0000"/>
                </a:solidFill>
              </a:rPr>
              <a:t>default </a:t>
            </a:r>
            <a:r>
              <a:rPr smtClean="0">
                <a:solidFill>
                  <a:srgbClr val="FF0000"/>
                </a:solidFill>
              </a:rPr>
              <a:t>constructor (no-</a:t>
            </a:r>
            <a:r>
              <a:rPr err="1" smtClean="0">
                <a:solidFill>
                  <a:srgbClr val="FF0000"/>
                </a:solidFill>
              </a:rPr>
              <a:t>arg</a:t>
            </a:r>
            <a:r>
              <a:rPr smtClean="0">
                <a:solidFill>
                  <a:srgbClr val="FF0000"/>
                </a:solidFill>
              </a:rPr>
              <a:t>) </a:t>
            </a:r>
            <a:r>
              <a:rPr smtClean="0"/>
              <a:t>will be automatically generated by the compiler.</a:t>
            </a:r>
          </a:p>
          <a:p>
            <a:pPr marL="174625" indent="-174625" eaLnBrk="1" hangingPunct="1">
              <a:lnSpc>
                <a:spcPct val="90000"/>
              </a:lnSpc>
              <a:spcBef>
                <a:spcPts val="0"/>
              </a:spcBef>
              <a:defRPr/>
            </a:pPr>
            <a:endParaRPr/>
          </a:p>
          <a:p>
            <a:pPr marL="174625" indent="-174625" eaLnBrk="1" hangingPunct="1">
              <a:lnSpc>
                <a:spcPct val="90000"/>
              </a:lnSpc>
              <a:spcBef>
                <a:spcPts val="0"/>
              </a:spcBef>
              <a:defRPr/>
            </a:pPr>
            <a:r>
              <a:rPr smtClean="0"/>
              <a:t>  The instance variables </a:t>
            </a:r>
            <a:r>
              <a:t>are </a:t>
            </a:r>
            <a:r>
              <a:rPr smtClean="0"/>
              <a:t>initialized to its default values</a:t>
            </a:r>
          </a:p>
          <a:p>
            <a:pPr marL="417910" lvl="1" indent="-160735" eaLnBrk="1" hangingPunct="1">
              <a:defRPr/>
            </a:pPr>
            <a:endParaRPr smtClean="0"/>
          </a:p>
          <a:p>
            <a:pPr lvl="3" eaLnBrk="1" hangingPunct="1">
              <a:buFont typeface="Arial" charset="0"/>
              <a:buChar char="–"/>
              <a:defRPr/>
            </a:pPr>
            <a:r>
              <a:rPr smtClean="0"/>
              <a:t>Numeric data types are set to 0</a:t>
            </a:r>
          </a:p>
          <a:p>
            <a:pPr lvl="3" eaLnBrk="1" hangingPunct="1">
              <a:buFont typeface="Arial" charset="0"/>
              <a:buChar char="–"/>
              <a:defRPr/>
            </a:pPr>
            <a:r>
              <a:rPr smtClean="0"/>
              <a:t>Char data types are set to null character (‘\0’)</a:t>
            </a:r>
          </a:p>
          <a:p>
            <a:pPr lvl="3" eaLnBrk="1" hangingPunct="1">
              <a:buFont typeface="Arial" charset="0"/>
              <a:buChar char="–"/>
              <a:defRPr/>
            </a:pPr>
            <a:r>
              <a:rPr smtClean="0"/>
              <a:t>Reference variables are set to </a:t>
            </a:r>
            <a:r>
              <a:rPr i="1" smtClean="0"/>
              <a:t>null</a:t>
            </a:r>
          </a:p>
          <a:p>
            <a:pPr marL="174625" indent="-174625" eaLnBrk="1" hangingPunct="1">
              <a:lnSpc>
                <a:spcPct val="90000"/>
              </a:lnSpc>
              <a:spcBef>
                <a:spcPts val="0"/>
              </a:spcBef>
              <a:defRPr/>
            </a:pPr>
            <a:endParaRPr b="1" i="1">
              <a:latin typeface="Courier New" pitchFamily="49" charset="0"/>
            </a:endParaRPr>
          </a:p>
          <a:p>
            <a:pPr marL="417910" lvl="1" indent="-160735" eaLnBrk="1" hangingPunct="1">
              <a:lnSpc>
                <a:spcPct val="90000"/>
              </a:lnSpc>
              <a:spcBef>
                <a:spcPts val="0"/>
              </a:spcBef>
              <a:buFontTx/>
              <a:buNone/>
              <a:defRPr/>
            </a:pPr>
            <a:r>
              <a:rPr sz="2200" b="1" smtClean="0">
                <a:latin typeface="Courier New" pitchFamily="49" charset="0"/>
                <a:cs typeface="+mn-cs"/>
              </a:rPr>
              <a:t>	</a:t>
            </a:r>
          </a:p>
          <a:p>
            <a:pPr marL="417910" lvl="1" indent="-160735" eaLnBrk="1" hangingPunct="1">
              <a:lnSpc>
                <a:spcPct val="90000"/>
              </a:lnSpc>
              <a:spcBef>
                <a:spcPts val="0"/>
              </a:spcBef>
              <a:buFontTx/>
              <a:buNone/>
              <a:defRPr/>
            </a:pPr>
            <a:r>
              <a:rPr>
                <a:latin typeface="Courier New" pitchFamily="49" charset="0"/>
              </a:rPr>
              <a:t>				</a:t>
            </a:r>
            <a:r>
              <a:rPr sz="2000" smtClean="0"/>
              <a:t> </a:t>
            </a:r>
            <a:endParaRPr sz="2000"/>
          </a:p>
        </p:txBody>
      </p:sp>
      <p:sp>
        <p:nvSpPr>
          <p:cNvPr id="62468" name="Rectangle 6"/>
          <p:cNvSpPr>
            <a:spLocks noChangeArrowheads="1"/>
          </p:cNvSpPr>
          <p:nvPr/>
        </p:nvSpPr>
        <p:spPr bwMode="auto">
          <a:xfrm>
            <a:off x="660400" y="5689600"/>
            <a:ext cx="7924800" cy="457200"/>
          </a:xfrm>
          <a:prstGeom prst="rect">
            <a:avLst/>
          </a:prstGeom>
          <a:solidFill>
            <a:srgbClr val="DDDDDD"/>
          </a:solidFill>
          <a:ln w="28575" algn="ctr">
            <a:solidFill>
              <a:schemeClr val="tx1"/>
            </a:solidFill>
            <a:round/>
            <a:headEnd type="none" w="sm" len="sm"/>
            <a:tailEnd type="none" w="sm" len="sm"/>
          </a:ln>
        </p:spPr>
        <p:txBody>
          <a:bodyPr/>
          <a:lstStyle>
            <a:lvl1pPr defTabSz="228600">
              <a:defRPr sz="1500">
                <a:solidFill>
                  <a:srgbClr val="FF3300"/>
                </a:solidFill>
                <a:latin typeface="Courier New" panose="02070309020205020404" pitchFamily="49" charset="0"/>
                <a:cs typeface="Arial" panose="020B0604020202020204" pitchFamily="34" charset="0"/>
              </a:defRPr>
            </a:lvl1pPr>
            <a:lvl2pPr marL="742950" indent="-285750" defTabSz="228600">
              <a:defRPr sz="1500">
                <a:solidFill>
                  <a:srgbClr val="FF3300"/>
                </a:solidFill>
                <a:latin typeface="Courier New" panose="02070309020205020404" pitchFamily="49" charset="0"/>
                <a:cs typeface="Arial" panose="020B0604020202020204" pitchFamily="34" charset="0"/>
              </a:defRPr>
            </a:lvl2pPr>
            <a:lvl3pPr marL="1143000" indent="-228600" defTabSz="228600">
              <a:defRPr sz="1500">
                <a:solidFill>
                  <a:srgbClr val="FF3300"/>
                </a:solidFill>
                <a:latin typeface="Courier New" panose="02070309020205020404" pitchFamily="49" charset="0"/>
                <a:cs typeface="Arial" panose="020B0604020202020204" pitchFamily="34" charset="0"/>
              </a:defRPr>
            </a:lvl3pPr>
            <a:lvl4pPr marL="1600200" indent="-228600" defTabSz="228600">
              <a:defRPr sz="1500">
                <a:solidFill>
                  <a:srgbClr val="FF3300"/>
                </a:solidFill>
                <a:latin typeface="Courier New" panose="02070309020205020404" pitchFamily="49" charset="0"/>
                <a:cs typeface="Arial" panose="020B0604020202020204" pitchFamily="34" charset="0"/>
              </a:defRPr>
            </a:lvl4pPr>
            <a:lvl5pPr marL="2057400" indent="-228600" defTabSz="228600">
              <a:defRPr sz="1500">
                <a:solidFill>
                  <a:srgbClr val="FF3300"/>
                </a:solidFill>
                <a:latin typeface="Courier New" panose="02070309020205020404" pitchFamily="49" charset="0"/>
                <a:cs typeface="Arial" panose="020B0604020202020204" pitchFamily="34" charset="0"/>
              </a:defRPr>
            </a:lvl5pPr>
            <a:lvl6pPr marL="2514600" indent="-228600" defTabSz="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defTabSz="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defTabSz="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defTabSz="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r>
              <a:rPr lang="en-US" altLang="en-US" sz="1400">
                <a:cs typeface="Courier New" panose="02070309020205020404" pitchFamily="49" charset="0"/>
              </a:rPr>
              <a:t> Car c = new Car();    // A Car object with color set to null</a:t>
            </a:r>
          </a:p>
        </p:txBody>
      </p:sp>
      <p:sp>
        <p:nvSpPr>
          <p:cNvPr id="62469" name="Rectangle 3"/>
          <p:cNvSpPr>
            <a:spLocks noChangeArrowheads="1"/>
          </p:cNvSpPr>
          <p:nvPr/>
        </p:nvSpPr>
        <p:spPr bwMode="auto">
          <a:xfrm>
            <a:off x="660400" y="3822700"/>
            <a:ext cx="7924800" cy="1600200"/>
          </a:xfrm>
          <a:prstGeom prst="rect">
            <a:avLst/>
          </a:prstGeom>
          <a:solidFill>
            <a:srgbClr val="DDDDDD"/>
          </a:solidFill>
          <a:ln w="28575" algn="ctr">
            <a:solidFill>
              <a:schemeClr val="tx1"/>
            </a:solidFill>
            <a:round/>
            <a:headEnd type="none" w="sm" len="sm"/>
            <a:tailEnd type="none" w="sm" len="sm"/>
          </a:ln>
        </p:spPr>
        <p:txBody>
          <a:bodyP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eaLnBrk="1" hangingPunct="1"/>
            <a:r>
              <a:rPr lang="en-US" altLang="en-US" sz="1600">
                <a:cs typeface="Courier New" panose="02070309020205020404" pitchFamily="49" charset="0"/>
              </a:rPr>
              <a:t>class Car{</a:t>
            </a:r>
          </a:p>
          <a:p>
            <a:pPr eaLnBrk="1" hangingPunct="1"/>
            <a:r>
              <a:rPr lang="en-US" altLang="en-US" sz="1600">
                <a:cs typeface="Courier New" panose="02070309020205020404" pitchFamily="49" charset="0"/>
              </a:rPr>
              <a:t>	String color;</a:t>
            </a:r>
          </a:p>
          <a:p>
            <a:pPr eaLnBrk="1" hangingPunct="1"/>
            <a:r>
              <a:rPr lang="en-US" altLang="en-US" sz="1600">
                <a:cs typeface="Courier New" panose="02070309020205020404" pitchFamily="49" charset="0"/>
              </a:rPr>
              <a:t>	</a:t>
            </a:r>
          </a:p>
          <a:p>
            <a:pPr eaLnBrk="1" hangingPunct="1"/>
            <a:r>
              <a:rPr lang="en-US" altLang="en-US" sz="1600">
                <a:cs typeface="Courier New" panose="02070309020205020404" pitchFamily="49" charset="0"/>
              </a:rPr>
              <a:t> }</a:t>
            </a:r>
            <a:endParaRPr lang="en-US" altLang="en-US"/>
          </a:p>
        </p:txBody>
      </p:sp>
      <p:sp>
        <p:nvSpPr>
          <p:cNvPr id="62470" name="Rectangular Callout 8"/>
          <p:cNvSpPr>
            <a:spLocks noChangeArrowheads="1"/>
          </p:cNvSpPr>
          <p:nvPr/>
        </p:nvSpPr>
        <p:spPr bwMode="auto">
          <a:xfrm>
            <a:off x="4699000" y="4292600"/>
            <a:ext cx="3886200" cy="1143000"/>
          </a:xfrm>
          <a:prstGeom prst="wedgeRectCallout">
            <a:avLst>
              <a:gd name="adj1" fmla="val -77532"/>
              <a:gd name="adj2" fmla="val -24458"/>
            </a:avLst>
          </a:prstGeom>
          <a:solidFill>
            <a:srgbClr val="FFFFCC"/>
          </a:solidFill>
          <a:ln w="9525" algn="ctr">
            <a:solidFill>
              <a:srgbClr val="808080"/>
            </a:solidFill>
            <a:round/>
            <a:headEnd type="none" w="sm" len="sm"/>
            <a:tailEnd type="none" w="sm" len="sm"/>
          </a:ln>
        </p:spPr>
        <p:txBody>
          <a:bodyPr/>
          <a:lstStyle>
            <a:lvl1pPr defTabSz="228600">
              <a:defRPr sz="1500">
                <a:solidFill>
                  <a:srgbClr val="FF3300"/>
                </a:solidFill>
                <a:latin typeface="Courier New" panose="02070309020205020404" pitchFamily="49" charset="0"/>
                <a:cs typeface="Arial" panose="020B0604020202020204" pitchFamily="34" charset="0"/>
              </a:defRPr>
            </a:lvl1pPr>
            <a:lvl2pPr marL="742950" indent="-285750" defTabSz="228600">
              <a:defRPr sz="1500">
                <a:solidFill>
                  <a:srgbClr val="FF3300"/>
                </a:solidFill>
                <a:latin typeface="Courier New" panose="02070309020205020404" pitchFamily="49" charset="0"/>
                <a:cs typeface="Arial" panose="020B0604020202020204" pitchFamily="34" charset="0"/>
              </a:defRPr>
            </a:lvl2pPr>
            <a:lvl3pPr marL="1143000" indent="-228600" defTabSz="228600">
              <a:defRPr sz="1500">
                <a:solidFill>
                  <a:srgbClr val="FF3300"/>
                </a:solidFill>
                <a:latin typeface="Courier New" panose="02070309020205020404" pitchFamily="49" charset="0"/>
                <a:cs typeface="Arial" panose="020B0604020202020204" pitchFamily="34" charset="0"/>
              </a:defRPr>
            </a:lvl3pPr>
            <a:lvl4pPr marL="1600200" indent="-228600" defTabSz="228600">
              <a:defRPr sz="1500">
                <a:solidFill>
                  <a:srgbClr val="FF3300"/>
                </a:solidFill>
                <a:latin typeface="Courier New" panose="02070309020205020404" pitchFamily="49" charset="0"/>
                <a:cs typeface="Arial" panose="020B0604020202020204" pitchFamily="34" charset="0"/>
              </a:defRPr>
            </a:lvl4pPr>
            <a:lvl5pPr marL="2057400" indent="-228600" defTabSz="228600">
              <a:defRPr sz="1500">
                <a:solidFill>
                  <a:srgbClr val="FF3300"/>
                </a:solidFill>
                <a:latin typeface="Courier New" panose="02070309020205020404" pitchFamily="49" charset="0"/>
                <a:cs typeface="Arial" panose="020B0604020202020204" pitchFamily="34" charset="0"/>
              </a:defRPr>
            </a:lvl5pPr>
            <a:lvl6pPr marL="2514600" indent="-228600" defTabSz="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defTabSz="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defTabSz="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defTabSz="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r>
              <a:rPr lang="en-US" altLang="en-US" sz="1400"/>
              <a:t>A default constructor will be supplied by compiler</a:t>
            </a:r>
          </a:p>
          <a:p>
            <a:r>
              <a:rPr lang="en-US" altLang="en-US" sz="1400"/>
              <a:t>  	</a:t>
            </a:r>
            <a:r>
              <a:rPr lang="en-US" altLang="en-US" sz="1400" b="1"/>
              <a:t>Car(){</a:t>
            </a:r>
          </a:p>
          <a:p>
            <a:r>
              <a:rPr lang="en-US" altLang="en-US" sz="1400" b="1"/>
              <a:t>		super();</a:t>
            </a:r>
          </a:p>
          <a:p>
            <a:r>
              <a:rPr lang="en-US" altLang="en-US" sz="1400" b="1"/>
              <a:t>	}</a:t>
            </a:r>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9"/>
          <p:cNvSpPr>
            <a:spLocks noGrp="1" noChangeArrowheads="1"/>
          </p:cNvSpPr>
          <p:nvPr>
            <p:ph type="title"/>
          </p:nvPr>
        </p:nvSpPr>
        <p:spPr>
          <a:xfrm>
            <a:off x="304800" y="552450"/>
            <a:ext cx="6705600" cy="411163"/>
          </a:xfrm>
        </p:spPr>
        <p:txBody>
          <a:bodyPr/>
          <a:lstStyle/>
          <a:p>
            <a:pPr eaLnBrk="1" hangingPunct="1"/>
            <a:r>
              <a:rPr smtClean="0"/>
              <a:t>Parameterized Constructor</a:t>
            </a:r>
          </a:p>
        </p:txBody>
      </p:sp>
      <p:sp>
        <p:nvSpPr>
          <p:cNvPr id="1248260" name="Rectangle 4"/>
          <p:cNvSpPr>
            <a:spLocks noChangeArrowheads="1"/>
          </p:cNvSpPr>
          <p:nvPr/>
        </p:nvSpPr>
        <p:spPr bwMode="auto">
          <a:xfrm>
            <a:off x="609600" y="5057775"/>
            <a:ext cx="5181600" cy="1077913"/>
          </a:xfrm>
          <a:prstGeom prst="rect">
            <a:avLst/>
          </a:prstGeom>
          <a:noFill/>
          <a:ln w="9525">
            <a:noFill/>
            <a:miter lim="800000"/>
            <a:headEnd/>
            <a:tailEnd/>
          </a:ln>
        </p:spPr>
        <p:txBody>
          <a:bodyPr>
            <a:spAutoFit/>
          </a:bodyPr>
          <a:lstStyle/>
          <a:p>
            <a:pPr>
              <a:spcBef>
                <a:spcPts val="600"/>
              </a:spcBef>
              <a:defRPr/>
            </a:pPr>
            <a:r>
              <a:rPr lang="en-US" sz="1800" b="1" dirty="0">
                <a:latin typeface="+mn-lt"/>
                <a:cs typeface="+mn-cs"/>
              </a:rPr>
              <a:t>Car </a:t>
            </a:r>
            <a:r>
              <a:rPr lang="en-US" sz="1800" b="1" dirty="0" err="1">
                <a:latin typeface="+mn-lt"/>
                <a:cs typeface="+mn-cs"/>
              </a:rPr>
              <a:t>yellowcar</a:t>
            </a:r>
            <a:r>
              <a:rPr lang="en-US" sz="1800" b="1" dirty="0">
                <a:latin typeface="+mn-lt"/>
                <a:cs typeface="+mn-cs"/>
              </a:rPr>
              <a:t> = new Car(“yellow”);</a:t>
            </a:r>
          </a:p>
          <a:p>
            <a:pPr>
              <a:spcBef>
                <a:spcPts val="600"/>
              </a:spcBef>
              <a:defRPr/>
            </a:pPr>
            <a:r>
              <a:rPr lang="en-US" sz="1800" b="1" dirty="0">
                <a:latin typeface="+mn-lt"/>
                <a:cs typeface="+mn-cs"/>
              </a:rPr>
              <a:t>Car </a:t>
            </a:r>
            <a:r>
              <a:rPr lang="en-US" sz="1800" b="1" dirty="0" err="1">
                <a:latin typeface="+mn-lt"/>
                <a:cs typeface="+mn-cs"/>
              </a:rPr>
              <a:t>redcar</a:t>
            </a:r>
            <a:r>
              <a:rPr lang="en-US" sz="1800" b="1" dirty="0">
                <a:latin typeface="+mn-lt"/>
                <a:cs typeface="+mn-cs"/>
              </a:rPr>
              <a:t> = new Car(“red”);</a:t>
            </a:r>
          </a:p>
          <a:p>
            <a:pPr>
              <a:spcBef>
                <a:spcPts val="600"/>
              </a:spcBef>
              <a:defRPr/>
            </a:pPr>
            <a:r>
              <a:rPr lang="en-US" sz="1800" b="1" dirty="0">
                <a:solidFill>
                  <a:srgbClr val="0066FF"/>
                </a:solidFill>
                <a:latin typeface="+mn-lt"/>
                <a:cs typeface="+mn-cs"/>
              </a:rPr>
              <a:t>Car </a:t>
            </a:r>
            <a:r>
              <a:rPr lang="en-US" sz="1800" b="1" dirty="0" err="1">
                <a:solidFill>
                  <a:srgbClr val="0066FF"/>
                </a:solidFill>
                <a:latin typeface="+mn-lt"/>
                <a:cs typeface="+mn-cs"/>
              </a:rPr>
              <a:t>noColorCar</a:t>
            </a:r>
            <a:r>
              <a:rPr lang="en-US" sz="1800" b="1" dirty="0">
                <a:solidFill>
                  <a:srgbClr val="0066FF"/>
                </a:solidFill>
                <a:latin typeface="+mn-lt"/>
                <a:cs typeface="+mn-cs"/>
              </a:rPr>
              <a:t> = new Car();</a:t>
            </a:r>
          </a:p>
        </p:txBody>
      </p:sp>
      <p:pic>
        <p:nvPicPr>
          <p:cNvPr id="64516" name="Picture 5" descr="imagesCAHJHEN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4800600"/>
            <a:ext cx="220980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Picture 6" descr="imagesCASLAO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5562600"/>
            <a:ext cx="233362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48336" name="Group 80"/>
          <p:cNvGraphicFramePr>
            <a:graphicFrameLocks noGrp="1"/>
          </p:cNvGraphicFramePr>
          <p:nvPr/>
        </p:nvGraphicFramePr>
        <p:xfrm>
          <a:off x="457200" y="2238375"/>
          <a:ext cx="6629400" cy="2667000"/>
        </p:xfrm>
        <a:graphic>
          <a:graphicData uri="http://schemas.openxmlformats.org/drawingml/2006/table">
            <a:tbl>
              <a:tblPr/>
              <a:tblGrid>
                <a:gridCol w="34290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tblGrid>
              <a:tr h="2667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Class Car{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	String color;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	Car(String 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	     color=c;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 </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
                      </a:r>
                      <a:br>
                        <a:rPr kumimoji="0" lang="en-US" sz="1800" b="0" i="0" u="none" strike="noStrike" cap="none" normalizeH="0" baseline="0" dirty="0" smtClean="0">
                          <a:ln>
                            <a:noFill/>
                          </a:ln>
                          <a:solidFill>
                            <a:schemeClr val="tx1"/>
                          </a:solidFill>
                          <a:effectLst/>
                          <a:latin typeface="+mn-lt"/>
                        </a:rPr>
                      </a:br>
                      <a:r>
                        <a:rPr kumimoji="0" lang="en-US" sz="1800" b="0" i="0" u="none" strike="noStrike" cap="none" normalizeH="0" baseline="0" dirty="0" smtClean="0">
                          <a:ln>
                            <a:noFill/>
                          </a:ln>
                          <a:solidFill>
                            <a:schemeClr val="tx1"/>
                          </a:solidFill>
                          <a:effectLst/>
                          <a:latin typeface="+mn-lt"/>
                        </a:rPr>
                        <a:t>Different Car objects can be created with different colors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But a color MUST be specified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4526" name="Rectangle 46"/>
          <p:cNvSpPr>
            <a:spLocks noChangeArrowheads="1"/>
          </p:cNvSpPr>
          <p:nvPr/>
        </p:nvSpPr>
        <p:spPr bwMode="auto">
          <a:xfrm>
            <a:off x="4479925" y="5705475"/>
            <a:ext cx="18415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algn="ctr"/>
            <a:r>
              <a:rPr lang="en-US" altLang="en-US" sz="1100">
                <a:solidFill>
                  <a:schemeClr val="tx1"/>
                </a:solidFill>
                <a:latin typeface="Times New Roman" panose="02020603050405020304" pitchFamily="18" charset="0"/>
              </a:rPr>
              <a:t/>
            </a:r>
            <a:br>
              <a:rPr lang="en-US" altLang="en-US" sz="1100">
                <a:solidFill>
                  <a:schemeClr val="tx1"/>
                </a:solidFill>
                <a:latin typeface="Times New Roman" panose="02020603050405020304" pitchFamily="18" charset="0"/>
              </a:rPr>
            </a:br>
            <a:endParaRPr lang="en-US" altLang="en-US" sz="2400">
              <a:solidFill>
                <a:schemeClr val="tx1"/>
              </a:solidFill>
              <a:latin typeface="Times New Roman" panose="02020603050405020304" pitchFamily="18" charset="0"/>
            </a:endParaRPr>
          </a:p>
        </p:txBody>
      </p:sp>
      <p:sp>
        <p:nvSpPr>
          <p:cNvPr id="64527" name="Line 81"/>
          <p:cNvSpPr>
            <a:spLocks noChangeShapeType="1"/>
          </p:cNvSpPr>
          <p:nvPr/>
        </p:nvSpPr>
        <p:spPr bwMode="auto">
          <a:xfrm>
            <a:off x="685800" y="5972175"/>
            <a:ext cx="3124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28" name="Rectangle 3"/>
          <p:cNvSpPr txBox="1">
            <a:spLocks noChangeArrowheads="1"/>
          </p:cNvSpPr>
          <p:nvPr/>
        </p:nvSpPr>
        <p:spPr bwMode="auto">
          <a:xfrm>
            <a:off x="533400" y="1103313"/>
            <a:ext cx="8534400" cy="389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4625" indent="-174625">
              <a:defRPr sz="1500">
                <a:solidFill>
                  <a:srgbClr val="FF3300"/>
                </a:solidFill>
                <a:latin typeface="Courier New" panose="02070309020205020404" pitchFamily="49" charset="0"/>
                <a:cs typeface="Arial" panose="020B0604020202020204" pitchFamily="34" charset="0"/>
              </a:defRPr>
            </a:lvl1pPr>
            <a:lvl2pPr marL="174625" indent="-174625">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lvl="1" eaLnBrk="1" hangingPunct="1">
              <a:lnSpc>
                <a:spcPct val="90000"/>
              </a:lnSpc>
              <a:buClr>
                <a:srgbClr val="C00000"/>
              </a:buClr>
              <a:buSzPct val="120000"/>
              <a:buFont typeface="Wingdings" panose="05000000000000000000" pitchFamily="2" charset="2"/>
              <a:buChar char="§"/>
            </a:pPr>
            <a:r>
              <a:rPr lang="en-IN" altLang="en-US" sz="2000">
                <a:solidFill>
                  <a:schemeClr val="tx1"/>
                </a:solidFill>
                <a:latin typeface="Arial" panose="020B0604020202020204" pitchFamily="34" charset="0"/>
              </a:rPr>
              <a:t> </a:t>
            </a:r>
            <a:r>
              <a:rPr lang="en-IN" altLang="en-US" sz="1800">
                <a:solidFill>
                  <a:schemeClr val="tx1"/>
                </a:solidFill>
                <a:latin typeface="Arial" panose="020B0604020202020204" pitchFamily="34" charset="0"/>
              </a:rPr>
              <a:t>A constructor can be parameterized</a:t>
            </a:r>
          </a:p>
          <a:p>
            <a:pPr lvl="1" eaLnBrk="1" hangingPunct="1">
              <a:lnSpc>
                <a:spcPct val="90000"/>
              </a:lnSpc>
              <a:buClr>
                <a:srgbClr val="C00000"/>
              </a:buClr>
              <a:buSzPct val="120000"/>
              <a:buFont typeface="Wingdings" panose="05000000000000000000" pitchFamily="2" charset="2"/>
              <a:buChar char="§"/>
            </a:pPr>
            <a:endParaRPr lang="en-IN" altLang="en-US" sz="1800">
              <a:solidFill>
                <a:schemeClr val="tx1"/>
              </a:solidFill>
              <a:latin typeface="Arial" panose="020B0604020202020204" pitchFamily="34" charset="0"/>
            </a:endParaRPr>
          </a:p>
          <a:p>
            <a:pPr lvl="1" eaLnBrk="1" hangingPunct="1">
              <a:lnSpc>
                <a:spcPct val="90000"/>
              </a:lnSpc>
              <a:buClr>
                <a:srgbClr val="C00000"/>
              </a:buClr>
              <a:buSzPct val="120000"/>
              <a:buFont typeface="Wingdings" panose="05000000000000000000" pitchFamily="2" charset="2"/>
              <a:buChar char="§"/>
            </a:pPr>
            <a:r>
              <a:rPr lang="en-IN" altLang="en-US" sz="1800">
                <a:solidFill>
                  <a:schemeClr val="tx1"/>
                </a:solidFill>
                <a:latin typeface="Arial" panose="020B0604020202020204" pitchFamily="34" charset="0"/>
              </a:rPr>
              <a:t>Once a constructor is written for a class, the default constructor will not be supplied</a:t>
            </a:r>
          </a:p>
          <a:p>
            <a:pPr lvl="1" eaLnBrk="1" hangingPunct="1">
              <a:lnSpc>
                <a:spcPct val="90000"/>
              </a:lnSpc>
              <a:buClr>
                <a:srgbClr val="C00000"/>
              </a:buClr>
              <a:buSzPct val="120000"/>
              <a:buFont typeface="Wingdings" panose="05000000000000000000" pitchFamily="2" charset="2"/>
              <a:buChar char="§"/>
            </a:pPr>
            <a:endParaRPr lang="en-IN" altLang="en-US">
              <a:solidFill>
                <a:schemeClr val="tx1"/>
              </a:solidFill>
              <a:latin typeface="Arial" panose="020B0604020202020204" pitchFamily="34" charset="0"/>
            </a:endParaRPr>
          </a:p>
          <a:p>
            <a:pPr lvl="1" eaLnBrk="1" hangingPunct="1">
              <a:lnSpc>
                <a:spcPct val="90000"/>
              </a:lnSpc>
              <a:buClr>
                <a:srgbClr val="C00000"/>
              </a:buClr>
              <a:buSzPct val="120000"/>
              <a:buFont typeface="Wingdings" panose="05000000000000000000" pitchFamily="2" charset="2"/>
              <a:buChar char="§"/>
            </a:pPr>
            <a:endParaRPr lang="en-IN" altLang="en-US">
              <a:solidFill>
                <a:schemeClr val="tx1"/>
              </a:solidFill>
              <a:latin typeface="Arial" panose="020B0604020202020204" pitchFamily="34" charset="0"/>
            </a:endParaRPr>
          </a:p>
          <a:p>
            <a:pPr lvl="1" eaLnBrk="1" hangingPunct="1">
              <a:lnSpc>
                <a:spcPct val="90000"/>
              </a:lnSpc>
              <a:buClr>
                <a:srgbClr val="C00000"/>
              </a:buClr>
              <a:buSzPct val="120000"/>
              <a:buFont typeface="Wingdings" panose="05000000000000000000" pitchFamily="2" charset="2"/>
              <a:buChar char="§"/>
            </a:pPr>
            <a:endParaRPr lang="en-IN" altLang="en-US">
              <a:solidFill>
                <a:schemeClr val="tx1"/>
              </a:solidFill>
              <a:latin typeface="Arial" panose="020B0604020202020204" pitchFamily="34" charset="0"/>
            </a:endParaRPr>
          </a:p>
          <a:p>
            <a:pPr lvl="1" eaLnBrk="1" hangingPunct="1">
              <a:lnSpc>
                <a:spcPct val="90000"/>
              </a:lnSpc>
              <a:buClr>
                <a:srgbClr val="C00000"/>
              </a:buClr>
              <a:buSzPct val="120000"/>
              <a:buFont typeface="Wingdings" panose="05000000000000000000" pitchFamily="2" charset="2"/>
              <a:buChar char="§"/>
            </a:pPr>
            <a:endParaRPr lang="en-IN" altLang="en-US">
              <a:solidFill>
                <a:schemeClr val="tx1"/>
              </a:solidFill>
              <a:latin typeface="Arial" panose="020B0604020202020204" pitchFamily="34" charset="0"/>
            </a:endParaRPr>
          </a:p>
          <a:p>
            <a:pPr eaLnBrk="1" hangingPunct="1">
              <a:lnSpc>
                <a:spcPct val="90000"/>
              </a:lnSpc>
              <a:buClr>
                <a:srgbClr val="C00000"/>
              </a:buClr>
              <a:buSzPct val="120000"/>
              <a:buFont typeface="Wingdings" panose="05000000000000000000" pitchFamily="2" charset="2"/>
              <a:buChar char="§"/>
            </a:pPr>
            <a:endParaRPr lang="en-IN" altLang="en-US" sz="2000">
              <a:solidFill>
                <a:schemeClr val="tx1"/>
              </a:solidFill>
              <a:latin typeface="Arial" panose="020B0604020202020204" pitchFamily="34" charset="0"/>
            </a:endParaRPr>
          </a:p>
        </p:txBody>
      </p:sp>
      <p:sp>
        <p:nvSpPr>
          <p:cNvPr id="3" name="Footer Placeholder 2"/>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9"/>
          <p:cNvSpPr>
            <a:spLocks noGrp="1" noChangeArrowheads="1"/>
          </p:cNvSpPr>
          <p:nvPr>
            <p:ph type="title"/>
          </p:nvPr>
        </p:nvSpPr>
        <p:spPr>
          <a:xfrm>
            <a:off x="304800" y="552450"/>
            <a:ext cx="6705600" cy="411163"/>
          </a:xfrm>
        </p:spPr>
        <p:txBody>
          <a:bodyPr/>
          <a:lstStyle/>
          <a:p>
            <a:pPr eaLnBrk="1" hangingPunct="1"/>
            <a:r>
              <a:rPr smtClean="0"/>
              <a:t>Overloaded Constructor</a:t>
            </a:r>
          </a:p>
        </p:txBody>
      </p:sp>
      <p:sp>
        <p:nvSpPr>
          <p:cNvPr id="1248260" name="Rectangle 4"/>
          <p:cNvSpPr>
            <a:spLocks noChangeArrowheads="1"/>
          </p:cNvSpPr>
          <p:nvPr/>
        </p:nvSpPr>
        <p:spPr bwMode="auto">
          <a:xfrm>
            <a:off x="609600" y="5057775"/>
            <a:ext cx="5181600" cy="1077913"/>
          </a:xfrm>
          <a:prstGeom prst="rect">
            <a:avLst/>
          </a:prstGeom>
          <a:noFill/>
          <a:ln w="9525">
            <a:noFill/>
            <a:miter lim="800000"/>
            <a:headEnd/>
            <a:tailEnd/>
          </a:ln>
        </p:spPr>
        <p:txBody>
          <a:bodyPr>
            <a:spAutoFit/>
          </a:bodyPr>
          <a:lstStyle/>
          <a:p>
            <a:pPr>
              <a:spcBef>
                <a:spcPts val="600"/>
              </a:spcBef>
              <a:defRPr/>
            </a:pPr>
            <a:r>
              <a:rPr lang="en-US" sz="1800" b="1" dirty="0">
                <a:latin typeface="+mn-lt"/>
                <a:cs typeface="+mn-cs"/>
              </a:rPr>
              <a:t>Car </a:t>
            </a:r>
            <a:r>
              <a:rPr lang="en-US" sz="1800" b="1" dirty="0" err="1">
                <a:latin typeface="+mn-lt"/>
                <a:cs typeface="+mn-cs"/>
              </a:rPr>
              <a:t>yellowcar</a:t>
            </a:r>
            <a:r>
              <a:rPr lang="en-US" sz="1800" b="1" dirty="0">
                <a:latin typeface="+mn-lt"/>
                <a:cs typeface="+mn-cs"/>
              </a:rPr>
              <a:t> = new Car(“yellow”);</a:t>
            </a:r>
          </a:p>
          <a:p>
            <a:pPr>
              <a:spcBef>
                <a:spcPts val="600"/>
              </a:spcBef>
              <a:defRPr/>
            </a:pPr>
            <a:r>
              <a:rPr lang="en-US" sz="1800" b="1" dirty="0">
                <a:latin typeface="+mn-lt"/>
                <a:cs typeface="+mn-cs"/>
              </a:rPr>
              <a:t>Car </a:t>
            </a:r>
            <a:r>
              <a:rPr lang="en-US" sz="1800" b="1" dirty="0" err="1">
                <a:latin typeface="+mn-lt"/>
                <a:cs typeface="+mn-cs"/>
              </a:rPr>
              <a:t>redcar</a:t>
            </a:r>
            <a:r>
              <a:rPr lang="en-US" sz="1800" b="1" dirty="0">
                <a:latin typeface="+mn-lt"/>
                <a:cs typeface="+mn-cs"/>
              </a:rPr>
              <a:t> = new Car(“red”);</a:t>
            </a:r>
          </a:p>
          <a:p>
            <a:pPr>
              <a:spcBef>
                <a:spcPts val="600"/>
              </a:spcBef>
              <a:defRPr/>
            </a:pPr>
            <a:r>
              <a:rPr lang="en-US" sz="1800" b="1" dirty="0">
                <a:latin typeface="+mn-lt"/>
                <a:cs typeface="+mn-cs"/>
              </a:rPr>
              <a:t>Car </a:t>
            </a:r>
            <a:r>
              <a:rPr lang="en-US" sz="1800" b="1" dirty="0" err="1">
                <a:latin typeface="+mn-lt"/>
                <a:cs typeface="+mn-cs"/>
              </a:rPr>
              <a:t>noColorCar</a:t>
            </a:r>
            <a:r>
              <a:rPr lang="en-US" sz="1800" b="1" dirty="0">
                <a:latin typeface="+mn-lt"/>
                <a:cs typeface="+mn-cs"/>
              </a:rPr>
              <a:t> = new Car();</a:t>
            </a:r>
          </a:p>
        </p:txBody>
      </p:sp>
      <p:graphicFrame>
        <p:nvGraphicFramePr>
          <p:cNvPr id="1248336" name="Group 80"/>
          <p:cNvGraphicFramePr>
            <a:graphicFrameLocks noGrp="1"/>
          </p:cNvGraphicFramePr>
          <p:nvPr/>
        </p:nvGraphicFramePr>
        <p:xfrm>
          <a:off x="457200" y="1905000"/>
          <a:ext cx="7696200" cy="2667000"/>
        </p:xfrm>
        <a:graphic>
          <a:graphicData uri="http://schemas.openxmlformats.org/drawingml/2006/table">
            <a:tbl>
              <a:tblPr/>
              <a:tblGrid>
                <a:gridCol w="3980793">
                  <a:extLst>
                    <a:ext uri="{9D8B030D-6E8A-4147-A177-3AD203B41FA5}">
                      <a16:colId xmlns:a16="http://schemas.microsoft.com/office/drawing/2014/main" val="20000"/>
                    </a:ext>
                  </a:extLst>
                </a:gridCol>
                <a:gridCol w="3715407">
                  <a:extLst>
                    <a:ext uri="{9D8B030D-6E8A-4147-A177-3AD203B41FA5}">
                      <a16:colId xmlns:a16="http://schemas.microsoft.com/office/drawing/2014/main" val="20001"/>
                    </a:ext>
                  </a:extLst>
                </a:gridCol>
              </a:tblGrid>
              <a:tr h="2667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Class Car{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	String color;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               Car(){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                   color=null;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	Car(String 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	     color=c;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 </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
                      </a:r>
                      <a:br>
                        <a:rPr kumimoji="0" lang="en-US" sz="1800" b="0" i="0" u="none" strike="noStrike" cap="none" normalizeH="0" baseline="0" dirty="0" smtClean="0">
                          <a:ln>
                            <a:noFill/>
                          </a:ln>
                          <a:solidFill>
                            <a:schemeClr val="tx1"/>
                          </a:solidFill>
                          <a:effectLst/>
                          <a:latin typeface="+mn-lt"/>
                        </a:rPr>
                      </a:br>
                      <a:r>
                        <a:rPr kumimoji="0" lang="en-US" sz="1800" b="0" i="0" u="none" strike="noStrike" cap="none" normalizeH="0" baseline="0" dirty="0" smtClean="0">
                          <a:ln>
                            <a:noFill/>
                          </a:ln>
                          <a:solidFill>
                            <a:schemeClr val="tx1"/>
                          </a:solidFill>
                          <a:effectLst/>
                          <a:latin typeface="+mn-lt"/>
                        </a:rPr>
                        <a:t>Multiple constructors with different arguments can be written for a class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Now a Car object can be created with or without a color</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6572" name="Rectangle 46"/>
          <p:cNvSpPr>
            <a:spLocks noChangeArrowheads="1"/>
          </p:cNvSpPr>
          <p:nvPr/>
        </p:nvSpPr>
        <p:spPr bwMode="auto">
          <a:xfrm>
            <a:off x="4479925" y="5705475"/>
            <a:ext cx="18415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algn="ctr"/>
            <a:r>
              <a:rPr lang="en-US" altLang="en-US" sz="1100">
                <a:solidFill>
                  <a:schemeClr val="tx1"/>
                </a:solidFill>
                <a:latin typeface="Times New Roman" panose="02020603050405020304" pitchFamily="18" charset="0"/>
              </a:rPr>
              <a:t/>
            </a:r>
            <a:br>
              <a:rPr lang="en-US" altLang="en-US" sz="1100">
                <a:solidFill>
                  <a:schemeClr val="tx1"/>
                </a:solidFill>
                <a:latin typeface="Times New Roman" panose="02020603050405020304" pitchFamily="18" charset="0"/>
              </a:rPr>
            </a:br>
            <a:endParaRPr lang="en-US" altLang="en-US" sz="2400">
              <a:solidFill>
                <a:schemeClr val="tx1"/>
              </a:solidFill>
              <a:latin typeface="Times New Roman" panose="02020603050405020304" pitchFamily="18" charset="0"/>
            </a:endParaRPr>
          </a:p>
        </p:txBody>
      </p:sp>
      <p:sp>
        <p:nvSpPr>
          <p:cNvPr id="66573" name="Rectangle 3"/>
          <p:cNvSpPr txBox="1">
            <a:spLocks noChangeArrowheads="1"/>
          </p:cNvSpPr>
          <p:nvPr/>
        </p:nvSpPr>
        <p:spPr bwMode="auto">
          <a:xfrm>
            <a:off x="457200" y="1371600"/>
            <a:ext cx="7924800" cy="389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4625" indent="-174625">
              <a:defRPr sz="1500">
                <a:solidFill>
                  <a:srgbClr val="FF3300"/>
                </a:solidFill>
                <a:latin typeface="Courier New" panose="02070309020205020404" pitchFamily="49" charset="0"/>
                <a:cs typeface="Arial" panose="020B0604020202020204" pitchFamily="34" charset="0"/>
              </a:defRPr>
            </a:lvl1pPr>
            <a:lvl2pPr marL="174625" indent="-174625">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lvl="1" eaLnBrk="1" hangingPunct="1">
              <a:lnSpc>
                <a:spcPct val="90000"/>
              </a:lnSpc>
              <a:buClr>
                <a:srgbClr val="C00000"/>
              </a:buClr>
              <a:buSzPct val="120000"/>
              <a:buFont typeface="Wingdings" panose="05000000000000000000" pitchFamily="2" charset="2"/>
              <a:buChar char="§"/>
            </a:pPr>
            <a:r>
              <a:rPr lang="en-IN" altLang="en-US" sz="1800">
                <a:solidFill>
                  <a:schemeClr val="tx1"/>
                </a:solidFill>
                <a:latin typeface="Arial" panose="020B0604020202020204" pitchFamily="34" charset="0"/>
              </a:rPr>
              <a:t>Constructors can be overloaded</a:t>
            </a:r>
          </a:p>
          <a:p>
            <a:pPr lvl="1" eaLnBrk="1" hangingPunct="1">
              <a:lnSpc>
                <a:spcPct val="90000"/>
              </a:lnSpc>
              <a:buClr>
                <a:schemeClr val="bg2"/>
              </a:buClr>
              <a:buSzPct val="120000"/>
              <a:buFont typeface="Wingdings" panose="05000000000000000000" pitchFamily="2" charset="2"/>
              <a:buChar char="§"/>
            </a:pPr>
            <a:endParaRPr lang="en-IN" altLang="en-US">
              <a:solidFill>
                <a:schemeClr val="tx1"/>
              </a:solidFill>
              <a:latin typeface="Arial" panose="020B0604020202020204" pitchFamily="34" charset="0"/>
            </a:endParaRPr>
          </a:p>
          <a:p>
            <a:pPr lvl="1" eaLnBrk="1" hangingPunct="1">
              <a:lnSpc>
                <a:spcPct val="90000"/>
              </a:lnSpc>
              <a:buClr>
                <a:schemeClr val="bg2"/>
              </a:buClr>
              <a:buSzPct val="120000"/>
              <a:buFont typeface="Wingdings" panose="05000000000000000000" pitchFamily="2" charset="2"/>
              <a:buChar char="§"/>
            </a:pPr>
            <a:endParaRPr lang="en-IN" altLang="en-US">
              <a:solidFill>
                <a:schemeClr val="tx1"/>
              </a:solidFill>
              <a:latin typeface="Arial" panose="020B0604020202020204" pitchFamily="34" charset="0"/>
            </a:endParaRPr>
          </a:p>
          <a:p>
            <a:pPr lvl="1" eaLnBrk="1" hangingPunct="1">
              <a:lnSpc>
                <a:spcPct val="90000"/>
              </a:lnSpc>
              <a:buClr>
                <a:schemeClr val="bg2"/>
              </a:buClr>
              <a:buSzPct val="120000"/>
              <a:buFont typeface="Wingdings" panose="05000000000000000000" pitchFamily="2" charset="2"/>
              <a:buChar char="§"/>
            </a:pPr>
            <a:endParaRPr lang="en-IN" altLang="en-US">
              <a:solidFill>
                <a:schemeClr val="tx1"/>
              </a:solidFill>
              <a:latin typeface="Arial" panose="020B0604020202020204" pitchFamily="34" charset="0"/>
            </a:endParaRPr>
          </a:p>
          <a:p>
            <a:pPr lvl="1" eaLnBrk="1" hangingPunct="1">
              <a:lnSpc>
                <a:spcPct val="90000"/>
              </a:lnSpc>
              <a:buClr>
                <a:schemeClr val="bg2"/>
              </a:buClr>
              <a:buSzPct val="120000"/>
              <a:buFont typeface="Wingdings" panose="05000000000000000000" pitchFamily="2" charset="2"/>
              <a:buChar char="§"/>
            </a:pPr>
            <a:endParaRPr lang="en-IN" altLang="en-US">
              <a:solidFill>
                <a:schemeClr val="tx1"/>
              </a:solidFill>
              <a:latin typeface="Arial" panose="020B0604020202020204" pitchFamily="34" charset="0"/>
            </a:endParaRPr>
          </a:p>
          <a:p>
            <a:pPr lvl="1" eaLnBrk="1" hangingPunct="1">
              <a:lnSpc>
                <a:spcPct val="90000"/>
              </a:lnSpc>
              <a:buClr>
                <a:schemeClr val="bg2"/>
              </a:buClr>
              <a:buSzPct val="120000"/>
              <a:buFont typeface="Wingdings" panose="05000000000000000000" pitchFamily="2" charset="2"/>
              <a:buChar char="§"/>
            </a:pPr>
            <a:endParaRPr lang="en-IN" altLang="en-US">
              <a:solidFill>
                <a:schemeClr val="tx1"/>
              </a:solidFill>
              <a:latin typeface="Arial" panose="020B0604020202020204" pitchFamily="34" charset="0"/>
            </a:endParaRPr>
          </a:p>
          <a:p>
            <a:pPr lvl="1" eaLnBrk="1" hangingPunct="1">
              <a:lnSpc>
                <a:spcPct val="90000"/>
              </a:lnSpc>
              <a:buClr>
                <a:schemeClr val="bg2"/>
              </a:buClr>
              <a:buSzPct val="120000"/>
              <a:buFont typeface="Wingdings" panose="05000000000000000000" pitchFamily="2" charset="2"/>
              <a:buChar char="§"/>
            </a:pPr>
            <a:endParaRPr lang="en-IN" altLang="en-US">
              <a:solidFill>
                <a:schemeClr val="tx1"/>
              </a:solidFill>
              <a:latin typeface="Arial" panose="020B0604020202020204" pitchFamily="34" charset="0"/>
            </a:endParaRPr>
          </a:p>
          <a:p>
            <a:pPr eaLnBrk="1" hangingPunct="1">
              <a:lnSpc>
                <a:spcPct val="90000"/>
              </a:lnSpc>
              <a:buClr>
                <a:schemeClr val="bg2"/>
              </a:buClr>
              <a:buSzPct val="120000"/>
              <a:buFont typeface="Wingdings" panose="05000000000000000000" pitchFamily="2" charset="2"/>
              <a:buChar char="§"/>
            </a:pPr>
            <a:endParaRPr lang="en-IN" altLang="en-US" sz="2000">
              <a:solidFill>
                <a:schemeClr val="tx1"/>
              </a:solidFill>
              <a:latin typeface="Arial" panose="020B0604020202020204" pitchFamily="34" charset="0"/>
            </a:endParaRPr>
          </a:p>
        </p:txBody>
      </p:sp>
      <p:sp>
        <p:nvSpPr>
          <p:cNvPr id="3" name="Footer Placeholder 2"/>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9"/>
          <p:cNvSpPr>
            <a:spLocks noGrp="1" noChangeArrowheads="1"/>
          </p:cNvSpPr>
          <p:nvPr>
            <p:ph type="title"/>
          </p:nvPr>
        </p:nvSpPr>
        <p:spPr>
          <a:xfrm>
            <a:off x="304800" y="552450"/>
            <a:ext cx="6705600" cy="411163"/>
          </a:xfrm>
        </p:spPr>
        <p:txBody>
          <a:bodyPr/>
          <a:lstStyle/>
          <a:p>
            <a:pPr eaLnBrk="1" hangingPunct="1"/>
            <a:r>
              <a:rPr smtClean="0"/>
              <a:t>Use of </a:t>
            </a:r>
            <a:r>
              <a:rPr smtClean="0">
                <a:solidFill>
                  <a:srgbClr val="FF0000"/>
                </a:solidFill>
              </a:rPr>
              <a:t>this</a:t>
            </a:r>
            <a:r>
              <a:rPr smtClean="0"/>
              <a:t> keyword</a:t>
            </a:r>
          </a:p>
        </p:txBody>
      </p:sp>
      <p:graphicFrame>
        <p:nvGraphicFramePr>
          <p:cNvPr id="1248336" name="Group 80"/>
          <p:cNvGraphicFramePr>
            <a:graphicFrameLocks noGrp="1"/>
          </p:cNvGraphicFramePr>
          <p:nvPr/>
        </p:nvGraphicFramePr>
        <p:xfrm>
          <a:off x="457200" y="2438400"/>
          <a:ext cx="7696200" cy="2667000"/>
        </p:xfrm>
        <a:graphic>
          <a:graphicData uri="http://schemas.openxmlformats.org/drawingml/2006/table">
            <a:tbl>
              <a:tblPr/>
              <a:tblGrid>
                <a:gridCol w="3980793">
                  <a:extLst>
                    <a:ext uri="{9D8B030D-6E8A-4147-A177-3AD203B41FA5}">
                      <a16:colId xmlns:a16="http://schemas.microsoft.com/office/drawing/2014/main" val="20000"/>
                    </a:ext>
                  </a:extLst>
                </a:gridCol>
                <a:gridCol w="3715407">
                  <a:extLst>
                    <a:ext uri="{9D8B030D-6E8A-4147-A177-3AD203B41FA5}">
                      <a16:colId xmlns:a16="http://schemas.microsoft.com/office/drawing/2014/main" val="20001"/>
                    </a:ext>
                  </a:extLst>
                </a:gridCol>
              </a:tblGrid>
              <a:tr h="2667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Class Car{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	String color;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               Car(){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                   color=null;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	Car(String color){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	     </a:t>
                      </a:r>
                      <a:r>
                        <a:rPr kumimoji="0" lang="en-US" sz="1800" b="0" i="0" u="none" strike="noStrike" cap="none" normalizeH="0" baseline="0" dirty="0" err="1" smtClean="0">
                          <a:ln>
                            <a:noFill/>
                          </a:ln>
                          <a:solidFill>
                            <a:srgbClr val="FF0000"/>
                          </a:solidFill>
                          <a:effectLst/>
                          <a:latin typeface="+mn-lt"/>
                        </a:rPr>
                        <a:t>this</a:t>
                      </a:r>
                      <a:r>
                        <a:rPr kumimoji="0" lang="en-US" sz="1800" b="0" i="0" u="none" strike="noStrike" cap="none" normalizeH="0" baseline="0" dirty="0" err="1" smtClean="0">
                          <a:ln>
                            <a:noFill/>
                          </a:ln>
                          <a:solidFill>
                            <a:schemeClr val="tx1"/>
                          </a:solidFill>
                          <a:effectLst/>
                          <a:latin typeface="+mn-lt"/>
                        </a:rPr>
                        <a:t>.color</a:t>
                      </a:r>
                      <a:r>
                        <a:rPr kumimoji="0" lang="en-US" sz="1800" b="0" i="0" u="none" strike="noStrike" cap="none" normalizeH="0" baseline="0" dirty="0" smtClean="0">
                          <a:ln>
                            <a:noFill/>
                          </a:ln>
                          <a:solidFill>
                            <a:schemeClr val="tx1"/>
                          </a:solidFill>
                          <a:effectLst/>
                          <a:latin typeface="+mn-lt"/>
                        </a:rPr>
                        <a:t>=color;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 </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The keyword </a:t>
                      </a:r>
                      <a:r>
                        <a:rPr kumimoji="0" lang="en-US" sz="1800" b="0" i="0" u="none" strike="noStrike" cap="none" normalizeH="0" baseline="0" dirty="0" smtClean="0">
                          <a:ln>
                            <a:noFill/>
                          </a:ln>
                          <a:solidFill>
                            <a:srgbClr val="FF0000"/>
                          </a:solidFill>
                          <a:effectLst/>
                          <a:latin typeface="+mn-lt"/>
                        </a:rPr>
                        <a:t>this</a:t>
                      </a:r>
                      <a:r>
                        <a:rPr kumimoji="0" lang="en-US" sz="1800" b="0" i="0" u="none" strike="noStrike" cap="none" normalizeH="0" baseline="0" dirty="0" smtClean="0">
                          <a:ln>
                            <a:noFill/>
                          </a:ln>
                          <a:solidFill>
                            <a:schemeClr val="tx1"/>
                          </a:solidFill>
                          <a:effectLst/>
                          <a:latin typeface="+mn-lt"/>
                        </a:rPr>
                        <a:t> here was used to refer the instance variable color of the current object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8619" name="Rectangle 46"/>
          <p:cNvSpPr>
            <a:spLocks noChangeArrowheads="1"/>
          </p:cNvSpPr>
          <p:nvPr/>
        </p:nvSpPr>
        <p:spPr bwMode="auto">
          <a:xfrm>
            <a:off x="4479925" y="5705475"/>
            <a:ext cx="18415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algn="ctr"/>
            <a:r>
              <a:rPr lang="en-US" altLang="en-US" sz="1100">
                <a:solidFill>
                  <a:schemeClr val="tx1"/>
                </a:solidFill>
                <a:latin typeface="Times New Roman" panose="02020603050405020304" pitchFamily="18" charset="0"/>
              </a:rPr>
              <a:t/>
            </a:r>
            <a:br>
              <a:rPr lang="en-US" altLang="en-US" sz="1100">
                <a:solidFill>
                  <a:schemeClr val="tx1"/>
                </a:solidFill>
                <a:latin typeface="Times New Roman" panose="02020603050405020304" pitchFamily="18" charset="0"/>
              </a:rPr>
            </a:br>
            <a:endParaRPr lang="en-US" altLang="en-US" sz="2400">
              <a:solidFill>
                <a:schemeClr val="tx1"/>
              </a:solidFill>
              <a:latin typeface="Times New Roman" panose="02020603050405020304" pitchFamily="18" charset="0"/>
            </a:endParaRPr>
          </a:p>
        </p:txBody>
      </p:sp>
      <p:sp>
        <p:nvSpPr>
          <p:cNvPr id="66573" name="Rectangle 3"/>
          <p:cNvSpPr txBox="1">
            <a:spLocks noChangeArrowheads="1"/>
          </p:cNvSpPr>
          <p:nvPr/>
        </p:nvSpPr>
        <p:spPr bwMode="auto">
          <a:xfrm>
            <a:off x="457200" y="1371600"/>
            <a:ext cx="7924800" cy="389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4625" indent="-174625">
              <a:defRPr sz="1500">
                <a:solidFill>
                  <a:srgbClr val="FF3300"/>
                </a:solidFill>
                <a:latin typeface="Courier New" panose="02070309020205020404" pitchFamily="49" charset="0"/>
                <a:cs typeface="Arial" panose="020B0604020202020204" pitchFamily="34" charset="0"/>
              </a:defRPr>
            </a:lvl1pPr>
            <a:lvl2pPr marL="174625" indent="-174625">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lvl="1" eaLnBrk="1" hangingPunct="1">
              <a:lnSpc>
                <a:spcPct val="90000"/>
              </a:lnSpc>
              <a:buClr>
                <a:srgbClr val="C00000"/>
              </a:buClr>
              <a:buSzPct val="120000"/>
              <a:buFont typeface="Wingdings" panose="05000000000000000000" pitchFamily="2" charset="2"/>
              <a:buChar char="§"/>
              <a:defRPr/>
            </a:pPr>
            <a:r>
              <a:rPr lang="en-IN" altLang="en-US" sz="1800" dirty="0" smtClean="0">
                <a:solidFill>
                  <a:schemeClr val="tx1"/>
                </a:solidFill>
                <a:latin typeface="Arial" panose="020B0604020202020204" pitchFamily="34" charset="0"/>
              </a:rPr>
              <a:t>“this” keyword refers to the current object</a:t>
            </a:r>
          </a:p>
          <a:p>
            <a:pPr marL="0" lvl="1" indent="0" eaLnBrk="1" hangingPunct="1">
              <a:lnSpc>
                <a:spcPct val="90000"/>
              </a:lnSpc>
              <a:buClr>
                <a:srgbClr val="C00000"/>
              </a:buClr>
              <a:buSzPct val="120000"/>
              <a:defRPr/>
            </a:pPr>
            <a:endParaRPr lang="en-IN" altLang="en-US" sz="1800" dirty="0" smtClean="0">
              <a:solidFill>
                <a:schemeClr val="tx1"/>
              </a:solidFill>
              <a:latin typeface="Arial" panose="020B0604020202020204" pitchFamily="34" charset="0"/>
            </a:endParaRPr>
          </a:p>
          <a:p>
            <a:pPr lvl="1" eaLnBrk="1" hangingPunct="1">
              <a:lnSpc>
                <a:spcPct val="90000"/>
              </a:lnSpc>
              <a:buClr>
                <a:schemeClr val="bg2"/>
              </a:buClr>
              <a:buSzPct val="120000"/>
              <a:buFont typeface="Wingdings" panose="05000000000000000000" pitchFamily="2" charset="2"/>
              <a:buChar char="§"/>
              <a:defRPr/>
            </a:pPr>
            <a:endParaRPr lang="en-IN" altLang="en-US" dirty="0" smtClean="0">
              <a:solidFill>
                <a:schemeClr val="tx1"/>
              </a:solidFill>
              <a:latin typeface="Arial" panose="020B0604020202020204" pitchFamily="34" charset="0"/>
            </a:endParaRPr>
          </a:p>
          <a:p>
            <a:pPr lvl="1" eaLnBrk="1" hangingPunct="1">
              <a:lnSpc>
                <a:spcPct val="90000"/>
              </a:lnSpc>
              <a:buClr>
                <a:schemeClr val="bg2"/>
              </a:buClr>
              <a:buSzPct val="120000"/>
              <a:buFont typeface="Wingdings" panose="05000000000000000000" pitchFamily="2" charset="2"/>
              <a:buChar char="§"/>
              <a:defRPr/>
            </a:pPr>
            <a:endParaRPr lang="en-IN" altLang="en-US" dirty="0" smtClean="0">
              <a:solidFill>
                <a:schemeClr val="tx1"/>
              </a:solidFill>
              <a:latin typeface="Arial" panose="020B0604020202020204" pitchFamily="34" charset="0"/>
            </a:endParaRPr>
          </a:p>
          <a:p>
            <a:pPr lvl="1" eaLnBrk="1" hangingPunct="1">
              <a:lnSpc>
                <a:spcPct val="90000"/>
              </a:lnSpc>
              <a:buClr>
                <a:schemeClr val="bg2"/>
              </a:buClr>
              <a:buSzPct val="120000"/>
              <a:buFont typeface="Wingdings" panose="05000000000000000000" pitchFamily="2" charset="2"/>
              <a:buChar char="§"/>
              <a:defRPr/>
            </a:pPr>
            <a:endParaRPr lang="en-IN" altLang="en-US" dirty="0" smtClean="0">
              <a:solidFill>
                <a:schemeClr val="tx1"/>
              </a:solidFill>
              <a:latin typeface="Arial" panose="020B0604020202020204" pitchFamily="34" charset="0"/>
            </a:endParaRPr>
          </a:p>
          <a:p>
            <a:pPr lvl="1" eaLnBrk="1" hangingPunct="1">
              <a:lnSpc>
                <a:spcPct val="90000"/>
              </a:lnSpc>
              <a:buClr>
                <a:schemeClr val="bg2"/>
              </a:buClr>
              <a:buSzPct val="120000"/>
              <a:buFont typeface="Wingdings" panose="05000000000000000000" pitchFamily="2" charset="2"/>
              <a:buChar char="§"/>
              <a:defRPr/>
            </a:pPr>
            <a:endParaRPr lang="en-IN" altLang="en-US" dirty="0" smtClean="0">
              <a:solidFill>
                <a:schemeClr val="tx1"/>
              </a:solidFill>
              <a:latin typeface="Arial" panose="020B0604020202020204" pitchFamily="34" charset="0"/>
            </a:endParaRPr>
          </a:p>
          <a:p>
            <a:pPr lvl="1" eaLnBrk="1" hangingPunct="1">
              <a:lnSpc>
                <a:spcPct val="90000"/>
              </a:lnSpc>
              <a:buClr>
                <a:schemeClr val="bg2"/>
              </a:buClr>
              <a:buSzPct val="120000"/>
              <a:buFont typeface="Wingdings" panose="05000000000000000000" pitchFamily="2" charset="2"/>
              <a:buChar char="§"/>
              <a:defRPr/>
            </a:pPr>
            <a:endParaRPr lang="en-IN" altLang="en-US" dirty="0" smtClean="0">
              <a:solidFill>
                <a:schemeClr val="tx1"/>
              </a:solidFill>
              <a:latin typeface="Arial" panose="020B0604020202020204" pitchFamily="34" charset="0"/>
            </a:endParaRPr>
          </a:p>
          <a:p>
            <a:pPr lvl="1" eaLnBrk="1" hangingPunct="1">
              <a:lnSpc>
                <a:spcPct val="90000"/>
              </a:lnSpc>
              <a:buClr>
                <a:schemeClr val="bg2"/>
              </a:buClr>
              <a:buSzPct val="120000"/>
              <a:buFont typeface="Wingdings" panose="05000000000000000000" pitchFamily="2" charset="2"/>
              <a:buChar char="§"/>
              <a:defRPr/>
            </a:pPr>
            <a:endParaRPr lang="en-IN" altLang="en-US" dirty="0" smtClean="0">
              <a:solidFill>
                <a:schemeClr val="tx1"/>
              </a:solidFill>
              <a:latin typeface="Arial" panose="020B0604020202020204" pitchFamily="34" charset="0"/>
            </a:endParaRPr>
          </a:p>
          <a:p>
            <a:pPr eaLnBrk="1" hangingPunct="1">
              <a:lnSpc>
                <a:spcPct val="90000"/>
              </a:lnSpc>
              <a:buClr>
                <a:schemeClr val="bg2"/>
              </a:buClr>
              <a:buSzPct val="120000"/>
              <a:buFont typeface="Wingdings" panose="05000000000000000000" pitchFamily="2" charset="2"/>
              <a:buChar char="§"/>
              <a:defRPr/>
            </a:pPr>
            <a:endParaRPr lang="en-IN" altLang="en-US" sz="2000" dirty="0" smtClean="0">
              <a:solidFill>
                <a:schemeClr val="tx1"/>
              </a:solidFill>
              <a:latin typeface="Arial" panose="020B0604020202020204" pitchFamily="34" charset="0"/>
            </a:endParaRPr>
          </a:p>
        </p:txBody>
      </p:sp>
      <p:sp>
        <p:nvSpPr>
          <p:cNvPr id="3" name="Footer Placeholder 2"/>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304800" y="552450"/>
            <a:ext cx="6705600" cy="411163"/>
          </a:xfrm>
        </p:spPr>
        <p:txBody>
          <a:bodyPr/>
          <a:lstStyle/>
          <a:p>
            <a:pPr eaLnBrk="1" hangingPunct="1"/>
            <a:r>
              <a:rPr smtClean="0"/>
              <a:t>Scope of Variables</a:t>
            </a:r>
          </a:p>
        </p:txBody>
      </p:sp>
      <p:sp>
        <p:nvSpPr>
          <p:cNvPr id="130051" name="Rectangle 3"/>
          <p:cNvSpPr>
            <a:spLocks noGrp="1" noChangeArrowheads="1"/>
          </p:cNvSpPr>
          <p:nvPr>
            <p:ph type="body" idx="1"/>
          </p:nvPr>
        </p:nvSpPr>
        <p:spPr/>
        <p:txBody>
          <a:bodyPr/>
          <a:lstStyle/>
          <a:p>
            <a:pPr eaLnBrk="1" hangingPunct="1"/>
            <a:r>
              <a:rPr lang="en-US" altLang="en-US" smtClean="0"/>
              <a:t>Instance Variables (also called Member Variables)</a:t>
            </a:r>
          </a:p>
          <a:p>
            <a:pPr lvl="3" eaLnBrk="1" hangingPunct="1">
              <a:buFont typeface="Wingdings" panose="05000000000000000000" pitchFamily="2" charset="2"/>
              <a:buChar char="§"/>
            </a:pPr>
            <a:r>
              <a:rPr lang="en-US" altLang="en-US" smtClean="0">
                <a:cs typeface="Arial" panose="020B0604020202020204" pitchFamily="34" charset="0"/>
              </a:rPr>
              <a:t>Declared inside a class</a:t>
            </a:r>
          </a:p>
          <a:p>
            <a:pPr lvl="3" eaLnBrk="1" hangingPunct="1">
              <a:buFont typeface="Wingdings" panose="05000000000000000000" pitchFamily="2" charset="2"/>
              <a:buChar char="§"/>
            </a:pPr>
            <a:r>
              <a:rPr lang="en-US" altLang="en-US" smtClean="0">
                <a:cs typeface="Arial" panose="020B0604020202020204" pitchFamily="34" charset="0"/>
              </a:rPr>
              <a:t>Outside any method or constructor</a:t>
            </a:r>
          </a:p>
          <a:p>
            <a:pPr lvl="3" eaLnBrk="1" hangingPunct="1">
              <a:buFont typeface="Wingdings" panose="05000000000000000000" pitchFamily="2" charset="2"/>
              <a:buChar char="§"/>
            </a:pPr>
            <a:r>
              <a:rPr lang="en-US" altLang="en-US" smtClean="0">
                <a:cs typeface="Arial" panose="020B0604020202020204" pitchFamily="34" charset="0"/>
              </a:rPr>
              <a:t>Belong to the object</a:t>
            </a:r>
          </a:p>
          <a:p>
            <a:pPr lvl="3" eaLnBrk="1" hangingPunct="1">
              <a:buFont typeface="Wingdings" panose="05000000000000000000" pitchFamily="2" charset="2"/>
              <a:buChar char="§"/>
            </a:pPr>
            <a:r>
              <a:rPr lang="en-US" altLang="en-US" smtClean="0">
                <a:cs typeface="Arial" panose="020B0604020202020204" pitchFamily="34" charset="0"/>
              </a:rPr>
              <a:t>Stored in heap area with the object to which they belong</a:t>
            </a:r>
          </a:p>
          <a:p>
            <a:pPr lvl="3" eaLnBrk="1" hangingPunct="1">
              <a:buFont typeface="Wingdings" panose="05000000000000000000" pitchFamily="2" charset="2"/>
              <a:buChar char="§"/>
            </a:pPr>
            <a:r>
              <a:rPr lang="en-US" altLang="en-US" smtClean="0">
                <a:cs typeface="Arial" panose="020B0604020202020204" pitchFamily="34" charset="0"/>
              </a:rPr>
              <a:t>Lifetime depends on the lifetime of object</a:t>
            </a:r>
          </a:p>
          <a:p>
            <a:pPr lvl="3" eaLnBrk="1" hangingPunct="1">
              <a:buFont typeface="Wingdings" panose="05000000000000000000" pitchFamily="2" charset="2"/>
              <a:buChar char="§"/>
            </a:pPr>
            <a:r>
              <a:rPr lang="en-US" altLang="en-US" smtClean="0">
                <a:cs typeface="Arial" panose="020B0604020202020204" pitchFamily="34" charset="0"/>
              </a:rPr>
              <a:t>Initialized to default values</a:t>
            </a:r>
          </a:p>
          <a:p>
            <a:pPr lvl="1" eaLnBrk="1" hangingPunct="1"/>
            <a:endParaRPr lang="en-US" altLang="en-US" smtClean="0">
              <a:cs typeface="Arial" panose="020B0604020202020204" pitchFamily="34" charset="0"/>
            </a:endParaRPr>
          </a:p>
          <a:p>
            <a:pPr eaLnBrk="1" hangingPunct="1"/>
            <a:r>
              <a:rPr lang="en-US" altLang="en-US" smtClean="0"/>
              <a:t>Local Variables (also called Stack Variables)</a:t>
            </a:r>
          </a:p>
          <a:p>
            <a:pPr lvl="3" eaLnBrk="1" hangingPunct="1">
              <a:buFont typeface="Wingdings" panose="05000000000000000000" pitchFamily="2" charset="2"/>
              <a:buChar char="§"/>
            </a:pPr>
            <a:r>
              <a:rPr lang="en-US" altLang="en-US" smtClean="0">
                <a:cs typeface="Arial" panose="020B0604020202020204" pitchFamily="34" charset="0"/>
              </a:rPr>
              <a:t>Declared inside a method</a:t>
            </a:r>
          </a:p>
          <a:p>
            <a:pPr lvl="3" eaLnBrk="1" hangingPunct="1">
              <a:buFont typeface="Wingdings" panose="05000000000000000000" pitchFamily="2" charset="2"/>
              <a:buChar char="§"/>
            </a:pPr>
            <a:r>
              <a:rPr lang="en-US" altLang="en-US" smtClean="0">
                <a:cs typeface="Arial" panose="020B0604020202020204" pitchFamily="34" charset="0"/>
              </a:rPr>
              <a:t>Method parameters are also local variables</a:t>
            </a:r>
          </a:p>
          <a:p>
            <a:pPr lvl="3" eaLnBrk="1" hangingPunct="1">
              <a:buFont typeface="Wingdings" panose="05000000000000000000" pitchFamily="2" charset="2"/>
              <a:buChar char="§"/>
            </a:pPr>
            <a:r>
              <a:rPr lang="en-US" altLang="en-US" smtClean="0">
                <a:cs typeface="Arial" panose="020B0604020202020204" pitchFamily="34" charset="0"/>
              </a:rPr>
              <a:t>Stored in the program stack along with method calls and live until the call ends</a:t>
            </a:r>
          </a:p>
          <a:p>
            <a:pPr lvl="3" eaLnBrk="1" hangingPunct="1">
              <a:buFont typeface="Wingdings" panose="05000000000000000000" pitchFamily="2" charset="2"/>
              <a:buChar char="§"/>
            </a:pPr>
            <a:r>
              <a:rPr lang="en-US" altLang="en-US" smtClean="0">
                <a:cs typeface="Arial" panose="020B0604020202020204" pitchFamily="34" charset="0"/>
              </a:rPr>
              <a:t>Not initialized implicitly and hence cannot be accessed before initialization</a:t>
            </a:r>
          </a:p>
          <a:p>
            <a:pPr lvl="3" eaLnBrk="1" hangingPunct="1"/>
            <a:endParaRPr lang="en-US" altLang="en-US" smtClean="0">
              <a:cs typeface="Arial" panose="020B0604020202020204" pitchFamily="34" charset="0"/>
            </a:endParaRPr>
          </a:p>
          <a:p>
            <a:pPr lvl="3" eaLnBrk="1" hangingPunct="1"/>
            <a:endParaRPr lang="en-US" altLang="en-US" smtClean="0">
              <a:cs typeface="Arial" panose="020B0604020202020204" pitchFamily="34" charset="0"/>
            </a:endParaRPr>
          </a:p>
        </p:txBody>
      </p:sp>
      <p:sp>
        <p:nvSpPr>
          <p:cNvPr id="6" name="Footer Placeholder 3"/>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anim calcmode="lin" valueType="num">
                                      <p:cBhvr>
                                        <p:cTn id="7" dur="1000" fill="hold"/>
                                        <p:tgtEl>
                                          <p:spTgt spid="130051">
                                            <p:txEl>
                                              <p:pRg st="0" end="0"/>
                                            </p:txEl>
                                          </p:spTgt>
                                        </p:tgtEl>
                                        <p:attrNameLst>
                                          <p:attrName>ppt_w</p:attrName>
                                        </p:attrNameLst>
                                      </p:cBhvr>
                                      <p:tavLst>
                                        <p:tav tm="0">
                                          <p:val>
                                            <p:strVal val="#ppt_w*0.05"/>
                                          </p:val>
                                        </p:tav>
                                        <p:tav tm="100000">
                                          <p:val>
                                            <p:strVal val="#ppt_w"/>
                                          </p:val>
                                        </p:tav>
                                      </p:tavLst>
                                    </p:anim>
                                    <p:anim calcmode="lin" valueType="num">
                                      <p:cBhvr>
                                        <p:cTn id="8" dur="1000" fill="hold"/>
                                        <p:tgtEl>
                                          <p:spTgt spid="130051">
                                            <p:txEl>
                                              <p:pRg st="0" end="0"/>
                                            </p:txEl>
                                          </p:spTgt>
                                        </p:tgtEl>
                                        <p:attrNameLst>
                                          <p:attrName>ppt_h</p:attrName>
                                        </p:attrNameLst>
                                      </p:cBhvr>
                                      <p:tavLst>
                                        <p:tav tm="0">
                                          <p:val>
                                            <p:strVal val="#ppt_h"/>
                                          </p:val>
                                        </p:tav>
                                        <p:tav tm="100000">
                                          <p:val>
                                            <p:strVal val="#ppt_h"/>
                                          </p:val>
                                        </p:tav>
                                      </p:tavLst>
                                    </p:anim>
                                    <p:anim calcmode="lin" valueType="num">
                                      <p:cBhvr>
                                        <p:cTn id="9" dur="1000" fill="hold"/>
                                        <p:tgtEl>
                                          <p:spTgt spid="130051">
                                            <p:txEl>
                                              <p:pRg st="0" end="0"/>
                                            </p:txEl>
                                          </p:spTgt>
                                        </p:tgtEl>
                                        <p:attrNameLst>
                                          <p:attrName>ppt_x</p:attrName>
                                        </p:attrNameLst>
                                      </p:cBhvr>
                                      <p:tavLst>
                                        <p:tav tm="0">
                                          <p:val>
                                            <p:strVal val="#ppt_x-.2"/>
                                          </p:val>
                                        </p:tav>
                                        <p:tav tm="100000">
                                          <p:val>
                                            <p:strVal val="#ppt_x"/>
                                          </p:val>
                                        </p:tav>
                                      </p:tavLst>
                                    </p:anim>
                                    <p:anim calcmode="lin" valueType="num">
                                      <p:cBhvr>
                                        <p:cTn id="10" dur="1000" fill="hold"/>
                                        <p:tgtEl>
                                          <p:spTgt spid="130051">
                                            <p:txEl>
                                              <p:pRg st="0" end="0"/>
                                            </p:txEl>
                                          </p:spTgt>
                                        </p:tgtEl>
                                        <p:attrNameLst>
                                          <p:attrName>ppt_y</p:attrName>
                                        </p:attrNameLst>
                                      </p:cBhvr>
                                      <p:tavLst>
                                        <p:tav tm="0">
                                          <p:val>
                                            <p:strVal val="#ppt_y"/>
                                          </p:val>
                                        </p:tav>
                                        <p:tav tm="100000">
                                          <p:val>
                                            <p:strVal val="#ppt_y"/>
                                          </p:val>
                                        </p:tav>
                                      </p:tavLst>
                                    </p:anim>
                                    <p:animEffect transition="in" filter="fade">
                                      <p:cBhvr>
                                        <p:cTn id="11" dur="1000"/>
                                        <p:tgtEl>
                                          <p:spTgt spid="130051">
                                            <p:txEl>
                                              <p:pRg st="0" end="0"/>
                                            </p:txEl>
                                          </p:spTgt>
                                        </p:tgtEl>
                                      </p:cBhvr>
                                    </p:animEffect>
                                  </p:childTnLst>
                                </p:cTn>
                              </p:par>
                              <p:par>
                                <p:cTn id="12" presetID="50" presetClass="entr" presetSubtype="0" decel="100000" fill="hold" grpId="0" nodeType="withEffect">
                                  <p:stCondLst>
                                    <p:cond delay="0"/>
                                  </p:stCondLst>
                                  <p:childTnLst>
                                    <p:set>
                                      <p:cBhvr>
                                        <p:cTn id="13" dur="1" fill="hold">
                                          <p:stCondLst>
                                            <p:cond delay="0"/>
                                          </p:stCondLst>
                                        </p:cTn>
                                        <p:tgtEl>
                                          <p:spTgt spid="130051">
                                            <p:txEl>
                                              <p:pRg st="1" end="1"/>
                                            </p:txEl>
                                          </p:spTgt>
                                        </p:tgtEl>
                                        <p:attrNameLst>
                                          <p:attrName>style.visibility</p:attrName>
                                        </p:attrNameLst>
                                      </p:cBhvr>
                                      <p:to>
                                        <p:strVal val="visible"/>
                                      </p:to>
                                    </p:set>
                                    <p:anim calcmode="lin" valueType="num">
                                      <p:cBhvr>
                                        <p:cTn id="14" dur="2000" fill="hold"/>
                                        <p:tgtEl>
                                          <p:spTgt spid="130051">
                                            <p:txEl>
                                              <p:pRg st="1" end="1"/>
                                            </p:txEl>
                                          </p:spTgt>
                                        </p:tgtEl>
                                        <p:attrNameLst>
                                          <p:attrName>ppt_w</p:attrName>
                                        </p:attrNameLst>
                                      </p:cBhvr>
                                      <p:tavLst>
                                        <p:tav tm="0">
                                          <p:val>
                                            <p:strVal val="#ppt_w+.3"/>
                                          </p:val>
                                        </p:tav>
                                        <p:tav tm="100000">
                                          <p:val>
                                            <p:strVal val="#ppt_w"/>
                                          </p:val>
                                        </p:tav>
                                      </p:tavLst>
                                    </p:anim>
                                    <p:anim calcmode="lin" valueType="num">
                                      <p:cBhvr>
                                        <p:cTn id="15" dur="2000" fill="hold"/>
                                        <p:tgtEl>
                                          <p:spTgt spid="130051">
                                            <p:txEl>
                                              <p:pRg st="1" end="1"/>
                                            </p:txEl>
                                          </p:spTgt>
                                        </p:tgtEl>
                                        <p:attrNameLst>
                                          <p:attrName>ppt_h</p:attrName>
                                        </p:attrNameLst>
                                      </p:cBhvr>
                                      <p:tavLst>
                                        <p:tav tm="0">
                                          <p:val>
                                            <p:strVal val="#ppt_h"/>
                                          </p:val>
                                        </p:tav>
                                        <p:tav tm="100000">
                                          <p:val>
                                            <p:strVal val="#ppt_h"/>
                                          </p:val>
                                        </p:tav>
                                      </p:tavLst>
                                    </p:anim>
                                    <p:animEffect transition="in" filter="fade">
                                      <p:cBhvr>
                                        <p:cTn id="16" dur="2000"/>
                                        <p:tgtEl>
                                          <p:spTgt spid="130051">
                                            <p:txEl>
                                              <p:pRg st="1" end="1"/>
                                            </p:txEl>
                                          </p:spTgt>
                                        </p:tgtEl>
                                      </p:cBhvr>
                                    </p:animEffect>
                                  </p:childTnLst>
                                </p:cTn>
                              </p:par>
                              <p:par>
                                <p:cTn id="17" presetID="50" presetClass="entr" presetSubtype="0" decel="100000" fill="hold" grpId="0" nodeType="withEffect">
                                  <p:stCondLst>
                                    <p:cond delay="0"/>
                                  </p:stCondLst>
                                  <p:childTnLst>
                                    <p:set>
                                      <p:cBhvr>
                                        <p:cTn id="18" dur="1" fill="hold">
                                          <p:stCondLst>
                                            <p:cond delay="0"/>
                                          </p:stCondLst>
                                        </p:cTn>
                                        <p:tgtEl>
                                          <p:spTgt spid="130051">
                                            <p:txEl>
                                              <p:pRg st="2" end="2"/>
                                            </p:txEl>
                                          </p:spTgt>
                                        </p:tgtEl>
                                        <p:attrNameLst>
                                          <p:attrName>style.visibility</p:attrName>
                                        </p:attrNameLst>
                                      </p:cBhvr>
                                      <p:to>
                                        <p:strVal val="visible"/>
                                      </p:to>
                                    </p:set>
                                    <p:anim calcmode="lin" valueType="num">
                                      <p:cBhvr>
                                        <p:cTn id="19" dur="2000" fill="hold"/>
                                        <p:tgtEl>
                                          <p:spTgt spid="130051">
                                            <p:txEl>
                                              <p:pRg st="2" end="2"/>
                                            </p:txEl>
                                          </p:spTgt>
                                        </p:tgtEl>
                                        <p:attrNameLst>
                                          <p:attrName>ppt_w</p:attrName>
                                        </p:attrNameLst>
                                      </p:cBhvr>
                                      <p:tavLst>
                                        <p:tav tm="0">
                                          <p:val>
                                            <p:strVal val="#ppt_w+.3"/>
                                          </p:val>
                                        </p:tav>
                                        <p:tav tm="100000">
                                          <p:val>
                                            <p:strVal val="#ppt_w"/>
                                          </p:val>
                                        </p:tav>
                                      </p:tavLst>
                                    </p:anim>
                                    <p:anim calcmode="lin" valueType="num">
                                      <p:cBhvr>
                                        <p:cTn id="20" dur="2000" fill="hold"/>
                                        <p:tgtEl>
                                          <p:spTgt spid="130051">
                                            <p:txEl>
                                              <p:pRg st="2" end="2"/>
                                            </p:txEl>
                                          </p:spTgt>
                                        </p:tgtEl>
                                        <p:attrNameLst>
                                          <p:attrName>ppt_h</p:attrName>
                                        </p:attrNameLst>
                                      </p:cBhvr>
                                      <p:tavLst>
                                        <p:tav tm="0">
                                          <p:val>
                                            <p:strVal val="#ppt_h"/>
                                          </p:val>
                                        </p:tav>
                                        <p:tav tm="100000">
                                          <p:val>
                                            <p:strVal val="#ppt_h"/>
                                          </p:val>
                                        </p:tav>
                                      </p:tavLst>
                                    </p:anim>
                                    <p:animEffect transition="in" filter="fade">
                                      <p:cBhvr>
                                        <p:cTn id="21" dur="2000"/>
                                        <p:tgtEl>
                                          <p:spTgt spid="130051">
                                            <p:txEl>
                                              <p:pRg st="2" end="2"/>
                                            </p:txEl>
                                          </p:spTgt>
                                        </p:tgtEl>
                                      </p:cBhvr>
                                    </p:animEffect>
                                  </p:childTnLst>
                                </p:cTn>
                              </p:par>
                              <p:par>
                                <p:cTn id="22" presetID="50" presetClass="entr" presetSubtype="0" decel="100000" fill="hold" grpId="0" nodeType="withEffect">
                                  <p:stCondLst>
                                    <p:cond delay="0"/>
                                  </p:stCondLst>
                                  <p:childTnLst>
                                    <p:set>
                                      <p:cBhvr>
                                        <p:cTn id="23" dur="1" fill="hold">
                                          <p:stCondLst>
                                            <p:cond delay="0"/>
                                          </p:stCondLst>
                                        </p:cTn>
                                        <p:tgtEl>
                                          <p:spTgt spid="130051">
                                            <p:txEl>
                                              <p:pRg st="3" end="3"/>
                                            </p:txEl>
                                          </p:spTgt>
                                        </p:tgtEl>
                                        <p:attrNameLst>
                                          <p:attrName>style.visibility</p:attrName>
                                        </p:attrNameLst>
                                      </p:cBhvr>
                                      <p:to>
                                        <p:strVal val="visible"/>
                                      </p:to>
                                    </p:set>
                                    <p:anim calcmode="lin" valueType="num">
                                      <p:cBhvr>
                                        <p:cTn id="24" dur="2000" fill="hold"/>
                                        <p:tgtEl>
                                          <p:spTgt spid="130051">
                                            <p:txEl>
                                              <p:pRg st="3" end="3"/>
                                            </p:txEl>
                                          </p:spTgt>
                                        </p:tgtEl>
                                        <p:attrNameLst>
                                          <p:attrName>ppt_w</p:attrName>
                                        </p:attrNameLst>
                                      </p:cBhvr>
                                      <p:tavLst>
                                        <p:tav tm="0">
                                          <p:val>
                                            <p:strVal val="#ppt_w+.3"/>
                                          </p:val>
                                        </p:tav>
                                        <p:tav tm="100000">
                                          <p:val>
                                            <p:strVal val="#ppt_w"/>
                                          </p:val>
                                        </p:tav>
                                      </p:tavLst>
                                    </p:anim>
                                    <p:anim calcmode="lin" valueType="num">
                                      <p:cBhvr>
                                        <p:cTn id="25" dur="2000" fill="hold"/>
                                        <p:tgtEl>
                                          <p:spTgt spid="130051">
                                            <p:txEl>
                                              <p:pRg st="3" end="3"/>
                                            </p:txEl>
                                          </p:spTgt>
                                        </p:tgtEl>
                                        <p:attrNameLst>
                                          <p:attrName>ppt_h</p:attrName>
                                        </p:attrNameLst>
                                      </p:cBhvr>
                                      <p:tavLst>
                                        <p:tav tm="0">
                                          <p:val>
                                            <p:strVal val="#ppt_h"/>
                                          </p:val>
                                        </p:tav>
                                        <p:tav tm="100000">
                                          <p:val>
                                            <p:strVal val="#ppt_h"/>
                                          </p:val>
                                        </p:tav>
                                      </p:tavLst>
                                    </p:anim>
                                    <p:animEffect transition="in" filter="fade">
                                      <p:cBhvr>
                                        <p:cTn id="26" dur="2000"/>
                                        <p:tgtEl>
                                          <p:spTgt spid="130051">
                                            <p:txEl>
                                              <p:pRg st="3" end="3"/>
                                            </p:txEl>
                                          </p:spTgt>
                                        </p:tgtEl>
                                      </p:cBhvr>
                                    </p:animEffect>
                                  </p:childTnLst>
                                </p:cTn>
                              </p:par>
                              <p:par>
                                <p:cTn id="27" presetID="50" presetClass="entr" presetSubtype="0" decel="100000" fill="hold" grpId="0" nodeType="withEffect">
                                  <p:stCondLst>
                                    <p:cond delay="0"/>
                                  </p:stCondLst>
                                  <p:childTnLst>
                                    <p:set>
                                      <p:cBhvr>
                                        <p:cTn id="28" dur="1" fill="hold">
                                          <p:stCondLst>
                                            <p:cond delay="0"/>
                                          </p:stCondLst>
                                        </p:cTn>
                                        <p:tgtEl>
                                          <p:spTgt spid="130051">
                                            <p:txEl>
                                              <p:pRg st="4" end="4"/>
                                            </p:txEl>
                                          </p:spTgt>
                                        </p:tgtEl>
                                        <p:attrNameLst>
                                          <p:attrName>style.visibility</p:attrName>
                                        </p:attrNameLst>
                                      </p:cBhvr>
                                      <p:to>
                                        <p:strVal val="visible"/>
                                      </p:to>
                                    </p:set>
                                    <p:anim calcmode="lin" valueType="num">
                                      <p:cBhvr>
                                        <p:cTn id="29" dur="2000" fill="hold"/>
                                        <p:tgtEl>
                                          <p:spTgt spid="130051">
                                            <p:txEl>
                                              <p:pRg st="4" end="4"/>
                                            </p:txEl>
                                          </p:spTgt>
                                        </p:tgtEl>
                                        <p:attrNameLst>
                                          <p:attrName>ppt_w</p:attrName>
                                        </p:attrNameLst>
                                      </p:cBhvr>
                                      <p:tavLst>
                                        <p:tav tm="0">
                                          <p:val>
                                            <p:strVal val="#ppt_w+.3"/>
                                          </p:val>
                                        </p:tav>
                                        <p:tav tm="100000">
                                          <p:val>
                                            <p:strVal val="#ppt_w"/>
                                          </p:val>
                                        </p:tav>
                                      </p:tavLst>
                                    </p:anim>
                                    <p:anim calcmode="lin" valueType="num">
                                      <p:cBhvr>
                                        <p:cTn id="30" dur="2000" fill="hold"/>
                                        <p:tgtEl>
                                          <p:spTgt spid="130051">
                                            <p:txEl>
                                              <p:pRg st="4" end="4"/>
                                            </p:txEl>
                                          </p:spTgt>
                                        </p:tgtEl>
                                        <p:attrNameLst>
                                          <p:attrName>ppt_h</p:attrName>
                                        </p:attrNameLst>
                                      </p:cBhvr>
                                      <p:tavLst>
                                        <p:tav tm="0">
                                          <p:val>
                                            <p:strVal val="#ppt_h"/>
                                          </p:val>
                                        </p:tav>
                                        <p:tav tm="100000">
                                          <p:val>
                                            <p:strVal val="#ppt_h"/>
                                          </p:val>
                                        </p:tav>
                                      </p:tavLst>
                                    </p:anim>
                                    <p:animEffect transition="in" filter="fade">
                                      <p:cBhvr>
                                        <p:cTn id="31" dur="2000"/>
                                        <p:tgtEl>
                                          <p:spTgt spid="130051">
                                            <p:txEl>
                                              <p:pRg st="4" end="4"/>
                                            </p:txEl>
                                          </p:spTgt>
                                        </p:tgtEl>
                                      </p:cBhvr>
                                    </p:animEffect>
                                  </p:childTnLst>
                                </p:cTn>
                              </p:par>
                              <p:par>
                                <p:cTn id="32" presetID="50" presetClass="entr" presetSubtype="0" decel="100000" fill="hold" grpId="0" nodeType="withEffect">
                                  <p:stCondLst>
                                    <p:cond delay="0"/>
                                  </p:stCondLst>
                                  <p:childTnLst>
                                    <p:set>
                                      <p:cBhvr>
                                        <p:cTn id="33" dur="1" fill="hold">
                                          <p:stCondLst>
                                            <p:cond delay="0"/>
                                          </p:stCondLst>
                                        </p:cTn>
                                        <p:tgtEl>
                                          <p:spTgt spid="130051">
                                            <p:txEl>
                                              <p:pRg st="5" end="5"/>
                                            </p:txEl>
                                          </p:spTgt>
                                        </p:tgtEl>
                                        <p:attrNameLst>
                                          <p:attrName>style.visibility</p:attrName>
                                        </p:attrNameLst>
                                      </p:cBhvr>
                                      <p:to>
                                        <p:strVal val="visible"/>
                                      </p:to>
                                    </p:set>
                                    <p:anim calcmode="lin" valueType="num">
                                      <p:cBhvr>
                                        <p:cTn id="34" dur="2000" fill="hold"/>
                                        <p:tgtEl>
                                          <p:spTgt spid="130051">
                                            <p:txEl>
                                              <p:pRg st="5" end="5"/>
                                            </p:txEl>
                                          </p:spTgt>
                                        </p:tgtEl>
                                        <p:attrNameLst>
                                          <p:attrName>ppt_w</p:attrName>
                                        </p:attrNameLst>
                                      </p:cBhvr>
                                      <p:tavLst>
                                        <p:tav tm="0">
                                          <p:val>
                                            <p:strVal val="#ppt_w+.3"/>
                                          </p:val>
                                        </p:tav>
                                        <p:tav tm="100000">
                                          <p:val>
                                            <p:strVal val="#ppt_w"/>
                                          </p:val>
                                        </p:tav>
                                      </p:tavLst>
                                    </p:anim>
                                    <p:anim calcmode="lin" valueType="num">
                                      <p:cBhvr>
                                        <p:cTn id="35" dur="2000" fill="hold"/>
                                        <p:tgtEl>
                                          <p:spTgt spid="130051">
                                            <p:txEl>
                                              <p:pRg st="5" end="5"/>
                                            </p:txEl>
                                          </p:spTgt>
                                        </p:tgtEl>
                                        <p:attrNameLst>
                                          <p:attrName>ppt_h</p:attrName>
                                        </p:attrNameLst>
                                      </p:cBhvr>
                                      <p:tavLst>
                                        <p:tav tm="0">
                                          <p:val>
                                            <p:strVal val="#ppt_h"/>
                                          </p:val>
                                        </p:tav>
                                        <p:tav tm="100000">
                                          <p:val>
                                            <p:strVal val="#ppt_h"/>
                                          </p:val>
                                        </p:tav>
                                      </p:tavLst>
                                    </p:anim>
                                    <p:animEffect transition="in" filter="fade">
                                      <p:cBhvr>
                                        <p:cTn id="36" dur="2000"/>
                                        <p:tgtEl>
                                          <p:spTgt spid="130051">
                                            <p:txEl>
                                              <p:pRg st="5" end="5"/>
                                            </p:txEl>
                                          </p:spTgt>
                                        </p:tgtEl>
                                      </p:cBhvr>
                                    </p:animEffect>
                                  </p:childTnLst>
                                </p:cTn>
                              </p:par>
                              <p:par>
                                <p:cTn id="37" presetID="50" presetClass="entr" presetSubtype="0" decel="100000" fill="hold" grpId="0" nodeType="withEffect">
                                  <p:stCondLst>
                                    <p:cond delay="0"/>
                                  </p:stCondLst>
                                  <p:childTnLst>
                                    <p:set>
                                      <p:cBhvr>
                                        <p:cTn id="38" dur="1" fill="hold">
                                          <p:stCondLst>
                                            <p:cond delay="0"/>
                                          </p:stCondLst>
                                        </p:cTn>
                                        <p:tgtEl>
                                          <p:spTgt spid="130051">
                                            <p:txEl>
                                              <p:pRg st="6" end="6"/>
                                            </p:txEl>
                                          </p:spTgt>
                                        </p:tgtEl>
                                        <p:attrNameLst>
                                          <p:attrName>style.visibility</p:attrName>
                                        </p:attrNameLst>
                                      </p:cBhvr>
                                      <p:to>
                                        <p:strVal val="visible"/>
                                      </p:to>
                                    </p:set>
                                    <p:anim calcmode="lin" valueType="num">
                                      <p:cBhvr>
                                        <p:cTn id="39" dur="2000" fill="hold"/>
                                        <p:tgtEl>
                                          <p:spTgt spid="130051">
                                            <p:txEl>
                                              <p:pRg st="6" end="6"/>
                                            </p:txEl>
                                          </p:spTgt>
                                        </p:tgtEl>
                                        <p:attrNameLst>
                                          <p:attrName>ppt_w</p:attrName>
                                        </p:attrNameLst>
                                      </p:cBhvr>
                                      <p:tavLst>
                                        <p:tav tm="0">
                                          <p:val>
                                            <p:strVal val="#ppt_w+.3"/>
                                          </p:val>
                                        </p:tav>
                                        <p:tav tm="100000">
                                          <p:val>
                                            <p:strVal val="#ppt_w"/>
                                          </p:val>
                                        </p:tav>
                                      </p:tavLst>
                                    </p:anim>
                                    <p:anim calcmode="lin" valueType="num">
                                      <p:cBhvr>
                                        <p:cTn id="40" dur="2000" fill="hold"/>
                                        <p:tgtEl>
                                          <p:spTgt spid="130051">
                                            <p:txEl>
                                              <p:pRg st="6" end="6"/>
                                            </p:txEl>
                                          </p:spTgt>
                                        </p:tgtEl>
                                        <p:attrNameLst>
                                          <p:attrName>ppt_h</p:attrName>
                                        </p:attrNameLst>
                                      </p:cBhvr>
                                      <p:tavLst>
                                        <p:tav tm="0">
                                          <p:val>
                                            <p:strVal val="#ppt_h"/>
                                          </p:val>
                                        </p:tav>
                                        <p:tav tm="100000">
                                          <p:val>
                                            <p:strVal val="#ppt_h"/>
                                          </p:val>
                                        </p:tav>
                                      </p:tavLst>
                                    </p:anim>
                                    <p:animEffect transition="in" filter="fade">
                                      <p:cBhvr>
                                        <p:cTn id="41" dur="2000"/>
                                        <p:tgtEl>
                                          <p:spTgt spid="130051">
                                            <p:txEl>
                                              <p:pRg st="6" end="6"/>
                                            </p:txEl>
                                          </p:spTgt>
                                        </p:tgtEl>
                                      </p:cBhvr>
                                    </p:animEffect>
                                  </p:childTnLst>
                                </p:cTn>
                              </p:par>
                            </p:childTnLst>
                          </p:cTn>
                        </p:par>
                        <p:par>
                          <p:cTn id="42" fill="hold" nodeType="afterGroup">
                            <p:stCondLst>
                              <p:cond delay="2000"/>
                            </p:stCondLst>
                            <p:childTnLst>
                              <p:par>
                                <p:cTn id="43" presetID="54" presetClass="entr" presetSubtype="0" accel="100000" fill="hold" grpId="0" nodeType="afterEffect">
                                  <p:stCondLst>
                                    <p:cond delay="0"/>
                                  </p:stCondLst>
                                  <p:childTnLst>
                                    <p:set>
                                      <p:cBhvr>
                                        <p:cTn id="44" dur="1" fill="hold">
                                          <p:stCondLst>
                                            <p:cond delay="0"/>
                                          </p:stCondLst>
                                        </p:cTn>
                                        <p:tgtEl>
                                          <p:spTgt spid="130051">
                                            <p:txEl>
                                              <p:pRg st="8" end="8"/>
                                            </p:txEl>
                                          </p:spTgt>
                                        </p:tgtEl>
                                        <p:attrNameLst>
                                          <p:attrName>style.visibility</p:attrName>
                                        </p:attrNameLst>
                                      </p:cBhvr>
                                      <p:to>
                                        <p:strVal val="visible"/>
                                      </p:to>
                                    </p:set>
                                    <p:anim calcmode="lin" valueType="num">
                                      <p:cBhvr>
                                        <p:cTn id="45" dur="1000" fill="hold"/>
                                        <p:tgtEl>
                                          <p:spTgt spid="130051">
                                            <p:txEl>
                                              <p:pRg st="8" end="8"/>
                                            </p:txEl>
                                          </p:spTgt>
                                        </p:tgtEl>
                                        <p:attrNameLst>
                                          <p:attrName>ppt_w</p:attrName>
                                        </p:attrNameLst>
                                      </p:cBhvr>
                                      <p:tavLst>
                                        <p:tav tm="0">
                                          <p:val>
                                            <p:strVal val="#ppt_w*0.05"/>
                                          </p:val>
                                        </p:tav>
                                        <p:tav tm="100000">
                                          <p:val>
                                            <p:strVal val="#ppt_w"/>
                                          </p:val>
                                        </p:tav>
                                      </p:tavLst>
                                    </p:anim>
                                    <p:anim calcmode="lin" valueType="num">
                                      <p:cBhvr>
                                        <p:cTn id="46" dur="1000" fill="hold"/>
                                        <p:tgtEl>
                                          <p:spTgt spid="130051">
                                            <p:txEl>
                                              <p:pRg st="8" end="8"/>
                                            </p:txEl>
                                          </p:spTgt>
                                        </p:tgtEl>
                                        <p:attrNameLst>
                                          <p:attrName>ppt_h</p:attrName>
                                        </p:attrNameLst>
                                      </p:cBhvr>
                                      <p:tavLst>
                                        <p:tav tm="0">
                                          <p:val>
                                            <p:strVal val="#ppt_h"/>
                                          </p:val>
                                        </p:tav>
                                        <p:tav tm="100000">
                                          <p:val>
                                            <p:strVal val="#ppt_h"/>
                                          </p:val>
                                        </p:tav>
                                      </p:tavLst>
                                    </p:anim>
                                    <p:anim calcmode="lin" valueType="num">
                                      <p:cBhvr>
                                        <p:cTn id="47" dur="1000" fill="hold"/>
                                        <p:tgtEl>
                                          <p:spTgt spid="130051">
                                            <p:txEl>
                                              <p:pRg st="8" end="8"/>
                                            </p:txEl>
                                          </p:spTgt>
                                        </p:tgtEl>
                                        <p:attrNameLst>
                                          <p:attrName>ppt_x</p:attrName>
                                        </p:attrNameLst>
                                      </p:cBhvr>
                                      <p:tavLst>
                                        <p:tav tm="0">
                                          <p:val>
                                            <p:strVal val="#ppt_x-.2"/>
                                          </p:val>
                                        </p:tav>
                                        <p:tav tm="100000">
                                          <p:val>
                                            <p:strVal val="#ppt_x"/>
                                          </p:val>
                                        </p:tav>
                                      </p:tavLst>
                                    </p:anim>
                                    <p:anim calcmode="lin" valueType="num">
                                      <p:cBhvr>
                                        <p:cTn id="48" dur="1000" fill="hold"/>
                                        <p:tgtEl>
                                          <p:spTgt spid="130051">
                                            <p:txEl>
                                              <p:pRg st="8" end="8"/>
                                            </p:txEl>
                                          </p:spTgt>
                                        </p:tgtEl>
                                        <p:attrNameLst>
                                          <p:attrName>ppt_y</p:attrName>
                                        </p:attrNameLst>
                                      </p:cBhvr>
                                      <p:tavLst>
                                        <p:tav tm="0">
                                          <p:val>
                                            <p:strVal val="#ppt_y"/>
                                          </p:val>
                                        </p:tav>
                                        <p:tav tm="100000">
                                          <p:val>
                                            <p:strVal val="#ppt_y"/>
                                          </p:val>
                                        </p:tav>
                                      </p:tavLst>
                                    </p:anim>
                                    <p:animEffect transition="in" filter="fade">
                                      <p:cBhvr>
                                        <p:cTn id="49" dur="1000"/>
                                        <p:tgtEl>
                                          <p:spTgt spid="130051">
                                            <p:txEl>
                                              <p:pRg st="8" end="8"/>
                                            </p:txEl>
                                          </p:spTgt>
                                        </p:tgtEl>
                                      </p:cBhvr>
                                    </p:animEffect>
                                  </p:childTnLst>
                                </p:cTn>
                              </p:par>
                              <p:par>
                                <p:cTn id="50" presetID="50" presetClass="entr" presetSubtype="0" decel="100000" fill="hold" grpId="0" nodeType="withEffect">
                                  <p:stCondLst>
                                    <p:cond delay="0"/>
                                  </p:stCondLst>
                                  <p:childTnLst>
                                    <p:set>
                                      <p:cBhvr>
                                        <p:cTn id="51" dur="1" fill="hold">
                                          <p:stCondLst>
                                            <p:cond delay="0"/>
                                          </p:stCondLst>
                                        </p:cTn>
                                        <p:tgtEl>
                                          <p:spTgt spid="130051">
                                            <p:txEl>
                                              <p:pRg st="9" end="9"/>
                                            </p:txEl>
                                          </p:spTgt>
                                        </p:tgtEl>
                                        <p:attrNameLst>
                                          <p:attrName>style.visibility</p:attrName>
                                        </p:attrNameLst>
                                      </p:cBhvr>
                                      <p:to>
                                        <p:strVal val="visible"/>
                                      </p:to>
                                    </p:set>
                                    <p:anim calcmode="lin" valueType="num">
                                      <p:cBhvr>
                                        <p:cTn id="52" dur="2000" fill="hold"/>
                                        <p:tgtEl>
                                          <p:spTgt spid="130051">
                                            <p:txEl>
                                              <p:pRg st="9" end="9"/>
                                            </p:txEl>
                                          </p:spTgt>
                                        </p:tgtEl>
                                        <p:attrNameLst>
                                          <p:attrName>ppt_w</p:attrName>
                                        </p:attrNameLst>
                                      </p:cBhvr>
                                      <p:tavLst>
                                        <p:tav tm="0">
                                          <p:val>
                                            <p:strVal val="#ppt_w+.3"/>
                                          </p:val>
                                        </p:tav>
                                        <p:tav tm="100000">
                                          <p:val>
                                            <p:strVal val="#ppt_w"/>
                                          </p:val>
                                        </p:tav>
                                      </p:tavLst>
                                    </p:anim>
                                    <p:anim calcmode="lin" valueType="num">
                                      <p:cBhvr>
                                        <p:cTn id="53" dur="2000" fill="hold"/>
                                        <p:tgtEl>
                                          <p:spTgt spid="130051">
                                            <p:txEl>
                                              <p:pRg st="9" end="9"/>
                                            </p:txEl>
                                          </p:spTgt>
                                        </p:tgtEl>
                                        <p:attrNameLst>
                                          <p:attrName>ppt_h</p:attrName>
                                        </p:attrNameLst>
                                      </p:cBhvr>
                                      <p:tavLst>
                                        <p:tav tm="0">
                                          <p:val>
                                            <p:strVal val="#ppt_h"/>
                                          </p:val>
                                        </p:tav>
                                        <p:tav tm="100000">
                                          <p:val>
                                            <p:strVal val="#ppt_h"/>
                                          </p:val>
                                        </p:tav>
                                      </p:tavLst>
                                    </p:anim>
                                    <p:animEffect transition="in" filter="fade">
                                      <p:cBhvr>
                                        <p:cTn id="54" dur="2000"/>
                                        <p:tgtEl>
                                          <p:spTgt spid="130051">
                                            <p:txEl>
                                              <p:pRg st="9" end="9"/>
                                            </p:txEl>
                                          </p:spTgt>
                                        </p:tgtEl>
                                      </p:cBhvr>
                                    </p:animEffect>
                                  </p:childTnLst>
                                </p:cTn>
                              </p:par>
                              <p:par>
                                <p:cTn id="55" presetID="50" presetClass="entr" presetSubtype="0" decel="100000" fill="hold" grpId="0" nodeType="withEffect">
                                  <p:stCondLst>
                                    <p:cond delay="0"/>
                                  </p:stCondLst>
                                  <p:childTnLst>
                                    <p:set>
                                      <p:cBhvr>
                                        <p:cTn id="56" dur="1" fill="hold">
                                          <p:stCondLst>
                                            <p:cond delay="0"/>
                                          </p:stCondLst>
                                        </p:cTn>
                                        <p:tgtEl>
                                          <p:spTgt spid="130051">
                                            <p:txEl>
                                              <p:pRg st="10" end="10"/>
                                            </p:txEl>
                                          </p:spTgt>
                                        </p:tgtEl>
                                        <p:attrNameLst>
                                          <p:attrName>style.visibility</p:attrName>
                                        </p:attrNameLst>
                                      </p:cBhvr>
                                      <p:to>
                                        <p:strVal val="visible"/>
                                      </p:to>
                                    </p:set>
                                    <p:anim calcmode="lin" valueType="num">
                                      <p:cBhvr>
                                        <p:cTn id="57" dur="2000" fill="hold"/>
                                        <p:tgtEl>
                                          <p:spTgt spid="130051">
                                            <p:txEl>
                                              <p:pRg st="10" end="10"/>
                                            </p:txEl>
                                          </p:spTgt>
                                        </p:tgtEl>
                                        <p:attrNameLst>
                                          <p:attrName>ppt_w</p:attrName>
                                        </p:attrNameLst>
                                      </p:cBhvr>
                                      <p:tavLst>
                                        <p:tav tm="0">
                                          <p:val>
                                            <p:strVal val="#ppt_w+.3"/>
                                          </p:val>
                                        </p:tav>
                                        <p:tav tm="100000">
                                          <p:val>
                                            <p:strVal val="#ppt_w"/>
                                          </p:val>
                                        </p:tav>
                                      </p:tavLst>
                                    </p:anim>
                                    <p:anim calcmode="lin" valueType="num">
                                      <p:cBhvr>
                                        <p:cTn id="58" dur="2000" fill="hold"/>
                                        <p:tgtEl>
                                          <p:spTgt spid="130051">
                                            <p:txEl>
                                              <p:pRg st="10" end="10"/>
                                            </p:txEl>
                                          </p:spTgt>
                                        </p:tgtEl>
                                        <p:attrNameLst>
                                          <p:attrName>ppt_h</p:attrName>
                                        </p:attrNameLst>
                                      </p:cBhvr>
                                      <p:tavLst>
                                        <p:tav tm="0">
                                          <p:val>
                                            <p:strVal val="#ppt_h"/>
                                          </p:val>
                                        </p:tav>
                                        <p:tav tm="100000">
                                          <p:val>
                                            <p:strVal val="#ppt_h"/>
                                          </p:val>
                                        </p:tav>
                                      </p:tavLst>
                                    </p:anim>
                                    <p:animEffect transition="in" filter="fade">
                                      <p:cBhvr>
                                        <p:cTn id="59" dur="2000"/>
                                        <p:tgtEl>
                                          <p:spTgt spid="130051">
                                            <p:txEl>
                                              <p:pRg st="10" end="10"/>
                                            </p:txEl>
                                          </p:spTgt>
                                        </p:tgtEl>
                                      </p:cBhvr>
                                    </p:animEffect>
                                  </p:childTnLst>
                                </p:cTn>
                              </p:par>
                              <p:par>
                                <p:cTn id="60" presetID="50" presetClass="entr" presetSubtype="0" decel="100000" fill="hold" grpId="0" nodeType="withEffect">
                                  <p:stCondLst>
                                    <p:cond delay="0"/>
                                  </p:stCondLst>
                                  <p:childTnLst>
                                    <p:set>
                                      <p:cBhvr>
                                        <p:cTn id="61" dur="1" fill="hold">
                                          <p:stCondLst>
                                            <p:cond delay="0"/>
                                          </p:stCondLst>
                                        </p:cTn>
                                        <p:tgtEl>
                                          <p:spTgt spid="130051">
                                            <p:txEl>
                                              <p:pRg st="11" end="11"/>
                                            </p:txEl>
                                          </p:spTgt>
                                        </p:tgtEl>
                                        <p:attrNameLst>
                                          <p:attrName>style.visibility</p:attrName>
                                        </p:attrNameLst>
                                      </p:cBhvr>
                                      <p:to>
                                        <p:strVal val="visible"/>
                                      </p:to>
                                    </p:set>
                                    <p:anim calcmode="lin" valueType="num">
                                      <p:cBhvr>
                                        <p:cTn id="62" dur="2000" fill="hold"/>
                                        <p:tgtEl>
                                          <p:spTgt spid="130051">
                                            <p:txEl>
                                              <p:pRg st="11" end="11"/>
                                            </p:txEl>
                                          </p:spTgt>
                                        </p:tgtEl>
                                        <p:attrNameLst>
                                          <p:attrName>ppt_w</p:attrName>
                                        </p:attrNameLst>
                                      </p:cBhvr>
                                      <p:tavLst>
                                        <p:tav tm="0">
                                          <p:val>
                                            <p:strVal val="#ppt_w+.3"/>
                                          </p:val>
                                        </p:tav>
                                        <p:tav tm="100000">
                                          <p:val>
                                            <p:strVal val="#ppt_w"/>
                                          </p:val>
                                        </p:tav>
                                      </p:tavLst>
                                    </p:anim>
                                    <p:anim calcmode="lin" valueType="num">
                                      <p:cBhvr>
                                        <p:cTn id="63" dur="2000" fill="hold"/>
                                        <p:tgtEl>
                                          <p:spTgt spid="130051">
                                            <p:txEl>
                                              <p:pRg st="11" end="11"/>
                                            </p:txEl>
                                          </p:spTgt>
                                        </p:tgtEl>
                                        <p:attrNameLst>
                                          <p:attrName>ppt_h</p:attrName>
                                        </p:attrNameLst>
                                      </p:cBhvr>
                                      <p:tavLst>
                                        <p:tav tm="0">
                                          <p:val>
                                            <p:strVal val="#ppt_h"/>
                                          </p:val>
                                        </p:tav>
                                        <p:tav tm="100000">
                                          <p:val>
                                            <p:strVal val="#ppt_h"/>
                                          </p:val>
                                        </p:tav>
                                      </p:tavLst>
                                    </p:anim>
                                    <p:animEffect transition="in" filter="fade">
                                      <p:cBhvr>
                                        <p:cTn id="64" dur="2000"/>
                                        <p:tgtEl>
                                          <p:spTgt spid="130051">
                                            <p:txEl>
                                              <p:pRg st="11" end="11"/>
                                            </p:txEl>
                                          </p:spTgt>
                                        </p:tgtEl>
                                      </p:cBhvr>
                                    </p:animEffect>
                                  </p:childTnLst>
                                </p:cTn>
                              </p:par>
                              <p:par>
                                <p:cTn id="65" presetID="50" presetClass="entr" presetSubtype="0" decel="100000" fill="hold" grpId="0" nodeType="withEffect">
                                  <p:stCondLst>
                                    <p:cond delay="0"/>
                                  </p:stCondLst>
                                  <p:childTnLst>
                                    <p:set>
                                      <p:cBhvr>
                                        <p:cTn id="66" dur="1" fill="hold">
                                          <p:stCondLst>
                                            <p:cond delay="0"/>
                                          </p:stCondLst>
                                        </p:cTn>
                                        <p:tgtEl>
                                          <p:spTgt spid="130051">
                                            <p:txEl>
                                              <p:pRg st="12" end="12"/>
                                            </p:txEl>
                                          </p:spTgt>
                                        </p:tgtEl>
                                        <p:attrNameLst>
                                          <p:attrName>style.visibility</p:attrName>
                                        </p:attrNameLst>
                                      </p:cBhvr>
                                      <p:to>
                                        <p:strVal val="visible"/>
                                      </p:to>
                                    </p:set>
                                    <p:anim calcmode="lin" valueType="num">
                                      <p:cBhvr>
                                        <p:cTn id="67" dur="2000" fill="hold"/>
                                        <p:tgtEl>
                                          <p:spTgt spid="130051">
                                            <p:txEl>
                                              <p:pRg st="12" end="12"/>
                                            </p:txEl>
                                          </p:spTgt>
                                        </p:tgtEl>
                                        <p:attrNameLst>
                                          <p:attrName>ppt_w</p:attrName>
                                        </p:attrNameLst>
                                      </p:cBhvr>
                                      <p:tavLst>
                                        <p:tav tm="0">
                                          <p:val>
                                            <p:strVal val="#ppt_w+.3"/>
                                          </p:val>
                                        </p:tav>
                                        <p:tav tm="100000">
                                          <p:val>
                                            <p:strVal val="#ppt_w"/>
                                          </p:val>
                                        </p:tav>
                                      </p:tavLst>
                                    </p:anim>
                                    <p:anim calcmode="lin" valueType="num">
                                      <p:cBhvr>
                                        <p:cTn id="68" dur="2000" fill="hold"/>
                                        <p:tgtEl>
                                          <p:spTgt spid="130051">
                                            <p:txEl>
                                              <p:pRg st="12" end="12"/>
                                            </p:txEl>
                                          </p:spTgt>
                                        </p:tgtEl>
                                        <p:attrNameLst>
                                          <p:attrName>ppt_h</p:attrName>
                                        </p:attrNameLst>
                                      </p:cBhvr>
                                      <p:tavLst>
                                        <p:tav tm="0">
                                          <p:val>
                                            <p:strVal val="#ppt_h"/>
                                          </p:val>
                                        </p:tav>
                                        <p:tav tm="100000">
                                          <p:val>
                                            <p:strVal val="#ppt_h"/>
                                          </p:val>
                                        </p:tav>
                                      </p:tavLst>
                                    </p:anim>
                                    <p:animEffect transition="in" filter="fade">
                                      <p:cBhvr>
                                        <p:cTn id="69" dur="2000"/>
                                        <p:tgtEl>
                                          <p:spTgt spid="13005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304800" y="552450"/>
            <a:ext cx="6705600" cy="411163"/>
          </a:xfrm>
        </p:spPr>
        <p:txBody>
          <a:bodyPr/>
          <a:lstStyle/>
          <a:p>
            <a:pPr eaLnBrk="1" hangingPunct="1"/>
            <a:r>
              <a:rPr smtClean="0"/>
              <a:t>Scope of Variables</a:t>
            </a:r>
          </a:p>
        </p:txBody>
      </p:sp>
      <p:sp>
        <p:nvSpPr>
          <p:cNvPr id="72707" name="Rectangle 3"/>
          <p:cNvSpPr>
            <a:spLocks noGrp="1" noChangeArrowheads="1"/>
          </p:cNvSpPr>
          <p:nvPr>
            <p:ph type="body" idx="1"/>
          </p:nvPr>
        </p:nvSpPr>
        <p:spPr/>
        <p:txBody>
          <a:bodyPr/>
          <a:lstStyle/>
          <a:p>
            <a:pPr eaLnBrk="1" hangingPunct="1">
              <a:buFont typeface="Wingdings" panose="05000000000000000000" pitchFamily="2" charset="2"/>
              <a:buNone/>
            </a:pPr>
            <a:endParaRPr lang="en-US" altLang="en-US" smtClean="0">
              <a:solidFill>
                <a:schemeClr val="accent2"/>
              </a:solidFill>
              <a:latin typeface="Courier New" panose="02070309020205020404" pitchFamily="49" charset="0"/>
            </a:endParaRPr>
          </a:p>
          <a:p>
            <a:pPr eaLnBrk="1" hangingPunct="1">
              <a:buFont typeface="Wingdings" panose="05000000000000000000" pitchFamily="2" charset="2"/>
              <a:buNone/>
            </a:pPr>
            <a:r>
              <a:rPr lang="en-US" altLang="en-US" smtClean="0">
                <a:solidFill>
                  <a:schemeClr val="accent2"/>
                </a:solidFill>
                <a:latin typeface="Courier New" panose="02070309020205020404" pitchFamily="49" charset="0"/>
              </a:rPr>
              <a:t>class Student{</a:t>
            </a:r>
          </a:p>
          <a:p>
            <a:pPr eaLnBrk="1" hangingPunct="1">
              <a:buFont typeface="Wingdings" panose="05000000000000000000" pitchFamily="2" charset="2"/>
              <a:buNone/>
            </a:pPr>
            <a:r>
              <a:rPr lang="en-US" altLang="en-US" smtClean="0">
                <a:solidFill>
                  <a:schemeClr val="accent2"/>
                </a:solidFill>
                <a:latin typeface="Courier New" panose="02070309020205020404" pitchFamily="49" charset="0"/>
              </a:rPr>
              <a:t>   int rollNo;</a:t>
            </a:r>
          </a:p>
          <a:p>
            <a:pPr eaLnBrk="1" hangingPunct="1">
              <a:buFont typeface="Wingdings" panose="05000000000000000000" pitchFamily="2" charset="2"/>
              <a:buNone/>
            </a:pPr>
            <a:r>
              <a:rPr lang="en-US" altLang="en-US" smtClean="0">
                <a:solidFill>
                  <a:schemeClr val="accent2"/>
                </a:solidFill>
                <a:latin typeface="Courier New" panose="02070309020205020404" pitchFamily="49" charset="0"/>
              </a:rPr>
              <a:t>   String name;</a:t>
            </a:r>
          </a:p>
          <a:p>
            <a:pPr eaLnBrk="1" hangingPunct="1">
              <a:buFont typeface="Wingdings" panose="05000000000000000000" pitchFamily="2" charset="2"/>
              <a:buNone/>
            </a:pPr>
            <a:r>
              <a:rPr lang="en-US" altLang="en-US" smtClean="0">
                <a:solidFill>
                  <a:schemeClr val="accent2"/>
                </a:solidFill>
                <a:latin typeface="Courier New" panose="02070309020205020404" pitchFamily="49" charset="0"/>
              </a:rPr>
              <a:t>   public void display (int z){</a:t>
            </a:r>
          </a:p>
          <a:p>
            <a:pPr eaLnBrk="1" hangingPunct="1">
              <a:buFont typeface="Wingdings" panose="05000000000000000000" pitchFamily="2" charset="2"/>
              <a:buNone/>
            </a:pPr>
            <a:r>
              <a:rPr lang="en-US" altLang="en-US" smtClean="0">
                <a:solidFill>
                  <a:schemeClr val="accent2"/>
                </a:solidFill>
                <a:latin typeface="Courier New" panose="02070309020205020404" pitchFamily="49" charset="0"/>
              </a:rPr>
              <a:t>      	int x;</a:t>
            </a:r>
          </a:p>
          <a:p>
            <a:pPr eaLnBrk="1" hangingPunct="1">
              <a:buFont typeface="Wingdings" panose="05000000000000000000" pitchFamily="2" charset="2"/>
              <a:buNone/>
            </a:pPr>
            <a:r>
              <a:rPr lang="en-US" altLang="en-US" smtClean="0">
                <a:solidFill>
                  <a:schemeClr val="accent2"/>
                </a:solidFill>
                <a:latin typeface="Courier New" panose="02070309020205020404" pitchFamily="49" charset="0"/>
              </a:rPr>
              <a:t>		System.out.println(rollNo);</a:t>
            </a:r>
            <a:r>
              <a:rPr lang="en-US" altLang="en-US" smtClean="0">
                <a:solidFill>
                  <a:srgbClr val="FF0000"/>
                </a:solidFill>
                <a:latin typeface="Courier New" panose="02070309020205020404" pitchFamily="49" charset="0"/>
              </a:rPr>
              <a:t>// Prints 0</a:t>
            </a:r>
          </a:p>
          <a:p>
            <a:pPr eaLnBrk="1" hangingPunct="1">
              <a:buFont typeface="Wingdings" panose="05000000000000000000" pitchFamily="2" charset="2"/>
              <a:buNone/>
            </a:pPr>
            <a:r>
              <a:rPr lang="en-US" altLang="en-US" smtClean="0">
                <a:solidFill>
                  <a:schemeClr val="accent2"/>
                </a:solidFill>
                <a:latin typeface="Courier New" panose="02070309020205020404" pitchFamily="49" charset="0"/>
              </a:rPr>
              <a:t>		System.out.println(z); 	</a:t>
            </a:r>
            <a:r>
              <a:rPr lang="en-US" altLang="en-US" smtClean="0">
                <a:solidFill>
                  <a:srgbClr val="FF0000"/>
                </a:solidFill>
                <a:latin typeface="Courier New" panose="02070309020205020404" pitchFamily="49" charset="0"/>
              </a:rPr>
              <a:t>// Prints 100</a:t>
            </a:r>
          </a:p>
          <a:p>
            <a:pPr eaLnBrk="1" hangingPunct="1">
              <a:buFont typeface="Wingdings" panose="05000000000000000000" pitchFamily="2" charset="2"/>
              <a:buNone/>
            </a:pPr>
            <a:r>
              <a:rPr lang="en-US" altLang="en-US" smtClean="0">
                <a:solidFill>
                  <a:schemeClr val="accent2"/>
                </a:solidFill>
                <a:latin typeface="Courier New" panose="02070309020205020404" pitchFamily="49" charset="0"/>
              </a:rPr>
              <a:t>		System.out.println(x);  	</a:t>
            </a:r>
            <a:r>
              <a:rPr lang="en-US" altLang="en-US" smtClean="0">
                <a:solidFill>
                  <a:srgbClr val="FF0000"/>
                </a:solidFill>
                <a:latin typeface="Courier New" panose="02070309020205020404" pitchFamily="49" charset="0"/>
              </a:rPr>
              <a:t>//ERROR</a:t>
            </a:r>
          </a:p>
          <a:p>
            <a:pPr eaLnBrk="1" hangingPunct="1">
              <a:buFont typeface="Wingdings" panose="05000000000000000000" pitchFamily="2" charset="2"/>
              <a:buNone/>
            </a:pPr>
            <a:r>
              <a:rPr lang="en-US" altLang="en-US" smtClean="0">
                <a:solidFill>
                  <a:schemeClr val="accent2"/>
                </a:solidFill>
                <a:latin typeface="Courier New" panose="02070309020205020404" pitchFamily="49" charset="0"/>
              </a:rPr>
              <a:t>	   }</a:t>
            </a:r>
          </a:p>
          <a:p>
            <a:pPr eaLnBrk="1" hangingPunct="1">
              <a:buFont typeface="Wingdings" panose="05000000000000000000" pitchFamily="2" charset="2"/>
              <a:buNone/>
            </a:pPr>
            <a:r>
              <a:rPr lang="en-US" altLang="en-US" smtClean="0">
                <a:solidFill>
                  <a:schemeClr val="accent2"/>
                </a:solidFill>
                <a:latin typeface="Courier New" panose="02070309020205020404" pitchFamily="49" charset="0"/>
              </a:rPr>
              <a:t>	  public static void main(String a[]){</a:t>
            </a:r>
          </a:p>
          <a:p>
            <a:pPr eaLnBrk="1" hangingPunct="1">
              <a:buFont typeface="Wingdings" panose="05000000000000000000" pitchFamily="2" charset="2"/>
              <a:buNone/>
            </a:pPr>
            <a:r>
              <a:rPr lang="en-US" altLang="en-US" smtClean="0">
                <a:solidFill>
                  <a:schemeClr val="accent2"/>
                </a:solidFill>
                <a:latin typeface="Courier New" panose="02070309020205020404" pitchFamily="49" charset="0"/>
              </a:rPr>
              <a:t>		Student s=new Student();</a:t>
            </a:r>
          </a:p>
          <a:p>
            <a:pPr eaLnBrk="1" hangingPunct="1">
              <a:buFont typeface="Wingdings" panose="05000000000000000000" pitchFamily="2" charset="2"/>
              <a:buNone/>
            </a:pPr>
            <a:r>
              <a:rPr lang="en-US" altLang="en-US" smtClean="0">
                <a:solidFill>
                  <a:schemeClr val="accent2"/>
                </a:solidFill>
                <a:latin typeface="Courier New" panose="02070309020205020404" pitchFamily="49" charset="0"/>
              </a:rPr>
              <a:t>		s.display(100);</a:t>
            </a:r>
          </a:p>
          <a:p>
            <a:pPr eaLnBrk="1" hangingPunct="1">
              <a:buFont typeface="Wingdings" panose="05000000000000000000" pitchFamily="2" charset="2"/>
              <a:buNone/>
            </a:pPr>
            <a:r>
              <a:rPr lang="en-US" altLang="en-US" smtClean="0">
                <a:solidFill>
                  <a:schemeClr val="accent2"/>
                </a:solidFill>
                <a:latin typeface="Courier New" panose="02070309020205020404" pitchFamily="49" charset="0"/>
              </a:rPr>
              <a:t>	  }</a:t>
            </a:r>
          </a:p>
          <a:p>
            <a:pPr eaLnBrk="1" hangingPunct="1">
              <a:buFont typeface="Wingdings" panose="05000000000000000000" pitchFamily="2" charset="2"/>
              <a:buNone/>
            </a:pPr>
            <a:r>
              <a:rPr lang="en-US" altLang="en-US" smtClean="0">
                <a:solidFill>
                  <a:schemeClr val="accent2"/>
                </a:solidFill>
                <a:latin typeface="Courier New" panose="02070309020205020404" pitchFamily="49" charset="0"/>
              </a:rPr>
              <a:t>}</a:t>
            </a:r>
          </a:p>
        </p:txBody>
      </p:sp>
      <p:sp>
        <p:nvSpPr>
          <p:cNvPr id="132100" name="AutoShape 4"/>
          <p:cNvSpPr>
            <a:spLocks noChangeArrowheads="1"/>
          </p:cNvSpPr>
          <p:nvPr/>
        </p:nvSpPr>
        <p:spPr bwMode="auto">
          <a:xfrm>
            <a:off x="6629400" y="1447800"/>
            <a:ext cx="2286000" cy="1066800"/>
          </a:xfrm>
          <a:prstGeom prst="wedgeRoundRectCallout">
            <a:avLst>
              <a:gd name="adj1" fmla="val -222569"/>
              <a:gd name="adj2" fmla="val 26486"/>
              <a:gd name="adj3" fmla="val 16667"/>
            </a:avLst>
          </a:prstGeom>
          <a:solidFill>
            <a:srgbClr val="99CCFF">
              <a:alpha val="50195"/>
            </a:srgbClr>
          </a:solidFill>
          <a:ln w="12700" algn="ctr">
            <a:solidFill>
              <a:schemeClr val="tx1"/>
            </a:solidFill>
            <a:miter lim="800000"/>
            <a:headEnd/>
            <a:tailEnd/>
          </a:ln>
        </p:spPr>
        <p:txBody>
          <a:bodyPr anchor="ct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r>
              <a:rPr lang="en-US" altLang="en-US" sz="1400"/>
              <a:t>rollNo and name are instance variables stored in the heap</a:t>
            </a:r>
          </a:p>
        </p:txBody>
      </p:sp>
      <p:sp>
        <p:nvSpPr>
          <p:cNvPr id="132101" name="AutoShape 5"/>
          <p:cNvSpPr>
            <a:spLocks noChangeArrowheads="1"/>
          </p:cNvSpPr>
          <p:nvPr/>
        </p:nvSpPr>
        <p:spPr bwMode="auto">
          <a:xfrm>
            <a:off x="6781800" y="2590800"/>
            <a:ext cx="2209800" cy="914400"/>
          </a:xfrm>
          <a:prstGeom prst="wedgeRoundRectCallout">
            <a:avLst>
              <a:gd name="adj1" fmla="val -150634"/>
              <a:gd name="adj2" fmla="val -22019"/>
              <a:gd name="adj3" fmla="val 16667"/>
            </a:avLst>
          </a:prstGeom>
          <a:solidFill>
            <a:srgbClr val="99CCFF">
              <a:alpha val="50195"/>
            </a:srgbClr>
          </a:solidFill>
          <a:ln w="12700" algn="ctr">
            <a:solidFill>
              <a:schemeClr val="tx1"/>
            </a:solidFill>
            <a:miter lim="800000"/>
            <a:headEnd/>
            <a:tailEnd/>
          </a:ln>
        </p:spPr>
        <p:txBody>
          <a:bodyPr anchor="ct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r>
              <a:rPr lang="en-US" altLang="en-US" sz="1400"/>
              <a:t>z and x are local variables stored in the stack</a:t>
            </a:r>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2100"/>
                                        </p:tgtEl>
                                        <p:attrNameLst>
                                          <p:attrName>style.visibility</p:attrName>
                                        </p:attrNameLst>
                                      </p:cBhvr>
                                      <p:to>
                                        <p:strVal val="visible"/>
                                      </p:to>
                                    </p:set>
                                    <p:animEffect transition="in" filter="fade">
                                      <p:cBhvr>
                                        <p:cTn id="7" dur="2000"/>
                                        <p:tgtEl>
                                          <p:spTgt spid="132100"/>
                                        </p:tgtEl>
                                      </p:cBhvr>
                                    </p:animEffect>
                                  </p:childTnLst>
                                </p:cTn>
                              </p:par>
                            </p:childTnLst>
                          </p:cTn>
                        </p:par>
                        <p:par>
                          <p:cTn id="8" fill="hold" nodeType="afterGroup">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32101"/>
                                        </p:tgtEl>
                                        <p:attrNameLst>
                                          <p:attrName>style.visibility</p:attrName>
                                        </p:attrNameLst>
                                      </p:cBhvr>
                                      <p:to>
                                        <p:strVal val="visible"/>
                                      </p:to>
                                    </p:set>
                                    <p:animEffect transition="in" filter="fade">
                                      <p:cBhvr>
                                        <p:cTn id="11" dur="2000"/>
                                        <p:tgtEl>
                                          <p:spTgt spid="132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0" grpId="0" animBg="1"/>
      <p:bldP spid="13210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304800" y="552450"/>
            <a:ext cx="6705600" cy="411163"/>
          </a:xfrm>
        </p:spPr>
        <p:txBody>
          <a:bodyPr/>
          <a:lstStyle/>
          <a:p>
            <a:pPr eaLnBrk="1" hangingPunct="1"/>
            <a:r>
              <a:rPr smtClean="0"/>
              <a:t>Garbage Collection</a:t>
            </a:r>
          </a:p>
        </p:txBody>
      </p:sp>
      <p:sp>
        <p:nvSpPr>
          <p:cNvPr id="74755" name="Rectangle 3"/>
          <p:cNvSpPr>
            <a:spLocks noGrp="1" noChangeArrowheads="1"/>
          </p:cNvSpPr>
          <p:nvPr>
            <p:ph type="body" idx="1"/>
          </p:nvPr>
        </p:nvSpPr>
        <p:spPr/>
        <p:txBody>
          <a:bodyPr/>
          <a:lstStyle/>
          <a:p>
            <a:pPr lvl="1" eaLnBrk="1" hangingPunct="1"/>
            <a:r>
              <a:rPr lang="en-US" altLang="en-US" smtClean="0">
                <a:cs typeface="Arial" panose="020B0604020202020204" pitchFamily="34" charset="0"/>
              </a:rPr>
              <a:t>When an object is instantiated using the </a:t>
            </a:r>
            <a:r>
              <a:rPr lang="en-US" altLang="en-US" smtClean="0">
                <a:latin typeface="Courier New" panose="02070309020205020404" pitchFamily="49" charset="0"/>
                <a:cs typeface="Courier New" panose="02070309020205020404" pitchFamily="49" charset="0"/>
              </a:rPr>
              <a:t>new</a:t>
            </a:r>
            <a:r>
              <a:rPr lang="en-US" altLang="en-US" smtClean="0">
                <a:cs typeface="Arial" panose="020B0604020202020204" pitchFamily="34" charset="0"/>
              </a:rPr>
              <a:t> keyword, memory is allocated in heap for the object. </a:t>
            </a:r>
          </a:p>
          <a:p>
            <a:pPr lvl="1" eaLnBrk="1" hangingPunct="1"/>
            <a:endParaRPr lang="en-US" altLang="en-US" smtClean="0">
              <a:cs typeface="Arial" panose="020B0604020202020204" pitchFamily="34" charset="0"/>
            </a:endParaRPr>
          </a:p>
          <a:p>
            <a:pPr lvl="1" eaLnBrk="1" hangingPunct="1"/>
            <a:r>
              <a:rPr lang="en-US" altLang="en-US" smtClean="0">
                <a:cs typeface="Arial" panose="020B0604020202020204" pitchFamily="34" charset="0"/>
              </a:rPr>
              <a:t>Garbage collection is a mechanism for reclaiming memory from </a:t>
            </a:r>
            <a:r>
              <a:rPr lang="en-US" altLang="en-US" smtClean="0">
                <a:solidFill>
                  <a:srgbClr val="FF3300"/>
                </a:solidFill>
                <a:cs typeface="Arial" panose="020B0604020202020204" pitchFamily="34" charset="0"/>
              </a:rPr>
              <a:t>objects that are no longer referenced by the program</a:t>
            </a:r>
            <a:r>
              <a:rPr lang="en-US" altLang="en-US" smtClean="0">
                <a:cs typeface="Arial" panose="020B0604020202020204" pitchFamily="34" charset="0"/>
              </a:rPr>
              <a:t>, and making the memory available for new objects.</a:t>
            </a:r>
          </a:p>
          <a:p>
            <a:pPr lvl="1" eaLnBrk="1" hangingPunct="1"/>
            <a:endParaRPr lang="en-US" altLang="en-US" smtClean="0">
              <a:cs typeface="Arial" panose="020B0604020202020204" pitchFamily="34" charset="0"/>
            </a:endParaRPr>
          </a:p>
          <a:p>
            <a:pPr lvl="1" eaLnBrk="1" hangingPunct="1"/>
            <a:r>
              <a:rPr lang="en-US" altLang="en-US" smtClean="0">
                <a:cs typeface="Arial" panose="020B0604020202020204" pitchFamily="34" charset="0"/>
              </a:rPr>
              <a:t>JVM does the garbage collection and is not the responsibility of the programmer.</a:t>
            </a:r>
          </a:p>
          <a:p>
            <a:pPr lvl="1" eaLnBrk="1" hangingPunct="1"/>
            <a:endParaRPr lang="en-US" altLang="en-US" smtClean="0">
              <a:cs typeface="Arial" panose="020B0604020202020204" pitchFamily="34" charset="0"/>
            </a:endParaRPr>
          </a:p>
          <a:p>
            <a:pPr lvl="1" eaLnBrk="1" hangingPunct="1"/>
            <a:r>
              <a:rPr lang="en-US" altLang="en-US" smtClean="0">
                <a:cs typeface="Arial" panose="020B0604020202020204" pitchFamily="34" charset="0"/>
              </a:rPr>
              <a:t>It runs in a low priority thread and may kick in when memory is too low but </a:t>
            </a:r>
            <a:r>
              <a:rPr lang="en-US" altLang="en-US" smtClean="0">
                <a:solidFill>
                  <a:srgbClr val="FF3300"/>
                </a:solidFill>
                <a:cs typeface="Arial" panose="020B0604020202020204" pitchFamily="34" charset="0"/>
              </a:rPr>
              <a:t>no guarantee</a:t>
            </a:r>
            <a:r>
              <a:rPr lang="en-US" altLang="en-US" smtClean="0">
                <a:cs typeface="Arial" panose="020B0604020202020204" pitchFamily="34" charset="0"/>
              </a:rPr>
              <a:t>.</a:t>
            </a:r>
          </a:p>
          <a:p>
            <a:pPr lvl="1" eaLnBrk="1" hangingPunct="1"/>
            <a:endParaRPr lang="en-US" altLang="en-US" smtClean="0">
              <a:cs typeface="Arial" panose="020B0604020202020204" pitchFamily="34" charset="0"/>
            </a:endParaRPr>
          </a:p>
          <a:p>
            <a:pPr lvl="1" eaLnBrk="1" hangingPunct="1"/>
            <a:r>
              <a:rPr lang="en-US" altLang="en-US" smtClean="0">
                <a:cs typeface="Arial" panose="020B0604020202020204" pitchFamily="34" charset="0"/>
              </a:rPr>
              <a:t>It’s not possible to force garbage collection. Invoking System.gc() </a:t>
            </a:r>
            <a:r>
              <a:rPr lang="en-US" altLang="en-US" smtClean="0">
                <a:solidFill>
                  <a:srgbClr val="FF3300"/>
                </a:solidFill>
                <a:cs typeface="Arial" panose="020B0604020202020204" pitchFamily="34" charset="0"/>
              </a:rPr>
              <a:t>may</a:t>
            </a:r>
            <a:r>
              <a:rPr lang="en-US" altLang="en-US" smtClean="0">
                <a:cs typeface="Arial" panose="020B0604020202020204" pitchFamily="34" charset="0"/>
              </a:rPr>
              <a:t> start garbage collection process.</a:t>
            </a:r>
          </a:p>
          <a:p>
            <a:pPr lvl="1" eaLnBrk="1" hangingPunct="1"/>
            <a:endParaRPr lang="en-US" altLang="en-US" smtClean="0">
              <a:cs typeface="Arial" panose="020B0604020202020204" pitchFamily="34" charset="0"/>
            </a:endParaRPr>
          </a:p>
          <a:p>
            <a:pPr lvl="1" eaLnBrk="1" hangingPunct="1"/>
            <a:r>
              <a:rPr lang="en-US" altLang="en-US" i="1" smtClean="0">
                <a:cs typeface="Arial" panose="020B0604020202020204" pitchFamily="34" charset="0"/>
              </a:rPr>
              <a:t>finalize method</a:t>
            </a:r>
            <a:r>
              <a:rPr lang="en-US" altLang="en-US" smtClean="0">
                <a:cs typeface="Arial" panose="020B0604020202020204" pitchFamily="34" charset="0"/>
              </a:rPr>
              <a:t> is used to release system resources other than memory (such as file handles, network / database connections).                                       </a:t>
            </a:r>
            <a:endParaRPr lang="en-US" altLang="en-US" b="1" smtClean="0">
              <a:solidFill>
                <a:srgbClr val="C0C0C0"/>
              </a:solidFill>
              <a:cs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304800" y="552450"/>
            <a:ext cx="6705600" cy="411163"/>
          </a:xfrm>
        </p:spPr>
        <p:txBody>
          <a:bodyPr/>
          <a:lstStyle/>
          <a:p>
            <a:pPr eaLnBrk="1" hangingPunct="1"/>
            <a:r>
              <a:rPr smtClean="0"/>
              <a:t>Garbage Collection</a:t>
            </a:r>
          </a:p>
        </p:txBody>
      </p:sp>
      <p:sp>
        <p:nvSpPr>
          <p:cNvPr id="76803" name="Cloud"/>
          <p:cNvSpPr>
            <a:spLocks noChangeAspect="1" noEditPoints="1" noChangeArrowheads="1"/>
          </p:cNvSpPr>
          <p:nvPr/>
        </p:nvSpPr>
        <p:spPr bwMode="auto">
          <a:xfrm>
            <a:off x="4038600" y="1524000"/>
            <a:ext cx="4800600" cy="32178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9525">
            <a:solidFill>
              <a:srgbClr val="000000"/>
            </a:solidFill>
            <a:miter lim="800000"/>
            <a:headEnd/>
            <a:tailEnd/>
          </a:ln>
          <a:effectLst>
            <a:outerShdw dist="107763" dir="2700000" algn="ctr" rotWithShape="0">
              <a:srgbClr val="808080"/>
            </a:outerShdw>
          </a:effectLst>
        </p:spPr>
        <p:txBody>
          <a:bodyP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r>
              <a:rPr lang="en-US" altLang="en-US" sz="2400">
                <a:solidFill>
                  <a:schemeClr val="tx1"/>
                </a:solidFill>
                <a:latin typeface="Times New Roman" panose="02020603050405020304" pitchFamily="18" charset="0"/>
              </a:rPr>
              <a:t>	 </a:t>
            </a:r>
            <a:r>
              <a:rPr lang="en-US" altLang="en-US" sz="1400" b="1">
                <a:solidFill>
                  <a:schemeClr val="tx1"/>
                </a:solidFill>
                <a:latin typeface="Arial" panose="020B0604020202020204" pitchFamily="34" charset="0"/>
              </a:rPr>
              <a:t>Memory Heap</a:t>
            </a:r>
          </a:p>
        </p:txBody>
      </p:sp>
      <p:sp>
        <p:nvSpPr>
          <p:cNvPr id="76804" name="Text Box 9"/>
          <p:cNvSpPr txBox="1">
            <a:spLocks noChangeArrowheads="1"/>
          </p:cNvSpPr>
          <p:nvPr/>
        </p:nvSpPr>
        <p:spPr bwMode="auto">
          <a:xfrm>
            <a:off x="304800" y="1295400"/>
            <a:ext cx="4876800" cy="246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r>
              <a:rPr lang="en-US" altLang="en-US" sz="2400" b="1">
                <a:latin typeface="Times New Roman" panose="02020603050405020304" pitchFamily="18" charset="0"/>
              </a:rPr>
              <a:t>Car car1 = new Car(“yellow”);</a:t>
            </a:r>
          </a:p>
          <a:p>
            <a:r>
              <a:rPr lang="en-US" altLang="en-US" sz="2400" b="1">
                <a:latin typeface="Times New Roman" panose="02020603050405020304" pitchFamily="18" charset="0"/>
              </a:rPr>
              <a:t>Car car2 = new Car(“red”);</a:t>
            </a:r>
          </a:p>
          <a:p>
            <a:endParaRPr lang="en-US" altLang="en-US" sz="2400" b="1">
              <a:latin typeface="Times New Roman" panose="02020603050405020304" pitchFamily="18" charset="0"/>
            </a:endParaRPr>
          </a:p>
          <a:p>
            <a:endParaRPr lang="en-US" altLang="en-US" sz="2400" b="1">
              <a:latin typeface="Times New Roman" panose="02020603050405020304" pitchFamily="18" charset="0"/>
            </a:endParaRPr>
          </a:p>
          <a:p>
            <a:r>
              <a:rPr lang="en-US" altLang="en-US" sz="2400" b="1">
                <a:latin typeface="Times New Roman" panose="02020603050405020304" pitchFamily="18" charset="0"/>
              </a:rPr>
              <a:t>car2 = car1;</a:t>
            </a:r>
          </a:p>
          <a:p>
            <a:pPr>
              <a:spcBef>
                <a:spcPct val="50000"/>
              </a:spcBef>
            </a:pPr>
            <a:endParaRPr lang="en-US" altLang="en-US" sz="2400">
              <a:solidFill>
                <a:schemeClr val="tx1"/>
              </a:solidFill>
              <a:latin typeface="Times New Roman" panose="02020603050405020304" pitchFamily="18" charset="0"/>
            </a:endParaRPr>
          </a:p>
        </p:txBody>
      </p:sp>
      <p:pic>
        <p:nvPicPr>
          <p:cNvPr id="76805" name="Picture 10" descr="imagesCAHJHEN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438400"/>
            <a:ext cx="15367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6" name="Picture 11" descr="imagesCASLAO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2438400"/>
            <a:ext cx="15589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7" name="Rectangle 13"/>
          <p:cNvSpPr>
            <a:spLocks noChangeArrowheads="1"/>
          </p:cNvSpPr>
          <p:nvPr/>
        </p:nvSpPr>
        <p:spPr bwMode="auto">
          <a:xfrm>
            <a:off x="4114800" y="5715000"/>
            <a:ext cx="1066800" cy="381000"/>
          </a:xfrm>
          <a:prstGeom prst="rect">
            <a:avLst/>
          </a:prstGeom>
          <a:solidFill>
            <a:srgbClr val="FFFF99"/>
          </a:solidFill>
          <a:ln w="9525">
            <a:solidFill>
              <a:schemeClr val="tx1"/>
            </a:solidFill>
            <a:miter lim="800000"/>
            <a:headEnd/>
            <a:tailEnd/>
          </a:ln>
        </p:spPr>
        <p:txBody>
          <a:bodyPr wrap="none" anchor="ct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algn="ctr"/>
            <a:r>
              <a:rPr lang="en-US" altLang="en-US" sz="1800">
                <a:solidFill>
                  <a:schemeClr val="tx1"/>
                </a:solidFill>
                <a:latin typeface="Times New Roman" panose="02020603050405020304" pitchFamily="18" charset="0"/>
              </a:rPr>
              <a:t>car1</a:t>
            </a:r>
          </a:p>
        </p:txBody>
      </p:sp>
      <p:sp>
        <p:nvSpPr>
          <p:cNvPr id="76808" name="Rectangle 14"/>
          <p:cNvSpPr>
            <a:spLocks noChangeArrowheads="1"/>
          </p:cNvSpPr>
          <p:nvPr/>
        </p:nvSpPr>
        <p:spPr bwMode="auto">
          <a:xfrm>
            <a:off x="5562600" y="5715000"/>
            <a:ext cx="1066800" cy="381000"/>
          </a:xfrm>
          <a:prstGeom prst="rect">
            <a:avLst/>
          </a:prstGeom>
          <a:solidFill>
            <a:srgbClr val="FFFF99"/>
          </a:solidFill>
          <a:ln w="9525">
            <a:solidFill>
              <a:schemeClr val="tx1"/>
            </a:solidFill>
            <a:miter lim="800000"/>
            <a:headEnd/>
            <a:tailEnd/>
          </a:ln>
        </p:spPr>
        <p:txBody>
          <a:bodyPr wrap="none" anchor="ct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algn="ctr"/>
            <a:r>
              <a:rPr lang="en-US" altLang="en-US" sz="1800">
                <a:solidFill>
                  <a:schemeClr val="tx1"/>
                </a:solidFill>
                <a:latin typeface="Times New Roman" panose="02020603050405020304" pitchFamily="18" charset="0"/>
              </a:rPr>
              <a:t>car2</a:t>
            </a:r>
          </a:p>
        </p:txBody>
      </p:sp>
      <p:sp>
        <p:nvSpPr>
          <p:cNvPr id="76809" name="Line 15"/>
          <p:cNvSpPr>
            <a:spLocks noChangeShapeType="1"/>
          </p:cNvSpPr>
          <p:nvPr/>
        </p:nvSpPr>
        <p:spPr bwMode="auto">
          <a:xfrm flipV="1">
            <a:off x="4572000" y="3657600"/>
            <a:ext cx="990600" cy="19812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6810" name="Line 16"/>
          <p:cNvSpPr>
            <a:spLocks noChangeShapeType="1"/>
          </p:cNvSpPr>
          <p:nvPr/>
        </p:nvSpPr>
        <p:spPr bwMode="auto">
          <a:xfrm flipV="1">
            <a:off x="6172200" y="3657600"/>
            <a:ext cx="914400" cy="19050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6811" name="Line 17"/>
          <p:cNvSpPr>
            <a:spLocks noChangeShapeType="1"/>
          </p:cNvSpPr>
          <p:nvPr/>
        </p:nvSpPr>
        <p:spPr bwMode="auto">
          <a:xfrm flipH="1" flipV="1">
            <a:off x="5638800" y="3657600"/>
            <a:ext cx="381000" cy="19050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76812" name="Picture 21" descr="garbage_collec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6600" y="4572000"/>
            <a:ext cx="190500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13" name="Line 9"/>
          <p:cNvSpPr>
            <a:spLocks noChangeShapeType="1"/>
          </p:cNvSpPr>
          <p:nvPr/>
        </p:nvSpPr>
        <p:spPr bwMode="auto">
          <a:xfrm>
            <a:off x="6226175" y="4545013"/>
            <a:ext cx="685800" cy="762000"/>
          </a:xfrm>
          <a:prstGeom prst="line">
            <a:avLst/>
          </a:prstGeom>
          <a:noFill/>
          <a:ln w="666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14" name="Line 10"/>
          <p:cNvSpPr>
            <a:spLocks noChangeShapeType="1"/>
          </p:cNvSpPr>
          <p:nvPr/>
        </p:nvSpPr>
        <p:spPr bwMode="auto">
          <a:xfrm flipH="1">
            <a:off x="6097588" y="4648200"/>
            <a:ext cx="814387" cy="506413"/>
          </a:xfrm>
          <a:prstGeom prst="line">
            <a:avLst/>
          </a:prstGeom>
          <a:noFill/>
          <a:ln w="666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15" name="Rectangular Callout 15"/>
          <p:cNvSpPr>
            <a:spLocks noChangeArrowheads="1"/>
          </p:cNvSpPr>
          <p:nvPr/>
        </p:nvSpPr>
        <p:spPr bwMode="auto">
          <a:xfrm>
            <a:off x="6019800" y="990600"/>
            <a:ext cx="2168525" cy="533400"/>
          </a:xfrm>
          <a:prstGeom prst="wedgeRectCallout">
            <a:avLst>
              <a:gd name="adj1" fmla="val 12991"/>
              <a:gd name="adj2" fmla="val 208875"/>
            </a:avLst>
          </a:prstGeom>
          <a:solidFill>
            <a:srgbClr val="FFFFCC"/>
          </a:solidFill>
          <a:ln w="9525" algn="ctr">
            <a:solidFill>
              <a:srgbClr val="808080"/>
            </a:solidFill>
            <a:round/>
            <a:headEnd type="none" w="sm" len="sm"/>
            <a:tailEnd type="none" w="sm" len="sm"/>
          </a:ln>
        </p:spPr>
        <p:txBody>
          <a:bodyPr/>
          <a:lstStyle>
            <a:lvl1pPr defTabSz="228600">
              <a:defRPr sz="1500">
                <a:solidFill>
                  <a:srgbClr val="FF3300"/>
                </a:solidFill>
                <a:latin typeface="Courier New" panose="02070309020205020404" pitchFamily="49" charset="0"/>
                <a:cs typeface="Arial" panose="020B0604020202020204" pitchFamily="34" charset="0"/>
              </a:defRPr>
            </a:lvl1pPr>
            <a:lvl2pPr marL="742950" indent="-285750" defTabSz="228600">
              <a:defRPr sz="1500">
                <a:solidFill>
                  <a:srgbClr val="FF3300"/>
                </a:solidFill>
                <a:latin typeface="Courier New" panose="02070309020205020404" pitchFamily="49" charset="0"/>
                <a:cs typeface="Arial" panose="020B0604020202020204" pitchFamily="34" charset="0"/>
              </a:defRPr>
            </a:lvl2pPr>
            <a:lvl3pPr marL="1143000" indent="-228600" defTabSz="228600">
              <a:defRPr sz="1500">
                <a:solidFill>
                  <a:srgbClr val="FF3300"/>
                </a:solidFill>
                <a:latin typeface="Courier New" panose="02070309020205020404" pitchFamily="49" charset="0"/>
                <a:cs typeface="Arial" panose="020B0604020202020204" pitchFamily="34" charset="0"/>
              </a:defRPr>
            </a:lvl3pPr>
            <a:lvl4pPr marL="1600200" indent="-228600" defTabSz="228600">
              <a:defRPr sz="1500">
                <a:solidFill>
                  <a:srgbClr val="FF3300"/>
                </a:solidFill>
                <a:latin typeface="Courier New" panose="02070309020205020404" pitchFamily="49" charset="0"/>
                <a:cs typeface="Arial" panose="020B0604020202020204" pitchFamily="34" charset="0"/>
              </a:defRPr>
            </a:lvl4pPr>
            <a:lvl5pPr marL="2057400" indent="-228600" defTabSz="228600">
              <a:defRPr sz="1500">
                <a:solidFill>
                  <a:srgbClr val="FF3300"/>
                </a:solidFill>
                <a:latin typeface="Courier New" panose="02070309020205020404" pitchFamily="49" charset="0"/>
                <a:cs typeface="Arial" panose="020B0604020202020204" pitchFamily="34" charset="0"/>
              </a:defRPr>
            </a:lvl5pPr>
            <a:lvl6pPr marL="2514600" indent="-228600" defTabSz="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defTabSz="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defTabSz="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defTabSz="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r>
              <a:rPr lang="en-US" altLang="en-US" sz="1400"/>
              <a:t>This object can be garbage collected</a:t>
            </a:r>
          </a:p>
        </p:txBody>
      </p:sp>
      <p:sp>
        <p:nvSpPr>
          <p:cNvPr id="3" name="Footer Placeholder 2"/>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java-garbage-collec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513" y="690563"/>
            <a:ext cx="2819400" cy="167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4" descr="java-garbage-collectio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1213" y="2246313"/>
            <a:ext cx="3024187" cy="179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6" descr="java-garbage-collection-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84675" y="3536950"/>
            <a:ext cx="3159125"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8" name="Picture 8" descr="java-garbage-collection-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27763" y="5129213"/>
            <a:ext cx="2916237"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9" name="Rectangle 9"/>
          <p:cNvSpPr>
            <a:spLocks noChangeArrowheads="1"/>
          </p:cNvSpPr>
          <p:nvPr/>
        </p:nvSpPr>
        <p:spPr bwMode="auto">
          <a:xfrm>
            <a:off x="0" y="3876675"/>
            <a:ext cx="435610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eaLnBrk="1" hangingPunct="1"/>
            <a:r>
              <a:rPr lang="en-US" altLang="en-US" sz="1800" b="1" i="1">
                <a:solidFill>
                  <a:schemeClr val="tx1"/>
                </a:solidFill>
                <a:latin typeface="Arial" panose="020B0604020202020204" pitchFamily="34" charset="0"/>
              </a:rPr>
              <a:t>Garbage Collection Important Points to Note:</a:t>
            </a:r>
            <a:endParaRPr lang="en-US" altLang="en-US" sz="1600">
              <a:solidFill>
                <a:schemeClr val="tx1"/>
              </a:solidFill>
              <a:latin typeface="Arial" panose="020B0604020202020204" pitchFamily="34" charset="0"/>
            </a:endParaRPr>
          </a:p>
          <a:p>
            <a:r>
              <a:rPr lang="en-US" altLang="en-US" sz="1600">
                <a:solidFill>
                  <a:schemeClr val="tx1"/>
                </a:solidFill>
                <a:latin typeface="Arial" panose="020B0604020202020204" pitchFamily="34" charset="0"/>
              </a:rPr>
              <a:t>1) If you want to make your object eligible for Garbage Collection , assign its reference variable to null.</a:t>
            </a:r>
          </a:p>
          <a:p>
            <a:r>
              <a:rPr lang="en-US" altLang="en-US" sz="1600">
                <a:solidFill>
                  <a:schemeClr val="tx1"/>
                </a:solidFill>
                <a:latin typeface="Arial" panose="020B0604020202020204" pitchFamily="34" charset="0"/>
              </a:rPr>
              <a:t>2) Primitive types are not objects. They cannot be assigned null.</a:t>
            </a:r>
          </a:p>
          <a:p>
            <a:r>
              <a:rPr lang="en-US" altLang="en-US" sz="800">
                <a:solidFill>
                  <a:schemeClr val="tx1"/>
                </a:solidFill>
                <a:latin typeface="Arial" panose="020B0604020202020204" pitchFamily="34" charset="0"/>
              </a:rPr>
              <a:t>  </a:t>
            </a:r>
            <a:endParaRPr lang="en-US" altLang="en-US" sz="7600">
              <a:solidFill>
                <a:schemeClr val="tx1"/>
              </a:solidFill>
              <a:latin typeface="Arial" panose="020B0604020202020204" pitchFamily="34" charset="0"/>
            </a:endParaRPr>
          </a:p>
        </p:txBody>
      </p:sp>
      <p:pic>
        <p:nvPicPr>
          <p:cNvPr id="30730" name="Picture 10" descr="java-primitive-data-typ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113" y="5665788"/>
            <a:ext cx="2924175" cy="119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4384675" y="601663"/>
            <a:ext cx="3463925" cy="162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How Garbage Collection Works ?</a:t>
            </a:r>
            <a:endParaRPr lang="en-IN" sz="2400" b="1" dirty="0"/>
          </a:p>
        </p:txBody>
      </p:sp>
      <p:sp>
        <p:nvSpPr>
          <p:cNvPr id="4" name="Footer Placeholder 3"/>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0722"/>
                                        </p:tgtEl>
                                        <p:attrNameLst>
                                          <p:attrName>style.visibility</p:attrName>
                                        </p:attrNameLst>
                                      </p:cBhvr>
                                      <p:to>
                                        <p:strVal val="visible"/>
                                      </p:to>
                                    </p:set>
                                    <p:anim calcmode="lin" valueType="num">
                                      <p:cBhvr additive="base">
                                        <p:cTn id="12" dur="1000" fill="hold"/>
                                        <p:tgtEl>
                                          <p:spTgt spid="30722"/>
                                        </p:tgtEl>
                                        <p:attrNameLst>
                                          <p:attrName>ppt_x</p:attrName>
                                        </p:attrNameLst>
                                      </p:cBhvr>
                                      <p:tavLst>
                                        <p:tav tm="0">
                                          <p:val>
                                            <p:strVal val="#ppt_x"/>
                                          </p:val>
                                        </p:tav>
                                        <p:tav tm="100000">
                                          <p:val>
                                            <p:strVal val="#ppt_x"/>
                                          </p:val>
                                        </p:tav>
                                      </p:tavLst>
                                    </p:anim>
                                    <p:anim calcmode="lin" valueType="num">
                                      <p:cBhvr additive="base">
                                        <p:cTn id="13" dur="1000" fill="hold"/>
                                        <p:tgtEl>
                                          <p:spTgt spid="3072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0724"/>
                                        </p:tgtEl>
                                        <p:attrNameLst>
                                          <p:attrName>style.visibility</p:attrName>
                                        </p:attrNameLst>
                                      </p:cBhvr>
                                      <p:to>
                                        <p:strVal val="visible"/>
                                      </p:to>
                                    </p:set>
                                    <p:anim calcmode="lin" valueType="num">
                                      <p:cBhvr additive="base">
                                        <p:cTn id="18" dur="1000" fill="hold"/>
                                        <p:tgtEl>
                                          <p:spTgt spid="30724"/>
                                        </p:tgtEl>
                                        <p:attrNameLst>
                                          <p:attrName>ppt_x</p:attrName>
                                        </p:attrNameLst>
                                      </p:cBhvr>
                                      <p:tavLst>
                                        <p:tav tm="0">
                                          <p:val>
                                            <p:strVal val="#ppt_x"/>
                                          </p:val>
                                        </p:tav>
                                        <p:tav tm="100000">
                                          <p:val>
                                            <p:strVal val="#ppt_x"/>
                                          </p:val>
                                        </p:tav>
                                      </p:tavLst>
                                    </p:anim>
                                    <p:anim calcmode="lin" valueType="num">
                                      <p:cBhvr additive="base">
                                        <p:cTn id="19" dur="1000" fill="hold"/>
                                        <p:tgtEl>
                                          <p:spTgt spid="30724"/>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30726"/>
                                        </p:tgtEl>
                                        <p:attrNameLst>
                                          <p:attrName>style.visibility</p:attrName>
                                        </p:attrNameLst>
                                      </p:cBhvr>
                                      <p:to>
                                        <p:strVal val="visible"/>
                                      </p:to>
                                    </p:set>
                                    <p:anim calcmode="lin" valueType="num">
                                      <p:cBhvr additive="base">
                                        <p:cTn id="24" dur="1000" fill="hold"/>
                                        <p:tgtEl>
                                          <p:spTgt spid="30726"/>
                                        </p:tgtEl>
                                        <p:attrNameLst>
                                          <p:attrName>ppt_x</p:attrName>
                                        </p:attrNameLst>
                                      </p:cBhvr>
                                      <p:tavLst>
                                        <p:tav tm="0">
                                          <p:val>
                                            <p:strVal val="#ppt_x"/>
                                          </p:val>
                                        </p:tav>
                                        <p:tav tm="100000">
                                          <p:val>
                                            <p:strVal val="#ppt_x"/>
                                          </p:val>
                                        </p:tav>
                                      </p:tavLst>
                                    </p:anim>
                                    <p:anim calcmode="lin" valueType="num">
                                      <p:cBhvr additive="base">
                                        <p:cTn id="25" dur="1000" fill="hold"/>
                                        <p:tgtEl>
                                          <p:spTgt spid="30726"/>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16" fill="hold" nodeType="clickEffect">
                                  <p:stCondLst>
                                    <p:cond delay="0"/>
                                  </p:stCondLst>
                                  <p:childTnLst>
                                    <p:set>
                                      <p:cBhvr>
                                        <p:cTn id="29" dur="1" fill="hold">
                                          <p:stCondLst>
                                            <p:cond delay="0"/>
                                          </p:stCondLst>
                                        </p:cTn>
                                        <p:tgtEl>
                                          <p:spTgt spid="30728"/>
                                        </p:tgtEl>
                                        <p:attrNameLst>
                                          <p:attrName>style.visibility</p:attrName>
                                        </p:attrNameLst>
                                      </p:cBhvr>
                                      <p:to>
                                        <p:strVal val="visible"/>
                                      </p:to>
                                    </p:set>
                                    <p:anim calcmode="lin" valueType="num">
                                      <p:cBhvr>
                                        <p:cTn id="30" dur="1000" fill="hold"/>
                                        <p:tgtEl>
                                          <p:spTgt spid="30728"/>
                                        </p:tgtEl>
                                        <p:attrNameLst>
                                          <p:attrName>ppt_w</p:attrName>
                                        </p:attrNameLst>
                                      </p:cBhvr>
                                      <p:tavLst>
                                        <p:tav tm="0">
                                          <p:val>
                                            <p:fltVal val="0"/>
                                          </p:val>
                                        </p:tav>
                                        <p:tav tm="100000">
                                          <p:val>
                                            <p:strVal val="#ppt_w"/>
                                          </p:val>
                                        </p:tav>
                                      </p:tavLst>
                                    </p:anim>
                                    <p:anim calcmode="lin" valueType="num">
                                      <p:cBhvr>
                                        <p:cTn id="31" dur="1000" fill="hold"/>
                                        <p:tgtEl>
                                          <p:spTgt spid="30728"/>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47" presetClass="entr" presetSubtype="0" fill="hold" grpId="0" nodeType="clickEffect">
                                  <p:stCondLst>
                                    <p:cond delay="0"/>
                                  </p:stCondLst>
                                  <p:childTnLst>
                                    <p:set>
                                      <p:cBhvr>
                                        <p:cTn id="35" dur="1" fill="hold">
                                          <p:stCondLst>
                                            <p:cond delay="0"/>
                                          </p:stCondLst>
                                        </p:cTn>
                                        <p:tgtEl>
                                          <p:spTgt spid="30729"/>
                                        </p:tgtEl>
                                        <p:attrNameLst>
                                          <p:attrName>style.visibility</p:attrName>
                                        </p:attrNameLst>
                                      </p:cBhvr>
                                      <p:to>
                                        <p:strVal val="visible"/>
                                      </p:to>
                                    </p:set>
                                    <p:animEffect transition="in" filter="fade">
                                      <p:cBhvr>
                                        <p:cTn id="36" dur="2000"/>
                                        <p:tgtEl>
                                          <p:spTgt spid="30729"/>
                                        </p:tgtEl>
                                      </p:cBhvr>
                                    </p:animEffect>
                                    <p:anim calcmode="lin" valueType="num">
                                      <p:cBhvr>
                                        <p:cTn id="37" dur="2000" fill="hold"/>
                                        <p:tgtEl>
                                          <p:spTgt spid="30729"/>
                                        </p:tgtEl>
                                        <p:attrNameLst>
                                          <p:attrName>ppt_x</p:attrName>
                                        </p:attrNameLst>
                                      </p:cBhvr>
                                      <p:tavLst>
                                        <p:tav tm="0">
                                          <p:val>
                                            <p:strVal val="#ppt_x"/>
                                          </p:val>
                                        </p:tav>
                                        <p:tav tm="100000">
                                          <p:val>
                                            <p:strVal val="#ppt_x"/>
                                          </p:val>
                                        </p:tav>
                                      </p:tavLst>
                                    </p:anim>
                                    <p:anim calcmode="lin" valueType="num">
                                      <p:cBhvr>
                                        <p:cTn id="38" dur="2000" fill="hold"/>
                                        <p:tgtEl>
                                          <p:spTgt spid="30729"/>
                                        </p:tgtEl>
                                        <p:attrNameLst>
                                          <p:attrName>ppt_y</p:attrName>
                                        </p:attrNameLst>
                                      </p:cBhvr>
                                      <p:tavLst>
                                        <p:tav tm="0">
                                          <p:val>
                                            <p:strVal val="#ppt_y-.1"/>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31" presetClass="entr" presetSubtype="0" fill="hold" nodeType="clickEffect">
                                  <p:stCondLst>
                                    <p:cond delay="0"/>
                                  </p:stCondLst>
                                  <p:iterate type="lt">
                                    <p:tmPct val="5000"/>
                                  </p:iterate>
                                  <p:childTnLst>
                                    <p:set>
                                      <p:cBhvr>
                                        <p:cTn id="42" dur="1" fill="hold">
                                          <p:stCondLst>
                                            <p:cond delay="0"/>
                                          </p:stCondLst>
                                        </p:cTn>
                                        <p:tgtEl>
                                          <p:spTgt spid="30730"/>
                                        </p:tgtEl>
                                        <p:attrNameLst>
                                          <p:attrName>style.visibility</p:attrName>
                                        </p:attrNameLst>
                                      </p:cBhvr>
                                      <p:to>
                                        <p:strVal val="visible"/>
                                      </p:to>
                                    </p:set>
                                    <p:anim calcmode="lin" valueType="num">
                                      <p:cBhvr>
                                        <p:cTn id="43" dur="2000" fill="hold"/>
                                        <p:tgtEl>
                                          <p:spTgt spid="30730"/>
                                        </p:tgtEl>
                                        <p:attrNameLst>
                                          <p:attrName>ppt_w</p:attrName>
                                        </p:attrNameLst>
                                      </p:cBhvr>
                                      <p:tavLst>
                                        <p:tav tm="0">
                                          <p:val>
                                            <p:fltVal val="0"/>
                                          </p:val>
                                        </p:tav>
                                        <p:tav tm="100000">
                                          <p:val>
                                            <p:strVal val="#ppt_w"/>
                                          </p:val>
                                        </p:tav>
                                      </p:tavLst>
                                    </p:anim>
                                    <p:anim calcmode="lin" valueType="num">
                                      <p:cBhvr>
                                        <p:cTn id="44" dur="2000" fill="hold"/>
                                        <p:tgtEl>
                                          <p:spTgt spid="30730"/>
                                        </p:tgtEl>
                                        <p:attrNameLst>
                                          <p:attrName>ppt_h</p:attrName>
                                        </p:attrNameLst>
                                      </p:cBhvr>
                                      <p:tavLst>
                                        <p:tav tm="0">
                                          <p:val>
                                            <p:fltVal val="0"/>
                                          </p:val>
                                        </p:tav>
                                        <p:tav tm="100000">
                                          <p:val>
                                            <p:strVal val="#ppt_h"/>
                                          </p:val>
                                        </p:tav>
                                      </p:tavLst>
                                    </p:anim>
                                    <p:anim calcmode="lin" valueType="num">
                                      <p:cBhvr>
                                        <p:cTn id="45" dur="2000" fill="hold"/>
                                        <p:tgtEl>
                                          <p:spTgt spid="30730"/>
                                        </p:tgtEl>
                                        <p:attrNameLst>
                                          <p:attrName>style.rotation</p:attrName>
                                        </p:attrNameLst>
                                      </p:cBhvr>
                                      <p:tavLst>
                                        <p:tav tm="0">
                                          <p:val>
                                            <p:fltVal val="90"/>
                                          </p:val>
                                        </p:tav>
                                        <p:tav tm="100000">
                                          <p:val>
                                            <p:fltVal val="0"/>
                                          </p:val>
                                        </p:tav>
                                      </p:tavLst>
                                    </p:anim>
                                    <p:animEffect transition="in" filter="fade">
                                      <p:cBhvr>
                                        <p:cTn id="46" dur="2000"/>
                                        <p:tgtEl>
                                          <p:spTgt spid="30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9" grpId="0"/>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304800" y="552450"/>
            <a:ext cx="6705600" cy="411163"/>
          </a:xfrm>
        </p:spPr>
        <p:txBody>
          <a:bodyPr/>
          <a:lstStyle/>
          <a:p>
            <a:pPr eaLnBrk="1" hangingPunct="1"/>
            <a:r>
              <a:rPr smtClean="0"/>
              <a:t>Inheritance</a:t>
            </a:r>
          </a:p>
        </p:txBody>
      </p:sp>
      <p:sp>
        <p:nvSpPr>
          <p:cNvPr id="79875" name="Rectangle 3"/>
          <p:cNvSpPr>
            <a:spLocks noGrp="1" noChangeArrowheads="1"/>
          </p:cNvSpPr>
          <p:nvPr>
            <p:ph type="body" idx="1"/>
          </p:nvPr>
        </p:nvSpPr>
        <p:spPr/>
        <p:txBody>
          <a:bodyPr/>
          <a:lstStyle/>
          <a:p>
            <a:pPr lvl="1" algn="just" eaLnBrk="1" hangingPunct="1"/>
            <a:r>
              <a:rPr lang="en-US" altLang="en-US" smtClean="0">
                <a:cs typeface="Arial" panose="020B0604020202020204" pitchFamily="34" charset="0"/>
              </a:rPr>
              <a:t>Inheritance facilitates</a:t>
            </a:r>
            <a:r>
              <a:rPr lang="en-US" altLang="en-US" smtClean="0">
                <a:solidFill>
                  <a:srgbClr val="FF3300"/>
                </a:solidFill>
                <a:cs typeface="Arial" panose="020B0604020202020204" pitchFamily="34" charset="0"/>
              </a:rPr>
              <a:t> reusability</a:t>
            </a:r>
            <a:r>
              <a:rPr lang="en-US" altLang="en-US" smtClean="0">
                <a:cs typeface="Arial" panose="020B0604020202020204" pitchFamily="34" charset="0"/>
              </a:rPr>
              <a:t> of code by deriving a new class from an existing one</a:t>
            </a:r>
          </a:p>
          <a:p>
            <a:pPr lvl="1" algn="just" eaLnBrk="1" hangingPunct="1"/>
            <a:endParaRPr lang="en-US" altLang="en-US" smtClean="0">
              <a:cs typeface="Arial" panose="020B0604020202020204" pitchFamily="34" charset="0"/>
            </a:endParaRPr>
          </a:p>
          <a:p>
            <a:pPr lvl="1" algn="just" eaLnBrk="1" hangingPunct="1"/>
            <a:r>
              <a:rPr lang="en-US" altLang="en-US" smtClean="0">
                <a:cs typeface="Arial" panose="020B0604020202020204" pitchFamily="34" charset="0"/>
              </a:rPr>
              <a:t>The existing class is called the </a:t>
            </a:r>
            <a:r>
              <a:rPr lang="en-US" altLang="en-US" i="1" smtClean="0">
                <a:solidFill>
                  <a:srgbClr val="FF3300"/>
                </a:solidFill>
                <a:cs typeface="Arial" panose="020B0604020202020204" pitchFamily="34" charset="0"/>
              </a:rPr>
              <a:t>parent/super/base class</a:t>
            </a:r>
          </a:p>
          <a:p>
            <a:pPr lvl="1" algn="just" eaLnBrk="1" hangingPunct="1"/>
            <a:endParaRPr lang="en-US" altLang="en-US" sz="1400" i="1" smtClean="0">
              <a:solidFill>
                <a:srgbClr val="FF3300"/>
              </a:solidFill>
              <a:cs typeface="Arial" panose="020B0604020202020204" pitchFamily="34" charset="0"/>
            </a:endParaRPr>
          </a:p>
          <a:p>
            <a:pPr lvl="1" algn="just" eaLnBrk="1" hangingPunct="1"/>
            <a:r>
              <a:rPr lang="en-US" altLang="en-US" smtClean="0">
                <a:cs typeface="Arial" panose="020B0604020202020204" pitchFamily="34" charset="0"/>
              </a:rPr>
              <a:t>The derived class is called the </a:t>
            </a:r>
            <a:r>
              <a:rPr lang="en-US" altLang="en-US" i="1" smtClean="0">
                <a:solidFill>
                  <a:srgbClr val="FF3300"/>
                </a:solidFill>
                <a:cs typeface="Arial" panose="020B0604020202020204" pitchFamily="34" charset="0"/>
              </a:rPr>
              <a:t>child/derived/sub class</a:t>
            </a:r>
          </a:p>
          <a:p>
            <a:pPr lvl="1" algn="just" eaLnBrk="1" hangingPunct="1"/>
            <a:endParaRPr lang="en-US" altLang="en-US" sz="1400" i="1" smtClean="0">
              <a:solidFill>
                <a:srgbClr val="FF3300"/>
              </a:solidFill>
              <a:cs typeface="Arial" panose="020B0604020202020204" pitchFamily="34" charset="0"/>
            </a:endParaRPr>
          </a:p>
          <a:p>
            <a:pPr lvl="1" algn="just" eaLnBrk="1" hangingPunct="1"/>
            <a:r>
              <a:rPr lang="en-US" altLang="en-US" smtClean="0">
                <a:cs typeface="Arial" panose="020B0604020202020204" pitchFamily="34" charset="0"/>
              </a:rPr>
              <a:t>The child inherits characteristics, i.e. the methods and data defined, from the parent</a:t>
            </a:r>
          </a:p>
          <a:p>
            <a:pPr lvl="1" algn="just" eaLnBrk="1" hangingPunct="1"/>
            <a:endParaRPr lang="en-US" altLang="en-US" sz="1400" smtClean="0">
              <a:cs typeface="Arial" panose="020B0604020202020204" pitchFamily="34" charset="0"/>
            </a:endParaRPr>
          </a:p>
          <a:p>
            <a:pPr lvl="1" algn="just" eaLnBrk="1" hangingPunct="1"/>
            <a:r>
              <a:rPr lang="en-GB" altLang="en-US" smtClean="0">
                <a:cs typeface="Arial" panose="020B0604020202020204" pitchFamily="34" charset="0"/>
              </a:rPr>
              <a:t>A class can extend </a:t>
            </a:r>
            <a:r>
              <a:rPr lang="en-GB" altLang="en-US" smtClean="0">
                <a:solidFill>
                  <a:srgbClr val="FF0000"/>
                </a:solidFill>
                <a:cs typeface="Arial" panose="020B0604020202020204" pitchFamily="34" charset="0"/>
              </a:rPr>
              <a:t>only one base class</a:t>
            </a:r>
          </a:p>
          <a:p>
            <a:pPr lvl="1" algn="just" eaLnBrk="1" hangingPunct="1"/>
            <a:endParaRPr lang="en-US" altLang="en-US" sz="1400" smtClean="0">
              <a:solidFill>
                <a:srgbClr val="FF3300"/>
              </a:solidFill>
              <a:cs typeface="Arial" panose="020B0604020202020204" pitchFamily="34" charset="0"/>
            </a:endParaRPr>
          </a:p>
          <a:p>
            <a:pPr lvl="1" algn="just" eaLnBrk="1" hangingPunct="1"/>
            <a:r>
              <a:rPr lang="en-GB" altLang="en-US" smtClean="0">
                <a:cs typeface="Arial" panose="020B0604020202020204" pitchFamily="34" charset="0"/>
              </a:rPr>
              <a:t>All Java classes are extended from a common base class (java.lang.Object) automatically</a:t>
            </a:r>
          </a:p>
          <a:p>
            <a:pPr algn="just" eaLnBrk="1" hangingPunct="1"/>
            <a:endParaRPr lang="en-US" altLang="en-US" smtClean="0"/>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04800" y="552450"/>
            <a:ext cx="6705600" cy="411163"/>
          </a:xfrm>
        </p:spPr>
        <p:txBody>
          <a:bodyPr/>
          <a:lstStyle/>
          <a:p>
            <a:pPr eaLnBrk="1" hangingPunct="1"/>
            <a:r>
              <a:rPr smtClean="0"/>
              <a:t>Agenda</a:t>
            </a:r>
          </a:p>
        </p:txBody>
      </p:sp>
      <p:sp>
        <p:nvSpPr>
          <p:cNvPr id="1247235" name="Rectangle 3"/>
          <p:cNvSpPr>
            <a:spLocks noGrp="1" noChangeArrowheads="1"/>
          </p:cNvSpPr>
          <p:nvPr>
            <p:ph type="body" idx="1"/>
          </p:nvPr>
        </p:nvSpPr>
        <p:spPr/>
        <p:txBody>
          <a:bodyPr/>
          <a:lstStyle/>
          <a:p>
            <a:pPr marL="575071" lvl="1" indent="-342900" eaLnBrk="1" hangingPunct="1">
              <a:buClr>
                <a:srgbClr val="BF1313"/>
              </a:buClr>
              <a:buSzPct val="110000"/>
              <a:defRPr/>
            </a:pPr>
            <a:r>
              <a:rPr altLang="en-US" sz="1800" dirty="0">
                <a:ea typeface="+mn-ea"/>
                <a:cs typeface="Arial" panose="020B0604020202020204" pitchFamily="34" charset="0"/>
              </a:rPr>
              <a:t>Classes &amp; Objects</a:t>
            </a:r>
          </a:p>
          <a:p>
            <a:pPr marL="575071" lvl="1" indent="-342900" eaLnBrk="1" hangingPunct="1">
              <a:buClr>
                <a:srgbClr val="BF1313"/>
              </a:buClr>
              <a:buSzPct val="110000"/>
              <a:defRPr/>
            </a:pPr>
            <a:r>
              <a:rPr altLang="en-US" sz="1800" dirty="0">
                <a:ea typeface="+mn-ea"/>
                <a:cs typeface="Arial" panose="020B0604020202020204" pitchFamily="34" charset="0"/>
              </a:rPr>
              <a:t>Static and Instance members.</a:t>
            </a:r>
          </a:p>
          <a:p>
            <a:pPr marL="575071" lvl="1" indent="-342900" eaLnBrk="1" hangingPunct="1">
              <a:buClr>
                <a:srgbClr val="BF1313"/>
              </a:buClr>
              <a:buSzPct val="110000"/>
              <a:defRPr/>
            </a:pPr>
            <a:r>
              <a:rPr altLang="en-US" sz="1800" dirty="0">
                <a:ea typeface="+mn-ea"/>
                <a:cs typeface="Arial" panose="020B0604020202020204" pitchFamily="34" charset="0"/>
              </a:rPr>
              <a:t>Constructors </a:t>
            </a:r>
          </a:p>
          <a:p>
            <a:pPr marL="575071" lvl="1" indent="-342900" eaLnBrk="1" hangingPunct="1">
              <a:buClr>
                <a:srgbClr val="BF1313"/>
              </a:buClr>
              <a:buSzPct val="110000"/>
              <a:defRPr/>
            </a:pPr>
            <a:r>
              <a:rPr altLang="en-US" sz="1800" dirty="0">
                <a:ea typeface="+mn-ea"/>
                <a:cs typeface="Arial" panose="020B0604020202020204" pitchFamily="34" charset="0"/>
              </a:rPr>
              <a:t>Garbage Collection </a:t>
            </a:r>
          </a:p>
          <a:p>
            <a:pPr marL="575071" lvl="1" indent="-342900" eaLnBrk="1" hangingPunct="1">
              <a:buClr>
                <a:srgbClr val="BF1313"/>
              </a:buClr>
              <a:buSzPct val="110000"/>
              <a:defRPr/>
            </a:pPr>
            <a:r>
              <a:rPr altLang="en-US" sz="1800" dirty="0">
                <a:ea typeface="+mn-ea"/>
                <a:cs typeface="Arial" panose="020B0604020202020204" pitchFamily="34" charset="0"/>
              </a:rPr>
              <a:t>Inheritance</a:t>
            </a:r>
          </a:p>
          <a:p>
            <a:pPr marL="575071" lvl="1" indent="-342900" eaLnBrk="1" hangingPunct="1">
              <a:buClr>
                <a:srgbClr val="BF1313"/>
              </a:buClr>
              <a:buSzPct val="110000"/>
              <a:defRPr/>
            </a:pPr>
            <a:r>
              <a:rPr altLang="en-US" sz="1800" dirty="0">
                <a:ea typeface="+mn-ea"/>
                <a:cs typeface="Arial" panose="020B0604020202020204" pitchFamily="34" charset="0"/>
              </a:rPr>
              <a:t>Singleton Design Pattern</a:t>
            </a:r>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304800" y="552450"/>
            <a:ext cx="6705600" cy="411163"/>
          </a:xfrm>
        </p:spPr>
        <p:txBody>
          <a:bodyPr/>
          <a:lstStyle/>
          <a:p>
            <a:pPr eaLnBrk="1" hangingPunct="1"/>
            <a:r>
              <a:rPr smtClean="0"/>
              <a:t>Inheritance</a:t>
            </a:r>
          </a:p>
        </p:txBody>
      </p:sp>
      <p:sp>
        <p:nvSpPr>
          <p:cNvPr id="1258500" name="Text Box 4"/>
          <p:cNvSpPr txBox="1">
            <a:spLocks noChangeArrowheads="1"/>
          </p:cNvSpPr>
          <p:nvPr/>
        </p:nvSpPr>
        <p:spPr bwMode="auto">
          <a:xfrm>
            <a:off x="6477000" y="3200400"/>
            <a:ext cx="2438400" cy="2647950"/>
          </a:xfrm>
          <a:prstGeom prst="rect">
            <a:avLst/>
          </a:prstGeom>
          <a:noFill/>
          <a:ln w="12700">
            <a:noFill/>
            <a:miter lim="800000"/>
            <a:headEnd type="none" w="sm" len="sm"/>
            <a:tailEnd type="none" w="sm" len="sm"/>
          </a:ln>
          <a:effectLst/>
        </p:spPr>
        <p:txBody>
          <a:bodyPr>
            <a:spAutoFit/>
          </a:bodyPr>
          <a:lstStyle/>
          <a:p>
            <a:pPr algn="ctr">
              <a:defRPr/>
            </a:pPr>
            <a:r>
              <a:rPr kumimoji="1" lang="en-US" sz="2400" b="1">
                <a:solidFill>
                  <a:srgbClr val="CC0000"/>
                </a:solidFill>
                <a:effectLst>
                  <a:outerShdw blurRad="38100" dist="38100" dir="2700000" algn="tl">
                    <a:srgbClr val="C0C0C0"/>
                  </a:outerShdw>
                </a:effectLst>
                <a:latin typeface="Times New Roman" pitchFamily="18" charset="0"/>
                <a:cs typeface="+mn-cs"/>
              </a:rPr>
              <a:t>Inheritance should create an </a:t>
            </a:r>
            <a:r>
              <a:rPr kumimoji="1" lang="en-US" sz="2400" b="1" i="1">
                <a:solidFill>
                  <a:srgbClr val="CC0000"/>
                </a:solidFill>
                <a:effectLst>
                  <a:outerShdw blurRad="38100" dist="38100" dir="2700000" algn="tl">
                    <a:srgbClr val="C0C0C0"/>
                  </a:outerShdw>
                </a:effectLst>
                <a:latin typeface="Times New Roman" pitchFamily="18" charset="0"/>
                <a:cs typeface="+mn-cs"/>
              </a:rPr>
              <a:t>is-a relationship</a:t>
            </a:r>
            <a:r>
              <a:rPr kumimoji="1" lang="en-US" sz="2400" b="1">
                <a:solidFill>
                  <a:srgbClr val="CC0000"/>
                </a:solidFill>
                <a:effectLst>
                  <a:outerShdw blurRad="38100" dist="38100" dir="2700000" algn="tl">
                    <a:srgbClr val="C0C0C0"/>
                  </a:outerShdw>
                </a:effectLst>
                <a:latin typeface="Times New Roman" pitchFamily="18" charset="0"/>
                <a:cs typeface="+mn-cs"/>
              </a:rPr>
              <a:t>, meaning the child </a:t>
            </a:r>
            <a:r>
              <a:rPr kumimoji="1" lang="en-US" sz="2400" b="1" i="1">
                <a:solidFill>
                  <a:srgbClr val="CC0000"/>
                </a:solidFill>
                <a:effectLst>
                  <a:outerShdw blurRad="38100" dist="38100" dir="2700000" algn="tl">
                    <a:srgbClr val="C0C0C0"/>
                  </a:outerShdw>
                </a:effectLst>
                <a:latin typeface="Times New Roman" pitchFamily="18" charset="0"/>
                <a:cs typeface="+mn-cs"/>
              </a:rPr>
              <a:t>is a</a:t>
            </a:r>
            <a:r>
              <a:rPr kumimoji="1" lang="en-US" sz="2400" b="1">
                <a:solidFill>
                  <a:srgbClr val="CC0000"/>
                </a:solidFill>
                <a:effectLst>
                  <a:outerShdw blurRad="38100" dist="38100" dir="2700000" algn="tl">
                    <a:srgbClr val="C0C0C0"/>
                  </a:outerShdw>
                </a:effectLst>
                <a:latin typeface="Times New Roman" pitchFamily="18" charset="0"/>
                <a:cs typeface="+mn-cs"/>
              </a:rPr>
              <a:t> more specific version of the parent</a:t>
            </a:r>
          </a:p>
        </p:txBody>
      </p:sp>
      <p:sp>
        <p:nvSpPr>
          <p:cNvPr id="81924" name="Rectangle 13"/>
          <p:cNvSpPr>
            <a:spLocks noChangeArrowheads="1"/>
          </p:cNvSpPr>
          <p:nvPr/>
        </p:nvSpPr>
        <p:spPr bwMode="auto">
          <a:xfrm>
            <a:off x="2232025" y="2514600"/>
            <a:ext cx="2590800" cy="609600"/>
          </a:xfrm>
          <a:prstGeom prst="rect">
            <a:avLst/>
          </a:prstGeom>
          <a:solidFill>
            <a:srgbClr val="FFFF99"/>
          </a:solidFill>
          <a:ln w="9525">
            <a:solidFill>
              <a:schemeClr val="tx1"/>
            </a:solidFill>
            <a:miter lim="800000"/>
            <a:headEnd/>
            <a:tailEnd/>
          </a:ln>
        </p:spPr>
        <p:txBody>
          <a:bodyPr wrap="none" anchor="ct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algn="ctr"/>
            <a:r>
              <a:rPr lang="en-US" altLang="en-US" sz="1400" b="1">
                <a:solidFill>
                  <a:srgbClr val="0000FF"/>
                </a:solidFill>
                <a:latin typeface="Arial" panose="020B0604020202020204" pitchFamily="34" charset="0"/>
              </a:rPr>
              <a:t>drive()</a:t>
            </a:r>
          </a:p>
        </p:txBody>
      </p:sp>
      <p:sp>
        <p:nvSpPr>
          <p:cNvPr id="81925" name="Rectangle 14"/>
          <p:cNvSpPr>
            <a:spLocks noChangeArrowheads="1"/>
          </p:cNvSpPr>
          <p:nvPr/>
        </p:nvSpPr>
        <p:spPr bwMode="auto">
          <a:xfrm>
            <a:off x="2232025" y="1447800"/>
            <a:ext cx="2590800" cy="573088"/>
          </a:xfrm>
          <a:prstGeom prst="rect">
            <a:avLst/>
          </a:prstGeom>
          <a:solidFill>
            <a:srgbClr val="FFFF99"/>
          </a:solidFill>
          <a:ln w="9525">
            <a:solidFill>
              <a:schemeClr val="tx1"/>
            </a:solidFill>
            <a:miter lim="800000"/>
            <a:headEnd/>
            <a:tailEnd/>
          </a:ln>
        </p:spPr>
        <p:txBody>
          <a:bodyPr wrap="none" anchor="ct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algn="ctr"/>
            <a:r>
              <a:rPr lang="en-US" altLang="en-US" sz="1600" b="1">
                <a:solidFill>
                  <a:schemeClr val="tx1"/>
                </a:solidFill>
                <a:latin typeface="Arial" panose="020B0604020202020204" pitchFamily="34" charset="0"/>
              </a:rPr>
              <a:t>Vehicle</a:t>
            </a:r>
          </a:p>
        </p:txBody>
      </p:sp>
      <p:sp>
        <p:nvSpPr>
          <p:cNvPr id="81926" name="Rectangle 15"/>
          <p:cNvSpPr>
            <a:spLocks noChangeArrowheads="1"/>
          </p:cNvSpPr>
          <p:nvPr/>
        </p:nvSpPr>
        <p:spPr bwMode="auto">
          <a:xfrm>
            <a:off x="2232025" y="1905000"/>
            <a:ext cx="2590800" cy="762000"/>
          </a:xfrm>
          <a:prstGeom prst="rect">
            <a:avLst/>
          </a:prstGeom>
          <a:solidFill>
            <a:srgbClr val="FFFF99"/>
          </a:solidFill>
          <a:ln w="9525">
            <a:solidFill>
              <a:schemeClr val="tx1"/>
            </a:solidFill>
            <a:miter lim="800000"/>
            <a:headEnd/>
            <a:tailEnd/>
          </a:ln>
        </p:spPr>
        <p:txBody>
          <a:bodyPr wrap="none" anchor="ct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algn="ctr"/>
            <a:r>
              <a:rPr lang="en-US" altLang="en-US" sz="1400" b="1">
                <a:solidFill>
                  <a:srgbClr val="0000FF"/>
                </a:solidFill>
                <a:latin typeface="Arial" panose="020B0604020202020204" pitchFamily="34" charset="0"/>
              </a:rPr>
              <a:t>color</a:t>
            </a:r>
          </a:p>
          <a:p>
            <a:pPr algn="ctr"/>
            <a:r>
              <a:rPr lang="en-US" altLang="en-US" sz="1400" b="1">
                <a:solidFill>
                  <a:srgbClr val="0000FF"/>
                </a:solidFill>
                <a:latin typeface="Arial" panose="020B0604020202020204" pitchFamily="34" charset="0"/>
              </a:rPr>
              <a:t>maxSpeed</a:t>
            </a:r>
          </a:p>
          <a:p>
            <a:pPr algn="ctr"/>
            <a:r>
              <a:rPr lang="en-US" altLang="en-US" sz="1400" b="1">
                <a:solidFill>
                  <a:srgbClr val="0000FF"/>
                </a:solidFill>
                <a:latin typeface="Arial" panose="020B0604020202020204" pitchFamily="34" charset="0"/>
              </a:rPr>
              <a:t>brand</a:t>
            </a:r>
          </a:p>
        </p:txBody>
      </p:sp>
      <p:sp>
        <p:nvSpPr>
          <p:cNvPr id="81927" name="Rectangle 19"/>
          <p:cNvSpPr>
            <a:spLocks noChangeArrowheads="1"/>
          </p:cNvSpPr>
          <p:nvPr/>
        </p:nvSpPr>
        <p:spPr bwMode="auto">
          <a:xfrm>
            <a:off x="708025" y="5638800"/>
            <a:ext cx="2590800" cy="685800"/>
          </a:xfrm>
          <a:prstGeom prst="rect">
            <a:avLst/>
          </a:prstGeom>
          <a:solidFill>
            <a:srgbClr val="FFFF99"/>
          </a:solidFill>
          <a:ln w="9525">
            <a:solidFill>
              <a:schemeClr val="tx1"/>
            </a:solidFill>
            <a:miter lim="800000"/>
            <a:headEnd/>
            <a:tailEnd/>
          </a:ln>
        </p:spPr>
        <p:txBody>
          <a:bodyPr wrap="none" anchor="ct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algn="ctr"/>
            <a:r>
              <a:rPr lang="en-US" altLang="en-US" sz="1400" b="1">
                <a:solidFill>
                  <a:srgbClr val="0000FF"/>
                </a:solidFill>
                <a:latin typeface="Arial" panose="020B0604020202020204" pitchFamily="34" charset="0"/>
              </a:rPr>
              <a:t>drive()</a:t>
            </a:r>
          </a:p>
        </p:txBody>
      </p:sp>
      <p:sp>
        <p:nvSpPr>
          <p:cNvPr id="81928" name="Rectangle 20"/>
          <p:cNvSpPr>
            <a:spLocks noChangeArrowheads="1"/>
          </p:cNvSpPr>
          <p:nvPr/>
        </p:nvSpPr>
        <p:spPr bwMode="auto">
          <a:xfrm>
            <a:off x="708025" y="4343400"/>
            <a:ext cx="2590800" cy="573088"/>
          </a:xfrm>
          <a:prstGeom prst="rect">
            <a:avLst/>
          </a:prstGeom>
          <a:solidFill>
            <a:srgbClr val="FFFF99"/>
          </a:solidFill>
          <a:ln w="9525">
            <a:solidFill>
              <a:schemeClr val="tx1"/>
            </a:solidFill>
            <a:miter lim="800000"/>
            <a:headEnd/>
            <a:tailEnd/>
          </a:ln>
        </p:spPr>
        <p:txBody>
          <a:bodyPr wrap="none" anchor="ct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algn="ctr"/>
            <a:r>
              <a:rPr lang="en-US" altLang="en-US" sz="1400" b="1">
                <a:solidFill>
                  <a:schemeClr val="tx1"/>
                </a:solidFill>
                <a:latin typeface="Arial" panose="020B0604020202020204" pitchFamily="34" charset="0"/>
              </a:rPr>
              <a:t>Car</a:t>
            </a:r>
          </a:p>
        </p:txBody>
      </p:sp>
      <p:sp>
        <p:nvSpPr>
          <p:cNvPr id="81929" name="Rectangle 21"/>
          <p:cNvSpPr>
            <a:spLocks noChangeArrowheads="1"/>
          </p:cNvSpPr>
          <p:nvPr/>
        </p:nvSpPr>
        <p:spPr bwMode="auto">
          <a:xfrm>
            <a:off x="708025" y="4800600"/>
            <a:ext cx="2590800" cy="838200"/>
          </a:xfrm>
          <a:prstGeom prst="rect">
            <a:avLst/>
          </a:prstGeom>
          <a:solidFill>
            <a:srgbClr val="FFFF99"/>
          </a:solidFill>
          <a:ln w="9525">
            <a:solidFill>
              <a:schemeClr val="tx1"/>
            </a:solidFill>
            <a:miter lim="800000"/>
            <a:headEnd/>
            <a:tailEnd/>
          </a:ln>
        </p:spPr>
        <p:txBody>
          <a:bodyPr wrap="none" anchor="ct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algn="ctr"/>
            <a:endParaRPr lang="en-US" altLang="en-US" sz="1400" b="1">
              <a:solidFill>
                <a:schemeClr val="tx1"/>
              </a:solidFill>
              <a:latin typeface="Arial" panose="020B0604020202020204" pitchFamily="34" charset="0"/>
            </a:endParaRPr>
          </a:p>
          <a:p>
            <a:pPr algn="ctr"/>
            <a:r>
              <a:rPr lang="en-US" altLang="en-US" sz="1400" b="1">
                <a:solidFill>
                  <a:srgbClr val="0000FF"/>
                </a:solidFill>
                <a:latin typeface="Arial" panose="020B0604020202020204" pitchFamily="34" charset="0"/>
              </a:rPr>
              <a:t>color</a:t>
            </a:r>
          </a:p>
          <a:p>
            <a:pPr algn="ctr"/>
            <a:r>
              <a:rPr lang="en-US" altLang="en-US" sz="1400" b="1">
                <a:solidFill>
                  <a:srgbClr val="0000FF"/>
                </a:solidFill>
                <a:latin typeface="Arial" panose="020B0604020202020204" pitchFamily="34" charset="0"/>
              </a:rPr>
              <a:t>maxSpeed</a:t>
            </a:r>
          </a:p>
          <a:p>
            <a:pPr algn="ctr"/>
            <a:r>
              <a:rPr lang="en-US" altLang="en-US" sz="1400" b="1">
                <a:solidFill>
                  <a:srgbClr val="0000FF"/>
                </a:solidFill>
                <a:latin typeface="Arial" panose="020B0604020202020204" pitchFamily="34" charset="0"/>
              </a:rPr>
              <a:t>brand</a:t>
            </a:r>
          </a:p>
          <a:p>
            <a:pPr algn="ctr"/>
            <a:r>
              <a:rPr lang="en-US" altLang="en-US" sz="1400" b="1">
                <a:latin typeface="Arial" panose="020B0604020202020204" pitchFamily="34" charset="0"/>
              </a:rPr>
              <a:t>passengerSeat</a:t>
            </a:r>
          </a:p>
          <a:p>
            <a:pPr algn="ctr"/>
            <a:endParaRPr lang="en-US" altLang="en-US" sz="1400" b="1">
              <a:latin typeface="Arial" panose="020B0604020202020204" pitchFamily="34" charset="0"/>
            </a:endParaRPr>
          </a:p>
        </p:txBody>
      </p:sp>
      <p:sp>
        <p:nvSpPr>
          <p:cNvPr id="81930" name="Rectangle 22"/>
          <p:cNvSpPr>
            <a:spLocks noChangeArrowheads="1"/>
          </p:cNvSpPr>
          <p:nvPr/>
        </p:nvSpPr>
        <p:spPr bwMode="auto">
          <a:xfrm>
            <a:off x="3540125" y="5645150"/>
            <a:ext cx="2590800" cy="609600"/>
          </a:xfrm>
          <a:prstGeom prst="rect">
            <a:avLst/>
          </a:prstGeom>
          <a:solidFill>
            <a:srgbClr val="FFFF99"/>
          </a:solidFill>
          <a:ln w="9525">
            <a:solidFill>
              <a:schemeClr val="tx1"/>
            </a:solidFill>
            <a:miter lim="800000"/>
            <a:headEnd/>
            <a:tailEnd/>
          </a:ln>
        </p:spPr>
        <p:txBody>
          <a:bodyPr wrap="none" anchor="ct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algn="ctr"/>
            <a:r>
              <a:rPr lang="en-US" altLang="en-US" sz="1400" b="1">
                <a:solidFill>
                  <a:srgbClr val="0000FF"/>
                </a:solidFill>
                <a:latin typeface="Arial" panose="020B0604020202020204" pitchFamily="34" charset="0"/>
              </a:rPr>
              <a:t>drive()</a:t>
            </a:r>
          </a:p>
          <a:p>
            <a:pPr algn="ctr"/>
            <a:r>
              <a:rPr lang="en-US" altLang="en-US" sz="1400" b="1">
                <a:latin typeface="Arial" panose="020B0604020202020204" pitchFamily="34" charset="0"/>
              </a:rPr>
              <a:t>load()</a:t>
            </a:r>
          </a:p>
          <a:p>
            <a:pPr algn="ctr"/>
            <a:r>
              <a:rPr lang="en-US" altLang="en-US" sz="1400" b="1">
                <a:latin typeface="Arial" panose="020B0604020202020204" pitchFamily="34" charset="0"/>
              </a:rPr>
              <a:t>unload()</a:t>
            </a:r>
          </a:p>
        </p:txBody>
      </p:sp>
      <p:sp>
        <p:nvSpPr>
          <p:cNvPr id="81931" name="Rectangle 23"/>
          <p:cNvSpPr>
            <a:spLocks noChangeArrowheads="1"/>
          </p:cNvSpPr>
          <p:nvPr/>
        </p:nvSpPr>
        <p:spPr bwMode="auto">
          <a:xfrm>
            <a:off x="3527425" y="4343400"/>
            <a:ext cx="2590800" cy="573088"/>
          </a:xfrm>
          <a:prstGeom prst="rect">
            <a:avLst/>
          </a:prstGeom>
          <a:solidFill>
            <a:srgbClr val="FFFF99"/>
          </a:solidFill>
          <a:ln w="9525">
            <a:solidFill>
              <a:schemeClr val="tx1"/>
            </a:solidFill>
            <a:miter lim="800000"/>
            <a:headEnd/>
            <a:tailEnd/>
          </a:ln>
        </p:spPr>
        <p:txBody>
          <a:bodyPr wrap="none" anchor="ct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algn="ctr"/>
            <a:r>
              <a:rPr lang="en-US" altLang="en-US" sz="1400" b="1">
                <a:solidFill>
                  <a:schemeClr val="tx1"/>
                </a:solidFill>
                <a:latin typeface="Arial" panose="020B0604020202020204" pitchFamily="34" charset="0"/>
              </a:rPr>
              <a:t>Truck</a:t>
            </a:r>
          </a:p>
        </p:txBody>
      </p:sp>
      <p:sp>
        <p:nvSpPr>
          <p:cNvPr id="81932" name="Rectangle 24"/>
          <p:cNvSpPr>
            <a:spLocks noChangeArrowheads="1"/>
          </p:cNvSpPr>
          <p:nvPr/>
        </p:nvSpPr>
        <p:spPr bwMode="auto">
          <a:xfrm>
            <a:off x="3527425" y="4800600"/>
            <a:ext cx="2590800" cy="838200"/>
          </a:xfrm>
          <a:prstGeom prst="rect">
            <a:avLst/>
          </a:prstGeom>
          <a:solidFill>
            <a:srgbClr val="FFFF99"/>
          </a:solidFill>
          <a:ln w="9525">
            <a:solidFill>
              <a:schemeClr val="tx1"/>
            </a:solidFill>
            <a:miter lim="800000"/>
            <a:headEnd/>
            <a:tailEnd/>
          </a:ln>
        </p:spPr>
        <p:txBody>
          <a:bodyPr wrap="none" anchor="ct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algn="ctr"/>
            <a:endParaRPr lang="en-US" altLang="en-US" sz="1400" b="1">
              <a:solidFill>
                <a:schemeClr val="tx1"/>
              </a:solidFill>
              <a:latin typeface="Arial" panose="020B0604020202020204" pitchFamily="34" charset="0"/>
            </a:endParaRPr>
          </a:p>
          <a:p>
            <a:pPr algn="ctr"/>
            <a:r>
              <a:rPr lang="en-US" altLang="en-US" sz="1400" b="1">
                <a:solidFill>
                  <a:srgbClr val="0000FF"/>
                </a:solidFill>
                <a:latin typeface="Arial" panose="020B0604020202020204" pitchFamily="34" charset="0"/>
              </a:rPr>
              <a:t>color</a:t>
            </a:r>
          </a:p>
          <a:p>
            <a:pPr algn="ctr"/>
            <a:r>
              <a:rPr lang="en-US" altLang="en-US" sz="1400" b="1">
                <a:solidFill>
                  <a:srgbClr val="0000FF"/>
                </a:solidFill>
                <a:latin typeface="Arial" panose="020B0604020202020204" pitchFamily="34" charset="0"/>
              </a:rPr>
              <a:t>maxSpeed</a:t>
            </a:r>
          </a:p>
          <a:p>
            <a:pPr algn="ctr"/>
            <a:r>
              <a:rPr lang="en-US" altLang="en-US" sz="1400" b="1">
                <a:solidFill>
                  <a:srgbClr val="0000FF"/>
                </a:solidFill>
                <a:latin typeface="Arial" panose="020B0604020202020204" pitchFamily="34" charset="0"/>
              </a:rPr>
              <a:t>brand</a:t>
            </a:r>
          </a:p>
          <a:p>
            <a:pPr algn="ctr"/>
            <a:r>
              <a:rPr lang="en-US" altLang="en-US" sz="1400" b="1">
                <a:latin typeface="Arial" panose="020B0604020202020204" pitchFamily="34" charset="0"/>
              </a:rPr>
              <a:t>CargoBay</a:t>
            </a:r>
          </a:p>
          <a:p>
            <a:pPr algn="ctr"/>
            <a:endParaRPr lang="en-US" altLang="en-US" sz="1400" b="1">
              <a:solidFill>
                <a:srgbClr val="0000FF"/>
              </a:solidFill>
              <a:latin typeface="Arial" panose="020B0604020202020204" pitchFamily="34" charset="0"/>
            </a:endParaRPr>
          </a:p>
        </p:txBody>
      </p:sp>
      <p:sp>
        <p:nvSpPr>
          <p:cNvPr id="81933" name="Line 29"/>
          <p:cNvSpPr>
            <a:spLocks noChangeShapeType="1"/>
          </p:cNvSpPr>
          <p:nvPr/>
        </p:nvSpPr>
        <p:spPr bwMode="auto">
          <a:xfrm flipV="1">
            <a:off x="2155825" y="3124200"/>
            <a:ext cx="1295400" cy="12192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34" name="Line 30"/>
          <p:cNvSpPr>
            <a:spLocks noChangeShapeType="1"/>
          </p:cNvSpPr>
          <p:nvPr/>
        </p:nvSpPr>
        <p:spPr bwMode="auto">
          <a:xfrm flipH="1" flipV="1">
            <a:off x="3756025" y="3124200"/>
            <a:ext cx="1143000" cy="12192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35" name="Text Box 31"/>
          <p:cNvSpPr txBox="1">
            <a:spLocks noChangeArrowheads="1"/>
          </p:cNvSpPr>
          <p:nvPr/>
        </p:nvSpPr>
        <p:spPr bwMode="auto">
          <a:xfrm>
            <a:off x="4502150" y="3546475"/>
            <a:ext cx="623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r>
              <a:rPr lang="en-US" altLang="en-US" sz="2400">
                <a:latin typeface="Times New Roman" panose="02020603050405020304" pitchFamily="18" charset="0"/>
              </a:rPr>
              <a:t>is-a</a:t>
            </a:r>
          </a:p>
        </p:txBody>
      </p:sp>
      <p:sp>
        <p:nvSpPr>
          <p:cNvPr id="81936" name="Text Box 32"/>
          <p:cNvSpPr txBox="1">
            <a:spLocks noChangeArrowheads="1"/>
          </p:cNvSpPr>
          <p:nvPr/>
        </p:nvSpPr>
        <p:spPr bwMode="auto">
          <a:xfrm>
            <a:off x="2079625" y="3429000"/>
            <a:ext cx="623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r>
              <a:rPr lang="en-US" altLang="en-US" sz="2400">
                <a:latin typeface="Times New Roman" panose="02020603050405020304" pitchFamily="18" charset="0"/>
              </a:rPr>
              <a:t>is-a</a:t>
            </a:r>
          </a:p>
        </p:txBody>
      </p:sp>
      <p:sp>
        <p:nvSpPr>
          <p:cNvPr id="81937" name="AutoShape 39"/>
          <p:cNvSpPr>
            <a:spLocks noChangeArrowheads="1"/>
          </p:cNvSpPr>
          <p:nvPr/>
        </p:nvSpPr>
        <p:spPr bwMode="auto">
          <a:xfrm>
            <a:off x="400050" y="1600200"/>
            <a:ext cx="1676400" cy="1371600"/>
          </a:xfrm>
          <a:prstGeom prst="wedgeEllipseCallout">
            <a:avLst>
              <a:gd name="adj1" fmla="val 59944"/>
              <a:gd name="adj2" fmla="val -37838"/>
            </a:avLst>
          </a:prstGeom>
          <a:solidFill>
            <a:srgbClr val="CCFFFF"/>
          </a:solidFill>
          <a:ln w="9525">
            <a:solidFill>
              <a:schemeClr val="tx1"/>
            </a:solidFill>
            <a:miter lim="800000"/>
            <a:headEnd/>
            <a:tailEnd/>
          </a:ln>
        </p:spPr>
        <p:txBody>
          <a:bodyP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algn="ctr" eaLnBrk="1" hangingPunct="1"/>
            <a:r>
              <a:rPr lang="en-US" altLang="en-US" sz="1400">
                <a:solidFill>
                  <a:schemeClr val="tx1"/>
                </a:solidFill>
                <a:latin typeface="Arial" panose="020B0604020202020204" pitchFamily="34" charset="0"/>
              </a:rPr>
              <a:t>All common properties would be here</a:t>
            </a:r>
          </a:p>
        </p:txBody>
      </p:sp>
      <p:sp>
        <p:nvSpPr>
          <p:cNvPr id="81938" name="AutoShape 39"/>
          <p:cNvSpPr>
            <a:spLocks noChangeArrowheads="1"/>
          </p:cNvSpPr>
          <p:nvPr/>
        </p:nvSpPr>
        <p:spPr bwMode="auto">
          <a:xfrm>
            <a:off x="38100" y="3200400"/>
            <a:ext cx="1562100" cy="736600"/>
          </a:xfrm>
          <a:prstGeom prst="wedgeEllipseCallout">
            <a:avLst>
              <a:gd name="adj1" fmla="val 58319"/>
              <a:gd name="adj2" fmla="val 184574"/>
            </a:avLst>
          </a:prstGeom>
          <a:solidFill>
            <a:srgbClr val="CCFFFF"/>
          </a:solidFill>
          <a:ln w="9525">
            <a:solidFill>
              <a:schemeClr val="tx1"/>
            </a:solidFill>
            <a:miter lim="800000"/>
            <a:headEnd/>
            <a:tailEnd/>
          </a:ln>
        </p:spPr>
        <p:txBody>
          <a:bodyP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algn="ctr" eaLnBrk="1" hangingPunct="1"/>
            <a:r>
              <a:rPr lang="en-US" altLang="en-US" sz="1400">
                <a:solidFill>
                  <a:schemeClr val="tx1"/>
                </a:solidFill>
                <a:latin typeface="Arial" panose="020B0604020202020204" pitchFamily="34" charset="0"/>
              </a:rPr>
              <a:t>Inherited properties</a:t>
            </a:r>
          </a:p>
        </p:txBody>
      </p:sp>
      <p:sp>
        <p:nvSpPr>
          <p:cNvPr id="81939" name="AutoShape 39"/>
          <p:cNvSpPr>
            <a:spLocks noChangeArrowheads="1"/>
          </p:cNvSpPr>
          <p:nvPr/>
        </p:nvSpPr>
        <p:spPr bwMode="auto">
          <a:xfrm>
            <a:off x="4924425" y="3016250"/>
            <a:ext cx="1781175" cy="736600"/>
          </a:xfrm>
          <a:prstGeom prst="wedgeEllipseCallout">
            <a:avLst>
              <a:gd name="adj1" fmla="val -27861"/>
              <a:gd name="adj2" fmla="val 286301"/>
            </a:avLst>
          </a:prstGeom>
          <a:solidFill>
            <a:srgbClr val="CCFFFF"/>
          </a:solidFill>
          <a:ln w="9525">
            <a:solidFill>
              <a:schemeClr val="tx1"/>
            </a:solidFill>
            <a:miter lim="800000"/>
            <a:headEnd/>
            <a:tailEnd/>
          </a:ln>
        </p:spPr>
        <p:txBody>
          <a:bodyP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algn="ctr" eaLnBrk="1" hangingPunct="1"/>
            <a:r>
              <a:rPr lang="en-US" altLang="en-US" sz="1400">
                <a:solidFill>
                  <a:schemeClr val="tx1"/>
                </a:solidFill>
                <a:latin typeface="Arial" panose="020B0604020202020204" pitchFamily="34" charset="0"/>
              </a:rPr>
              <a:t>Newly added property</a:t>
            </a:r>
          </a:p>
        </p:txBody>
      </p:sp>
      <p:sp>
        <p:nvSpPr>
          <p:cNvPr id="3" name="Footer Placeholder 2"/>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txBox="1">
            <a:spLocks/>
          </p:cNvSpPr>
          <p:nvPr/>
        </p:nvSpPr>
        <p:spPr bwMode="auto">
          <a:xfrm>
            <a:off x="457200" y="609600"/>
            <a:ext cx="84550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eaLnBrk="1" hangingPunct="1"/>
            <a:endParaRPr lang="en-IN" altLang="en-US" sz="3200" b="1">
              <a:solidFill>
                <a:schemeClr val="bg2"/>
              </a:solidFill>
              <a:latin typeface="Arial" panose="020B0604020202020204" pitchFamily="34" charset="0"/>
            </a:endParaRPr>
          </a:p>
        </p:txBody>
      </p:sp>
      <p:pic>
        <p:nvPicPr>
          <p:cNvPr id="83971" name="Picture 8" descr="EmployeeManager_subclass.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00375" y="2362200"/>
            <a:ext cx="314325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ontent Placeholder 2"/>
          <p:cNvSpPr txBox="1">
            <a:spLocks/>
          </p:cNvSpPr>
          <p:nvPr/>
        </p:nvSpPr>
        <p:spPr bwMode="gray">
          <a:xfrm>
            <a:off x="474663" y="1220788"/>
            <a:ext cx="7918450"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marL="7938" indent="7938" algn="l" defTabSz="228600" rtl="0" eaLnBrk="0" fontAlgn="base" hangingPunct="0">
              <a:spcBef>
                <a:spcPct val="20000"/>
              </a:spcBef>
              <a:spcAft>
                <a:spcPct val="0"/>
              </a:spcAft>
              <a:buClr>
                <a:srgbClr val="000000"/>
              </a:buClr>
              <a:buFont typeface="Arial" charset="0"/>
              <a:defRPr sz="2200">
                <a:solidFill>
                  <a:schemeClr val="tx1"/>
                </a:solidFill>
                <a:latin typeface="Arial" pitchFamily="34" charset="0"/>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pPr eaLnBrk="1" hangingPunct="1">
              <a:defRPr/>
            </a:pPr>
            <a:r>
              <a:rPr lang="en-US" altLang="en-US" sz="1800" kern="0" dirty="0" smtClean="0">
                <a:latin typeface="+mn-lt"/>
              </a:rPr>
              <a:t>In an object-oriented language like Java, </a:t>
            </a:r>
            <a:r>
              <a:rPr lang="en-US" altLang="en-US" sz="1800" kern="0" dirty="0" err="1" smtClean="0">
                <a:latin typeface="+mn-lt"/>
              </a:rPr>
              <a:t>subclassing</a:t>
            </a:r>
            <a:r>
              <a:rPr lang="en-US" altLang="en-US" sz="1800" kern="0" dirty="0" smtClean="0">
                <a:latin typeface="+mn-lt"/>
              </a:rPr>
              <a:t> is used to define a new class in terms of an existing one.</a:t>
            </a:r>
          </a:p>
          <a:p>
            <a:pPr eaLnBrk="1" hangingPunct="1">
              <a:defRPr/>
            </a:pPr>
            <a:endParaRPr lang="en-US" altLang="en-US" sz="1800" kern="0" dirty="0" smtClean="0">
              <a:latin typeface="+mn-lt"/>
            </a:endParaRPr>
          </a:p>
          <a:p>
            <a:pPr eaLnBrk="1" hangingPunct="1">
              <a:defRPr/>
            </a:pPr>
            <a:endParaRPr lang="en-US" altLang="en-US" sz="1800" kern="0" dirty="0" smtClean="0">
              <a:latin typeface="+mn-lt"/>
            </a:endParaRPr>
          </a:p>
          <a:p>
            <a:pPr eaLnBrk="1" hangingPunct="1">
              <a:defRPr/>
            </a:pPr>
            <a:endParaRPr lang="en-US" altLang="en-US" sz="1800" kern="0" dirty="0" smtClean="0">
              <a:latin typeface="+mn-lt"/>
            </a:endParaRPr>
          </a:p>
          <a:p>
            <a:pPr eaLnBrk="1" hangingPunct="1">
              <a:defRPr/>
            </a:pPr>
            <a:endParaRPr lang="en-US" altLang="en-US" sz="1800" kern="0" dirty="0" smtClean="0">
              <a:latin typeface="+mn-lt"/>
            </a:endParaRPr>
          </a:p>
          <a:p>
            <a:pPr eaLnBrk="1" hangingPunct="1">
              <a:defRPr/>
            </a:pPr>
            <a:endParaRPr lang="en-US" altLang="en-US" sz="1800" kern="0" dirty="0" smtClean="0">
              <a:latin typeface="+mn-lt"/>
            </a:endParaRPr>
          </a:p>
          <a:p>
            <a:pPr eaLnBrk="1" hangingPunct="1">
              <a:defRPr/>
            </a:pPr>
            <a:endParaRPr lang="en-US" altLang="en-US" sz="1800" kern="0" dirty="0" smtClean="0">
              <a:latin typeface="+mn-lt"/>
            </a:endParaRPr>
          </a:p>
          <a:p>
            <a:pPr eaLnBrk="1" hangingPunct="1">
              <a:defRPr/>
            </a:pPr>
            <a:endParaRPr lang="en-US" altLang="en-US" sz="1800" kern="0" dirty="0" smtClean="0">
              <a:latin typeface="+mn-lt"/>
            </a:endParaRPr>
          </a:p>
          <a:p>
            <a:pPr eaLnBrk="1" hangingPunct="1">
              <a:defRPr/>
            </a:pPr>
            <a:endParaRPr lang="en-US" altLang="en-US" sz="1800" kern="0" dirty="0" smtClean="0">
              <a:latin typeface="+mn-lt"/>
            </a:endParaRPr>
          </a:p>
        </p:txBody>
      </p:sp>
      <p:sp>
        <p:nvSpPr>
          <p:cNvPr id="83973" name="TextBox 5"/>
          <p:cNvSpPr txBox="1">
            <a:spLocks noChangeArrowheads="1"/>
          </p:cNvSpPr>
          <p:nvPr/>
        </p:nvSpPr>
        <p:spPr bwMode="auto">
          <a:xfrm>
            <a:off x="5922963" y="3087688"/>
            <a:ext cx="25415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r>
              <a:rPr lang="en-US" altLang="en-US" sz="1800">
                <a:solidFill>
                  <a:srgbClr val="0000FF"/>
                </a:solidFill>
                <a:latin typeface="LavosHandy™" pitchFamily="66" charset="0"/>
              </a:rPr>
              <a:t>superclass: </a:t>
            </a:r>
            <a:r>
              <a:rPr lang="en-US" altLang="en-US" sz="1800">
                <a:solidFill>
                  <a:srgbClr val="0000FF"/>
                </a:solidFill>
                <a:cs typeface="Courier New" panose="02070309020205020404" pitchFamily="49" charset="0"/>
              </a:rPr>
              <a:t>Employee</a:t>
            </a:r>
            <a:r>
              <a:rPr lang="en-US" altLang="en-US" sz="1800">
                <a:solidFill>
                  <a:srgbClr val="0000FF"/>
                </a:solidFill>
                <a:latin typeface="LavosHandy™" pitchFamily="66" charset="0"/>
                <a:cs typeface="Courier New" panose="02070309020205020404" pitchFamily="49" charset="0"/>
              </a:rPr>
              <a:t/>
            </a:r>
            <a:br>
              <a:rPr lang="en-US" altLang="en-US" sz="1800">
                <a:solidFill>
                  <a:srgbClr val="0000FF"/>
                </a:solidFill>
                <a:latin typeface="LavosHandy™" pitchFamily="66" charset="0"/>
                <a:cs typeface="Courier New" panose="02070309020205020404" pitchFamily="49" charset="0"/>
              </a:rPr>
            </a:br>
            <a:r>
              <a:rPr lang="en-US" altLang="en-US" sz="1800">
                <a:solidFill>
                  <a:srgbClr val="0000FF"/>
                </a:solidFill>
                <a:latin typeface="LavosHandy™" pitchFamily="66" charset="0"/>
                <a:cs typeface="Courier New" panose="02070309020205020404" pitchFamily="49" charset="0"/>
              </a:rPr>
              <a:t>("parent" class)</a:t>
            </a:r>
          </a:p>
        </p:txBody>
      </p:sp>
      <p:sp>
        <p:nvSpPr>
          <p:cNvPr id="83974" name="TextBox 6"/>
          <p:cNvSpPr txBox="1">
            <a:spLocks noChangeArrowheads="1"/>
          </p:cNvSpPr>
          <p:nvPr/>
        </p:nvSpPr>
        <p:spPr bwMode="auto">
          <a:xfrm>
            <a:off x="6070600" y="4964113"/>
            <a:ext cx="2244725"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eaLnBrk="1" hangingPunct="1">
              <a:spcBef>
                <a:spcPct val="20000"/>
              </a:spcBef>
              <a:buClr>
                <a:srgbClr val="FF0000"/>
              </a:buClr>
              <a:buFont typeface="Arial" panose="020B0604020202020204" pitchFamily="34" charset="0"/>
              <a:buNone/>
            </a:pPr>
            <a:r>
              <a:rPr lang="en-US" altLang="en-US" sz="1800">
                <a:solidFill>
                  <a:srgbClr val="0000FF"/>
                </a:solidFill>
                <a:latin typeface="LavosHandy™" pitchFamily="66" charset="0"/>
              </a:rPr>
              <a:t>subclass: </a:t>
            </a:r>
            <a:r>
              <a:rPr lang="en-US" altLang="en-US" sz="1800">
                <a:solidFill>
                  <a:srgbClr val="0000FF"/>
                </a:solidFill>
                <a:cs typeface="Courier New" panose="02070309020205020404" pitchFamily="49" charset="0"/>
              </a:rPr>
              <a:t>Manager</a:t>
            </a:r>
            <a:r>
              <a:rPr lang="en-US" altLang="en-US" sz="1800">
                <a:solidFill>
                  <a:srgbClr val="0000FF"/>
                </a:solidFill>
                <a:latin typeface="LavosHandy™" pitchFamily="66" charset="0"/>
                <a:cs typeface="Courier New" panose="02070309020205020404" pitchFamily="49" charset="0"/>
              </a:rPr>
              <a:t>,</a:t>
            </a:r>
            <a:br>
              <a:rPr lang="en-US" altLang="en-US" sz="1800">
                <a:solidFill>
                  <a:srgbClr val="0000FF"/>
                </a:solidFill>
                <a:latin typeface="LavosHandy™" pitchFamily="66" charset="0"/>
                <a:cs typeface="Courier New" panose="02070309020205020404" pitchFamily="49" charset="0"/>
              </a:rPr>
            </a:br>
            <a:r>
              <a:rPr lang="en-US" altLang="en-US" sz="1800">
                <a:solidFill>
                  <a:srgbClr val="0000FF"/>
                </a:solidFill>
                <a:latin typeface="LavosHandy™" pitchFamily="66" charset="0"/>
                <a:cs typeface="Courier New" panose="02070309020205020404" pitchFamily="49" charset="0"/>
              </a:rPr>
              <a:t>is an </a:t>
            </a:r>
            <a:r>
              <a:rPr lang="en-US" altLang="en-US" sz="1800">
                <a:solidFill>
                  <a:srgbClr val="0000FF"/>
                </a:solidFill>
                <a:cs typeface="Courier New" panose="02070309020205020404" pitchFamily="49" charset="0"/>
              </a:rPr>
              <a:t>Employee</a:t>
            </a:r>
          </a:p>
          <a:p>
            <a:pPr eaLnBrk="1" hangingPunct="1">
              <a:spcBef>
                <a:spcPct val="20000"/>
              </a:spcBef>
              <a:buClr>
                <a:srgbClr val="FF0000"/>
              </a:buClr>
              <a:buFont typeface="Arial" panose="020B0604020202020204" pitchFamily="34" charset="0"/>
              <a:buNone/>
            </a:pPr>
            <a:r>
              <a:rPr lang="en-US" altLang="en-US" sz="1800">
                <a:solidFill>
                  <a:srgbClr val="0000FF"/>
                </a:solidFill>
                <a:latin typeface="LavosHandy™" pitchFamily="66" charset="0"/>
                <a:cs typeface="Courier New" panose="02070309020205020404" pitchFamily="49" charset="0"/>
              </a:rPr>
              <a:t>("child" class)</a:t>
            </a:r>
          </a:p>
        </p:txBody>
      </p:sp>
      <p:sp>
        <p:nvSpPr>
          <p:cNvPr id="83975" name="TextBox 6"/>
          <p:cNvSpPr txBox="1">
            <a:spLocks noChangeArrowheads="1"/>
          </p:cNvSpPr>
          <p:nvPr/>
        </p:nvSpPr>
        <p:spPr bwMode="auto">
          <a:xfrm>
            <a:off x="1700213" y="4430713"/>
            <a:ext cx="21859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r>
              <a:rPr lang="en-US" altLang="en-US" sz="1800">
                <a:solidFill>
                  <a:srgbClr val="0000FF"/>
                </a:solidFill>
                <a:latin typeface="LavosHandy™" pitchFamily="66" charset="0"/>
              </a:rPr>
              <a:t>this means "inherits"</a:t>
            </a:r>
          </a:p>
        </p:txBody>
      </p:sp>
      <p:sp>
        <p:nvSpPr>
          <p:cNvPr id="83976" name="Title 1"/>
          <p:cNvSpPr>
            <a:spLocks noGrp="1"/>
          </p:cNvSpPr>
          <p:nvPr>
            <p:ph type="title"/>
          </p:nvPr>
        </p:nvSpPr>
        <p:spPr>
          <a:xfrm>
            <a:off x="304800" y="552450"/>
            <a:ext cx="6705600" cy="411163"/>
          </a:xfrm>
        </p:spPr>
        <p:txBody>
          <a:bodyPr/>
          <a:lstStyle/>
          <a:p>
            <a:pPr eaLnBrk="1" hangingPunct="1"/>
            <a:r>
              <a:rPr lang="en-IN" smtClean="0"/>
              <a:t>Inheritance is also called as Subclassing</a:t>
            </a:r>
          </a:p>
        </p:txBody>
      </p:sp>
      <p:sp>
        <p:nvSpPr>
          <p:cNvPr id="4" name="Footer Placeholder 3"/>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304800" y="552450"/>
            <a:ext cx="6705600" cy="411163"/>
          </a:xfrm>
        </p:spPr>
        <p:txBody>
          <a:bodyPr/>
          <a:lstStyle/>
          <a:p>
            <a:pPr eaLnBrk="1" hangingPunct="1"/>
            <a:r>
              <a:rPr smtClean="0"/>
              <a:t>Inheritance</a:t>
            </a:r>
          </a:p>
        </p:txBody>
      </p:sp>
      <p:sp>
        <p:nvSpPr>
          <p:cNvPr id="1235971" name="Rectangle 3"/>
          <p:cNvSpPr>
            <a:spLocks noGrp="1" noChangeArrowheads="1"/>
          </p:cNvSpPr>
          <p:nvPr>
            <p:ph type="body" idx="1"/>
          </p:nvPr>
        </p:nvSpPr>
        <p:spPr/>
        <p:txBody>
          <a:bodyPr/>
          <a:lstStyle/>
          <a:p>
            <a:pPr marL="192881" indent="-192881" eaLnBrk="1" hangingPunct="1">
              <a:lnSpc>
                <a:spcPct val="90000"/>
              </a:lnSpc>
              <a:spcBef>
                <a:spcPts val="0"/>
              </a:spcBef>
              <a:defRPr/>
            </a:pPr>
            <a:r>
              <a:rPr dirty="0"/>
              <a:t>In Java, we use the reserved word </a:t>
            </a:r>
            <a:r>
              <a:rPr dirty="0">
                <a:solidFill>
                  <a:srgbClr val="FF3300"/>
                </a:solidFill>
              </a:rPr>
              <a:t>extends </a:t>
            </a:r>
            <a:r>
              <a:rPr dirty="0"/>
              <a:t>to establish an inheritance relationship</a:t>
            </a:r>
          </a:p>
          <a:p>
            <a:pPr marL="417910" lvl="1" indent="-160735" eaLnBrk="1" hangingPunct="1">
              <a:lnSpc>
                <a:spcPct val="90000"/>
              </a:lnSpc>
              <a:spcBef>
                <a:spcPts val="0"/>
              </a:spcBef>
              <a:defRPr/>
            </a:pPr>
            <a:endParaRPr sz="1400" dirty="0">
              <a:cs typeface="+mn-cs"/>
            </a:endParaRPr>
          </a:p>
          <a:p>
            <a:pPr marL="417910" lvl="1" indent="-160735" eaLnBrk="1" hangingPunct="1">
              <a:lnSpc>
                <a:spcPct val="90000"/>
              </a:lnSpc>
              <a:spcBef>
                <a:spcPts val="0"/>
              </a:spcBef>
              <a:buFont typeface="Wingdings" panose="05000000000000000000" pitchFamily="2" charset="2"/>
              <a:buNone/>
              <a:defRPr/>
            </a:pPr>
            <a:r>
              <a:rPr dirty="0">
                <a:latin typeface="Courier New" pitchFamily="49" charset="0"/>
                <a:cs typeface="+mn-cs"/>
              </a:rPr>
              <a:t>		</a:t>
            </a:r>
            <a:r>
              <a:rPr dirty="0">
                <a:solidFill>
                  <a:srgbClr val="FF3300"/>
                </a:solidFill>
                <a:latin typeface="+mj-lt"/>
                <a:cs typeface="+mn-cs"/>
              </a:rPr>
              <a:t>class Car extends Vehicle</a:t>
            </a:r>
          </a:p>
          <a:p>
            <a:pPr marL="417910" lvl="1" indent="-160735" eaLnBrk="1" hangingPunct="1">
              <a:lnSpc>
                <a:spcPct val="90000"/>
              </a:lnSpc>
              <a:spcBef>
                <a:spcPts val="0"/>
              </a:spcBef>
              <a:buFont typeface="Wingdings" panose="05000000000000000000" pitchFamily="2" charset="2"/>
              <a:buNone/>
              <a:defRPr/>
            </a:pPr>
            <a:r>
              <a:rPr dirty="0">
                <a:solidFill>
                  <a:srgbClr val="FF3300"/>
                </a:solidFill>
                <a:latin typeface="+mj-lt"/>
                <a:cs typeface="+mn-cs"/>
              </a:rPr>
              <a:t>		{</a:t>
            </a:r>
          </a:p>
          <a:p>
            <a:pPr marL="417910" lvl="1" indent="-160735" eaLnBrk="1" hangingPunct="1">
              <a:lnSpc>
                <a:spcPct val="90000"/>
              </a:lnSpc>
              <a:spcBef>
                <a:spcPts val="0"/>
              </a:spcBef>
              <a:buFont typeface="Wingdings" panose="05000000000000000000" pitchFamily="2" charset="2"/>
              <a:buNone/>
              <a:defRPr/>
            </a:pPr>
            <a:r>
              <a:rPr dirty="0">
                <a:solidFill>
                  <a:srgbClr val="FF3300"/>
                </a:solidFill>
                <a:latin typeface="+mj-lt"/>
                <a:cs typeface="+mn-cs"/>
              </a:rPr>
              <a:t>		   // class contents</a:t>
            </a:r>
          </a:p>
          <a:p>
            <a:pPr marL="417910" lvl="1" indent="-160735" eaLnBrk="1" hangingPunct="1">
              <a:lnSpc>
                <a:spcPct val="90000"/>
              </a:lnSpc>
              <a:spcBef>
                <a:spcPts val="0"/>
              </a:spcBef>
              <a:buFont typeface="Wingdings" panose="05000000000000000000" pitchFamily="2" charset="2"/>
              <a:buNone/>
              <a:defRPr/>
            </a:pPr>
            <a:r>
              <a:rPr dirty="0">
                <a:solidFill>
                  <a:srgbClr val="FF3300"/>
                </a:solidFill>
                <a:latin typeface="+mj-lt"/>
                <a:cs typeface="+mn-cs"/>
              </a:rPr>
              <a:t>		}</a:t>
            </a:r>
          </a:p>
          <a:p>
            <a:pPr marL="417910" lvl="1" indent="-160735" eaLnBrk="1" hangingPunct="1">
              <a:lnSpc>
                <a:spcPct val="90000"/>
              </a:lnSpc>
              <a:spcBef>
                <a:spcPts val="0"/>
              </a:spcBef>
              <a:defRPr/>
            </a:pPr>
            <a:endParaRPr sz="1400" dirty="0">
              <a:solidFill>
                <a:srgbClr val="FF3300"/>
              </a:solidFill>
              <a:latin typeface="Courier New" pitchFamily="49" charset="0"/>
              <a:cs typeface="+mn-cs"/>
            </a:endParaRPr>
          </a:p>
          <a:p>
            <a:pPr marL="192881" indent="-192881" algn="just" eaLnBrk="1" hangingPunct="1">
              <a:lnSpc>
                <a:spcPct val="90000"/>
              </a:lnSpc>
              <a:defRPr/>
            </a:pPr>
            <a:r>
              <a:rPr dirty="0" smtClean="0"/>
              <a:t>All base class fields &amp; methods are inherited by the subclass</a:t>
            </a:r>
          </a:p>
          <a:p>
            <a:pPr marL="192881" indent="-192881" algn="just" eaLnBrk="1" hangingPunct="1">
              <a:lnSpc>
                <a:spcPct val="90000"/>
              </a:lnSpc>
              <a:defRPr/>
            </a:pPr>
            <a:endParaRPr dirty="0" smtClean="0"/>
          </a:p>
          <a:p>
            <a:pPr marL="192881" indent="-192881" algn="just" eaLnBrk="1" hangingPunct="1">
              <a:lnSpc>
                <a:spcPct val="0"/>
              </a:lnSpc>
              <a:defRPr/>
            </a:pPr>
            <a:endParaRPr dirty="0" smtClean="0"/>
          </a:p>
          <a:p>
            <a:pPr lvl="3" algn="just" eaLnBrk="1" hangingPunct="1">
              <a:lnSpc>
                <a:spcPct val="110000"/>
              </a:lnSpc>
              <a:buFont typeface="Arial" charset="0"/>
              <a:buChar char="–"/>
              <a:defRPr/>
            </a:pPr>
            <a:r>
              <a:rPr dirty="0">
                <a:solidFill>
                  <a:srgbClr val="FF3300"/>
                </a:solidFill>
                <a:latin typeface="+mj-lt"/>
                <a:cs typeface="+mn-cs"/>
              </a:rPr>
              <a:t>private</a:t>
            </a:r>
            <a:r>
              <a:rPr dirty="0" smtClean="0"/>
              <a:t> members of the super class </a:t>
            </a:r>
            <a:r>
              <a:rPr dirty="0" smtClean="0">
                <a:solidFill>
                  <a:srgbClr val="FF0000"/>
                </a:solidFill>
              </a:rPr>
              <a:t>cannot</a:t>
            </a:r>
            <a:r>
              <a:rPr dirty="0" smtClean="0"/>
              <a:t> be accessed by the subclass</a:t>
            </a:r>
          </a:p>
          <a:p>
            <a:pPr marL="417910" lvl="1" indent="-160735" algn="just" eaLnBrk="1" hangingPunct="1">
              <a:lnSpc>
                <a:spcPct val="50000"/>
              </a:lnSpc>
              <a:defRPr/>
            </a:pPr>
            <a:endParaRPr dirty="0" smtClean="0">
              <a:solidFill>
                <a:schemeClr val="accent2"/>
              </a:solidFill>
            </a:endParaRPr>
          </a:p>
          <a:p>
            <a:pPr lvl="3" algn="just" eaLnBrk="1" hangingPunct="1">
              <a:lnSpc>
                <a:spcPct val="90000"/>
              </a:lnSpc>
              <a:buFont typeface="Arial" charset="0"/>
              <a:buChar char="–"/>
              <a:defRPr/>
            </a:pPr>
            <a:r>
              <a:rPr dirty="0">
                <a:solidFill>
                  <a:srgbClr val="FF3300"/>
                </a:solidFill>
                <a:latin typeface="+mj-lt"/>
                <a:cs typeface="+mn-cs"/>
              </a:rPr>
              <a:t>static</a:t>
            </a:r>
            <a:r>
              <a:rPr dirty="0" smtClean="0"/>
              <a:t> members of the base class are also inherited</a:t>
            </a:r>
          </a:p>
          <a:p>
            <a:pPr marL="417910" lvl="1" indent="-160735" algn="just" eaLnBrk="1" hangingPunct="1">
              <a:lnSpc>
                <a:spcPct val="60000"/>
              </a:lnSpc>
              <a:defRPr/>
            </a:pPr>
            <a:endParaRPr lang="en-IN" dirty="0" smtClean="0">
              <a:solidFill>
                <a:schemeClr val="accent2"/>
              </a:solidFill>
            </a:endParaRPr>
          </a:p>
          <a:p>
            <a:pPr lvl="3" algn="just" eaLnBrk="1" hangingPunct="1">
              <a:lnSpc>
                <a:spcPct val="90000"/>
              </a:lnSpc>
              <a:buFont typeface="Arial" charset="0"/>
              <a:buChar char="–"/>
              <a:defRPr/>
            </a:pPr>
            <a:r>
              <a:rPr lang="en-IN" dirty="0">
                <a:solidFill>
                  <a:srgbClr val="FF3300"/>
                </a:solidFill>
                <a:latin typeface="+mj-lt"/>
                <a:cs typeface="+mn-cs"/>
              </a:rPr>
              <a:t>protected</a:t>
            </a:r>
            <a:r>
              <a:rPr lang="en-IN" dirty="0" smtClean="0"/>
              <a:t> members of the super class are inherited by subclass</a:t>
            </a:r>
          </a:p>
          <a:p>
            <a:pPr lvl="3" algn="just" eaLnBrk="1" hangingPunct="1">
              <a:lnSpc>
                <a:spcPct val="90000"/>
              </a:lnSpc>
              <a:buFont typeface="Arial" charset="0"/>
              <a:buChar char="–"/>
              <a:defRPr/>
            </a:pPr>
            <a:endParaRPr lang="en-IN" dirty="0"/>
          </a:p>
          <a:p>
            <a:pPr marL="192881" indent="-192881" algn="just" eaLnBrk="1" hangingPunct="1">
              <a:lnSpc>
                <a:spcPct val="90000"/>
              </a:lnSpc>
              <a:defRPr/>
            </a:pPr>
            <a:r>
              <a:rPr dirty="0" smtClean="0"/>
              <a:t>In addition to the inherited members of base class, the sub classes can add its own set of attributes and behaviors specific to them</a:t>
            </a:r>
          </a:p>
          <a:p>
            <a:pPr marL="417910" lvl="1" indent="-160735" eaLnBrk="1" hangingPunct="1">
              <a:lnSpc>
                <a:spcPct val="90000"/>
              </a:lnSpc>
              <a:spcBef>
                <a:spcPts val="0"/>
              </a:spcBef>
              <a:defRPr/>
            </a:pPr>
            <a:endParaRPr dirty="0">
              <a:cs typeface="+mn-cs"/>
            </a:endParaRPr>
          </a:p>
          <a:p>
            <a:pPr marL="417910" lvl="1" indent="-160735" eaLnBrk="1" hangingPunct="1">
              <a:lnSpc>
                <a:spcPct val="90000"/>
              </a:lnSpc>
              <a:spcBef>
                <a:spcPts val="0"/>
              </a:spcBef>
              <a:defRPr/>
            </a:pPr>
            <a:endParaRPr sz="1400" dirty="0">
              <a:cs typeface="+mn-cs"/>
            </a:endParaRPr>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304800" y="552450"/>
            <a:ext cx="6705600" cy="411163"/>
          </a:xfrm>
        </p:spPr>
        <p:txBody>
          <a:bodyPr/>
          <a:lstStyle/>
          <a:p>
            <a:pPr eaLnBrk="1" hangingPunct="1"/>
            <a:r>
              <a:rPr smtClean="0"/>
              <a:t>Using </a:t>
            </a:r>
            <a:r>
              <a:rPr i="1" smtClean="0"/>
              <a:t>super</a:t>
            </a:r>
            <a:r>
              <a:rPr smtClean="0"/>
              <a:t> keyword</a:t>
            </a:r>
          </a:p>
        </p:txBody>
      </p:sp>
      <p:sp>
        <p:nvSpPr>
          <p:cNvPr id="87043" name="Rectangle 3"/>
          <p:cNvSpPr>
            <a:spLocks noGrp="1" noChangeArrowheads="1"/>
          </p:cNvSpPr>
          <p:nvPr>
            <p:ph type="body" idx="1"/>
          </p:nvPr>
        </p:nvSpPr>
        <p:spPr/>
        <p:txBody>
          <a:bodyPr/>
          <a:lstStyle/>
          <a:p>
            <a:pPr eaLnBrk="1" hangingPunct="1"/>
            <a:r>
              <a:rPr lang="en-US" altLang="en-US" smtClean="0"/>
              <a:t>The keyword </a:t>
            </a:r>
            <a:r>
              <a:rPr lang="en-US" altLang="en-US" smtClean="0">
                <a:solidFill>
                  <a:srgbClr val="FF0000"/>
                </a:solidFill>
              </a:rPr>
              <a:t>super </a:t>
            </a:r>
            <a:r>
              <a:rPr lang="en-US" altLang="en-US" smtClean="0"/>
              <a:t>refers to members of the super class</a:t>
            </a:r>
          </a:p>
          <a:p>
            <a:pPr eaLnBrk="1" hangingPunct="1">
              <a:buFont typeface="Wingdings" panose="05000000000000000000" pitchFamily="2" charset="2"/>
              <a:buNone/>
            </a:pPr>
            <a:endParaRPr lang="en-US" altLang="en-US" smtClean="0"/>
          </a:p>
          <a:p>
            <a:pPr eaLnBrk="1" hangingPunct="1"/>
            <a:r>
              <a:rPr lang="en-US" altLang="en-US" smtClean="0"/>
              <a:t>Used when member names of the subclass hide members by the same name in the super class</a:t>
            </a:r>
          </a:p>
          <a:p>
            <a:pPr eaLnBrk="1" hangingPunct="1"/>
            <a:endParaRPr lang="en-US" altLang="en-US" smtClean="0"/>
          </a:p>
          <a:p>
            <a:pPr eaLnBrk="1" hangingPunct="1"/>
            <a:r>
              <a:rPr lang="en-US" altLang="en-US" smtClean="0">
                <a:solidFill>
                  <a:srgbClr val="FF0000"/>
                </a:solidFill>
              </a:rPr>
              <a:t>super.member</a:t>
            </a:r>
          </a:p>
          <a:p>
            <a:pPr lvl="3" eaLnBrk="1" hangingPunct="1">
              <a:buFont typeface="Wingdings" panose="05000000000000000000" pitchFamily="2" charset="2"/>
              <a:buChar char="§"/>
            </a:pPr>
            <a:r>
              <a:rPr lang="en-US" altLang="en-US" i="1" smtClean="0">
                <a:cs typeface="Arial" panose="020B0604020202020204" pitchFamily="34" charset="0"/>
              </a:rPr>
              <a:t>member</a:t>
            </a:r>
            <a:r>
              <a:rPr lang="en-US" altLang="en-US" smtClean="0">
                <a:cs typeface="Arial" panose="020B0604020202020204" pitchFamily="34" charset="0"/>
              </a:rPr>
              <a:t> can be either a method or an instance variable</a:t>
            </a:r>
            <a:endParaRPr lang="en-IN" altLang="en-US" smtClean="0">
              <a:cs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a:xfrm>
            <a:off x="304800" y="552450"/>
            <a:ext cx="6705600" cy="411163"/>
          </a:xfrm>
        </p:spPr>
        <p:txBody>
          <a:bodyPr/>
          <a:lstStyle/>
          <a:p>
            <a:pPr eaLnBrk="1" hangingPunct="1"/>
            <a:r>
              <a:rPr smtClean="0"/>
              <a:t>Constructors in Subclasses</a:t>
            </a:r>
          </a:p>
        </p:txBody>
      </p:sp>
      <p:sp>
        <p:nvSpPr>
          <p:cNvPr id="89091" name="Content Placeholder 2"/>
          <p:cNvSpPr txBox="1">
            <a:spLocks/>
          </p:cNvSpPr>
          <p:nvPr/>
        </p:nvSpPr>
        <p:spPr bwMode="gray">
          <a:xfrm>
            <a:off x="457200" y="1371600"/>
            <a:ext cx="7918450" cy="306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marL="7938" indent="7938" defTabSz="228600">
              <a:lnSpc>
                <a:spcPct val="114000"/>
              </a:lnSpc>
              <a:spcBef>
                <a:spcPct val="20000"/>
              </a:spcBef>
              <a:buClr>
                <a:srgbClr val="BF1313"/>
              </a:buClr>
              <a:buFont typeface="Wingdings" panose="05000000000000000000" pitchFamily="2" charset="2"/>
              <a:buChar char="§"/>
              <a:defRPr>
                <a:solidFill>
                  <a:schemeClr val="tx1"/>
                </a:solidFill>
                <a:latin typeface="Arial" panose="020B0604020202020204" pitchFamily="34" charset="0"/>
              </a:defRPr>
            </a:lvl1pPr>
            <a:lvl2pPr marL="574675" indent="-460375" defTabSz="228600">
              <a:lnSpc>
                <a:spcPct val="114000"/>
              </a:lnSpc>
              <a:spcBef>
                <a:spcPct val="20000"/>
              </a:spcBef>
              <a:buClr>
                <a:srgbClr val="E63700"/>
              </a:buClr>
              <a:buFont typeface="Wingdings" panose="05000000000000000000" pitchFamily="2" charset="2"/>
              <a:buChar char="§"/>
              <a:defRPr sz="1600">
                <a:solidFill>
                  <a:schemeClr val="tx1"/>
                </a:solidFill>
                <a:latin typeface="Arial" panose="020B0604020202020204" pitchFamily="34" charset="0"/>
              </a:defRPr>
            </a:lvl2pPr>
            <a:lvl3pPr marL="1020763" indent="-331788" defTabSz="228600">
              <a:lnSpc>
                <a:spcPct val="114000"/>
              </a:lnSpc>
              <a:spcBef>
                <a:spcPct val="20000"/>
              </a:spcBef>
              <a:buClr>
                <a:srgbClr val="FF0000"/>
              </a:buClr>
              <a:buChar char="•"/>
              <a:defRPr sz="1600">
                <a:solidFill>
                  <a:schemeClr val="tx1"/>
                </a:solidFill>
                <a:latin typeface="Arial" panose="020B0604020202020204" pitchFamily="34" charset="0"/>
              </a:defRPr>
            </a:lvl3pPr>
            <a:lvl4pPr marL="1366838" indent="-231775" defTabSz="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4pPr>
            <a:lvl5pPr marL="1711325" indent="-230188" defTabSz="228600">
              <a:lnSpc>
                <a:spcPct val="114000"/>
              </a:lnSpc>
              <a:spcBef>
                <a:spcPct val="20000"/>
              </a:spcBef>
              <a:buClr>
                <a:srgbClr val="FF0000"/>
              </a:buClr>
              <a:buFont typeface="Arial" panose="020B0604020202020204" pitchFamily="34" charset="0"/>
              <a:buChar char="»"/>
              <a:defRPr sz="1600">
                <a:solidFill>
                  <a:schemeClr val="tx1"/>
                </a:solidFill>
                <a:latin typeface="Arial" panose="020B0604020202020204" pitchFamily="34" charset="0"/>
              </a:defRPr>
            </a:lvl5pPr>
            <a:lvl6pPr marL="2168525" indent="-230188" defTabSz="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6pPr>
            <a:lvl7pPr marL="2625725" indent="-230188" defTabSz="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7pPr>
            <a:lvl8pPr marL="3082925" indent="-230188" defTabSz="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8pPr>
            <a:lvl9pPr marL="3540125" indent="-230188" defTabSz="228600" eaLnBrk="0" fontAlgn="base" hangingPunct="0">
              <a:lnSpc>
                <a:spcPct val="114000"/>
              </a:lnSpc>
              <a:spcBef>
                <a:spcPct val="20000"/>
              </a:spcBef>
              <a:spcAft>
                <a:spcPct val="0"/>
              </a:spcAft>
              <a:buClr>
                <a:srgbClr val="FF0000"/>
              </a:buClr>
              <a:buFont typeface="Arial" panose="020B0604020202020204" pitchFamily="34" charset="0"/>
              <a:buChar char="»"/>
              <a:defRPr sz="1600">
                <a:solidFill>
                  <a:schemeClr val="tx1"/>
                </a:solidFill>
                <a:latin typeface="Arial" panose="020B0604020202020204" pitchFamily="34" charset="0"/>
              </a:defRPr>
            </a:lvl9pPr>
          </a:lstStyle>
          <a:p>
            <a:pPr algn="just"/>
            <a:r>
              <a:rPr lang="en-US" altLang="en-US" sz="1800"/>
              <a:t> Constructors are invoked in the order of hierarchy</a:t>
            </a:r>
          </a:p>
          <a:p>
            <a:pPr lvl="1" eaLnBrk="1" hangingPunct="1">
              <a:lnSpc>
                <a:spcPct val="100000"/>
              </a:lnSpc>
              <a:buClr>
                <a:srgbClr val="FF0000"/>
              </a:buClr>
            </a:pPr>
            <a:endParaRPr lang="en-US" altLang="en-US">
              <a:solidFill>
                <a:srgbClr val="000000"/>
              </a:solidFill>
            </a:endParaRPr>
          </a:p>
          <a:p>
            <a:pPr algn="just"/>
            <a:r>
              <a:rPr lang="en-US" altLang="en-US" sz="1800">
                <a:solidFill>
                  <a:srgbClr val="000000"/>
                </a:solidFill>
              </a:rPr>
              <a:t> While instantiating a sub class, its super class default constructor will be invoked first, followed by the sub class constructor</a:t>
            </a:r>
          </a:p>
          <a:p>
            <a:pPr algn="just"/>
            <a:endParaRPr lang="en-US" altLang="en-US"/>
          </a:p>
          <a:p>
            <a:pPr algn="just"/>
            <a:r>
              <a:rPr lang="en-US" altLang="en-US" sz="1800">
                <a:solidFill>
                  <a:srgbClr val="000000"/>
                </a:solidFill>
              </a:rPr>
              <a:t>This is because of the compiler inserting </a:t>
            </a:r>
            <a:r>
              <a:rPr lang="en-US" altLang="en-US" sz="1800">
                <a:solidFill>
                  <a:srgbClr val="FF0000"/>
                </a:solidFill>
              </a:rPr>
              <a:t>super()</a:t>
            </a:r>
            <a:r>
              <a:rPr lang="en-US" altLang="en-US" sz="1800">
                <a:solidFill>
                  <a:srgbClr val="000000"/>
                </a:solidFill>
              </a:rPr>
              <a:t> as the first statement in every sub class constructor </a:t>
            </a:r>
          </a:p>
          <a:p>
            <a:pPr algn="just"/>
            <a:endParaRPr lang="en-US" altLang="en-US" sz="1800">
              <a:solidFill>
                <a:srgbClr val="000000"/>
              </a:solidFill>
            </a:endParaRPr>
          </a:p>
          <a:p>
            <a:pPr algn="just"/>
            <a:endParaRPr lang="en-US" altLang="en-US" sz="1800">
              <a:solidFill>
                <a:srgbClr val="000000"/>
              </a:solidFill>
            </a:endParaRPr>
          </a:p>
        </p:txBody>
      </p:sp>
      <p:sp>
        <p:nvSpPr>
          <p:cNvPr id="3" name="Footer Placeholder 2"/>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3"/>
          <p:cNvSpPr>
            <a:spLocks noGrp="1" noChangeArrowheads="1"/>
          </p:cNvSpPr>
          <p:nvPr>
            <p:ph type="title"/>
          </p:nvPr>
        </p:nvSpPr>
        <p:spPr>
          <a:xfrm>
            <a:off x="304800" y="552450"/>
            <a:ext cx="6705600" cy="411163"/>
          </a:xfrm>
        </p:spPr>
        <p:txBody>
          <a:bodyPr/>
          <a:lstStyle/>
          <a:p>
            <a:pPr eaLnBrk="1" hangingPunct="1"/>
            <a:r>
              <a:rPr smtClean="0"/>
              <a:t>Constructors in Subclasses</a:t>
            </a:r>
          </a:p>
        </p:txBody>
      </p:sp>
      <p:sp>
        <p:nvSpPr>
          <p:cNvPr id="1343490" name="Rectangle 2"/>
          <p:cNvSpPr>
            <a:spLocks noGrp="1" noChangeArrowheads="1"/>
          </p:cNvSpPr>
          <p:nvPr>
            <p:ph type="body" idx="1"/>
          </p:nvPr>
        </p:nvSpPr>
        <p:spPr/>
        <p:txBody>
          <a:bodyPr/>
          <a:lstStyle/>
          <a:p>
            <a:pPr marL="192881" indent="-192881" eaLnBrk="1" hangingPunct="1">
              <a:lnSpc>
                <a:spcPct val="90000"/>
              </a:lnSpc>
              <a:spcBef>
                <a:spcPts val="0"/>
              </a:spcBef>
              <a:buFont typeface="Wingdings" panose="05000000000000000000" pitchFamily="2" charset="2"/>
              <a:buNone/>
              <a:defRPr/>
            </a:pPr>
            <a:r>
              <a:rPr>
                <a:latin typeface="+mj-lt"/>
              </a:rPr>
              <a:t>class </a:t>
            </a:r>
            <a:r>
              <a:rPr>
                <a:solidFill>
                  <a:srgbClr val="FF3300"/>
                </a:solidFill>
                <a:latin typeface="+mj-lt"/>
              </a:rPr>
              <a:t>Animal</a:t>
            </a:r>
            <a:r>
              <a:rPr>
                <a:latin typeface="+mj-lt"/>
              </a:rPr>
              <a:t>{</a:t>
            </a:r>
          </a:p>
          <a:p>
            <a:pPr marL="192881" indent="-192881" eaLnBrk="1" hangingPunct="1">
              <a:lnSpc>
                <a:spcPct val="90000"/>
              </a:lnSpc>
              <a:spcBef>
                <a:spcPts val="0"/>
              </a:spcBef>
              <a:buFont typeface="Wingdings" panose="05000000000000000000" pitchFamily="2" charset="2"/>
              <a:buNone/>
              <a:defRPr/>
            </a:pPr>
            <a:r>
              <a:rPr>
                <a:latin typeface="+mj-lt"/>
              </a:rPr>
              <a:t>	Animal(){</a:t>
            </a:r>
          </a:p>
          <a:p>
            <a:pPr marL="192881" indent="-192881" eaLnBrk="1" hangingPunct="1">
              <a:lnSpc>
                <a:spcPct val="90000"/>
              </a:lnSpc>
              <a:spcBef>
                <a:spcPts val="0"/>
              </a:spcBef>
              <a:buFont typeface="Wingdings" panose="05000000000000000000" pitchFamily="2" charset="2"/>
              <a:buNone/>
              <a:defRPr/>
            </a:pPr>
            <a:r>
              <a:rPr>
                <a:latin typeface="+mj-lt"/>
              </a:rPr>
              <a:t>		</a:t>
            </a:r>
            <a:r>
              <a:rPr err="1">
                <a:latin typeface="+mj-lt"/>
              </a:rPr>
              <a:t>System.out.println</a:t>
            </a:r>
            <a:r>
              <a:rPr>
                <a:latin typeface="+mj-lt"/>
              </a:rPr>
              <a:t>("In Animal");</a:t>
            </a:r>
          </a:p>
          <a:p>
            <a:pPr marL="192881" indent="-192881" eaLnBrk="1" hangingPunct="1">
              <a:lnSpc>
                <a:spcPct val="90000"/>
              </a:lnSpc>
              <a:spcBef>
                <a:spcPts val="0"/>
              </a:spcBef>
              <a:buFont typeface="Wingdings" panose="05000000000000000000" pitchFamily="2" charset="2"/>
              <a:buNone/>
              <a:defRPr/>
            </a:pPr>
            <a:r>
              <a:rPr>
                <a:latin typeface="+mj-lt"/>
              </a:rPr>
              <a:t>}}</a:t>
            </a:r>
          </a:p>
          <a:p>
            <a:pPr marL="192881" indent="-192881" eaLnBrk="1" hangingPunct="1">
              <a:lnSpc>
                <a:spcPct val="90000"/>
              </a:lnSpc>
              <a:spcBef>
                <a:spcPts val="0"/>
              </a:spcBef>
              <a:buFont typeface="Wingdings" panose="05000000000000000000" pitchFamily="2" charset="2"/>
              <a:buNone/>
              <a:defRPr/>
            </a:pPr>
            <a:r>
              <a:rPr>
                <a:latin typeface="+mj-lt"/>
              </a:rPr>
              <a:t>class </a:t>
            </a:r>
            <a:r>
              <a:rPr>
                <a:solidFill>
                  <a:srgbClr val="FF3300"/>
                </a:solidFill>
                <a:latin typeface="+mj-lt"/>
              </a:rPr>
              <a:t>Cat extends Animal</a:t>
            </a:r>
            <a:r>
              <a:rPr>
                <a:latin typeface="+mj-lt"/>
              </a:rPr>
              <a:t>{</a:t>
            </a:r>
          </a:p>
          <a:p>
            <a:pPr marL="192881" indent="-192881" eaLnBrk="1" hangingPunct="1">
              <a:lnSpc>
                <a:spcPct val="90000"/>
              </a:lnSpc>
              <a:spcBef>
                <a:spcPts val="0"/>
              </a:spcBef>
              <a:buFont typeface="Wingdings" panose="05000000000000000000" pitchFamily="2" charset="2"/>
              <a:buNone/>
              <a:defRPr/>
            </a:pPr>
            <a:r>
              <a:rPr>
                <a:latin typeface="+mj-lt"/>
              </a:rPr>
              <a:t>	Cat(){</a:t>
            </a:r>
          </a:p>
          <a:p>
            <a:pPr marL="192881" indent="-192881" eaLnBrk="1" hangingPunct="1">
              <a:lnSpc>
                <a:spcPct val="90000"/>
              </a:lnSpc>
              <a:spcBef>
                <a:spcPts val="0"/>
              </a:spcBef>
              <a:buFont typeface="Wingdings" panose="05000000000000000000" pitchFamily="2" charset="2"/>
              <a:buNone/>
              <a:defRPr/>
            </a:pPr>
            <a:r>
              <a:rPr>
                <a:latin typeface="+mj-lt"/>
              </a:rPr>
              <a:t>		</a:t>
            </a:r>
            <a:r>
              <a:rPr err="1">
                <a:latin typeface="+mj-lt"/>
              </a:rPr>
              <a:t>System.out.println</a:t>
            </a:r>
            <a:r>
              <a:rPr>
                <a:latin typeface="+mj-lt"/>
              </a:rPr>
              <a:t>("In Cat");</a:t>
            </a:r>
          </a:p>
          <a:p>
            <a:pPr marL="192881" indent="-192881" eaLnBrk="1" hangingPunct="1">
              <a:lnSpc>
                <a:spcPct val="90000"/>
              </a:lnSpc>
              <a:spcBef>
                <a:spcPts val="0"/>
              </a:spcBef>
              <a:buFont typeface="Wingdings" panose="05000000000000000000" pitchFamily="2" charset="2"/>
              <a:buNone/>
              <a:defRPr/>
            </a:pPr>
            <a:r>
              <a:rPr>
                <a:latin typeface="+mj-lt"/>
              </a:rPr>
              <a:t>}}</a:t>
            </a:r>
          </a:p>
          <a:p>
            <a:pPr marL="192881" indent="-192881" eaLnBrk="1" hangingPunct="1">
              <a:lnSpc>
                <a:spcPct val="90000"/>
              </a:lnSpc>
              <a:spcBef>
                <a:spcPts val="0"/>
              </a:spcBef>
              <a:buFont typeface="Wingdings" panose="05000000000000000000" pitchFamily="2" charset="2"/>
              <a:buNone/>
              <a:defRPr/>
            </a:pPr>
            <a:r>
              <a:rPr>
                <a:latin typeface="+mj-lt"/>
              </a:rPr>
              <a:t>class </a:t>
            </a:r>
            <a:r>
              <a:rPr>
                <a:solidFill>
                  <a:srgbClr val="FF3300"/>
                </a:solidFill>
                <a:latin typeface="+mj-lt"/>
              </a:rPr>
              <a:t>Tom extends Cat</a:t>
            </a:r>
            <a:r>
              <a:rPr>
                <a:latin typeface="+mj-lt"/>
              </a:rPr>
              <a:t>{</a:t>
            </a:r>
          </a:p>
          <a:p>
            <a:pPr marL="192881" indent="-192881" eaLnBrk="1" hangingPunct="1">
              <a:lnSpc>
                <a:spcPct val="90000"/>
              </a:lnSpc>
              <a:spcBef>
                <a:spcPts val="0"/>
              </a:spcBef>
              <a:buFont typeface="Wingdings" panose="05000000000000000000" pitchFamily="2" charset="2"/>
              <a:buNone/>
              <a:defRPr/>
            </a:pPr>
            <a:r>
              <a:rPr>
                <a:latin typeface="+mj-lt"/>
              </a:rPr>
              <a:t>	Tom(){</a:t>
            </a:r>
          </a:p>
          <a:p>
            <a:pPr marL="192881" indent="-192881" eaLnBrk="1" hangingPunct="1">
              <a:lnSpc>
                <a:spcPct val="90000"/>
              </a:lnSpc>
              <a:spcBef>
                <a:spcPts val="0"/>
              </a:spcBef>
              <a:buFont typeface="Wingdings" panose="05000000000000000000" pitchFamily="2" charset="2"/>
              <a:buNone/>
              <a:defRPr/>
            </a:pPr>
            <a:r>
              <a:rPr>
                <a:latin typeface="+mj-lt"/>
              </a:rPr>
              <a:t>		</a:t>
            </a:r>
            <a:r>
              <a:rPr err="1">
                <a:latin typeface="+mj-lt"/>
              </a:rPr>
              <a:t>System.out.println</a:t>
            </a:r>
            <a:r>
              <a:rPr>
                <a:latin typeface="+mj-lt"/>
              </a:rPr>
              <a:t>("In Tom");</a:t>
            </a:r>
          </a:p>
          <a:p>
            <a:pPr marL="192881" indent="-192881" eaLnBrk="1" hangingPunct="1">
              <a:lnSpc>
                <a:spcPct val="90000"/>
              </a:lnSpc>
              <a:spcBef>
                <a:spcPts val="0"/>
              </a:spcBef>
              <a:buFont typeface="Wingdings" panose="05000000000000000000" pitchFamily="2" charset="2"/>
              <a:buNone/>
              <a:defRPr/>
            </a:pPr>
            <a:r>
              <a:rPr>
                <a:latin typeface="+mj-lt"/>
              </a:rPr>
              <a:t>}}</a:t>
            </a:r>
          </a:p>
          <a:p>
            <a:pPr marL="192881" indent="-192881" eaLnBrk="1" hangingPunct="1">
              <a:lnSpc>
                <a:spcPct val="90000"/>
              </a:lnSpc>
              <a:spcBef>
                <a:spcPts val="0"/>
              </a:spcBef>
              <a:buFont typeface="Wingdings" panose="05000000000000000000" pitchFamily="2" charset="2"/>
              <a:buNone/>
              <a:defRPr/>
            </a:pPr>
            <a:endParaRPr>
              <a:latin typeface="+mj-lt"/>
            </a:endParaRPr>
          </a:p>
          <a:p>
            <a:pPr marL="192881" indent="-192881" eaLnBrk="1" hangingPunct="1">
              <a:lnSpc>
                <a:spcPct val="90000"/>
              </a:lnSpc>
              <a:spcBef>
                <a:spcPts val="0"/>
              </a:spcBef>
              <a:buFont typeface="Wingdings" panose="05000000000000000000" pitchFamily="2" charset="2"/>
              <a:buNone/>
              <a:defRPr/>
            </a:pPr>
            <a:r>
              <a:rPr>
                <a:latin typeface="+mj-lt"/>
              </a:rPr>
              <a:t>public class Main{</a:t>
            </a:r>
          </a:p>
          <a:p>
            <a:pPr marL="192881" indent="-192881" eaLnBrk="1" hangingPunct="1">
              <a:lnSpc>
                <a:spcPct val="90000"/>
              </a:lnSpc>
              <a:spcBef>
                <a:spcPts val="0"/>
              </a:spcBef>
              <a:buFont typeface="Wingdings" panose="05000000000000000000" pitchFamily="2" charset="2"/>
              <a:buNone/>
              <a:defRPr/>
            </a:pPr>
            <a:r>
              <a:rPr>
                <a:latin typeface="+mj-lt"/>
              </a:rPr>
              <a:t>	public static void main(String[] </a:t>
            </a:r>
            <a:r>
              <a:rPr err="1">
                <a:latin typeface="+mj-lt"/>
              </a:rPr>
              <a:t>args</a:t>
            </a:r>
            <a:r>
              <a:rPr>
                <a:latin typeface="+mj-lt"/>
              </a:rPr>
              <a:t>){</a:t>
            </a:r>
          </a:p>
          <a:p>
            <a:pPr marL="192881" indent="-192881" eaLnBrk="1" hangingPunct="1">
              <a:lnSpc>
                <a:spcPct val="90000"/>
              </a:lnSpc>
              <a:spcBef>
                <a:spcPts val="0"/>
              </a:spcBef>
              <a:buFont typeface="Wingdings" panose="05000000000000000000" pitchFamily="2" charset="2"/>
              <a:buNone/>
              <a:defRPr/>
            </a:pPr>
            <a:r>
              <a:rPr>
                <a:latin typeface="+mj-lt"/>
              </a:rPr>
              <a:t>		Tom </a:t>
            </a:r>
            <a:r>
              <a:rPr err="1">
                <a:latin typeface="+mj-lt"/>
              </a:rPr>
              <a:t>obj</a:t>
            </a:r>
            <a:r>
              <a:rPr>
                <a:latin typeface="+mj-lt"/>
              </a:rPr>
              <a:t> = new Tom();</a:t>
            </a:r>
          </a:p>
          <a:p>
            <a:pPr marL="192881" indent="-192881" eaLnBrk="1" hangingPunct="1">
              <a:lnSpc>
                <a:spcPct val="90000"/>
              </a:lnSpc>
              <a:spcBef>
                <a:spcPts val="0"/>
              </a:spcBef>
              <a:buFont typeface="Wingdings" panose="05000000000000000000" pitchFamily="2" charset="2"/>
              <a:buNone/>
              <a:defRPr/>
            </a:pPr>
            <a:r>
              <a:rPr>
                <a:latin typeface="+mj-lt"/>
              </a:rPr>
              <a:t>}}</a:t>
            </a:r>
          </a:p>
          <a:p>
            <a:pPr marL="192881" indent="-192881" eaLnBrk="1" hangingPunct="1">
              <a:lnSpc>
                <a:spcPct val="90000"/>
              </a:lnSpc>
              <a:spcBef>
                <a:spcPts val="0"/>
              </a:spcBef>
              <a:buFont typeface="Wingdings" panose="05000000000000000000" pitchFamily="2" charset="2"/>
              <a:buNone/>
              <a:defRPr/>
            </a:pPr>
            <a:r>
              <a:rPr u="sng">
                <a:latin typeface="+mj-lt"/>
              </a:rPr>
              <a:t>Output</a:t>
            </a:r>
          </a:p>
          <a:p>
            <a:pPr marL="192881" indent="-192881" eaLnBrk="1" hangingPunct="1">
              <a:lnSpc>
                <a:spcPct val="90000"/>
              </a:lnSpc>
              <a:spcBef>
                <a:spcPts val="0"/>
              </a:spcBef>
              <a:buFont typeface="Wingdings" panose="05000000000000000000" pitchFamily="2" charset="2"/>
              <a:buNone/>
              <a:defRPr/>
            </a:pPr>
            <a:r>
              <a:rPr>
                <a:solidFill>
                  <a:srgbClr val="FF3300"/>
                </a:solidFill>
                <a:latin typeface="+mj-lt"/>
              </a:rPr>
              <a:t>In Animal</a:t>
            </a:r>
          </a:p>
          <a:p>
            <a:pPr marL="192881" indent="-192881" eaLnBrk="1" hangingPunct="1">
              <a:lnSpc>
                <a:spcPct val="90000"/>
              </a:lnSpc>
              <a:spcBef>
                <a:spcPts val="0"/>
              </a:spcBef>
              <a:buFont typeface="Wingdings" panose="05000000000000000000" pitchFamily="2" charset="2"/>
              <a:buNone/>
              <a:defRPr/>
            </a:pPr>
            <a:r>
              <a:rPr>
                <a:solidFill>
                  <a:srgbClr val="FF3300"/>
                </a:solidFill>
                <a:latin typeface="+mj-lt"/>
              </a:rPr>
              <a:t>In Cat</a:t>
            </a:r>
          </a:p>
          <a:p>
            <a:pPr marL="192881" indent="-192881" eaLnBrk="1" hangingPunct="1">
              <a:lnSpc>
                <a:spcPct val="90000"/>
              </a:lnSpc>
              <a:spcBef>
                <a:spcPts val="0"/>
              </a:spcBef>
              <a:buFont typeface="Wingdings" panose="05000000000000000000" pitchFamily="2" charset="2"/>
              <a:buNone/>
              <a:defRPr/>
            </a:pPr>
            <a:r>
              <a:rPr>
                <a:solidFill>
                  <a:srgbClr val="FF3300"/>
                </a:solidFill>
                <a:latin typeface="+mj-lt"/>
              </a:rPr>
              <a:t>In Tom</a:t>
            </a:r>
          </a:p>
        </p:txBody>
      </p:sp>
      <p:sp>
        <p:nvSpPr>
          <p:cNvPr id="4" name="AutoShape 5"/>
          <p:cNvSpPr>
            <a:spLocks noChangeArrowheads="1"/>
          </p:cNvSpPr>
          <p:nvPr/>
        </p:nvSpPr>
        <p:spPr bwMode="auto">
          <a:xfrm>
            <a:off x="6108700" y="838200"/>
            <a:ext cx="2730500" cy="914400"/>
          </a:xfrm>
          <a:prstGeom prst="wedgeRoundRectCallout">
            <a:avLst>
              <a:gd name="adj1" fmla="val -137792"/>
              <a:gd name="adj2" fmla="val 27602"/>
              <a:gd name="adj3" fmla="val 16667"/>
            </a:avLst>
          </a:prstGeom>
          <a:solidFill>
            <a:srgbClr val="99CCFF">
              <a:alpha val="50195"/>
            </a:srgbClr>
          </a:solidFill>
          <a:ln w="12700" algn="ctr">
            <a:solidFill>
              <a:schemeClr val="tx1"/>
            </a:solidFill>
            <a:miter lim="800000"/>
            <a:headEnd/>
            <a:tailEnd/>
          </a:ln>
        </p:spPr>
        <p:txBody>
          <a:bodyPr anchor="ct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r>
              <a:rPr lang="en-US" altLang="en-US" sz="1400"/>
              <a:t>Compiler inserts super() to call default constructor of Object class</a:t>
            </a:r>
          </a:p>
        </p:txBody>
      </p:sp>
      <p:sp>
        <p:nvSpPr>
          <p:cNvPr id="5" name="AutoShape 5"/>
          <p:cNvSpPr>
            <a:spLocks noChangeArrowheads="1"/>
          </p:cNvSpPr>
          <p:nvPr/>
        </p:nvSpPr>
        <p:spPr bwMode="auto">
          <a:xfrm>
            <a:off x="6096000" y="1955800"/>
            <a:ext cx="2743200" cy="914400"/>
          </a:xfrm>
          <a:prstGeom prst="wedgeRoundRectCallout">
            <a:avLst>
              <a:gd name="adj1" fmla="val -135014"/>
              <a:gd name="adj2" fmla="val 17880"/>
              <a:gd name="adj3" fmla="val 16667"/>
            </a:avLst>
          </a:prstGeom>
          <a:solidFill>
            <a:srgbClr val="99CCFF">
              <a:alpha val="50195"/>
            </a:srgbClr>
          </a:solidFill>
          <a:ln w="12700" algn="ctr">
            <a:solidFill>
              <a:schemeClr val="tx1"/>
            </a:solidFill>
            <a:miter lim="800000"/>
            <a:headEnd/>
            <a:tailEnd/>
          </a:ln>
        </p:spPr>
        <p:txBody>
          <a:bodyPr anchor="ct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r>
              <a:rPr lang="en-US" altLang="en-US" sz="1400"/>
              <a:t>Compiler inserts super() to call default constructor of Animal class</a:t>
            </a:r>
          </a:p>
        </p:txBody>
      </p:sp>
      <p:sp>
        <p:nvSpPr>
          <p:cNvPr id="6" name="AutoShape 5"/>
          <p:cNvSpPr>
            <a:spLocks noChangeArrowheads="1"/>
          </p:cNvSpPr>
          <p:nvPr/>
        </p:nvSpPr>
        <p:spPr bwMode="auto">
          <a:xfrm>
            <a:off x="6108700" y="2959100"/>
            <a:ext cx="2743200" cy="914400"/>
          </a:xfrm>
          <a:prstGeom prst="wedgeRoundRectCallout">
            <a:avLst>
              <a:gd name="adj1" fmla="val -135014"/>
              <a:gd name="adj2" fmla="val 17880"/>
              <a:gd name="adj3" fmla="val 16667"/>
            </a:avLst>
          </a:prstGeom>
          <a:solidFill>
            <a:srgbClr val="99CCFF">
              <a:alpha val="50195"/>
            </a:srgbClr>
          </a:solidFill>
          <a:ln w="12700" algn="ctr">
            <a:solidFill>
              <a:schemeClr val="tx1"/>
            </a:solidFill>
            <a:miter lim="800000"/>
            <a:headEnd/>
            <a:tailEnd/>
          </a:ln>
        </p:spPr>
        <p:txBody>
          <a:bodyPr anchor="ct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r>
              <a:rPr lang="en-US" altLang="en-US" sz="1400"/>
              <a:t>Compiler inserts super() to call default constructor of Cat class</a:t>
            </a:r>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par>
                          <p:cTn id="8" fill="hold" nodeType="afterGroup">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000"/>
                                        <p:tgtEl>
                                          <p:spTgt spid="5"/>
                                        </p:tgtEl>
                                      </p:cBhvr>
                                    </p:animEffect>
                                  </p:childTnLst>
                                </p:cTn>
                              </p:par>
                            </p:childTnLst>
                          </p:cTn>
                        </p:par>
                        <p:par>
                          <p:cTn id="12" fill="hold" nodeType="afterGroup">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304800" y="552450"/>
            <a:ext cx="6705600" cy="411163"/>
          </a:xfrm>
        </p:spPr>
        <p:txBody>
          <a:bodyPr/>
          <a:lstStyle/>
          <a:p>
            <a:pPr eaLnBrk="1" hangingPunct="1"/>
            <a:r>
              <a:rPr smtClean="0"/>
              <a:t>Using super() and this()</a:t>
            </a:r>
          </a:p>
        </p:txBody>
      </p:sp>
      <p:sp>
        <p:nvSpPr>
          <p:cNvPr id="91139" name="Rectangle 3"/>
          <p:cNvSpPr>
            <a:spLocks noGrp="1" noChangeArrowheads="1"/>
          </p:cNvSpPr>
          <p:nvPr>
            <p:ph type="body" idx="1"/>
          </p:nvPr>
        </p:nvSpPr>
        <p:spPr/>
        <p:txBody>
          <a:bodyPr/>
          <a:lstStyle/>
          <a:p>
            <a:pPr algn="just" eaLnBrk="1" hangingPunct="1">
              <a:defRPr/>
            </a:pPr>
            <a:endParaRPr lang="en-US" altLang="en-US" dirty="0" smtClean="0"/>
          </a:p>
          <a:p>
            <a:pPr marL="192088" lvl="3" indent="-192088" algn="just" eaLnBrk="1" hangingPunct="1">
              <a:buClr>
                <a:srgbClr val="BF1313"/>
              </a:buClr>
              <a:buFont typeface="Wingdings" panose="05000000000000000000" pitchFamily="2" charset="2"/>
              <a:buChar char="§"/>
              <a:defRPr/>
            </a:pPr>
            <a:r>
              <a:rPr lang="en-IN" altLang="en-US" i="1" dirty="0" smtClean="0">
                <a:cs typeface="Arial" panose="020B0604020202020204" pitchFamily="34" charset="0"/>
              </a:rPr>
              <a:t>super()</a:t>
            </a:r>
            <a:r>
              <a:rPr lang="en-IN" altLang="en-US" dirty="0" smtClean="0">
                <a:cs typeface="Arial" panose="020B0604020202020204" pitchFamily="34" charset="0"/>
              </a:rPr>
              <a:t> </a:t>
            </a:r>
            <a:r>
              <a:rPr lang="en-IN" altLang="en-US" dirty="0">
                <a:ea typeface="+mn-ea"/>
                <a:cs typeface="+mn-cs"/>
              </a:rPr>
              <a:t>calls </a:t>
            </a:r>
            <a:r>
              <a:rPr lang="en-IN" altLang="en-US" dirty="0" smtClean="0">
                <a:ea typeface="+mn-ea"/>
                <a:cs typeface="+mn-cs"/>
              </a:rPr>
              <a:t>the default </a:t>
            </a:r>
            <a:r>
              <a:rPr lang="en-IN" altLang="en-US" dirty="0">
                <a:ea typeface="+mn-ea"/>
                <a:cs typeface="+mn-cs"/>
              </a:rPr>
              <a:t>constructor of the parent class. </a:t>
            </a:r>
          </a:p>
          <a:p>
            <a:pPr algn="just" eaLnBrk="1" hangingPunct="1">
              <a:defRPr/>
            </a:pPr>
            <a:endParaRPr lang="en-US" altLang="en-US" dirty="0" smtClean="0"/>
          </a:p>
          <a:p>
            <a:pPr algn="just" eaLnBrk="1" hangingPunct="1">
              <a:defRPr/>
            </a:pPr>
            <a:r>
              <a:rPr lang="en-US" altLang="en-US" dirty="0" smtClean="0"/>
              <a:t>Use </a:t>
            </a:r>
            <a:r>
              <a:rPr lang="en-US" altLang="en-US" dirty="0" smtClean="0">
                <a:solidFill>
                  <a:srgbClr val="FF3300"/>
                </a:solidFill>
              </a:rPr>
              <a:t>super(</a:t>
            </a:r>
            <a:r>
              <a:rPr lang="en-US" altLang="en-US" dirty="0" err="1" smtClean="0">
                <a:solidFill>
                  <a:srgbClr val="FF3300"/>
                </a:solidFill>
              </a:rPr>
              <a:t>args</a:t>
            </a:r>
            <a:r>
              <a:rPr lang="en-US" altLang="en-US" dirty="0" smtClean="0">
                <a:solidFill>
                  <a:srgbClr val="FF3300"/>
                </a:solidFill>
              </a:rPr>
              <a:t>), </a:t>
            </a:r>
            <a:r>
              <a:rPr lang="en-US" altLang="en-US" dirty="0"/>
              <a:t>if you want to invoke the super class parameterized constructor instead of the </a:t>
            </a:r>
            <a:r>
              <a:rPr lang="en-US" altLang="en-US" dirty="0" smtClean="0"/>
              <a:t>default constructor</a:t>
            </a:r>
            <a:endParaRPr lang="en-US" altLang="en-US" dirty="0"/>
          </a:p>
          <a:p>
            <a:pPr algn="just" eaLnBrk="1" hangingPunct="1">
              <a:defRPr/>
            </a:pPr>
            <a:endParaRPr lang="en-US" altLang="en-US" dirty="0" smtClean="0"/>
          </a:p>
          <a:p>
            <a:pPr algn="just" eaLnBrk="1" hangingPunct="1">
              <a:lnSpc>
                <a:spcPct val="80000"/>
              </a:lnSpc>
              <a:defRPr/>
            </a:pPr>
            <a:endParaRPr lang="en-IN" altLang="en-US" dirty="0" smtClean="0"/>
          </a:p>
          <a:p>
            <a:pPr algn="just" eaLnBrk="1" hangingPunct="1">
              <a:lnSpc>
                <a:spcPct val="80000"/>
              </a:lnSpc>
              <a:defRPr/>
            </a:pPr>
            <a:r>
              <a:rPr lang="en-US" altLang="en-US" dirty="0" smtClean="0"/>
              <a:t>Use </a:t>
            </a:r>
            <a:r>
              <a:rPr lang="en-US" altLang="en-US" dirty="0" smtClean="0">
                <a:solidFill>
                  <a:srgbClr val="FF3300"/>
                </a:solidFill>
              </a:rPr>
              <a:t>this() </a:t>
            </a:r>
            <a:r>
              <a:rPr lang="en-US" altLang="en-US" dirty="0"/>
              <a:t>to call another </a:t>
            </a:r>
            <a:r>
              <a:rPr lang="en-US" altLang="en-US" dirty="0" smtClean="0"/>
              <a:t>constructor in the same class. </a:t>
            </a:r>
            <a:endParaRPr lang="en-US" altLang="en-US" sz="1400" dirty="0" smtClean="0"/>
          </a:p>
          <a:p>
            <a:pPr algn="just" eaLnBrk="1" hangingPunct="1">
              <a:lnSpc>
                <a:spcPct val="80000"/>
              </a:lnSpc>
              <a:defRPr/>
            </a:pPr>
            <a:endParaRPr lang="en-US" altLang="en-US" dirty="0" smtClean="0"/>
          </a:p>
          <a:p>
            <a:pPr lvl="1" algn="just" eaLnBrk="1" hangingPunct="1">
              <a:lnSpc>
                <a:spcPct val="80000"/>
              </a:lnSpc>
              <a:defRPr/>
            </a:pPr>
            <a:r>
              <a:rPr lang="en-US" altLang="en-US" i="1" dirty="0" smtClean="0">
                <a:cs typeface="Arial" panose="020B0604020202020204" pitchFamily="34" charset="0"/>
              </a:rPr>
              <a:t>super()</a:t>
            </a:r>
            <a:r>
              <a:rPr lang="en-US" altLang="en-US" dirty="0" smtClean="0">
                <a:cs typeface="Arial" panose="020B0604020202020204" pitchFamily="34" charset="0"/>
              </a:rPr>
              <a:t> or </a:t>
            </a:r>
            <a:r>
              <a:rPr lang="en-US" altLang="en-US" i="1" dirty="0" smtClean="0">
                <a:cs typeface="Arial" panose="020B0604020202020204" pitchFamily="34" charset="0"/>
              </a:rPr>
              <a:t>this()</a:t>
            </a:r>
            <a:r>
              <a:rPr lang="en-US" altLang="en-US" dirty="0" smtClean="0">
                <a:cs typeface="Arial" panose="020B0604020202020204" pitchFamily="34" charset="0"/>
              </a:rPr>
              <a:t> call must be the </a:t>
            </a:r>
            <a:r>
              <a:rPr lang="en-US" altLang="en-US" i="1" dirty="0" smtClean="0">
                <a:solidFill>
                  <a:srgbClr val="FF3300"/>
                </a:solidFill>
                <a:cs typeface="Arial" panose="020B0604020202020204" pitchFamily="34" charset="0"/>
              </a:rPr>
              <a:t>first statement</a:t>
            </a:r>
            <a:r>
              <a:rPr lang="en-US" altLang="en-US" dirty="0" smtClean="0">
                <a:cs typeface="Arial" panose="020B0604020202020204" pitchFamily="34" charset="0"/>
              </a:rPr>
              <a:t> in the body of a constructor.</a:t>
            </a:r>
          </a:p>
          <a:p>
            <a:pPr algn="just" eaLnBrk="1" hangingPunct="1">
              <a:lnSpc>
                <a:spcPct val="80000"/>
              </a:lnSpc>
              <a:defRPr/>
            </a:pPr>
            <a:endParaRPr lang="en-US" altLang="en-US" sz="800" dirty="0" smtClean="0"/>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a:xfrm>
            <a:off x="304800" y="552450"/>
            <a:ext cx="6705600" cy="411163"/>
          </a:xfrm>
        </p:spPr>
        <p:txBody>
          <a:bodyPr/>
          <a:lstStyle/>
          <a:p>
            <a:pPr eaLnBrk="1" hangingPunct="1"/>
            <a:r>
              <a:rPr smtClean="0">
                <a:latin typeface="Courier New" panose="02070309020205020404" pitchFamily="49" charset="0"/>
                <a:cs typeface="Courier New" panose="02070309020205020404" pitchFamily="49" charset="0"/>
              </a:rPr>
              <a:t>Example</a:t>
            </a:r>
            <a:endParaRPr smtClean="0"/>
          </a:p>
        </p:txBody>
      </p:sp>
      <p:sp>
        <p:nvSpPr>
          <p:cNvPr id="12" name="Rectangle 3"/>
          <p:cNvSpPr>
            <a:spLocks noChangeArrowheads="1"/>
          </p:cNvSpPr>
          <p:nvPr/>
        </p:nvSpPr>
        <p:spPr bwMode="auto">
          <a:xfrm>
            <a:off x="609600" y="1609725"/>
            <a:ext cx="7924800" cy="4181475"/>
          </a:xfrm>
          <a:prstGeom prst="rect">
            <a:avLst/>
          </a:prstGeom>
          <a:solidFill>
            <a:srgbClr val="DDDDDD"/>
          </a:solidFill>
          <a:ln w="28575" algn="ctr">
            <a:solidFill>
              <a:srgbClr val="000000"/>
            </a:solidFill>
            <a:round/>
            <a:headEnd type="none" w="sm" len="sm"/>
            <a:tailEnd type="none" w="sm" len="sm"/>
          </a:ln>
        </p:spPr>
        <p:txBody>
          <a:bodyPr/>
          <a:lstStyle>
            <a:lvl1pPr defTabSz="228600" eaLnBrk="0" hangingPunct="0">
              <a:defRPr>
                <a:solidFill>
                  <a:schemeClr val="tx1"/>
                </a:solidFill>
                <a:latin typeface="Arial" charset="0"/>
              </a:defRPr>
            </a:lvl1pPr>
            <a:lvl2pPr marL="742950" indent="-285750" defTabSz="228600" eaLnBrk="0" hangingPunct="0">
              <a:defRPr>
                <a:solidFill>
                  <a:schemeClr val="tx1"/>
                </a:solidFill>
                <a:latin typeface="Arial" charset="0"/>
              </a:defRPr>
            </a:lvl2pPr>
            <a:lvl3pPr marL="1143000" indent="-228600" defTabSz="228600" eaLnBrk="0" hangingPunct="0">
              <a:defRPr>
                <a:solidFill>
                  <a:schemeClr val="tx1"/>
                </a:solidFill>
                <a:latin typeface="Arial" charset="0"/>
              </a:defRPr>
            </a:lvl3pPr>
            <a:lvl4pPr marL="1600200" indent="-228600" defTabSz="228600" eaLnBrk="0" hangingPunct="0">
              <a:defRPr>
                <a:solidFill>
                  <a:schemeClr val="tx1"/>
                </a:solidFill>
                <a:latin typeface="Arial" charset="0"/>
              </a:defRPr>
            </a:lvl4pPr>
            <a:lvl5pPr marL="2057400" indent="-228600" defTabSz="228600" eaLnBrk="0" hangingPunct="0">
              <a:defRPr>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9pPr>
          </a:lstStyle>
          <a:p>
            <a:pPr algn="ctr" eaLnBrk="1" fontAlgn="auto" hangingPunct="1">
              <a:spcBef>
                <a:spcPct val="20000"/>
              </a:spcBef>
              <a:spcAft>
                <a:spcPts val="0"/>
              </a:spcAft>
              <a:buClr>
                <a:srgbClr val="FF0000"/>
              </a:buClr>
              <a:buFont typeface="Arial" charset="0"/>
              <a:buNone/>
              <a:defRPr/>
            </a:pPr>
            <a:endParaRPr lang="en-US" altLang="en-US" sz="1800" kern="0" smtClean="0">
              <a:solidFill>
                <a:srgbClr val="000000"/>
              </a:solidFill>
              <a:cs typeface="+mn-cs"/>
            </a:endParaRPr>
          </a:p>
        </p:txBody>
      </p:sp>
      <p:sp>
        <p:nvSpPr>
          <p:cNvPr id="13" name="Content Placeholder 2"/>
          <p:cNvSpPr txBox="1">
            <a:spLocks/>
          </p:cNvSpPr>
          <p:nvPr/>
        </p:nvSpPr>
        <p:spPr bwMode="gray">
          <a:xfrm>
            <a:off x="609600" y="1676400"/>
            <a:ext cx="7918450" cy="175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marL="7938" indent="7938" algn="l" defTabSz="228600" rtl="0" eaLnBrk="0" fontAlgn="base" hangingPunct="0">
              <a:spcBef>
                <a:spcPct val="20000"/>
              </a:spcBef>
              <a:spcAft>
                <a:spcPct val="0"/>
              </a:spcAft>
              <a:buClr>
                <a:srgbClr val="000000"/>
              </a:buClr>
              <a:buFont typeface="Arial" charset="0"/>
              <a:defRPr sz="2200">
                <a:solidFill>
                  <a:schemeClr val="tx1"/>
                </a:solidFill>
                <a:latin typeface="Arial" pitchFamily="34" charset="0"/>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pPr eaLnBrk="1" hangingPunct="1">
              <a:buSzPts val="1600"/>
              <a:buFont typeface="Courier New" pitchFamily="49" charset="0"/>
              <a:buAutoNum type="arabicPlain"/>
              <a:defRPr/>
            </a:pPr>
            <a:r>
              <a:rPr lang="en-US" altLang="en-US" sz="1600" kern="0" dirty="0" smtClean="0">
                <a:latin typeface="Courier New" pitchFamily="49" charset="0"/>
                <a:cs typeface="Courier New" pitchFamily="49" charset="0"/>
              </a:rPr>
              <a:t> package </a:t>
            </a:r>
            <a:r>
              <a:rPr lang="en-US" altLang="en-US" sz="1600" kern="0" dirty="0" err="1" smtClean="0">
                <a:latin typeface="Courier New" pitchFamily="49" charset="0"/>
                <a:cs typeface="Courier New" pitchFamily="49" charset="0"/>
              </a:rPr>
              <a:t>com.example.domain</a:t>
            </a:r>
            <a:r>
              <a:rPr lang="en-US" altLang="en-US" sz="1600" kern="0" dirty="0" smtClean="0">
                <a:latin typeface="Courier New" pitchFamily="49" charset="0"/>
                <a:cs typeface="Courier New" pitchFamily="49" charset="0"/>
              </a:rPr>
              <a:t>;</a:t>
            </a:r>
          </a:p>
          <a:p>
            <a:pPr eaLnBrk="1" hangingPunct="1">
              <a:buSzPts val="1600"/>
              <a:buFont typeface="Courier New" pitchFamily="49" charset="0"/>
              <a:buAutoNum type="arabicPlain"/>
              <a:defRPr/>
            </a:pPr>
            <a:r>
              <a:rPr lang="en-US" altLang="en-US" sz="1600" kern="0" dirty="0" smtClean="0">
                <a:latin typeface="Courier New" pitchFamily="49" charset="0"/>
                <a:cs typeface="Courier New" pitchFamily="49" charset="0"/>
              </a:rPr>
              <a:t> public class Manager </a:t>
            </a:r>
            <a:r>
              <a:rPr lang="en-US" altLang="en-US" sz="1600" b="1" kern="0" dirty="0" smtClean="0">
                <a:latin typeface="Courier New" pitchFamily="49" charset="0"/>
                <a:cs typeface="Courier New" pitchFamily="49" charset="0"/>
              </a:rPr>
              <a:t>extends</a:t>
            </a:r>
            <a:r>
              <a:rPr lang="en-US" altLang="en-US" sz="1600" kern="0" dirty="0" smtClean="0">
                <a:latin typeface="Courier New" pitchFamily="49" charset="0"/>
                <a:cs typeface="Courier New" pitchFamily="49" charset="0"/>
              </a:rPr>
              <a:t> Employee {</a:t>
            </a:r>
          </a:p>
          <a:p>
            <a:pPr eaLnBrk="1" hangingPunct="1">
              <a:buSzPts val="1600"/>
              <a:buFont typeface="Courier New" pitchFamily="49" charset="0"/>
              <a:buAutoNum type="arabicPlain"/>
              <a:defRPr/>
            </a:pPr>
            <a:r>
              <a:rPr lang="en-US" altLang="en-US" sz="1600" kern="0" dirty="0" smtClean="0">
                <a:latin typeface="Courier New" pitchFamily="49" charset="0"/>
                <a:cs typeface="Courier New" pitchFamily="49" charset="0"/>
              </a:rPr>
              <a:t>     private String </a:t>
            </a:r>
            <a:r>
              <a:rPr lang="en-US" altLang="en-US" sz="1600" kern="0" dirty="0" err="1" smtClean="0">
                <a:latin typeface="Courier New" pitchFamily="49" charset="0"/>
                <a:cs typeface="Courier New" pitchFamily="49" charset="0"/>
              </a:rPr>
              <a:t>deptName</a:t>
            </a:r>
            <a:r>
              <a:rPr lang="en-US" altLang="en-US" sz="1600" kern="0" dirty="0" smtClean="0">
                <a:latin typeface="Courier New" pitchFamily="49" charset="0"/>
                <a:cs typeface="Courier New" pitchFamily="49" charset="0"/>
              </a:rPr>
              <a:t>;</a:t>
            </a:r>
          </a:p>
          <a:p>
            <a:pPr eaLnBrk="1" hangingPunct="1">
              <a:buSzPts val="1600"/>
              <a:buFont typeface="Courier New" pitchFamily="49" charset="0"/>
              <a:buAutoNum type="arabicPlain"/>
              <a:defRPr/>
            </a:pPr>
            <a:r>
              <a:rPr lang="en-US" altLang="en-US" sz="1600" kern="0" dirty="0" smtClean="0">
                <a:latin typeface="Courier New" pitchFamily="49" charset="0"/>
                <a:cs typeface="Courier New" pitchFamily="49" charset="0"/>
              </a:rPr>
              <a:t>     public Manager (</a:t>
            </a:r>
            <a:r>
              <a:rPr lang="en-US" altLang="en-US" sz="1600" kern="0" dirty="0" err="1" smtClean="0">
                <a:latin typeface="Courier New" pitchFamily="49" charset="0"/>
                <a:cs typeface="Courier New" pitchFamily="49" charset="0"/>
              </a:rPr>
              <a:t>int</a:t>
            </a:r>
            <a:r>
              <a:rPr lang="en-US" altLang="en-US" sz="1600" kern="0" dirty="0" smtClean="0">
                <a:latin typeface="Courier New" pitchFamily="49" charset="0"/>
                <a:cs typeface="Courier New" pitchFamily="49" charset="0"/>
              </a:rPr>
              <a:t> </a:t>
            </a:r>
            <a:r>
              <a:rPr lang="en-US" altLang="en-US" sz="1600" kern="0" dirty="0" err="1" smtClean="0">
                <a:latin typeface="Courier New" pitchFamily="49" charset="0"/>
                <a:cs typeface="Courier New" pitchFamily="49" charset="0"/>
              </a:rPr>
              <a:t>empId</a:t>
            </a:r>
            <a:r>
              <a:rPr lang="en-US" altLang="en-US" sz="1600" kern="0" dirty="0" smtClean="0">
                <a:latin typeface="Courier New" pitchFamily="49" charset="0"/>
                <a:cs typeface="Courier New" pitchFamily="49" charset="0"/>
              </a:rPr>
              <a:t>, String name, </a:t>
            </a:r>
          </a:p>
          <a:p>
            <a:pPr eaLnBrk="1" hangingPunct="1">
              <a:buSzPts val="1600"/>
              <a:buFont typeface="Courier New" pitchFamily="49" charset="0"/>
              <a:buAutoNum type="arabicPlain"/>
              <a:defRPr/>
            </a:pPr>
            <a:r>
              <a:rPr lang="en-US" altLang="en-US" sz="1600" kern="0" dirty="0" smtClean="0">
                <a:latin typeface="Courier New" pitchFamily="49" charset="0"/>
                <a:cs typeface="Courier New" pitchFamily="49" charset="0"/>
              </a:rPr>
              <a:t>                     String </a:t>
            </a:r>
            <a:r>
              <a:rPr lang="en-US" altLang="en-US" sz="1600" kern="0" dirty="0" err="1" smtClean="0">
                <a:latin typeface="Courier New" pitchFamily="49" charset="0"/>
                <a:cs typeface="Courier New" pitchFamily="49" charset="0"/>
              </a:rPr>
              <a:t>ssn</a:t>
            </a:r>
            <a:r>
              <a:rPr lang="en-US" altLang="en-US" sz="1600" kern="0" dirty="0" smtClean="0">
                <a:latin typeface="Courier New" pitchFamily="49" charset="0"/>
                <a:cs typeface="Courier New" pitchFamily="49" charset="0"/>
              </a:rPr>
              <a:t>, double salary, String </a:t>
            </a:r>
            <a:r>
              <a:rPr lang="en-US" altLang="en-US" sz="1600" kern="0" dirty="0" err="1" smtClean="0">
                <a:latin typeface="Courier New" pitchFamily="49" charset="0"/>
                <a:cs typeface="Courier New" pitchFamily="49" charset="0"/>
              </a:rPr>
              <a:t>dept</a:t>
            </a:r>
            <a:r>
              <a:rPr lang="en-US" altLang="en-US" sz="1600" kern="0" dirty="0" smtClean="0">
                <a:latin typeface="Courier New" pitchFamily="49" charset="0"/>
                <a:cs typeface="Courier New" pitchFamily="49" charset="0"/>
              </a:rPr>
              <a:t>) {</a:t>
            </a:r>
          </a:p>
          <a:p>
            <a:pPr eaLnBrk="1" hangingPunct="1">
              <a:buSzPts val="1600"/>
              <a:buFont typeface="Courier New" pitchFamily="49" charset="0"/>
              <a:buAutoNum type="arabicPlain"/>
              <a:defRPr/>
            </a:pPr>
            <a:r>
              <a:rPr lang="en-US" altLang="en-US" sz="1600" kern="0" dirty="0" smtClean="0">
                <a:latin typeface="Courier New" pitchFamily="49" charset="0"/>
                <a:cs typeface="Courier New" pitchFamily="49" charset="0"/>
              </a:rPr>
              <a:t>			    super (</a:t>
            </a:r>
            <a:r>
              <a:rPr lang="en-US" altLang="en-US" sz="1600" kern="0" dirty="0" err="1" smtClean="0">
                <a:latin typeface="Courier New" pitchFamily="49" charset="0"/>
                <a:cs typeface="Courier New" pitchFamily="49" charset="0"/>
              </a:rPr>
              <a:t>empId</a:t>
            </a:r>
            <a:r>
              <a:rPr lang="en-US" altLang="en-US" sz="1600" kern="0" dirty="0" smtClean="0">
                <a:latin typeface="Courier New" pitchFamily="49" charset="0"/>
                <a:cs typeface="Courier New" pitchFamily="49" charset="0"/>
              </a:rPr>
              <a:t>, name, </a:t>
            </a:r>
            <a:r>
              <a:rPr lang="en-US" altLang="en-US" sz="1600" kern="0" dirty="0" err="1" smtClean="0">
                <a:latin typeface="Courier New" pitchFamily="49" charset="0"/>
                <a:cs typeface="Courier New" pitchFamily="49" charset="0"/>
              </a:rPr>
              <a:t>ssn</a:t>
            </a:r>
            <a:r>
              <a:rPr lang="en-US" altLang="en-US" sz="1600" kern="0" dirty="0" smtClean="0">
                <a:latin typeface="Courier New" pitchFamily="49" charset="0"/>
                <a:cs typeface="Courier New" pitchFamily="49" charset="0"/>
              </a:rPr>
              <a:t>, salary);</a:t>
            </a:r>
          </a:p>
          <a:p>
            <a:pPr eaLnBrk="1" hangingPunct="1">
              <a:buSzPts val="1600"/>
              <a:buFont typeface="Courier New" pitchFamily="49" charset="0"/>
              <a:buAutoNum type="arabicPlain"/>
              <a:defRPr/>
            </a:pPr>
            <a:r>
              <a:rPr lang="en-US" altLang="en-US" sz="1600" kern="0" dirty="0" smtClean="0">
                <a:latin typeface="Courier New" pitchFamily="49" charset="0"/>
                <a:cs typeface="Courier New" pitchFamily="49" charset="0"/>
              </a:rPr>
              <a:t>	 				</a:t>
            </a:r>
            <a:r>
              <a:rPr lang="en-US" altLang="en-US" sz="1600" kern="0" dirty="0" err="1" smtClean="0">
                <a:latin typeface="Courier New" pitchFamily="49" charset="0"/>
                <a:cs typeface="Courier New" pitchFamily="49" charset="0"/>
              </a:rPr>
              <a:t>this.deptName</a:t>
            </a:r>
            <a:r>
              <a:rPr lang="en-US" altLang="en-US" sz="1600" kern="0" dirty="0" smtClean="0">
                <a:latin typeface="Courier New" pitchFamily="49" charset="0"/>
                <a:cs typeface="Courier New" pitchFamily="49" charset="0"/>
              </a:rPr>
              <a:t> = </a:t>
            </a:r>
            <a:r>
              <a:rPr lang="en-US" altLang="en-US" sz="1600" kern="0" dirty="0" err="1" smtClean="0">
                <a:latin typeface="Courier New" pitchFamily="49" charset="0"/>
                <a:cs typeface="Courier New" pitchFamily="49" charset="0"/>
              </a:rPr>
              <a:t>dept</a:t>
            </a:r>
            <a:r>
              <a:rPr lang="en-US" altLang="en-US" sz="1600" kern="0" dirty="0" smtClean="0">
                <a:latin typeface="Courier New" pitchFamily="49" charset="0"/>
                <a:cs typeface="Courier New" pitchFamily="49" charset="0"/>
              </a:rPr>
              <a:t>;</a:t>
            </a:r>
          </a:p>
          <a:p>
            <a:pPr eaLnBrk="1" hangingPunct="1">
              <a:buSzPts val="1600"/>
              <a:buFont typeface="Courier New" pitchFamily="49" charset="0"/>
              <a:buAutoNum type="arabicPlain"/>
              <a:defRPr/>
            </a:pPr>
            <a:r>
              <a:rPr lang="en-US" altLang="en-US" sz="1600" kern="0" dirty="0" smtClean="0">
                <a:latin typeface="Courier New" pitchFamily="49" charset="0"/>
                <a:cs typeface="Courier New" pitchFamily="49" charset="0"/>
              </a:rPr>
              <a:t>     }</a:t>
            </a:r>
          </a:p>
          <a:p>
            <a:pPr eaLnBrk="1" hangingPunct="1">
              <a:buSzPts val="1600"/>
              <a:buFont typeface="Courier New" pitchFamily="49" charset="0"/>
              <a:buAutoNum type="arabicPlain"/>
              <a:defRPr/>
            </a:pPr>
            <a:r>
              <a:rPr lang="en-US" altLang="en-US" sz="1600" kern="0" dirty="0" smtClean="0">
                <a:latin typeface="Courier New" pitchFamily="49" charset="0"/>
                <a:cs typeface="Courier New" pitchFamily="49" charset="0"/>
              </a:rPr>
              <a:t> </a:t>
            </a:r>
          </a:p>
          <a:p>
            <a:pPr eaLnBrk="1" hangingPunct="1">
              <a:buSzPts val="1600"/>
              <a:buFont typeface="Courier New" pitchFamily="49" charset="0"/>
              <a:buAutoNum type="arabicPlain"/>
              <a:defRPr/>
            </a:pPr>
            <a:r>
              <a:rPr lang="en-US" altLang="en-US" sz="1600" kern="0" dirty="0" smtClean="0">
                <a:latin typeface="Courier New" pitchFamily="49" charset="0"/>
                <a:cs typeface="Courier New" pitchFamily="49" charset="0"/>
              </a:rPr>
              <a:t>     public String </a:t>
            </a:r>
            <a:r>
              <a:rPr lang="en-US" altLang="en-US" sz="1600" kern="0" dirty="0" err="1" smtClean="0">
                <a:latin typeface="Courier New" pitchFamily="49" charset="0"/>
                <a:cs typeface="Courier New" pitchFamily="49" charset="0"/>
              </a:rPr>
              <a:t>getDeptName</a:t>
            </a:r>
            <a:r>
              <a:rPr lang="en-US" altLang="en-US" sz="1600" kern="0" dirty="0" smtClean="0">
                <a:latin typeface="Courier New" pitchFamily="49" charset="0"/>
                <a:cs typeface="Courier New" pitchFamily="49" charset="0"/>
              </a:rPr>
              <a:t> () {</a:t>
            </a:r>
          </a:p>
          <a:p>
            <a:pPr eaLnBrk="1" hangingPunct="1">
              <a:buSzPts val="1600"/>
              <a:buFont typeface="Courier New" pitchFamily="49" charset="0"/>
              <a:buAutoNum type="arabicPlain"/>
              <a:defRPr/>
            </a:pPr>
            <a:r>
              <a:rPr lang="en-US" altLang="en-US" sz="1600" kern="0" dirty="0" smtClean="0">
                <a:latin typeface="Courier New" pitchFamily="49" charset="0"/>
                <a:cs typeface="Courier New" pitchFamily="49" charset="0"/>
              </a:rPr>
              <a:t>        return </a:t>
            </a:r>
            <a:r>
              <a:rPr lang="en-US" altLang="en-US" sz="1600" kern="0" dirty="0" err="1" smtClean="0">
                <a:latin typeface="Courier New" pitchFamily="49" charset="0"/>
                <a:cs typeface="Courier New" pitchFamily="49" charset="0"/>
              </a:rPr>
              <a:t>deptName</a:t>
            </a:r>
            <a:r>
              <a:rPr lang="en-US" altLang="en-US" sz="1600" kern="0" dirty="0" smtClean="0">
                <a:latin typeface="Courier New" pitchFamily="49" charset="0"/>
                <a:cs typeface="Courier New" pitchFamily="49" charset="0"/>
              </a:rPr>
              <a:t>;</a:t>
            </a:r>
          </a:p>
          <a:p>
            <a:pPr eaLnBrk="1" hangingPunct="1">
              <a:buSzPts val="1600"/>
              <a:buFont typeface="Courier New" pitchFamily="49" charset="0"/>
              <a:buAutoNum type="arabicPlain"/>
              <a:defRPr/>
            </a:pPr>
            <a:r>
              <a:rPr lang="en-US" altLang="en-US" sz="1600" kern="0" dirty="0" smtClean="0">
                <a:latin typeface="Courier New" pitchFamily="49" charset="0"/>
                <a:cs typeface="Courier New" pitchFamily="49" charset="0"/>
              </a:rPr>
              <a:t>    }</a:t>
            </a:r>
          </a:p>
          <a:p>
            <a:pPr eaLnBrk="1" hangingPunct="1">
              <a:buSzPts val="1600"/>
              <a:buFont typeface="Courier New" pitchFamily="49" charset="0"/>
              <a:buAutoNum type="arabicPlain"/>
              <a:defRPr/>
            </a:pPr>
            <a:r>
              <a:rPr lang="en-US" altLang="en-US" sz="1600" kern="0" dirty="0" smtClean="0">
                <a:latin typeface="Courier New" pitchFamily="49" charset="0"/>
                <a:cs typeface="Courier New" pitchFamily="49" charset="0"/>
              </a:rPr>
              <a:t>    // Manager also gets all of Employee's public methods!  </a:t>
            </a:r>
          </a:p>
          <a:p>
            <a:pPr eaLnBrk="1" hangingPunct="1">
              <a:buSzPts val="1600"/>
              <a:buFont typeface="Courier New" pitchFamily="49" charset="0"/>
              <a:buAutoNum type="arabicPlain"/>
              <a:defRPr/>
            </a:pPr>
            <a:r>
              <a:rPr lang="en-US" altLang="en-US" sz="1600" kern="0" dirty="0" smtClean="0">
                <a:latin typeface="Courier New" pitchFamily="49" charset="0"/>
                <a:cs typeface="Courier New" pitchFamily="49" charset="0"/>
              </a:rPr>
              <a:t> }</a:t>
            </a:r>
          </a:p>
        </p:txBody>
      </p:sp>
      <p:sp>
        <p:nvSpPr>
          <p:cNvPr id="14" name="Rectangle 4"/>
          <p:cNvSpPr>
            <a:spLocks noChangeArrowheads="1"/>
          </p:cNvSpPr>
          <p:nvPr/>
        </p:nvSpPr>
        <p:spPr bwMode="auto">
          <a:xfrm>
            <a:off x="3386138" y="1981200"/>
            <a:ext cx="990600" cy="304800"/>
          </a:xfrm>
          <a:prstGeom prst="rect">
            <a:avLst/>
          </a:prstGeom>
          <a:noFill/>
          <a:ln w="28575"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eaLnBrk="0" hangingPunct="0">
              <a:defRPr>
                <a:solidFill>
                  <a:schemeClr val="tx1"/>
                </a:solidFill>
                <a:latin typeface="Arial" charset="0"/>
              </a:defRPr>
            </a:lvl1pPr>
            <a:lvl2pPr marL="742950" indent="-285750" defTabSz="228600" eaLnBrk="0" hangingPunct="0">
              <a:defRPr>
                <a:solidFill>
                  <a:schemeClr val="tx1"/>
                </a:solidFill>
                <a:latin typeface="Arial" charset="0"/>
              </a:defRPr>
            </a:lvl2pPr>
            <a:lvl3pPr marL="1143000" indent="-228600" defTabSz="228600" eaLnBrk="0" hangingPunct="0">
              <a:defRPr>
                <a:solidFill>
                  <a:schemeClr val="tx1"/>
                </a:solidFill>
                <a:latin typeface="Arial" charset="0"/>
              </a:defRPr>
            </a:lvl3pPr>
            <a:lvl4pPr marL="1600200" indent="-228600" defTabSz="228600" eaLnBrk="0" hangingPunct="0">
              <a:defRPr>
                <a:solidFill>
                  <a:schemeClr val="tx1"/>
                </a:solidFill>
                <a:latin typeface="Arial" charset="0"/>
              </a:defRPr>
            </a:lvl4pPr>
            <a:lvl5pPr marL="2057400" indent="-228600" defTabSz="228600" eaLnBrk="0" hangingPunct="0">
              <a:defRPr>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9pPr>
          </a:lstStyle>
          <a:p>
            <a:pPr algn="ctr" eaLnBrk="1" fontAlgn="auto" hangingPunct="1">
              <a:spcBef>
                <a:spcPct val="20000"/>
              </a:spcBef>
              <a:spcAft>
                <a:spcPts val="0"/>
              </a:spcAft>
              <a:buClr>
                <a:srgbClr val="FF0000"/>
              </a:buClr>
              <a:buFont typeface="Arial" charset="0"/>
              <a:buNone/>
              <a:defRPr/>
            </a:pPr>
            <a:endParaRPr lang="en-US" altLang="en-US" sz="1800" kern="0" smtClean="0">
              <a:solidFill>
                <a:srgbClr val="000000"/>
              </a:solidFill>
              <a:cs typeface="+mn-cs"/>
            </a:endParaRPr>
          </a:p>
        </p:txBody>
      </p:sp>
      <p:sp>
        <p:nvSpPr>
          <p:cNvPr id="15" name="Rectangular Callout 6"/>
          <p:cNvSpPr>
            <a:spLocks noChangeArrowheads="1"/>
          </p:cNvSpPr>
          <p:nvPr/>
        </p:nvSpPr>
        <p:spPr bwMode="auto">
          <a:xfrm>
            <a:off x="5638800" y="3463925"/>
            <a:ext cx="2743200" cy="955675"/>
          </a:xfrm>
          <a:prstGeom prst="wedgeRectCallout">
            <a:avLst>
              <a:gd name="adj1" fmla="val -101741"/>
              <a:gd name="adj2" fmla="val -56565"/>
            </a:avLst>
          </a:prstGeom>
          <a:solidFill>
            <a:srgbClr val="FFFFCC"/>
          </a:solidFill>
          <a:ln w="9525">
            <a:solidFill>
              <a:srgbClr val="808080"/>
            </a:solidFill>
            <a:miter lim="800000"/>
            <a:headEnd/>
            <a:tailEnd/>
          </a:ln>
        </p:spPr>
        <p:txBody>
          <a:bodyPr lIns="91432" tIns="45716" rIns="91432" bIns="45716" anchor="ctr">
            <a:spAutoFit/>
          </a:bodyPr>
          <a:lstStyle>
            <a:lvl1pPr defTabSz="228600" eaLnBrk="0" hangingPunct="0">
              <a:defRPr>
                <a:solidFill>
                  <a:schemeClr val="tx1"/>
                </a:solidFill>
                <a:latin typeface="Arial" charset="0"/>
              </a:defRPr>
            </a:lvl1pPr>
            <a:lvl2pPr marL="742950" indent="-285750" defTabSz="228600" eaLnBrk="0" hangingPunct="0">
              <a:defRPr>
                <a:solidFill>
                  <a:schemeClr val="tx1"/>
                </a:solidFill>
                <a:latin typeface="Arial" charset="0"/>
              </a:defRPr>
            </a:lvl2pPr>
            <a:lvl3pPr marL="1143000" indent="-228600" defTabSz="228600" eaLnBrk="0" hangingPunct="0">
              <a:defRPr>
                <a:solidFill>
                  <a:schemeClr val="tx1"/>
                </a:solidFill>
                <a:latin typeface="Arial" charset="0"/>
              </a:defRPr>
            </a:lvl3pPr>
            <a:lvl4pPr marL="1600200" indent="-228600" defTabSz="228600" eaLnBrk="0" hangingPunct="0">
              <a:defRPr>
                <a:solidFill>
                  <a:schemeClr val="tx1"/>
                </a:solidFill>
                <a:latin typeface="Arial" charset="0"/>
              </a:defRPr>
            </a:lvl4pPr>
            <a:lvl5pPr marL="2057400" indent="-228600" defTabSz="228600" eaLnBrk="0" hangingPunct="0">
              <a:defRPr>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9pPr>
          </a:lstStyle>
          <a:p>
            <a:pPr fontAlgn="auto">
              <a:spcBef>
                <a:spcPts val="0"/>
              </a:spcBef>
              <a:spcAft>
                <a:spcPts val="0"/>
              </a:spcAft>
              <a:buFont typeface="Arial" charset="0"/>
              <a:buNone/>
              <a:defRPr/>
            </a:pPr>
            <a:r>
              <a:rPr lang="en-US" altLang="en-US" sz="1400" kern="0" smtClean="0">
                <a:solidFill>
                  <a:srgbClr val="000000"/>
                </a:solidFill>
                <a:cs typeface="+mn-cs"/>
              </a:rPr>
              <a:t>The </a:t>
            </a:r>
            <a:r>
              <a:rPr lang="en-US" altLang="en-US" sz="1400" kern="0" smtClean="0">
                <a:solidFill>
                  <a:srgbClr val="000000"/>
                </a:solidFill>
                <a:latin typeface="Courier New" pitchFamily="49" charset="0"/>
                <a:cs typeface="Courier New" pitchFamily="49" charset="0"/>
              </a:rPr>
              <a:t>super</a:t>
            </a:r>
            <a:r>
              <a:rPr lang="en-US" altLang="en-US" sz="1400" kern="0" smtClean="0">
                <a:solidFill>
                  <a:srgbClr val="000000"/>
                </a:solidFill>
                <a:cs typeface="+mn-cs"/>
              </a:rPr>
              <a:t> keyword is used to call the constructor of the parent class. It must be the first statement in the constructor.</a:t>
            </a:r>
          </a:p>
        </p:txBody>
      </p:sp>
      <p:sp>
        <p:nvSpPr>
          <p:cNvPr id="3" name="Footer Placeholder 2"/>
          <p:cNvSpPr>
            <a:spLocks noGrp="1"/>
          </p:cNvSpPr>
          <p:nvPr>
            <p:ph type="ftr" sz="quarter" idx="10"/>
          </p:nvPr>
        </p:nvSpPr>
        <p:spPr/>
        <p:txBody>
          <a:bodyPr/>
          <a:lstStyle/>
          <a:p>
            <a:pPr>
              <a:defRPr/>
            </a:pPr>
            <a:r>
              <a:rPr lang="en-IN"/>
              <a:t>Copyright © 2016 Tech Mahindra. All Rights Reserved.</a:t>
            </a:r>
            <a:endParaRPr lang="en-IN" sz="800" dirty="0"/>
          </a:p>
        </p:txBody>
      </p:sp>
    </p:spTree>
    <p:custDataLst>
      <p:tags r:id="rId1"/>
    </p:custData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304800" y="552450"/>
            <a:ext cx="6705600" cy="411163"/>
          </a:xfrm>
        </p:spPr>
        <p:txBody>
          <a:bodyPr/>
          <a:lstStyle/>
          <a:p>
            <a:pPr eaLnBrk="1" hangingPunct="1"/>
            <a:r>
              <a:rPr smtClean="0"/>
              <a:t>Design Patterns:</a:t>
            </a:r>
          </a:p>
        </p:txBody>
      </p:sp>
      <p:sp>
        <p:nvSpPr>
          <p:cNvPr id="9" name="Rectangle 31"/>
          <p:cNvSpPr txBox="1">
            <a:spLocks noChangeArrowheads="1"/>
          </p:cNvSpPr>
          <p:nvPr/>
        </p:nvSpPr>
        <p:spPr bwMode="gray">
          <a:xfrm>
            <a:off x="328613" y="1447800"/>
            <a:ext cx="7918450" cy="190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marL="7938" indent="7938" algn="l" defTabSz="228600" rtl="0" eaLnBrk="0" fontAlgn="base" hangingPunct="0">
              <a:spcBef>
                <a:spcPct val="20000"/>
              </a:spcBef>
              <a:spcAft>
                <a:spcPct val="0"/>
              </a:spcAft>
              <a:buClr>
                <a:srgbClr val="000000"/>
              </a:buClr>
              <a:buFont typeface="Arial" charset="0"/>
              <a:defRPr sz="2200">
                <a:solidFill>
                  <a:schemeClr val="tx1"/>
                </a:solidFill>
                <a:latin typeface="Arial" pitchFamily="34" charset="0"/>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pPr eaLnBrk="1" hangingPunct="1">
              <a:defRPr/>
            </a:pPr>
            <a:r>
              <a:rPr lang="en-US" altLang="en-US" sz="1800" kern="0" dirty="0" smtClean="0">
                <a:solidFill>
                  <a:srgbClr val="000000"/>
                </a:solidFill>
                <a:latin typeface="+mn-lt"/>
              </a:rPr>
              <a:t>Design patterns are:</a:t>
            </a:r>
          </a:p>
          <a:p>
            <a:pPr lvl="1" eaLnBrk="1" hangingPunct="1">
              <a:buClr>
                <a:srgbClr val="C00000"/>
              </a:buClr>
              <a:buFont typeface="Wingdings" panose="05000000000000000000" pitchFamily="2" charset="2"/>
              <a:buChar char="§"/>
              <a:defRPr/>
            </a:pPr>
            <a:r>
              <a:rPr lang="en-US" altLang="en-US" sz="1800" kern="0" dirty="0" smtClean="0">
                <a:solidFill>
                  <a:srgbClr val="000000"/>
                </a:solidFill>
                <a:cs typeface="+mn-cs"/>
              </a:rPr>
              <a:t>Reusable solutions to common software development problems</a:t>
            </a:r>
          </a:p>
          <a:p>
            <a:pPr lvl="1" eaLnBrk="1" hangingPunct="1">
              <a:buClr>
                <a:srgbClr val="C00000"/>
              </a:buClr>
              <a:buFont typeface="Wingdings" panose="05000000000000000000" pitchFamily="2" charset="2"/>
              <a:buChar char="§"/>
              <a:defRPr/>
            </a:pPr>
            <a:r>
              <a:rPr lang="en-US" altLang="en-US" sz="1800" kern="0" dirty="0" smtClean="0">
                <a:solidFill>
                  <a:srgbClr val="000000"/>
                </a:solidFill>
                <a:cs typeface="+mn-cs"/>
              </a:rPr>
              <a:t>Documented in pattern catalogs</a:t>
            </a:r>
          </a:p>
          <a:p>
            <a:pPr lvl="2" eaLnBrk="1" hangingPunct="1">
              <a:buClr>
                <a:srgbClr val="C00000"/>
              </a:buClr>
              <a:buFont typeface="Wingdings" panose="05000000000000000000" pitchFamily="2" charset="2"/>
              <a:buChar char="§"/>
              <a:defRPr/>
            </a:pPr>
            <a:r>
              <a:rPr lang="en-US" altLang="en-US" sz="1800" i="1" kern="0" dirty="0" smtClean="0">
                <a:solidFill>
                  <a:srgbClr val="000000"/>
                </a:solidFill>
                <a:cs typeface="+mn-cs"/>
              </a:rPr>
              <a:t>Design Patterns: Elements of Reusable Object-Oriented Software</a:t>
            </a:r>
            <a:r>
              <a:rPr lang="en-US" altLang="en-US" sz="1800" kern="0" dirty="0" smtClean="0">
                <a:solidFill>
                  <a:srgbClr val="000000"/>
                </a:solidFill>
                <a:cs typeface="+mn-cs"/>
              </a:rPr>
              <a:t>, written by Erich Gamma et al. (the “Gang of Four”)</a:t>
            </a:r>
          </a:p>
          <a:p>
            <a:pPr lvl="1" eaLnBrk="1" hangingPunct="1">
              <a:buClr>
                <a:srgbClr val="C00000"/>
              </a:buClr>
              <a:buFont typeface="Wingdings" panose="05000000000000000000" pitchFamily="2" charset="2"/>
              <a:buChar char="§"/>
              <a:defRPr/>
            </a:pPr>
            <a:r>
              <a:rPr lang="en-US" altLang="en-US" sz="1800" kern="0" dirty="0" smtClean="0">
                <a:solidFill>
                  <a:srgbClr val="000000"/>
                </a:solidFill>
                <a:cs typeface="+mn-cs"/>
              </a:rPr>
              <a:t>A vocabulary used to discuss design</a:t>
            </a:r>
          </a:p>
        </p:txBody>
      </p:sp>
      <p:sp>
        <p:nvSpPr>
          <p:cNvPr id="3" name="Footer Placeholder 2"/>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04800" y="552450"/>
            <a:ext cx="6705600" cy="411163"/>
          </a:xfrm>
        </p:spPr>
        <p:txBody>
          <a:bodyPr/>
          <a:lstStyle/>
          <a:p>
            <a:pPr eaLnBrk="1" hangingPunct="1"/>
            <a:r>
              <a:rPr smtClean="0"/>
              <a:t>Singleton pattern</a:t>
            </a:r>
          </a:p>
        </p:txBody>
      </p:sp>
      <p:sp>
        <p:nvSpPr>
          <p:cNvPr id="101379" name="Rectangle 3"/>
          <p:cNvSpPr>
            <a:spLocks noGrp="1" noChangeArrowheads="1"/>
          </p:cNvSpPr>
          <p:nvPr>
            <p:ph type="body" idx="1"/>
          </p:nvPr>
        </p:nvSpPr>
        <p:spPr/>
        <p:txBody>
          <a:bodyPr/>
          <a:lstStyle/>
          <a:p>
            <a:pPr eaLnBrk="1" hangingPunct="1"/>
            <a:r>
              <a:rPr lang="en-US" altLang="en-US" smtClean="0"/>
              <a:t>When and why is singleton pattern needed?</a:t>
            </a:r>
          </a:p>
          <a:p>
            <a:pPr lvl="1" eaLnBrk="1" hangingPunct="1"/>
            <a:r>
              <a:rPr lang="en-US" altLang="en-US" smtClean="0">
                <a:cs typeface="Arial" panose="020B0604020202020204" pitchFamily="34" charset="0"/>
              </a:rPr>
              <a:t>There are objects whose only one instance is needed, </a:t>
            </a:r>
          </a:p>
          <a:p>
            <a:pPr lvl="1" eaLnBrk="1" hangingPunct="1"/>
            <a:r>
              <a:rPr lang="en-US" altLang="en-US" smtClean="0">
                <a:cs typeface="Arial" panose="020B0604020202020204" pitchFamily="34" charset="0"/>
              </a:rPr>
              <a:t>Example: registry handler object.</a:t>
            </a:r>
          </a:p>
          <a:p>
            <a:pPr lvl="1" eaLnBrk="1" hangingPunct="1">
              <a:buFontTx/>
              <a:buChar char="•"/>
            </a:pPr>
            <a:endParaRPr lang="en-US" altLang="en-US" sz="2200" smtClean="0">
              <a:cs typeface="Arial" panose="020B0604020202020204" pitchFamily="34" charset="0"/>
            </a:endParaRPr>
          </a:p>
        </p:txBody>
      </p:sp>
      <p:pic>
        <p:nvPicPr>
          <p:cNvPr id="101380" name="Picture 4" descr="Registry"/>
          <p:cNvPicPr>
            <a:picLocks noChangeAspect="1" noChangeArrowheads="1"/>
          </p:cNvPicPr>
          <p:nvPr/>
        </p:nvPicPr>
        <p:blipFill>
          <a:blip r:embed="rId3">
            <a:lum bright="6000" contrast="-6000"/>
            <a:extLst>
              <a:ext uri="{28A0092B-C50C-407E-A947-70E740481C1C}">
                <a14:useLocalDpi xmlns:a14="http://schemas.microsoft.com/office/drawing/2010/main" val="0"/>
              </a:ext>
            </a:extLst>
          </a:blip>
          <a:srcRect/>
          <a:stretch>
            <a:fillRect/>
          </a:stretch>
        </p:blipFill>
        <p:spPr bwMode="auto">
          <a:xfrm>
            <a:off x="5638800" y="3127375"/>
            <a:ext cx="2438400"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1" name="Text Box 5"/>
          <p:cNvSpPr txBox="1">
            <a:spLocks noChangeArrowheads="1"/>
          </p:cNvSpPr>
          <p:nvPr/>
        </p:nvSpPr>
        <p:spPr bwMode="auto">
          <a:xfrm>
            <a:off x="7345363" y="3429000"/>
            <a:ext cx="10223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eaLnBrk="1" hangingPunct="1"/>
            <a:r>
              <a:rPr lang="en-US" altLang="en-US" sz="1600">
                <a:solidFill>
                  <a:schemeClr val="tx1"/>
                </a:solidFill>
                <a:latin typeface="Verdana" panose="020B0604030504040204" pitchFamily="34" charset="0"/>
              </a:rPr>
              <a:t>Registry</a:t>
            </a:r>
          </a:p>
          <a:p>
            <a:pPr eaLnBrk="1" hangingPunct="1"/>
            <a:r>
              <a:rPr lang="en-US" altLang="en-US" sz="1600">
                <a:solidFill>
                  <a:schemeClr val="tx1"/>
                </a:solidFill>
                <a:latin typeface="Verdana" panose="020B0604030504040204" pitchFamily="34" charset="0"/>
              </a:rPr>
              <a:t>Settings</a:t>
            </a:r>
          </a:p>
        </p:txBody>
      </p:sp>
      <p:sp>
        <p:nvSpPr>
          <p:cNvPr id="101382" name="Oval 6"/>
          <p:cNvSpPr>
            <a:spLocks noChangeArrowheads="1"/>
          </p:cNvSpPr>
          <p:nvPr/>
        </p:nvSpPr>
        <p:spPr bwMode="auto">
          <a:xfrm>
            <a:off x="2713038" y="3429000"/>
            <a:ext cx="1401762" cy="1371600"/>
          </a:xfrm>
          <a:prstGeom prst="ellipse">
            <a:avLst/>
          </a:prstGeom>
          <a:solidFill>
            <a:srgbClr val="FFFF99">
              <a:alpha val="98038"/>
            </a:srgbClr>
          </a:solidFill>
          <a:ln w="9525">
            <a:solidFill>
              <a:schemeClr val="tx1"/>
            </a:solidFill>
            <a:round/>
            <a:headEnd/>
            <a:tailEnd/>
          </a:ln>
        </p:spPr>
        <p:txBody>
          <a:bodyPr wrap="none" anchor="ct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algn="ctr" eaLnBrk="1" hangingPunct="1"/>
            <a:endParaRPr lang="en-US" altLang="en-US" sz="1400" b="1"/>
          </a:p>
          <a:p>
            <a:pPr algn="ctr" eaLnBrk="1" hangingPunct="1"/>
            <a:r>
              <a:rPr lang="en-US" altLang="en-US" sz="1400" b="1"/>
              <a:t>regHandler()</a:t>
            </a:r>
          </a:p>
          <a:p>
            <a:pPr algn="ctr" eaLnBrk="1" hangingPunct="1"/>
            <a:endParaRPr lang="en-US" altLang="en-US" sz="1400" b="1"/>
          </a:p>
        </p:txBody>
      </p:sp>
      <p:sp>
        <p:nvSpPr>
          <p:cNvPr id="101383" name="Oval 7"/>
          <p:cNvSpPr>
            <a:spLocks noChangeArrowheads="1"/>
          </p:cNvSpPr>
          <p:nvPr/>
        </p:nvSpPr>
        <p:spPr bwMode="auto">
          <a:xfrm>
            <a:off x="4724400" y="5181600"/>
            <a:ext cx="1401763" cy="1371600"/>
          </a:xfrm>
          <a:prstGeom prst="ellipse">
            <a:avLst/>
          </a:prstGeom>
          <a:solidFill>
            <a:srgbClr val="FFFF99">
              <a:alpha val="98038"/>
            </a:srgbClr>
          </a:solidFill>
          <a:ln w="9525">
            <a:solidFill>
              <a:schemeClr val="tx1"/>
            </a:solidFill>
            <a:round/>
            <a:headEnd/>
            <a:tailEnd/>
          </a:ln>
        </p:spPr>
        <p:txBody>
          <a:bodyPr wrap="none" anchor="ct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algn="ctr" eaLnBrk="1" hangingPunct="1"/>
            <a:endParaRPr lang="en-US" altLang="en-US" sz="1400" b="1"/>
          </a:p>
          <a:p>
            <a:pPr algn="ctr" eaLnBrk="1" hangingPunct="1"/>
            <a:r>
              <a:rPr lang="en-US" altLang="en-US" sz="1400" b="1"/>
              <a:t>regHandler()</a:t>
            </a:r>
          </a:p>
          <a:p>
            <a:pPr algn="ctr" eaLnBrk="1" hangingPunct="1"/>
            <a:endParaRPr lang="en-US" altLang="en-US" sz="1400" b="1"/>
          </a:p>
        </p:txBody>
      </p:sp>
      <p:sp>
        <p:nvSpPr>
          <p:cNvPr id="101384" name="Line 8"/>
          <p:cNvSpPr>
            <a:spLocks noChangeShapeType="1"/>
          </p:cNvSpPr>
          <p:nvPr/>
        </p:nvSpPr>
        <p:spPr bwMode="auto">
          <a:xfrm flipV="1">
            <a:off x="5638800" y="4267200"/>
            <a:ext cx="762000" cy="914400"/>
          </a:xfrm>
          <a:prstGeom prst="line">
            <a:avLst/>
          </a:prstGeom>
          <a:noFill/>
          <a:ln w="28575">
            <a:solidFill>
              <a:srgbClr val="FF0000"/>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101385" name="Line 9"/>
          <p:cNvSpPr>
            <a:spLocks noChangeShapeType="1"/>
          </p:cNvSpPr>
          <p:nvPr/>
        </p:nvSpPr>
        <p:spPr bwMode="auto">
          <a:xfrm flipV="1">
            <a:off x="4191000" y="3886200"/>
            <a:ext cx="1905000" cy="76200"/>
          </a:xfrm>
          <a:prstGeom prst="line">
            <a:avLst/>
          </a:prstGeom>
          <a:noFill/>
          <a:ln w="28575">
            <a:solidFill>
              <a:srgbClr val="FF0000"/>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101386" name="Line 10"/>
          <p:cNvSpPr>
            <a:spLocks noChangeShapeType="1"/>
          </p:cNvSpPr>
          <p:nvPr/>
        </p:nvSpPr>
        <p:spPr bwMode="auto">
          <a:xfrm>
            <a:off x="5715000" y="2971800"/>
            <a:ext cx="2209800" cy="1981200"/>
          </a:xfrm>
          <a:prstGeom prst="line">
            <a:avLst/>
          </a:prstGeom>
          <a:noFill/>
          <a:ln w="47625">
            <a:solidFill>
              <a:srgbClr val="FF3300"/>
            </a:solidFill>
            <a:round/>
            <a:headEnd/>
            <a:tailEnd/>
          </a:ln>
          <a:effectLst>
            <a:outerShdw dist="107763" dir="13500000" algn="ctr" rotWithShape="0">
              <a:schemeClr val="bg2">
                <a:alpha val="50000"/>
              </a:schemeClr>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01387" name="Line 11"/>
          <p:cNvSpPr>
            <a:spLocks noChangeShapeType="1"/>
          </p:cNvSpPr>
          <p:nvPr/>
        </p:nvSpPr>
        <p:spPr bwMode="auto">
          <a:xfrm flipH="1">
            <a:off x="6172200" y="2819400"/>
            <a:ext cx="990600" cy="2362200"/>
          </a:xfrm>
          <a:prstGeom prst="line">
            <a:avLst/>
          </a:prstGeom>
          <a:noFill/>
          <a:ln w="47625">
            <a:solidFill>
              <a:srgbClr val="FF3300"/>
            </a:solidFill>
            <a:round/>
            <a:headEnd/>
            <a:tailEnd/>
          </a:ln>
          <a:effectLst>
            <a:outerShdw dist="107763" dir="13500000" algn="ctr" rotWithShape="0">
              <a:schemeClr val="bg2">
                <a:alpha val="50000"/>
              </a:schemeClr>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675" y="1219200"/>
            <a:ext cx="8915400" cy="3324225"/>
          </a:xfrm>
          <a:prstGeom prst="rect">
            <a:avLst/>
          </a:prstGeom>
          <a:noFill/>
          <a:ln w="9525">
            <a:noFill/>
            <a:miter lim="800000"/>
            <a:headEnd/>
            <a:tailEnd/>
          </a:ln>
        </p:spPr>
        <p:txBody>
          <a:bodyPr lIns="0" tIns="0" rIns="0" bIns="0">
            <a:spAutoFit/>
          </a:bodyPr>
          <a:lstStyle/>
          <a:p>
            <a:pPr marL="342900" indent="-342900">
              <a:buClr>
                <a:schemeClr val="tx2"/>
              </a:buClr>
              <a:buFont typeface="Wingdings" panose="05000000000000000000" pitchFamily="2" charset="2"/>
              <a:buChar char="§"/>
              <a:defRPr/>
            </a:pPr>
            <a:r>
              <a:rPr lang="en-IN" sz="2400" b="1" dirty="0">
                <a:solidFill>
                  <a:srgbClr val="00B050"/>
                </a:solidFill>
                <a:latin typeface="+mn-lt"/>
                <a:cs typeface="+mn-cs"/>
              </a:rPr>
              <a:t>Class:</a:t>
            </a:r>
            <a:r>
              <a:rPr lang="en-IN" sz="2400" dirty="0">
                <a:latin typeface="+mn-lt"/>
                <a:cs typeface="+mn-cs"/>
              </a:rPr>
              <a:t> </a:t>
            </a:r>
            <a:r>
              <a:rPr lang="en-IN" sz="2400" dirty="0">
                <a:solidFill>
                  <a:schemeClr val="tx1"/>
                </a:solidFill>
                <a:latin typeface="+mn-lt"/>
                <a:cs typeface="+mn-cs"/>
              </a:rPr>
              <a:t>A blueprint for an instance</a:t>
            </a:r>
          </a:p>
          <a:p>
            <a:pPr marL="342900" indent="-342900">
              <a:buClr>
                <a:schemeClr val="tx2"/>
              </a:buClr>
              <a:buFont typeface="Wingdings" panose="05000000000000000000" pitchFamily="2" charset="2"/>
              <a:buChar char="§"/>
              <a:defRPr/>
            </a:pPr>
            <a:endParaRPr lang="en-IN" sz="2400" dirty="0">
              <a:solidFill>
                <a:schemeClr val="tx1"/>
              </a:solidFill>
              <a:latin typeface="+mn-lt"/>
              <a:cs typeface="+mn-cs"/>
            </a:endParaRPr>
          </a:p>
          <a:p>
            <a:pPr marL="342900" indent="-342900">
              <a:buClr>
                <a:schemeClr val="tx2"/>
              </a:buClr>
              <a:buFont typeface="Wingdings" panose="05000000000000000000" pitchFamily="2" charset="2"/>
              <a:buChar char="§"/>
              <a:defRPr/>
            </a:pPr>
            <a:r>
              <a:rPr lang="en-IN" sz="2400" b="1" dirty="0">
                <a:solidFill>
                  <a:srgbClr val="0070C0"/>
                </a:solidFill>
                <a:latin typeface="+mn-lt"/>
                <a:cs typeface="+mn-cs"/>
              </a:rPr>
              <a:t>Instance:</a:t>
            </a:r>
            <a:r>
              <a:rPr lang="en-IN" sz="2400" dirty="0">
                <a:latin typeface="+mn-lt"/>
                <a:cs typeface="+mn-cs"/>
              </a:rPr>
              <a:t> </a:t>
            </a:r>
            <a:r>
              <a:rPr lang="en-IN" sz="2400" dirty="0">
                <a:solidFill>
                  <a:schemeClr val="tx1"/>
                </a:solidFill>
                <a:latin typeface="+mn-lt"/>
                <a:cs typeface="+mn-cs"/>
              </a:rPr>
              <a:t>A constructed object of the class</a:t>
            </a:r>
          </a:p>
          <a:p>
            <a:pPr marL="342900" indent="-342900">
              <a:buClr>
                <a:schemeClr val="tx2"/>
              </a:buClr>
              <a:buFont typeface="Wingdings" panose="05000000000000000000" pitchFamily="2" charset="2"/>
              <a:buChar char="§"/>
              <a:defRPr/>
            </a:pPr>
            <a:endParaRPr lang="en-IN" sz="2400" dirty="0">
              <a:solidFill>
                <a:schemeClr val="tx1"/>
              </a:solidFill>
              <a:latin typeface="+mn-lt"/>
              <a:cs typeface="+mn-cs"/>
            </a:endParaRPr>
          </a:p>
          <a:p>
            <a:pPr marL="342900" indent="-342900">
              <a:buClr>
                <a:schemeClr val="tx2"/>
              </a:buClr>
              <a:buFont typeface="Wingdings" panose="05000000000000000000" pitchFamily="2" charset="2"/>
              <a:buChar char="§"/>
              <a:defRPr/>
            </a:pPr>
            <a:r>
              <a:rPr lang="en-IN" sz="2400" b="1" dirty="0">
                <a:solidFill>
                  <a:schemeClr val="accent4">
                    <a:lumMod val="75000"/>
                  </a:schemeClr>
                </a:solidFill>
                <a:latin typeface="+mn-lt"/>
                <a:cs typeface="+mn-cs"/>
              </a:rPr>
              <a:t>Type:</a:t>
            </a:r>
            <a:r>
              <a:rPr lang="en-IN" sz="2400" dirty="0">
                <a:latin typeface="+mn-lt"/>
                <a:cs typeface="+mn-cs"/>
              </a:rPr>
              <a:t> </a:t>
            </a:r>
            <a:r>
              <a:rPr lang="en-IN" sz="2400" dirty="0">
                <a:solidFill>
                  <a:schemeClr val="tx1"/>
                </a:solidFill>
                <a:latin typeface="+mn-lt"/>
                <a:cs typeface="+mn-cs"/>
              </a:rPr>
              <a:t>Indicates the class the instance belongs to</a:t>
            </a:r>
          </a:p>
          <a:p>
            <a:pPr>
              <a:buClr>
                <a:schemeClr val="tx2"/>
              </a:buClr>
              <a:defRPr/>
            </a:pPr>
            <a:r>
              <a:rPr lang="en-IN" sz="2400" dirty="0">
                <a:solidFill>
                  <a:schemeClr val="tx1"/>
                </a:solidFill>
                <a:latin typeface="+mn-lt"/>
                <a:cs typeface="+mn-cs"/>
              </a:rPr>
              <a:t> </a:t>
            </a:r>
          </a:p>
          <a:p>
            <a:pPr marL="342900" indent="-342900">
              <a:buClr>
                <a:schemeClr val="tx2"/>
              </a:buClr>
              <a:buFont typeface="Wingdings" panose="05000000000000000000" pitchFamily="2" charset="2"/>
              <a:buChar char="§"/>
              <a:defRPr/>
            </a:pPr>
            <a:r>
              <a:rPr lang="en-IN" sz="2400" b="1" dirty="0">
                <a:solidFill>
                  <a:schemeClr val="tx1"/>
                </a:solidFill>
                <a:latin typeface="+mn-lt"/>
                <a:cs typeface="+mn-cs"/>
              </a:rPr>
              <a:t>Attribute:</a:t>
            </a:r>
            <a:r>
              <a:rPr lang="en-IN" sz="2400" dirty="0">
                <a:latin typeface="+mn-lt"/>
                <a:cs typeface="+mn-cs"/>
              </a:rPr>
              <a:t> </a:t>
            </a:r>
            <a:r>
              <a:rPr lang="en-IN" sz="2400" dirty="0" smtClean="0">
                <a:solidFill>
                  <a:schemeClr val="tx1"/>
                </a:solidFill>
                <a:latin typeface="+mn-lt"/>
                <a:cs typeface="+mn-cs"/>
              </a:rPr>
              <a:t>Property </a:t>
            </a:r>
            <a:r>
              <a:rPr lang="en-IN" sz="2400" dirty="0">
                <a:solidFill>
                  <a:schemeClr val="tx1"/>
                </a:solidFill>
                <a:latin typeface="+mn-lt"/>
                <a:cs typeface="+mn-cs"/>
              </a:rPr>
              <a:t>that </a:t>
            </a:r>
            <a:r>
              <a:rPr lang="en-IN" sz="2400" dirty="0" smtClean="0">
                <a:solidFill>
                  <a:schemeClr val="tx1"/>
                </a:solidFill>
                <a:latin typeface="+mn-lt"/>
                <a:cs typeface="+mn-cs"/>
              </a:rPr>
              <a:t>describes </a:t>
            </a:r>
            <a:r>
              <a:rPr lang="en-IN" sz="2400" dirty="0">
                <a:solidFill>
                  <a:schemeClr val="tx1"/>
                </a:solidFill>
                <a:latin typeface="+mn-lt"/>
                <a:cs typeface="+mn-cs"/>
              </a:rPr>
              <a:t>the instance</a:t>
            </a:r>
            <a:endParaRPr lang="en-IN" sz="2400" b="1" dirty="0">
              <a:solidFill>
                <a:schemeClr val="tx1"/>
              </a:solidFill>
              <a:latin typeface="+mn-lt"/>
              <a:cs typeface="+mn-cs"/>
            </a:endParaRPr>
          </a:p>
          <a:p>
            <a:pPr marL="342900" indent="-342900">
              <a:buClr>
                <a:schemeClr val="tx2"/>
              </a:buClr>
              <a:buFont typeface="Wingdings" panose="05000000000000000000" pitchFamily="2" charset="2"/>
              <a:buChar char="§"/>
              <a:defRPr/>
            </a:pPr>
            <a:endParaRPr lang="en-IN" sz="2400" b="1" dirty="0">
              <a:solidFill>
                <a:schemeClr val="tx1"/>
              </a:solidFill>
              <a:latin typeface="+mn-lt"/>
              <a:cs typeface="+mn-cs"/>
            </a:endParaRPr>
          </a:p>
          <a:p>
            <a:pPr marL="342900" indent="-342900">
              <a:buClr>
                <a:schemeClr val="tx2"/>
              </a:buClr>
              <a:buFont typeface="Wingdings" panose="05000000000000000000" pitchFamily="2" charset="2"/>
              <a:buChar char="§"/>
              <a:defRPr/>
            </a:pPr>
            <a:r>
              <a:rPr lang="en-IN" sz="2400" b="1" dirty="0">
                <a:solidFill>
                  <a:srgbClr val="CC0066"/>
                </a:solidFill>
                <a:latin typeface="+mn-lt"/>
                <a:cs typeface="+mn-cs"/>
              </a:rPr>
              <a:t>Method:</a:t>
            </a:r>
            <a:r>
              <a:rPr lang="en-IN" sz="2400" dirty="0">
                <a:latin typeface="+mn-lt"/>
                <a:cs typeface="+mn-cs"/>
              </a:rPr>
              <a:t> </a:t>
            </a:r>
            <a:r>
              <a:rPr lang="en-IN" sz="2400" dirty="0">
                <a:solidFill>
                  <a:schemeClr val="tx1"/>
                </a:solidFill>
                <a:latin typeface="+mn-lt"/>
                <a:cs typeface="+mn-cs"/>
              </a:rPr>
              <a:t>A “callable function” defined in the class</a:t>
            </a:r>
          </a:p>
        </p:txBody>
      </p:sp>
      <p:sp>
        <p:nvSpPr>
          <p:cNvPr id="30723" name="Rectangle 2"/>
          <p:cNvSpPr>
            <a:spLocks noGrp="1" noChangeArrowheads="1"/>
          </p:cNvSpPr>
          <p:nvPr>
            <p:ph type="title"/>
          </p:nvPr>
        </p:nvSpPr>
        <p:spPr>
          <a:xfrm>
            <a:off x="304800" y="552450"/>
            <a:ext cx="6705600" cy="411163"/>
          </a:xfrm>
        </p:spPr>
        <p:txBody>
          <a:bodyPr/>
          <a:lstStyle/>
          <a:p>
            <a:pPr eaLnBrk="1" hangingPunct="1"/>
            <a:r>
              <a:rPr smtClean="0"/>
              <a:t>Terminologies: </a:t>
            </a:r>
          </a:p>
        </p:txBody>
      </p:sp>
      <p:sp>
        <p:nvSpPr>
          <p:cNvPr id="3" name="Footer Placeholder 2"/>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5"/>
          <p:cNvSpPr>
            <a:spLocks noGrp="1" noChangeArrowheads="1"/>
          </p:cNvSpPr>
          <p:nvPr>
            <p:ph type="title"/>
          </p:nvPr>
        </p:nvSpPr>
        <p:spPr>
          <a:xfrm>
            <a:off x="304800" y="552450"/>
            <a:ext cx="6705600" cy="411163"/>
          </a:xfrm>
        </p:spPr>
        <p:txBody>
          <a:bodyPr/>
          <a:lstStyle/>
          <a:p>
            <a:pPr eaLnBrk="1" hangingPunct="1"/>
            <a:r>
              <a:rPr smtClean="0"/>
              <a:t>Singleton pattern</a:t>
            </a:r>
          </a:p>
        </p:txBody>
      </p:sp>
      <p:sp>
        <p:nvSpPr>
          <p:cNvPr id="103427" name="Rectangle 3"/>
          <p:cNvSpPr>
            <a:spLocks noGrp="1" noChangeArrowheads="1"/>
          </p:cNvSpPr>
          <p:nvPr>
            <p:ph type="body" idx="1"/>
          </p:nvPr>
        </p:nvSpPr>
        <p:spPr/>
        <p:txBody>
          <a:bodyPr/>
          <a:lstStyle/>
          <a:p>
            <a:pPr eaLnBrk="1" hangingPunct="1"/>
            <a:r>
              <a:rPr lang="en-US" altLang="en-US" smtClean="0"/>
              <a:t>Objectives of Singleton Pattern</a:t>
            </a:r>
          </a:p>
          <a:p>
            <a:pPr eaLnBrk="1" hangingPunct="1"/>
            <a:endParaRPr lang="en-US" altLang="en-US" smtClean="0"/>
          </a:p>
          <a:p>
            <a:pPr lvl="1" eaLnBrk="1" hangingPunct="1"/>
            <a:r>
              <a:rPr lang="en-US" altLang="en-US" smtClean="0">
                <a:cs typeface="Arial" panose="020B0604020202020204" pitchFamily="34" charset="0"/>
              </a:rPr>
              <a:t>Create a class and </a:t>
            </a:r>
            <a:r>
              <a:rPr lang="en-US" altLang="en-US" smtClean="0">
                <a:solidFill>
                  <a:srgbClr val="FF3300"/>
                </a:solidFill>
                <a:cs typeface="Arial" panose="020B0604020202020204" pitchFamily="34" charset="0"/>
              </a:rPr>
              <a:t>let it manage</a:t>
            </a:r>
            <a:r>
              <a:rPr lang="en-US" altLang="en-US" smtClean="0">
                <a:cs typeface="Arial" panose="020B0604020202020204" pitchFamily="34" charset="0"/>
              </a:rPr>
              <a:t> one and only one instance of itself</a:t>
            </a:r>
          </a:p>
          <a:p>
            <a:pPr lvl="1" eaLnBrk="1" hangingPunct="1"/>
            <a:r>
              <a:rPr lang="en-US" altLang="en-US" smtClean="0">
                <a:cs typeface="Arial" panose="020B0604020202020204" pitchFamily="34" charset="0"/>
              </a:rPr>
              <a:t>Prevent other classes from creating a new instance </a:t>
            </a:r>
          </a:p>
          <a:p>
            <a:pPr lvl="1" eaLnBrk="1" hangingPunct="1"/>
            <a:r>
              <a:rPr lang="en-US" altLang="en-US" smtClean="0">
                <a:cs typeface="Arial" panose="020B0604020202020204" pitchFamily="34" charset="0"/>
              </a:rPr>
              <a:t>Provide a </a:t>
            </a:r>
            <a:r>
              <a:rPr lang="en-US" altLang="en-US" smtClean="0">
                <a:solidFill>
                  <a:srgbClr val="FF3300"/>
                </a:solidFill>
                <a:cs typeface="Arial" panose="020B0604020202020204" pitchFamily="34" charset="0"/>
              </a:rPr>
              <a:t>global access point</a:t>
            </a:r>
            <a:r>
              <a:rPr lang="en-US" altLang="en-US" smtClean="0">
                <a:cs typeface="Arial" panose="020B0604020202020204" pitchFamily="34" charset="0"/>
              </a:rPr>
              <a:t> to the instance</a:t>
            </a:r>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304800" y="552450"/>
            <a:ext cx="6705600" cy="411163"/>
          </a:xfrm>
        </p:spPr>
        <p:txBody>
          <a:bodyPr/>
          <a:lstStyle/>
          <a:p>
            <a:pPr eaLnBrk="1" hangingPunct="1"/>
            <a:r>
              <a:rPr smtClean="0"/>
              <a:t>Creating a Singleton Pattern</a:t>
            </a:r>
          </a:p>
        </p:txBody>
      </p:sp>
      <p:sp>
        <p:nvSpPr>
          <p:cNvPr id="105475" name="Rectangle 3"/>
          <p:cNvSpPr>
            <a:spLocks noGrp="1" noChangeArrowheads="1"/>
          </p:cNvSpPr>
          <p:nvPr>
            <p:ph type="body" idx="1"/>
          </p:nvPr>
        </p:nvSpPr>
        <p:spPr/>
        <p:txBody>
          <a:bodyPr/>
          <a:lstStyle/>
          <a:p>
            <a:pPr eaLnBrk="1" hangingPunct="1"/>
            <a:r>
              <a:rPr lang="en-US" altLang="en-US" smtClean="0"/>
              <a:t>Step 1:</a:t>
            </a:r>
          </a:p>
          <a:p>
            <a:pPr lvl="3" eaLnBrk="1" hangingPunct="1">
              <a:buFontTx/>
              <a:buChar char="•"/>
            </a:pPr>
            <a:r>
              <a:rPr lang="en-US" altLang="en-US" smtClean="0">
                <a:cs typeface="Arial" panose="020B0604020202020204" pitchFamily="34" charset="0"/>
              </a:rPr>
              <a:t>Provide a </a:t>
            </a:r>
            <a:r>
              <a:rPr lang="en-US" altLang="en-US" smtClean="0">
                <a:solidFill>
                  <a:srgbClr val="FF3300"/>
                </a:solidFill>
                <a:cs typeface="Arial" panose="020B0604020202020204" pitchFamily="34" charset="0"/>
              </a:rPr>
              <a:t>private constructor</a:t>
            </a:r>
            <a:r>
              <a:rPr lang="en-US" altLang="en-US" smtClean="0">
                <a:cs typeface="Arial" panose="020B0604020202020204" pitchFamily="34" charset="0"/>
              </a:rPr>
              <a:t> so that no one can directly create an object of the class</a:t>
            </a:r>
          </a:p>
          <a:p>
            <a:pPr eaLnBrk="1" hangingPunct="1">
              <a:buFontTx/>
              <a:buChar char="•"/>
            </a:pPr>
            <a:endParaRPr lang="en-US" altLang="en-US" smtClean="0"/>
          </a:p>
          <a:p>
            <a:pPr eaLnBrk="1" hangingPunct="1"/>
            <a:r>
              <a:rPr lang="en-US" altLang="en-US" smtClean="0"/>
              <a:t>Step 2:</a:t>
            </a:r>
          </a:p>
          <a:p>
            <a:pPr lvl="3" eaLnBrk="1" hangingPunct="1">
              <a:buFontTx/>
              <a:buChar char="•"/>
            </a:pPr>
            <a:r>
              <a:rPr lang="en-US" altLang="en-US" smtClean="0">
                <a:cs typeface="Arial" panose="020B0604020202020204" pitchFamily="34" charset="0"/>
              </a:rPr>
              <a:t>Provide a </a:t>
            </a:r>
            <a:r>
              <a:rPr lang="en-US" altLang="en-US" smtClean="0">
                <a:solidFill>
                  <a:srgbClr val="FF3300"/>
                </a:solidFill>
                <a:cs typeface="Arial" panose="020B0604020202020204" pitchFamily="34" charset="0"/>
              </a:rPr>
              <a:t>public static getter</a:t>
            </a:r>
            <a:r>
              <a:rPr lang="en-US" altLang="en-US" smtClean="0">
                <a:cs typeface="Arial" panose="020B0604020202020204" pitchFamily="34" charset="0"/>
              </a:rPr>
              <a:t> method inside the same class, that returns a </a:t>
            </a:r>
            <a:r>
              <a:rPr lang="en-US" altLang="en-US" smtClean="0">
                <a:solidFill>
                  <a:srgbClr val="FF3300"/>
                </a:solidFill>
                <a:cs typeface="Arial" panose="020B0604020202020204" pitchFamily="34" charset="0"/>
              </a:rPr>
              <a:t>unique instance</a:t>
            </a:r>
            <a:r>
              <a:rPr lang="en-US" altLang="en-US" smtClean="0">
                <a:cs typeface="Arial" panose="020B0604020202020204" pitchFamily="34" charset="0"/>
              </a:rPr>
              <a:t> of the class.</a:t>
            </a:r>
          </a:p>
          <a:p>
            <a:pPr lvl="3" eaLnBrk="1" hangingPunct="1">
              <a:buFontTx/>
              <a:buChar char="•"/>
            </a:pPr>
            <a:r>
              <a:rPr lang="en-US" altLang="en-US" smtClean="0">
                <a:cs typeface="Arial" panose="020B0604020202020204" pitchFamily="34" charset="0"/>
              </a:rPr>
              <a:t>This method creates a new instance of the object if one does not exist. </a:t>
            </a:r>
          </a:p>
          <a:p>
            <a:pPr lvl="3" eaLnBrk="1" hangingPunct="1">
              <a:buFontTx/>
              <a:buChar char="•"/>
            </a:pPr>
            <a:r>
              <a:rPr lang="en-US" altLang="en-US" smtClean="0">
                <a:cs typeface="Arial" panose="020B0604020202020204" pitchFamily="34" charset="0"/>
              </a:rPr>
              <a:t>If an instance already exist, it simply returns a reference to that object.</a:t>
            </a:r>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050"/>
          <p:cNvSpPr>
            <a:spLocks noChangeArrowheads="1"/>
          </p:cNvSpPr>
          <p:nvPr/>
        </p:nvSpPr>
        <p:spPr bwMode="auto">
          <a:xfrm>
            <a:off x="609600" y="2438400"/>
            <a:ext cx="7924800" cy="3352800"/>
          </a:xfrm>
          <a:prstGeom prst="rect">
            <a:avLst/>
          </a:prstGeom>
          <a:solidFill>
            <a:srgbClr val="DDDDDD"/>
          </a:solidFill>
          <a:ln w="28575">
            <a:solidFill>
              <a:srgbClr val="000000"/>
            </a:solidFill>
            <a:miter lim="800000"/>
            <a:headEnd type="none" w="sm" len="sm"/>
            <a:tailEnd type="none" w="sm" len="sm"/>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fontAlgn="auto" hangingPunct="1">
              <a:spcBef>
                <a:spcPct val="20000"/>
              </a:spcBef>
              <a:spcAft>
                <a:spcPts val="0"/>
              </a:spcAft>
              <a:buClr>
                <a:srgbClr val="FF0000"/>
              </a:buClr>
              <a:buFont typeface="Arial" charset="0"/>
              <a:buNone/>
              <a:defRPr/>
            </a:pPr>
            <a:endParaRPr lang="en-US" altLang="en-US" sz="1800" kern="0" smtClean="0">
              <a:solidFill>
                <a:srgbClr val="000000"/>
              </a:solidFill>
            </a:endParaRPr>
          </a:p>
        </p:txBody>
      </p:sp>
      <p:sp>
        <p:nvSpPr>
          <p:cNvPr id="10" name="Rectangle 31"/>
          <p:cNvSpPr txBox="1">
            <a:spLocks noChangeArrowheads="1"/>
          </p:cNvSpPr>
          <p:nvPr/>
        </p:nvSpPr>
        <p:spPr bwMode="gray">
          <a:xfrm>
            <a:off x="609600" y="1447800"/>
            <a:ext cx="7918450"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marL="7938" indent="7938" algn="l" defTabSz="228600" rtl="0" eaLnBrk="0" fontAlgn="base" hangingPunct="0">
              <a:spcBef>
                <a:spcPct val="20000"/>
              </a:spcBef>
              <a:spcAft>
                <a:spcPct val="0"/>
              </a:spcAft>
              <a:buClr>
                <a:srgbClr val="000000"/>
              </a:buClr>
              <a:buFont typeface="Arial" charset="0"/>
              <a:defRPr sz="2200">
                <a:solidFill>
                  <a:schemeClr val="tx1"/>
                </a:solidFill>
                <a:latin typeface="Arial" pitchFamily="34" charset="0"/>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pPr eaLnBrk="1" hangingPunct="1">
              <a:defRPr/>
            </a:pPr>
            <a:r>
              <a:rPr lang="en-US" altLang="en-US" sz="1800" kern="0" dirty="0" smtClean="0">
                <a:latin typeface="+mn-lt"/>
              </a:rPr>
              <a:t>The singleton design pattern details a class implementation that can be instantiated only once.</a:t>
            </a:r>
          </a:p>
          <a:p>
            <a:pPr eaLnBrk="1" hangingPunct="1">
              <a:defRPr/>
            </a:pPr>
            <a:endParaRPr lang="en-US" altLang="en-US" sz="1800" kern="0" dirty="0" smtClean="0">
              <a:latin typeface="Courier New" pitchFamily="49" charset="0"/>
              <a:cs typeface="Courier New" pitchFamily="49" charset="0"/>
            </a:endParaRPr>
          </a:p>
          <a:p>
            <a:pPr eaLnBrk="1" hangingPunct="1">
              <a:defRPr/>
            </a:pPr>
            <a:r>
              <a:rPr lang="en-US" altLang="en-US" sz="1800" kern="0" dirty="0" smtClean="0">
                <a:latin typeface="Courier New" pitchFamily="49" charset="0"/>
                <a:cs typeface="Courier New" pitchFamily="49" charset="0"/>
              </a:rPr>
              <a:t>public class </a:t>
            </a:r>
            <a:r>
              <a:rPr lang="en-US" altLang="en-US" sz="1800" kern="0" dirty="0" err="1" smtClean="0">
                <a:latin typeface="Courier New" pitchFamily="49" charset="0"/>
                <a:cs typeface="Courier New" pitchFamily="49" charset="0"/>
              </a:rPr>
              <a:t>SingletonClass</a:t>
            </a:r>
            <a:r>
              <a:rPr lang="en-US" altLang="en-US" sz="1800" kern="0" dirty="0" smtClean="0">
                <a:latin typeface="Courier New" pitchFamily="49" charset="0"/>
                <a:cs typeface="Courier New" pitchFamily="49" charset="0"/>
              </a:rPr>
              <a:t> {</a:t>
            </a:r>
          </a:p>
          <a:p>
            <a:pPr eaLnBrk="1" hangingPunct="1">
              <a:defRPr/>
            </a:pPr>
            <a:r>
              <a:rPr lang="en-US" altLang="en-US" sz="1800" kern="0" dirty="0" smtClean="0">
                <a:latin typeface="Courier New" pitchFamily="49" charset="0"/>
                <a:cs typeface="Courier New" pitchFamily="49" charset="0"/>
              </a:rPr>
              <a:t>    private static final </a:t>
            </a:r>
            <a:r>
              <a:rPr lang="en-US" altLang="en-US" sz="1800" kern="0" dirty="0" err="1" smtClean="0">
                <a:latin typeface="Courier New" pitchFamily="49" charset="0"/>
                <a:cs typeface="Courier New" pitchFamily="49" charset="0"/>
              </a:rPr>
              <a:t>SingletonClass</a:t>
            </a:r>
            <a:r>
              <a:rPr lang="en-US" altLang="en-US" sz="1800" kern="0" dirty="0" smtClean="0">
                <a:latin typeface="Courier New" pitchFamily="49" charset="0"/>
                <a:cs typeface="Courier New" pitchFamily="49" charset="0"/>
              </a:rPr>
              <a:t> instance =</a:t>
            </a:r>
          </a:p>
          <a:p>
            <a:pPr eaLnBrk="1" hangingPunct="1">
              <a:defRPr/>
            </a:pPr>
            <a:r>
              <a:rPr lang="en-US" altLang="en-US" sz="1800" kern="0" dirty="0" smtClean="0">
                <a:latin typeface="Courier New" pitchFamily="49" charset="0"/>
                <a:cs typeface="Courier New" pitchFamily="49" charset="0"/>
              </a:rPr>
              <a:t>            new </a:t>
            </a:r>
            <a:r>
              <a:rPr lang="en-US" altLang="en-US" sz="1800" kern="0" dirty="0" err="1" smtClean="0">
                <a:latin typeface="Courier New" pitchFamily="49" charset="0"/>
                <a:cs typeface="Courier New" pitchFamily="49" charset="0"/>
              </a:rPr>
              <a:t>SingletonClass</a:t>
            </a:r>
            <a:r>
              <a:rPr lang="en-US" altLang="en-US" sz="1800" kern="0" dirty="0" smtClean="0">
                <a:latin typeface="Courier New" pitchFamily="49" charset="0"/>
                <a:cs typeface="Courier New" pitchFamily="49" charset="0"/>
              </a:rPr>
              <a:t>();</a:t>
            </a:r>
          </a:p>
          <a:p>
            <a:pPr eaLnBrk="1" hangingPunct="1">
              <a:defRPr/>
            </a:pPr>
            <a:r>
              <a:rPr lang="en-US" altLang="en-US" sz="1800" kern="0" dirty="0" smtClean="0">
                <a:latin typeface="Courier New" pitchFamily="49" charset="0"/>
                <a:cs typeface="Courier New" pitchFamily="49" charset="0"/>
              </a:rPr>
              <a:t>    </a:t>
            </a:r>
          </a:p>
          <a:p>
            <a:pPr eaLnBrk="1" hangingPunct="1">
              <a:defRPr/>
            </a:pPr>
            <a:r>
              <a:rPr lang="en-US" altLang="en-US" sz="1800" kern="0" dirty="0" smtClean="0">
                <a:latin typeface="Courier New" pitchFamily="49" charset="0"/>
                <a:cs typeface="Courier New" pitchFamily="49" charset="0"/>
              </a:rPr>
              <a:t>    private </a:t>
            </a:r>
            <a:r>
              <a:rPr lang="en-US" altLang="en-US" sz="1800" kern="0" dirty="0" err="1" smtClean="0">
                <a:latin typeface="Courier New" pitchFamily="49" charset="0"/>
                <a:cs typeface="Courier New" pitchFamily="49" charset="0"/>
              </a:rPr>
              <a:t>SingletonClass</a:t>
            </a:r>
            <a:r>
              <a:rPr lang="en-US" altLang="en-US" sz="1800" kern="0" dirty="0" smtClean="0">
                <a:latin typeface="Courier New" pitchFamily="49" charset="0"/>
                <a:cs typeface="Courier New" pitchFamily="49" charset="0"/>
              </a:rPr>
              <a:t>() {}</a:t>
            </a:r>
          </a:p>
          <a:p>
            <a:pPr eaLnBrk="1" hangingPunct="1">
              <a:defRPr/>
            </a:pPr>
            <a:r>
              <a:rPr lang="en-US" altLang="en-US" sz="1800" kern="0" dirty="0" smtClean="0">
                <a:latin typeface="Courier New" pitchFamily="49" charset="0"/>
                <a:cs typeface="Courier New" pitchFamily="49" charset="0"/>
              </a:rPr>
              <a:t>    </a:t>
            </a:r>
          </a:p>
          <a:p>
            <a:pPr eaLnBrk="1" hangingPunct="1">
              <a:defRPr/>
            </a:pPr>
            <a:r>
              <a:rPr lang="en-US" altLang="en-US" sz="1800" kern="0" dirty="0" smtClean="0">
                <a:latin typeface="Courier New" pitchFamily="49" charset="0"/>
                <a:cs typeface="Courier New" pitchFamily="49" charset="0"/>
              </a:rPr>
              <a:t>    public static </a:t>
            </a:r>
            <a:r>
              <a:rPr lang="en-US" altLang="en-US" sz="1800" kern="0" dirty="0" err="1" smtClean="0">
                <a:latin typeface="Courier New" pitchFamily="49" charset="0"/>
                <a:cs typeface="Courier New" pitchFamily="49" charset="0"/>
              </a:rPr>
              <a:t>SingletonClass</a:t>
            </a:r>
            <a:r>
              <a:rPr lang="en-US" altLang="en-US" sz="1800" kern="0" dirty="0" smtClean="0">
                <a:latin typeface="Courier New" pitchFamily="49" charset="0"/>
                <a:cs typeface="Courier New" pitchFamily="49" charset="0"/>
              </a:rPr>
              <a:t> </a:t>
            </a:r>
            <a:r>
              <a:rPr lang="en-US" altLang="en-US" sz="1800" kern="0" dirty="0" err="1" smtClean="0">
                <a:latin typeface="Courier New" pitchFamily="49" charset="0"/>
                <a:cs typeface="Courier New" pitchFamily="49" charset="0"/>
              </a:rPr>
              <a:t>getInstance</a:t>
            </a:r>
            <a:r>
              <a:rPr lang="en-US" altLang="en-US" sz="1800" kern="0" dirty="0" smtClean="0">
                <a:latin typeface="Courier New" pitchFamily="49" charset="0"/>
                <a:cs typeface="Courier New" pitchFamily="49" charset="0"/>
              </a:rPr>
              <a:t>() {</a:t>
            </a:r>
          </a:p>
          <a:p>
            <a:pPr eaLnBrk="1" hangingPunct="1">
              <a:defRPr/>
            </a:pPr>
            <a:r>
              <a:rPr lang="en-US" altLang="en-US" sz="1800" kern="0" dirty="0" smtClean="0">
                <a:latin typeface="Courier New" pitchFamily="49" charset="0"/>
                <a:cs typeface="Courier New" pitchFamily="49" charset="0"/>
              </a:rPr>
              <a:t>        return instance;</a:t>
            </a:r>
          </a:p>
          <a:p>
            <a:pPr eaLnBrk="1" hangingPunct="1">
              <a:defRPr/>
            </a:pPr>
            <a:r>
              <a:rPr lang="en-US" altLang="en-US" sz="1800" kern="0" dirty="0" smtClean="0">
                <a:latin typeface="Courier New" pitchFamily="49" charset="0"/>
                <a:cs typeface="Courier New" pitchFamily="49" charset="0"/>
              </a:rPr>
              <a:t>    }   </a:t>
            </a:r>
          </a:p>
          <a:p>
            <a:pPr eaLnBrk="1" hangingPunct="1">
              <a:defRPr/>
            </a:pPr>
            <a:r>
              <a:rPr lang="en-US" altLang="en-US" sz="1800" kern="0" dirty="0" smtClean="0">
                <a:latin typeface="Courier New" pitchFamily="49" charset="0"/>
                <a:cs typeface="Courier New" pitchFamily="49" charset="0"/>
              </a:rPr>
              <a:t>}</a:t>
            </a:r>
          </a:p>
        </p:txBody>
      </p:sp>
      <p:sp>
        <p:nvSpPr>
          <p:cNvPr id="11" name="Oval 144"/>
          <p:cNvSpPr>
            <a:spLocks noChangeArrowheads="1"/>
          </p:cNvSpPr>
          <p:nvPr/>
        </p:nvSpPr>
        <p:spPr bwMode="blackWhite">
          <a:xfrm>
            <a:off x="685800" y="2895600"/>
            <a:ext cx="414338" cy="414338"/>
          </a:xfrm>
          <a:prstGeom prst="ellipse">
            <a:avLst/>
          </a:prstGeom>
          <a:solidFill>
            <a:srgbClr val="99CC00"/>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charset="0"/>
                <a:cs typeface="Arial" charset="0"/>
              </a:defRPr>
            </a:lvl1pPr>
            <a:lvl2pPr marL="742950" indent="-285750" defTabSz="822325" eaLnBrk="0" hangingPunct="0">
              <a:defRPr>
                <a:solidFill>
                  <a:schemeClr val="tx1"/>
                </a:solidFill>
                <a:latin typeface="Arial" charset="0"/>
                <a:cs typeface="Arial" charset="0"/>
              </a:defRPr>
            </a:lvl2pPr>
            <a:lvl3pPr marL="1143000" indent="-228600" defTabSz="822325" eaLnBrk="0" hangingPunct="0">
              <a:defRPr>
                <a:solidFill>
                  <a:schemeClr val="tx1"/>
                </a:solidFill>
                <a:latin typeface="Arial" charset="0"/>
                <a:cs typeface="Arial" charset="0"/>
              </a:defRPr>
            </a:lvl3pPr>
            <a:lvl4pPr marL="1600200" indent="-228600" defTabSz="822325" eaLnBrk="0" hangingPunct="0">
              <a:defRPr>
                <a:solidFill>
                  <a:schemeClr val="tx1"/>
                </a:solidFill>
                <a:latin typeface="Arial" charset="0"/>
                <a:cs typeface="Arial" charset="0"/>
              </a:defRPr>
            </a:lvl4pPr>
            <a:lvl5pPr marL="2057400" indent="-228600" defTabSz="822325" eaLnBrk="0" hangingPunct="0">
              <a:defRPr>
                <a:solidFill>
                  <a:schemeClr val="tx1"/>
                </a:solidFill>
                <a:latin typeface="Arial" charset="0"/>
                <a:cs typeface="Arial" charset="0"/>
              </a:defRPr>
            </a:lvl5pPr>
            <a:lvl6pPr marL="2514600" indent="-228600" defTabSz="822325" eaLnBrk="0" fontAlgn="base" hangingPunct="0">
              <a:spcBef>
                <a:spcPct val="0"/>
              </a:spcBef>
              <a:spcAft>
                <a:spcPct val="0"/>
              </a:spcAft>
              <a:defRPr>
                <a:solidFill>
                  <a:schemeClr val="tx1"/>
                </a:solidFill>
                <a:latin typeface="Arial" charset="0"/>
                <a:cs typeface="Arial" charset="0"/>
              </a:defRPr>
            </a:lvl6pPr>
            <a:lvl7pPr marL="2971800" indent="-228600" defTabSz="822325" eaLnBrk="0" fontAlgn="base" hangingPunct="0">
              <a:spcBef>
                <a:spcPct val="0"/>
              </a:spcBef>
              <a:spcAft>
                <a:spcPct val="0"/>
              </a:spcAft>
              <a:defRPr>
                <a:solidFill>
                  <a:schemeClr val="tx1"/>
                </a:solidFill>
                <a:latin typeface="Arial" charset="0"/>
                <a:cs typeface="Arial" charset="0"/>
              </a:defRPr>
            </a:lvl7pPr>
            <a:lvl8pPr marL="3429000" indent="-228600" defTabSz="822325" eaLnBrk="0" fontAlgn="base" hangingPunct="0">
              <a:spcBef>
                <a:spcPct val="0"/>
              </a:spcBef>
              <a:spcAft>
                <a:spcPct val="0"/>
              </a:spcAft>
              <a:defRPr>
                <a:solidFill>
                  <a:schemeClr val="tx1"/>
                </a:solidFill>
                <a:latin typeface="Arial" charset="0"/>
                <a:cs typeface="Arial" charset="0"/>
              </a:defRPr>
            </a:lvl8pPr>
            <a:lvl9pPr marL="3886200" indent="-228600" defTabSz="822325" eaLnBrk="0" fontAlgn="base" hangingPunct="0">
              <a:spcBef>
                <a:spcPct val="0"/>
              </a:spcBef>
              <a:spcAft>
                <a:spcPct val="0"/>
              </a:spcAft>
              <a:defRPr>
                <a:solidFill>
                  <a:schemeClr val="tx1"/>
                </a:solidFill>
                <a:latin typeface="Arial" charset="0"/>
                <a:cs typeface="Arial" charset="0"/>
              </a:defRPr>
            </a:lvl9pPr>
          </a:lstStyle>
          <a:p>
            <a:pPr algn="ctr" fontAlgn="auto">
              <a:lnSpc>
                <a:spcPct val="95000"/>
              </a:lnSpc>
              <a:spcBef>
                <a:spcPts val="0"/>
              </a:spcBef>
              <a:spcAft>
                <a:spcPts val="0"/>
              </a:spcAft>
              <a:defRPr/>
            </a:pPr>
            <a:r>
              <a:rPr lang="en-US" altLang="en-US" sz="2000" b="1" kern="0" smtClean="0">
                <a:solidFill>
                  <a:srgbClr val="000000"/>
                </a:solidFill>
              </a:rPr>
              <a:t>1</a:t>
            </a:r>
          </a:p>
        </p:txBody>
      </p:sp>
      <p:sp>
        <p:nvSpPr>
          <p:cNvPr id="12" name="Oval 144"/>
          <p:cNvSpPr>
            <a:spLocks noChangeArrowheads="1"/>
          </p:cNvSpPr>
          <p:nvPr/>
        </p:nvSpPr>
        <p:spPr bwMode="blackWhite">
          <a:xfrm>
            <a:off x="685800" y="3810000"/>
            <a:ext cx="414338" cy="414338"/>
          </a:xfrm>
          <a:prstGeom prst="ellipse">
            <a:avLst/>
          </a:prstGeom>
          <a:solidFill>
            <a:srgbClr val="99CC00"/>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charset="0"/>
                <a:cs typeface="Arial" charset="0"/>
              </a:defRPr>
            </a:lvl1pPr>
            <a:lvl2pPr marL="742950" indent="-285750" defTabSz="822325" eaLnBrk="0" hangingPunct="0">
              <a:defRPr>
                <a:solidFill>
                  <a:schemeClr val="tx1"/>
                </a:solidFill>
                <a:latin typeface="Arial" charset="0"/>
                <a:cs typeface="Arial" charset="0"/>
              </a:defRPr>
            </a:lvl2pPr>
            <a:lvl3pPr marL="1143000" indent="-228600" defTabSz="822325" eaLnBrk="0" hangingPunct="0">
              <a:defRPr>
                <a:solidFill>
                  <a:schemeClr val="tx1"/>
                </a:solidFill>
                <a:latin typeface="Arial" charset="0"/>
                <a:cs typeface="Arial" charset="0"/>
              </a:defRPr>
            </a:lvl3pPr>
            <a:lvl4pPr marL="1600200" indent="-228600" defTabSz="822325" eaLnBrk="0" hangingPunct="0">
              <a:defRPr>
                <a:solidFill>
                  <a:schemeClr val="tx1"/>
                </a:solidFill>
                <a:latin typeface="Arial" charset="0"/>
                <a:cs typeface="Arial" charset="0"/>
              </a:defRPr>
            </a:lvl4pPr>
            <a:lvl5pPr marL="2057400" indent="-228600" defTabSz="822325" eaLnBrk="0" hangingPunct="0">
              <a:defRPr>
                <a:solidFill>
                  <a:schemeClr val="tx1"/>
                </a:solidFill>
                <a:latin typeface="Arial" charset="0"/>
                <a:cs typeface="Arial" charset="0"/>
              </a:defRPr>
            </a:lvl5pPr>
            <a:lvl6pPr marL="2514600" indent="-228600" defTabSz="822325" eaLnBrk="0" fontAlgn="base" hangingPunct="0">
              <a:spcBef>
                <a:spcPct val="0"/>
              </a:spcBef>
              <a:spcAft>
                <a:spcPct val="0"/>
              </a:spcAft>
              <a:defRPr>
                <a:solidFill>
                  <a:schemeClr val="tx1"/>
                </a:solidFill>
                <a:latin typeface="Arial" charset="0"/>
                <a:cs typeface="Arial" charset="0"/>
              </a:defRPr>
            </a:lvl6pPr>
            <a:lvl7pPr marL="2971800" indent="-228600" defTabSz="822325" eaLnBrk="0" fontAlgn="base" hangingPunct="0">
              <a:spcBef>
                <a:spcPct val="0"/>
              </a:spcBef>
              <a:spcAft>
                <a:spcPct val="0"/>
              </a:spcAft>
              <a:defRPr>
                <a:solidFill>
                  <a:schemeClr val="tx1"/>
                </a:solidFill>
                <a:latin typeface="Arial" charset="0"/>
                <a:cs typeface="Arial" charset="0"/>
              </a:defRPr>
            </a:lvl7pPr>
            <a:lvl8pPr marL="3429000" indent="-228600" defTabSz="822325" eaLnBrk="0" fontAlgn="base" hangingPunct="0">
              <a:spcBef>
                <a:spcPct val="0"/>
              </a:spcBef>
              <a:spcAft>
                <a:spcPct val="0"/>
              </a:spcAft>
              <a:defRPr>
                <a:solidFill>
                  <a:schemeClr val="tx1"/>
                </a:solidFill>
                <a:latin typeface="Arial" charset="0"/>
                <a:cs typeface="Arial" charset="0"/>
              </a:defRPr>
            </a:lvl8pPr>
            <a:lvl9pPr marL="3886200" indent="-228600" defTabSz="822325" eaLnBrk="0" fontAlgn="base" hangingPunct="0">
              <a:spcBef>
                <a:spcPct val="0"/>
              </a:spcBef>
              <a:spcAft>
                <a:spcPct val="0"/>
              </a:spcAft>
              <a:defRPr>
                <a:solidFill>
                  <a:schemeClr val="tx1"/>
                </a:solidFill>
                <a:latin typeface="Arial" charset="0"/>
                <a:cs typeface="Arial" charset="0"/>
              </a:defRPr>
            </a:lvl9pPr>
          </a:lstStyle>
          <a:p>
            <a:pPr algn="ctr" fontAlgn="auto">
              <a:lnSpc>
                <a:spcPct val="95000"/>
              </a:lnSpc>
              <a:spcBef>
                <a:spcPts val="0"/>
              </a:spcBef>
              <a:spcAft>
                <a:spcPts val="0"/>
              </a:spcAft>
              <a:defRPr/>
            </a:pPr>
            <a:r>
              <a:rPr lang="en-US" altLang="en-US" sz="2000" b="1" kern="0" smtClean="0">
                <a:solidFill>
                  <a:srgbClr val="000000"/>
                </a:solidFill>
              </a:rPr>
              <a:t>2</a:t>
            </a:r>
          </a:p>
        </p:txBody>
      </p:sp>
      <p:sp>
        <p:nvSpPr>
          <p:cNvPr id="13" name="Oval 144"/>
          <p:cNvSpPr>
            <a:spLocks noChangeArrowheads="1"/>
          </p:cNvSpPr>
          <p:nvPr/>
        </p:nvSpPr>
        <p:spPr bwMode="blackWhite">
          <a:xfrm>
            <a:off x="685800" y="4724400"/>
            <a:ext cx="414338" cy="414338"/>
          </a:xfrm>
          <a:prstGeom prst="ellipse">
            <a:avLst/>
          </a:prstGeom>
          <a:solidFill>
            <a:srgbClr val="99CC00"/>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charset="0"/>
                <a:cs typeface="Arial" charset="0"/>
              </a:defRPr>
            </a:lvl1pPr>
            <a:lvl2pPr marL="742950" indent="-285750" defTabSz="822325" eaLnBrk="0" hangingPunct="0">
              <a:defRPr>
                <a:solidFill>
                  <a:schemeClr val="tx1"/>
                </a:solidFill>
                <a:latin typeface="Arial" charset="0"/>
                <a:cs typeface="Arial" charset="0"/>
              </a:defRPr>
            </a:lvl2pPr>
            <a:lvl3pPr marL="1143000" indent="-228600" defTabSz="822325" eaLnBrk="0" hangingPunct="0">
              <a:defRPr>
                <a:solidFill>
                  <a:schemeClr val="tx1"/>
                </a:solidFill>
                <a:latin typeface="Arial" charset="0"/>
                <a:cs typeface="Arial" charset="0"/>
              </a:defRPr>
            </a:lvl3pPr>
            <a:lvl4pPr marL="1600200" indent="-228600" defTabSz="822325" eaLnBrk="0" hangingPunct="0">
              <a:defRPr>
                <a:solidFill>
                  <a:schemeClr val="tx1"/>
                </a:solidFill>
                <a:latin typeface="Arial" charset="0"/>
                <a:cs typeface="Arial" charset="0"/>
              </a:defRPr>
            </a:lvl4pPr>
            <a:lvl5pPr marL="2057400" indent="-228600" defTabSz="822325" eaLnBrk="0" hangingPunct="0">
              <a:defRPr>
                <a:solidFill>
                  <a:schemeClr val="tx1"/>
                </a:solidFill>
                <a:latin typeface="Arial" charset="0"/>
                <a:cs typeface="Arial" charset="0"/>
              </a:defRPr>
            </a:lvl5pPr>
            <a:lvl6pPr marL="2514600" indent="-228600" defTabSz="822325" eaLnBrk="0" fontAlgn="base" hangingPunct="0">
              <a:spcBef>
                <a:spcPct val="0"/>
              </a:spcBef>
              <a:spcAft>
                <a:spcPct val="0"/>
              </a:spcAft>
              <a:defRPr>
                <a:solidFill>
                  <a:schemeClr val="tx1"/>
                </a:solidFill>
                <a:latin typeface="Arial" charset="0"/>
                <a:cs typeface="Arial" charset="0"/>
              </a:defRPr>
            </a:lvl6pPr>
            <a:lvl7pPr marL="2971800" indent="-228600" defTabSz="822325" eaLnBrk="0" fontAlgn="base" hangingPunct="0">
              <a:spcBef>
                <a:spcPct val="0"/>
              </a:spcBef>
              <a:spcAft>
                <a:spcPct val="0"/>
              </a:spcAft>
              <a:defRPr>
                <a:solidFill>
                  <a:schemeClr val="tx1"/>
                </a:solidFill>
                <a:latin typeface="Arial" charset="0"/>
                <a:cs typeface="Arial" charset="0"/>
              </a:defRPr>
            </a:lvl7pPr>
            <a:lvl8pPr marL="3429000" indent="-228600" defTabSz="822325" eaLnBrk="0" fontAlgn="base" hangingPunct="0">
              <a:spcBef>
                <a:spcPct val="0"/>
              </a:spcBef>
              <a:spcAft>
                <a:spcPct val="0"/>
              </a:spcAft>
              <a:defRPr>
                <a:solidFill>
                  <a:schemeClr val="tx1"/>
                </a:solidFill>
                <a:latin typeface="Arial" charset="0"/>
                <a:cs typeface="Arial" charset="0"/>
              </a:defRPr>
            </a:lvl8pPr>
            <a:lvl9pPr marL="3886200" indent="-228600" defTabSz="822325" eaLnBrk="0" fontAlgn="base" hangingPunct="0">
              <a:spcBef>
                <a:spcPct val="0"/>
              </a:spcBef>
              <a:spcAft>
                <a:spcPct val="0"/>
              </a:spcAft>
              <a:defRPr>
                <a:solidFill>
                  <a:schemeClr val="tx1"/>
                </a:solidFill>
                <a:latin typeface="Arial" charset="0"/>
                <a:cs typeface="Arial" charset="0"/>
              </a:defRPr>
            </a:lvl9pPr>
          </a:lstStyle>
          <a:p>
            <a:pPr algn="ctr" fontAlgn="auto">
              <a:lnSpc>
                <a:spcPct val="95000"/>
              </a:lnSpc>
              <a:spcBef>
                <a:spcPts val="0"/>
              </a:spcBef>
              <a:spcAft>
                <a:spcPts val="0"/>
              </a:spcAft>
              <a:defRPr/>
            </a:pPr>
            <a:r>
              <a:rPr lang="en-US" altLang="en-US" sz="2000" b="1" kern="0" smtClean="0">
                <a:solidFill>
                  <a:srgbClr val="000000"/>
                </a:solidFill>
              </a:rPr>
              <a:t>3</a:t>
            </a:r>
          </a:p>
        </p:txBody>
      </p:sp>
      <p:sp>
        <p:nvSpPr>
          <p:cNvPr id="107527" name="Rectangle 5"/>
          <p:cNvSpPr>
            <a:spLocks noGrp="1" noChangeArrowheads="1"/>
          </p:cNvSpPr>
          <p:nvPr>
            <p:ph type="title"/>
          </p:nvPr>
        </p:nvSpPr>
        <p:spPr>
          <a:xfrm>
            <a:off x="304800" y="552450"/>
            <a:ext cx="6705600" cy="411163"/>
          </a:xfrm>
        </p:spPr>
        <p:txBody>
          <a:bodyPr/>
          <a:lstStyle/>
          <a:p>
            <a:pPr eaLnBrk="1" hangingPunct="1"/>
            <a:r>
              <a:rPr smtClean="0"/>
              <a:t>Creating a Singleton Pattern</a:t>
            </a:r>
          </a:p>
        </p:txBody>
      </p:sp>
      <p:sp>
        <p:nvSpPr>
          <p:cNvPr id="3" name="Footer Placeholder 2"/>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5"/>
          <p:cNvSpPr>
            <a:spLocks noGrp="1" noChangeArrowheads="1"/>
          </p:cNvSpPr>
          <p:nvPr>
            <p:ph type="title"/>
          </p:nvPr>
        </p:nvSpPr>
        <p:spPr>
          <a:xfrm>
            <a:off x="304800" y="552450"/>
            <a:ext cx="6705600" cy="411163"/>
          </a:xfrm>
        </p:spPr>
        <p:txBody>
          <a:bodyPr/>
          <a:lstStyle/>
          <a:p>
            <a:pPr eaLnBrk="1" hangingPunct="1"/>
            <a:r>
              <a:rPr smtClean="0"/>
              <a:t>Creating a Singleton Pattern</a:t>
            </a:r>
          </a:p>
        </p:txBody>
      </p:sp>
      <p:sp>
        <p:nvSpPr>
          <p:cNvPr id="1277955" name="Rectangle 3"/>
          <p:cNvSpPr>
            <a:spLocks noGrp="1" noChangeArrowheads="1"/>
          </p:cNvSpPr>
          <p:nvPr>
            <p:ph type="body" idx="1"/>
          </p:nvPr>
        </p:nvSpPr>
        <p:spPr/>
        <p:txBody>
          <a:bodyPr/>
          <a:lstStyle/>
          <a:p>
            <a:pPr marL="417910" lvl="1" indent="-160735" eaLnBrk="1" hangingPunct="1">
              <a:lnSpc>
                <a:spcPct val="80000"/>
              </a:lnSpc>
              <a:spcBef>
                <a:spcPts val="0"/>
              </a:spcBef>
              <a:buFont typeface="Wingdings" panose="05000000000000000000" pitchFamily="2" charset="2"/>
              <a:buNone/>
              <a:defRPr/>
            </a:pPr>
            <a:r>
              <a:rPr sz="1800" dirty="0" smtClean="0">
                <a:cs typeface="+mn-cs"/>
              </a:rPr>
              <a:t>public </a:t>
            </a:r>
            <a:r>
              <a:rPr sz="1800" dirty="0">
                <a:cs typeface="+mn-cs"/>
              </a:rPr>
              <a:t>class </a:t>
            </a:r>
            <a:r>
              <a:rPr sz="1800" dirty="0" err="1">
                <a:cs typeface="+mn-cs"/>
              </a:rPr>
              <a:t>RegHandler</a:t>
            </a:r>
            <a:r>
              <a:rPr sz="1800" dirty="0" smtClean="0">
                <a:cs typeface="+mn-cs"/>
              </a:rPr>
              <a:t>{</a:t>
            </a:r>
          </a:p>
          <a:p>
            <a:pPr marL="417910" lvl="1" indent="-160735" eaLnBrk="1" hangingPunct="1">
              <a:lnSpc>
                <a:spcPct val="80000"/>
              </a:lnSpc>
              <a:spcBef>
                <a:spcPts val="0"/>
              </a:spcBef>
              <a:buFont typeface="Wingdings" panose="05000000000000000000" pitchFamily="2" charset="2"/>
              <a:buNone/>
              <a:defRPr/>
            </a:pPr>
            <a:endParaRPr sz="1800" dirty="0">
              <a:cs typeface="+mn-cs"/>
            </a:endParaRPr>
          </a:p>
          <a:p>
            <a:pPr marL="417910" lvl="1" indent="-160735" eaLnBrk="1" hangingPunct="1">
              <a:lnSpc>
                <a:spcPct val="80000"/>
              </a:lnSpc>
              <a:spcBef>
                <a:spcPts val="0"/>
              </a:spcBef>
              <a:buFont typeface="Wingdings" panose="05000000000000000000" pitchFamily="2" charset="2"/>
              <a:buNone/>
              <a:defRPr/>
            </a:pPr>
            <a:r>
              <a:rPr sz="1800" dirty="0" smtClean="0">
                <a:cs typeface="+mn-cs"/>
              </a:rPr>
              <a:t>	private </a:t>
            </a:r>
            <a:r>
              <a:rPr sz="1800" dirty="0">
                <a:cs typeface="+mn-cs"/>
              </a:rPr>
              <a:t>static </a:t>
            </a:r>
            <a:r>
              <a:rPr sz="1800" dirty="0" err="1">
                <a:cs typeface="+mn-cs"/>
              </a:rPr>
              <a:t>RegHandler</a:t>
            </a:r>
            <a:r>
              <a:rPr sz="1800" dirty="0">
                <a:cs typeface="+mn-cs"/>
              </a:rPr>
              <a:t> </a:t>
            </a:r>
            <a:r>
              <a:rPr sz="1800" dirty="0" err="1">
                <a:cs typeface="+mn-cs"/>
              </a:rPr>
              <a:t>regHandler</a:t>
            </a:r>
            <a:r>
              <a:rPr sz="1800" dirty="0" smtClean="0">
                <a:cs typeface="+mn-cs"/>
              </a:rPr>
              <a:t>;</a:t>
            </a:r>
            <a:r>
              <a:rPr sz="1800" dirty="0">
                <a:cs typeface="+mn-cs"/>
              </a:rPr>
              <a:t> </a:t>
            </a:r>
            <a:r>
              <a:rPr sz="1800" dirty="0" smtClean="0">
                <a:cs typeface="+mn-cs"/>
              </a:rPr>
              <a:t>  //</a:t>
            </a:r>
            <a:r>
              <a:rPr sz="1800" dirty="0">
                <a:cs typeface="+mn-cs"/>
              </a:rPr>
              <a:t>only one instance</a:t>
            </a:r>
          </a:p>
          <a:p>
            <a:pPr marL="417910" lvl="1" indent="-160735" eaLnBrk="1" hangingPunct="1">
              <a:lnSpc>
                <a:spcPct val="80000"/>
              </a:lnSpc>
              <a:spcBef>
                <a:spcPts val="0"/>
              </a:spcBef>
              <a:buFont typeface="Wingdings" panose="05000000000000000000" pitchFamily="2" charset="2"/>
              <a:buNone/>
              <a:defRPr/>
            </a:pPr>
            <a:endParaRPr sz="1800" dirty="0">
              <a:cs typeface="+mn-cs"/>
            </a:endParaRPr>
          </a:p>
          <a:p>
            <a:pPr marL="417910" lvl="1" indent="-160735" eaLnBrk="1" hangingPunct="1">
              <a:lnSpc>
                <a:spcPct val="80000"/>
              </a:lnSpc>
              <a:spcBef>
                <a:spcPts val="0"/>
              </a:spcBef>
              <a:buFontTx/>
              <a:buNone/>
              <a:defRPr/>
            </a:pPr>
            <a:r>
              <a:rPr sz="1800" dirty="0" smtClean="0">
                <a:cs typeface="+mn-cs"/>
              </a:rPr>
              <a:t>	private </a:t>
            </a:r>
            <a:r>
              <a:rPr sz="1800" dirty="0" err="1" smtClean="0">
                <a:cs typeface="+mn-cs"/>
              </a:rPr>
              <a:t>RegHandler</a:t>
            </a:r>
            <a:r>
              <a:rPr sz="1800" dirty="0" smtClean="0">
                <a:cs typeface="+mn-cs"/>
              </a:rPr>
              <a:t>(){}</a:t>
            </a:r>
            <a:r>
              <a:rPr lang="en-IN" sz="1800" dirty="0">
                <a:cs typeface="+mn-cs"/>
              </a:rPr>
              <a:t> 	</a:t>
            </a:r>
            <a:r>
              <a:rPr lang="en-IN" sz="1800" dirty="0" smtClean="0">
                <a:cs typeface="+mn-cs"/>
              </a:rPr>
              <a:t>	/* private constructor – to prevent other 					classes from instantiating </a:t>
            </a:r>
            <a:r>
              <a:rPr lang="en-IN" sz="1800" dirty="0">
                <a:cs typeface="+mn-cs"/>
              </a:rPr>
              <a:t>the class */</a:t>
            </a:r>
          </a:p>
          <a:p>
            <a:pPr marL="417910" lvl="1" indent="-160735" eaLnBrk="1" hangingPunct="1">
              <a:lnSpc>
                <a:spcPct val="80000"/>
              </a:lnSpc>
              <a:spcBef>
                <a:spcPts val="0"/>
              </a:spcBef>
              <a:buFont typeface="Wingdings" panose="05000000000000000000" pitchFamily="2" charset="2"/>
              <a:buNone/>
              <a:defRPr/>
            </a:pPr>
            <a:endParaRPr sz="1800" dirty="0" smtClean="0">
              <a:cs typeface="+mn-cs"/>
            </a:endParaRPr>
          </a:p>
          <a:p>
            <a:pPr marL="417910" lvl="1" indent="-160735" eaLnBrk="1" hangingPunct="1">
              <a:lnSpc>
                <a:spcPct val="80000"/>
              </a:lnSpc>
              <a:spcBef>
                <a:spcPts val="0"/>
              </a:spcBef>
              <a:buFont typeface="Wingdings" panose="05000000000000000000" pitchFamily="2" charset="2"/>
              <a:buNone/>
              <a:defRPr/>
            </a:pPr>
            <a:endParaRPr sz="1800" dirty="0" smtClean="0">
              <a:cs typeface="+mn-cs"/>
            </a:endParaRPr>
          </a:p>
          <a:p>
            <a:pPr marL="417910" lvl="1" indent="-160735" eaLnBrk="1" hangingPunct="1">
              <a:lnSpc>
                <a:spcPct val="80000"/>
              </a:lnSpc>
              <a:spcBef>
                <a:spcPts val="0"/>
              </a:spcBef>
              <a:buFont typeface="Wingdings" panose="05000000000000000000" pitchFamily="2" charset="2"/>
              <a:buNone/>
              <a:defRPr/>
            </a:pPr>
            <a:r>
              <a:rPr sz="1800" dirty="0" smtClean="0">
                <a:cs typeface="+mn-cs"/>
              </a:rPr>
              <a:t>	public static </a:t>
            </a:r>
            <a:r>
              <a:rPr sz="1800" dirty="0" err="1" smtClean="0">
                <a:cs typeface="+mn-cs"/>
              </a:rPr>
              <a:t>RegHandler</a:t>
            </a:r>
            <a:r>
              <a:rPr sz="1800" dirty="0" smtClean="0">
                <a:cs typeface="+mn-cs"/>
              </a:rPr>
              <a:t> </a:t>
            </a:r>
            <a:r>
              <a:rPr sz="1800" dirty="0" err="1" smtClean="0">
                <a:cs typeface="+mn-cs"/>
              </a:rPr>
              <a:t>getInstance</a:t>
            </a:r>
            <a:r>
              <a:rPr sz="1800" dirty="0" smtClean="0">
                <a:cs typeface="+mn-cs"/>
              </a:rPr>
              <a:t>() { 	</a:t>
            </a:r>
          </a:p>
          <a:p>
            <a:pPr marL="417910" lvl="1" indent="-160735" eaLnBrk="1" hangingPunct="1">
              <a:lnSpc>
                <a:spcPct val="80000"/>
              </a:lnSpc>
              <a:spcBef>
                <a:spcPts val="0"/>
              </a:spcBef>
              <a:buFont typeface="Wingdings" panose="05000000000000000000" pitchFamily="2" charset="2"/>
              <a:buNone/>
              <a:defRPr/>
            </a:pPr>
            <a:endParaRPr sz="1800" dirty="0" smtClean="0">
              <a:cs typeface="+mn-cs"/>
            </a:endParaRPr>
          </a:p>
          <a:p>
            <a:pPr marL="417910" lvl="1" indent="-160735" eaLnBrk="1" hangingPunct="1">
              <a:lnSpc>
                <a:spcPct val="80000"/>
              </a:lnSpc>
              <a:spcBef>
                <a:spcPts val="0"/>
              </a:spcBef>
              <a:buFont typeface="Wingdings" panose="05000000000000000000" pitchFamily="2" charset="2"/>
              <a:buNone/>
              <a:defRPr/>
            </a:pPr>
            <a:r>
              <a:rPr sz="1800" dirty="0" smtClean="0">
                <a:cs typeface="+mn-cs"/>
              </a:rPr>
              <a:t>		if (</a:t>
            </a:r>
            <a:r>
              <a:rPr sz="1800" dirty="0" err="1" smtClean="0">
                <a:cs typeface="+mn-cs"/>
              </a:rPr>
              <a:t>regHandler</a:t>
            </a:r>
            <a:r>
              <a:rPr sz="1800" dirty="0" smtClean="0">
                <a:cs typeface="+mn-cs"/>
              </a:rPr>
              <a:t>==null)  { 	//  if object doesn’t exist</a:t>
            </a:r>
          </a:p>
          <a:p>
            <a:pPr marL="417910" lvl="1" indent="-160735" eaLnBrk="1" hangingPunct="1">
              <a:lnSpc>
                <a:spcPct val="80000"/>
              </a:lnSpc>
              <a:spcBef>
                <a:spcPts val="0"/>
              </a:spcBef>
              <a:buFont typeface="Wingdings" panose="05000000000000000000" pitchFamily="2" charset="2"/>
              <a:buNone/>
              <a:defRPr/>
            </a:pPr>
            <a:endParaRPr sz="1800" dirty="0" smtClean="0">
              <a:cs typeface="+mn-cs"/>
            </a:endParaRPr>
          </a:p>
          <a:p>
            <a:pPr marL="417910" lvl="1" indent="-160735" eaLnBrk="1" hangingPunct="1">
              <a:lnSpc>
                <a:spcPct val="80000"/>
              </a:lnSpc>
              <a:spcBef>
                <a:spcPts val="0"/>
              </a:spcBef>
              <a:buFont typeface="Wingdings" panose="05000000000000000000" pitchFamily="2" charset="2"/>
              <a:buNone/>
              <a:defRPr/>
            </a:pPr>
            <a:r>
              <a:rPr sz="1800" dirty="0" smtClean="0">
                <a:cs typeface="+mn-cs"/>
              </a:rPr>
              <a:t>			</a:t>
            </a:r>
            <a:r>
              <a:rPr sz="1800" dirty="0" err="1" smtClean="0">
                <a:cs typeface="+mn-cs"/>
              </a:rPr>
              <a:t>regHandler</a:t>
            </a:r>
            <a:r>
              <a:rPr sz="1800" dirty="0" smtClean="0">
                <a:cs typeface="+mn-cs"/>
              </a:rPr>
              <a:t>=new </a:t>
            </a:r>
            <a:r>
              <a:rPr sz="1800" dirty="0" err="1" smtClean="0">
                <a:cs typeface="+mn-cs"/>
              </a:rPr>
              <a:t>RegHandler</a:t>
            </a:r>
            <a:r>
              <a:rPr sz="1800" dirty="0" smtClean="0">
                <a:cs typeface="+mn-cs"/>
              </a:rPr>
              <a:t>();   //  creates only one instance</a:t>
            </a:r>
          </a:p>
          <a:p>
            <a:pPr marL="417910" lvl="1" indent="-160735" eaLnBrk="1" hangingPunct="1">
              <a:lnSpc>
                <a:spcPct val="80000"/>
              </a:lnSpc>
              <a:spcBef>
                <a:spcPts val="0"/>
              </a:spcBef>
              <a:buFont typeface="Wingdings" panose="05000000000000000000" pitchFamily="2" charset="2"/>
              <a:buNone/>
              <a:defRPr/>
            </a:pPr>
            <a:r>
              <a:rPr sz="1800" dirty="0" smtClean="0">
                <a:cs typeface="+mn-cs"/>
              </a:rPr>
              <a:t>		}</a:t>
            </a:r>
          </a:p>
          <a:p>
            <a:pPr marL="417910" lvl="1" indent="-160735" eaLnBrk="1" hangingPunct="1">
              <a:lnSpc>
                <a:spcPct val="80000"/>
              </a:lnSpc>
              <a:spcBef>
                <a:spcPts val="0"/>
              </a:spcBef>
              <a:buFont typeface="Wingdings" panose="05000000000000000000" pitchFamily="2" charset="2"/>
              <a:buNone/>
              <a:defRPr/>
            </a:pPr>
            <a:r>
              <a:rPr sz="1800" dirty="0" smtClean="0">
                <a:cs typeface="+mn-cs"/>
              </a:rPr>
              <a:t>		return </a:t>
            </a:r>
            <a:r>
              <a:rPr sz="1800" dirty="0" err="1" smtClean="0">
                <a:cs typeface="+mn-cs"/>
              </a:rPr>
              <a:t>regHandler</a:t>
            </a:r>
            <a:r>
              <a:rPr sz="1800" dirty="0" smtClean="0">
                <a:cs typeface="+mn-cs"/>
              </a:rPr>
              <a:t>;	//   returns existing object’s reference</a:t>
            </a:r>
          </a:p>
          <a:p>
            <a:pPr marL="417910" lvl="1" indent="-160735" eaLnBrk="1" hangingPunct="1">
              <a:lnSpc>
                <a:spcPct val="80000"/>
              </a:lnSpc>
              <a:spcBef>
                <a:spcPts val="0"/>
              </a:spcBef>
              <a:buFont typeface="Wingdings" panose="05000000000000000000" pitchFamily="2" charset="2"/>
              <a:buNone/>
              <a:defRPr/>
            </a:pPr>
            <a:r>
              <a:rPr sz="1800" dirty="0" smtClean="0">
                <a:cs typeface="+mn-cs"/>
              </a:rPr>
              <a:t>	}</a:t>
            </a:r>
          </a:p>
          <a:p>
            <a:pPr marL="417910" lvl="1" indent="-160735" eaLnBrk="1" hangingPunct="1">
              <a:lnSpc>
                <a:spcPct val="80000"/>
              </a:lnSpc>
              <a:spcBef>
                <a:spcPts val="0"/>
              </a:spcBef>
              <a:buFont typeface="Wingdings" panose="05000000000000000000" pitchFamily="2" charset="2"/>
              <a:buNone/>
              <a:defRPr/>
            </a:pPr>
            <a:endParaRPr sz="1800" dirty="0">
              <a:cs typeface="+mn-cs"/>
            </a:endParaRPr>
          </a:p>
          <a:p>
            <a:pPr marL="417910" lvl="1" indent="-160735" eaLnBrk="1" hangingPunct="1">
              <a:lnSpc>
                <a:spcPct val="80000"/>
              </a:lnSpc>
              <a:spcBef>
                <a:spcPts val="0"/>
              </a:spcBef>
              <a:buFont typeface="Wingdings" panose="05000000000000000000" pitchFamily="2" charset="2"/>
              <a:buNone/>
              <a:defRPr/>
            </a:pPr>
            <a:r>
              <a:rPr sz="1800" dirty="0" smtClean="0">
                <a:cs typeface="+mn-cs"/>
              </a:rPr>
              <a:t>}</a:t>
            </a:r>
          </a:p>
          <a:p>
            <a:pPr marL="417910" lvl="1" indent="-160735" eaLnBrk="1" hangingPunct="1">
              <a:lnSpc>
                <a:spcPct val="80000"/>
              </a:lnSpc>
              <a:spcBef>
                <a:spcPts val="0"/>
              </a:spcBef>
              <a:buFont typeface="Wingdings" panose="05000000000000000000" pitchFamily="2" charset="2"/>
              <a:buNone/>
              <a:defRPr/>
            </a:pPr>
            <a:endParaRPr sz="1800" dirty="0">
              <a:cs typeface="+mn-cs"/>
            </a:endParaRPr>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304800" y="552450"/>
            <a:ext cx="6705600" cy="411163"/>
          </a:xfrm>
        </p:spPr>
        <p:txBody>
          <a:bodyPr/>
          <a:lstStyle/>
          <a:p>
            <a:pPr eaLnBrk="1" hangingPunct="1"/>
            <a:r>
              <a:rPr smtClean="0"/>
              <a:t>Try it out</a:t>
            </a:r>
          </a:p>
        </p:txBody>
      </p:sp>
      <p:sp>
        <p:nvSpPr>
          <p:cNvPr id="1291267"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en-US" smtClean="0"/>
              <a:t>Q1. _______ members belong to the class in which they are declared and are not part of any instance of the class.</a:t>
            </a:r>
          </a:p>
          <a:p>
            <a:pPr eaLnBrk="1" hangingPunct="1">
              <a:buFont typeface="Wingdings" panose="05000000000000000000" pitchFamily="2" charset="2"/>
              <a:buNone/>
            </a:pPr>
            <a:r>
              <a:rPr lang="en-US" altLang="en-US" smtClean="0"/>
              <a:t>		a) class</a:t>
            </a:r>
          </a:p>
          <a:p>
            <a:pPr eaLnBrk="1" hangingPunct="1">
              <a:buFont typeface="Wingdings" panose="05000000000000000000" pitchFamily="2" charset="2"/>
              <a:buNone/>
            </a:pPr>
            <a:r>
              <a:rPr lang="en-US" altLang="en-US" smtClean="0"/>
              <a:t>		b) static</a:t>
            </a:r>
          </a:p>
          <a:p>
            <a:pPr eaLnBrk="1" hangingPunct="1">
              <a:buFont typeface="Wingdings" panose="05000000000000000000" pitchFamily="2" charset="2"/>
              <a:buNone/>
            </a:pPr>
            <a:r>
              <a:rPr lang="en-US" altLang="en-US" smtClean="0"/>
              <a:t>		c) instance</a:t>
            </a:r>
          </a:p>
          <a:p>
            <a:pPr eaLnBrk="1" hangingPunct="1">
              <a:buFont typeface="Wingdings" panose="05000000000000000000" pitchFamily="2" charset="2"/>
              <a:buNone/>
            </a:pPr>
            <a:r>
              <a:rPr lang="en-US" altLang="en-US" smtClean="0"/>
              <a:t>		d) final</a:t>
            </a:r>
          </a:p>
          <a:p>
            <a:pPr eaLnBrk="1" hangingPunct="1">
              <a:buFont typeface="Wingdings" panose="05000000000000000000" pitchFamily="2" charset="2"/>
              <a:buNone/>
            </a:pPr>
            <a:endParaRPr lang="en-US" altLang="en-US" smtClean="0"/>
          </a:p>
          <a:p>
            <a:pPr eaLnBrk="1" hangingPunct="1">
              <a:buFont typeface="Wingdings" panose="05000000000000000000" pitchFamily="2" charset="2"/>
              <a:buNone/>
            </a:pPr>
            <a:endParaRPr lang="en-US" altLang="en-US" smtClean="0"/>
          </a:p>
        </p:txBody>
      </p:sp>
      <p:sp>
        <p:nvSpPr>
          <p:cNvPr id="5" name="Rectangle 3"/>
          <p:cNvSpPr txBox="1">
            <a:spLocks noChangeArrowheads="1"/>
          </p:cNvSpPr>
          <p:nvPr/>
        </p:nvSpPr>
        <p:spPr bwMode="auto">
          <a:xfrm>
            <a:off x="457200" y="3276600"/>
            <a:ext cx="8458200" cy="277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90513" indent="-290513">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eaLnBrk="1" hangingPunct="1">
              <a:buClr>
                <a:schemeClr val="bg2"/>
              </a:buClr>
              <a:buSzPct val="120000"/>
              <a:buFont typeface="Wingdings" panose="05000000000000000000" pitchFamily="2" charset="2"/>
              <a:buNone/>
            </a:pPr>
            <a:r>
              <a:rPr lang="en-US" altLang="en-US" sz="1800">
                <a:solidFill>
                  <a:schemeClr val="tx1"/>
                </a:solidFill>
                <a:latin typeface="Arial" panose="020B0604020202020204" pitchFamily="34" charset="0"/>
              </a:rPr>
              <a:t>Q2. Will the below code compile?</a:t>
            </a:r>
          </a:p>
          <a:p>
            <a:pPr eaLnBrk="1" hangingPunct="1">
              <a:buClr>
                <a:schemeClr val="bg2"/>
              </a:buClr>
              <a:buSzPct val="120000"/>
              <a:buFont typeface="Wingdings" panose="05000000000000000000" pitchFamily="2" charset="2"/>
              <a:buNone/>
            </a:pPr>
            <a:endParaRPr lang="en-US" altLang="en-US" sz="1800">
              <a:solidFill>
                <a:schemeClr val="tx1"/>
              </a:solidFill>
              <a:latin typeface="Arial" panose="020B0604020202020204" pitchFamily="34" charset="0"/>
            </a:endParaRPr>
          </a:p>
          <a:p>
            <a:pPr eaLnBrk="1" hangingPunct="1">
              <a:buClr>
                <a:schemeClr val="bg2"/>
              </a:buClr>
              <a:buSzPct val="120000"/>
              <a:buFont typeface="Wingdings" panose="05000000000000000000" pitchFamily="2" charset="2"/>
              <a:buNone/>
            </a:pPr>
            <a:r>
              <a:rPr lang="en-US" altLang="en-US" sz="1800">
                <a:solidFill>
                  <a:schemeClr val="tx1"/>
                </a:solidFill>
                <a:latin typeface="Arial" panose="020B0604020202020204" pitchFamily="34" charset="0"/>
              </a:rPr>
              <a:t>	class Foo{</a:t>
            </a:r>
          </a:p>
          <a:p>
            <a:pPr eaLnBrk="1" hangingPunct="1">
              <a:buClr>
                <a:schemeClr val="bg2"/>
              </a:buClr>
              <a:buSzPct val="120000"/>
              <a:buFont typeface="Wingdings" panose="05000000000000000000" pitchFamily="2" charset="2"/>
              <a:buNone/>
            </a:pPr>
            <a:r>
              <a:rPr lang="en-US" altLang="en-US" sz="1800">
                <a:solidFill>
                  <a:schemeClr val="tx1"/>
                </a:solidFill>
                <a:latin typeface="Arial" panose="020B0604020202020204" pitchFamily="34" charset="0"/>
              </a:rPr>
              <a:t>		int foo = 10;</a:t>
            </a:r>
          </a:p>
          <a:p>
            <a:pPr eaLnBrk="1" hangingPunct="1">
              <a:buClr>
                <a:schemeClr val="bg2"/>
              </a:buClr>
              <a:buSzPct val="120000"/>
              <a:buFont typeface="Wingdings" panose="05000000000000000000" pitchFamily="2" charset="2"/>
              <a:buNone/>
            </a:pPr>
            <a:r>
              <a:rPr lang="en-US" altLang="en-US" sz="1800">
                <a:solidFill>
                  <a:schemeClr val="tx1"/>
                </a:solidFill>
                <a:latin typeface="Arial" panose="020B0604020202020204" pitchFamily="34" charset="0"/>
              </a:rPr>
              <a:t>		public static void main(String a[]) {</a:t>
            </a:r>
          </a:p>
          <a:p>
            <a:pPr eaLnBrk="1" hangingPunct="1">
              <a:buClr>
                <a:schemeClr val="bg2"/>
              </a:buClr>
              <a:buSzPct val="120000"/>
              <a:buFont typeface="Wingdings" panose="05000000000000000000" pitchFamily="2" charset="2"/>
              <a:buNone/>
            </a:pPr>
            <a:r>
              <a:rPr lang="en-US" altLang="en-US" sz="1800">
                <a:solidFill>
                  <a:schemeClr val="tx1"/>
                </a:solidFill>
                <a:latin typeface="Arial" panose="020B0604020202020204" pitchFamily="34" charset="0"/>
              </a:rPr>
              <a:t>			System.out.println(foo);</a:t>
            </a:r>
          </a:p>
          <a:p>
            <a:pPr eaLnBrk="1" hangingPunct="1">
              <a:buClr>
                <a:schemeClr val="bg2"/>
              </a:buClr>
              <a:buSzPct val="120000"/>
              <a:buFont typeface="Wingdings" panose="05000000000000000000" pitchFamily="2" charset="2"/>
              <a:buNone/>
            </a:pPr>
            <a:r>
              <a:rPr lang="en-US" altLang="en-US" sz="1800">
                <a:solidFill>
                  <a:schemeClr val="tx1"/>
                </a:solidFill>
                <a:latin typeface="Arial" panose="020B0604020202020204" pitchFamily="34" charset="0"/>
              </a:rPr>
              <a:t>		}</a:t>
            </a:r>
          </a:p>
          <a:p>
            <a:pPr eaLnBrk="1" hangingPunct="1">
              <a:buClr>
                <a:schemeClr val="bg2"/>
              </a:buClr>
              <a:buSzPct val="120000"/>
              <a:buFont typeface="Wingdings" panose="05000000000000000000" pitchFamily="2" charset="2"/>
              <a:buNone/>
            </a:pPr>
            <a:r>
              <a:rPr lang="en-US" altLang="en-US" sz="1800">
                <a:solidFill>
                  <a:schemeClr val="tx1"/>
                </a:solidFill>
                <a:latin typeface="Arial" panose="020B0604020202020204" pitchFamily="34" charset="0"/>
              </a:rPr>
              <a:t>	}</a:t>
            </a:r>
          </a:p>
          <a:p>
            <a:pPr eaLnBrk="1" hangingPunct="1">
              <a:buClr>
                <a:schemeClr val="bg2"/>
              </a:buClr>
              <a:buSzPct val="120000"/>
              <a:buFont typeface="Wingdings" panose="05000000000000000000" pitchFamily="2" charset="2"/>
              <a:buNone/>
            </a:pPr>
            <a:r>
              <a:rPr lang="en-US" altLang="en-US" sz="1800">
                <a:solidFill>
                  <a:schemeClr val="tx1"/>
                </a:solidFill>
                <a:latin typeface="Arial" panose="020B0604020202020204" pitchFamily="34" charset="0"/>
              </a:rPr>
              <a:t>			</a:t>
            </a:r>
          </a:p>
          <a:p>
            <a:pPr eaLnBrk="1" hangingPunct="1">
              <a:buClr>
                <a:schemeClr val="bg2"/>
              </a:buClr>
              <a:buSzPct val="120000"/>
              <a:buFont typeface="Wingdings" panose="05000000000000000000" pitchFamily="2" charset="2"/>
              <a:buNone/>
            </a:pPr>
            <a:endParaRPr lang="en-US" altLang="en-US" sz="1800">
              <a:solidFill>
                <a:schemeClr val="tx1"/>
              </a:solidFill>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291267">
                                            <p:txEl>
                                              <p:pRg st="0" end="0"/>
                                            </p:txEl>
                                          </p:spTgt>
                                        </p:tgtEl>
                                        <p:attrNameLst>
                                          <p:attrName>style.visibility</p:attrName>
                                        </p:attrNameLst>
                                      </p:cBhvr>
                                      <p:to>
                                        <p:strVal val="visible"/>
                                      </p:to>
                                    </p:set>
                                    <p:animEffect transition="in" filter="blinds(horizontal)">
                                      <p:cBhvr>
                                        <p:cTn id="7" dur="500"/>
                                        <p:tgtEl>
                                          <p:spTgt spid="129126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91267">
                                            <p:txEl>
                                              <p:pRg st="1" end="1"/>
                                            </p:txEl>
                                          </p:spTgt>
                                        </p:tgtEl>
                                        <p:attrNameLst>
                                          <p:attrName>style.visibility</p:attrName>
                                        </p:attrNameLst>
                                      </p:cBhvr>
                                      <p:to>
                                        <p:strVal val="visible"/>
                                      </p:to>
                                    </p:set>
                                    <p:animEffect transition="in" filter="blinds(horizontal)">
                                      <p:cBhvr>
                                        <p:cTn id="10" dur="500"/>
                                        <p:tgtEl>
                                          <p:spTgt spid="129126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291267">
                                            <p:txEl>
                                              <p:pRg st="2" end="2"/>
                                            </p:txEl>
                                          </p:spTgt>
                                        </p:tgtEl>
                                        <p:attrNameLst>
                                          <p:attrName>style.visibility</p:attrName>
                                        </p:attrNameLst>
                                      </p:cBhvr>
                                      <p:to>
                                        <p:strVal val="visible"/>
                                      </p:to>
                                    </p:set>
                                    <p:animEffect transition="in" filter="blinds(horizontal)">
                                      <p:cBhvr>
                                        <p:cTn id="13" dur="500"/>
                                        <p:tgtEl>
                                          <p:spTgt spid="1291267">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291267">
                                            <p:txEl>
                                              <p:pRg st="3" end="3"/>
                                            </p:txEl>
                                          </p:spTgt>
                                        </p:tgtEl>
                                        <p:attrNameLst>
                                          <p:attrName>style.visibility</p:attrName>
                                        </p:attrNameLst>
                                      </p:cBhvr>
                                      <p:to>
                                        <p:strVal val="visible"/>
                                      </p:to>
                                    </p:set>
                                    <p:animEffect transition="in" filter="blinds(horizontal)">
                                      <p:cBhvr>
                                        <p:cTn id="16" dur="500"/>
                                        <p:tgtEl>
                                          <p:spTgt spid="1291267">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291267">
                                            <p:txEl>
                                              <p:pRg st="4" end="4"/>
                                            </p:txEl>
                                          </p:spTgt>
                                        </p:tgtEl>
                                        <p:attrNameLst>
                                          <p:attrName>style.visibility</p:attrName>
                                        </p:attrNameLst>
                                      </p:cBhvr>
                                      <p:to>
                                        <p:strVal val="visible"/>
                                      </p:to>
                                    </p:set>
                                    <p:animEffect transition="in" filter="blinds(horizontal)">
                                      <p:cBhvr>
                                        <p:cTn id="19" dur="500"/>
                                        <p:tgtEl>
                                          <p:spTgt spid="1291267">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blinds(horizontal)">
                                      <p:cBhvr>
                                        <p:cTn id="22" dur="500"/>
                                        <p:tgtEl>
                                          <p:spTgt spid="5">
                                            <p:txEl>
                                              <p:pRg st="0" end="0"/>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blinds(horizontal)">
                                      <p:cBhvr>
                                        <p:cTn id="25" dur="500"/>
                                        <p:tgtEl>
                                          <p:spTgt spid="5">
                                            <p:txEl>
                                              <p:pRg st="2" end="2"/>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blinds(horizontal)">
                                      <p:cBhvr>
                                        <p:cTn id="28" dur="500"/>
                                        <p:tgtEl>
                                          <p:spTgt spid="5">
                                            <p:txEl>
                                              <p:pRg st="3" end="3"/>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Effect transition="in" filter="blinds(horizontal)">
                                      <p:cBhvr>
                                        <p:cTn id="31" dur="500"/>
                                        <p:tgtEl>
                                          <p:spTgt spid="5">
                                            <p:txEl>
                                              <p:pRg st="4" end="4"/>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5">
                                            <p:txEl>
                                              <p:pRg st="5" end="5"/>
                                            </p:txEl>
                                          </p:spTgt>
                                        </p:tgtEl>
                                        <p:attrNameLst>
                                          <p:attrName>style.visibility</p:attrName>
                                        </p:attrNameLst>
                                      </p:cBhvr>
                                      <p:to>
                                        <p:strVal val="visible"/>
                                      </p:to>
                                    </p:set>
                                    <p:animEffect transition="in" filter="blinds(horizontal)">
                                      <p:cBhvr>
                                        <p:cTn id="34" dur="500"/>
                                        <p:tgtEl>
                                          <p:spTgt spid="5">
                                            <p:txEl>
                                              <p:pRg st="5" end="5"/>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linds(horizontal)">
                                      <p:cBhvr>
                                        <p:cTn id="37" dur="500"/>
                                        <p:tgtEl>
                                          <p:spTgt spid="5">
                                            <p:txEl>
                                              <p:pRg st="6" end="6"/>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5">
                                            <p:txEl>
                                              <p:pRg st="7" end="7"/>
                                            </p:txEl>
                                          </p:spTgt>
                                        </p:tgtEl>
                                        <p:attrNameLst>
                                          <p:attrName>style.visibility</p:attrName>
                                        </p:attrNameLst>
                                      </p:cBhvr>
                                      <p:to>
                                        <p:strVal val="visible"/>
                                      </p:to>
                                    </p:set>
                                    <p:animEffect transition="in" filter="blinds(horizontal)">
                                      <p:cBhvr>
                                        <p:cTn id="40" dur="500"/>
                                        <p:tgtEl>
                                          <p:spTgt spid="5">
                                            <p:txEl>
                                              <p:pRg st="7" end="7"/>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Effect transition="in" filter="blinds(horizontal)">
                                      <p:cBhvr>
                                        <p:cTn id="43"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304800" y="552450"/>
            <a:ext cx="6705600" cy="411163"/>
          </a:xfrm>
        </p:spPr>
        <p:txBody>
          <a:bodyPr/>
          <a:lstStyle/>
          <a:p>
            <a:pPr eaLnBrk="1" hangingPunct="1"/>
            <a:r>
              <a:rPr lang="en-IN" smtClean="0"/>
              <a:t>Try it out</a:t>
            </a:r>
            <a:endParaRPr smtClean="0"/>
          </a:p>
        </p:txBody>
      </p:sp>
      <p:sp>
        <p:nvSpPr>
          <p:cNvPr id="6" name="Rectangle 3"/>
          <p:cNvSpPr>
            <a:spLocks noGrp="1" noChangeArrowheads="1"/>
          </p:cNvSpPr>
          <p:nvPr>
            <p:ph type="body" idx="1"/>
          </p:nvPr>
        </p:nvSpPr>
        <p:spPr/>
        <p:txBody>
          <a:bodyPr/>
          <a:lstStyle/>
          <a:p>
            <a:pPr marL="457200" indent="-457200" eaLnBrk="1" hangingPunct="1">
              <a:buFont typeface="Wingdings" panose="05000000000000000000" pitchFamily="2" charset="2"/>
              <a:buNone/>
            </a:pPr>
            <a:r>
              <a:rPr lang="en-US" altLang="en-US" smtClean="0"/>
              <a:t>Q3. The runtime system creates one copy of each instance variable for each instance of a class created by a program. (True/False)</a:t>
            </a:r>
          </a:p>
          <a:p>
            <a:pPr marL="457200" indent="-457200" eaLnBrk="1" hangingPunct="1">
              <a:buFont typeface="Wingdings" panose="05000000000000000000" pitchFamily="2" charset="2"/>
              <a:buNone/>
            </a:pPr>
            <a:endParaRPr lang="en-US" altLang="en-US" smtClean="0"/>
          </a:p>
          <a:p>
            <a:pPr marL="457200" indent="-457200" eaLnBrk="1" hangingPunct="1">
              <a:buFont typeface="Wingdings" panose="05000000000000000000" pitchFamily="2" charset="2"/>
              <a:buNone/>
            </a:pPr>
            <a:r>
              <a:rPr lang="en-US" altLang="en-US" smtClean="0"/>
              <a:t>Q4.  Which statements are correct? A constructor:</a:t>
            </a:r>
          </a:p>
          <a:p>
            <a:pPr marL="1204913" lvl="2" indent="-290513" eaLnBrk="1" hangingPunct="1">
              <a:buFontTx/>
              <a:buAutoNum type="alphaLcParenR"/>
            </a:pPr>
            <a:r>
              <a:rPr lang="en-US" altLang="en-US" sz="1800" smtClean="0"/>
              <a:t>is a method with  exactly the same name as the class to which it belongs.</a:t>
            </a:r>
          </a:p>
          <a:p>
            <a:pPr marL="914400" lvl="1" indent="-457200" eaLnBrk="1" hangingPunct="1">
              <a:buFontTx/>
              <a:buNone/>
            </a:pPr>
            <a:r>
              <a:rPr lang="en-US" altLang="en-US" sz="1800" smtClean="0">
                <a:cs typeface="Arial" panose="020B0604020202020204" pitchFamily="34" charset="0"/>
              </a:rPr>
              <a:t>	b) has int return type. </a:t>
            </a:r>
          </a:p>
          <a:p>
            <a:pPr marL="914400" lvl="1" indent="-457200" eaLnBrk="1" hangingPunct="1">
              <a:buFontTx/>
              <a:buNone/>
            </a:pPr>
            <a:r>
              <a:rPr lang="en-US" altLang="en-US" sz="1800" smtClean="0">
                <a:cs typeface="Arial" panose="020B0604020202020204" pitchFamily="34" charset="0"/>
              </a:rPr>
              <a:t>	c) initializes an object immediately upon creation.</a:t>
            </a:r>
          </a:p>
          <a:p>
            <a:pPr marL="914400" lvl="1" indent="-457200" eaLnBrk="1" hangingPunct="1">
              <a:buFontTx/>
              <a:buNone/>
            </a:pPr>
            <a:r>
              <a:rPr lang="en-US" altLang="en-US" sz="1800" smtClean="0">
                <a:cs typeface="Arial" panose="020B0604020202020204" pitchFamily="34" charset="0"/>
              </a:rPr>
              <a:t>	d) can be parameterized.</a:t>
            </a:r>
          </a:p>
        </p:txBody>
      </p:sp>
      <p:sp>
        <p:nvSpPr>
          <p:cNvPr id="7" name="Rectangle 3"/>
          <p:cNvSpPr txBox="1">
            <a:spLocks noChangeArrowheads="1"/>
          </p:cNvSpPr>
          <p:nvPr/>
        </p:nvSpPr>
        <p:spPr bwMode="auto">
          <a:xfrm>
            <a:off x="533400" y="4606925"/>
            <a:ext cx="767238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90513" indent="-290513">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eaLnBrk="1" hangingPunct="1">
              <a:buClr>
                <a:schemeClr val="bg2"/>
              </a:buClr>
              <a:buSzPct val="120000"/>
              <a:buFont typeface="Wingdings" panose="05000000000000000000" pitchFamily="2" charset="2"/>
              <a:buNone/>
            </a:pPr>
            <a:r>
              <a:rPr lang="en-US" altLang="en-US" sz="1800">
                <a:solidFill>
                  <a:schemeClr val="tx1"/>
                </a:solidFill>
                <a:latin typeface="Arial" panose="020B0604020202020204" pitchFamily="34" charset="0"/>
              </a:rPr>
              <a:t>Q5. The first line in a constructor must be a call to either ________ or _______</a:t>
            </a:r>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linds(horizontal)">
                                      <p:cBhvr>
                                        <p:cTn id="7" dur="500"/>
                                        <p:tgtEl>
                                          <p:spTgt spid="6">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blinds(horizontal)">
                                      <p:cBhvr>
                                        <p:cTn id="10" dur="500"/>
                                        <p:tgtEl>
                                          <p:spTgt spid="6">
                                            <p:txEl>
                                              <p:pRg st="0" end="0"/>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blinds(horizontal)">
                                      <p:cBhvr>
                                        <p:cTn id="13" dur="500"/>
                                        <p:tgtEl>
                                          <p:spTgt spid="6">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blinds(horizontal)">
                                      <p:cBhvr>
                                        <p:cTn id="16" dur="500"/>
                                        <p:tgtEl>
                                          <p:spTgt spid="6">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Effect transition="in" filter="blinds(horizontal)">
                                      <p:cBhvr>
                                        <p:cTn id="19" dur="500"/>
                                        <p:tgtEl>
                                          <p:spTgt spid="6">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blinds(horizontal)">
                                      <p:cBhvr>
                                        <p:cTn id="22" dur="500"/>
                                        <p:tgtEl>
                                          <p:spTgt spid="6">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Effect transition="in" filter="blinds(horizontal)">
                                      <p:cBhvr>
                                        <p:cTn id="25"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304800" y="552450"/>
            <a:ext cx="6705600" cy="411163"/>
          </a:xfrm>
        </p:spPr>
        <p:txBody>
          <a:bodyPr/>
          <a:lstStyle/>
          <a:p>
            <a:pPr eaLnBrk="1" hangingPunct="1"/>
            <a:r>
              <a:rPr lang="en-IN" smtClean="0"/>
              <a:t>Try it out</a:t>
            </a:r>
            <a:endParaRPr smtClean="0"/>
          </a:p>
        </p:txBody>
      </p:sp>
      <p:sp>
        <p:nvSpPr>
          <p:cNvPr id="5" name="Rectangle 3"/>
          <p:cNvSpPr txBox="1">
            <a:spLocks noChangeArrowheads="1"/>
          </p:cNvSpPr>
          <p:nvPr/>
        </p:nvSpPr>
        <p:spPr bwMode="auto">
          <a:xfrm>
            <a:off x="304800" y="1143000"/>
            <a:ext cx="83566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90513" indent="-290513">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eaLnBrk="1" hangingPunct="1">
              <a:buClr>
                <a:schemeClr val="bg2"/>
              </a:buClr>
              <a:buSzPct val="120000"/>
              <a:buFont typeface="Wingdings" panose="05000000000000000000" pitchFamily="2" charset="2"/>
              <a:buNone/>
            </a:pPr>
            <a:r>
              <a:rPr lang="en-US" altLang="en-US" sz="1800">
                <a:solidFill>
                  <a:schemeClr val="tx1"/>
                </a:solidFill>
                <a:latin typeface="Arial" panose="020B0604020202020204" pitchFamily="34" charset="0"/>
              </a:rPr>
              <a:t>Q6. For which of the below classes, will the compiler put in a default constructor?</a:t>
            </a:r>
          </a:p>
          <a:p>
            <a:pPr eaLnBrk="1" hangingPunct="1">
              <a:buClr>
                <a:schemeClr val="bg2"/>
              </a:buClr>
              <a:buSzPct val="120000"/>
              <a:buFont typeface="Wingdings" panose="05000000000000000000" pitchFamily="2" charset="2"/>
              <a:buNone/>
            </a:pPr>
            <a:r>
              <a:rPr lang="en-US" altLang="en-US" sz="1800">
                <a:solidFill>
                  <a:schemeClr val="tx1"/>
                </a:solidFill>
                <a:latin typeface="Arial" panose="020B0604020202020204" pitchFamily="34" charset="0"/>
              </a:rPr>
              <a:t> </a:t>
            </a:r>
          </a:p>
          <a:p>
            <a:pPr eaLnBrk="1" hangingPunct="1">
              <a:buClr>
                <a:schemeClr val="bg2"/>
              </a:buClr>
              <a:buSzPct val="120000"/>
              <a:buFont typeface="Wingdings" panose="05000000000000000000" pitchFamily="2" charset="2"/>
              <a:buNone/>
            </a:pPr>
            <a:r>
              <a:rPr lang="en-US" altLang="en-US" sz="1800">
                <a:solidFill>
                  <a:schemeClr val="tx1"/>
                </a:solidFill>
                <a:latin typeface="Arial" panose="020B0604020202020204" pitchFamily="34" charset="0"/>
              </a:rPr>
              <a:t>a) class Horse {		</a:t>
            </a:r>
          </a:p>
          <a:p>
            <a:pPr eaLnBrk="1" hangingPunct="1">
              <a:buClr>
                <a:schemeClr val="bg2"/>
              </a:buClr>
              <a:buSzPct val="120000"/>
              <a:buFont typeface="Wingdings" panose="05000000000000000000" pitchFamily="2" charset="2"/>
              <a:buNone/>
            </a:pPr>
            <a:r>
              <a:rPr lang="en-US" altLang="en-US" sz="1800">
                <a:solidFill>
                  <a:schemeClr val="tx1"/>
                </a:solidFill>
                <a:latin typeface="Arial" panose="020B0604020202020204" pitchFamily="34" charset="0"/>
              </a:rPr>
              <a:t>		Horse( ) { }</a:t>
            </a:r>
          </a:p>
          <a:p>
            <a:pPr eaLnBrk="1" hangingPunct="1">
              <a:buClr>
                <a:schemeClr val="bg2"/>
              </a:buClr>
              <a:buSzPct val="120000"/>
            </a:pPr>
            <a:r>
              <a:rPr lang="en-US" altLang="en-US" sz="1800">
                <a:solidFill>
                  <a:schemeClr val="tx1"/>
                </a:solidFill>
                <a:latin typeface="Arial" panose="020B0604020202020204" pitchFamily="34" charset="0"/>
              </a:rPr>
              <a:t>		Horse(String name) { }</a:t>
            </a:r>
          </a:p>
          <a:p>
            <a:pPr eaLnBrk="1" hangingPunct="1">
              <a:buClr>
                <a:schemeClr val="bg2"/>
              </a:buClr>
              <a:buSzPct val="120000"/>
            </a:pPr>
            <a:r>
              <a:rPr lang="en-US" altLang="en-US" sz="1800">
                <a:solidFill>
                  <a:schemeClr val="tx1"/>
                </a:solidFill>
                <a:latin typeface="Arial" panose="020B0604020202020204" pitchFamily="34" charset="0"/>
              </a:rPr>
              <a:t>	}</a:t>
            </a:r>
          </a:p>
          <a:p>
            <a:pPr eaLnBrk="1" hangingPunct="1">
              <a:buClr>
                <a:schemeClr val="bg2"/>
              </a:buClr>
              <a:buSzPct val="120000"/>
              <a:buFont typeface="Wingdings" panose="05000000000000000000" pitchFamily="2" charset="2"/>
              <a:buNone/>
            </a:pPr>
            <a:endParaRPr lang="en-US" altLang="en-US" sz="1800">
              <a:solidFill>
                <a:schemeClr val="tx1"/>
              </a:solidFill>
              <a:latin typeface="Arial" panose="020B0604020202020204" pitchFamily="34" charset="0"/>
            </a:endParaRPr>
          </a:p>
          <a:p>
            <a:pPr eaLnBrk="1" hangingPunct="1">
              <a:buClr>
                <a:schemeClr val="bg2"/>
              </a:buClr>
              <a:buSzPct val="120000"/>
              <a:buFont typeface="Wingdings" panose="05000000000000000000" pitchFamily="2" charset="2"/>
              <a:buNone/>
            </a:pPr>
            <a:r>
              <a:rPr lang="en-US" altLang="en-US" sz="1800">
                <a:solidFill>
                  <a:schemeClr val="tx1"/>
                </a:solidFill>
                <a:latin typeface="Arial" panose="020B0604020202020204" pitchFamily="34" charset="0"/>
              </a:rPr>
              <a:t>b) class Horse {		</a:t>
            </a:r>
          </a:p>
          <a:p>
            <a:pPr eaLnBrk="1" hangingPunct="1">
              <a:buClr>
                <a:schemeClr val="bg2"/>
              </a:buClr>
              <a:buSzPct val="120000"/>
              <a:buFont typeface="Wingdings" panose="05000000000000000000" pitchFamily="2" charset="2"/>
              <a:buNone/>
            </a:pPr>
            <a:r>
              <a:rPr lang="en-US" altLang="en-US" sz="1800">
                <a:solidFill>
                  <a:schemeClr val="tx1"/>
                </a:solidFill>
                <a:latin typeface="Arial" panose="020B0604020202020204" pitchFamily="34" charset="0"/>
              </a:rPr>
              <a:t>		Horse(String name) { }</a:t>
            </a:r>
          </a:p>
          <a:p>
            <a:pPr eaLnBrk="1" hangingPunct="1">
              <a:buClr>
                <a:schemeClr val="bg2"/>
              </a:buClr>
              <a:buSzPct val="120000"/>
            </a:pPr>
            <a:r>
              <a:rPr lang="en-US" altLang="en-US" sz="1800">
                <a:solidFill>
                  <a:schemeClr val="tx1"/>
                </a:solidFill>
                <a:latin typeface="Arial" panose="020B0604020202020204" pitchFamily="34" charset="0"/>
              </a:rPr>
              <a:t>	}</a:t>
            </a:r>
          </a:p>
          <a:p>
            <a:pPr eaLnBrk="1" hangingPunct="1">
              <a:buClr>
                <a:schemeClr val="bg2"/>
              </a:buClr>
              <a:buSzPct val="120000"/>
            </a:pPr>
            <a:endParaRPr lang="en-US" altLang="en-US" sz="1800">
              <a:solidFill>
                <a:schemeClr val="tx1"/>
              </a:solidFill>
              <a:latin typeface="Arial" panose="020B0604020202020204" pitchFamily="34" charset="0"/>
            </a:endParaRPr>
          </a:p>
          <a:p>
            <a:pPr eaLnBrk="1" hangingPunct="1">
              <a:buClr>
                <a:schemeClr val="bg2"/>
              </a:buClr>
              <a:buSzPct val="120000"/>
              <a:buFont typeface="Wingdings" panose="05000000000000000000" pitchFamily="2" charset="2"/>
              <a:buNone/>
            </a:pPr>
            <a:r>
              <a:rPr lang="en-US" altLang="en-US" sz="1800">
                <a:solidFill>
                  <a:schemeClr val="tx1"/>
                </a:solidFill>
                <a:latin typeface="Arial" panose="020B0604020202020204" pitchFamily="34" charset="0"/>
              </a:rPr>
              <a:t>c) class Horse {		</a:t>
            </a:r>
          </a:p>
          <a:p>
            <a:pPr eaLnBrk="1" hangingPunct="1">
              <a:buClr>
                <a:schemeClr val="bg2"/>
              </a:buClr>
              <a:buSzPct val="120000"/>
              <a:buFont typeface="Wingdings" panose="05000000000000000000" pitchFamily="2" charset="2"/>
              <a:buNone/>
            </a:pPr>
            <a:r>
              <a:rPr lang="en-US" altLang="en-US" sz="1800">
                <a:solidFill>
                  <a:schemeClr val="tx1"/>
                </a:solidFill>
                <a:latin typeface="Arial" panose="020B0604020202020204" pitchFamily="34" charset="0"/>
              </a:rPr>
              <a:t>	}</a:t>
            </a:r>
          </a:p>
          <a:p>
            <a:pPr eaLnBrk="1" hangingPunct="1">
              <a:buClr>
                <a:schemeClr val="bg2"/>
              </a:buClr>
              <a:buSzPct val="120000"/>
              <a:buFont typeface="Wingdings" panose="05000000000000000000" pitchFamily="2" charset="2"/>
              <a:buNone/>
            </a:pPr>
            <a:endParaRPr lang="en-US" altLang="en-US" sz="1800">
              <a:solidFill>
                <a:schemeClr val="tx1"/>
              </a:solidFill>
              <a:latin typeface="Arial" panose="020B0604020202020204" pitchFamily="34" charset="0"/>
            </a:endParaRPr>
          </a:p>
          <a:p>
            <a:pPr eaLnBrk="1" hangingPunct="1">
              <a:buClr>
                <a:schemeClr val="bg2"/>
              </a:buClr>
              <a:buSzPct val="120000"/>
              <a:buFont typeface="Wingdings" panose="05000000000000000000" pitchFamily="2" charset="2"/>
              <a:buNone/>
            </a:pPr>
            <a:r>
              <a:rPr lang="en-US" altLang="en-US" sz="1800">
                <a:solidFill>
                  <a:schemeClr val="tx1"/>
                </a:solidFill>
                <a:latin typeface="Arial" panose="020B0604020202020204" pitchFamily="34" charset="0"/>
              </a:rPr>
              <a:t>d) class Horse{</a:t>
            </a:r>
          </a:p>
          <a:p>
            <a:pPr eaLnBrk="1" hangingPunct="1">
              <a:buClr>
                <a:schemeClr val="bg2"/>
              </a:buClr>
              <a:buSzPct val="120000"/>
              <a:buFont typeface="Wingdings" panose="05000000000000000000" pitchFamily="2" charset="2"/>
              <a:buNone/>
            </a:pPr>
            <a:r>
              <a:rPr lang="en-US" altLang="en-US" sz="1800">
                <a:solidFill>
                  <a:schemeClr val="tx1"/>
                </a:solidFill>
                <a:latin typeface="Arial" panose="020B0604020202020204" pitchFamily="34" charset="0"/>
              </a:rPr>
              <a:t>		void Horse(){ }</a:t>
            </a:r>
          </a:p>
          <a:p>
            <a:pPr eaLnBrk="1" hangingPunct="1">
              <a:buClr>
                <a:schemeClr val="bg2"/>
              </a:buClr>
              <a:buSzPct val="120000"/>
              <a:buFont typeface="Wingdings" panose="05000000000000000000" pitchFamily="2" charset="2"/>
              <a:buNone/>
            </a:pPr>
            <a:r>
              <a:rPr lang="en-US" altLang="en-US" sz="1800">
                <a:solidFill>
                  <a:schemeClr val="tx1"/>
                </a:solidFill>
                <a:latin typeface="Arial" panose="020B0604020202020204" pitchFamily="34" charset="0"/>
              </a:rPr>
              <a:t>	}</a:t>
            </a:r>
          </a:p>
        </p:txBody>
      </p:sp>
      <p:sp>
        <p:nvSpPr>
          <p:cNvPr id="3" name="Footer Placeholder 2"/>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linds(horizontal)">
                                      <p:cBhvr>
                                        <p:cTn id="13" dur="500"/>
                                        <p:tgtEl>
                                          <p:spTgt spid="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linds(horizontal)">
                                      <p:cBhvr>
                                        <p:cTn id="16" dur="500"/>
                                        <p:tgtEl>
                                          <p:spTgt spid="5">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blinds(horizontal)">
                                      <p:cBhvr>
                                        <p:cTn id="19" dur="500"/>
                                        <p:tgtEl>
                                          <p:spTgt spid="5">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linds(horizontal)">
                                      <p:cBhvr>
                                        <p:cTn id="22" dur="500"/>
                                        <p:tgtEl>
                                          <p:spTgt spid="5">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Effect transition="in" filter="blinds(horizontal)">
                                      <p:cBhvr>
                                        <p:cTn id="25" dur="500"/>
                                        <p:tgtEl>
                                          <p:spTgt spid="5">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
                                            <p:txEl>
                                              <p:pRg st="8" end="8"/>
                                            </p:txEl>
                                          </p:spTgt>
                                        </p:tgtEl>
                                        <p:attrNameLst>
                                          <p:attrName>style.visibility</p:attrName>
                                        </p:attrNameLst>
                                      </p:cBhvr>
                                      <p:to>
                                        <p:strVal val="visible"/>
                                      </p:to>
                                    </p:set>
                                    <p:animEffect transition="in" filter="blinds(horizontal)">
                                      <p:cBhvr>
                                        <p:cTn id="28" dur="500"/>
                                        <p:tgtEl>
                                          <p:spTgt spid="5">
                                            <p:txEl>
                                              <p:pRg st="8" end="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Effect transition="in" filter="blinds(horizontal)">
                                      <p:cBhvr>
                                        <p:cTn id="31" dur="500"/>
                                        <p:tgtEl>
                                          <p:spTgt spid="5">
                                            <p:txEl>
                                              <p:pRg st="9" end="9"/>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5">
                                            <p:txEl>
                                              <p:pRg st="11" end="11"/>
                                            </p:txEl>
                                          </p:spTgt>
                                        </p:tgtEl>
                                        <p:attrNameLst>
                                          <p:attrName>style.visibility</p:attrName>
                                        </p:attrNameLst>
                                      </p:cBhvr>
                                      <p:to>
                                        <p:strVal val="visible"/>
                                      </p:to>
                                    </p:set>
                                    <p:animEffect transition="in" filter="blinds(horizontal)">
                                      <p:cBhvr>
                                        <p:cTn id="34" dur="500"/>
                                        <p:tgtEl>
                                          <p:spTgt spid="5">
                                            <p:txEl>
                                              <p:pRg st="11" end="11"/>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animEffect transition="in" filter="blinds(horizontal)">
                                      <p:cBhvr>
                                        <p:cTn id="37" dur="500"/>
                                        <p:tgtEl>
                                          <p:spTgt spid="5">
                                            <p:txEl>
                                              <p:pRg st="12" end="12"/>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5">
                                            <p:txEl>
                                              <p:pRg st="14" end="14"/>
                                            </p:txEl>
                                          </p:spTgt>
                                        </p:tgtEl>
                                        <p:attrNameLst>
                                          <p:attrName>style.visibility</p:attrName>
                                        </p:attrNameLst>
                                      </p:cBhvr>
                                      <p:to>
                                        <p:strVal val="visible"/>
                                      </p:to>
                                    </p:set>
                                    <p:animEffect transition="in" filter="blinds(horizontal)">
                                      <p:cBhvr>
                                        <p:cTn id="40" dur="500"/>
                                        <p:tgtEl>
                                          <p:spTgt spid="5">
                                            <p:txEl>
                                              <p:pRg st="14" end="14"/>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animEffect transition="in" filter="blinds(horizontal)">
                                      <p:cBhvr>
                                        <p:cTn id="43" dur="500"/>
                                        <p:tgtEl>
                                          <p:spTgt spid="5">
                                            <p:txEl>
                                              <p:pRg st="15" end="15"/>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5">
                                            <p:txEl>
                                              <p:pRg st="16" end="16"/>
                                            </p:txEl>
                                          </p:spTgt>
                                        </p:tgtEl>
                                        <p:attrNameLst>
                                          <p:attrName>style.visibility</p:attrName>
                                        </p:attrNameLst>
                                      </p:cBhvr>
                                      <p:to>
                                        <p:strVal val="visible"/>
                                      </p:to>
                                    </p:set>
                                    <p:animEffect transition="in" filter="blinds(horizontal)">
                                      <p:cBhvr>
                                        <p:cTn id="46" dur="500"/>
                                        <p:tgtEl>
                                          <p:spTgt spid="5">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304800" y="552450"/>
            <a:ext cx="6705600" cy="411163"/>
          </a:xfrm>
        </p:spPr>
        <p:txBody>
          <a:bodyPr/>
          <a:lstStyle/>
          <a:p>
            <a:pPr eaLnBrk="1" hangingPunct="1"/>
            <a:r>
              <a:rPr lang="en-IN" smtClean="0"/>
              <a:t>Try it out</a:t>
            </a:r>
            <a:endParaRPr smtClean="0"/>
          </a:p>
        </p:txBody>
      </p:sp>
      <p:sp>
        <p:nvSpPr>
          <p:cNvPr id="5" name="Rectangle 3"/>
          <p:cNvSpPr txBox="1">
            <a:spLocks noChangeArrowheads="1"/>
          </p:cNvSpPr>
          <p:nvPr/>
        </p:nvSpPr>
        <p:spPr bwMode="auto">
          <a:xfrm>
            <a:off x="381000" y="1058863"/>
            <a:ext cx="8356600" cy="498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90513" indent="-290513">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eaLnBrk="1" hangingPunct="1">
              <a:buClr>
                <a:schemeClr val="bg2"/>
              </a:buClr>
              <a:buSzPct val="120000"/>
              <a:buFont typeface="Wingdings" panose="05000000000000000000" pitchFamily="2" charset="2"/>
              <a:buNone/>
            </a:pPr>
            <a:r>
              <a:rPr lang="en-US" altLang="en-US" sz="1800">
                <a:solidFill>
                  <a:schemeClr val="tx1"/>
                </a:solidFill>
                <a:latin typeface="Arial" panose="020B0604020202020204" pitchFamily="34" charset="0"/>
              </a:rPr>
              <a:t>Q7. Assume the below class is written by you. In line 3, the compiler will automatically insert a code. What is it?</a:t>
            </a:r>
          </a:p>
          <a:p>
            <a:pPr eaLnBrk="1" hangingPunct="1">
              <a:buClr>
                <a:schemeClr val="bg2"/>
              </a:buClr>
              <a:buSzPct val="120000"/>
              <a:buFont typeface="Wingdings" panose="05000000000000000000" pitchFamily="2" charset="2"/>
              <a:buNone/>
            </a:pPr>
            <a:endParaRPr lang="en-US" altLang="en-US" sz="1800">
              <a:solidFill>
                <a:schemeClr val="tx1"/>
              </a:solidFill>
              <a:latin typeface="Arial" panose="020B0604020202020204" pitchFamily="34" charset="0"/>
            </a:endParaRPr>
          </a:p>
          <a:p>
            <a:pPr eaLnBrk="1" hangingPunct="1">
              <a:buClr>
                <a:schemeClr val="bg2"/>
              </a:buClr>
              <a:buSzPct val="120000"/>
              <a:buFont typeface="Wingdings" panose="05000000000000000000" pitchFamily="2" charset="2"/>
              <a:buNone/>
            </a:pPr>
            <a:r>
              <a:rPr lang="en-US" altLang="en-US" sz="1800">
                <a:solidFill>
                  <a:schemeClr val="tx1"/>
                </a:solidFill>
                <a:latin typeface="Arial" panose="020B0604020202020204" pitchFamily="34" charset="0"/>
              </a:rPr>
              <a:t> 	1. class Horse {		</a:t>
            </a:r>
          </a:p>
          <a:p>
            <a:pPr eaLnBrk="1" hangingPunct="1">
              <a:buClr>
                <a:schemeClr val="bg2"/>
              </a:buClr>
              <a:buSzPct val="120000"/>
              <a:buFont typeface="Wingdings" panose="05000000000000000000" pitchFamily="2" charset="2"/>
              <a:buNone/>
            </a:pPr>
            <a:r>
              <a:rPr lang="en-US" altLang="en-US" sz="1800">
                <a:solidFill>
                  <a:schemeClr val="tx1"/>
                </a:solidFill>
                <a:latin typeface="Arial" panose="020B0604020202020204" pitchFamily="34" charset="0"/>
              </a:rPr>
              <a:t>	2. 	Horse( ) { </a:t>
            </a:r>
          </a:p>
          <a:p>
            <a:pPr eaLnBrk="1" hangingPunct="1">
              <a:buClr>
                <a:schemeClr val="bg2"/>
              </a:buClr>
              <a:buSzPct val="120000"/>
              <a:buFont typeface="Wingdings" panose="05000000000000000000" pitchFamily="2" charset="2"/>
              <a:buNone/>
            </a:pPr>
            <a:r>
              <a:rPr lang="en-US" altLang="en-US" sz="1800">
                <a:solidFill>
                  <a:schemeClr val="tx1"/>
                </a:solidFill>
                <a:latin typeface="Arial" panose="020B0604020202020204" pitchFamily="34" charset="0"/>
              </a:rPr>
              <a:t>	3.	__________  // Compiler generated code is here</a:t>
            </a:r>
          </a:p>
          <a:p>
            <a:pPr eaLnBrk="1" hangingPunct="1">
              <a:buClr>
                <a:schemeClr val="bg2"/>
              </a:buClr>
              <a:buSzPct val="120000"/>
              <a:buFont typeface="Wingdings" panose="05000000000000000000" pitchFamily="2" charset="2"/>
              <a:buNone/>
            </a:pPr>
            <a:r>
              <a:rPr lang="en-US" altLang="en-US" sz="1800">
                <a:solidFill>
                  <a:schemeClr val="tx1"/>
                </a:solidFill>
                <a:latin typeface="Arial" panose="020B0604020202020204" pitchFamily="34" charset="0"/>
              </a:rPr>
              <a:t>     4.	System.out,println(“This is my default constructor”);</a:t>
            </a:r>
          </a:p>
          <a:p>
            <a:pPr eaLnBrk="1" hangingPunct="1">
              <a:buClr>
                <a:schemeClr val="bg2"/>
              </a:buClr>
              <a:buSzPct val="120000"/>
              <a:buFont typeface="Wingdings" panose="05000000000000000000" pitchFamily="2" charset="2"/>
              <a:buNone/>
            </a:pPr>
            <a:r>
              <a:rPr lang="en-US" altLang="en-US" sz="1800">
                <a:solidFill>
                  <a:schemeClr val="tx1"/>
                </a:solidFill>
                <a:latin typeface="Arial" panose="020B0604020202020204" pitchFamily="34" charset="0"/>
              </a:rPr>
              <a:t>	5.	}</a:t>
            </a:r>
          </a:p>
          <a:p>
            <a:pPr eaLnBrk="1" hangingPunct="1">
              <a:buClr>
                <a:schemeClr val="bg2"/>
              </a:buClr>
              <a:buSzPct val="120000"/>
            </a:pPr>
            <a:r>
              <a:rPr lang="en-US" altLang="en-US" sz="1800">
                <a:solidFill>
                  <a:schemeClr val="tx1"/>
                </a:solidFill>
                <a:latin typeface="Arial" panose="020B0604020202020204" pitchFamily="34" charset="0"/>
              </a:rPr>
              <a:t>	6. }</a:t>
            </a:r>
          </a:p>
          <a:p>
            <a:pPr eaLnBrk="1" hangingPunct="1">
              <a:buClr>
                <a:schemeClr val="bg2"/>
              </a:buClr>
              <a:buSzPct val="120000"/>
              <a:buFont typeface="Wingdings" panose="05000000000000000000" pitchFamily="2" charset="2"/>
              <a:buNone/>
            </a:pPr>
            <a:endParaRPr lang="en-US" altLang="en-US" sz="1800">
              <a:solidFill>
                <a:schemeClr val="tx1"/>
              </a:solidFill>
              <a:latin typeface="Arial" panose="020B0604020202020204" pitchFamily="34" charset="0"/>
            </a:endParaRPr>
          </a:p>
          <a:p>
            <a:pPr eaLnBrk="1" hangingPunct="1">
              <a:buClr>
                <a:schemeClr val="bg2"/>
              </a:buClr>
              <a:buSzPct val="120000"/>
              <a:buFont typeface="Wingdings" panose="05000000000000000000" pitchFamily="2" charset="2"/>
              <a:buNone/>
            </a:pPr>
            <a:r>
              <a:rPr lang="en-US" altLang="en-US" sz="1800">
                <a:solidFill>
                  <a:schemeClr val="tx1"/>
                </a:solidFill>
                <a:latin typeface="Arial" panose="020B0604020202020204" pitchFamily="34" charset="0"/>
              </a:rPr>
              <a:t>Q8. What is to be done in the below code to fix the compiler error?</a:t>
            </a:r>
          </a:p>
          <a:p>
            <a:pPr eaLnBrk="1" hangingPunct="1">
              <a:buClr>
                <a:schemeClr val="bg2"/>
              </a:buClr>
              <a:buSzPct val="120000"/>
              <a:buFont typeface="Wingdings" panose="05000000000000000000" pitchFamily="2" charset="2"/>
              <a:buNone/>
            </a:pPr>
            <a:endParaRPr lang="en-US" altLang="en-US" sz="1800">
              <a:solidFill>
                <a:schemeClr val="tx1"/>
              </a:solidFill>
              <a:latin typeface="Arial" panose="020B0604020202020204" pitchFamily="34" charset="0"/>
            </a:endParaRPr>
          </a:p>
          <a:p>
            <a:pPr eaLnBrk="1" hangingPunct="1">
              <a:buClr>
                <a:schemeClr val="bg2"/>
              </a:buClr>
              <a:buSzPct val="120000"/>
              <a:buFont typeface="Wingdings" panose="05000000000000000000" pitchFamily="2" charset="2"/>
              <a:buNone/>
            </a:pPr>
            <a:r>
              <a:rPr lang="en-US" altLang="en-US" sz="1800">
                <a:solidFill>
                  <a:schemeClr val="tx1"/>
                </a:solidFill>
                <a:latin typeface="Arial" panose="020B0604020202020204" pitchFamily="34" charset="0"/>
              </a:rPr>
              <a:t>	class Animal {</a:t>
            </a:r>
          </a:p>
          <a:p>
            <a:pPr eaLnBrk="1" hangingPunct="1">
              <a:buClr>
                <a:schemeClr val="bg2"/>
              </a:buClr>
              <a:buSzPct val="120000"/>
              <a:buFont typeface="Wingdings" panose="05000000000000000000" pitchFamily="2" charset="2"/>
              <a:buNone/>
            </a:pPr>
            <a:r>
              <a:rPr lang="en-US" altLang="en-US" sz="1800">
                <a:solidFill>
                  <a:schemeClr val="tx1"/>
                </a:solidFill>
                <a:latin typeface="Arial" panose="020B0604020202020204" pitchFamily="34" charset="0"/>
              </a:rPr>
              <a:t>		Animal(String name)   {   }</a:t>
            </a:r>
          </a:p>
          <a:p>
            <a:pPr eaLnBrk="1" hangingPunct="1">
              <a:buClr>
                <a:schemeClr val="bg2"/>
              </a:buClr>
              <a:buSzPct val="120000"/>
              <a:buFont typeface="Wingdings" panose="05000000000000000000" pitchFamily="2" charset="2"/>
              <a:buNone/>
            </a:pPr>
            <a:endParaRPr lang="en-US" altLang="en-US" sz="1800">
              <a:solidFill>
                <a:schemeClr val="tx1"/>
              </a:solidFill>
              <a:latin typeface="Arial" panose="020B0604020202020204" pitchFamily="34" charset="0"/>
            </a:endParaRPr>
          </a:p>
          <a:p>
            <a:pPr eaLnBrk="1" hangingPunct="1">
              <a:buClr>
                <a:schemeClr val="bg2"/>
              </a:buClr>
              <a:buSzPct val="120000"/>
              <a:buFont typeface="Wingdings" panose="05000000000000000000" pitchFamily="2" charset="2"/>
              <a:buNone/>
            </a:pPr>
            <a:r>
              <a:rPr lang="en-US" altLang="en-US" sz="1800">
                <a:solidFill>
                  <a:schemeClr val="tx1"/>
                </a:solidFill>
                <a:latin typeface="Arial" panose="020B0604020202020204" pitchFamily="34" charset="0"/>
              </a:rPr>
              <a:t>	class Horse extends Animal {</a:t>
            </a:r>
          </a:p>
          <a:p>
            <a:pPr eaLnBrk="1" hangingPunct="1">
              <a:buClr>
                <a:schemeClr val="bg2"/>
              </a:buClr>
              <a:buSzPct val="120000"/>
              <a:buFont typeface="Wingdings" panose="05000000000000000000" pitchFamily="2" charset="2"/>
              <a:buNone/>
            </a:pPr>
            <a:r>
              <a:rPr lang="en-US" altLang="en-US" sz="1800">
                <a:solidFill>
                  <a:schemeClr val="tx1"/>
                </a:solidFill>
                <a:latin typeface="Arial" panose="020B0604020202020204" pitchFamily="34" charset="0"/>
              </a:rPr>
              <a:t>		Horse( ) {   }</a:t>
            </a:r>
          </a:p>
          <a:p>
            <a:pPr eaLnBrk="1" hangingPunct="1">
              <a:buClr>
                <a:schemeClr val="bg2"/>
              </a:buClr>
              <a:buSzPct val="120000"/>
              <a:buFont typeface="Wingdings" panose="05000000000000000000" pitchFamily="2" charset="2"/>
              <a:buNone/>
            </a:pPr>
            <a:r>
              <a:rPr lang="en-US" altLang="en-US" sz="1800">
                <a:solidFill>
                  <a:schemeClr val="tx1"/>
                </a:solidFill>
                <a:latin typeface="Arial" panose="020B0604020202020204" pitchFamily="34" charset="0"/>
              </a:rPr>
              <a:t>	}</a:t>
            </a:r>
          </a:p>
        </p:txBody>
      </p:sp>
      <p:sp>
        <p:nvSpPr>
          <p:cNvPr id="3" name="Footer Placeholder 2"/>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linds(horizontal)">
                                      <p:cBhvr>
                                        <p:cTn id="10" dur="500"/>
                                        <p:tgtEl>
                                          <p:spTgt spid="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blinds(horizontal)">
                                      <p:cBhvr>
                                        <p:cTn id="13" dur="500"/>
                                        <p:tgtEl>
                                          <p:spTgt spid="5">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blinds(horizontal)">
                                      <p:cBhvr>
                                        <p:cTn id="16" dur="500"/>
                                        <p:tgtEl>
                                          <p:spTgt spid="5">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blinds(horizontal)">
                                      <p:cBhvr>
                                        <p:cTn id="19" dur="500"/>
                                        <p:tgtEl>
                                          <p:spTgt spid="5">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blinds(horizontal)">
                                      <p:cBhvr>
                                        <p:cTn id="22" dur="500"/>
                                        <p:tgtEl>
                                          <p:spTgt spid="5">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Effect transition="in" filter="blinds(horizontal)">
                                      <p:cBhvr>
                                        <p:cTn id="25" dur="500"/>
                                        <p:tgtEl>
                                          <p:spTgt spid="5">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
                                            <p:txEl>
                                              <p:pRg st="9" end="9"/>
                                            </p:txEl>
                                          </p:spTgt>
                                        </p:tgtEl>
                                        <p:attrNameLst>
                                          <p:attrName>style.visibility</p:attrName>
                                        </p:attrNameLst>
                                      </p:cBhvr>
                                      <p:to>
                                        <p:strVal val="visible"/>
                                      </p:to>
                                    </p:set>
                                    <p:animEffect transition="in" filter="blinds(horizontal)">
                                      <p:cBhvr>
                                        <p:cTn id="28" dur="500"/>
                                        <p:tgtEl>
                                          <p:spTgt spid="5">
                                            <p:txEl>
                                              <p:pRg st="9" end="9"/>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5">
                                            <p:txEl>
                                              <p:pRg st="11" end="11"/>
                                            </p:txEl>
                                          </p:spTgt>
                                        </p:tgtEl>
                                        <p:attrNameLst>
                                          <p:attrName>style.visibility</p:attrName>
                                        </p:attrNameLst>
                                      </p:cBhvr>
                                      <p:to>
                                        <p:strVal val="visible"/>
                                      </p:to>
                                    </p:set>
                                    <p:animEffect transition="in" filter="blinds(horizontal)">
                                      <p:cBhvr>
                                        <p:cTn id="31" dur="500"/>
                                        <p:tgtEl>
                                          <p:spTgt spid="5">
                                            <p:txEl>
                                              <p:pRg st="11" end="11"/>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5">
                                            <p:txEl>
                                              <p:pRg st="12" end="12"/>
                                            </p:txEl>
                                          </p:spTgt>
                                        </p:tgtEl>
                                        <p:attrNameLst>
                                          <p:attrName>style.visibility</p:attrName>
                                        </p:attrNameLst>
                                      </p:cBhvr>
                                      <p:to>
                                        <p:strVal val="visible"/>
                                      </p:to>
                                    </p:set>
                                    <p:animEffect transition="in" filter="blinds(horizontal)">
                                      <p:cBhvr>
                                        <p:cTn id="34" dur="500"/>
                                        <p:tgtEl>
                                          <p:spTgt spid="5">
                                            <p:txEl>
                                              <p:pRg st="12" end="12"/>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animEffect transition="in" filter="blinds(horizontal)">
                                      <p:cBhvr>
                                        <p:cTn id="37" dur="500"/>
                                        <p:tgtEl>
                                          <p:spTgt spid="5">
                                            <p:txEl>
                                              <p:pRg st="14" end="14"/>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5">
                                            <p:txEl>
                                              <p:pRg st="15" end="15"/>
                                            </p:txEl>
                                          </p:spTgt>
                                        </p:tgtEl>
                                        <p:attrNameLst>
                                          <p:attrName>style.visibility</p:attrName>
                                        </p:attrNameLst>
                                      </p:cBhvr>
                                      <p:to>
                                        <p:strVal val="visible"/>
                                      </p:to>
                                    </p:set>
                                    <p:animEffect transition="in" filter="blinds(horizontal)">
                                      <p:cBhvr>
                                        <p:cTn id="40" dur="500"/>
                                        <p:tgtEl>
                                          <p:spTgt spid="5">
                                            <p:txEl>
                                              <p:pRg st="15" end="15"/>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5">
                                            <p:txEl>
                                              <p:pRg st="16" end="16"/>
                                            </p:txEl>
                                          </p:spTgt>
                                        </p:tgtEl>
                                        <p:attrNameLst>
                                          <p:attrName>style.visibility</p:attrName>
                                        </p:attrNameLst>
                                      </p:cBhvr>
                                      <p:to>
                                        <p:strVal val="visible"/>
                                      </p:to>
                                    </p:set>
                                    <p:animEffect transition="in" filter="blinds(horizontal)">
                                      <p:cBhvr>
                                        <p:cTn id="43" dur="500"/>
                                        <p:tgtEl>
                                          <p:spTgt spid="5">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304800" y="552450"/>
            <a:ext cx="6705600" cy="411163"/>
          </a:xfrm>
        </p:spPr>
        <p:txBody>
          <a:bodyPr/>
          <a:lstStyle/>
          <a:p>
            <a:pPr eaLnBrk="1" hangingPunct="1"/>
            <a:r>
              <a:rPr smtClean="0"/>
              <a:t>Summary</a:t>
            </a:r>
          </a:p>
        </p:txBody>
      </p:sp>
      <p:sp>
        <p:nvSpPr>
          <p:cNvPr id="117763" name="Rectangle 3"/>
          <p:cNvSpPr>
            <a:spLocks noGrp="1" noChangeArrowheads="1"/>
          </p:cNvSpPr>
          <p:nvPr>
            <p:ph type="body" idx="1"/>
          </p:nvPr>
        </p:nvSpPr>
        <p:spPr/>
        <p:txBody>
          <a:bodyPr/>
          <a:lstStyle/>
          <a:p>
            <a:pPr marL="0" indent="0" eaLnBrk="1" hangingPunct="1">
              <a:buFont typeface="Wingdings" panose="05000000000000000000" pitchFamily="2" charset="2"/>
              <a:buNone/>
              <a:defRPr/>
            </a:pPr>
            <a:r>
              <a:rPr altLang="en-US" dirty="0" smtClean="0"/>
              <a:t>In this session, we have covered:</a:t>
            </a:r>
          </a:p>
          <a:p>
            <a:pPr marL="192881" lvl="1" indent="-192881" eaLnBrk="1" hangingPunct="1">
              <a:buClr>
                <a:srgbClr val="BF1313"/>
              </a:buClr>
              <a:buSzPct val="110000"/>
              <a:defRPr/>
            </a:pPr>
            <a:r>
              <a:rPr lang="en-IN" altLang="en-US" sz="1800" dirty="0">
                <a:ea typeface="+mn-ea"/>
                <a:cs typeface="+mn-cs"/>
              </a:rPr>
              <a:t>Classes &amp; Objects</a:t>
            </a:r>
          </a:p>
          <a:p>
            <a:pPr marL="192881" lvl="1" indent="-192881" eaLnBrk="1" hangingPunct="1">
              <a:buClr>
                <a:srgbClr val="BF1313"/>
              </a:buClr>
              <a:buSzPct val="110000"/>
              <a:defRPr/>
            </a:pPr>
            <a:r>
              <a:rPr lang="en-IN" altLang="en-US" sz="1800" dirty="0">
                <a:ea typeface="+mn-ea"/>
                <a:cs typeface="+mn-cs"/>
              </a:rPr>
              <a:t>Static and Instance members.</a:t>
            </a:r>
          </a:p>
          <a:p>
            <a:pPr marL="192881" lvl="1" indent="-192881" eaLnBrk="1" hangingPunct="1">
              <a:buClr>
                <a:srgbClr val="BF1313"/>
              </a:buClr>
              <a:buSzPct val="110000"/>
              <a:defRPr/>
            </a:pPr>
            <a:r>
              <a:rPr lang="en-IN" altLang="en-US" sz="1800" dirty="0">
                <a:ea typeface="+mn-ea"/>
                <a:cs typeface="+mn-cs"/>
              </a:rPr>
              <a:t>Constructors </a:t>
            </a:r>
          </a:p>
          <a:p>
            <a:pPr marL="192881" lvl="1" indent="-192881" eaLnBrk="1" hangingPunct="1">
              <a:buClr>
                <a:srgbClr val="BF1313"/>
              </a:buClr>
              <a:buSzPct val="110000"/>
              <a:defRPr/>
            </a:pPr>
            <a:r>
              <a:rPr lang="en-IN" altLang="en-US" sz="1800" dirty="0">
                <a:ea typeface="+mn-ea"/>
                <a:cs typeface="+mn-cs"/>
              </a:rPr>
              <a:t>Garbage Collection </a:t>
            </a:r>
          </a:p>
          <a:p>
            <a:pPr marL="192881" lvl="1" indent="-192881" eaLnBrk="1" hangingPunct="1">
              <a:buClr>
                <a:srgbClr val="BF1313"/>
              </a:buClr>
              <a:buSzPct val="110000"/>
              <a:defRPr/>
            </a:pPr>
            <a:r>
              <a:rPr lang="en-IN" altLang="en-US" sz="1800" dirty="0">
                <a:ea typeface="+mn-ea"/>
                <a:cs typeface="+mn-cs"/>
              </a:rPr>
              <a:t>Inheritance</a:t>
            </a:r>
          </a:p>
          <a:p>
            <a:pPr marL="192881" lvl="1" indent="-192881" eaLnBrk="1" hangingPunct="1">
              <a:buClr>
                <a:srgbClr val="BF1313"/>
              </a:buClr>
              <a:buSzPct val="110000"/>
              <a:defRPr/>
            </a:pPr>
            <a:r>
              <a:rPr lang="en-IN" altLang="en-US" sz="1800" dirty="0">
                <a:ea typeface="+mn-ea"/>
                <a:cs typeface="+mn-cs"/>
              </a:rPr>
              <a:t>Singleton Design Pattern</a:t>
            </a:r>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2" fill="hold" nodeType="after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 calcmode="lin" valueType="num">
                                      <p:cBhvr additive="base">
                                        <p:cTn id="7" dur="1000" fill="hold"/>
                                        <p:tgtEl>
                                          <p:spTgt spid="11776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1776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1366838" y="1527175"/>
            <a:ext cx="6729412" cy="369888"/>
          </a:xfrm>
        </p:spPr>
        <p:txBody>
          <a:bodyPr/>
          <a:lstStyle/>
          <a:p>
            <a:pPr eaLnBrk="1" hangingPunct="1">
              <a:defRPr/>
            </a:pPr>
            <a:r>
              <a:rPr smtClean="0"/>
              <a:t>Thank you</a:t>
            </a:r>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US" dirty="0">
              <a:solidFill>
                <a:schemeClr val="bg1">
                  <a:lumMod val="50000"/>
                </a:schemeClr>
              </a:solidFill>
              <a:latin typeface="Courier New" panose="02070309020205020404" pitchFamily="49"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04800" y="552450"/>
            <a:ext cx="6705600" cy="411163"/>
          </a:xfrm>
        </p:spPr>
        <p:txBody>
          <a:bodyPr/>
          <a:lstStyle/>
          <a:p>
            <a:pPr eaLnBrk="1" hangingPunct="1"/>
            <a:r>
              <a:rPr smtClean="0"/>
              <a:t>Concept of Class</a:t>
            </a:r>
          </a:p>
        </p:txBody>
      </p:sp>
      <p:sp>
        <p:nvSpPr>
          <p:cNvPr id="212995" name="Rectangle 3"/>
          <p:cNvSpPr>
            <a:spLocks noGrp="1" noChangeArrowheads="1"/>
          </p:cNvSpPr>
          <p:nvPr>
            <p:ph type="body" idx="1"/>
          </p:nvPr>
        </p:nvSpPr>
        <p:spPr/>
        <p:txBody>
          <a:bodyPr/>
          <a:lstStyle/>
          <a:p>
            <a:pPr eaLnBrk="1" hangingPunct="1"/>
            <a:r>
              <a:rPr lang="en-US" altLang="en-US" smtClean="0">
                <a:cs typeface="Arial" panose="020B0604020202020204" pitchFamily="34" charset="0"/>
              </a:rPr>
              <a:t>A class is a description of a group of objects with common properties (attributes) &amp; behavior (operations)</a:t>
            </a:r>
          </a:p>
          <a:p>
            <a:pPr lvl="1" eaLnBrk="1" hangingPunct="1"/>
            <a:endParaRPr lang="en-US" altLang="en-US" smtClean="0"/>
          </a:p>
          <a:p>
            <a:pPr lvl="1" eaLnBrk="1" hangingPunct="1"/>
            <a:r>
              <a:rPr lang="en-US" altLang="en-US" smtClean="0"/>
              <a:t>An object is an instance of a class</a:t>
            </a:r>
          </a:p>
          <a:p>
            <a:pPr lvl="1" eaLnBrk="1" hangingPunct="1">
              <a:buFont typeface="Wingdings" panose="05000000000000000000" pitchFamily="2" charset="2"/>
              <a:buNone/>
            </a:pPr>
            <a:r>
              <a:rPr lang="en-US" altLang="en-US" smtClean="0"/>
              <a:t>									     </a:t>
            </a:r>
          </a:p>
          <a:p>
            <a:pPr lvl="1" eaLnBrk="1" hangingPunct="1">
              <a:buFont typeface="Wingdings" panose="05000000000000000000" pitchFamily="2" charset="2"/>
              <a:buNone/>
            </a:pPr>
            <a:r>
              <a:rPr lang="en-US" altLang="en-US" smtClean="0"/>
              <a:t>e.g. Mary is an object of Student class</a:t>
            </a:r>
          </a:p>
          <a:p>
            <a:pPr lvl="1" eaLnBrk="1" hangingPunct="1">
              <a:buFont typeface="Wingdings" panose="05000000000000000000" pitchFamily="2" charset="2"/>
              <a:buNone/>
            </a:pPr>
            <a:r>
              <a:rPr lang="en-US" altLang="en-US" smtClean="0"/>
              <a:t>       Jane is an object of Student class</a:t>
            </a:r>
          </a:p>
        </p:txBody>
      </p:sp>
      <p:grpSp>
        <p:nvGrpSpPr>
          <p:cNvPr id="2" name="Group 30"/>
          <p:cNvGrpSpPr>
            <a:grpSpLocks/>
          </p:cNvGrpSpPr>
          <p:nvPr/>
        </p:nvGrpSpPr>
        <p:grpSpPr bwMode="auto">
          <a:xfrm>
            <a:off x="1752600" y="3402013"/>
            <a:ext cx="2590800" cy="3074987"/>
            <a:chOff x="507" y="1423"/>
            <a:chExt cx="1632" cy="2225"/>
          </a:xfrm>
        </p:grpSpPr>
        <p:grpSp>
          <p:nvGrpSpPr>
            <p:cNvPr id="31758" name="Group 29"/>
            <p:cNvGrpSpPr>
              <a:grpSpLocks/>
            </p:cNvGrpSpPr>
            <p:nvPr/>
          </p:nvGrpSpPr>
          <p:grpSpPr bwMode="auto">
            <a:xfrm>
              <a:off x="507" y="2745"/>
              <a:ext cx="1632" cy="903"/>
              <a:chOff x="480" y="2745"/>
              <a:chExt cx="1632" cy="903"/>
            </a:xfrm>
          </p:grpSpPr>
          <p:sp>
            <p:nvSpPr>
              <p:cNvPr id="31760" name="Text Box 4"/>
              <p:cNvSpPr txBox="1">
                <a:spLocks noChangeArrowheads="1"/>
              </p:cNvSpPr>
              <p:nvPr/>
            </p:nvSpPr>
            <p:spPr bwMode="auto">
              <a:xfrm>
                <a:off x="807" y="2745"/>
                <a:ext cx="105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eaLnBrk="1" hangingPunct="1"/>
                <a:r>
                  <a:rPr lang="en-US" altLang="en-US" sz="1600" b="1">
                    <a:solidFill>
                      <a:schemeClr val="tx1"/>
                    </a:solidFill>
                    <a:latin typeface="Verdana" panose="020B0604030504040204" pitchFamily="34" charset="0"/>
                  </a:rPr>
                  <a:t>Mary	1001</a:t>
                </a:r>
              </a:p>
            </p:txBody>
          </p:sp>
          <p:sp>
            <p:nvSpPr>
              <p:cNvPr id="31761" name="Rectangle 6"/>
              <p:cNvSpPr>
                <a:spLocks noChangeArrowheads="1"/>
              </p:cNvSpPr>
              <p:nvPr/>
            </p:nvSpPr>
            <p:spPr bwMode="auto">
              <a:xfrm>
                <a:off x="480" y="3408"/>
                <a:ext cx="624" cy="240"/>
              </a:xfrm>
              <a:prstGeom prst="rect">
                <a:avLst/>
              </a:prstGeom>
              <a:solidFill>
                <a:srgbClr val="99CCFF">
                  <a:alpha val="50195"/>
                </a:srgbClr>
              </a:solidFill>
              <a:ln w="19050">
                <a:solidFill>
                  <a:srgbClr val="333399"/>
                </a:solidFill>
                <a:miter lim="800000"/>
                <a:headEnd/>
                <a:tailEnd/>
              </a:ln>
            </p:spPr>
            <p:txBody>
              <a:bodyPr wrap="none" anchor="ct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eaLnBrk="1" hangingPunct="1"/>
                <a:r>
                  <a:rPr lang="en-US" altLang="en-US" sz="1600">
                    <a:solidFill>
                      <a:schemeClr val="accent2"/>
                    </a:solidFill>
                  </a:rPr>
                  <a:t>name</a:t>
                </a:r>
              </a:p>
            </p:txBody>
          </p:sp>
          <p:sp>
            <p:nvSpPr>
              <p:cNvPr id="31762" name="Line 7"/>
              <p:cNvSpPr>
                <a:spLocks noChangeShapeType="1"/>
              </p:cNvSpPr>
              <p:nvPr/>
            </p:nvSpPr>
            <p:spPr bwMode="auto">
              <a:xfrm flipV="1">
                <a:off x="768" y="2976"/>
                <a:ext cx="432"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3" name="Rectangle 8"/>
              <p:cNvSpPr>
                <a:spLocks noChangeArrowheads="1"/>
              </p:cNvSpPr>
              <p:nvPr/>
            </p:nvSpPr>
            <p:spPr bwMode="auto">
              <a:xfrm>
                <a:off x="1488" y="3408"/>
                <a:ext cx="624" cy="240"/>
              </a:xfrm>
              <a:prstGeom prst="rect">
                <a:avLst/>
              </a:prstGeom>
              <a:solidFill>
                <a:srgbClr val="CCFFCC">
                  <a:alpha val="50195"/>
                </a:srgbClr>
              </a:solidFill>
              <a:ln w="19050">
                <a:solidFill>
                  <a:schemeClr val="hlink"/>
                </a:solidFill>
                <a:miter lim="800000"/>
                <a:headEnd/>
                <a:tailEnd/>
              </a:ln>
            </p:spPr>
            <p:txBody>
              <a:bodyPr wrap="none" anchor="ct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eaLnBrk="1" hangingPunct="1"/>
                <a:r>
                  <a:rPr lang="en-US" altLang="en-US" sz="1600">
                    <a:solidFill>
                      <a:schemeClr val="hlink"/>
                    </a:solidFill>
                  </a:rPr>
                  <a:t>rollNo</a:t>
                </a:r>
              </a:p>
            </p:txBody>
          </p:sp>
          <p:sp>
            <p:nvSpPr>
              <p:cNvPr id="31764" name="Line 9"/>
              <p:cNvSpPr>
                <a:spLocks noChangeShapeType="1"/>
              </p:cNvSpPr>
              <p:nvPr/>
            </p:nvSpPr>
            <p:spPr bwMode="auto">
              <a:xfrm flipH="1" flipV="1">
                <a:off x="1488" y="2976"/>
                <a:ext cx="336"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pic>
          <p:nvPicPr>
            <p:cNvPr id="31759" name="Picture 14" descr="Jodie Land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1" y="1423"/>
              <a:ext cx="326" cy="1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Group 31"/>
          <p:cNvGrpSpPr>
            <a:grpSpLocks/>
          </p:cNvGrpSpPr>
          <p:nvPr/>
        </p:nvGrpSpPr>
        <p:grpSpPr bwMode="auto">
          <a:xfrm>
            <a:off x="4800600" y="3402013"/>
            <a:ext cx="2590800" cy="3076575"/>
            <a:chOff x="2649" y="1445"/>
            <a:chExt cx="1632" cy="2203"/>
          </a:xfrm>
        </p:grpSpPr>
        <p:pic>
          <p:nvPicPr>
            <p:cNvPr id="31751" name="Picture 15" descr="Daria Morgendorff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4" y="1445"/>
              <a:ext cx="380" cy="1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752" name="Group 28"/>
            <p:cNvGrpSpPr>
              <a:grpSpLocks/>
            </p:cNvGrpSpPr>
            <p:nvPr/>
          </p:nvGrpSpPr>
          <p:grpSpPr bwMode="auto">
            <a:xfrm>
              <a:off x="2649" y="2745"/>
              <a:ext cx="1632" cy="903"/>
              <a:chOff x="3888" y="2841"/>
              <a:chExt cx="1632" cy="903"/>
            </a:xfrm>
          </p:grpSpPr>
          <p:sp>
            <p:nvSpPr>
              <p:cNvPr id="31753" name="Text Box 23"/>
              <p:cNvSpPr txBox="1">
                <a:spLocks noChangeArrowheads="1"/>
              </p:cNvSpPr>
              <p:nvPr/>
            </p:nvSpPr>
            <p:spPr bwMode="auto">
              <a:xfrm>
                <a:off x="4215" y="2841"/>
                <a:ext cx="1056"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eaLnBrk="1" hangingPunct="1"/>
                <a:r>
                  <a:rPr lang="en-US" altLang="en-US" sz="1600" b="1">
                    <a:solidFill>
                      <a:schemeClr val="tx1"/>
                    </a:solidFill>
                    <a:latin typeface="Verdana" panose="020B0604030504040204" pitchFamily="34" charset="0"/>
                  </a:rPr>
                  <a:t>Jane	1002</a:t>
                </a:r>
              </a:p>
            </p:txBody>
          </p:sp>
          <p:sp>
            <p:nvSpPr>
              <p:cNvPr id="31754" name="Rectangle 24"/>
              <p:cNvSpPr>
                <a:spLocks noChangeArrowheads="1"/>
              </p:cNvSpPr>
              <p:nvPr/>
            </p:nvSpPr>
            <p:spPr bwMode="auto">
              <a:xfrm>
                <a:off x="3888" y="3504"/>
                <a:ext cx="624" cy="240"/>
              </a:xfrm>
              <a:prstGeom prst="rect">
                <a:avLst/>
              </a:prstGeom>
              <a:solidFill>
                <a:srgbClr val="99CCFF">
                  <a:alpha val="50195"/>
                </a:srgbClr>
              </a:solidFill>
              <a:ln w="19050">
                <a:solidFill>
                  <a:srgbClr val="333399"/>
                </a:solidFill>
                <a:miter lim="800000"/>
                <a:headEnd/>
                <a:tailEnd/>
              </a:ln>
            </p:spPr>
            <p:txBody>
              <a:bodyPr wrap="none" anchor="ct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eaLnBrk="1" hangingPunct="1"/>
                <a:r>
                  <a:rPr lang="en-US" altLang="en-US" sz="1600">
                    <a:solidFill>
                      <a:schemeClr val="accent2"/>
                    </a:solidFill>
                  </a:rPr>
                  <a:t>name</a:t>
                </a:r>
              </a:p>
            </p:txBody>
          </p:sp>
          <p:sp>
            <p:nvSpPr>
              <p:cNvPr id="31755" name="Line 25"/>
              <p:cNvSpPr>
                <a:spLocks noChangeShapeType="1"/>
              </p:cNvSpPr>
              <p:nvPr/>
            </p:nvSpPr>
            <p:spPr bwMode="auto">
              <a:xfrm flipV="1">
                <a:off x="4176" y="3072"/>
                <a:ext cx="432"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56" name="Rectangle 26"/>
              <p:cNvSpPr>
                <a:spLocks noChangeArrowheads="1"/>
              </p:cNvSpPr>
              <p:nvPr/>
            </p:nvSpPr>
            <p:spPr bwMode="auto">
              <a:xfrm>
                <a:off x="4896" y="3504"/>
                <a:ext cx="624" cy="240"/>
              </a:xfrm>
              <a:prstGeom prst="rect">
                <a:avLst/>
              </a:prstGeom>
              <a:solidFill>
                <a:srgbClr val="CCFFCC">
                  <a:alpha val="50195"/>
                </a:srgbClr>
              </a:solidFill>
              <a:ln w="19050">
                <a:solidFill>
                  <a:schemeClr val="hlink"/>
                </a:solidFill>
                <a:miter lim="800000"/>
                <a:headEnd/>
                <a:tailEnd/>
              </a:ln>
            </p:spPr>
            <p:txBody>
              <a:bodyPr wrap="none" anchor="ct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eaLnBrk="1" hangingPunct="1"/>
                <a:r>
                  <a:rPr lang="en-US" altLang="en-US" sz="1600">
                    <a:solidFill>
                      <a:schemeClr val="hlink"/>
                    </a:solidFill>
                  </a:rPr>
                  <a:t>rollNo</a:t>
                </a:r>
              </a:p>
            </p:txBody>
          </p:sp>
          <p:sp>
            <p:nvSpPr>
              <p:cNvPr id="31757" name="Line 27"/>
              <p:cNvSpPr>
                <a:spLocks noChangeShapeType="1"/>
              </p:cNvSpPr>
              <p:nvPr/>
            </p:nvSpPr>
            <p:spPr bwMode="auto">
              <a:xfrm flipH="1" flipV="1">
                <a:off x="4896" y="3072"/>
                <a:ext cx="336"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sp>
        <p:nvSpPr>
          <p:cNvPr id="22" name="Footer Placeholder 2"/>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2995">
                                            <p:txEl>
                                              <p:pRg st="0" end="0"/>
                                            </p:txEl>
                                          </p:spTgt>
                                        </p:tgtEl>
                                        <p:attrNameLst>
                                          <p:attrName>style.visibility</p:attrName>
                                        </p:attrNameLst>
                                      </p:cBhvr>
                                      <p:to>
                                        <p:strVal val="visible"/>
                                      </p:to>
                                    </p:set>
                                    <p:animEffect transition="in" filter="fade">
                                      <p:cBhvr>
                                        <p:cTn id="7" dur="2000"/>
                                        <p:tgtEl>
                                          <p:spTgt spid="212995">
                                            <p:txEl>
                                              <p:pRg st="0" end="0"/>
                                            </p:txEl>
                                          </p:spTgt>
                                        </p:tgtEl>
                                      </p:cBhvr>
                                    </p:animEffect>
                                  </p:childTnLst>
                                </p:cTn>
                              </p:par>
                            </p:childTnLst>
                          </p:cTn>
                        </p:par>
                        <p:par>
                          <p:cTn id="8" fill="hold" nodeType="afterGroup">
                            <p:stCondLst>
                              <p:cond delay="2000"/>
                            </p:stCondLst>
                            <p:childTnLst>
                              <p:par>
                                <p:cTn id="9" presetID="18" presetClass="entr" presetSubtype="12" fill="hold" grpId="0" nodeType="afterEffect">
                                  <p:stCondLst>
                                    <p:cond delay="0"/>
                                  </p:stCondLst>
                                  <p:childTnLst>
                                    <p:set>
                                      <p:cBhvr>
                                        <p:cTn id="10" dur="1" fill="hold">
                                          <p:stCondLst>
                                            <p:cond delay="0"/>
                                          </p:stCondLst>
                                        </p:cTn>
                                        <p:tgtEl>
                                          <p:spTgt spid="212995">
                                            <p:txEl>
                                              <p:pRg st="2" end="2"/>
                                            </p:txEl>
                                          </p:spTgt>
                                        </p:tgtEl>
                                        <p:attrNameLst>
                                          <p:attrName>style.visibility</p:attrName>
                                        </p:attrNameLst>
                                      </p:cBhvr>
                                      <p:to>
                                        <p:strVal val="visible"/>
                                      </p:to>
                                    </p:set>
                                    <p:animEffect transition="in" filter="strips(downLeft)">
                                      <p:cBhvr>
                                        <p:cTn id="11" dur="1000"/>
                                        <p:tgtEl>
                                          <p:spTgt spid="212995">
                                            <p:txEl>
                                              <p:pRg st="2" end="2"/>
                                            </p:txEl>
                                          </p:spTgt>
                                        </p:tgtEl>
                                      </p:cBhvr>
                                    </p:animEffect>
                                  </p:childTnLst>
                                </p:cTn>
                              </p:par>
                            </p:childTnLst>
                          </p:cTn>
                        </p:par>
                        <p:par>
                          <p:cTn id="12" fill="hold" nodeType="afterGroup">
                            <p:stCondLst>
                              <p:cond delay="3000"/>
                            </p:stCondLst>
                            <p:childTnLst>
                              <p:par>
                                <p:cTn id="13" presetID="54" presetClass="entr" presetSubtype="0" accel="100000" fill="hold" grpId="0" nodeType="afterEffect">
                                  <p:stCondLst>
                                    <p:cond delay="0"/>
                                  </p:stCondLst>
                                  <p:childTnLst>
                                    <p:set>
                                      <p:cBhvr>
                                        <p:cTn id="14" dur="1" fill="hold">
                                          <p:stCondLst>
                                            <p:cond delay="0"/>
                                          </p:stCondLst>
                                        </p:cTn>
                                        <p:tgtEl>
                                          <p:spTgt spid="212995">
                                            <p:txEl>
                                              <p:pRg st="3" end="3"/>
                                            </p:txEl>
                                          </p:spTgt>
                                        </p:tgtEl>
                                        <p:attrNameLst>
                                          <p:attrName>style.visibility</p:attrName>
                                        </p:attrNameLst>
                                      </p:cBhvr>
                                      <p:to>
                                        <p:strVal val="visible"/>
                                      </p:to>
                                    </p:set>
                                    <p:anim calcmode="lin" valueType="num">
                                      <p:cBhvr>
                                        <p:cTn id="15" dur="1000" fill="hold"/>
                                        <p:tgtEl>
                                          <p:spTgt spid="212995">
                                            <p:txEl>
                                              <p:pRg st="3" end="3"/>
                                            </p:txEl>
                                          </p:spTgt>
                                        </p:tgtEl>
                                        <p:attrNameLst>
                                          <p:attrName>ppt_w</p:attrName>
                                        </p:attrNameLst>
                                      </p:cBhvr>
                                      <p:tavLst>
                                        <p:tav tm="0">
                                          <p:val>
                                            <p:strVal val="#ppt_w*0.05"/>
                                          </p:val>
                                        </p:tav>
                                        <p:tav tm="100000">
                                          <p:val>
                                            <p:strVal val="#ppt_w"/>
                                          </p:val>
                                        </p:tav>
                                      </p:tavLst>
                                    </p:anim>
                                    <p:anim calcmode="lin" valueType="num">
                                      <p:cBhvr>
                                        <p:cTn id="16" dur="1000" fill="hold"/>
                                        <p:tgtEl>
                                          <p:spTgt spid="212995">
                                            <p:txEl>
                                              <p:pRg st="3" end="3"/>
                                            </p:txEl>
                                          </p:spTgt>
                                        </p:tgtEl>
                                        <p:attrNameLst>
                                          <p:attrName>ppt_h</p:attrName>
                                        </p:attrNameLst>
                                      </p:cBhvr>
                                      <p:tavLst>
                                        <p:tav tm="0">
                                          <p:val>
                                            <p:strVal val="#ppt_h"/>
                                          </p:val>
                                        </p:tav>
                                        <p:tav tm="100000">
                                          <p:val>
                                            <p:strVal val="#ppt_h"/>
                                          </p:val>
                                        </p:tav>
                                      </p:tavLst>
                                    </p:anim>
                                    <p:anim calcmode="lin" valueType="num">
                                      <p:cBhvr>
                                        <p:cTn id="17" dur="1000" fill="hold"/>
                                        <p:tgtEl>
                                          <p:spTgt spid="212995">
                                            <p:txEl>
                                              <p:pRg st="3" end="3"/>
                                            </p:txEl>
                                          </p:spTgt>
                                        </p:tgtEl>
                                        <p:attrNameLst>
                                          <p:attrName>ppt_x</p:attrName>
                                        </p:attrNameLst>
                                      </p:cBhvr>
                                      <p:tavLst>
                                        <p:tav tm="0">
                                          <p:val>
                                            <p:strVal val="#ppt_x-.2"/>
                                          </p:val>
                                        </p:tav>
                                        <p:tav tm="100000">
                                          <p:val>
                                            <p:strVal val="#ppt_x"/>
                                          </p:val>
                                        </p:tav>
                                      </p:tavLst>
                                    </p:anim>
                                    <p:anim calcmode="lin" valueType="num">
                                      <p:cBhvr>
                                        <p:cTn id="18" dur="1000" fill="hold"/>
                                        <p:tgtEl>
                                          <p:spTgt spid="212995">
                                            <p:txEl>
                                              <p:pRg st="3" end="3"/>
                                            </p:txEl>
                                          </p:spTgt>
                                        </p:tgtEl>
                                        <p:attrNameLst>
                                          <p:attrName>ppt_y</p:attrName>
                                        </p:attrNameLst>
                                      </p:cBhvr>
                                      <p:tavLst>
                                        <p:tav tm="0">
                                          <p:val>
                                            <p:strVal val="#ppt_y"/>
                                          </p:val>
                                        </p:tav>
                                        <p:tav tm="100000">
                                          <p:val>
                                            <p:strVal val="#ppt_y"/>
                                          </p:val>
                                        </p:tav>
                                      </p:tavLst>
                                    </p:anim>
                                    <p:animEffect transition="in" filter="fade">
                                      <p:cBhvr>
                                        <p:cTn id="19" dur="1000"/>
                                        <p:tgtEl>
                                          <p:spTgt spid="212995">
                                            <p:txEl>
                                              <p:pRg st="3" end="3"/>
                                            </p:txEl>
                                          </p:spTgt>
                                        </p:tgtEl>
                                      </p:cBhvr>
                                    </p:animEffect>
                                  </p:childTnLst>
                                </p:cTn>
                              </p:par>
                            </p:childTnLst>
                          </p:cTn>
                        </p:par>
                        <p:par>
                          <p:cTn id="20" fill="hold" nodeType="afterGroup">
                            <p:stCondLst>
                              <p:cond delay="4000"/>
                            </p:stCondLst>
                            <p:childTnLst>
                              <p:par>
                                <p:cTn id="21" presetID="54" presetClass="entr" presetSubtype="0" accel="100000" fill="hold" grpId="0" nodeType="afterEffect">
                                  <p:stCondLst>
                                    <p:cond delay="0"/>
                                  </p:stCondLst>
                                  <p:childTnLst>
                                    <p:set>
                                      <p:cBhvr>
                                        <p:cTn id="22" dur="1" fill="hold">
                                          <p:stCondLst>
                                            <p:cond delay="0"/>
                                          </p:stCondLst>
                                        </p:cTn>
                                        <p:tgtEl>
                                          <p:spTgt spid="212995">
                                            <p:txEl>
                                              <p:pRg st="4" end="4"/>
                                            </p:txEl>
                                          </p:spTgt>
                                        </p:tgtEl>
                                        <p:attrNameLst>
                                          <p:attrName>style.visibility</p:attrName>
                                        </p:attrNameLst>
                                      </p:cBhvr>
                                      <p:to>
                                        <p:strVal val="visible"/>
                                      </p:to>
                                    </p:set>
                                    <p:anim calcmode="lin" valueType="num">
                                      <p:cBhvr>
                                        <p:cTn id="23" dur="1000" fill="hold"/>
                                        <p:tgtEl>
                                          <p:spTgt spid="212995">
                                            <p:txEl>
                                              <p:pRg st="4" end="4"/>
                                            </p:txEl>
                                          </p:spTgt>
                                        </p:tgtEl>
                                        <p:attrNameLst>
                                          <p:attrName>ppt_w</p:attrName>
                                        </p:attrNameLst>
                                      </p:cBhvr>
                                      <p:tavLst>
                                        <p:tav tm="0">
                                          <p:val>
                                            <p:strVal val="#ppt_w*0.05"/>
                                          </p:val>
                                        </p:tav>
                                        <p:tav tm="100000">
                                          <p:val>
                                            <p:strVal val="#ppt_w"/>
                                          </p:val>
                                        </p:tav>
                                      </p:tavLst>
                                    </p:anim>
                                    <p:anim calcmode="lin" valueType="num">
                                      <p:cBhvr>
                                        <p:cTn id="24" dur="1000" fill="hold"/>
                                        <p:tgtEl>
                                          <p:spTgt spid="212995">
                                            <p:txEl>
                                              <p:pRg st="4" end="4"/>
                                            </p:txEl>
                                          </p:spTgt>
                                        </p:tgtEl>
                                        <p:attrNameLst>
                                          <p:attrName>ppt_h</p:attrName>
                                        </p:attrNameLst>
                                      </p:cBhvr>
                                      <p:tavLst>
                                        <p:tav tm="0">
                                          <p:val>
                                            <p:strVal val="#ppt_h"/>
                                          </p:val>
                                        </p:tav>
                                        <p:tav tm="100000">
                                          <p:val>
                                            <p:strVal val="#ppt_h"/>
                                          </p:val>
                                        </p:tav>
                                      </p:tavLst>
                                    </p:anim>
                                    <p:anim calcmode="lin" valueType="num">
                                      <p:cBhvr>
                                        <p:cTn id="25" dur="1000" fill="hold"/>
                                        <p:tgtEl>
                                          <p:spTgt spid="212995">
                                            <p:txEl>
                                              <p:pRg st="4" end="4"/>
                                            </p:txEl>
                                          </p:spTgt>
                                        </p:tgtEl>
                                        <p:attrNameLst>
                                          <p:attrName>ppt_x</p:attrName>
                                        </p:attrNameLst>
                                      </p:cBhvr>
                                      <p:tavLst>
                                        <p:tav tm="0">
                                          <p:val>
                                            <p:strVal val="#ppt_x-.2"/>
                                          </p:val>
                                        </p:tav>
                                        <p:tav tm="100000">
                                          <p:val>
                                            <p:strVal val="#ppt_x"/>
                                          </p:val>
                                        </p:tav>
                                      </p:tavLst>
                                    </p:anim>
                                    <p:anim calcmode="lin" valueType="num">
                                      <p:cBhvr>
                                        <p:cTn id="26" dur="1000" fill="hold"/>
                                        <p:tgtEl>
                                          <p:spTgt spid="212995">
                                            <p:txEl>
                                              <p:pRg st="4" end="4"/>
                                            </p:txEl>
                                          </p:spTgt>
                                        </p:tgtEl>
                                        <p:attrNameLst>
                                          <p:attrName>ppt_y</p:attrName>
                                        </p:attrNameLst>
                                      </p:cBhvr>
                                      <p:tavLst>
                                        <p:tav tm="0">
                                          <p:val>
                                            <p:strVal val="#ppt_y"/>
                                          </p:val>
                                        </p:tav>
                                        <p:tav tm="100000">
                                          <p:val>
                                            <p:strVal val="#ppt_y"/>
                                          </p:val>
                                        </p:tav>
                                      </p:tavLst>
                                    </p:anim>
                                    <p:animEffect transition="in" filter="fade">
                                      <p:cBhvr>
                                        <p:cTn id="27" dur="1000"/>
                                        <p:tgtEl>
                                          <p:spTgt spid="212995">
                                            <p:txEl>
                                              <p:pRg st="4" end="4"/>
                                            </p:txEl>
                                          </p:spTgt>
                                        </p:tgtEl>
                                      </p:cBhvr>
                                    </p:animEffect>
                                  </p:childTnLst>
                                </p:cTn>
                              </p:par>
                              <p:par>
                                <p:cTn id="28" presetID="54" presetClass="entr" presetSubtype="0" accel="100000" fill="hold" grpId="0" nodeType="withEffect">
                                  <p:stCondLst>
                                    <p:cond delay="0"/>
                                  </p:stCondLst>
                                  <p:childTnLst>
                                    <p:set>
                                      <p:cBhvr>
                                        <p:cTn id="29" dur="1" fill="hold">
                                          <p:stCondLst>
                                            <p:cond delay="0"/>
                                          </p:stCondLst>
                                        </p:cTn>
                                        <p:tgtEl>
                                          <p:spTgt spid="212995">
                                            <p:txEl>
                                              <p:pRg st="5" end="5"/>
                                            </p:txEl>
                                          </p:spTgt>
                                        </p:tgtEl>
                                        <p:attrNameLst>
                                          <p:attrName>style.visibility</p:attrName>
                                        </p:attrNameLst>
                                      </p:cBhvr>
                                      <p:to>
                                        <p:strVal val="visible"/>
                                      </p:to>
                                    </p:set>
                                    <p:anim calcmode="lin" valueType="num">
                                      <p:cBhvr>
                                        <p:cTn id="30" dur="1000" fill="hold"/>
                                        <p:tgtEl>
                                          <p:spTgt spid="212995">
                                            <p:txEl>
                                              <p:pRg st="5" end="5"/>
                                            </p:txEl>
                                          </p:spTgt>
                                        </p:tgtEl>
                                        <p:attrNameLst>
                                          <p:attrName>ppt_w</p:attrName>
                                        </p:attrNameLst>
                                      </p:cBhvr>
                                      <p:tavLst>
                                        <p:tav tm="0">
                                          <p:val>
                                            <p:strVal val="#ppt_w*0.05"/>
                                          </p:val>
                                        </p:tav>
                                        <p:tav tm="100000">
                                          <p:val>
                                            <p:strVal val="#ppt_w"/>
                                          </p:val>
                                        </p:tav>
                                      </p:tavLst>
                                    </p:anim>
                                    <p:anim calcmode="lin" valueType="num">
                                      <p:cBhvr>
                                        <p:cTn id="31" dur="1000" fill="hold"/>
                                        <p:tgtEl>
                                          <p:spTgt spid="212995">
                                            <p:txEl>
                                              <p:pRg st="5" end="5"/>
                                            </p:txEl>
                                          </p:spTgt>
                                        </p:tgtEl>
                                        <p:attrNameLst>
                                          <p:attrName>ppt_h</p:attrName>
                                        </p:attrNameLst>
                                      </p:cBhvr>
                                      <p:tavLst>
                                        <p:tav tm="0">
                                          <p:val>
                                            <p:strVal val="#ppt_h"/>
                                          </p:val>
                                        </p:tav>
                                        <p:tav tm="100000">
                                          <p:val>
                                            <p:strVal val="#ppt_h"/>
                                          </p:val>
                                        </p:tav>
                                      </p:tavLst>
                                    </p:anim>
                                    <p:anim calcmode="lin" valueType="num">
                                      <p:cBhvr>
                                        <p:cTn id="32" dur="1000" fill="hold"/>
                                        <p:tgtEl>
                                          <p:spTgt spid="212995">
                                            <p:txEl>
                                              <p:pRg st="5" end="5"/>
                                            </p:txEl>
                                          </p:spTgt>
                                        </p:tgtEl>
                                        <p:attrNameLst>
                                          <p:attrName>ppt_x</p:attrName>
                                        </p:attrNameLst>
                                      </p:cBhvr>
                                      <p:tavLst>
                                        <p:tav tm="0">
                                          <p:val>
                                            <p:strVal val="#ppt_x-.2"/>
                                          </p:val>
                                        </p:tav>
                                        <p:tav tm="100000">
                                          <p:val>
                                            <p:strVal val="#ppt_x"/>
                                          </p:val>
                                        </p:tav>
                                      </p:tavLst>
                                    </p:anim>
                                    <p:anim calcmode="lin" valueType="num">
                                      <p:cBhvr>
                                        <p:cTn id="33" dur="1000" fill="hold"/>
                                        <p:tgtEl>
                                          <p:spTgt spid="212995">
                                            <p:txEl>
                                              <p:pRg st="5" end="5"/>
                                            </p:txEl>
                                          </p:spTgt>
                                        </p:tgtEl>
                                        <p:attrNameLst>
                                          <p:attrName>ppt_y</p:attrName>
                                        </p:attrNameLst>
                                      </p:cBhvr>
                                      <p:tavLst>
                                        <p:tav tm="0">
                                          <p:val>
                                            <p:strVal val="#ppt_y"/>
                                          </p:val>
                                        </p:tav>
                                        <p:tav tm="100000">
                                          <p:val>
                                            <p:strVal val="#ppt_y"/>
                                          </p:val>
                                        </p:tav>
                                      </p:tavLst>
                                    </p:anim>
                                    <p:animEffect transition="in" filter="fade">
                                      <p:cBhvr>
                                        <p:cTn id="34" dur="1000"/>
                                        <p:tgtEl>
                                          <p:spTgt spid="212995">
                                            <p:txEl>
                                              <p:pRg st="5" end="5"/>
                                            </p:txEl>
                                          </p:spTgt>
                                        </p:tgtEl>
                                      </p:cBhvr>
                                    </p:animEffect>
                                  </p:childTnLst>
                                </p:cTn>
                              </p:par>
                            </p:childTnLst>
                          </p:cTn>
                        </p:par>
                        <p:par>
                          <p:cTn id="35" fill="hold" nodeType="afterGroup">
                            <p:stCondLst>
                              <p:cond delay="5000"/>
                            </p:stCondLst>
                            <p:childTnLst>
                              <p:par>
                                <p:cTn id="36" presetID="10" presetClass="entr" presetSubtype="0" fill="hold" nodeType="after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fade">
                                      <p:cBhvr>
                                        <p:cTn id="38" dur="1000"/>
                                        <p:tgtEl>
                                          <p:spTgt spid="2"/>
                                        </p:tgtEl>
                                      </p:cBhvr>
                                    </p:animEffect>
                                  </p:childTnLst>
                                </p:cTn>
                              </p:par>
                              <p:par>
                                <p:cTn id="39" presetID="22" presetClass="entr" presetSubtype="1" fill="hold" nodeType="with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up)">
                                      <p:cBhvr>
                                        <p:cTn id="4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04800" y="552450"/>
            <a:ext cx="6705600" cy="411163"/>
          </a:xfrm>
        </p:spPr>
        <p:txBody>
          <a:bodyPr/>
          <a:lstStyle/>
          <a:p>
            <a:pPr eaLnBrk="1" hangingPunct="1"/>
            <a:r>
              <a:rPr smtClean="0"/>
              <a:t>Example of class</a:t>
            </a:r>
          </a:p>
        </p:txBody>
      </p:sp>
      <p:sp>
        <p:nvSpPr>
          <p:cNvPr id="33795" name="Rectangle 3"/>
          <p:cNvSpPr>
            <a:spLocks noGrp="1" noChangeArrowheads="1"/>
          </p:cNvSpPr>
          <p:nvPr>
            <p:ph type="body" idx="1"/>
          </p:nvPr>
        </p:nvSpPr>
        <p:spPr/>
        <p:txBody>
          <a:bodyPr/>
          <a:lstStyle/>
          <a:p>
            <a:pPr eaLnBrk="1" hangingPunct="1">
              <a:spcBef>
                <a:spcPts val="600"/>
              </a:spcBef>
              <a:buFont typeface="Wingdings" panose="05000000000000000000" pitchFamily="2" charset="2"/>
              <a:buNone/>
              <a:defRPr/>
            </a:pPr>
            <a:r>
              <a:rPr lang="en-US" altLang="en-US" dirty="0" smtClean="0">
                <a:cs typeface="Arial" panose="020B0604020202020204" pitchFamily="34" charset="0"/>
              </a:rPr>
              <a:t>class </a:t>
            </a:r>
            <a:r>
              <a:rPr lang="en-US" altLang="en-US" b="1" dirty="0" smtClean="0">
                <a:cs typeface="Arial" panose="020B0604020202020204" pitchFamily="34" charset="0"/>
              </a:rPr>
              <a:t>Car</a:t>
            </a:r>
            <a:r>
              <a:rPr lang="en-US" altLang="en-US" dirty="0" smtClean="0">
                <a:cs typeface="Arial" panose="020B0604020202020204" pitchFamily="34" charset="0"/>
              </a:rPr>
              <a:t> {</a:t>
            </a:r>
          </a:p>
          <a:p>
            <a:pPr lvl="2" eaLnBrk="1" hangingPunct="1">
              <a:spcBef>
                <a:spcPts val="600"/>
              </a:spcBef>
              <a:buFont typeface="Wingdings" pitchFamily="2" charset="2"/>
              <a:buNone/>
              <a:defRPr/>
            </a:pPr>
            <a:r>
              <a:rPr lang="en-US" altLang="en-US" dirty="0" smtClean="0">
                <a:cs typeface="Arial" panose="020B0604020202020204" pitchFamily="34" charset="0"/>
              </a:rPr>
              <a:t>	</a:t>
            </a:r>
            <a:r>
              <a:rPr lang="en-US" dirty="0" smtClean="0">
                <a:ea typeface="+mn-ea"/>
                <a:cs typeface="Arial" panose="020B0604020202020204" pitchFamily="34" charset="0"/>
              </a:rPr>
              <a:t>String </a:t>
            </a:r>
            <a:r>
              <a:rPr lang="en-US" dirty="0">
                <a:ea typeface="+mn-ea"/>
                <a:cs typeface="Arial" panose="020B0604020202020204" pitchFamily="34" charset="0"/>
              </a:rPr>
              <a:t>color</a:t>
            </a:r>
            <a:r>
              <a:rPr lang="en-US" dirty="0" smtClean="0">
                <a:ea typeface="+mn-ea"/>
                <a:cs typeface="Arial" panose="020B0604020202020204" pitchFamily="34" charset="0"/>
              </a:rPr>
              <a:t>;</a:t>
            </a:r>
          </a:p>
          <a:p>
            <a:pPr lvl="2" eaLnBrk="1" hangingPunct="1">
              <a:spcBef>
                <a:spcPts val="600"/>
              </a:spcBef>
              <a:buFont typeface="Wingdings" pitchFamily="2" charset="2"/>
              <a:buNone/>
              <a:defRPr/>
            </a:pPr>
            <a:r>
              <a:rPr lang="en-US" dirty="0" smtClean="0">
                <a:ea typeface="+mn-ea"/>
                <a:cs typeface="Arial" panose="020B0604020202020204" pitchFamily="34" charset="0"/>
              </a:rPr>
              <a:t> </a:t>
            </a:r>
            <a:r>
              <a:rPr lang="en-US" dirty="0">
                <a:ea typeface="+mn-ea"/>
                <a:cs typeface="Arial" panose="020B0604020202020204" pitchFamily="34" charset="0"/>
              </a:rPr>
              <a:t>	</a:t>
            </a:r>
            <a:r>
              <a:rPr lang="en-US" dirty="0" err="1">
                <a:ea typeface="+mn-ea"/>
                <a:cs typeface="Arial" panose="020B0604020202020204" pitchFamily="34" charset="0"/>
              </a:rPr>
              <a:t>int</a:t>
            </a:r>
            <a:r>
              <a:rPr lang="en-US" dirty="0">
                <a:ea typeface="+mn-ea"/>
                <a:cs typeface="Arial" panose="020B0604020202020204" pitchFamily="34" charset="0"/>
              </a:rPr>
              <a:t> </a:t>
            </a:r>
            <a:r>
              <a:rPr lang="en-US" dirty="0" err="1">
                <a:ea typeface="+mn-ea"/>
                <a:cs typeface="Arial" panose="020B0604020202020204" pitchFamily="34" charset="0"/>
              </a:rPr>
              <a:t>yearOfManufacture</a:t>
            </a:r>
            <a:r>
              <a:rPr lang="en-US" dirty="0">
                <a:ea typeface="+mn-ea"/>
                <a:cs typeface="Arial" panose="020B0604020202020204" pitchFamily="34" charset="0"/>
              </a:rPr>
              <a:t>;  </a:t>
            </a:r>
            <a:endParaRPr lang="en-US" dirty="0" smtClean="0">
              <a:ea typeface="+mn-ea"/>
              <a:cs typeface="Arial" panose="020B0604020202020204" pitchFamily="34" charset="0"/>
            </a:endParaRPr>
          </a:p>
          <a:p>
            <a:pPr lvl="2" eaLnBrk="1" hangingPunct="1">
              <a:spcBef>
                <a:spcPts val="600"/>
              </a:spcBef>
              <a:buFont typeface="Wingdings" pitchFamily="2" charset="2"/>
              <a:buNone/>
              <a:defRPr/>
            </a:pPr>
            <a:endParaRPr lang="en-US" dirty="0">
              <a:ea typeface="+mn-ea"/>
              <a:cs typeface="Arial" panose="020B0604020202020204" pitchFamily="34" charset="0"/>
            </a:endParaRPr>
          </a:p>
          <a:p>
            <a:pPr lvl="2" eaLnBrk="1" hangingPunct="1">
              <a:spcBef>
                <a:spcPts val="600"/>
              </a:spcBef>
              <a:buFont typeface="Wingdings" pitchFamily="2" charset="2"/>
              <a:buNone/>
              <a:defRPr/>
            </a:pPr>
            <a:r>
              <a:rPr lang="en-US" dirty="0">
                <a:ea typeface="+mn-ea"/>
                <a:cs typeface="Arial" panose="020B0604020202020204" pitchFamily="34" charset="0"/>
              </a:rPr>
              <a:t>	public void </a:t>
            </a:r>
            <a:r>
              <a:rPr lang="en-US" dirty="0" smtClean="0">
                <a:ea typeface="+mn-ea"/>
                <a:cs typeface="Arial" panose="020B0604020202020204" pitchFamily="34" charset="0"/>
              </a:rPr>
              <a:t>accelerate(){ </a:t>
            </a:r>
            <a:r>
              <a:rPr lang="en-US" dirty="0">
                <a:ea typeface="+mn-ea"/>
                <a:cs typeface="Arial" panose="020B0604020202020204" pitchFamily="34" charset="0"/>
              </a:rPr>
              <a:t>}</a:t>
            </a:r>
          </a:p>
          <a:p>
            <a:pPr marL="417910" lvl="1" indent="-160735" eaLnBrk="1" hangingPunct="1">
              <a:spcBef>
                <a:spcPts val="600"/>
              </a:spcBef>
              <a:buFont typeface="Wingdings" panose="05000000000000000000" pitchFamily="2" charset="2"/>
              <a:buNone/>
              <a:defRPr/>
            </a:pPr>
            <a:r>
              <a:rPr lang="en-US" dirty="0">
                <a:ea typeface="+mn-ea"/>
                <a:cs typeface="Arial" panose="020B0604020202020204" pitchFamily="34" charset="0"/>
              </a:rPr>
              <a:t>	 </a:t>
            </a:r>
            <a:r>
              <a:rPr lang="en-US" dirty="0" smtClean="0">
                <a:ea typeface="+mn-ea"/>
                <a:cs typeface="Arial" panose="020B0604020202020204" pitchFamily="34" charset="0"/>
              </a:rPr>
              <a:t>   } </a:t>
            </a:r>
            <a:r>
              <a:rPr lang="en-US" dirty="0">
                <a:ea typeface="+mn-ea"/>
                <a:cs typeface="Arial" panose="020B0604020202020204" pitchFamily="34" charset="0"/>
              </a:rPr>
              <a:t>			</a:t>
            </a:r>
          </a:p>
          <a:p>
            <a:pPr eaLnBrk="1" hangingPunct="1">
              <a:spcBef>
                <a:spcPts val="600"/>
              </a:spcBef>
              <a:buFont typeface="Wingdings" panose="05000000000000000000" pitchFamily="2" charset="2"/>
              <a:buNone/>
              <a:defRPr/>
            </a:pPr>
            <a:r>
              <a:rPr lang="en-US" altLang="en-US" dirty="0">
                <a:cs typeface="Arial" panose="020B0604020202020204" pitchFamily="34" charset="0"/>
              </a:rPr>
              <a:t>}</a:t>
            </a:r>
          </a:p>
          <a:p>
            <a:pPr eaLnBrk="1" hangingPunct="1">
              <a:spcBef>
                <a:spcPts val="600"/>
              </a:spcBef>
              <a:buFont typeface="Wingdings" panose="05000000000000000000" pitchFamily="2" charset="2"/>
              <a:buNone/>
              <a:defRPr/>
            </a:pPr>
            <a:endParaRPr lang="en-US" altLang="en-US" dirty="0" smtClean="0">
              <a:cs typeface="Arial" panose="020B0604020202020204" pitchFamily="34" charset="0"/>
            </a:endParaRPr>
          </a:p>
          <a:p>
            <a:pPr eaLnBrk="1" hangingPunct="1">
              <a:spcBef>
                <a:spcPts val="600"/>
              </a:spcBef>
              <a:defRPr/>
            </a:pPr>
            <a:r>
              <a:rPr lang="en-US" altLang="en-US" dirty="0" smtClean="0">
                <a:cs typeface="Arial" panose="020B0604020202020204" pitchFamily="34" charset="0"/>
              </a:rPr>
              <a:t>Here </a:t>
            </a:r>
            <a:r>
              <a:rPr lang="en-US" altLang="en-US" b="1" dirty="0" smtClean="0">
                <a:cs typeface="Arial" panose="020B0604020202020204" pitchFamily="34" charset="0"/>
              </a:rPr>
              <a:t>class</a:t>
            </a:r>
            <a:r>
              <a:rPr lang="en-US" altLang="en-US" dirty="0" smtClean="0">
                <a:cs typeface="Arial" panose="020B0604020202020204" pitchFamily="34" charset="0"/>
              </a:rPr>
              <a:t> is a keyword and </a:t>
            </a:r>
            <a:r>
              <a:rPr lang="en-US" altLang="en-US" b="1" dirty="0" smtClean="0">
                <a:cs typeface="Arial" panose="020B0604020202020204" pitchFamily="34" charset="0"/>
              </a:rPr>
              <a:t>Car</a:t>
            </a:r>
            <a:r>
              <a:rPr lang="en-US" altLang="en-US" dirty="0" smtClean="0">
                <a:cs typeface="Arial" panose="020B0604020202020204" pitchFamily="34" charset="0"/>
              </a:rPr>
              <a:t> is the name of the class having attributes color and </a:t>
            </a:r>
            <a:r>
              <a:rPr lang="en-US" altLang="en-US" dirty="0" err="1" smtClean="0">
                <a:cs typeface="Arial" panose="020B0604020202020204" pitchFamily="34" charset="0"/>
              </a:rPr>
              <a:t>yearOfManufacture</a:t>
            </a:r>
            <a:r>
              <a:rPr lang="en-US" altLang="en-US" dirty="0" smtClean="0">
                <a:cs typeface="Arial" panose="020B0604020202020204" pitchFamily="34" charset="0"/>
              </a:rPr>
              <a:t> and a method accelerate().</a:t>
            </a:r>
          </a:p>
        </p:txBody>
      </p:sp>
      <p:sp>
        <p:nvSpPr>
          <p:cNvPr id="4" name="AutoShape 6"/>
          <p:cNvSpPr>
            <a:spLocks noChangeArrowheads="1"/>
          </p:cNvSpPr>
          <p:nvPr/>
        </p:nvSpPr>
        <p:spPr bwMode="auto">
          <a:xfrm>
            <a:off x="5791200" y="762000"/>
            <a:ext cx="2667000" cy="838200"/>
          </a:xfrm>
          <a:prstGeom prst="wedgeRoundRectCallout">
            <a:avLst>
              <a:gd name="adj1" fmla="val -167370"/>
              <a:gd name="adj2" fmla="val 46370"/>
              <a:gd name="adj3" fmla="val 16667"/>
            </a:avLst>
          </a:prstGeom>
          <a:solidFill>
            <a:srgbClr val="99CCFF">
              <a:alpha val="50195"/>
            </a:srgbClr>
          </a:solidFill>
          <a:ln w="12700" algn="ctr">
            <a:solidFill>
              <a:schemeClr val="tx1"/>
            </a:solidFill>
            <a:miter lim="800000"/>
            <a:headEnd/>
            <a:tailEnd/>
          </a:ln>
        </p:spPr>
        <p:txBody>
          <a:bodyPr anchor="ct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r>
              <a:rPr lang="en-US" altLang="en-US" sz="1800"/>
              <a:t>Data Members (State)</a:t>
            </a:r>
          </a:p>
        </p:txBody>
      </p:sp>
      <p:sp>
        <p:nvSpPr>
          <p:cNvPr id="5" name="AutoShape 8"/>
          <p:cNvSpPr>
            <a:spLocks noChangeArrowheads="1"/>
          </p:cNvSpPr>
          <p:nvPr/>
        </p:nvSpPr>
        <p:spPr bwMode="auto">
          <a:xfrm>
            <a:off x="6172200" y="2971800"/>
            <a:ext cx="2133600" cy="838200"/>
          </a:xfrm>
          <a:prstGeom prst="wedgeRoundRectCallout">
            <a:avLst>
              <a:gd name="adj1" fmla="val -178361"/>
              <a:gd name="adj2" fmla="val -79898"/>
              <a:gd name="adj3" fmla="val 16667"/>
            </a:avLst>
          </a:prstGeom>
          <a:solidFill>
            <a:srgbClr val="99CCFF">
              <a:alpha val="50195"/>
            </a:srgbClr>
          </a:solidFill>
          <a:ln w="12700" algn="ctr">
            <a:solidFill>
              <a:schemeClr val="tx1"/>
            </a:solidFill>
            <a:miter lim="800000"/>
            <a:headEnd/>
            <a:tailEnd/>
          </a:ln>
        </p:spPr>
        <p:txBody>
          <a:bodyPr anchor="ct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r>
              <a:rPr lang="en-US" altLang="en-US" sz="1800"/>
              <a:t>Method (Behavior)</a:t>
            </a:r>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05"/>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 calcmode="lin" valueType="num">
                                      <p:cBhvr>
                                        <p:cTn id="9" dur="1000" fill="hold"/>
                                        <p:tgtEl>
                                          <p:spTgt spid="4"/>
                                        </p:tgtEl>
                                        <p:attrNameLst>
                                          <p:attrName>ppt_x</p:attrName>
                                        </p:attrNameLst>
                                      </p:cBhvr>
                                      <p:tavLst>
                                        <p:tav tm="0">
                                          <p:val>
                                            <p:strVal val="#ppt_x-.2"/>
                                          </p:val>
                                        </p:tav>
                                        <p:tav tm="100000">
                                          <p:val>
                                            <p:strVal val="#ppt_x"/>
                                          </p:val>
                                        </p:tav>
                                      </p:tavLst>
                                    </p:anim>
                                    <p:anim calcmode="lin" valueType="num">
                                      <p:cBhvr>
                                        <p:cTn id="10" dur="1000" fill="hold"/>
                                        <p:tgtEl>
                                          <p:spTgt spid="4"/>
                                        </p:tgtEl>
                                        <p:attrNameLst>
                                          <p:attrName>ppt_y</p:attrName>
                                        </p:attrNameLst>
                                      </p:cBhvr>
                                      <p:tavLst>
                                        <p:tav tm="0">
                                          <p:val>
                                            <p:strVal val="#ppt_y"/>
                                          </p:val>
                                        </p:tav>
                                        <p:tav tm="100000">
                                          <p:val>
                                            <p:strVal val="#ppt_y"/>
                                          </p:val>
                                        </p:tav>
                                      </p:tavLst>
                                    </p:anim>
                                    <p:animEffect transition="in" filter="fade">
                                      <p:cBhvr>
                                        <p:cTn id="11" dur="1000"/>
                                        <p:tgtEl>
                                          <p:spTgt spid="4"/>
                                        </p:tgtEl>
                                      </p:cBhvr>
                                    </p:animEffect>
                                  </p:childTnLst>
                                </p:cTn>
                              </p:par>
                            </p:childTnLst>
                          </p:cTn>
                        </p:par>
                        <p:par>
                          <p:cTn id="12" fill="hold" nodeType="afterGroup">
                            <p:stCondLst>
                              <p:cond delay="1000"/>
                            </p:stCondLst>
                            <p:childTnLst>
                              <p:par>
                                <p:cTn id="13" presetID="54" presetClass="entr" presetSubtype="0" ac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strVal val="#ppt_w*0.05"/>
                                          </p:val>
                                        </p:tav>
                                        <p:tav tm="100000">
                                          <p:val>
                                            <p:strVal val="#ppt_w"/>
                                          </p:val>
                                        </p:tav>
                                      </p:tavLst>
                                    </p:anim>
                                    <p:anim calcmode="lin" valueType="num">
                                      <p:cBhvr>
                                        <p:cTn id="16" dur="1000" fill="hold"/>
                                        <p:tgtEl>
                                          <p:spTgt spid="5"/>
                                        </p:tgtEl>
                                        <p:attrNameLst>
                                          <p:attrName>ppt_h</p:attrName>
                                        </p:attrNameLst>
                                      </p:cBhvr>
                                      <p:tavLst>
                                        <p:tav tm="0">
                                          <p:val>
                                            <p:strVal val="#ppt_h"/>
                                          </p:val>
                                        </p:tav>
                                        <p:tav tm="100000">
                                          <p:val>
                                            <p:strVal val="#ppt_h"/>
                                          </p:val>
                                        </p:tav>
                                      </p:tavLst>
                                    </p:anim>
                                    <p:anim calcmode="lin" valueType="num">
                                      <p:cBhvr>
                                        <p:cTn id="17" dur="1000" fill="hold"/>
                                        <p:tgtEl>
                                          <p:spTgt spid="5"/>
                                        </p:tgtEl>
                                        <p:attrNameLst>
                                          <p:attrName>ppt_x</p:attrName>
                                        </p:attrNameLst>
                                      </p:cBhvr>
                                      <p:tavLst>
                                        <p:tav tm="0">
                                          <p:val>
                                            <p:strVal val="#ppt_x-.2"/>
                                          </p:val>
                                        </p:tav>
                                        <p:tav tm="100000">
                                          <p:val>
                                            <p:strVal val="#ppt_x"/>
                                          </p:val>
                                        </p:tav>
                                      </p:tavLst>
                                    </p:anim>
                                    <p:anim calcmode="lin" valueType="num">
                                      <p:cBhvr>
                                        <p:cTn id="18" dur="1000" fill="hold"/>
                                        <p:tgtEl>
                                          <p:spTgt spid="5"/>
                                        </p:tgtEl>
                                        <p:attrNameLst>
                                          <p:attrName>ppt_y</p:attrName>
                                        </p:attrNameLst>
                                      </p:cBhvr>
                                      <p:tavLst>
                                        <p:tav tm="0">
                                          <p:val>
                                            <p:strVal val="#ppt_y"/>
                                          </p:val>
                                        </p:tav>
                                        <p:tav tm="100000">
                                          <p:val>
                                            <p:strVal val="#ppt_y"/>
                                          </p:val>
                                        </p:tav>
                                      </p:tavLst>
                                    </p:anim>
                                    <p:animEffect transition="in" filter="fade">
                                      <p:cBhvr>
                                        <p:cTn id="1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04800" y="552450"/>
            <a:ext cx="6705600" cy="411163"/>
          </a:xfrm>
        </p:spPr>
        <p:txBody>
          <a:bodyPr/>
          <a:lstStyle/>
          <a:p>
            <a:pPr eaLnBrk="1" hangingPunct="1"/>
            <a:r>
              <a:rPr smtClean="0"/>
              <a:t>Object</a:t>
            </a:r>
          </a:p>
        </p:txBody>
      </p:sp>
      <p:sp>
        <p:nvSpPr>
          <p:cNvPr id="35843" name="Rectangle 3"/>
          <p:cNvSpPr>
            <a:spLocks noGrp="1" noChangeArrowheads="1"/>
          </p:cNvSpPr>
          <p:nvPr>
            <p:ph type="body" idx="1"/>
          </p:nvPr>
        </p:nvSpPr>
        <p:spPr/>
        <p:txBody>
          <a:bodyPr/>
          <a:lstStyle/>
          <a:p>
            <a:pPr eaLnBrk="1" hangingPunct="1">
              <a:spcBef>
                <a:spcPts val="600"/>
              </a:spcBef>
            </a:pPr>
            <a:r>
              <a:rPr lang="en-US" altLang="en-US" smtClean="0"/>
              <a:t>An object is an </a:t>
            </a:r>
            <a:r>
              <a:rPr lang="en-US" altLang="en-US" i="1" smtClean="0"/>
              <a:t>instance </a:t>
            </a:r>
            <a:r>
              <a:rPr lang="en-US" altLang="en-US" smtClean="0"/>
              <a:t>of a class</a:t>
            </a:r>
            <a:br>
              <a:rPr lang="en-US" altLang="en-US" smtClean="0"/>
            </a:br>
            <a:endParaRPr lang="en-US" altLang="en-US" smtClean="0"/>
          </a:p>
          <a:p>
            <a:pPr eaLnBrk="1" hangingPunct="1"/>
            <a:r>
              <a:rPr lang="en-US" altLang="en-US" smtClean="0"/>
              <a:t>The </a:t>
            </a:r>
            <a:r>
              <a:rPr lang="en-US" altLang="en-US" i="1" smtClean="0">
                <a:solidFill>
                  <a:srgbClr val="FF0000"/>
                </a:solidFill>
              </a:rPr>
              <a:t>new</a:t>
            </a:r>
            <a:r>
              <a:rPr lang="en-US" altLang="en-US" smtClean="0">
                <a:solidFill>
                  <a:srgbClr val="FF0000"/>
                </a:solidFill>
              </a:rPr>
              <a:t> </a:t>
            </a:r>
            <a:r>
              <a:rPr lang="en-US" altLang="en-US" smtClean="0"/>
              <a:t>operator creates a object &amp; returns a reference to it</a:t>
            </a:r>
          </a:p>
          <a:p>
            <a:pPr eaLnBrk="1" hangingPunct="1"/>
            <a:endParaRPr lang="en-US" altLang="en-US" smtClean="0"/>
          </a:p>
          <a:p>
            <a:pPr eaLnBrk="1" hangingPunct="1"/>
            <a:r>
              <a:rPr lang="en-US" altLang="en-US" smtClean="0"/>
              <a:t>Memory allocation of objects happens in the heap area</a:t>
            </a:r>
          </a:p>
          <a:p>
            <a:pPr eaLnBrk="1" hangingPunct="1"/>
            <a:endParaRPr lang="en-US" altLang="en-US" smtClean="0"/>
          </a:p>
          <a:p>
            <a:pPr eaLnBrk="1" hangingPunct="1"/>
            <a:r>
              <a:rPr lang="en-US" altLang="en-US" smtClean="0"/>
              <a:t>Reference returned can be stored in reference variables</a:t>
            </a:r>
          </a:p>
          <a:p>
            <a:pPr eaLnBrk="1" hangingPunct="1">
              <a:spcBef>
                <a:spcPts val="600"/>
              </a:spcBef>
            </a:pPr>
            <a:endParaRPr lang="en-US" altLang="en-US" i="1" smtClean="0"/>
          </a:p>
        </p:txBody>
      </p:sp>
      <p:sp>
        <p:nvSpPr>
          <p:cNvPr id="35844" name="Text Box 10"/>
          <p:cNvSpPr txBox="1">
            <a:spLocks noChangeArrowheads="1"/>
          </p:cNvSpPr>
          <p:nvPr/>
        </p:nvSpPr>
        <p:spPr bwMode="auto">
          <a:xfrm>
            <a:off x="1828800" y="3505200"/>
            <a:ext cx="457200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eaLnBrk="1" hangingPunct="1">
              <a:buFont typeface="Wingdings" panose="05000000000000000000" pitchFamily="2" charset="2"/>
              <a:buNone/>
            </a:pPr>
            <a:r>
              <a:rPr lang="en-US" altLang="en-US" sz="2400" i="1">
                <a:solidFill>
                  <a:srgbClr val="FF0000"/>
                </a:solidFill>
                <a:latin typeface="Arial" panose="020B0604020202020204" pitchFamily="34" charset="0"/>
              </a:rPr>
              <a:t>Car c;</a:t>
            </a:r>
          </a:p>
          <a:p>
            <a:pPr eaLnBrk="1" hangingPunct="1">
              <a:buFont typeface="Wingdings" panose="05000000000000000000" pitchFamily="2" charset="2"/>
              <a:buNone/>
            </a:pPr>
            <a:r>
              <a:rPr lang="en-US" altLang="en-US" sz="2400" i="1">
                <a:solidFill>
                  <a:srgbClr val="FF0000"/>
                </a:solidFill>
                <a:latin typeface="Arial" panose="020B0604020202020204" pitchFamily="34" charset="0"/>
              </a:rPr>
              <a:t>c = new Car();</a:t>
            </a:r>
          </a:p>
          <a:p>
            <a:pPr eaLnBrk="1" hangingPunct="1">
              <a:buFont typeface="Wingdings" panose="05000000000000000000" pitchFamily="2" charset="2"/>
              <a:buNone/>
            </a:pPr>
            <a:r>
              <a:rPr lang="en-US" altLang="en-US" sz="2400" i="1">
                <a:solidFill>
                  <a:srgbClr val="FF0000"/>
                </a:solidFill>
                <a:latin typeface="Arial" panose="020B0604020202020204" pitchFamily="34" charset="0"/>
              </a:rPr>
              <a:t>	or	</a:t>
            </a:r>
          </a:p>
          <a:p>
            <a:pPr eaLnBrk="1" hangingPunct="1">
              <a:buFont typeface="Wingdings" panose="05000000000000000000" pitchFamily="2" charset="2"/>
              <a:buNone/>
            </a:pPr>
            <a:r>
              <a:rPr lang="en-US" altLang="en-US" sz="2400" i="1">
                <a:solidFill>
                  <a:srgbClr val="FF0000"/>
                </a:solidFill>
                <a:latin typeface="Arial" panose="020B0604020202020204" pitchFamily="34" charset="0"/>
              </a:rPr>
              <a:t>Car c = new Car();</a:t>
            </a:r>
          </a:p>
          <a:p>
            <a:pPr eaLnBrk="1" hangingPunct="1"/>
            <a:endParaRPr lang="en-US" altLang="en-US" sz="2400" i="1">
              <a:solidFill>
                <a:srgbClr val="FF0000"/>
              </a:solidFill>
              <a:latin typeface="Arial" panose="020B0604020202020204" pitchFamily="34" charset="0"/>
            </a:endParaRPr>
          </a:p>
        </p:txBody>
      </p:sp>
      <p:sp>
        <p:nvSpPr>
          <p:cNvPr id="11" name="AutoShape 4"/>
          <p:cNvSpPr>
            <a:spLocks noChangeArrowheads="1"/>
          </p:cNvSpPr>
          <p:nvPr/>
        </p:nvSpPr>
        <p:spPr bwMode="auto">
          <a:xfrm>
            <a:off x="4495800" y="3505200"/>
            <a:ext cx="2895600" cy="685800"/>
          </a:xfrm>
          <a:prstGeom prst="wedgeRoundRectCallout">
            <a:avLst>
              <a:gd name="adj1" fmla="val -94731"/>
              <a:gd name="adj2" fmla="val -7750"/>
              <a:gd name="adj3" fmla="val 16667"/>
            </a:avLst>
          </a:prstGeom>
          <a:solidFill>
            <a:srgbClr val="CCFFCC">
              <a:alpha val="50195"/>
            </a:srgbClr>
          </a:solidFill>
          <a:ln w="12700" algn="ctr">
            <a:solidFill>
              <a:schemeClr val="tx1"/>
            </a:solidFill>
            <a:miter lim="800000"/>
            <a:headEnd/>
            <a:tailEnd/>
          </a:ln>
        </p:spPr>
        <p:txBody>
          <a:bodyPr anchor="ct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r>
              <a:rPr lang="en-US" altLang="en-US" sz="1600" i="1">
                <a:solidFill>
                  <a:srgbClr val="FF0000"/>
                </a:solidFill>
              </a:rPr>
              <a:t>c </a:t>
            </a:r>
            <a:r>
              <a:rPr lang="en-US" altLang="en-US" sz="1600">
                <a:solidFill>
                  <a:schemeClr val="tx1"/>
                </a:solidFill>
              </a:rPr>
              <a:t>is a reference variable</a:t>
            </a:r>
          </a:p>
        </p:txBody>
      </p:sp>
      <p:sp>
        <p:nvSpPr>
          <p:cNvPr id="12" name="AutoShape 5"/>
          <p:cNvSpPr>
            <a:spLocks noChangeArrowheads="1"/>
          </p:cNvSpPr>
          <p:nvPr/>
        </p:nvSpPr>
        <p:spPr bwMode="auto">
          <a:xfrm>
            <a:off x="4876800" y="5257800"/>
            <a:ext cx="2743200" cy="1066800"/>
          </a:xfrm>
          <a:prstGeom prst="wedgeRoundRectCallout">
            <a:avLst>
              <a:gd name="adj1" fmla="val -90255"/>
              <a:gd name="adj2" fmla="val -69806"/>
              <a:gd name="adj3" fmla="val 16667"/>
            </a:avLst>
          </a:prstGeom>
          <a:solidFill>
            <a:srgbClr val="CCFFCC">
              <a:alpha val="50195"/>
            </a:srgbClr>
          </a:solidFill>
          <a:ln w="12700" algn="ctr">
            <a:solidFill>
              <a:schemeClr val="tx1"/>
            </a:solidFill>
            <a:miter lim="800000"/>
            <a:headEnd/>
            <a:tailEnd/>
          </a:ln>
        </p:spPr>
        <p:txBody>
          <a:bodyPr anchor="ct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r>
              <a:rPr lang="en-US" altLang="en-US" sz="1600" i="1">
                <a:solidFill>
                  <a:srgbClr val="FF0000"/>
                </a:solidFill>
              </a:rPr>
              <a:t>new</a:t>
            </a:r>
            <a:r>
              <a:rPr lang="en-US" altLang="en-US" sz="1600">
                <a:solidFill>
                  <a:schemeClr val="tx1"/>
                </a:solidFill>
              </a:rPr>
              <a:t> keyword creates an object and returns a reference to it </a:t>
            </a:r>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1000"/>
                                        <p:tgtEl>
                                          <p:spTgt spid="11"/>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right)">
                                      <p:cBhvr>
                                        <p:cTn id="1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04800" y="552450"/>
            <a:ext cx="6705600" cy="411163"/>
          </a:xfrm>
        </p:spPr>
        <p:txBody>
          <a:bodyPr/>
          <a:lstStyle/>
          <a:p>
            <a:pPr eaLnBrk="1" hangingPunct="1"/>
            <a:r>
              <a:rPr smtClean="0"/>
              <a:t>Instance Members</a:t>
            </a:r>
          </a:p>
        </p:txBody>
      </p:sp>
      <p:sp>
        <p:nvSpPr>
          <p:cNvPr id="1263619" name="Rectangle 3"/>
          <p:cNvSpPr>
            <a:spLocks noGrp="1" noChangeArrowheads="1"/>
          </p:cNvSpPr>
          <p:nvPr>
            <p:ph type="body" idx="1"/>
          </p:nvPr>
        </p:nvSpPr>
        <p:spPr>
          <a:xfrm>
            <a:off x="304800" y="1143000"/>
            <a:ext cx="8382000" cy="5307013"/>
          </a:xfrm>
        </p:spPr>
        <p:txBody>
          <a:bodyPr/>
          <a:lstStyle/>
          <a:p>
            <a:pPr marL="192881" indent="-192881" algn="just" eaLnBrk="1" hangingPunct="1">
              <a:spcBef>
                <a:spcPts val="0"/>
              </a:spcBef>
              <a:defRPr/>
            </a:pPr>
            <a:r>
              <a:rPr dirty="0"/>
              <a:t>A member, either a variable or a method, declared within a class is an instance member. </a:t>
            </a:r>
          </a:p>
          <a:p>
            <a:pPr marL="192881" indent="-192881" algn="just" eaLnBrk="1" hangingPunct="1">
              <a:spcBef>
                <a:spcPts val="0"/>
              </a:spcBef>
              <a:defRPr/>
            </a:pPr>
            <a:endParaRPr dirty="0"/>
          </a:p>
          <a:p>
            <a:pPr marL="192881" indent="-192881" algn="just" eaLnBrk="1" hangingPunct="1">
              <a:spcBef>
                <a:spcPts val="0"/>
              </a:spcBef>
              <a:defRPr/>
            </a:pPr>
            <a:r>
              <a:rPr dirty="0"/>
              <a:t>The runtime system creates </a:t>
            </a:r>
            <a:r>
              <a:rPr dirty="0" smtClean="0"/>
              <a:t>a copy </a:t>
            </a:r>
            <a:r>
              <a:rPr dirty="0"/>
              <a:t>of each instance variable for </a:t>
            </a:r>
            <a:r>
              <a:rPr dirty="0" smtClean="0"/>
              <a:t>every object created for that class. </a:t>
            </a:r>
          </a:p>
          <a:p>
            <a:pPr marL="192881" indent="-192881" algn="just" eaLnBrk="1" hangingPunct="1">
              <a:spcBef>
                <a:spcPts val="0"/>
              </a:spcBef>
              <a:defRPr/>
            </a:pPr>
            <a:endParaRPr dirty="0"/>
          </a:p>
          <a:p>
            <a:pPr marL="192881" indent="-192881" algn="just" eaLnBrk="1" hangingPunct="1">
              <a:spcBef>
                <a:spcPts val="0"/>
              </a:spcBef>
              <a:defRPr/>
            </a:pPr>
            <a:r>
              <a:rPr dirty="0"/>
              <a:t>An instance member is initialized to its default value.</a:t>
            </a:r>
          </a:p>
          <a:p>
            <a:pPr marL="192881" indent="-192881" eaLnBrk="1" hangingPunct="1">
              <a:spcBef>
                <a:spcPts val="0"/>
              </a:spcBef>
              <a:buFont typeface="Wingdings" panose="05000000000000000000" pitchFamily="2" charset="2"/>
              <a:buNone/>
              <a:defRPr/>
            </a:pPr>
            <a:endParaRPr sz="2000" dirty="0"/>
          </a:p>
          <a:p>
            <a:pPr marL="192881" indent="-192881" eaLnBrk="1" hangingPunct="1">
              <a:spcBef>
                <a:spcPts val="600"/>
              </a:spcBef>
              <a:buFont typeface="Wingdings" panose="05000000000000000000" pitchFamily="2" charset="2"/>
              <a:buNone/>
              <a:defRPr/>
            </a:pPr>
            <a:r>
              <a:rPr sz="1200" b="1" dirty="0"/>
              <a:t>       </a:t>
            </a:r>
            <a:r>
              <a:rPr sz="1600" b="1" dirty="0">
                <a:latin typeface="+mj-lt"/>
              </a:rPr>
              <a:t>public class Car{</a:t>
            </a:r>
          </a:p>
          <a:p>
            <a:pPr lvl="2" eaLnBrk="1" hangingPunct="1">
              <a:spcBef>
                <a:spcPts val="600"/>
              </a:spcBef>
              <a:buFont typeface="Wingdings" pitchFamily="2" charset="2"/>
              <a:buNone/>
              <a:defRPr/>
            </a:pPr>
            <a:r>
              <a:rPr b="1" dirty="0" smtClean="0">
                <a:latin typeface="+mj-lt"/>
              </a:rPr>
              <a:t>	String </a:t>
            </a:r>
            <a:r>
              <a:rPr b="1" dirty="0">
                <a:latin typeface="+mj-lt"/>
              </a:rPr>
              <a:t>color;		</a:t>
            </a:r>
            <a:r>
              <a:rPr b="1" dirty="0" smtClean="0">
                <a:latin typeface="+mj-lt"/>
              </a:rPr>
              <a:t>	//</a:t>
            </a:r>
            <a:r>
              <a:rPr lang="en-US" b="1" dirty="0" smtClean="0">
                <a:latin typeface="+mj-lt"/>
              </a:rPr>
              <a:t>instance variables</a:t>
            </a:r>
            <a:r>
              <a:rPr b="1" dirty="0">
                <a:latin typeface="+mj-lt"/>
              </a:rPr>
              <a:t>	</a:t>
            </a:r>
          </a:p>
          <a:p>
            <a:pPr lvl="2" eaLnBrk="1" hangingPunct="1">
              <a:spcBef>
                <a:spcPts val="600"/>
              </a:spcBef>
              <a:buFont typeface="Wingdings" pitchFamily="2" charset="2"/>
              <a:buNone/>
              <a:defRPr/>
            </a:pPr>
            <a:r>
              <a:rPr b="1" dirty="0" smtClean="0">
                <a:latin typeface="+mj-lt"/>
              </a:rPr>
              <a:t>	</a:t>
            </a:r>
            <a:r>
              <a:rPr b="1" dirty="0" err="1" smtClean="0">
                <a:latin typeface="+mj-lt"/>
              </a:rPr>
              <a:t>int</a:t>
            </a:r>
            <a:r>
              <a:rPr b="1" dirty="0" smtClean="0">
                <a:latin typeface="+mj-lt"/>
              </a:rPr>
              <a:t> </a:t>
            </a:r>
            <a:r>
              <a:rPr b="1" dirty="0" err="1">
                <a:latin typeface="+mj-lt"/>
              </a:rPr>
              <a:t>yearOfManufacture</a:t>
            </a:r>
            <a:r>
              <a:rPr b="1" dirty="0">
                <a:latin typeface="+mj-lt"/>
              </a:rPr>
              <a:t>;  </a:t>
            </a:r>
            <a:r>
              <a:rPr b="1" dirty="0" smtClean="0">
                <a:latin typeface="+mj-lt"/>
              </a:rPr>
              <a:t>	</a:t>
            </a:r>
            <a:r>
              <a:rPr lang="en-US" b="1" dirty="0" smtClean="0">
                <a:latin typeface="+mj-lt"/>
              </a:rPr>
              <a:t>	</a:t>
            </a:r>
          </a:p>
          <a:p>
            <a:pPr lvl="2" eaLnBrk="1" hangingPunct="1">
              <a:spcBef>
                <a:spcPts val="600"/>
              </a:spcBef>
              <a:buFont typeface="Wingdings" pitchFamily="2" charset="2"/>
              <a:buNone/>
              <a:defRPr/>
            </a:pPr>
            <a:endParaRPr b="1" dirty="0">
              <a:latin typeface="+mj-lt"/>
            </a:endParaRPr>
          </a:p>
          <a:p>
            <a:pPr lvl="2" eaLnBrk="1" hangingPunct="1">
              <a:spcBef>
                <a:spcPts val="600"/>
              </a:spcBef>
              <a:buFont typeface="Wingdings" pitchFamily="2" charset="2"/>
              <a:buNone/>
              <a:defRPr/>
            </a:pPr>
            <a:r>
              <a:rPr b="1" dirty="0" smtClean="0">
                <a:latin typeface="+mj-lt"/>
              </a:rPr>
              <a:t>	public </a:t>
            </a:r>
            <a:r>
              <a:rPr b="1" dirty="0">
                <a:latin typeface="+mj-lt"/>
              </a:rPr>
              <a:t>void </a:t>
            </a:r>
            <a:r>
              <a:rPr lang="en-US" b="1" dirty="0" smtClean="0">
                <a:latin typeface="+mj-lt"/>
              </a:rPr>
              <a:t>accelerate</a:t>
            </a:r>
            <a:r>
              <a:rPr b="1" dirty="0" smtClean="0">
                <a:latin typeface="+mj-lt"/>
              </a:rPr>
              <a:t>(){ }</a:t>
            </a:r>
            <a:r>
              <a:rPr lang="en-US" b="1" dirty="0" smtClean="0">
                <a:latin typeface="+mj-lt"/>
              </a:rPr>
              <a:t>		</a:t>
            </a:r>
            <a:r>
              <a:rPr lang="en-US" sz="1400" b="1" dirty="0"/>
              <a:t>//</a:t>
            </a:r>
            <a:r>
              <a:rPr lang="en-US" sz="1400" b="1" dirty="0" smtClean="0"/>
              <a:t>instance method</a:t>
            </a:r>
            <a:endParaRPr b="1" dirty="0">
              <a:latin typeface="+mj-lt"/>
            </a:endParaRPr>
          </a:p>
          <a:p>
            <a:pPr marL="417910" lvl="1" indent="-160735" eaLnBrk="1" hangingPunct="1">
              <a:spcBef>
                <a:spcPts val="600"/>
              </a:spcBef>
              <a:buFont typeface="Wingdings" panose="05000000000000000000" pitchFamily="2" charset="2"/>
              <a:buNone/>
              <a:defRPr/>
            </a:pPr>
            <a:r>
              <a:rPr b="1" dirty="0" smtClean="0">
                <a:latin typeface="+mj-lt"/>
                <a:cs typeface="+mn-cs"/>
              </a:rPr>
              <a:t>	}</a:t>
            </a:r>
            <a:r>
              <a:rPr dirty="0" smtClean="0">
                <a:latin typeface="+mj-lt"/>
                <a:cs typeface="+mn-cs"/>
              </a:rPr>
              <a:t> </a:t>
            </a:r>
            <a:r>
              <a:rPr dirty="0">
                <a:latin typeface="+mj-lt"/>
                <a:cs typeface="+mn-cs"/>
              </a:rPr>
              <a:t>			</a:t>
            </a:r>
            <a:endParaRPr dirty="0">
              <a:solidFill>
                <a:schemeClr val="accent2"/>
              </a:solidFill>
              <a:latin typeface="+mj-lt"/>
              <a:cs typeface="+mn-cs"/>
            </a:endParaRPr>
          </a:p>
        </p:txBody>
      </p:sp>
      <p:sp>
        <p:nvSpPr>
          <p:cNvPr id="2" name="Footer Placeholder 1"/>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04800" y="552450"/>
            <a:ext cx="6705600" cy="411163"/>
          </a:xfrm>
        </p:spPr>
        <p:txBody>
          <a:bodyPr/>
          <a:lstStyle/>
          <a:p>
            <a:pPr eaLnBrk="1" hangingPunct="1"/>
            <a:r>
              <a:rPr smtClean="0"/>
              <a:t>Instance Members</a:t>
            </a:r>
          </a:p>
        </p:txBody>
      </p:sp>
      <p:sp>
        <p:nvSpPr>
          <p:cNvPr id="39939" name="Cloud"/>
          <p:cNvSpPr>
            <a:spLocks noChangeAspect="1" noEditPoints="1" noChangeArrowheads="1"/>
          </p:cNvSpPr>
          <p:nvPr/>
        </p:nvSpPr>
        <p:spPr bwMode="auto">
          <a:xfrm>
            <a:off x="3352800" y="1600200"/>
            <a:ext cx="5410200" cy="38496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alpha val="98038"/>
            </a:srgbClr>
          </a:solidFill>
          <a:ln w="9525">
            <a:solidFill>
              <a:srgbClr val="000000"/>
            </a:solidFill>
            <a:miter lim="800000"/>
            <a:headEnd/>
            <a:tailEnd/>
          </a:ln>
          <a:effectLst>
            <a:outerShdw dist="107763" dir="13500000" algn="ctr" rotWithShape="0">
              <a:srgbClr val="808080">
                <a:alpha val="50000"/>
              </a:srgbClr>
            </a:outerShdw>
          </a:effectLst>
        </p:spPr>
        <p:txBody>
          <a:bodyPr/>
          <a:lstStyle/>
          <a:p>
            <a:endParaRPr lang="en-US"/>
          </a:p>
        </p:txBody>
      </p:sp>
      <p:sp>
        <p:nvSpPr>
          <p:cNvPr id="39940" name="Text Box 4"/>
          <p:cNvSpPr txBox="1">
            <a:spLocks noChangeArrowheads="1"/>
          </p:cNvSpPr>
          <p:nvPr/>
        </p:nvSpPr>
        <p:spPr bwMode="auto">
          <a:xfrm>
            <a:off x="6477000" y="19812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eaLnBrk="1" hangingPunct="1"/>
            <a:r>
              <a:rPr lang="en-US" altLang="en-US" sz="1600">
                <a:solidFill>
                  <a:schemeClr val="tx1"/>
                </a:solidFill>
                <a:latin typeface="Verdana" panose="020B0604030504040204" pitchFamily="34" charset="0"/>
              </a:rPr>
              <a:t>Memory Heap</a:t>
            </a:r>
          </a:p>
        </p:txBody>
      </p:sp>
      <p:sp>
        <p:nvSpPr>
          <p:cNvPr id="39941" name="Rectangle 5"/>
          <p:cNvSpPr>
            <a:spLocks noChangeArrowheads="1"/>
          </p:cNvSpPr>
          <p:nvPr/>
        </p:nvSpPr>
        <p:spPr bwMode="auto">
          <a:xfrm>
            <a:off x="4876800" y="5562600"/>
            <a:ext cx="457200" cy="762000"/>
          </a:xfrm>
          <a:prstGeom prst="rect">
            <a:avLst/>
          </a:prstGeom>
          <a:solidFill>
            <a:srgbClr val="FFFF99">
              <a:alpha val="98038"/>
            </a:srgbClr>
          </a:solidFill>
          <a:ln w="9525">
            <a:solidFill>
              <a:schemeClr val="tx1"/>
            </a:solidFill>
            <a:miter lim="800000"/>
            <a:headEnd/>
            <a:tailEnd/>
          </a:ln>
        </p:spPr>
        <p:txBody>
          <a:bodyPr wrap="none" anchor="ct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algn="ctr"/>
            <a:r>
              <a:rPr lang="en-US" altLang="en-US" sz="1400"/>
              <a:t>car2</a:t>
            </a:r>
          </a:p>
        </p:txBody>
      </p:sp>
      <p:sp>
        <p:nvSpPr>
          <p:cNvPr id="39942" name="Line 6"/>
          <p:cNvSpPr>
            <a:spLocks noChangeShapeType="1"/>
          </p:cNvSpPr>
          <p:nvPr/>
        </p:nvSpPr>
        <p:spPr bwMode="auto">
          <a:xfrm flipV="1">
            <a:off x="5410200" y="4572000"/>
            <a:ext cx="762000" cy="990600"/>
          </a:xfrm>
          <a:prstGeom prst="line">
            <a:avLst/>
          </a:prstGeom>
          <a:noFill/>
          <a:ln w="28575">
            <a:solidFill>
              <a:srgbClr val="FF0000"/>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1264648" name="Text Box 8"/>
          <p:cNvSpPr txBox="1">
            <a:spLocks noChangeArrowheads="1"/>
          </p:cNvSpPr>
          <p:nvPr/>
        </p:nvSpPr>
        <p:spPr bwMode="auto">
          <a:xfrm>
            <a:off x="376238" y="1600200"/>
            <a:ext cx="2390775" cy="1770063"/>
          </a:xfrm>
          <a:prstGeom prst="rect">
            <a:avLst/>
          </a:prstGeom>
          <a:noFill/>
          <a:ln w="9525">
            <a:noFill/>
            <a:miter lim="800000"/>
            <a:headEnd/>
            <a:tailEnd/>
          </a:ln>
        </p:spPr>
        <p:txBody>
          <a:bodyPr wrap="none">
            <a:spAutoFit/>
          </a:bodyPr>
          <a:lstStyle/>
          <a:p>
            <a:pPr>
              <a:spcBef>
                <a:spcPts val="600"/>
              </a:spcBef>
              <a:defRPr/>
            </a:pPr>
            <a:r>
              <a:rPr lang="en-US" sz="1400" b="1" dirty="0">
                <a:solidFill>
                  <a:schemeClr val="tx1"/>
                </a:solidFill>
                <a:latin typeface="+mn-lt"/>
                <a:cs typeface="+mn-cs"/>
              </a:rPr>
              <a:t>public class Car{</a:t>
            </a:r>
          </a:p>
          <a:p>
            <a:pPr>
              <a:spcBef>
                <a:spcPts val="600"/>
              </a:spcBef>
              <a:defRPr/>
            </a:pPr>
            <a:r>
              <a:rPr lang="en-US" sz="1400" b="1" dirty="0">
                <a:solidFill>
                  <a:schemeClr val="tx1"/>
                </a:solidFill>
                <a:latin typeface="+mn-lt"/>
                <a:cs typeface="+mn-cs"/>
              </a:rPr>
              <a:t>  String color;</a:t>
            </a:r>
          </a:p>
          <a:p>
            <a:pPr>
              <a:spcBef>
                <a:spcPts val="600"/>
              </a:spcBef>
              <a:defRPr/>
            </a:pPr>
            <a:r>
              <a:rPr lang="en-US" sz="1400" b="1" dirty="0">
                <a:solidFill>
                  <a:schemeClr val="tx1"/>
                </a:solidFill>
                <a:latin typeface="+mn-lt"/>
                <a:cs typeface="+mn-cs"/>
              </a:rPr>
              <a:t>   </a:t>
            </a:r>
            <a:r>
              <a:rPr lang="en-US" sz="1400" b="1" dirty="0" err="1">
                <a:solidFill>
                  <a:schemeClr val="tx1"/>
                </a:solidFill>
                <a:latin typeface="+mn-lt"/>
                <a:cs typeface="+mn-cs"/>
              </a:rPr>
              <a:t>int</a:t>
            </a:r>
            <a:r>
              <a:rPr lang="en-US" sz="1400" b="1" dirty="0">
                <a:solidFill>
                  <a:schemeClr val="tx1"/>
                </a:solidFill>
                <a:latin typeface="+mn-lt"/>
                <a:cs typeface="+mn-cs"/>
              </a:rPr>
              <a:t> </a:t>
            </a:r>
            <a:r>
              <a:rPr lang="en-US" sz="1400" b="1" dirty="0" err="1">
                <a:solidFill>
                  <a:schemeClr val="tx1"/>
                </a:solidFill>
                <a:latin typeface="+mn-lt"/>
                <a:cs typeface="+mn-cs"/>
              </a:rPr>
              <a:t>yearOfManufacture</a:t>
            </a:r>
            <a:r>
              <a:rPr lang="en-US" sz="1400" b="1" dirty="0">
                <a:solidFill>
                  <a:schemeClr val="tx1"/>
                </a:solidFill>
                <a:latin typeface="+mn-lt"/>
                <a:cs typeface="+mn-cs"/>
              </a:rPr>
              <a:t>;</a:t>
            </a:r>
          </a:p>
          <a:p>
            <a:pPr>
              <a:spcBef>
                <a:spcPts val="600"/>
              </a:spcBef>
              <a:defRPr/>
            </a:pPr>
            <a:r>
              <a:rPr lang="en-US" sz="1400" b="1" dirty="0">
                <a:solidFill>
                  <a:schemeClr val="tx1"/>
                </a:solidFill>
                <a:latin typeface="+mn-lt"/>
                <a:cs typeface="+mn-cs"/>
              </a:rPr>
              <a:t>   public void accelerate(){</a:t>
            </a:r>
          </a:p>
          <a:p>
            <a:pPr>
              <a:spcBef>
                <a:spcPts val="600"/>
              </a:spcBef>
              <a:defRPr/>
            </a:pPr>
            <a:r>
              <a:rPr lang="en-US" sz="1400" b="1" dirty="0">
                <a:solidFill>
                  <a:schemeClr val="tx1"/>
                </a:solidFill>
                <a:latin typeface="+mn-lt"/>
                <a:cs typeface="+mn-cs"/>
              </a:rPr>
              <a:t>    }</a:t>
            </a:r>
          </a:p>
          <a:p>
            <a:pPr>
              <a:spcBef>
                <a:spcPts val="600"/>
              </a:spcBef>
              <a:defRPr/>
            </a:pPr>
            <a:r>
              <a:rPr lang="en-US" sz="1400" b="1" dirty="0">
                <a:solidFill>
                  <a:schemeClr val="tx1"/>
                </a:solidFill>
                <a:latin typeface="+mn-lt"/>
                <a:cs typeface="+mn-cs"/>
              </a:rPr>
              <a:t>}</a:t>
            </a:r>
          </a:p>
        </p:txBody>
      </p:sp>
      <p:sp>
        <p:nvSpPr>
          <p:cNvPr id="39944" name="Text Box 9"/>
          <p:cNvSpPr txBox="1">
            <a:spLocks noChangeArrowheads="1"/>
          </p:cNvSpPr>
          <p:nvPr/>
        </p:nvSpPr>
        <p:spPr bwMode="auto">
          <a:xfrm>
            <a:off x="357188" y="3494088"/>
            <a:ext cx="1035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eaLnBrk="1" hangingPunct="1"/>
            <a:r>
              <a:rPr lang="en-US" altLang="en-US" sz="1400" b="1"/>
              <a:t>Car car1</a:t>
            </a:r>
          </a:p>
        </p:txBody>
      </p:sp>
      <p:sp>
        <p:nvSpPr>
          <p:cNvPr id="39945" name="Text Box 10"/>
          <p:cNvSpPr txBox="1">
            <a:spLocks noChangeArrowheads="1"/>
          </p:cNvSpPr>
          <p:nvPr/>
        </p:nvSpPr>
        <p:spPr bwMode="auto">
          <a:xfrm>
            <a:off x="1271588" y="3505200"/>
            <a:ext cx="2905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eaLnBrk="1" hangingPunct="1"/>
            <a:r>
              <a:rPr lang="en-US" altLang="en-US" sz="1400" b="1"/>
              <a:t>=</a:t>
            </a:r>
          </a:p>
        </p:txBody>
      </p:sp>
      <p:sp>
        <p:nvSpPr>
          <p:cNvPr id="39946" name="Text Box 11"/>
          <p:cNvSpPr txBox="1">
            <a:spLocks noChangeArrowheads="1"/>
          </p:cNvSpPr>
          <p:nvPr/>
        </p:nvSpPr>
        <p:spPr bwMode="auto">
          <a:xfrm>
            <a:off x="1490663" y="3505200"/>
            <a:ext cx="1247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eaLnBrk="1" hangingPunct="1"/>
            <a:r>
              <a:rPr lang="en-US" altLang="en-US" sz="1400" b="1"/>
              <a:t>new Car();</a:t>
            </a:r>
          </a:p>
        </p:txBody>
      </p:sp>
      <p:sp>
        <p:nvSpPr>
          <p:cNvPr id="39947" name="Text Box 12"/>
          <p:cNvSpPr txBox="1">
            <a:spLocks noChangeArrowheads="1"/>
          </p:cNvSpPr>
          <p:nvPr/>
        </p:nvSpPr>
        <p:spPr bwMode="auto">
          <a:xfrm>
            <a:off x="357188" y="3798888"/>
            <a:ext cx="1035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eaLnBrk="1" hangingPunct="1"/>
            <a:r>
              <a:rPr lang="en-US" altLang="en-US" sz="1400" b="1"/>
              <a:t>Car car2</a:t>
            </a:r>
          </a:p>
        </p:txBody>
      </p:sp>
      <p:sp>
        <p:nvSpPr>
          <p:cNvPr id="39948" name="Text Box 13"/>
          <p:cNvSpPr txBox="1">
            <a:spLocks noChangeArrowheads="1"/>
          </p:cNvSpPr>
          <p:nvPr/>
        </p:nvSpPr>
        <p:spPr bwMode="auto">
          <a:xfrm>
            <a:off x="1271588" y="3810000"/>
            <a:ext cx="2905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eaLnBrk="1" hangingPunct="1"/>
            <a:r>
              <a:rPr lang="en-US" altLang="en-US" sz="1400" b="1"/>
              <a:t>=</a:t>
            </a:r>
          </a:p>
        </p:txBody>
      </p:sp>
      <p:sp>
        <p:nvSpPr>
          <p:cNvPr id="39949" name="Text Box 14"/>
          <p:cNvSpPr txBox="1">
            <a:spLocks noChangeArrowheads="1"/>
          </p:cNvSpPr>
          <p:nvPr/>
        </p:nvSpPr>
        <p:spPr bwMode="auto">
          <a:xfrm>
            <a:off x="1490663" y="3810000"/>
            <a:ext cx="1247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eaLnBrk="1" hangingPunct="1"/>
            <a:r>
              <a:rPr lang="en-US" altLang="en-US" sz="1400" b="1"/>
              <a:t>new Car();</a:t>
            </a:r>
          </a:p>
        </p:txBody>
      </p:sp>
      <p:sp>
        <p:nvSpPr>
          <p:cNvPr id="39950" name="Oval 15"/>
          <p:cNvSpPr>
            <a:spLocks noChangeArrowheads="1"/>
          </p:cNvSpPr>
          <p:nvPr/>
        </p:nvSpPr>
        <p:spPr bwMode="auto">
          <a:xfrm>
            <a:off x="5943600" y="2743200"/>
            <a:ext cx="1828800" cy="1981200"/>
          </a:xfrm>
          <a:prstGeom prst="ellipse">
            <a:avLst/>
          </a:prstGeom>
          <a:solidFill>
            <a:srgbClr val="FFFF99">
              <a:alpha val="98038"/>
            </a:srgbClr>
          </a:solidFill>
          <a:ln w="9525">
            <a:solidFill>
              <a:schemeClr val="tx1"/>
            </a:solidFill>
            <a:round/>
            <a:headEnd/>
            <a:tailEnd/>
          </a:ln>
        </p:spPr>
        <p:txBody>
          <a:bodyPr wrap="none" anchor="ct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algn="ctr" eaLnBrk="1" hangingPunct="1"/>
            <a:r>
              <a:rPr lang="en-US" altLang="en-US" sz="1400" b="1"/>
              <a:t>color</a:t>
            </a:r>
          </a:p>
          <a:p>
            <a:pPr algn="ctr" eaLnBrk="1" hangingPunct="1"/>
            <a:r>
              <a:rPr lang="en-US" altLang="en-US" sz="1400" b="1"/>
              <a:t>yearOfManufacture</a:t>
            </a:r>
          </a:p>
        </p:txBody>
      </p:sp>
      <p:sp>
        <p:nvSpPr>
          <p:cNvPr id="39951" name="Oval 16"/>
          <p:cNvSpPr>
            <a:spLocks noChangeArrowheads="1"/>
          </p:cNvSpPr>
          <p:nvPr/>
        </p:nvSpPr>
        <p:spPr bwMode="auto">
          <a:xfrm>
            <a:off x="3962400" y="2133600"/>
            <a:ext cx="1828800" cy="1981200"/>
          </a:xfrm>
          <a:prstGeom prst="ellipse">
            <a:avLst/>
          </a:prstGeom>
          <a:solidFill>
            <a:srgbClr val="FFFF99">
              <a:alpha val="98038"/>
            </a:srgbClr>
          </a:solidFill>
          <a:ln w="9525">
            <a:solidFill>
              <a:schemeClr val="tx1"/>
            </a:solidFill>
            <a:round/>
            <a:headEnd/>
            <a:tailEnd/>
          </a:ln>
        </p:spPr>
        <p:txBody>
          <a:bodyPr wrap="none" anchor="ct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algn="ctr" eaLnBrk="1" hangingPunct="1"/>
            <a:r>
              <a:rPr lang="en-US" altLang="en-US" sz="1400" b="1"/>
              <a:t>color</a:t>
            </a:r>
          </a:p>
          <a:p>
            <a:pPr algn="ctr" eaLnBrk="1" hangingPunct="1"/>
            <a:r>
              <a:rPr lang="en-US" altLang="en-US" sz="1400" b="1"/>
              <a:t>yearOfManufacture</a:t>
            </a:r>
          </a:p>
        </p:txBody>
      </p:sp>
      <p:sp>
        <p:nvSpPr>
          <p:cNvPr id="39952" name="Rectangle 17"/>
          <p:cNvSpPr>
            <a:spLocks noChangeArrowheads="1"/>
          </p:cNvSpPr>
          <p:nvPr/>
        </p:nvSpPr>
        <p:spPr bwMode="auto">
          <a:xfrm>
            <a:off x="3124200" y="5562600"/>
            <a:ext cx="457200" cy="762000"/>
          </a:xfrm>
          <a:prstGeom prst="rect">
            <a:avLst/>
          </a:prstGeom>
          <a:solidFill>
            <a:srgbClr val="FFFF99">
              <a:alpha val="98038"/>
            </a:srgbClr>
          </a:solidFill>
          <a:ln w="9525">
            <a:solidFill>
              <a:schemeClr val="tx1"/>
            </a:solidFill>
            <a:miter lim="800000"/>
            <a:headEnd/>
            <a:tailEnd/>
          </a:ln>
        </p:spPr>
        <p:txBody>
          <a:bodyPr wrap="none" anchor="ct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algn="ctr"/>
            <a:r>
              <a:rPr lang="en-US" altLang="en-US" sz="1400"/>
              <a:t>car1</a:t>
            </a:r>
          </a:p>
        </p:txBody>
      </p:sp>
      <p:sp>
        <p:nvSpPr>
          <p:cNvPr id="39953" name="Line 18"/>
          <p:cNvSpPr>
            <a:spLocks noChangeShapeType="1"/>
          </p:cNvSpPr>
          <p:nvPr/>
        </p:nvSpPr>
        <p:spPr bwMode="auto">
          <a:xfrm flipV="1">
            <a:off x="3505200" y="4191000"/>
            <a:ext cx="914400" cy="1219200"/>
          </a:xfrm>
          <a:prstGeom prst="line">
            <a:avLst/>
          </a:prstGeom>
          <a:noFill/>
          <a:ln w="28575">
            <a:solidFill>
              <a:srgbClr val="FF0000"/>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39954" name="Text Box 19"/>
          <p:cNvSpPr txBox="1">
            <a:spLocks noChangeArrowheads="1"/>
          </p:cNvSpPr>
          <p:nvPr/>
        </p:nvSpPr>
        <p:spPr bwMode="auto">
          <a:xfrm>
            <a:off x="6400800" y="2971800"/>
            <a:ext cx="765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r>
              <a:rPr lang="en-US" altLang="en-US" sz="1400">
                <a:solidFill>
                  <a:schemeClr val="tx1"/>
                </a:solidFill>
                <a:latin typeface="Verdana" panose="020B0604030504040204" pitchFamily="34" charset="0"/>
              </a:rPr>
              <a:t>Object</a:t>
            </a:r>
          </a:p>
        </p:txBody>
      </p:sp>
      <p:sp>
        <p:nvSpPr>
          <p:cNvPr id="39955" name="Text Box 20"/>
          <p:cNvSpPr txBox="1">
            <a:spLocks noChangeArrowheads="1"/>
          </p:cNvSpPr>
          <p:nvPr/>
        </p:nvSpPr>
        <p:spPr bwMode="auto">
          <a:xfrm>
            <a:off x="4495800" y="2362200"/>
            <a:ext cx="765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r>
              <a:rPr lang="en-US" altLang="en-US" sz="1400">
                <a:solidFill>
                  <a:schemeClr val="tx1"/>
                </a:solidFill>
                <a:latin typeface="Verdana" panose="020B0604030504040204" pitchFamily="34" charset="0"/>
              </a:rPr>
              <a:t>Object</a:t>
            </a:r>
          </a:p>
        </p:txBody>
      </p:sp>
      <p:sp>
        <p:nvSpPr>
          <p:cNvPr id="39956" name="Text Box 21"/>
          <p:cNvSpPr txBox="1">
            <a:spLocks noChangeArrowheads="1"/>
          </p:cNvSpPr>
          <p:nvPr/>
        </p:nvSpPr>
        <p:spPr bwMode="auto">
          <a:xfrm>
            <a:off x="3632200" y="5797550"/>
            <a:ext cx="1168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r>
              <a:rPr lang="en-US" altLang="en-US" sz="1400">
                <a:solidFill>
                  <a:schemeClr val="tx1"/>
                </a:solidFill>
                <a:latin typeface="Verdana" panose="020B0604030504040204" pitchFamily="34" charset="0"/>
              </a:rPr>
              <a:t>References</a:t>
            </a:r>
          </a:p>
        </p:txBody>
      </p:sp>
      <p:sp>
        <p:nvSpPr>
          <p:cNvPr id="39957" name="Text Box 14"/>
          <p:cNvSpPr txBox="1">
            <a:spLocks noChangeArrowheads="1"/>
          </p:cNvSpPr>
          <p:nvPr/>
        </p:nvSpPr>
        <p:spPr bwMode="auto">
          <a:xfrm>
            <a:off x="420688" y="4267200"/>
            <a:ext cx="21177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500">
                <a:solidFill>
                  <a:srgbClr val="FF3300"/>
                </a:solidFill>
                <a:latin typeface="Courier New" panose="02070309020205020404" pitchFamily="49" charset="0"/>
                <a:cs typeface="Arial" panose="020B0604020202020204" pitchFamily="34" charset="0"/>
              </a:defRPr>
            </a:lvl1pPr>
            <a:lvl2pPr marL="742950" indent="-285750">
              <a:defRPr sz="1500">
                <a:solidFill>
                  <a:srgbClr val="FF3300"/>
                </a:solidFill>
                <a:latin typeface="Courier New" panose="02070309020205020404" pitchFamily="49" charset="0"/>
                <a:cs typeface="Arial" panose="020B0604020202020204" pitchFamily="34" charset="0"/>
              </a:defRPr>
            </a:lvl2pPr>
            <a:lvl3pPr marL="1143000" indent="-228600">
              <a:defRPr sz="1500">
                <a:solidFill>
                  <a:srgbClr val="FF3300"/>
                </a:solidFill>
                <a:latin typeface="Courier New" panose="02070309020205020404" pitchFamily="49" charset="0"/>
                <a:cs typeface="Arial" panose="020B0604020202020204" pitchFamily="34" charset="0"/>
              </a:defRPr>
            </a:lvl3pPr>
            <a:lvl4pPr marL="1600200" indent="-228600">
              <a:defRPr sz="1500">
                <a:solidFill>
                  <a:srgbClr val="FF3300"/>
                </a:solidFill>
                <a:latin typeface="Courier New" panose="02070309020205020404" pitchFamily="49" charset="0"/>
                <a:cs typeface="Arial" panose="020B0604020202020204" pitchFamily="34" charset="0"/>
              </a:defRPr>
            </a:lvl4pPr>
            <a:lvl5pPr marL="2057400" indent="-228600">
              <a:defRPr sz="1500">
                <a:solidFill>
                  <a:srgbClr val="FF3300"/>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sz="1500">
                <a:solidFill>
                  <a:srgbClr val="FF3300"/>
                </a:solidFill>
                <a:latin typeface="Courier New" panose="02070309020205020404" pitchFamily="49" charset="0"/>
                <a:cs typeface="Arial" panose="020B0604020202020204" pitchFamily="34" charset="0"/>
              </a:defRPr>
            </a:lvl9pPr>
          </a:lstStyle>
          <a:p>
            <a:pPr eaLnBrk="1" hangingPunct="1"/>
            <a:r>
              <a:rPr lang="en-US" altLang="en-US" sz="1400" b="1"/>
              <a:t>car1.accelerate();</a:t>
            </a:r>
          </a:p>
        </p:txBody>
      </p:sp>
      <p:sp>
        <p:nvSpPr>
          <p:cNvPr id="3" name="Footer Placeholder 2"/>
          <p:cNvSpPr>
            <a:spLocks noGrp="1"/>
          </p:cNvSpPr>
          <p:nvPr>
            <p:ph type="ftr" sz="quarter" idx="10"/>
          </p:nvPr>
        </p:nvSpPr>
        <p:spPr/>
        <p:txBody>
          <a:bodyPr/>
          <a:lstStyle/>
          <a:p>
            <a:pPr>
              <a:defRPr/>
            </a:pPr>
            <a:r>
              <a:rPr lang="en-IN"/>
              <a:t>Copyright © 2016 Tech Mahindra. All Rights Reserved.</a:t>
            </a:r>
            <a:endParaRPr lang="en-IN" sz="800" dirty="0"/>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OTEHDR" val="Java Syntax for Subclassing"/>
</p:tagLst>
</file>

<file path=ppt/theme/theme1.xml><?xml version="1.0" encoding="utf-8"?>
<a:theme xmlns:a="http://schemas.openxmlformats.org/drawingml/2006/main" name="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ESG-FocusAreas_Nov'12Update_Issu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6372</TotalTime>
  <Words>4113</Words>
  <Application>Microsoft Office PowerPoint</Application>
  <PresentationFormat>On-screen Show (4:3)</PresentationFormat>
  <Paragraphs>829</Paragraphs>
  <Slides>49</Slides>
  <Notes>44</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49</vt:i4>
      </vt:variant>
    </vt:vector>
  </HeadingPairs>
  <TitlesOfParts>
    <vt:vector size="61" baseType="lpstr">
      <vt:lpstr>Adobe Gothic Std B</vt:lpstr>
      <vt:lpstr>Arial</vt:lpstr>
      <vt:lpstr>Arial Narrow</vt:lpstr>
      <vt:lpstr>Courier New</vt:lpstr>
      <vt:lpstr>Gulim</vt:lpstr>
      <vt:lpstr>Impact</vt:lpstr>
      <vt:lpstr>LavosHandy™</vt:lpstr>
      <vt:lpstr>Times New Roman</vt:lpstr>
      <vt:lpstr>Verdana</vt:lpstr>
      <vt:lpstr>Wingdings</vt:lpstr>
      <vt:lpstr>Tech Mahindra Powerpoint Template</vt:lpstr>
      <vt:lpstr>ESG-FocusAreas_Nov'12Update_Issue1</vt:lpstr>
      <vt:lpstr>Encapsulation  &amp;  Inheritance</vt:lpstr>
      <vt:lpstr>Objectives</vt:lpstr>
      <vt:lpstr>Agenda</vt:lpstr>
      <vt:lpstr>Terminologies: </vt:lpstr>
      <vt:lpstr>Concept of Class</vt:lpstr>
      <vt:lpstr>Example of class</vt:lpstr>
      <vt:lpstr>Object</vt:lpstr>
      <vt:lpstr>Instance Members</vt:lpstr>
      <vt:lpstr>Instance Members</vt:lpstr>
      <vt:lpstr>Java Naming Conventions</vt:lpstr>
      <vt:lpstr>Encapsulation: Private Data, Public Methods</vt:lpstr>
      <vt:lpstr> Class (or static) Members</vt:lpstr>
      <vt:lpstr>Using static</vt:lpstr>
      <vt:lpstr>Using static</vt:lpstr>
      <vt:lpstr> Static and Instance Members</vt:lpstr>
      <vt:lpstr> Static and Instance Members</vt:lpstr>
      <vt:lpstr> Static and Instance Members</vt:lpstr>
      <vt:lpstr> Static and Instance Members</vt:lpstr>
      <vt:lpstr> Constructors</vt:lpstr>
      <vt:lpstr> Constructors</vt:lpstr>
      <vt:lpstr>Parameterized Constructor</vt:lpstr>
      <vt:lpstr>Overloaded Constructor</vt:lpstr>
      <vt:lpstr>Use of this keyword</vt:lpstr>
      <vt:lpstr>Scope of Variables</vt:lpstr>
      <vt:lpstr>Scope of Variables</vt:lpstr>
      <vt:lpstr>Garbage Collection</vt:lpstr>
      <vt:lpstr>Garbage Collection</vt:lpstr>
      <vt:lpstr>PowerPoint Presentation</vt:lpstr>
      <vt:lpstr>Inheritance</vt:lpstr>
      <vt:lpstr>Inheritance</vt:lpstr>
      <vt:lpstr>Inheritance is also called as Subclassing</vt:lpstr>
      <vt:lpstr>Inheritance</vt:lpstr>
      <vt:lpstr>Using super keyword</vt:lpstr>
      <vt:lpstr>Constructors in Subclasses</vt:lpstr>
      <vt:lpstr>Constructors in Subclasses</vt:lpstr>
      <vt:lpstr>Using super() and this()</vt:lpstr>
      <vt:lpstr>Example</vt:lpstr>
      <vt:lpstr>Design Patterns:</vt:lpstr>
      <vt:lpstr>Singleton pattern</vt:lpstr>
      <vt:lpstr>Singleton pattern</vt:lpstr>
      <vt:lpstr>Creating a Singleton Pattern</vt:lpstr>
      <vt:lpstr>Creating a Singleton Pattern</vt:lpstr>
      <vt:lpstr>Creating a Singleton Pattern</vt:lpstr>
      <vt:lpstr>Try it out</vt:lpstr>
      <vt:lpstr>Try it out</vt:lpstr>
      <vt:lpstr>Try it out</vt:lpstr>
      <vt:lpstr>Try it out</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Patricia Roy</dc:creator>
  <cp:lastModifiedBy>Mohana Krishnaveni P</cp:lastModifiedBy>
  <cp:revision>657</cp:revision>
  <dcterms:created xsi:type="dcterms:W3CDTF">1999-01-05T13:34:36Z</dcterms:created>
  <dcterms:modified xsi:type="dcterms:W3CDTF">2016-08-10T18:07:27Z</dcterms:modified>
</cp:coreProperties>
</file>