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49" r:id="rId1"/>
    <p:sldMasterId id="2147484175" r:id="rId2"/>
  </p:sldMasterIdLst>
  <p:notesMasterIdLst>
    <p:notesMasterId r:id="rId51"/>
  </p:notesMasterIdLst>
  <p:handoutMasterIdLst>
    <p:handoutMasterId r:id="rId52"/>
  </p:handoutMasterIdLst>
  <p:sldIdLst>
    <p:sldId id="1347" r:id="rId3"/>
    <p:sldId id="1350" r:id="rId4"/>
    <p:sldId id="1351" r:id="rId5"/>
    <p:sldId id="1298" r:id="rId6"/>
    <p:sldId id="1299" r:id="rId7"/>
    <p:sldId id="1300" r:id="rId8"/>
    <p:sldId id="1301" r:id="rId9"/>
    <p:sldId id="1302" r:id="rId10"/>
    <p:sldId id="1303" r:id="rId11"/>
    <p:sldId id="1304" r:id="rId12"/>
    <p:sldId id="1305" r:id="rId13"/>
    <p:sldId id="1353" r:id="rId14"/>
    <p:sldId id="1306" r:id="rId15"/>
    <p:sldId id="1307" r:id="rId16"/>
    <p:sldId id="1308" r:id="rId17"/>
    <p:sldId id="1309" r:id="rId18"/>
    <p:sldId id="1311" r:id="rId19"/>
    <p:sldId id="1312" r:id="rId20"/>
    <p:sldId id="1372" r:id="rId21"/>
    <p:sldId id="1313" r:id="rId22"/>
    <p:sldId id="1314" r:id="rId23"/>
    <p:sldId id="1316" r:id="rId24"/>
    <p:sldId id="1355" r:id="rId25"/>
    <p:sldId id="1317" r:id="rId26"/>
    <p:sldId id="1318" r:id="rId27"/>
    <p:sldId id="1319" r:id="rId28"/>
    <p:sldId id="1373" r:id="rId29"/>
    <p:sldId id="1374" r:id="rId30"/>
    <p:sldId id="1375" r:id="rId31"/>
    <p:sldId id="1370" r:id="rId32"/>
    <p:sldId id="1359" r:id="rId33"/>
    <p:sldId id="1296" r:id="rId34"/>
    <p:sldId id="1362" r:id="rId35"/>
    <p:sldId id="1360" r:id="rId36"/>
    <p:sldId id="1328" r:id="rId37"/>
    <p:sldId id="1329" r:id="rId38"/>
    <p:sldId id="1332" r:id="rId39"/>
    <p:sldId id="1335" r:id="rId40"/>
    <p:sldId id="1338" r:id="rId41"/>
    <p:sldId id="1339" r:id="rId42"/>
    <p:sldId id="1367" r:id="rId43"/>
    <p:sldId id="1368" r:id="rId44"/>
    <p:sldId id="1344" r:id="rId45"/>
    <p:sldId id="1369" r:id="rId46"/>
    <p:sldId id="1357" r:id="rId47"/>
    <p:sldId id="1358" r:id="rId48"/>
    <p:sldId id="1352" r:id="rId49"/>
    <p:sldId id="1348"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12"/>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DEC61DE-4D3B-4EB2-9D57-F6120399A2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37320D1-F394-484A-B0F5-9FA81CA8BF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7689EB-C37F-4141-AECB-5241E2968294}" type="slidenum">
              <a:rPr kumimoji="0" lang="en-US" altLang="en-US" smtClean="0"/>
              <a:pPr>
                <a:spcBef>
                  <a:spcPct val="0"/>
                </a:spcBef>
              </a:pPr>
              <a:t>1</a:t>
            </a:fld>
            <a:endParaRPr kumimoji="0"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29E2010-C1BA-49F2-BB50-621518ECD514}" type="slidenum">
              <a:rPr kumimoji="0" lang="en-US" altLang="en-US" smtClean="0"/>
              <a:pPr>
                <a:spcBef>
                  <a:spcPct val="0"/>
                </a:spcBef>
              </a:pPr>
              <a:t>10</a:t>
            </a:fld>
            <a:endParaRPr kumimoji="0"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0B32BAA-D384-4F1B-AAEF-9FF5E1D55EC2}" type="slidenum">
              <a:rPr kumimoji="0" lang="en-US" altLang="en-US" smtClean="0"/>
              <a:pPr>
                <a:spcBef>
                  <a:spcPct val="0"/>
                </a:spcBef>
              </a:pPr>
              <a:t>11</a:t>
            </a:fld>
            <a:endParaRPr kumimoji="0"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A698617D-2AF6-412F-82B6-16EC2D7DAC3B}" type="slidenum">
              <a:rPr kumimoji="0" lang="en-US" altLang="en-US" smtClean="0">
                <a:latin typeface="Arial" panose="020B0604020202020204" pitchFamily="34" charset="0"/>
              </a:rPr>
              <a:pPr eaLnBrk="1" hangingPunct="1">
                <a:spcBef>
                  <a:spcPct val="0"/>
                </a:spcBef>
              </a:pPr>
              <a:t>12</a:t>
            </a:fld>
            <a:endParaRPr kumimoji="0" lang="en-US" altLang="en-US" smtClean="0">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This is the concept of encapsulation</a:t>
            </a:r>
          </a:p>
          <a:p>
            <a:r>
              <a:rPr lang="en-US" altLang="en-US" smtClean="0">
                <a:latin typeface="Arial" panose="020B0604020202020204" pitchFamily="34" charset="0"/>
              </a:rPr>
              <a:t>– The implementation can change without affecting the caller of the interface</a:t>
            </a:r>
          </a:p>
          <a:p>
            <a:r>
              <a:rPr lang="en-US" altLang="en-US" smtClean="0">
                <a:latin typeface="Arial" panose="020B0604020202020204" pitchFamily="34" charset="0"/>
              </a:rPr>
              <a:t>– The caller does not need the implementation at the compile time</a:t>
            </a:r>
          </a:p>
          <a:p>
            <a:r>
              <a:rPr lang="en-US" altLang="en-US" smtClean="0">
                <a:latin typeface="Arial" panose="020B0604020202020204" pitchFamily="34" charset="0"/>
              </a:rPr>
              <a:t>● It needs only the interface at the compile time</a:t>
            </a:r>
          </a:p>
          <a:p>
            <a:r>
              <a:rPr lang="en-US" altLang="en-US" smtClean="0">
                <a:latin typeface="Arial" panose="020B0604020202020204" pitchFamily="34" charset="0"/>
              </a:rPr>
              <a:t>● During runtime, actual object instance is associated with the interface type</a:t>
            </a:r>
          </a:p>
          <a:p>
            <a:r>
              <a:rPr lang="en-US" altLang="en-US" smtClean="0">
                <a:latin typeface="Arial" panose="020B0604020202020204" pitchFamily="34" charset="0"/>
              </a:rPr>
              <a:t>2. Example:</a:t>
            </a:r>
          </a:p>
          <a:p>
            <a:r>
              <a:rPr lang="en-US" altLang="en-US" smtClean="0">
                <a:latin typeface="Arial" panose="020B0604020202020204" pitchFamily="34" charset="0"/>
              </a:rPr>
              <a:t>– Class Line and class MyInteger</a:t>
            </a:r>
          </a:p>
          <a:p>
            <a:r>
              <a:rPr lang="en-US" altLang="en-US" smtClean="0">
                <a:latin typeface="Arial" panose="020B0604020202020204" pitchFamily="34" charset="0"/>
              </a:rPr>
              <a:t>● They are not related through inheritance</a:t>
            </a:r>
          </a:p>
          <a:p>
            <a:r>
              <a:rPr lang="en-US" altLang="en-US" smtClean="0">
                <a:latin typeface="Arial" panose="020B0604020202020204" pitchFamily="34" charset="0"/>
              </a:rPr>
              <a:t>● You want both to implement comparison methods</a:t>
            </a:r>
          </a:p>
          <a:p>
            <a:r>
              <a:rPr lang="en-US" altLang="en-US" smtClean="0">
                <a:latin typeface="Arial" panose="020B0604020202020204" pitchFamily="34" charset="0"/>
              </a:rPr>
              <a:t>– checkIsGreater(Object x, Object y)</a:t>
            </a:r>
          </a:p>
          <a:p>
            <a:r>
              <a:rPr lang="en-US" altLang="en-US" smtClean="0">
                <a:latin typeface="Arial" panose="020B0604020202020204" pitchFamily="34" charset="0"/>
              </a:rPr>
              <a:t>– checkIsLess(Object x, Object y)</a:t>
            </a:r>
          </a:p>
          <a:p>
            <a:r>
              <a:rPr lang="en-US" altLang="en-US" smtClean="0">
                <a:latin typeface="Arial" panose="020B0604020202020204" pitchFamily="34" charset="0"/>
              </a:rPr>
              <a:t>– checkIsEqual(Object x, Object y)</a:t>
            </a:r>
          </a:p>
          <a:p>
            <a:r>
              <a:rPr lang="en-US" altLang="en-US" smtClean="0">
                <a:latin typeface="Arial" panose="020B0604020202020204" pitchFamily="34" charset="0"/>
              </a:rPr>
              <a:t>– Define Comparison interface which has the three abstract methods above</a:t>
            </a:r>
          </a:p>
          <a:p>
            <a:r>
              <a:rPr lang="en-US" altLang="en-US" smtClean="0">
                <a:latin typeface="Arial" panose="020B0604020202020204" pitchFamily="34" charset="0"/>
              </a:rPr>
              <a:t>3. A class can implement multiple interfaces while it can extend only one class</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9656068-7EE4-438D-A638-BC673D481D47}" type="slidenum">
              <a:rPr kumimoji="0" lang="en-US" altLang="en-US" smtClean="0"/>
              <a:pPr>
                <a:spcBef>
                  <a:spcPct val="0"/>
                </a:spcBef>
              </a:pPr>
              <a:t>13</a:t>
            </a:fld>
            <a:endParaRPr kumimoji="0"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60F6E7B-0106-427E-9D8C-2CC15F7DF8B5}" type="slidenum">
              <a:rPr kumimoji="0" lang="en-US" altLang="en-US" smtClean="0"/>
              <a:pPr>
                <a:spcBef>
                  <a:spcPct val="0"/>
                </a:spcBef>
              </a:pPr>
              <a:t>14</a:t>
            </a:fld>
            <a:endParaRPr kumimoji="0"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B72DA2F-F7DE-4593-A8BB-1922353863F2}" type="slidenum">
              <a:rPr kumimoji="0" lang="en-US" altLang="en-US" smtClean="0"/>
              <a:pPr>
                <a:spcBef>
                  <a:spcPct val="0"/>
                </a:spcBef>
              </a:pPr>
              <a:t>15</a:t>
            </a:fld>
            <a:endParaRPr kumimoji="0"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BCB6F2-F61E-44EB-98A6-A60F49C52309}" type="slidenum">
              <a:rPr kumimoji="0" lang="en-US" altLang="en-US" smtClean="0"/>
              <a:pPr>
                <a:spcBef>
                  <a:spcPct val="0"/>
                </a:spcBef>
              </a:pPr>
              <a:t>16</a:t>
            </a:fld>
            <a:endParaRPr kumimoji="0" lang="en-US" alt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2EF6699-2FC2-4F06-A856-1563A0B9CEC1}" type="slidenum">
              <a:rPr kumimoji="0" lang="en-US" altLang="en-US" smtClean="0"/>
              <a:pPr>
                <a:spcBef>
                  <a:spcPct val="0"/>
                </a:spcBef>
              </a:pPr>
              <a:t>17</a:t>
            </a:fld>
            <a:endParaRPr kumimoji="0"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BFE3A48-A385-42C2-B4E8-1C1B7A95690B}" type="slidenum">
              <a:rPr kumimoji="0" lang="en-US" altLang="en-US" smtClean="0"/>
              <a:pPr>
                <a:spcBef>
                  <a:spcPct val="0"/>
                </a:spcBef>
              </a:pPr>
              <a:t>18</a:t>
            </a:fld>
            <a:endParaRPr kumimoji="0"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FEB38AC-3BFA-4F4C-948A-751C8F422A57}" type="slidenum">
              <a:rPr kumimoji="0" lang="en-US" altLang="en-US" smtClean="0"/>
              <a:pPr>
                <a:spcBef>
                  <a:spcPct val="0"/>
                </a:spcBef>
              </a:pPr>
              <a:t>20</a:t>
            </a:fld>
            <a:endParaRPr kumimoji="0"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317FB11-2387-4F2F-8143-F590C69F781C}" type="slidenum">
              <a:rPr kumimoji="0" lang="en-US" altLang="en-US" smtClean="0"/>
              <a:pPr>
                <a:spcBef>
                  <a:spcPct val="0"/>
                </a:spcBef>
              </a:pPr>
              <a:t>2</a:t>
            </a:fld>
            <a:endParaRPr kumimoji="0"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746EFE4-1922-49B2-A7CC-69305344CC7C}" type="slidenum">
              <a:rPr kumimoji="0" lang="en-US" altLang="en-US" smtClean="0"/>
              <a:pPr>
                <a:spcBef>
                  <a:spcPct val="0"/>
                </a:spcBef>
              </a:pPr>
              <a:t>21</a:t>
            </a:fld>
            <a:endParaRPr kumimoji="0"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2257B06-5A14-4B12-A80D-6949E309DEB2}" type="slidenum">
              <a:rPr kumimoji="0" lang="en-US" altLang="en-US" smtClean="0"/>
              <a:pPr>
                <a:spcBef>
                  <a:spcPct val="0"/>
                </a:spcBef>
              </a:pPr>
              <a:t>22</a:t>
            </a:fld>
            <a:endParaRPr kumimoji="0"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E8AF3A6-B626-4087-8C85-97A2F9316D94}" type="slidenum">
              <a:rPr kumimoji="0" lang="en-US" altLang="en-US" smtClean="0"/>
              <a:pPr>
                <a:spcBef>
                  <a:spcPct val="0"/>
                </a:spcBef>
              </a:pPr>
              <a:t>23</a:t>
            </a:fld>
            <a:endParaRPr kumimoji="0"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5BFA76E-4A25-415E-9D61-49F9E9652DD3}" type="slidenum">
              <a:rPr kumimoji="0" lang="en-US" altLang="en-US" smtClean="0"/>
              <a:pPr>
                <a:spcBef>
                  <a:spcPct val="0"/>
                </a:spcBef>
              </a:pPr>
              <a:t>24</a:t>
            </a:fld>
            <a:endParaRPr kumimoji="0"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DEAF49E-3494-427E-A799-DDEF82215755}" type="slidenum">
              <a:rPr kumimoji="0" lang="en-US" altLang="en-US" smtClean="0"/>
              <a:pPr>
                <a:spcBef>
                  <a:spcPct val="0"/>
                </a:spcBef>
              </a:pPr>
              <a:t>25</a:t>
            </a:fld>
            <a:endParaRPr kumimoji="0" lang="en-US" alt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23AAC57-23D5-4AA8-964B-F99B7F290C85}" type="slidenum">
              <a:rPr kumimoji="0" lang="en-US" altLang="en-US" smtClean="0"/>
              <a:pPr>
                <a:spcBef>
                  <a:spcPct val="0"/>
                </a:spcBef>
              </a:pPr>
              <a:t>26</a:t>
            </a:fld>
            <a:endParaRPr kumimoji="0" lang="en-US" alt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7EE6BB2-4FCB-4565-A627-DAD310D1EE36}" type="slidenum">
              <a:rPr lang="en-US" altLang="en-US" sz="1200" smtClean="0"/>
              <a:pPr/>
              <a:t>30</a:t>
            </a:fld>
            <a:endParaRPr lang="en-US" alt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442FE86-7535-456C-B035-80FE30C079C0}" type="slidenum">
              <a:rPr kumimoji="0" lang="en-US" altLang="en-US" smtClean="0"/>
              <a:pPr>
                <a:spcBef>
                  <a:spcPct val="0"/>
                </a:spcBef>
              </a:pPr>
              <a:t>32</a:t>
            </a:fld>
            <a:endParaRPr kumimoji="0"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F98876-28C4-469F-96B0-55C1F5643A6C}" type="slidenum">
              <a:rPr kumimoji="0" lang="en-US" altLang="en-US" smtClean="0"/>
              <a:pPr>
                <a:spcBef>
                  <a:spcPct val="0"/>
                </a:spcBef>
              </a:pPr>
              <a:t>33</a:t>
            </a:fld>
            <a:endParaRPr kumimoji="0"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AA91A208-C4F7-400E-8132-2A37A8C93320}" type="slidenum">
              <a:rPr kumimoji="0" lang="en-US" altLang="en-US" smtClean="0">
                <a:latin typeface="Arial" panose="020B0604020202020204" pitchFamily="34" charset="0"/>
              </a:rPr>
              <a:pPr eaLnBrk="1" hangingPunct="1">
                <a:spcBef>
                  <a:spcPct val="0"/>
                </a:spcBef>
              </a:pPr>
              <a:t>34</a:t>
            </a:fld>
            <a:endParaRPr kumimoji="0" lang="en-US" altLang="en-US" smtClean="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String &amp; StringBuffer class which are already used using Java API Documentation are belong to java.lang package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A735390-7269-4D7F-B4EB-5E458AD6D7C4}" type="slidenum">
              <a:rPr kumimoji="0" lang="en-US" altLang="en-US" smtClean="0"/>
              <a:pPr>
                <a:spcBef>
                  <a:spcPct val="0"/>
                </a:spcBef>
              </a:pPr>
              <a:t>3</a:t>
            </a:fld>
            <a:endParaRPr kumimoji="0"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89A9AF-D958-4C9F-87A4-05BB0151BA00}" type="slidenum">
              <a:rPr kumimoji="0" lang="en-US" altLang="en-US" smtClean="0"/>
              <a:pPr>
                <a:spcBef>
                  <a:spcPct val="0"/>
                </a:spcBef>
              </a:pPr>
              <a:t>35</a:t>
            </a:fld>
            <a:endParaRPr kumimoji="0"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018C8D8-A882-41C2-8318-2A13BA39EF6B}" type="slidenum">
              <a:rPr kumimoji="0" lang="en-US" altLang="en-US" smtClean="0"/>
              <a:pPr>
                <a:spcBef>
                  <a:spcPct val="0"/>
                </a:spcBef>
              </a:pPr>
              <a:t>36</a:t>
            </a:fld>
            <a:endParaRPr kumimoji="0"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A831883-E1AC-4278-9429-A0BE43A8AAC6}" type="slidenum">
              <a:rPr kumimoji="0" lang="en-US" altLang="en-US" smtClean="0"/>
              <a:pPr>
                <a:spcBef>
                  <a:spcPct val="0"/>
                </a:spcBef>
              </a:pPr>
              <a:t>37</a:t>
            </a:fld>
            <a:endParaRPr kumimoji="0"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23E5062-0BC3-413C-994A-7A7DAF7200ED}" type="slidenum">
              <a:rPr kumimoji="0" lang="en-US" altLang="en-US" smtClean="0"/>
              <a:pPr>
                <a:spcBef>
                  <a:spcPct val="0"/>
                </a:spcBef>
              </a:pPr>
              <a:t>38</a:t>
            </a:fld>
            <a:endParaRPr kumimoji="0"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3799BC5-F60F-4718-9C2C-CD654C31C355}" type="slidenum">
              <a:rPr kumimoji="0" lang="en-US" altLang="en-US" smtClean="0"/>
              <a:pPr>
                <a:spcBef>
                  <a:spcPct val="0"/>
                </a:spcBef>
              </a:pPr>
              <a:t>39</a:t>
            </a:fld>
            <a:endParaRPr kumimoji="0"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2D9DF80-427C-4B27-A89A-6D30C2AF6609}" type="slidenum">
              <a:rPr kumimoji="0" lang="en-US" altLang="en-US" smtClean="0"/>
              <a:pPr>
                <a:spcBef>
                  <a:spcPct val="0"/>
                </a:spcBef>
              </a:pPr>
              <a:t>40</a:t>
            </a:fld>
            <a:endParaRPr kumimoji="0"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30A1E89-E8B6-47F1-8552-3F501F6A55E7}" type="slidenum">
              <a:rPr kumimoji="0" lang="en-US" altLang="en-US" smtClean="0"/>
              <a:pPr>
                <a:spcBef>
                  <a:spcPct val="0"/>
                </a:spcBef>
              </a:pPr>
              <a:t>43</a:t>
            </a:fld>
            <a:endParaRPr kumimoji="0" lang="en-US" alt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3123B83-B40C-476A-9628-62F83CB414AE}" type="slidenum">
              <a:rPr kumimoji="0" lang="en-US" altLang="en-US" smtClean="0"/>
              <a:pPr>
                <a:spcBef>
                  <a:spcPct val="0"/>
                </a:spcBef>
              </a:pPr>
              <a:t>45</a:t>
            </a:fld>
            <a:endParaRPr kumimoji="0" lang="en-US" alt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F8735F5-0B20-49D4-86FC-7F9ECADD233F}" type="slidenum">
              <a:rPr kumimoji="0" lang="en-US" altLang="en-US" smtClean="0"/>
              <a:pPr>
                <a:spcBef>
                  <a:spcPct val="0"/>
                </a:spcBef>
              </a:pPr>
              <a:t>46</a:t>
            </a:fld>
            <a:endParaRPr kumimoji="0" lang="en-US" alt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A4BA79D-F0C5-4F81-A6F5-05BE4D21B590}" type="slidenum">
              <a:rPr kumimoji="0" lang="en-US" altLang="en-US" smtClean="0"/>
              <a:pPr>
                <a:spcBef>
                  <a:spcPct val="0"/>
                </a:spcBef>
              </a:pPr>
              <a:t>48</a:t>
            </a:fld>
            <a:endParaRPr kumimoji="0"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63430FA-6938-4977-B911-E41BBDF91964}" type="slidenum">
              <a:rPr kumimoji="0" lang="en-US" altLang="en-US" smtClean="0"/>
              <a:pPr>
                <a:spcBef>
                  <a:spcPct val="0"/>
                </a:spcBef>
              </a:pPr>
              <a:t>4</a:t>
            </a:fld>
            <a:endParaRPr kumimoji="0"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1246DA0-CA31-469A-8DFB-88450F7D95B8}" type="slidenum">
              <a:rPr kumimoji="0" lang="en-US" altLang="en-US" smtClean="0"/>
              <a:pPr>
                <a:spcBef>
                  <a:spcPct val="0"/>
                </a:spcBef>
              </a:pPr>
              <a:t>5</a:t>
            </a:fld>
            <a:endParaRPr kumimoji="0" lang="en-US" alt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90C1CBD-7B73-4A71-BC11-08032D3575B2}" type="slidenum">
              <a:rPr kumimoji="0" lang="en-US" altLang="en-US" smtClean="0"/>
              <a:pPr>
                <a:spcBef>
                  <a:spcPct val="0"/>
                </a:spcBef>
              </a:pPr>
              <a:t>6</a:t>
            </a:fld>
            <a:endParaRPr kumimoji="0" lang="en-US"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046007-910A-4043-A146-3C92497EFF4C}" type="slidenum">
              <a:rPr kumimoji="0" lang="en-US" altLang="en-US" smtClean="0"/>
              <a:pPr>
                <a:spcBef>
                  <a:spcPct val="0"/>
                </a:spcBef>
              </a:pPr>
              <a:t>7</a:t>
            </a:fld>
            <a:endParaRPr kumimoji="0"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8575F0-AD95-462A-8E10-3E87682CBD79}" type="slidenum">
              <a:rPr kumimoji="0" lang="en-US" altLang="en-US" smtClean="0"/>
              <a:pPr>
                <a:spcBef>
                  <a:spcPct val="0"/>
                </a:spcBef>
              </a:pPr>
              <a:t>8</a:t>
            </a:fld>
            <a:endParaRPr kumimoji="0"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9CC609-96B4-4E60-8038-0F56B97EB78A}" type="slidenum">
              <a:rPr kumimoji="0" lang="en-US" altLang="en-US" smtClean="0"/>
              <a:pPr>
                <a:spcBef>
                  <a:spcPct val="0"/>
                </a:spcBef>
              </a:pPr>
              <a:t>9</a:t>
            </a:fld>
            <a:endParaRPr kumimoji="0"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0BCEDBEA-6CAD-4DD0-9ACC-6A172B2D3DE3}" type="slidenum">
              <a:rPr lang="en-US" altLang="en-US" sz="1000" smtClean="0">
                <a:solidFill>
                  <a:schemeClr val="tx2"/>
                </a:solidFill>
                <a:latin typeface="Arial" panose="020B0604020202020204" pitchFamily="34" charset="0"/>
              </a:rPr>
              <a:pPr algn="r" eaLnBrk="1" hangingPunct="1">
                <a:defRPr/>
              </a:pPr>
              <a:t>‹#›</a:t>
            </a:fld>
            <a:endParaRPr lang="en-US" altLang="en-US" sz="1000" smtClean="0">
              <a:solidFill>
                <a:schemeClr val="tx2"/>
              </a:solidFill>
              <a:latin typeface="Arial" panose="020B0604020202020204"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60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214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0675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49574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425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600"/>
              </a:spcBef>
              <a:defRPr/>
            </a:pPr>
            <a:r>
              <a:rPr lang="en-US" altLang="en-US" sz="1000" b="1" smtClean="0">
                <a:solidFill>
                  <a:schemeClr val="tx2"/>
                </a:solidFill>
                <a:latin typeface="Arial" pitchFamily="34" charset="0"/>
              </a:rPr>
              <a:t>Disclaimer </a:t>
            </a:r>
          </a:p>
          <a:p>
            <a:pPr algn="just">
              <a:spcBef>
                <a:spcPts val="600"/>
              </a:spcBef>
              <a:defRPr/>
            </a:pPr>
            <a:r>
              <a:rPr lang="en-US" altLang="en-US" sz="900" smtClean="0">
                <a:solidFill>
                  <a:schemeClr val="tx2"/>
                </a:solidFill>
                <a:latin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7418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26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29400"/>
            <a:ext cx="3581400" cy="228600"/>
          </a:xfrm>
          <a:prstGeom prst="rect">
            <a:avLst/>
          </a:prstGeom>
        </p:spPr>
        <p:txBody>
          <a:bodyPr/>
          <a:lstStyle>
            <a:lvl1pPr eaLnBrk="0" hangingPunct="0">
              <a:defRPr>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156149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953000" y="6629400"/>
            <a:ext cx="3581400" cy="228600"/>
          </a:xfrm>
          <a:prstGeom prst="rect">
            <a:avLst/>
          </a:prstGeom>
        </p:spPr>
        <p:txBody>
          <a:bodyPr/>
          <a:lstStyle>
            <a:lvl1pPr eaLnBrk="0" hangingPunct="0">
              <a:defRPr>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216812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0"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5"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0"/>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0" y="5959475"/>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5"/>
          <p:cNvSpPr txBox="1">
            <a:spLocks noChangeArrowheads="1"/>
          </p:cNvSpPr>
          <p:nvPr/>
        </p:nvSpPr>
        <p:spPr bwMode="auto">
          <a:xfrm>
            <a:off x="1019175" y="5727700"/>
            <a:ext cx="2133600" cy="196850"/>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dirty="0" smtClean="0">
                <a:solidFill>
                  <a:schemeClr val="bg1">
                    <a:lumMod val="65000"/>
                  </a:schemeClr>
                </a:solidFill>
                <a:latin typeface="+mn-lt"/>
                <a:ea typeface="Adobe Gothic Std B" pitchFamily="34" charset="-128"/>
              </a:rPr>
              <a:t>Rewards and Recognition</a:t>
            </a:r>
          </a:p>
        </p:txBody>
      </p:sp>
      <p:sp>
        <p:nvSpPr>
          <p:cNvPr id="9" name="Subtitle 2"/>
          <p:cNvSpPr>
            <a:spLocks noGrp="1"/>
          </p:cNvSpPr>
          <p:nvPr>
            <p:ph type="subTitle" idx="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042904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rtl="0" fontAlgn="base">
              <a:spcBef>
                <a:spcPct val="0"/>
              </a:spcBef>
              <a:spcAft>
                <a:spcPct val="0"/>
              </a:spcAft>
              <a:defRPr lang="en-US" sz="700" b="1" kern="1200">
                <a:solidFill>
                  <a:schemeClr val="tx2">
                    <a:lumMod val="75000"/>
                  </a:schemeClr>
                </a:solidFill>
                <a:latin typeface="Arial" pitchFamily="34" charset="0"/>
                <a:ea typeface="+mn-ea"/>
                <a:cs typeface="Arial" pitchFamily="34" charset="0"/>
              </a:defRPr>
            </a:lvl1p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390165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5115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3" name="TextBox 12"/>
          <p:cNvSpPr txBox="1">
            <a:spLocks noChangeArrowheads="1"/>
          </p:cNvSpPr>
          <p:nvPr/>
        </p:nvSpPr>
        <p:spPr bwMode="gray">
          <a:xfrm>
            <a:off x="1366838" y="2895600"/>
            <a:ext cx="6754812"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spcBef>
                <a:spcPts val="338"/>
              </a:spcBef>
              <a:defRPr/>
            </a:pPr>
            <a:r>
              <a:rPr lang="en-US" altLang="en-US" sz="800" b="1" smtClean="0">
                <a:solidFill>
                  <a:schemeClr val="tx2"/>
                </a:solidFill>
                <a:latin typeface="Arial" panose="020B0604020202020204" pitchFamily="34" charset="0"/>
              </a:rPr>
              <a:t>Disclaimer </a:t>
            </a:r>
          </a:p>
          <a:p>
            <a:pPr algn="just" eaLnBrk="1" hangingPunct="1">
              <a:spcBef>
                <a:spcPts val="338"/>
              </a:spcBef>
              <a:defRPr/>
            </a:pPr>
            <a:r>
              <a:rPr lang="en-US" altLang="en-US" sz="800" smtClean="0">
                <a:solidFill>
                  <a:schemeClr val="tx2"/>
                </a:solidFill>
                <a:latin typeface="Arial" panose="020B0604020202020204"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lIns="0" tIns="0" rIns="0" bIns="0" anchor="t">
            <a:spAutoFit/>
          </a:bodyPr>
          <a:lstStyle>
            <a:lvl1pPr algn="ctr">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a:defRPr sz="700" b="1">
                <a:solidFill>
                  <a:schemeClr val="tx2">
                    <a:lumMod val="75000"/>
                  </a:schemeClr>
                </a:solidFill>
              </a:defRPr>
            </a:lvl1pPr>
          </a:lstStyle>
          <a:p>
            <a:pPr>
              <a:defRPr/>
            </a:pPr>
            <a:r>
              <a:rPr lang="en-IN"/>
              <a:t>Copyright © 2016 Tech Mahindra. All Rights Reserved.</a:t>
            </a:r>
            <a:endParaRPr lang="en-US" dirty="0">
              <a:solidFill>
                <a:schemeClr val="bg1">
                  <a:lumMod val="50000"/>
                </a:schemeClr>
              </a:solidFill>
              <a:latin typeface="Times New Roman" panose="02020603050405020304" pitchFamily="18" charset="0"/>
            </a:endParaRPr>
          </a:p>
        </p:txBody>
      </p:sp>
    </p:spTree>
    <p:extLst>
      <p:ext uri="{BB962C8B-B14F-4D97-AF65-F5344CB8AC3E}">
        <p14:creationId xmlns:p14="http://schemas.microsoft.com/office/powerpoint/2010/main" val="428202829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3772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953000" y="6629400"/>
            <a:ext cx="3581400" cy="228600"/>
          </a:xfrm>
        </p:spPr>
        <p:txBody>
          <a:bodyPr/>
          <a:lstStyle>
            <a:lvl1pPr eaLnBrk="0" hangingPunct="0">
              <a:defRPr>
                <a:latin typeface="Times New Roman" panose="02020603050405020304" pitchFamily="18" charset="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191110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29400"/>
            <a:ext cx="3581400" cy="228600"/>
          </a:xfrm>
        </p:spPr>
        <p:txBody>
          <a:bodyPr/>
          <a:lstStyle>
            <a:lvl1pPr eaLnBrk="0" hangingPunct="0">
              <a:defRPr>
                <a:latin typeface="Times New Roman" panose="02020603050405020304" pitchFamily="18" charset="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1339399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600"/>
              </a:spcBef>
              <a:defRPr/>
            </a:pPr>
            <a:r>
              <a:rPr lang="en-US" altLang="en-US" sz="1000" b="1" smtClean="0">
                <a:solidFill>
                  <a:schemeClr val="tx2"/>
                </a:solidFill>
                <a:latin typeface="Arial" pitchFamily="34" charset="0"/>
              </a:rPr>
              <a:t>Disclaimer </a:t>
            </a:r>
          </a:p>
          <a:p>
            <a:pPr algn="just">
              <a:spcBef>
                <a:spcPts val="600"/>
              </a:spcBef>
              <a:defRPr/>
            </a:pPr>
            <a:r>
              <a:rPr lang="en-US" altLang="en-US" sz="900" smtClean="0">
                <a:solidFill>
                  <a:schemeClr val="tx2"/>
                </a:solidFill>
                <a:latin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860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7420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7618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246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9279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585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605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9379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7.png"/><Relationship Id="rId5" Type="http://schemas.openxmlformats.org/officeDocument/2006/relationships/slideLayout" Target="../slideLayouts/slideLayout22.xml"/><Relationship Id="rId10"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defRPr/>
            </a:pPr>
            <a:fld id="{CB13E9A9-5F44-4624-9F3E-B90AFC2497AF}" type="slidenum">
              <a:rPr lang="en-US" altLang="en-US" sz="1100" smtClean="0">
                <a:solidFill>
                  <a:schemeClr val="tx2"/>
                </a:solidFill>
                <a:latin typeface="Arial" panose="020B0604020202020204" pitchFamily="34" charset="0"/>
              </a:rPr>
              <a:pPr algn="r">
                <a:defRPr/>
              </a:pPr>
              <a:t>‹#›</a:t>
            </a:fld>
            <a:endParaRPr lang="en-US" altLang="en-US" sz="1100" smtClean="0">
              <a:solidFill>
                <a:schemeClr val="tx2"/>
              </a:solidFill>
              <a:latin typeface="Arial" panose="020B0604020202020204" pitchFamily="34" charset="0"/>
            </a:endParaRPr>
          </a:p>
        </p:txBody>
      </p:sp>
      <p:sp>
        <p:nvSpPr>
          <p:cNvPr id="1030" name="TextBox 20"/>
          <p:cNvSpPr txBox="1">
            <a:spLocks noChangeArrowheads="1"/>
          </p:cNvSpPr>
          <p:nvPr/>
        </p:nvSpPr>
        <p:spPr bwMode="gray">
          <a:xfrm>
            <a:off x="481013" y="6629400"/>
            <a:ext cx="33226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altLang="en-US" sz="1100" smtClean="0">
                <a:solidFill>
                  <a:schemeClr val="tx2"/>
                </a:solidFill>
                <a:latin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4248" r:id="rId1"/>
    <p:sldLayoutId id="2147484249" r:id="rId2"/>
    <p:sldLayoutId id="2147484241" r:id="rId3"/>
    <p:sldLayoutId id="2147484242" r:id="rId4"/>
    <p:sldLayoutId id="2147484243" r:id="rId5"/>
    <p:sldLayoutId id="2147484244" r:id="rId6"/>
    <p:sldLayoutId id="2147484250" r:id="rId7"/>
    <p:sldLayoutId id="2147484251" r:id="rId8"/>
    <p:sldLayoutId id="2147484252" r:id="rId9"/>
    <p:sldLayoutId id="2147484253" r:id="rId10"/>
    <p:sldLayoutId id="2147484245" r:id="rId11"/>
    <p:sldLayoutId id="2147484246" r:id="rId12"/>
    <p:sldLayoutId id="2147484247" r:id="rId13"/>
    <p:sldLayoutId id="2147484254" r:id="rId14"/>
    <p:sldLayoutId id="2147484255" r:id="rId15"/>
    <p:sldLayoutId id="2147484256" r:id="rId16"/>
    <p:sldLayoutId id="2147484257" r:id="rId17"/>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gray">
          <a:xfrm>
            <a:off x="7543800" y="1047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60198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0C1AA96-F3ED-45D0-BBA8-08474CF2DE7E}" type="slidenum">
              <a:rPr lang="en-US" altLang="en-US" sz="800" b="1" smtClean="0">
                <a:solidFill>
                  <a:schemeClr val="tx2">
                    <a:lumMod val="75000"/>
                  </a:schemeClr>
                </a:solidFill>
              </a:rPr>
              <a:pPr algn="ctr" eaLnBrk="1" hangingPunct="1">
                <a:defRPr/>
              </a:pPr>
              <a:t>‹#›</a:t>
            </a:fld>
            <a:endParaRPr lang="en-US" altLang="en-US" sz="800" b="1" dirty="0" smtClean="0">
              <a:solidFill>
                <a:schemeClr val="tx2">
                  <a:lumMod val="75000"/>
                </a:schemeClr>
              </a:solidFill>
            </a:endParaRPr>
          </a:p>
        </p:txBody>
      </p:sp>
      <p:sp>
        <p:nvSpPr>
          <p:cNvPr id="2055"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56" name="Picture 2" descr="C:\Users\RS0093745\Desktop\TLS icon.png"/>
          <p:cNvPicPr>
            <a:picLocks noChangeAspect="1" noChangeArrowheads="1"/>
          </p:cNvPicPr>
          <p:nvPr/>
        </p:nvPicPr>
        <p:blipFill>
          <a:blip r:embed="rId11" cstate="print">
            <a:extLst>
              <a:ext uri="{28A0092B-C50C-407E-A947-70E740481C1C}">
                <a14:useLocalDpi xmlns:a14="http://schemas.microsoft.com/office/drawing/2010/main" val="0"/>
              </a:ext>
            </a:extLst>
          </a:blip>
          <a:srcRect l="11798" t="10393" r="12222" b="25218"/>
          <a:stretch>
            <a:fillRect/>
          </a:stretch>
        </p:blipFill>
        <p:spPr bwMode="auto">
          <a:xfrm>
            <a:off x="236538" y="6502400"/>
            <a:ext cx="6572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ooter Placeholder 4"/>
          <p:cNvSpPr>
            <a:spLocks noGrp="1"/>
          </p:cNvSpPr>
          <p:nvPr>
            <p:ph type="ftr" sz="quarter" idx="3"/>
          </p:nvPr>
        </p:nvSpPr>
        <p:spPr>
          <a:xfrm>
            <a:off x="6400800" y="6583363"/>
            <a:ext cx="2693988" cy="228600"/>
          </a:xfrm>
          <a:prstGeom prst="rect">
            <a:avLst/>
          </a:prstGeom>
        </p:spPr>
        <p:txBody>
          <a:bodyPr vert="horz" lIns="91440" tIns="45720" rIns="91440" bIns="45720" rtlCol="0" anchor="ctr"/>
          <a:lstStyle>
            <a:lvl1pPr algn="l" eaLnBrk="1" hangingPunct="1">
              <a:defRPr sz="700" b="1">
                <a:solidFill>
                  <a:schemeClr val="tx2">
                    <a:lumMod val="75000"/>
                  </a:schemeClr>
                </a:solidFill>
                <a:latin typeface="Arial" pitchFamily="34" charset="0"/>
              </a:defRPr>
            </a:lvl1pPr>
          </a:lstStyle>
          <a:p>
            <a:pPr>
              <a:defRPr/>
            </a:pPr>
            <a:r>
              <a:rPr lang="en-IN"/>
              <a:t>Copyright © 2016 Tech Mahindra. All Rights Reserved.</a:t>
            </a:r>
            <a:endParaRPr 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lang="en-US" altLang="en-US" sz="2400" b="1" dirty="0">
          <a:solidFill>
            <a:srgbClr val="6D6E71"/>
          </a:solidFill>
          <a:latin typeface="+mn-lt"/>
          <a:ea typeface="+mj-ea"/>
          <a:cs typeface="+mj-cs"/>
        </a:defRPr>
      </a:lvl1pPr>
      <a:lvl2pPr algn="l" rtl="0" eaLnBrk="0" fontAlgn="base" hangingPunct="0">
        <a:spcBef>
          <a:spcPct val="0"/>
        </a:spcBef>
        <a:spcAft>
          <a:spcPct val="0"/>
        </a:spcAft>
        <a:defRPr sz="2400" b="1">
          <a:solidFill>
            <a:srgbClr val="6D6E71"/>
          </a:solidFill>
          <a:latin typeface="Arial" charset="0"/>
        </a:defRPr>
      </a:lvl2pPr>
      <a:lvl3pPr algn="l" rtl="0" eaLnBrk="0" fontAlgn="base" hangingPunct="0">
        <a:spcBef>
          <a:spcPct val="0"/>
        </a:spcBef>
        <a:spcAft>
          <a:spcPct val="0"/>
        </a:spcAft>
        <a:defRPr sz="2400" b="1">
          <a:solidFill>
            <a:srgbClr val="6D6E71"/>
          </a:solidFill>
          <a:latin typeface="Arial" charset="0"/>
        </a:defRPr>
      </a:lvl3pPr>
      <a:lvl4pPr algn="l" rtl="0" eaLnBrk="0" fontAlgn="base" hangingPunct="0">
        <a:spcBef>
          <a:spcPct val="0"/>
        </a:spcBef>
        <a:spcAft>
          <a:spcPct val="0"/>
        </a:spcAft>
        <a:defRPr sz="2400" b="1">
          <a:solidFill>
            <a:srgbClr val="6D6E71"/>
          </a:solidFill>
          <a:latin typeface="Arial" charset="0"/>
        </a:defRPr>
      </a:lvl4pPr>
      <a:lvl5pPr algn="l" rtl="0" eaLnBrk="0" fontAlgn="base" hangingPunct="0">
        <a:spcBef>
          <a:spcPct val="0"/>
        </a:spcBef>
        <a:spcAft>
          <a:spcPct val="0"/>
        </a:spcAft>
        <a:defRPr sz="240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088" indent="-192088" algn="l" rtl="0" eaLnBrk="0" fontAlgn="base" hangingPunct="0">
        <a:lnSpc>
          <a:spcPct val="114000"/>
        </a:lnSpc>
        <a:spcBef>
          <a:spcPct val="20000"/>
        </a:spcBef>
        <a:spcAft>
          <a:spcPct val="0"/>
        </a:spcAft>
        <a:buClr>
          <a:srgbClr val="BF1313"/>
        </a:buClr>
        <a:buFont typeface="Wingdings" panose="05000000000000000000" pitchFamily="2" charset="2"/>
        <a:buChar char="§"/>
        <a:defRPr>
          <a:solidFill>
            <a:schemeClr val="tx1"/>
          </a:solidFill>
          <a:latin typeface="+mn-lt"/>
          <a:ea typeface="+mn-ea"/>
          <a:cs typeface="+mn-cs"/>
        </a:defRPr>
      </a:lvl1pPr>
      <a:lvl2pPr marL="417513" indent="-160338" algn="l" rtl="0" eaLnBrk="0" fontAlgn="base" hangingPunct="0">
        <a:lnSpc>
          <a:spcPct val="114000"/>
        </a:lnSpc>
        <a:spcBef>
          <a:spcPct val="20000"/>
        </a:spcBef>
        <a:spcAft>
          <a:spcPct val="0"/>
        </a:spcAft>
        <a:buClr>
          <a:srgbClr val="E63700"/>
        </a:buClr>
        <a:buFont typeface="Wingdings" panose="05000000000000000000" pitchFamily="2" charset="2"/>
        <a:buChar char="§"/>
        <a:defRPr sz="1600">
          <a:solidFill>
            <a:schemeClr val="tx1"/>
          </a:solidFill>
          <a:latin typeface="+mn-lt"/>
        </a:defRPr>
      </a:lvl2pPr>
      <a:lvl3pPr marL="642938" indent="-128588" algn="l" rtl="0" eaLnBrk="0" fontAlgn="base" hangingPunct="0">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4pPr>
      <a:lvl5pPr marL="1157288" indent="-128588" algn="l" rtl="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5.jpeg"/><Relationship Id="rId4" Type="http://schemas.openxmlformats.org/officeDocument/2006/relationships/image" Target="../media/image14.jpe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5"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a:xfrm>
            <a:off x="1827213" y="2076450"/>
            <a:ext cx="5511800" cy="1446213"/>
          </a:xfrm>
        </p:spPr>
        <p:txBody>
          <a:bodyPr/>
          <a:lstStyle/>
          <a:p>
            <a:pPr algn="ctr" eaLnBrk="1" hangingPunct="1"/>
            <a:r>
              <a:rPr smtClean="0">
                <a:latin typeface="Verdana" panose="020B0604030504040204" pitchFamily="34" charset="0"/>
              </a:rPr>
              <a:t>Abstraction</a:t>
            </a:r>
            <a:br>
              <a:rPr smtClean="0">
                <a:latin typeface="Verdana" panose="020B0604030504040204" pitchFamily="34" charset="0"/>
              </a:rPr>
            </a:br>
            <a:r>
              <a:rPr smtClean="0">
                <a:latin typeface="Verdana" panose="020B0604030504040204" pitchFamily="34" charset="0"/>
              </a:rPr>
              <a:t>&amp;</a:t>
            </a:r>
            <a:br>
              <a:rPr smtClean="0">
                <a:latin typeface="Verdana" panose="020B0604030504040204" pitchFamily="34" charset="0"/>
              </a:rPr>
            </a:br>
            <a:r>
              <a:rPr smtClean="0">
                <a:latin typeface="Verdana" panose="020B0604030504040204" pitchFamily="34" charset="0"/>
              </a:rPr>
              <a:t>Polymorphism</a:t>
            </a:r>
            <a:endParaRPr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552450"/>
            <a:ext cx="6705600" cy="411163"/>
          </a:xfrm>
        </p:spPr>
        <p:txBody>
          <a:bodyPr/>
          <a:lstStyle/>
          <a:p>
            <a:pPr eaLnBrk="1" hangingPunct="1"/>
            <a:r>
              <a:rPr smtClean="0"/>
              <a:t>Final Variable</a:t>
            </a:r>
          </a:p>
        </p:txBody>
      </p:sp>
      <p:sp>
        <p:nvSpPr>
          <p:cNvPr id="1314819" name="Rectangle 3"/>
          <p:cNvSpPr>
            <a:spLocks noGrp="1" noChangeArrowheads="1"/>
          </p:cNvSpPr>
          <p:nvPr>
            <p:ph type="body" idx="1"/>
          </p:nvPr>
        </p:nvSpPr>
        <p:spPr/>
        <p:txBody>
          <a:bodyPr/>
          <a:lstStyle/>
          <a:p>
            <a:pPr eaLnBrk="1" hangingPunct="1"/>
            <a:r>
              <a:rPr lang="en-US" altLang="en-US" smtClean="0"/>
              <a:t>A </a:t>
            </a:r>
            <a:r>
              <a:rPr lang="en-US" altLang="en-US" b="1" smtClean="0">
                <a:solidFill>
                  <a:srgbClr val="FF0000"/>
                </a:solidFill>
              </a:rPr>
              <a:t>final variable</a:t>
            </a:r>
            <a:r>
              <a:rPr lang="en-US" altLang="en-US" smtClean="0"/>
              <a:t> is a constant. </a:t>
            </a:r>
          </a:p>
          <a:p>
            <a:pPr eaLnBrk="1" hangingPunct="1">
              <a:buFont typeface="Wingdings" panose="05000000000000000000" pitchFamily="2" charset="2"/>
              <a:buNone/>
            </a:pPr>
            <a:endParaRPr lang="en-US" altLang="en-US" sz="1400" smtClean="0"/>
          </a:p>
          <a:p>
            <a:pPr eaLnBrk="1" hangingPunct="1"/>
            <a:r>
              <a:rPr lang="en-US" altLang="en-US" smtClean="0"/>
              <a:t>It can only be assigned a value once.</a:t>
            </a:r>
          </a:p>
          <a:p>
            <a:pPr eaLnBrk="1" hangingPunct="1">
              <a:buFont typeface="Wingdings" panose="05000000000000000000" pitchFamily="2" charset="2"/>
              <a:buNone/>
            </a:pPr>
            <a:endParaRPr lang="en-US" altLang="en-US" sz="1400" smtClean="0"/>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public class MyClass {</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public static </a:t>
            </a:r>
            <a:r>
              <a:rPr lang="en-US" altLang="en-US" sz="2200" b="1" smtClean="0">
                <a:solidFill>
                  <a:srgbClr val="FF0000"/>
                </a:solidFill>
                <a:latin typeface="Courier New" panose="02070309020205020404" pitchFamily="49" charset="0"/>
              </a:rPr>
              <a:t>final</a:t>
            </a:r>
            <a:r>
              <a:rPr lang="en-US" altLang="en-US" sz="2200" smtClean="0">
                <a:solidFill>
                  <a:srgbClr val="FF0000"/>
                </a:solidFill>
                <a:latin typeface="Courier New" panose="02070309020205020404" pitchFamily="49" charset="0"/>
              </a:rPr>
              <a:t> double 					PI=3.1415926535879;</a:t>
            </a:r>
          </a:p>
          <a:p>
            <a:pPr eaLnBrk="1" hangingPunct="1">
              <a:buFont typeface="Wingdings" panose="05000000000000000000" pitchFamily="2" charset="2"/>
              <a:buNone/>
            </a:pPr>
            <a:endParaRPr lang="en-US" altLang="en-US" sz="2200" smtClean="0">
              <a:solidFill>
                <a:srgbClr val="FF0000"/>
              </a:solidFill>
              <a:latin typeface="Courier New" panose="02070309020205020404" pitchFamily="49" charset="0"/>
            </a:endParaRP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void changePI(){</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PI=3.14;</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r>
              <a:rPr lang="en-US" altLang="en-US" sz="2200" smtClean="0">
                <a:latin typeface="Courier New" panose="02070309020205020404" pitchFamily="49" charset="0"/>
              </a:rPr>
              <a:t> </a:t>
            </a:r>
          </a:p>
          <a:p>
            <a:pPr lvl="1" eaLnBrk="1" hangingPunct="1">
              <a:buFont typeface="Wingdings" panose="05000000000000000000" pitchFamily="2" charset="2"/>
              <a:buNone/>
            </a:pPr>
            <a:r>
              <a:rPr lang="en-US" altLang="en-US" i="1" smtClean="0">
                <a:solidFill>
                  <a:schemeClr val="accent2"/>
                </a:solidFill>
                <a:cs typeface="Arial" panose="020B0604020202020204" pitchFamily="34" charset="0"/>
              </a:rPr>
              <a:t>							</a:t>
            </a:r>
            <a:endParaRPr lang="en-US" altLang="en-US" sz="2200" smtClean="0">
              <a:latin typeface="Courier New" panose="02070309020205020404" pitchFamily="49" charset="0"/>
              <a:cs typeface="Arial" panose="020B0604020202020204" pitchFamily="34" charset="0"/>
            </a:endParaRPr>
          </a:p>
        </p:txBody>
      </p:sp>
      <p:grpSp>
        <p:nvGrpSpPr>
          <p:cNvPr id="3" name="Group 2"/>
          <p:cNvGrpSpPr>
            <a:grpSpLocks/>
          </p:cNvGrpSpPr>
          <p:nvPr/>
        </p:nvGrpSpPr>
        <p:grpSpPr bwMode="auto">
          <a:xfrm>
            <a:off x="3657600" y="4495800"/>
            <a:ext cx="534988" cy="603250"/>
            <a:chOff x="4343400" y="3856038"/>
            <a:chExt cx="534988" cy="603250"/>
          </a:xfrm>
        </p:grpSpPr>
        <p:cxnSp>
          <p:nvCxnSpPr>
            <p:cNvPr id="4" name="Straight Connector 3"/>
            <p:cNvCxnSpPr/>
            <p:nvPr/>
          </p:nvCxnSpPr>
          <p:spPr>
            <a:xfrm>
              <a:off x="4343400" y="3856038"/>
              <a:ext cx="534988" cy="603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343400" y="3856038"/>
              <a:ext cx="534988" cy="60325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14819">
                                            <p:txEl>
                                              <p:pRg st="0" end="0"/>
                                            </p:txEl>
                                          </p:spTgt>
                                        </p:tgtEl>
                                        <p:attrNameLst>
                                          <p:attrName>style.visibility</p:attrName>
                                        </p:attrNameLst>
                                      </p:cBhvr>
                                      <p:to>
                                        <p:strVal val="visible"/>
                                      </p:to>
                                    </p:set>
                                    <p:animEffect transition="in" filter="blinds(horizontal)">
                                      <p:cBhvr>
                                        <p:cTn id="7" dur="500"/>
                                        <p:tgtEl>
                                          <p:spTgt spid="131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4819">
                                            <p:txEl>
                                              <p:pRg st="2" end="2"/>
                                            </p:txEl>
                                          </p:spTgt>
                                        </p:tgtEl>
                                        <p:attrNameLst>
                                          <p:attrName>style.visibility</p:attrName>
                                        </p:attrNameLst>
                                      </p:cBhvr>
                                      <p:to>
                                        <p:strVal val="visible"/>
                                      </p:to>
                                    </p:set>
                                    <p:animEffect transition="in" filter="blinds(horizontal)">
                                      <p:cBhvr>
                                        <p:cTn id="12" dur="500"/>
                                        <p:tgtEl>
                                          <p:spTgt spid="131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4819">
                                            <p:txEl>
                                              <p:pRg st="4" end="4"/>
                                            </p:txEl>
                                          </p:spTgt>
                                        </p:tgtEl>
                                        <p:attrNameLst>
                                          <p:attrName>style.visibility</p:attrName>
                                        </p:attrNameLst>
                                      </p:cBhvr>
                                      <p:to>
                                        <p:strVal val="visible"/>
                                      </p:to>
                                    </p:set>
                                    <p:animEffect transition="in" filter="blinds(horizontal)">
                                      <p:cBhvr>
                                        <p:cTn id="17" dur="500"/>
                                        <p:tgtEl>
                                          <p:spTgt spid="131481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14819">
                                            <p:txEl>
                                              <p:pRg st="5" end="5"/>
                                            </p:txEl>
                                          </p:spTgt>
                                        </p:tgtEl>
                                        <p:attrNameLst>
                                          <p:attrName>style.visibility</p:attrName>
                                        </p:attrNameLst>
                                      </p:cBhvr>
                                      <p:to>
                                        <p:strVal val="visible"/>
                                      </p:to>
                                    </p:set>
                                    <p:animEffect transition="in" filter="blinds(horizontal)">
                                      <p:cBhvr>
                                        <p:cTn id="20" dur="500"/>
                                        <p:tgtEl>
                                          <p:spTgt spid="131481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14819">
                                            <p:txEl>
                                              <p:pRg st="7" end="7"/>
                                            </p:txEl>
                                          </p:spTgt>
                                        </p:tgtEl>
                                        <p:attrNameLst>
                                          <p:attrName>style.visibility</p:attrName>
                                        </p:attrNameLst>
                                      </p:cBhvr>
                                      <p:to>
                                        <p:strVal val="visible"/>
                                      </p:to>
                                    </p:set>
                                    <p:animEffect transition="in" filter="blinds(horizontal)">
                                      <p:cBhvr>
                                        <p:cTn id="23" dur="500"/>
                                        <p:tgtEl>
                                          <p:spTgt spid="1314819">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14819">
                                            <p:txEl>
                                              <p:pRg st="8" end="8"/>
                                            </p:txEl>
                                          </p:spTgt>
                                        </p:tgtEl>
                                        <p:attrNameLst>
                                          <p:attrName>style.visibility</p:attrName>
                                        </p:attrNameLst>
                                      </p:cBhvr>
                                      <p:to>
                                        <p:strVal val="visible"/>
                                      </p:to>
                                    </p:set>
                                    <p:animEffect transition="in" filter="blinds(horizontal)">
                                      <p:cBhvr>
                                        <p:cTn id="26" dur="500"/>
                                        <p:tgtEl>
                                          <p:spTgt spid="1314819">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14819">
                                            <p:txEl>
                                              <p:pRg st="9" end="9"/>
                                            </p:txEl>
                                          </p:spTgt>
                                        </p:tgtEl>
                                        <p:attrNameLst>
                                          <p:attrName>style.visibility</p:attrName>
                                        </p:attrNameLst>
                                      </p:cBhvr>
                                      <p:to>
                                        <p:strVal val="visible"/>
                                      </p:to>
                                    </p:set>
                                    <p:animEffect transition="in" filter="blinds(horizontal)">
                                      <p:cBhvr>
                                        <p:cTn id="29" dur="500"/>
                                        <p:tgtEl>
                                          <p:spTgt spid="1314819">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14819">
                                            <p:txEl>
                                              <p:pRg st="10" end="10"/>
                                            </p:txEl>
                                          </p:spTgt>
                                        </p:tgtEl>
                                        <p:attrNameLst>
                                          <p:attrName>style.visibility</p:attrName>
                                        </p:attrNameLst>
                                      </p:cBhvr>
                                      <p:to>
                                        <p:strVal val="visible"/>
                                      </p:to>
                                    </p:set>
                                    <p:animEffect transition="in" filter="blinds(horizontal)">
                                      <p:cBhvr>
                                        <p:cTn id="32" dur="500"/>
                                        <p:tgtEl>
                                          <p:spTgt spid="1314819">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14819">
                                            <p:txEl>
                                              <p:pRg st="11" end="11"/>
                                            </p:txEl>
                                          </p:spTgt>
                                        </p:tgtEl>
                                        <p:attrNameLst>
                                          <p:attrName>style.visibility</p:attrName>
                                        </p:attrNameLst>
                                      </p:cBhvr>
                                      <p:to>
                                        <p:strVal val="visible"/>
                                      </p:to>
                                    </p:set>
                                    <p:animEffect transition="in" filter="blinds(horizontal)">
                                      <p:cBhvr>
                                        <p:cTn id="37" dur="500"/>
                                        <p:tgtEl>
                                          <p:spTgt spid="1314819">
                                            <p:txEl>
                                              <p:pRg st="11" end="11"/>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304800" y="552450"/>
            <a:ext cx="6705600" cy="411163"/>
          </a:xfrm>
        </p:spPr>
        <p:txBody>
          <a:bodyPr/>
          <a:lstStyle/>
          <a:p>
            <a:pPr eaLnBrk="1" hangingPunct="1"/>
            <a:r>
              <a:rPr smtClean="0"/>
              <a:t>Interface</a:t>
            </a:r>
          </a:p>
        </p:txBody>
      </p:sp>
      <p:sp>
        <p:nvSpPr>
          <p:cNvPr id="1316866" name="Rectangle 2"/>
          <p:cNvSpPr>
            <a:spLocks noGrp="1" noChangeArrowheads="1"/>
          </p:cNvSpPr>
          <p:nvPr>
            <p:ph type="body" idx="1"/>
          </p:nvPr>
        </p:nvSpPr>
        <p:spPr/>
        <p:txBody>
          <a:bodyPr/>
          <a:lstStyle/>
          <a:p>
            <a:pPr eaLnBrk="1" hangingPunct="1">
              <a:lnSpc>
                <a:spcPct val="100000"/>
              </a:lnSpc>
            </a:pPr>
            <a:r>
              <a:rPr lang="en-US" altLang="en-US" smtClean="0"/>
              <a:t>Java interfaces are the </a:t>
            </a:r>
            <a:r>
              <a:rPr lang="en-US" altLang="en-US" smtClean="0">
                <a:solidFill>
                  <a:srgbClr val="FF0000"/>
                </a:solidFill>
              </a:rPr>
              <a:t>specifications for one or all the functionalities</a:t>
            </a:r>
            <a:r>
              <a:rPr lang="en-US" altLang="en-US" smtClean="0"/>
              <a:t> exhibited by an object.</a:t>
            </a:r>
          </a:p>
          <a:p>
            <a:pPr eaLnBrk="1" hangingPunct="1">
              <a:lnSpc>
                <a:spcPct val="100000"/>
              </a:lnSpc>
              <a:buFont typeface="Wingdings" panose="05000000000000000000" pitchFamily="2" charset="2"/>
              <a:buNone/>
            </a:pPr>
            <a:endParaRPr lang="en-US" altLang="en-US" sz="1400" smtClean="0"/>
          </a:p>
          <a:p>
            <a:pPr eaLnBrk="1" hangingPunct="1">
              <a:lnSpc>
                <a:spcPct val="100000"/>
              </a:lnSpc>
            </a:pPr>
            <a:r>
              <a:rPr lang="en-IN" altLang="en-US" smtClean="0"/>
              <a:t>It is a </a:t>
            </a:r>
            <a:r>
              <a:rPr lang="en-IN" altLang="en-US" smtClean="0">
                <a:solidFill>
                  <a:srgbClr val="FF0000"/>
                </a:solidFill>
              </a:rPr>
              <a:t>100% abstract class</a:t>
            </a:r>
            <a:r>
              <a:rPr lang="en-IN" altLang="en-US" smtClean="0"/>
              <a:t> in which none of the methods have body.</a:t>
            </a:r>
          </a:p>
          <a:p>
            <a:pPr eaLnBrk="1" hangingPunct="1">
              <a:lnSpc>
                <a:spcPct val="100000"/>
              </a:lnSpc>
            </a:pPr>
            <a:endParaRPr lang="en-US" altLang="en-US" smtClean="0"/>
          </a:p>
          <a:p>
            <a:pPr eaLnBrk="1" hangingPunct="1">
              <a:lnSpc>
                <a:spcPct val="100000"/>
              </a:lnSpc>
            </a:pPr>
            <a:r>
              <a:rPr lang="en-US" altLang="en-US" smtClean="0"/>
              <a:t>The Java interface is a </a:t>
            </a:r>
            <a:r>
              <a:rPr lang="en-US" altLang="en-US" smtClean="0">
                <a:solidFill>
                  <a:srgbClr val="FF0000"/>
                </a:solidFill>
              </a:rPr>
              <a:t>development contract </a:t>
            </a:r>
            <a:r>
              <a:rPr lang="en-US" altLang="en-US" smtClean="0"/>
              <a:t>to ensure that a particular object satisfies a given set of specifications.</a:t>
            </a:r>
          </a:p>
          <a:p>
            <a:pPr eaLnBrk="1" hangingPunct="1">
              <a:lnSpc>
                <a:spcPct val="100000"/>
              </a:lnSpc>
            </a:pPr>
            <a:endParaRPr lang="en-US" altLang="en-US" smtClean="0"/>
          </a:p>
          <a:p>
            <a:pPr algn="just" eaLnBrk="1" hangingPunct="1">
              <a:lnSpc>
                <a:spcPct val="100000"/>
              </a:lnSpc>
            </a:pPr>
            <a:r>
              <a:rPr lang="en-US" altLang="en-US" smtClean="0"/>
              <a:t>In Java, an interface is a reference type, similar to a class</a:t>
            </a:r>
          </a:p>
          <a:p>
            <a:pPr algn="just" eaLnBrk="1" hangingPunct="1">
              <a:lnSpc>
                <a:spcPct val="100000"/>
              </a:lnSpc>
            </a:pPr>
            <a:endParaRPr lang="en-US" altLang="en-US" smtClean="0"/>
          </a:p>
          <a:p>
            <a:pPr algn="just" eaLnBrk="1" hangingPunct="1">
              <a:lnSpc>
                <a:spcPct val="100000"/>
              </a:lnSpc>
            </a:pPr>
            <a:r>
              <a:rPr lang="en-US" altLang="en-US" smtClean="0"/>
              <a:t>Cannot be instantiated — they can only be </a:t>
            </a:r>
            <a:r>
              <a:rPr lang="en-US" altLang="en-US" i="1" smtClean="0">
                <a:solidFill>
                  <a:srgbClr val="FF0000"/>
                </a:solidFill>
              </a:rPr>
              <a:t>implemented</a:t>
            </a:r>
            <a:r>
              <a:rPr lang="en-US" altLang="en-US" smtClean="0">
                <a:solidFill>
                  <a:srgbClr val="FF0000"/>
                </a:solidFill>
              </a:rPr>
              <a:t> </a:t>
            </a:r>
            <a:r>
              <a:rPr lang="en-US" altLang="en-US" smtClean="0"/>
              <a:t>by classes or </a:t>
            </a:r>
            <a:r>
              <a:rPr lang="en-US" altLang="en-US" i="1" smtClean="0">
                <a:solidFill>
                  <a:srgbClr val="FF0000"/>
                </a:solidFill>
              </a:rPr>
              <a:t>extended</a:t>
            </a:r>
            <a:r>
              <a:rPr lang="en-US" altLang="en-US" smtClean="0">
                <a:solidFill>
                  <a:srgbClr val="FF0000"/>
                </a:solidFill>
              </a:rPr>
              <a:t> </a:t>
            </a:r>
            <a:r>
              <a:rPr lang="en-US" altLang="en-US" smtClean="0"/>
              <a:t>by other interfaces</a:t>
            </a:r>
          </a:p>
          <a:p>
            <a:pPr algn="just" eaLnBrk="1" hangingPunct="1">
              <a:lnSpc>
                <a:spcPct val="100000"/>
              </a:lnSpc>
            </a:pPr>
            <a:endParaRPr lang="en-US" altLang="en-US" smtClean="0"/>
          </a:p>
          <a:p>
            <a:pPr algn="just" eaLnBrk="1" hangingPunct="1">
              <a:lnSpc>
                <a:spcPct val="100000"/>
              </a:lnSpc>
            </a:pPr>
            <a:r>
              <a:rPr lang="en-US" altLang="en-US" smtClean="0"/>
              <a:t>An interface can extend another interface</a:t>
            </a:r>
          </a:p>
          <a:p>
            <a:pPr algn="just" eaLnBrk="1" hangingPunct="1">
              <a:lnSpc>
                <a:spcPct val="100000"/>
              </a:lnSpc>
            </a:pPr>
            <a:endParaRPr lang="en-US" altLang="en-US" smtClean="0"/>
          </a:p>
          <a:p>
            <a:pPr algn="just" eaLnBrk="1" hangingPunct="1">
              <a:lnSpc>
                <a:spcPct val="100000"/>
              </a:lnSpc>
            </a:pPr>
            <a:r>
              <a:rPr lang="en-US" altLang="en-US" smtClean="0"/>
              <a:t>A class can extend one class but implement multiple interfaces</a:t>
            </a:r>
          </a:p>
          <a:p>
            <a:pPr eaLnBrk="1" hangingPunct="1"/>
            <a:endParaRPr lang="en-US" altLang="en-US" smtClean="0"/>
          </a:p>
          <a:p>
            <a:pPr eaLnBrk="1" hangingPunct="1">
              <a:buFont typeface="Wingdings" panose="05000000000000000000" pitchFamily="2" charset="2"/>
              <a:buNone/>
            </a:pP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6866">
                                            <p:txEl>
                                              <p:pRg st="0" end="0"/>
                                            </p:txEl>
                                          </p:spTgt>
                                        </p:tgtEl>
                                        <p:attrNameLst>
                                          <p:attrName>style.visibility</p:attrName>
                                        </p:attrNameLst>
                                      </p:cBhvr>
                                      <p:to>
                                        <p:strVal val="visible"/>
                                      </p:to>
                                    </p:set>
                                    <p:animEffect transition="in" filter="blinds(horizontal)">
                                      <p:cBhvr>
                                        <p:cTn id="7" dur="500"/>
                                        <p:tgtEl>
                                          <p:spTgt spid="1316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6866">
                                            <p:txEl>
                                              <p:pRg st="2" end="2"/>
                                            </p:txEl>
                                          </p:spTgt>
                                        </p:tgtEl>
                                        <p:attrNameLst>
                                          <p:attrName>style.visibility</p:attrName>
                                        </p:attrNameLst>
                                      </p:cBhvr>
                                      <p:to>
                                        <p:strVal val="visible"/>
                                      </p:to>
                                    </p:set>
                                    <p:animEffect transition="in" filter="blinds(horizontal)">
                                      <p:cBhvr>
                                        <p:cTn id="12" dur="500"/>
                                        <p:tgtEl>
                                          <p:spTgt spid="13168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6866">
                                            <p:txEl>
                                              <p:pRg st="4" end="4"/>
                                            </p:txEl>
                                          </p:spTgt>
                                        </p:tgtEl>
                                        <p:attrNameLst>
                                          <p:attrName>style.visibility</p:attrName>
                                        </p:attrNameLst>
                                      </p:cBhvr>
                                      <p:to>
                                        <p:strVal val="visible"/>
                                      </p:to>
                                    </p:set>
                                    <p:animEffect transition="in" filter="blinds(horizontal)">
                                      <p:cBhvr>
                                        <p:cTn id="17" dur="500"/>
                                        <p:tgtEl>
                                          <p:spTgt spid="131686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16866">
                                            <p:txEl>
                                              <p:pRg st="6" end="6"/>
                                            </p:txEl>
                                          </p:spTgt>
                                        </p:tgtEl>
                                        <p:attrNameLst>
                                          <p:attrName>style.visibility</p:attrName>
                                        </p:attrNameLst>
                                      </p:cBhvr>
                                      <p:to>
                                        <p:strVal val="visible"/>
                                      </p:to>
                                    </p:set>
                                    <p:animEffect transition="in" filter="blinds(horizontal)">
                                      <p:cBhvr>
                                        <p:cTn id="22" dur="500"/>
                                        <p:tgtEl>
                                          <p:spTgt spid="1316866">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16866">
                                            <p:txEl>
                                              <p:pRg st="8" end="8"/>
                                            </p:txEl>
                                          </p:spTgt>
                                        </p:tgtEl>
                                        <p:attrNameLst>
                                          <p:attrName>style.visibility</p:attrName>
                                        </p:attrNameLst>
                                      </p:cBhvr>
                                      <p:to>
                                        <p:strVal val="visible"/>
                                      </p:to>
                                    </p:set>
                                    <p:animEffect transition="in" filter="blinds(horizontal)">
                                      <p:cBhvr>
                                        <p:cTn id="27" dur="500"/>
                                        <p:tgtEl>
                                          <p:spTgt spid="1316866">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16866">
                                            <p:txEl>
                                              <p:pRg st="10" end="10"/>
                                            </p:txEl>
                                          </p:spTgt>
                                        </p:tgtEl>
                                        <p:attrNameLst>
                                          <p:attrName>style.visibility</p:attrName>
                                        </p:attrNameLst>
                                      </p:cBhvr>
                                      <p:to>
                                        <p:strVal val="visible"/>
                                      </p:to>
                                    </p:set>
                                    <p:animEffect transition="in" filter="blinds(horizontal)">
                                      <p:cBhvr>
                                        <p:cTn id="32" dur="500"/>
                                        <p:tgtEl>
                                          <p:spTgt spid="1316866">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16866">
                                            <p:txEl>
                                              <p:pRg st="12" end="12"/>
                                            </p:txEl>
                                          </p:spTgt>
                                        </p:tgtEl>
                                        <p:attrNameLst>
                                          <p:attrName>style.visibility</p:attrName>
                                        </p:attrNameLst>
                                      </p:cBhvr>
                                      <p:to>
                                        <p:strVal val="visible"/>
                                      </p:to>
                                    </p:set>
                                    <p:animEffect transition="in" filter="blinds(horizontal)">
                                      <p:cBhvr>
                                        <p:cTn id="37" dur="500"/>
                                        <p:tgtEl>
                                          <p:spTgt spid="13168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552450"/>
            <a:ext cx="6705600" cy="411163"/>
          </a:xfrm>
        </p:spPr>
        <p:txBody>
          <a:bodyPr/>
          <a:lstStyle/>
          <a:p>
            <a:pPr eaLnBrk="1" hangingPunct="1"/>
            <a:r>
              <a:rPr smtClean="0"/>
              <a:t>Need for Interfaces</a:t>
            </a:r>
          </a:p>
        </p:txBody>
      </p:sp>
      <p:sp>
        <p:nvSpPr>
          <p:cNvPr id="4103" name="Rectangle 3"/>
          <p:cNvSpPr>
            <a:spLocks noGrp="1" noChangeArrowheads="1"/>
          </p:cNvSpPr>
          <p:nvPr>
            <p:ph type="body" idx="1"/>
          </p:nvPr>
        </p:nvSpPr>
        <p:spPr/>
        <p:txBody>
          <a:bodyPr/>
          <a:lstStyle/>
          <a:p>
            <a:pPr eaLnBrk="1" hangingPunct="1"/>
            <a:r>
              <a:rPr lang="en-US" altLang="en-US" smtClean="0"/>
              <a:t>To reveal an object's programming interface (functionality of the object) without revealing its implementation</a:t>
            </a:r>
          </a:p>
          <a:p>
            <a:pPr eaLnBrk="1" hangingPunct="1"/>
            <a:endParaRPr lang="en-US" altLang="en-US" smtClean="0"/>
          </a:p>
          <a:p>
            <a:pPr eaLnBrk="1" hangingPunct="1"/>
            <a:r>
              <a:rPr lang="en-US" altLang="en-US" smtClean="0"/>
              <a:t>To have unrelated classes implement similar methods (behaviors)</a:t>
            </a:r>
          </a:p>
          <a:p>
            <a:pPr eaLnBrk="1" hangingPunct="1"/>
            <a:endParaRPr lang="en-US" altLang="en-US" smtClean="0"/>
          </a:p>
          <a:p>
            <a:pPr eaLnBrk="1" hangingPunct="1"/>
            <a:r>
              <a:rPr lang="en-US" altLang="en-US" smtClean="0"/>
              <a:t>To model multiple inheritance</a:t>
            </a:r>
          </a:p>
          <a:p>
            <a:pPr eaLnBrk="1" hangingPunct="1">
              <a:buFont typeface="Wingdings" panose="05000000000000000000" pitchFamily="2" charset="2"/>
              <a:buNone/>
            </a:pPr>
            <a:endParaRPr lang="en-US" altLang="en-US"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 calcmode="lin" valueType="num">
                                      <p:cBhvr additive="base">
                                        <p:cTn id="7" dur="1000" fill="hold"/>
                                        <p:tgtEl>
                                          <p:spTgt spid="410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4103">
                                            <p:txEl>
                                              <p:pRg st="2" end="2"/>
                                            </p:txEl>
                                          </p:spTgt>
                                        </p:tgtEl>
                                        <p:attrNameLst>
                                          <p:attrName>style.visibility</p:attrName>
                                        </p:attrNameLst>
                                      </p:cBhvr>
                                      <p:to>
                                        <p:strVal val="visible"/>
                                      </p:to>
                                    </p:set>
                                    <p:anim calcmode="lin" valueType="num">
                                      <p:cBhvr additive="base">
                                        <p:cTn id="12" dur="1000" fill="hold"/>
                                        <p:tgtEl>
                                          <p:spTgt spid="4103">
                                            <p:txEl>
                                              <p:pRg st="2" end="2"/>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4103">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4103">
                                            <p:txEl>
                                              <p:pRg st="4" end="4"/>
                                            </p:txEl>
                                          </p:spTgt>
                                        </p:tgtEl>
                                        <p:attrNameLst>
                                          <p:attrName>style.visibility</p:attrName>
                                        </p:attrNameLst>
                                      </p:cBhvr>
                                      <p:to>
                                        <p:strVal val="visible"/>
                                      </p:to>
                                    </p:set>
                                    <p:anim calcmode="lin" valueType="num">
                                      <p:cBhvr additive="base">
                                        <p:cTn id="17" dur="1000" fill="hold"/>
                                        <p:tgtEl>
                                          <p:spTgt spid="4103">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1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552450"/>
            <a:ext cx="6705600" cy="411163"/>
          </a:xfrm>
        </p:spPr>
        <p:txBody>
          <a:bodyPr/>
          <a:lstStyle/>
          <a:p>
            <a:pPr eaLnBrk="1" hangingPunct="1"/>
            <a:r>
              <a:rPr smtClean="0"/>
              <a:t>Interface</a:t>
            </a:r>
          </a:p>
        </p:txBody>
      </p:sp>
      <p:grpSp>
        <p:nvGrpSpPr>
          <p:cNvPr id="2" name="Group 3"/>
          <p:cNvGrpSpPr>
            <a:grpSpLocks/>
          </p:cNvGrpSpPr>
          <p:nvPr/>
        </p:nvGrpSpPr>
        <p:grpSpPr bwMode="auto">
          <a:xfrm>
            <a:off x="762000" y="1219200"/>
            <a:ext cx="2590800" cy="2286000"/>
            <a:chOff x="1152" y="672"/>
            <a:chExt cx="1632" cy="1344"/>
          </a:xfrm>
        </p:grpSpPr>
        <p:sp>
          <p:nvSpPr>
            <p:cNvPr id="47118" name="Rectangle 4"/>
            <p:cNvSpPr>
              <a:spLocks noChangeArrowheads="1"/>
            </p:cNvSpPr>
            <p:nvPr/>
          </p:nvSpPr>
          <p:spPr bwMode="auto">
            <a:xfrm>
              <a:off x="1154" y="1341"/>
              <a:ext cx="1630" cy="675"/>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1400" b="1">
                <a:solidFill>
                  <a:schemeClr val="bg1"/>
                </a:solidFill>
              </a:endParaRPr>
            </a:p>
            <a:p>
              <a:pPr algn="ctr">
                <a:lnSpc>
                  <a:spcPct val="100000"/>
                </a:lnSpc>
                <a:spcBef>
                  <a:spcPct val="0"/>
                </a:spcBef>
                <a:buClrTx/>
                <a:buFontTx/>
                <a:buNone/>
              </a:pPr>
              <a:r>
                <a:rPr lang="en-US" altLang="en-US" sz="1600" b="1">
                  <a:solidFill>
                    <a:schemeClr val="bg1"/>
                  </a:solidFill>
                  <a:latin typeface="Courier New" panose="02070309020205020404" pitchFamily="49" charset="0"/>
                </a:rPr>
                <a:t>start()</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stop()</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accelerate()</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changeGear()</a:t>
              </a:r>
            </a:p>
          </p:txBody>
        </p:sp>
        <p:sp>
          <p:nvSpPr>
            <p:cNvPr id="47119" name="Rectangle 5"/>
            <p:cNvSpPr>
              <a:spLocks noChangeArrowheads="1"/>
            </p:cNvSpPr>
            <p:nvPr/>
          </p:nvSpPr>
          <p:spPr bwMode="auto">
            <a:xfrm>
              <a:off x="1152" y="672"/>
              <a:ext cx="1632" cy="361"/>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000" b="1">
                  <a:solidFill>
                    <a:schemeClr val="bg1"/>
                  </a:solidFill>
                  <a:latin typeface="Courier New" panose="02070309020205020404" pitchFamily="49" charset="0"/>
                </a:rPr>
                <a:t>Vehicle</a:t>
              </a:r>
            </a:p>
          </p:txBody>
        </p:sp>
        <p:sp>
          <p:nvSpPr>
            <p:cNvPr id="47120" name="Rectangle 6"/>
            <p:cNvSpPr>
              <a:spLocks noChangeArrowheads="1"/>
            </p:cNvSpPr>
            <p:nvPr/>
          </p:nvSpPr>
          <p:spPr bwMode="auto">
            <a:xfrm>
              <a:off x="1152" y="960"/>
              <a:ext cx="1632" cy="480"/>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solidFill>
                    <a:schemeClr val="bg1"/>
                  </a:solidFill>
                  <a:latin typeface="Courier New" panose="02070309020205020404" pitchFamily="49" charset="0"/>
                </a:rPr>
                <a:t>color</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maxSpeed</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brand</a:t>
              </a:r>
            </a:p>
          </p:txBody>
        </p:sp>
      </p:grpSp>
      <p:grpSp>
        <p:nvGrpSpPr>
          <p:cNvPr id="3" name="Group 7"/>
          <p:cNvGrpSpPr>
            <a:grpSpLocks/>
          </p:cNvGrpSpPr>
          <p:nvPr/>
        </p:nvGrpSpPr>
        <p:grpSpPr bwMode="auto">
          <a:xfrm>
            <a:off x="838200" y="4419600"/>
            <a:ext cx="2590800" cy="2133600"/>
            <a:chOff x="1200" y="2688"/>
            <a:chExt cx="1632" cy="1344"/>
          </a:xfrm>
        </p:grpSpPr>
        <p:sp>
          <p:nvSpPr>
            <p:cNvPr id="47115" name="Rectangle 8"/>
            <p:cNvSpPr>
              <a:spLocks noChangeArrowheads="1"/>
            </p:cNvSpPr>
            <p:nvPr/>
          </p:nvSpPr>
          <p:spPr bwMode="auto">
            <a:xfrm>
              <a:off x="1202" y="3357"/>
              <a:ext cx="1630" cy="675"/>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1400" b="1">
                <a:solidFill>
                  <a:schemeClr val="bg1"/>
                </a:solidFill>
              </a:endParaRPr>
            </a:p>
            <a:p>
              <a:pPr algn="ctr">
                <a:lnSpc>
                  <a:spcPct val="100000"/>
                </a:lnSpc>
                <a:spcBef>
                  <a:spcPct val="0"/>
                </a:spcBef>
                <a:buClrTx/>
                <a:buFontTx/>
                <a:buNone/>
              </a:pPr>
              <a:r>
                <a:rPr lang="en-US" altLang="en-US" sz="1600" b="1">
                  <a:solidFill>
                    <a:schemeClr val="bg1"/>
                  </a:solidFill>
                  <a:latin typeface="Courier New" panose="02070309020205020404" pitchFamily="49" charset="0"/>
                </a:rPr>
                <a:t>stop()</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accelerate()</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changeGear()</a:t>
              </a:r>
            </a:p>
          </p:txBody>
        </p:sp>
        <p:sp>
          <p:nvSpPr>
            <p:cNvPr id="47116" name="Rectangle 9"/>
            <p:cNvSpPr>
              <a:spLocks noChangeArrowheads="1"/>
            </p:cNvSpPr>
            <p:nvPr/>
          </p:nvSpPr>
          <p:spPr bwMode="auto">
            <a:xfrm>
              <a:off x="1200" y="2688"/>
              <a:ext cx="1632" cy="361"/>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000" b="1">
                  <a:solidFill>
                    <a:schemeClr val="bg1"/>
                  </a:solidFill>
                  <a:latin typeface="Courier New" panose="02070309020205020404" pitchFamily="49" charset="0"/>
                </a:rPr>
                <a:t>Car</a:t>
              </a:r>
            </a:p>
          </p:txBody>
        </p:sp>
        <p:sp>
          <p:nvSpPr>
            <p:cNvPr id="47117" name="Rectangle 10"/>
            <p:cNvSpPr>
              <a:spLocks noChangeArrowheads="1"/>
            </p:cNvSpPr>
            <p:nvPr/>
          </p:nvSpPr>
          <p:spPr bwMode="auto">
            <a:xfrm>
              <a:off x="1200" y="2976"/>
              <a:ext cx="1632" cy="480"/>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solidFill>
                    <a:schemeClr val="bg1"/>
                  </a:solidFill>
                  <a:latin typeface="Courier New" panose="02070309020205020404" pitchFamily="49" charset="0"/>
                </a:rPr>
                <a:t>color</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maxSpeed</a:t>
              </a:r>
            </a:p>
            <a:p>
              <a:pPr algn="ctr">
                <a:lnSpc>
                  <a:spcPct val="100000"/>
                </a:lnSpc>
                <a:spcBef>
                  <a:spcPct val="0"/>
                </a:spcBef>
                <a:buClrTx/>
                <a:buFontTx/>
                <a:buNone/>
              </a:pPr>
              <a:r>
                <a:rPr lang="en-US" altLang="en-US" sz="1600" b="1">
                  <a:solidFill>
                    <a:schemeClr val="bg1"/>
                  </a:solidFill>
                  <a:latin typeface="Courier New" panose="02070309020205020404" pitchFamily="49" charset="0"/>
                </a:rPr>
                <a:t>brand</a:t>
              </a:r>
            </a:p>
          </p:txBody>
        </p:sp>
      </p:grpSp>
      <p:sp>
        <p:nvSpPr>
          <p:cNvPr id="1318923" name="Line 11"/>
          <p:cNvSpPr>
            <a:spLocks noChangeShapeType="1"/>
          </p:cNvSpPr>
          <p:nvPr/>
        </p:nvSpPr>
        <p:spPr bwMode="auto">
          <a:xfrm flipV="1">
            <a:off x="2057400" y="3505200"/>
            <a:ext cx="1588" cy="914400"/>
          </a:xfrm>
          <a:prstGeom prst="line">
            <a:avLst/>
          </a:prstGeom>
          <a:noFill/>
          <a:ln w="22225">
            <a:solidFill>
              <a:srgbClr val="339966"/>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18924" name="AutoShape 12"/>
          <p:cNvSpPr>
            <a:spLocks noChangeArrowheads="1"/>
          </p:cNvSpPr>
          <p:nvPr/>
        </p:nvSpPr>
        <p:spPr bwMode="auto">
          <a:xfrm>
            <a:off x="3886200" y="3309938"/>
            <a:ext cx="1447800" cy="2481262"/>
          </a:xfrm>
          <a:prstGeom prst="wedgeRoundRectCallout">
            <a:avLst>
              <a:gd name="adj1" fmla="val -114912"/>
              <a:gd name="adj2" fmla="val 48889"/>
              <a:gd name="adj3" fmla="val 16667"/>
            </a:avLst>
          </a:prstGeom>
          <a:solidFill>
            <a:srgbClr val="FFFF99"/>
          </a:solidFill>
          <a:ln w="9525">
            <a:solidFill>
              <a:schemeClr val="tx1"/>
            </a:solidFill>
            <a:miter lim="800000"/>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a:latin typeface="Times New Roman" panose="02020603050405020304" pitchFamily="18" charset="0"/>
              </a:rPr>
              <a:t>Developer</a:t>
            </a:r>
          </a:p>
          <a:p>
            <a:pPr algn="ctr">
              <a:lnSpc>
                <a:spcPct val="100000"/>
              </a:lnSpc>
              <a:spcBef>
                <a:spcPct val="0"/>
              </a:spcBef>
              <a:buClrTx/>
              <a:buFontTx/>
              <a:buNone/>
            </a:pPr>
            <a:r>
              <a:rPr lang="en-US" altLang="en-US" sz="1800">
                <a:latin typeface="Times New Roman" panose="02020603050405020304" pitchFamily="18" charset="0"/>
              </a:rPr>
              <a:t>forgets to</a:t>
            </a:r>
          </a:p>
          <a:p>
            <a:pPr algn="ctr">
              <a:lnSpc>
                <a:spcPct val="100000"/>
              </a:lnSpc>
              <a:spcBef>
                <a:spcPct val="0"/>
              </a:spcBef>
              <a:buClrTx/>
              <a:buFontTx/>
              <a:buNone/>
            </a:pPr>
            <a:r>
              <a:rPr lang="en-US" altLang="en-US" sz="1800">
                <a:latin typeface="Times New Roman" panose="02020603050405020304" pitchFamily="18" charset="0"/>
              </a:rPr>
              <a:t>override the</a:t>
            </a:r>
          </a:p>
          <a:p>
            <a:pPr algn="ctr">
              <a:lnSpc>
                <a:spcPct val="100000"/>
              </a:lnSpc>
              <a:spcBef>
                <a:spcPct val="0"/>
              </a:spcBef>
              <a:buClrTx/>
              <a:buFontTx/>
              <a:buNone/>
            </a:pPr>
            <a:r>
              <a:rPr lang="en-US" altLang="en-US" sz="1800">
                <a:solidFill>
                  <a:srgbClr val="FF0000"/>
                </a:solidFill>
                <a:latin typeface="Times New Roman" panose="02020603050405020304" pitchFamily="18" charset="0"/>
              </a:rPr>
              <a:t>start()</a:t>
            </a:r>
            <a:r>
              <a:rPr lang="en-US" altLang="en-US" sz="1800">
                <a:latin typeface="Times New Roman" panose="02020603050405020304" pitchFamily="18" charset="0"/>
              </a:rPr>
              <a:t> method, and</a:t>
            </a:r>
          </a:p>
          <a:p>
            <a:pPr algn="ctr">
              <a:lnSpc>
                <a:spcPct val="100000"/>
              </a:lnSpc>
              <a:spcBef>
                <a:spcPct val="0"/>
              </a:spcBef>
              <a:buClrTx/>
              <a:buFontTx/>
              <a:buNone/>
            </a:pPr>
            <a:r>
              <a:rPr lang="en-US" altLang="en-US" sz="1800">
                <a:latin typeface="Times New Roman" panose="02020603050405020304" pitchFamily="18" charset="0"/>
              </a:rPr>
              <a:t>the car never takes</a:t>
            </a:r>
          </a:p>
          <a:p>
            <a:pPr algn="ctr">
              <a:lnSpc>
                <a:spcPct val="100000"/>
              </a:lnSpc>
              <a:spcBef>
                <a:spcPct val="0"/>
              </a:spcBef>
              <a:buClrTx/>
              <a:buFontTx/>
              <a:buNone/>
            </a:pPr>
            <a:r>
              <a:rPr lang="en-US" altLang="en-US" sz="1800">
                <a:latin typeface="Times New Roman" panose="02020603050405020304" pitchFamily="18" charset="0"/>
              </a:rPr>
              <a:t>off….</a:t>
            </a:r>
          </a:p>
        </p:txBody>
      </p:sp>
      <p:sp>
        <p:nvSpPr>
          <p:cNvPr id="1318925" name="AutoShape 13"/>
          <p:cNvSpPr>
            <a:spLocks noChangeArrowheads="1"/>
          </p:cNvSpPr>
          <p:nvPr/>
        </p:nvSpPr>
        <p:spPr bwMode="auto">
          <a:xfrm>
            <a:off x="4572000" y="1066800"/>
            <a:ext cx="4419600" cy="2438400"/>
          </a:xfrm>
          <a:prstGeom prst="cloudCallout">
            <a:avLst>
              <a:gd name="adj1" fmla="val -38792"/>
              <a:gd name="adj2" fmla="val 10417"/>
            </a:avLst>
          </a:prstGeom>
          <a:solidFill>
            <a:srgbClr val="EAEAEA"/>
          </a:solidFill>
          <a:ln w="9525">
            <a:solidFill>
              <a:schemeClr val="tx1"/>
            </a:solidFill>
            <a:round/>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a:latin typeface="Times New Roman" panose="02020603050405020304" pitchFamily="18" charset="0"/>
            </a:endParaRPr>
          </a:p>
        </p:txBody>
      </p:sp>
      <p:sp>
        <p:nvSpPr>
          <p:cNvPr id="1318926" name="Text Box 14"/>
          <p:cNvSpPr txBox="1">
            <a:spLocks noChangeArrowheads="1"/>
          </p:cNvSpPr>
          <p:nvPr/>
        </p:nvSpPr>
        <p:spPr bwMode="auto">
          <a:xfrm>
            <a:off x="5638800" y="1295400"/>
            <a:ext cx="28956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sz="1800" b="1" u="sng">
                <a:latin typeface="Courier New" panose="02070309020205020404" pitchFamily="49" charset="0"/>
              </a:rPr>
              <a:t>Remember</a:t>
            </a:r>
          </a:p>
          <a:p>
            <a:pPr>
              <a:lnSpc>
                <a:spcPct val="100000"/>
              </a:lnSpc>
              <a:spcBef>
                <a:spcPct val="0"/>
              </a:spcBef>
              <a:buClrTx/>
              <a:buFontTx/>
              <a:buChar char="•"/>
            </a:pPr>
            <a:r>
              <a:rPr lang="en-US" altLang="en-US" sz="1800">
                <a:solidFill>
                  <a:srgbClr val="FF0000"/>
                </a:solidFill>
                <a:latin typeface="Courier New" panose="02070309020205020404" pitchFamily="49" charset="0"/>
              </a:rPr>
              <a:t> </a:t>
            </a:r>
            <a:r>
              <a:rPr lang="en-US" altLang="en-US" sz="1800">
                <a:solidFill>
                  <a:srgbClr val="FF0000"/>
                </a:solidFill>
                <a:latin typeface="Times New Roman" panose="02020603050405020304" pitchFamily="18" charset="0"/>
              </a:rPr>
              <a:t>An interface requires</a:t>
            </a:r>
          </a:p>
          <a:p>
            <a:pPr>
              <a:lnSpc>
                <a:spcPct val="100000"/>
              </a:lnSpc>
              <a:spcBef>
                <a:spcPct val="0"/>
              </a:spcBef>
              <a:buClrTx/>
              <a:buFontTx/>
              <a:buNone/>
            </a:pPr>
            <a:r>
              <a:rPr lang="en-US" altLang="en-US" sz="1800">
                <a:solidFill>
                  <a:srgbClr val="FF0000"/>
                </a:solidFill>
                <a:latin typeface="Times New Roman" panose="02020603050405020304" pitchFamily="18" charset="0"/>
              </a:rPr>
              <a:t>all its methods to be </a:t>
            </a:r>
          </a:p>
          <a:p>
            <a:pPr>
              <a:lnSpc>
                <a:spcPct val="100000"/>
              </a:lnSpc>
              <a:spcBef>
                <a:spcPct val="0"/>
              </a:spcBef>
              <a:buClrTx/>
              <a:buFontTx/>
              <a:buNone/>
            </a:pPr>
            <a:r>
              <a:rPr lang="en-US" altLang="en-US" sz="1800">
                <a:solidFill>
                  <a:srgbClr val="FF0000"/>
                </a:solidFill>
                <a:latin typeface="Times New Roman" panose="02020603050405020304" pitchFamily="18" charset="0"/>
              </a:rPr>
              <a:t>overridden</a:t>
            </a:r>
            <a:endParaRPr lang="en-US" altLang="en-US" sz="1800">
              <a:solidFill>
                <a:srgbClr val="FF0000"/>
              </a:solidFill>
              <a:latin typeface="Courier New" panose="02070309020205020404" pitchFamily="49" charset="0"/>
            </a:endParaRPr>
          </a:p>
          <a:p>
            <a:pPr>
              <a:lnSpc>
                <a:spcPct val="100000"/>
              </a:lnSpc>
              <a:spcBef>
                <a:spcPct val="0"/>
              </a:spcBef>
              <a:buClrTx/>
              <a:buFontTx/>
              <a:buChar char="•"/>
            </a:pPr>
            <a:r>
              <a:rPr lang="en-US" altLang="en-US" sz="1800">
                <a:solidFill>
                  <a:srgbClr val="FF0000"/>
                </a:solidFill>
                <a:latin typeface="Times New Roman" panose="02020603050405020304" pitchFamily="18" charset="0"/>
              </a:rPr>
              <a:t> One cannot create</a:t>
            </a:r>
          </a:p>
          <a:p>
            <a:pPr>
              <a:lnSpc>
                <a:spcPct val="100000"/>
              </a:lnSpc>
              <a:spcBef>
                <a:spcPct val="0"/>
              </a:spcBef>
              <a:buClrTx/>
              <a:buFontTx/>
              <a:buNone/>
            </a:pPr>
            <a:r>
              <a:rPr lang="en-US" altLang="en-US" sz="1800">
                <a:solidFill>
                  <a:srgbClr val="FF0000"/>
                </a:solidFill>
                <a:latin typeface="Times New Roman" panose="02020603050405020304" pitchFamily="18" charset="0"/>
              </a:rPr>
              <a:t>an object of an </a:t>
            </a:r>
          </a:p>
          <a:p>
            <a:pPr>
              <a:lnSpc>
                <a:spcPct val="100000"/>
              </a:lnSpc>
              <a:spcBef>
                <a:spcPct val="0"/>
              </a:spcBef>
              <a:buClrTx/>
              <a:buFontTx/>
              <a:buNone/>
            </a:pPr>
            <a:r>
              <a:rPr lang="en-US" altLang="en-US" sz="1800">
                <a:solidFill>
                  <a:srgbClr val="FF0000"/>
                </a:solidFill>
                <a:latin typeface="Times New Roman" panose="02020603050405020304" pitchFamily="18" charset="0"/>
              </a:rPr>
              <a:t>interface</a:t>
            </a:r>
          </a:p>
        </p:txBody>
      </p:sp>
      <p:pic>
        <p:nvPicPr>
          <p:cNvPr id="1318927" name="Picture 15" descr="imagesCAHJH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308475"/>
            <a:ext cx="22098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1000"/>
                                        <p:tgtEl>
                                          <p:spTgt spid="3"/>
                                        </p:tgtEl>
                                      </p:cBhvr>
                                    </p:animEffect>
                                  </p:childTnLst>
                                </p:cTn>
                              </p:par>
                            </p:childTnLst>
                          </p:cTn>
                        </p:par>
                        <p:par>
                          <p:cTn id="12" fill="hold" nodeType="afterGroup">
                            <p:stCondLst>
                              <p:cond delay="2000"/>
                            </p:stCondLst>
                            <p:childTnLst>
                              <p:par>
                                <p:cTn id="13" presetID="23" presetClass="entr" presetSubtype="16" fill="hold" nodeType="afterEffect">
                                  <p:stCondLst>
                                    <p:cond delay="0"/>
                                  </p:stCondLst>
                                  <p:childTnLst>
                                    <p:set>
                                      <p:cBhvr>
                                        <p:cTn id="14" dur="1" fill="hold">
                                          <p:stCondLst>
                                            <p:cond delay="0"/>
                                          </p:stCondLst>
                                        </p:cTn>
                                        <p:tgtEl>
                                          <p:spTgt spid="1318923"/>
                                        </p:tgtEl>
                                        <p:attrNameLst>
                                          <p:attrName>style.visibility</p:attrName>
                                        </p:attrNameLst>
                                      </p:cBhvr>
                                      <p:to>
                                        <p:strVal val="visible"/>
                                      </p:to>
                                    </p:set>
                                    <p:anim calcmode="lin" valueType="num">
                                      <p:cBhvr>
                                        <p:cTn id="15" dur="1000" fill="hold"/>
                                        <p:tgtEl>
                                          <p:spTgt spid="1318923"/>
                                        </p:tgtEl>
                                        <p:attrNameLst>
                                          <p:attrName>ppt_w</p:attrName>
                                        </p:attrNameLst>
                                      </p:cBhvr>
                                      <p:tavLst>
                                        <p:tav tm="0">
                                          <p:val>
                                            <p:fltVal val="0"/>
                                          </p:val>
                                        </p:tav>
                                        <p:tav tm="100000">
                                          <p:val>
                                            <p:strVal val="#ppt_w"/>
                                          </p:val>
                                        </p:tav>
                                      </p:tavLst>
                                    </p:anim>
                                    <p:anim calcmode="lin" valueType="num">
                                      <p:cBhvr>
                                        <p:cTn id="16" dur="1000" fill="hold"/>
                                        <p:tgtEl>
                                          <p:spTgt spid="1318923"/>
                                        </p:tgtEl>
                                        <p:attrNameLst>
                                          <p:attrName>ppt_h</p:attrName>
                                        </p:attrNameLst>
                                      </p:cBhvr>
                                      <p:tavLst>
                                        <p:tav tm="0">
                                          <p:val>
                                            <p:fltVal val="0"/>
                                          </p:val>
                                        </p:tav>
                                        <p:tav tm="100000">
                                          <p:val>
                                            <p:strVal val="#ppt_h"/>
                                          </p:val>
                                        </p:tav>
                                      </p:tavLst>
                                    </p:anim>
                                  </p:childTnLst>
                                </p:cTn>
                              </p:par>
                            </p:childTnLst>
                          </p:cTn>
                        </p:par>
                        <p:par>
                          <p:cTn id="17" fill="hold" nodeType="afterGroup">
                            <p:stCondLst>
                              <p:cond delay="3000"/>
                            </p:stCondLst>
                            <p:childTnLst>
                              <p:par>
                                <p:cTn id="18" presetID="3" presetClass="entr" presetSubtype="10" fill="hold" nodeType="afterEffect">
                                  <p:stCondLst>
                                    <p:cond delay="0"/>
                                  </p:stCondLst>
                                  <p:childTnLst>
                                    <p:set>
                                      <p:cBhvr>
                                        <p:cTn id="19" dur="1" fill="hold">
                                          <p:stCondLst>
                                            <p:cond delay="0"/>
                                          </p:stCondLst>
                                        </p:cTn>
                                        <p:tgtEl>
                                          <p:spTgt spid="1318927"/>
                                        </p:tgtEl>
                                        <p:attrNameLst>
                                          <p:attrName>style.visibility</p:attrName>
                                        </p:attrNameLst>
                                      </p:cBhvr>
                                      <p:to>
                                        <p:strVal val="visible"/>
                                      </p:to>
                                    </p:set>
                                    <p:animEffect transition="in" filter="blinds(horizontal)">
                                      <p:cBhvr>
                                        <p:cTn id="20" dur="1000"/>
                                        <p:tgtEl>
                                          <p:spTgt spid="13189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18924"/>
                                        </p:tgtEl>
                                        <p:attrNameLst>
                                          <p:attrName>style.visibility</p:attrName>
                                        </p:attrNameLst>
                                      </p:cBhvr>
                                      <p:to>
                                        <p:strVal val="visible"/>
                                      </p:to>
                                    </p:set>
                                    <p:animEffect transition="in" filter="blinds(horizontal)">
                                      <p:cBhvr>
                                        <p:cTn id="25" dur="500"/>
                                        <p:tgtEl>
                                          <p:spTgt spid="13189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18925"/>
                                        </p:tgtEl>
                                        <p:attrNameLst>
                                          <p:attrName>style.visibility</p:attrName>
                                        </p:attrNameLst>
                                      </p:cBhvr>
                                      <p:to>
                                        <p:strVal val="visible"/>
                                      </p:to>
                                    </p:set>
                                    <p:animEffect transition="in" filter="blinds(horizontal)">
                                      <p:cBhvr>
                                        <p:cTn id="30" dur="500"/>
                                        <p:tgtEl>
                                          <p:spTgt spid="1318925"/>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318926">
                                            <p:txEl>
                                              <p:pRg st="0" end="0"/>
                                            </p:txEl>
                                          </p:spTgt>
                                        </p:tgtEl>
                                        <p:attrNameLst>
                                          <p:attrName>style.visibility</p:attrName>
                                        </p:attrNameLst>
                                      </p:cBhvr>
                                      <p:to>
                                        <p:strVal val="visible"/>
                                      </p:to>
                                    </p:set>
                                    <p:animEffect transition="in" filter="blinds(horizontal)">
                                      <p:cBhvr>
                                        <p:cTn id="34" dur="500"/>
                                        <p:tgtEl>
                                          <p:spTgt spid="1318926">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318926">
                                            <p:txEl>
                                              <p:pRg st="1" end="1"/>
                                            </p:txEl>
                                          </p:spTgt>
                                        </p:tgtEl>
                                        <p:attrNameLst>
                                          <p:attrName>style.visibility</p:attrName>
                                        </p:attrNameLst>
                                      </p:cBhvr>
                                      <p:to>
                                        <p:strVal val="visible"/>
                                      </p:to>
                                    </p:set>
                                    <p:animEffect transition="in" filter="blinds(horizontal)">
                                      <p:cBhvr>
                                        <p:cTn id="39" dur="500"/>
                                        <p:tgtEl>
                                          <p:spTgt spid="1318926">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318926">
                                            <p:txEl>
                                              <p:pRg st="2" end="2"/>
                                            </p:txEl>
                                          </p:spTgt>
                                        </p:tgtEl>
                                        <p:attrNameLst>
                                          <p:attrName>style.visibility</p:attrName>
                                        </p:attrNameLst>
                                      </p:cBhvr>
                                      <p:to>
                                        <p:strVal val="visible"/>
                                      </p:to>
                                    </p:set>
                                    <p:animEffect transition="in" filter="blinds(horizontal)">
                                      <p:cBhvr>
                                        <p:cTn id="42" dur="500"/>
                                        <p:tgtEl>
                                          <p:spTgt spid="1318926">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318926">
                                            <p:txEl>
                                              <p:pRg st="3" end="3"/>
                                            </p:txEl>
                                          </p:spTgt>
                                        </p:tgtEl>
                                        <p:attrNameLst>
                                          <p:attrName>style.visibility</p:attrName>
                                        </p:attrNameLst>
                                      </p:cBhvr>
                                      <p:to>
                                        <p:strVal val="visible"/>
                                      </p:to>
                                    </p:set>
                                    <p:animEffect transition="in" filter="blinds(horizontal)">
                                      <p:cBhvr>
                                        <p:cTn id="45" dur="500"/>
                                        <p:tgtEl>
                                          <p:spTgt spid="1318926">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318926">
                                            <p:txEl>
                                              <p:pRg st="4" end="4"/>
                                            </p:txEl>
                                          </p:spTgt>
                                        </p:tgtEl>
                                        <p:attrNameLst>
                                          <p:attrName>style.visibility</p:attrName>
                                        </p:attrNameLst>
                                      </p:cBhvr>
                                      <p:to>
                                        <p:strVal val="visible"/>
                                      </p:to>
                                    </p:set>
                                    <p:animEffect transition="in" filter="blinds(horizontal)">
                                      <p:cBhvr>
                                        <p:cTn id="50" dur="500"/>
                                        <p:tgtEl>
                                          <p:spTgt spid="1318926">
                                            <p:txEl>
                                              <p:pRg st="4" end="4"/>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318926">
                                            <p:txEl>
                                              <p:pRg st="5" end="5"/>
                                            </p:txEl>
                                          </p:spTgt>
                                        </p:tgtEl>
                                        <p:attrNameLst>
                                          <p:attrName>style.visibility</p:attrName>
                                        </p:attrNameLst>
                                      </p:cBhvr>
                                      <p:to>
                                        <p:strVal val="visible"/>
                                      </p:to>
                                    </p:set>
                                    <p:animEffect transition="in" filter="blinds(horizontal)">
                                      <p:cBhvr>
                                        <p:cTn id="53" dur="500"/>
                                        <p:tgtEl>
                                          <p:spTgt spid="1318926">
                                            <p:txEl>
                                              <p:pRg st="5" end="5"/>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318926">
                                            <p:txEl>
                                              <p:pRg st="6" end="6"/>
                                            </p:txEl>
                                          </p:spTgt>
                                        </p:tgtEl>
                                        <p:attrNameLst>
                                          <p:attrName>style.visibility</p:attrName>
                                        </p:attrNameLst>
                                      </p:cBhvr>
                                      <p:to>
                                        <p:strVal val="visible"/>
                                      </p:to>
                                    </p:set>
                                    <p:animEffect transition="in" filter="blinds(horizontal)">
                                      <p:cBhvr>
                                        <p:cTn id="56" dur="500"/>
                                        <p:tgtEl>
                                          <p:spTgt spid="13189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24" grpId="0" animBg="1"/>
      <p:bldP spid="13189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552450"/>
            <a:ext cx="6705600" cy="411163"/>
          </a:xfrm>
        </p:spPr>
        <p:txBody>
          <a:bodyPr/>
          <a:lstStyle/>
          <a:p>
            <a:pPr eaLnBrk="1" hangingPunct="1"/>
            <a:r>
              <a:rPr smtClean="0"/>
              <a:t>Interface</a:t>
            </a:r>
          </a:p>
        </p:txBody>
      </p:sp>
      <p:sp>
        <p:nvSpPr>
          <p:cNvPr id="1320963" name="Rectangle 3"/>
          <p:cNvSpPr>
            <a:spLocks noGrp="1" noChangeArrowheads="1"/>
          </p:cNvSpPr>
          <p:nvPr>
            <p:ph type="body" idx="1"/>
          </p:nvPr>
        </p:nvSpPr>
        <p:spPr/>
        <p:txBody>
          <a:bodyPr/>
          <a:lstStyle/>
          <a:p>
            <a:pPr eaLnBrk="1" hangingPunct="1"/>
            <a:r>
              <a:rPr lang="en-US" altLang="en-US" smtClean="0"/>
              <a:t>Interfaces are declared with the </a:t>
            </a:r>
            <a:r>
              <a:rPr lang="en-US" altLang="en-US" smtClean="0">
                <a:solidFill>
                  <a:srgbClr val="FF0000"/>
                </a:solidFill>
              </a:rPr>
              <a:t>interface</a:t>
            </a:r>
            <a:r>
              <a:rPr lang="en-US" altLang="en-US" smtClean="0"/>
              <a:t> keyword.</a:t>
            </a:r>
          </a:p>
          <a:p>
            <a:pPr eaLnBrk="1" hangingPunct="1"/>
            <a:endParaRPr lang="en-US" altLang="en-US" sz="1400" smtClean="0"/>
          </a:p>
          <a:p>
            <a:pPr eaLnBrk="1" hangingPunct="1"/>
            <a:r>
              <a:rPr lang="en-US" altLang="en-US" smtClean="0"/>
              <a:t>Variables &amp; methods declared in interfaces are </a:t>
            </a:r>
            <a:r>
              <a:rPr lang="en-US" altLang="en-US" smtClean="0">
                <a:solidFill>
                  <a:srgbClr val="FF0000"/>
                </a:solidFill>
              </a:rPr>
              <a:t>public</a:t>
            </a:r>
            <a:r>
              <a:rPr lang="en-US" altLang="en-US" smtClean="0"/>
              <a:t> by default</a:t>
            </a:r>
          </a:p>
          <a:p>
            <a:pPr eaLnBrk="1" hangingPunct="1"/>
            <a:endParaRPr lang="en-US" altLang="en-US" smtClean="0"/>
          </a:p>
          <a:p>
            <a:pPr eaLnBrk="1" hangingPunct="1"/>
            <a:r>
              <a:rPr lang="en-US" altLang="en-US" smtClean="0"/>
              <a:t>Interfaces can only contain </a:t>
            </a:r>
            <a:r>
              <a:rPr lang="en-US" altLang="en-US" smtClean="0">
                <a:solidFill>
                  <a:srgbClr val="FF0000"/>
                </a:solidFill>
              </a:rPr>
              <a:t>method signatures</a:t>
            </a:r>
            <a:r>
              <a:rPr lang="en-US" altLang="en-US" smtClean="0"/>
              <a:t> (abstract, by default) and </a:t>
            </a:r>
            <a:r>
              <a:rPr lang="en-US" altLang="en-US" smtClean="0">
                <a:solidFill>
                  <a:srgbClr val="FF0000"/>
                </a:solidFill>
              </a:rPr>
              <a:t>constant declarations</a:t>
            </a:r>
            <a:r>
              <a:rPr lang="en-US" altLang="en-US" smtClean="0"/>
              <a:t> (static and final, by default). </a:t>
            </a:r>
          </a:p>
          <a:p>
            <a:pPr eaLnBrk="1" hangingPunct="1"/>
            <a:endParaRPr lang="en-US" altLang="en-US" smtClean="0">
              <a:solidFill>
                <a:srgbClr val="FF0000"/>
              </a:solidFill>
              <a:latin typeface="Courier New" panose="02070309020205020404" pitchFamily="49" charset="0"/>
            </a:endParaRPr>
          </a:p>
          <a:p>
            <a:pPr eaLnBrk="1" hangingPunct="1">
              <a:buFont typeface="Wingdings" panose="05000000000000000000" pitchFamily="2" charset="2"/>
              <a:buNone/>
            </a:pPr>
            <a:r>
              <a:rPr lang="en-US" altLang="en-US" sz="2000" smtClean="0">
                <a:solidFill>
                  <a:srgbClr val="FF0000"/>
                </a:solidFill>
                <a:latin typeface="Courier New" panose="02070309020205020404" pitchFamily="49" charset="0"/>
              </a:rPr>
              <a:t>		</a:t>
            </a:r>
            <a:r>
              <a:rPr lang="en-US" altLang="en-US" sz="2000" smtClean="0">
                <a:latin typeface="Courier New" panose="02070309020205020404" pitchFamily="49" charset="0"/>
              </a:rPr>
              <a:t>//Interface named Vehicle</a:t>
            </a:r>
          </a:p>
          <a:p>
            <a:pPr eaLnBrk="1" hangingPunct="1">
              <a:buFont typeface="Wingdings" panose="05000000000000000000" pitchFamily="2" charset="2"/>
              <a:buNone/>
            </a:pPr>
            <a:r>
              <a:rPr lang="en-US" altLang="en-US" sz="2000" smtClean="0">
                <a:solidFill>
                  <a:srgbClr val="FF0000"/>
                </a:solidFill>
                <a:latin typeface="Courier New" panose="02070309020205020404" pitchFamily="49" charset="0"/>
              </a:rPr>
              <a:t>		</a:t>
            </a:r>
            <a:r>
              <a:rPr lang="en-US" altLang="en-US" sz="2000" b="1" smtClean="0">
                <a:solidFill>
                  <a:srgbClr val="FF0000"/>
                </a:solidFill>
                <a:latin typeface="Courier New" panose="02070309020205020404" pitchFamily="49" charset="0"/>
              </a:rPr>
              <a:t>interface</a:t>
            </a:r>
            <a:r>
              <a:rPr lang="en-US" altLang="en-US" sz="2000" smtClean="0">
                <a:latin typeface="Courier New" panose="02070309020205020404" pitchFamily="49" charset="0"/>
              </a:rPr>
              <a:t> </a:t>
            </a:r>
            <a:r>
              <a:rPr lang="en-US" altLang="en-US" sz="2000" smtClean="0">
                <a:solidFill>
                  <a:srgbClr val="FF0000"/>
                </a:solidFill>
                <a:latin typeface="Courier New" panose="02070309020205020404" pitchFamily="49" charset="0"/>
              </a:rPr>
              <a:t>Vehicle</a:t>
            </a:r>
            <a:r>
              <a:rPr lang="en-US" altLang="en-US" sz="2000" smtClean="0">
                <a:latin typeface="Courier New" panose="02070309020205020404" pitchFamily="49" charset="0"/>
              </a:rPr>
              <a:t>{			</a:t>
            </a:r>
          </a:p>
          <a:p>
            <a:pPr eaLnBrk="1" hangingPunct="1">
              <a:buFont typeface="Wingdings" panose="05000000000000000000" pitchFamily="2" charset="2"/>
              <a:buNone/>
            </a:pPr>
            <a:r>
              <a:rPr lang="en-US" altLang="en-US" sz="2000" smtClean="0">
                <a:latin typeface="Courier New" panose="02070309020205020404" pitchFamily="49" charset="0"/>
              </a:rPr>
              <a:t>			</a:t>
            </a:r>
            <a:r>
              <a:rPr lang="en-US" altLang="en-US" sz="2000" smtClean="0">
                <a:solidFill>
                  <a:srgbClr val="FF0000"/>
                </a:solidFill>
                <a:latin typeface="Courier New" panose="02070309020205020404" pitchFamily="49" charset="0"/>
              </a:rPr>
              <a:t>public static final int </a:t>
            </a:r>
            <a:r>
              <a:rPr lang="en-US" altLang="en-US" sz="2000" b="1" smtClean="0">
                <a:solidFill>
                  <a:srgbClr val="FF0000"/>
                </a:solidFill>
                <a:latin typeface="Courier New" panose="02070309020205020404" pitchFamily="49" charset="0"/>
              </a:rPr>
              <a:t>MAXSPEED </a:t>
            </a:r>
            <a:r>
              <a:rPr lang="en-US" altLang="en-US" sz="2000" smtClean="0">
                <a:solidFill>
                  <a:srgbClr val="FF0000"/>
                </a:solidFill>
                <a:latin typeface="Courier New" panose="02070309020205020404" pitchFamily="49" charset="0"/>
              </a:rPr>
              <a:t>= 200;</a:t>
            </a:r>
          </a:p>
          <a:p>
            <a:pPr eaLnBrk="1" hangingPunct="1">
              <a:buFont typeface="Wingdings" panose="05000000000000000000" pitchFamily="2" charset="2"/>
              <a:buNone/>
            </a:pPr>
            <a:r>
              <a:rPr lang="en-US" altLang="en-US" sz="2000" smtClean="0">
                <a:latin typeface="Courier New" panose="02070309020205020404" pitchFamily="49" charset="0"/>
              </a:rPr>
              <a:t>			</a:t>
            </a:r>
          </a:p>
          <a:p>
            <a:pPr eaLnBrk="1" hangingPunct="1">
              <a:buFont typeface="Wingdings" panose="05000000000000000000" pitchFamily="2" charset="2"/>
              <a:buNone/>
            </a:pPr>
            <a:r>
              <a:rPr lang="en-US" altLang="en-US" sz="2000" smtClean="0">
                <a:latin typeface="Courier New" panose="02070309020205020404" pitchFamily="49" charset="0"/>
              </a:rPr>
              <a:t>			//start method without any body</a:t>
            </a:r>
          </a:p>
          <a:p>
            <a:pPr eaLnBrk="1" hangingPunct="1">
              <a:buFont typeface="Wingdings" panose="05000000000000000000" pitchFamily="2" charset="2"/>
              <a:buNone/>
            </a:pPr>
            <a:r>
              <a:rPr lang="en-US" altLang="en-US" sz="2000" smtClean="0">
                <a:latin typeface="Courier New" panose="02070309020205020404" pitchFamily="49" charset="0"/>
              </a:rPr>
              <a:t>			</a:t>
            </a:r>
            <a:r>
              <a:rPr lang="en-US" altLang="en-US" sz="2000" smtClean="0">
                <a:solidFill>
                  <a:srgbClr val="FF0000"/>
                </a:solidFill>
                <a:latin typeface="Courier New" panose="02070309020205020404" pitchFamily="49" charset="0"/>
              </a:rPr>
              <a:t>public abstract void </a:t>
            </a:r>
            <a:r>
              <a:rPr lang="en-US" altLang="en-US" sz="2000" b="1" smtClean="0">
                <a:solidFill>
                  <a:srgbClr val="FF0000"/>
                </a:solidFill>
                <a:latin typeface="Courier New" panose="02070309020205020404" pitchFamily="49" charset="0"/>
              </a:rPr>
              <a:t>start();</a:t>
            </a:r>
          </a:p>
          <a:p>
            <a:pPr eaLnBrk="1" hangingPunct="1">
              <a:buFont typeface="Wingdings" panose="05000000000000000000" pitchFamily="2" charset="2"/>
              <a:buNone/>
            </a:pPr>
            <a:r>
              <a:rPr lang="en-US" altLang="en-US" sz="2000" smtClean="0">
                <a:latin typeface="Courier New" panose="02070309020205020404" pitchFamily="49" charset="0"/>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20963">
                                            <p:txEl>
                                              <p:pRg st="0" end="0"/>
                                            </p:txEl>
                                          </p:spTgt>
                                        </p:tgtEl>
                                        <p:attrNameLst>
                                          <p:attrName>style.visibility</p:attrName>
                                        </p:attrNameLst>
                                      </p:cBhvr>
                                      <p:to>
                                        <p:strVal val="visible"/>
                                      </p:to>
                                    </p:set>
                                    <p:animEffect transition="in" filter="blinds(horizontal)">
                                      <p:cBhvr>
                                        <p:cTn id="7" dur="500"/>
                                        <p:tgtEl>
                                          <p:spTgt spid="132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0963">
                                            <p:txEl>
                                              <p:pRg st="2" end="2"/>
                                            </p:txEl>
                                          </p:spTgt>
                                        </p:tgtEl>
                                        <p:attrNameLst>
                                          <p:attrName>style.visibility</p:attrName>
                                        </p:attrNameLst>
                                      </p:cBhvr>
                                      <p:to>
                                        <p:strVal val="visible"/>
                                      </p:to>
                                    </p:set>
                                    <p:animEffect transition="in" filter="blinds(horizontal)">
                                      <p:cBhvr>
                                        <p:cTn id="12" dur="500"/>
                                        <p:tgtEl>
                                          <p:spTgt spid="132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20963">
                                            <p:txEl>
                                              <p:pRg st="4" end="4"/>
                                            </p:txEl>
                                          </p:spTgt>
                                        </p:tgtEl>
                                        <p:attrNameLst>
                                          <p:attrName>style.visibility</p:attrName>
                                        </p:attrNameLst>
                                      </p:cBhvr>
                                      <p:to>
                                        <p:strVal val="visible"/>
                                      </p:to>
                                    </p:set>
                                    <p:animEffect transition="in" filter="blinds(horizontal)">
                                      <p:cBhvr>
                                        <p:cTn id="17" dur="500"/>
                                        <p:tgtEl>
                                          <p:spTgt spid="13209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20963">
                                            <p:txEl>
                                              <p:pRg st="6" end="6"/>
                                            </p:txEl>
                                          </p:spTgt>
                                        </p:tgtEl>
                                        <p:attrNameLst>
                                          <p:attrName>style.visibility</p:attrName>
                                        </p:attrNameLst>
                                      </p:cBhvr>
                                      <p:to>
                                        <p:strVal val="visible"/>
                                      </p:to>
                                    </p:set>
                                    <p:animEffect transition="in" filter="blinds(horizontal)">
                                      <p:cBhvr>
                                        <p:cTn id="22" dur="500"/>
                                        <p:tgtEl>
                                          <p:spTgt spid="132096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20963">
                                            <p:txEl>
                                              <p:pRg st="7" end="7"/>
                                            </p:txEl>
                                          </p:spTgt>
                                        </p:tgtEl>
                                        <p:attrNameLst>
                                          <p:attrName>style.visibility</p:attrName>
                                        </p:attrNameLst>
                                      </p:cBhvr>
                                      <p:to>
                                        <p:strVal val="visible"/>
                                      </p:to>
                                    </p:set>
                                    <p:animEffect transition="in" filter="blinds(horizontal)">
                                      <p:cBhvr>
                                        <p:cTn id="25" dur="500"/>
                                        <p:tgtEl>
                                          <p:spTgt spid="132096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20963">
                                            <p:txEl>
                                              <p:pRg st="8" end="8"/>
                                            </p:txEl>
                                          </p:spTgt>
                                        </p:tgtEl>
                                        <p:attrNameLst>
                                          <p:attrName>style.visibility</p:attrName>
                                        </p:attrNameLst>
                                      </p:cBhvr>
                                      <p:to>
                                        <p:strVal val="visible"/>
                                      </p:to>
                                    </p:set>
                                    <p:animEffect transition="in" filter="blinds(horizontal)">
                                      <p:cBhvr>
                                        <p:cTn id="28" dur="500"/>
                                        <p:tgtEl>
                                          <p:spTgt spid="1320963">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20963">
                                            <p:txEl>
                                              <p:pRg st="9" end="9"/>
                                            </p:txEl>
                                          </p:spTgt>
                                        </p:tgtEl>
                                        <p:attrNameLst>
                                          <p:attrName>style.visibility</p:attrName>
                                        </p:attrNameLst>
                                      </p:cBhvr>
                                      <p:to>
                                        <p:strVal val="visible"/>
                                      </p:to>
                                    </p:set>
                                    <p:animEffect transition="in" filter="blinds(horizontal)">
                                      <p:cBhvr>
                                        <p:cTn id="33" dur="500"/>
                                        <p:tgtEl>
                                          <p:spTgt spid="1320963">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320963">
                                            <p:txEl>
                                              <p:pRg st="10" end="10"/>
                                            </p:txEl>
                                          </p:spTgt>
                                        </p:tgtEl>
                                        <p:attrNameLst>
                                          <p:attrName>style.visibility</p:attrName>
                                        </p:attrNameLst>
                                      </p:cBhvr>
                                      <p:to>
                                        <p:strVal val="visible"/>
                                      </p:to>
                                    </p:set>
                                    <p:animEffect transition="in" filter="blinds(horizontal)">
                                      <p:cBhvr>
                                        <p:cTn id="38" dur="500"/>
                                        <p:tgtEl>
                                          <p:spTgt spid="132096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20963">
                                            <p:txEl>
                                              <p:pRg st="11" end="11"/>
                                            </p:txEl>
                                          </p:spTgt>
                                        </p:tgtEl>
                                        <p:attrNameLst>
                                          <p:attrName>style.visibility</p:attrName>
                                        </p:attrNameLst>
                                      </p:cBhvr>
                                      <p:to>
                                        <p:strVal val="visible"/>
                                      </p:to>
                                    </p:set>
                                    <p:animEffect transition="in" filter="blinds(horizontal)">
                                      <p:cBhvr>
                                        <p:cTn id="41" dur="500"/>
                                        <p:tgtEl>
                                          <p:spTgt spid="1320963">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320963">
                                            <p:txEl>
                                              <p:pRg st="12" end="12"/>
                                            </p:txEl>
                                          </p:spTgt>
                                        </p:tgtEl>
                                        <p:attrNameLst>
                                          <p:attrName>style.visibility</p:attrName>
                                        </p:attrNameLst>
                                      </p:cBhvr>
                                      <p:to>
                                        <p:strVal val="visible"/>
                                      </p:to>
                                    </p:set>
                                    <p:animEffect transition="in" filter="blinds(horizontal)">
                                      <p:cBhvr>
                                        <p:cTn id="44" dur="500"/>
                                        <p:tgtEl>
                                          <p:spTgt spid="1320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304800" y="552450"/>
            <a:ext cx="6705600" cy="411163"/>
          </a:xfrm>
        </p:spPr>
        <p:txBody>
          <a:bodyPr/>
          <a:lstStyle/>
          <a:p>
            <a:pPr eaLnBrk="1" hangingPunct="1"/>
            <a:r>
              <a:rPr smtClean="0"/>
              <a:t>Interface</a:t>
            </a:r>
          </a:p>
        </p:txBody>
      </p:sp>
      <p:sp>
        <p:nvSpPr>
          <p:cNvPr id="1323010" name="Rectangle 2"/>
          <p:cNvSpPr>
            <a:spLocks noGrp="1" noChangeArrowheads="1"/>
          </p:cNvSpPr>
          <p:nvPr>
            <p:ph type="body" idx="1"/>
          </p:nvPr>
        </p:nvSpPr>
        <p:spPr/>
        <p:txBody>
          <a:bodyPr/>
          <a:lstStyle/>
          <a:p>
            <a:pPr algn="just" eaLnBrk="1" hangingPunct="1">
              <a:lnSpc>
                <a:spcPct val="90000"/>
              </a:lnSpc>
            </a:pPr>
            <a:r>
              <a:rPr lang="en-US" altLang="en-US" smtClean="0"/>
              <a:t>A class can implement one or more interfaces by using </a:t>
            </a:r>
            <a:r>
              <a:rPr lang="en-US" altLang="en-US" smtClean="0">
                <a:solidFill>
                  <a:srgbClr val="FF0000"/>
                </a:solidFill>
              </a:rPr>
              <a:t>implements</a:t>
            </a:r>
            <a:r>
              <a:rPr lang="en-US" altLang="en-US" smtClean="0"/>
              <a:t> keyword.</a:t>
            </a:r>
          </a:p>
          <a:p>
            <a:pPr algn="just" eaLnBrk="1" hangingPunct="1">
              <a:lnSpc>
                <a:spcPct val="90000"/>
              </a:lnSpc>
            </a:pPr>
            <a:endParaRPr lang="en-US" altLang="en-US" sz="1400" smtClean="0"/>
          </a:p>
          <a:p>
            <a:pPr algn="just" eaLnBrk="1" hangingPunct="1">
              <a:lnSpc>
                <a:spcPct val="90000"/>
              </a:lnSpc>
            </a:pPr>
            <a:r>
              <a:rPr lang="en-US" altLang="en-US" smtClean="0"/>
              <a:t>All methods in the interface must be implemented (overridden) in this class. Else, the class </a:t>
            </a:r>
            <a:r>
              <a:rPr lang="en-IN" altLang="en-US" smtClean="0"/>
              <a:t>should be declared abstract.</a:t>
            </a:r>
          </a:p>
          <a:p>
            <a:pPr algn="just" eaLnBrk="1" hangingPunct="1">
              <a:lnSpc>
                <a:spcPct val="90000"/>
              </a:lnSpc>
            </a:pPr>
            <a:endParaRPr lang="en-US" altLang="en-US" sz="1400" smtClean="0">
              <a:latin typeface="Courier New" panose="02070309020205020404" pitchFamily="49" charset="0"/>
            </a:endParaRP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Car class implementing </a:t>
            </a:r>
            <a:r>
              <a:rPr lang="en-US" altLang="en-US" smtClean="0">
                <a:latin typeface="Courier New" panose="02070309020205020404" pitchFamily="49" charset="0"/>
              </a:rPr>
              <a:t>Vehicle </a:t>
            </a:r>
            <a:r>
              <a:rPr lang="en-US" altLang="en-US" sz="2000" smtClean="0">
                <a:latin typeface="Courier New" panose="02070309020205020404" pitchFamily="49" charset="0"/>
              </a:rPr>
              <a:t>interface</a:t>
            </a: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class Car </a:t>
            </a:r>
            <a:r>
              <a:rPr lang="en-US" altLang="en-US" sz="2000" b="1" smtClean="0">
                <a:solidFill>
                  <a:srgbClr val="FF0000"/>
                </a:solidFill>
                <a:latin typeface="Courier New" panose="02070309020205020404" pitchFamily="49" charset="0"/>
              </a:rPr>
              <a:t>implements</a:t>
            </a:r>
            <a:r>
              <a:rPr lang="en-US" altLang="en-US" sz="2000" smtClean="0">
                <a:latin typeface="Courier New" panose="02070309020205020404" pitchFamily="49" charset="0"/>
              </a:rPr>
              <a:t> </a:t>
            </a:r>
            <a:r>
              <a:rPr lang="en-US" altLang="en-US" smtClean="0">
                <a:latin typeface="Courier New" panose="02070309020205020404" pitchFamily="49" charset="0"/>
              </a:rPr>
              <a:t>Vehicle</a:t>
            </a:r>
            <a:r>
              <a:rPr lang="en-US" altLang="en-US" sz="2000" smtClean="0">
                <a:latin typeface="Courier New" panose="02070309020205020404" pitchFamily="49" charset="0"/>
              </a:rPr>
              <a:t>{</a:t>
            </a:r>
          </a:p>
          <a:p>
            <a:pPr lvl="1" algn="just" eaLnBrk="1" hangingPunct="1">
              <a:lnSpc>
                <a:spcPct val="90000"/>
              </a:lnSpc>
              <a:buFont typeface="Wingdings" panose="05000000000000000000" pitchFamily="2" charset="2"/>
              <a:buNone/>
            </a:pPr>
            <a:endParaRPr lang="en-US" altLang="en-US" sz="1400" smtClean="0">
              <a:latin typeface="Courier New" panose="02070309020205020404" pitchFamily="49" charset="0"/>
              <a:cs typeface="Arial" panose="020B0604020202020204" pitchFamily="34" charset="0"/>
            </a:endParaRP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//overridden start() method</a:t>
            </a:r>
          </a:p>
          <a:p>
            <a:pPr algn="just" eaLnBrk="1" hangingPunct="1">
              <a:lnSpc>
                <a:spcPct val="90000"/>
              </a:lnSpc>
              <a:buFont typeface="Wingdings" panose="05000000000000000000" pitchFamily="2" charset="2"/>
              <a:buNone/>
            </a:pPr>
            <a:r>
              <a:rPr lang="en-US" altLang="en-US" sz="2000" smtClean="0">
                <a:solidFill>
                  <a:srgbClr val="FF0000"/>
                </a:solidFill>
                <a:latin typeface="Courier New" panose="02070309020205020404" pitchFamily="49" charset="0"/>
              </a:rPr>
              <a:t>			public void </a:t>
            </a:r>
            <a:r>
              <a:rPr lang="en-US" altLang="en-US" sz="2000" b="1" smtClean="0">
                <a:solidFill>
                  <a:srgbClr val="FF0000"/>
                </a:solidFill>
                <a:latin typeface="Courier New" panose="02070309020205020404" pitchFamily="49" charset="0"/>
              </a:rPr>
              <a:t>start(){…}</a:t>
            </a:r>
            <a:r>
              <a:rPr lang="en-US" altLang="en-US" sz="2000" smtClean="0">
                <a:solidFill>
                  <a:srgbClr val="FF0000"/>
                </a:solidFill>
                <a:latin typeface="Courier New" panose="02070309020205020404" pitchFamily="49" charset="0"/>
              </a:rPr>
              <a:t>;</a:t>
            </a:r>
          </a:p>
          <a:p>
            <a:pPr lvl="1" algn="just" eaLnBrk="1" hangingPunct="1">
              <a:lnSpc>
                <a:spcPct val="90000"/>
              </a:lnSpc>
              <a:buFont typeface="Wingdings" panose="05000000000000000000" pitchFamily="2" charset="2"/>
              <a:buNone/>
            </a:pPr>
            <a:r>
              <a:rPr lang="en-US" altLang="en-US" sz="2000" smtClean="0">
                <a:latin typeface="Courier New" panose="02070309020205020404" pitchFamily="49" charset="0"/>
                <a:cs typeface="Arial" panose="020B0604020202020204" pitchFamily="34" charset="0"/>
              </a:rPr>
              <a:t>	</a:t>
            </a: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//other useful functionalities (methods)</a:t>
            </a:r>
          </a:p>
          <a:p>
            <a:pPr algn="just" eaLnBrk="1" hangingPunct="1">
              <a:lnSpc>
                <a:spcPct val="90000"/>
              </a:lnSpc>
              <a:buFont typeface="Wingdings" panose="05000000000000000000" pitchFamily="2" charset="2"/>
              <a:buNone/>
            </a:pPr>
            <a:r>
              <a:rPr lang="en-US" altLang="en-US" sz="2000" smtClean="0">
                <a:latin typeface="Courier New" panose="02070309020205020404" pitchFamily="49" charset="0"/>
              </a:rPr>
              <a:t>		}</a:t>
            </a:r>
          </a:p>
          <a:p>
            <a:pPr algn="just" eaLnBrk="1" hangingPunct="1">
              <a:lnSpc>
                <a:spcPct val="90000"/>
              </a:lnSpc>
              <a:buFont typeface="Wingdings" panose="05000000000000000000" pitchFamily="2" charset="2"/>
              <a:buNone/>
            </a:pPr>
            <a:endParaRPr lang="en-US" altLang="en-US" smtClean="0"/>
          </a:p>
          <a:p>
            <a:pPr algn="just" eaLnBrk="1" hangingPunct="1">
              <a:lnSpc>
                <a:spcPct val="90000"/>
              </a:lnSpc>
            </a:pPr>
            <a:r>
              <a:rPr lang="en-US" altLang="en-US" smtClean="0"/>
              <a:t>Interface methods must not be static and also cannot be marked as final</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23010">
                                            <p:txEl>
                                              <p:pRg st="0" end="0"/>
                                            </p:txEl>
                                          </p:spTgt>
                                        </p:tgtEl>
                                        <p:attrNameLst>
                                          <p:attrName>style.visibility</p:attrName>
                                        </p:attrNameLst>
                                      </p:cBhvr>
                                      <p:to>
                                        <p:strVal val="visible"/>
                                      </p:to>
                                    </p:set>
                                    <p:animEffect transition="in" filter="blinds(horizontal)">
                                      <p:cBhvr>
                                        <p:cTn id="7" dur="500"/>
                                        <p:tgtEl>
                                          <p:spTgt spid="132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3010">
                                            <p:txEl>
                                              <p:pRg st="2" end="2"/>
                                            </p:txEl>
                                          </p:spTgt>
                                        </p:tgtEl>
                                        <p:attrNameLst>
                                          <p:attrName>style.visibility</p:attrName>
                                        </p:attrNameLst>
                                      </p:cBhvr>
                                      <p:to>
                                        <p:strVal val="visible"/>
                                      </p:to>
                                    </p:set>
                                    <p:animEffect transition="in" filter="blinds(horizontal)">
                                      <p:cBhvr>
                                        <p:cTn id="12" dur="500"/>
                                        <p:tgtEl>
                                          <p:spTgt spid="13230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23010">
                                            <p:txEl>
                                              <p:pRg st="4" end="4"/>
                                            </p:txEl>
                                          </p:spTgt>
                                        </p:tgtEl>
                                        <p:attrNameLst>
                                          <p:attrName>style.visibility</p:attrName>
                                        </p:attrNameLst>
                                      </p:cBhvr>
                                      <p:to>
                                        <p:strVal val="visible"/>
                                      </p:to>
                                    </p:set>
                                    <p:animEffect transition="in" filter="blinds(horizontal)">
                                      <p:cBhvr>
                                        <p:cTn id="17" dur="500"/>
                                        <p:tgtEl>
                                          <p:spTgt spid="132301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23010">
                                            <p:txEl>
                                              <p:pRg st="5" end="5"/>
                                            </p:txEl>
                                          </p:spTgt>
                                        </p:tgtEl>
                                        <p:attrNameLst>
                                          <p:attrName>style.visibility</p:attrName>
                                        </p:attrNameLst>
                                      </p:cBhvr>
                                      <p:to>
                                        <p:strVal val="visible"/>
                                      </p:to>
                                    </p:set>
                                    <p:animEffect transition="in" filter="blinds(horizontal)">
                                      <p:cBhvr>
                                        <p:cTn id="22" dur="500"/>
                                        <p:tgtEl>
                                          <p:spTgt spid="132301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23010">
                                            <p:txEl>
                                              <p:pRg st="6" end="6"/>
                                            </p:txEl>
                                          </p:spTgt>
                                        </p:tgtEl>
                                        <p:attrNameLst>
                                          <p:attrName>style.visibility</p:attrName>
                                        </p:attrNameLst>
                                      </p:cBhvr>
                                      <p:to>
                                        <p:strVal val="visible"/>
                                      </p:to>
                                    </p:set>
                                    <p:animEffect transition="in" filter="blinds(horizontal)">
                                      <p:cBhvr>
                                        <p:cTn id="25" dur="500"/>
                                        <p:tgtEl>
                                          <p:spTgt spid="1323010">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23010">
                                            <p:txEl>
                                              <p:pRg st="8" end="8"/>
                                            </p:txEl>
                                          </p:spTgt>
                                        </p:tgtEl>
                                        <p:attrNameLst>
                                          <p:attrName>style.visibility</p:attrName>
                                        </p:attrNameLst>
                                      </p:cBhvr>
                                      <p:to>
                                        <p:strVal val="visible"/>
                                      </p:to>
                                    </p:set>
                                    <p:animEffect transition="in" filter="blinds(horizontal)">
                                      <p:cBhvr>
                                        <p:cTn id="30" dur="500"/>
                                        <p:tgtEl>
                                          <p:spTgt spid="1323010">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23010">
                                            <p:txEl>
                                              <p:pRg st="9" end="9"/>
                                            </p:txEl>
                                          </p:spTgt>
                                        </p:tgtEl>
                                        <p:attrNameLst>
                                          <p:attrName>style.visibility</p:attrName>
                                        </p:attrNameLst>
                                      </p:cBhvr>
                                      <p:to>
                                        <p:strVal val="visible"/>
                                      </p:to>
                                    </p:set>
                                    <p:animEffect transition="in" filter="blinds(horizontal)">
                                      <p:cBhvr>
                                        <p:cTn id="33" dur="500"/>
                                        <p:tgtEl>
                                          <p:spTgt spid="1323010">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23010">
                                            <p:txEl>
                                              <p:pRg st="10" end="10"/>
                                            </p:txEl>
                                          </p:spTgt>
                                        </p:tgtEl>
                                        <p:attrNameLst>
                                          <p:attrName>style.visibility</p:attrName>
                                        </p:attrNameLst>
                                      </p:cBhvr>
                                      <p:to>
                                        <p:strVal val="visible"/>
                                      </p:to>
                                    </p:set>
                                    <p:animEffect transition="in" filter="blinds(horizontal)">
                                      <p:cBhvr>
                                        <p:cTn id="36" dur="500"/>
                                        <p:tgtEl>
                                          <p:spTgt spid="1323010">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323010">
                                            <p:txEl>
                                              <p:pRg st="11" end="11"/>
                                            </p:txEl>
                                          </p:spTgt>
                                        </p:tgtEl>
                                        <p:attrNameLst>
                                          <p:attrName>style.visibility</p:attrName>
                                        </p:attrNameLst>
                                      </p:cBhvr>
                                      <p:to>
                                        <p:strVal val="visible"/>
                                      </p:to>
                                    </p:set>
                                    <p:animEffect transition="in" filter="blinds(horizontal)">
                                      <p:cBhvr>
                                        <p:cTn id="41" dur="500"/>
                                        <p:tgtEl>
                                          <p:spTgt spid="1323010">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323010">
                                            <p:txEl>
                                              <p:pRg st="12" end="12"/>
                                            </p:txEl>
                                          </p:spTgt>
                                        </p:tgtEl>
                                        <p:attrNameLst>
                                          <p:attrName>style.visibility</p:attrName>
                                        </p:attrNameLst>
                                      </p:cBhvr>
                                      <p:to>
                                        <p:strVal val="visible"/>
                                      </p:to>
                                    </p:set>
                                    <p:animEffect transition="in" filter="blinds(horizontal)">
                                      <p:cBhvr>
                                        <p:cTn id="44" dur="500"/>
                                        <p:tgtEl>
                                          <p:spTgt spid="1323010">
                                            <p:txEl>
                                              <p:pRg st="12" end="12"/>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323010">
                                            <p:txEl>
                                              <p:pRg st="14" end="14"/>
                                            </p:txEl>
                                          </p:spTgt>
                                        </p:tgtEl>
                                        <p:attrNameLst>
                                          <p:attrName>style.visibility</p:attrName>
                                        </p:attrNameLst>
                                      </p:cBhvr>
                                      <p:to>
                                        <p:strVal val="visible"/>
                                      </p:to>
                                    </p:set>
                                    <p:animEffect transition="in" filter="blinds(horizontal)">
                                      <p:cBhvr>
                                        <p:cTn id="47" dur="500"/>
                                        <p:tgtEl>
                                          <p:spTgt spid="13230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304800" y="552450"/>
            <a:ext cx="6705600" cy="411163"/>
          </a:xfrm>
        </p:spPr>
        <p:txBody>
          <a:bodyPr/>
          <a:lstStyle/>
          <a:p>
            <a:pPr eaLnBrk="1" hangingPunct="1"/>
            <a:r>
              <a:rPr smtClean="0"/>
              <a:t>Interface</a:t>
            </a:r>
          </a:p>
        </p:txBody>
      </p:sp>
      <p:sp>
        <p:nvSpPr>
          <p:cNvPr id="1325058" name="Rectangle 2"/>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smtClean="0">
                <a:solidFill>
                  <a:srgbClr val="FF0000"/>
                </a:solidFill>
                <a:latin typeface="Courier New" panose="02070309020205020404" pitchFamily="49" charset="0"/>
              </a:rPr>
              <a:t>interface</a:t>
            </a:r>
            <a:r>
              <a:rPr lang="en-US" altLang="en-US" sz="2000" smtClean="0">
                <a:latin typeface="Courier New" panose="02070309020205020404" pitchFamily="49" charset="0"/>
              </a:rPr>
              <a:t> </a:t>
            </a:r>
            <a:r>
              <a:rPr lang="en-US" altLang="en-US" smtClean="0">
                <a:latin typeface="Courier New" panose="02070309020205020404" pitchFamily="49" charset="0"/>
              </a:rPr>
              <a:t>Vehicle</a:t>
            </a:r>
            <a:r>
              <a:rPr lang="en-US" altLang="en-US" sz="2000" smtClean="0">
                <a:latin typeface="Courier New" panose="02070309020205020404" pitchFamily="49" charset="0"/>
              </a:rPr>
              <a:t>{		</a:t>
            </a:r>
          </a:p>
          <a:p>
            <a:pPr eaLnBrk="1" hangingPunct="1">
              <a:buFont typeface="Wingdings" panose="05000000000000000000" pitchFamily="2" charset="2"/>
              <a:buNone/>
            </a:pPr>
            <a:r>
              <a:rPr lang="en-US" altLang="en-US" sz="2000" smtClean="0">
                <a:latin typeface="Courier New" panose="02070309020205020404" pitchFamily="49" charset="0"/>
              </a:rPr>
              <a:t>	public abstract void start(); 	</a:t>
            </a:r>
            <a:r>
              <a:rPr lang="en-US" altLang="en-US" sz="2000" smtClean="0">
                <a:solidFill>
                  <a:srgbClr val="FF0000"/>
                </a:solidFill>
                <a:latin typeface="Courier New" panose="02070309020205020404" pitchFamily="49" charset="0"/>
              </a:rPr>
              <a:t>//Here</a:t>
            </a:r>
          </a:p>
          <a:p>
            <a:pPr eaLnBrk="1" hangingPunct="1">
              <a:buFont typeface="Wingdings" panose="05000000000000000000" pitchFamily="2" charset="2"/>
              <a:buNone/>
            </a:pPr>
            <a:r>
              <a:rPr lang="en-US" altLang="en-US" sz="2000" smtClean="0">
                <a:latin typeface="Courier New" panose="02070309020205020404" pitchFamily="49" charset="0"/>
              </a:rPr>
              <a:t>	public abstract void stop();		</a:t>
            </a:r>
            <a:r>
              <a:rPr lang="en-US" altLang="en-US" sz="2000" smtClean="0">
                <a:solidFill>
                  <a:srgbClr val="FF0000"/>
                </a:solidFill>
                <a:latin typeface="Courier New" panose="02070309020205020404" pitchFamily="49" charset="0"/>
              </a:rPr>
              <a:t>//none of the</a:t>
            </a:r>
          </a:p>
          <a:p>
            <a:pPr eaLnBrk="1" hangingPunct="1">
              <a:buFont typeface="Wingdings" panose="05000000000000000000" pitchFamily="2" charset="2"/>
              <a:buNone/>
            </a:pPr>
            <a:r>
              <a:rPr lang="en-US" altLang="en-US" sz="2000" smtClean="0">
                <a:latin typeface="Courier New" panose="02070309020205020404" pitchFamily="49" charset="0"/>
              </a:rPr>
              <a:t>	public abstract void accelerate();	</a:t>
            </a:r>
            <a:r>
              <a:rPr lang="en-US" altLang="en-US" sz="2000" smtClean="0">
                <a:solidFill>
                  <a:srgbClr val="FF0000"/>
                </a:solidFill>
                <a:latin typeface="Courier New" panose="02070309020205020404" pitchFamily="49" charset="0"/>
              </a:rPr>
              <a:t>// methods</a:t>
            </a:r>
          </a:p>
          <a:p>
            <a:pPr eaLnBrk="1" hangingPunct="1">
              <a:buFont typeface="Wingdings" panose="05000000000000000000" pitchFamily="2" charset="2"/>
              <a:buNone/>
            </a:pPr>
            <a:r>
              <a:rPr lang="en-US" altLang="en-US" sz="2000" smtClean="0">
                <a:latin typeface="Courier New" panose="02070309020205020404" pitchFamily="49" charset="0"/>
              </a:rPr>
              <a:t>	public abstract void changeGear();	</a:t>
            </a:r>
            <a:r>
              <a:rPr lang="en-US" altLang="en-US" sz="2000" smtClean="0">
                <a:solidFill>
                  <a:srgbClr val="FF0000"/>
                </a:solidFill>
                <a:latin typeface="Courier New" panose="02070309020205020404" pitchFamily="49" charset="0"/>
              </a:rPr>
              <a:t>//have body</a:t>
            </a:r>
          </a:p>
          <a:p>
            <a:pPr eaLnBrk="1" hangingPunct="1">
              <a:buFont typeface="Wingdings" panose="05000000000000000000" pitchFamily="2" charset="2"/>
              <a:buNone/>
            </a:pPr>
            <a:r>
              <a:rPr lang="en-US" altLang="en-US" sz="2000" smtClean="0">
                <a:latin typeface="Courier New" panose="02070309020205020404" pitchFamily="49" charset="0"/>
              </a:rPr>
              <a:t>}</a:t>
            </a:r>
          </a:p>
          <a:p>
            <a:pPr eaLnBrk="1" hangingPunct="1">
              <a:buFont typeface="Wingdings" panose="05000000000000000000" pitchFamily="2" charset="2"/>
              <a:buNone/>
            </a:pPr>
            <a:endParaRPr lang="en-US" altLang="en-US" sz="2000" smtClean="0">
              <a:latin typeface="Courier New" panose="02070309020205020404" pitchFamily="49" charset="0"/>
            </a:endParaRPr>
          </a:p>
          <a:p>
            <a:pPr eaLnBrk="1" hangingPunct="1">
              <a:buFont typeface="Wingdings" panose="05000000000000000000" pitchFamily="2" charset="2"/>
              <a:buNone/>
            </a:pPr>
            <a:r>
              <a:rPr lang="en-US" altLang="en-US" sz="2000" smtClean="0">
                <a:latin typeface="Courier New" panose="02070309020205020404" pitchFamily="49" charset="0"/>
              </a:rPr>
              <a:t>class Car </a:t>
            </a:r>
            <a:r>
              <a:rPr lang="en-US" altLang="en-US" sz="2000" smtClean="0">
                <a:solidFill>
                  <a:srgbClr val="FF0000"/>
                </a:solidFill>
                <a:latin typeface="Courier New" panose="02070309020205020404" pitchFamily="49" charset="0"/>
              </a:rPr>
              <a:t>implements</a:t>
            </a:r>
            <a:r>
              <a:rPr lang="en-US" altLang="en-US" sz="2000" smtClean="0">
                <a:latin typeface="Courier New" panose="02070309020205020404" pitchFamily="49" charset="0"/>
              </a:rPr>
              <a:t> </a:t>
            </a:r>
            <a:r>
              <a:rPr lang="en-US" altLang="en-US" smtClean="0">
                <a:latin typeface="Courier New" panose="02070309020205020404" pitchFamily="49" charset="0"/>
              </a:rPr>
              <a:t>Vehicle </a:t>
            </a:r>
            <a:r>
              <a:rPr lang="en-US" altLang="en-US" sz="2000" smtClean="0">
                <a:latin typeface="Courier New" panose="02070309020205020404" pitchFamily="49" charset="0"/>
              </a:rPr>
              <a:t>{</a:t>
            </a:r>
          </a:p>
          <a:p>
            <a:pPr eaLnBrk="1" hangingPunct="1">
              <a:buFont typeface="Wingdings" panose="05000000000000000000" pitchFamily="2" charset="2"/>
              <a:buNone/>
            </a:pPr>
            <a:r>
              <a:rPr lang="en-US" altLang="en-US" sz="2000" smtClean="0">
                <a:latin typeface="Courier New" panose="02070309020205020404" pitchFamily="49" charset="0"/>
              </a:rPr>
              <a:t>	public void start(){…};	</a:t>
            </a:r>
            <a:r>
              <a:rPr lang="en-US" altLang="en-US" sz="2000" smtClean="0">
                <a:solidFill>
                  <a:srgbClr val="FF0000"/>
                </a:solidFill>
                <a:latin typeface="Courier New" panose="02070309020205020404" pitchFamily="49" charset="0"/>
              </a:rPr>
              <a:t>//Here all</a:t>
            </a:r>
          </a:p>
          <a:p>
            <a:pPr eaLnBrk="1" hangingPunct="1">
              <a:buFont typeface="Wingdings" panose="05000000000000000000" pitchFamily="2" charset="2"/>
              <a:buNone/>
            </a:pPr>
            <a:r>
              <a:rPr lang="en-US" altLang="en-US" sz="2000" smtClean="0">
                <a:latin typeface="Courier New" panose="02070309020205020404" pitchFamily="49" charset="0"/>
              </a:rPr>
              <a:t>	public void stop(){…};		</a:t>
            </a:r>
            <a:r>
              <a:rPr lang="en-US" altLang="en-US" sz="2000" smtClean="0">
                <a:solidFill>
                  <a:srgbClr val="FF0000"/>
                </a:solidFill>
                <a:latin typeface="Courier New" panose="02070309020205020404" pitchFamily="49" charset="0"/>
              </a:rPr>
              <a:t>//abstract</a:t>
            </a:r>
          </a:p>
          <a:p>
            <a:pPr eaLnBrk="1" hangingPunct="1">
              <a:buFont typeface="Wingdings" panose="05000000000000000000" pitchFamily="2" charset="2"/>
              <a:buNone/>
            </a:pPr>
            <a:r>
              <a:rPr lang="en-US" altLang="en-US" sz="2000" smtClean="0">
                <a:latin typeface="Courier New" panose="02070309020205020404" pitchFamily="49" charset="0"/>
              </a:rPr>
              <a:t>	public void accelerate(){…};	</a:t>
            </a:r>
            <a:r>
              <a:rPr lang="en-US" altLang="en-US" sz="2000" smtClean="0">
                <a:solidFill>
                  <a:srgbClr val="FF0000"/>
                </a:solidFill>
                <a:latin typeface="Courier New" panose="02070309020205020404" pitchFamily="49" charset="0"/>
              </a:rPr>
              <a:t>//methods are</a:t>
            </a:r>
          </a:p>
          <a:p>
            <a:pPr eaLnBrk="1" hangingPunct="1">
              <a:buFont typeface="Wingdings" panose="05000000000000000000" pitchFamily="2" charset="2"/>
              <a:buNone/>
            </a:pPr>
            <a:r>
              <a:rPr lang="en-US" altLang="en-US" sz="2000" smtClean="0">
                <a:latin typeface="Courier New" panose="02070309020205020404" pitchFamily="49" charset="0"/>
              </a:rPr>
              <a:t>	public void changeGear(){…};	</a:t>
            </a:r>
            <a:r>
              <a:rPr lang="en-US" altLang="en-US" sz="2000" smtClean="0">
                <a:solidFill>
                  <a:srgbClr val="FF0000"/>
                </a:solidFill>
                <a:latin typeface="Courier New" panose="02070309020205020404" pitchFamily="49" charset="0"/>
              </a:rPr>
              <a:t>//overridden</a:t>
            </a:r>
          </a:p>
          <a:p>
            <a:pPr eaLnBrk="1" hangingPunct="1">
              <a:buFont typeface="Wingdings" panose="05000000000000000000" pitchFamily="2" charset="2"/>
              <a:buNone/>
            </a:pPr>
            <a:r>
              <a:rPr lang="en-US" altLang="en-US" sz="2000" smtClean="0">
                <a:latin typeface="Courier New" panose="02070309020205020404" pitchFamily="49" charset="0"/>
              </a:rPr>
              <a:t>}</a:t>
            </a:r>
          </a:p>
        </p:txBody>
      </p:sp>
      <p:pic>
        <p:nvPicPr>
          <p:cNvPr id="1325060" name="Picture 4" descr="imagesCAHJH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563" y="269875"/>
            <a:ext cx="22098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25058">
                                            <p:txEl>
                                              <p:pRg st="0" end="0"/>
                                            </p:txEl>
                                          </p:spTgt>
                                        </p:tgtEl>
                                        <p:attrNameLst>
                                          <p:attrName>style.visibility</p:attrName>
                                        </p:attrNameLst>
                                      </p:cBhvr>
                                      <p:to>
                                        <p:strVal val="visible"/>
                                      </p:to>
                                    </p:set>
                                    <p:animEffect transition="in" filter="blinds(horizontal)">
                                      <p:cBhvr>
                                        <p:cTn id="7" dur="500"/>
                                        <p:tgtEl>
                                          <p:spTgt spid="132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5058">
                                            <p:txEl>
                                              <p:pRg st="1" end="1"/>
                                            </p:txEl>
                                          </p:spTgt>
                                        </p:tgtEl>
                                        <p:attrNameLst>
                                          <p:attrName>style.visibility</p:attrName>
                                        </p:attrNameLst>
                                      </p:cBhvr>
                                      <p:to>
                                        <p:strVal val="visible"/>
                                      </p:to>
                                    </p:set>
                                    <p:animEffect transition="in" filter="blinds(horizontal)">
                                      <p:cBhvr>
                                        <p:cTn id="12" dur="500"/>
                                        <p:tgtEl>
                                          <p:spTgt spid="1325058">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325058">
                                            <p:txEl>
                                              <p:pRg st="2" end="2"/>
                                            </p:txEl>
                                          </p:spTgt>
                                        </p:tgtEl>
                                        <p:attrNameLst>
                                          <p:attrName>style.visibility</p:attrName>
                                        </p:attrNameLst>
                                      </p:cBhvr>
                                      <p:to>
                                        <p:strVal val="visible"/>
                                      </p:to>
                                    </p:set>
                                    <p:animEffect transition="in" filter="blinds(horizontal)">
                                      <p:cBhvr>
                                        <p:cTn id="16" dur="500"/>
                                        <p:tgtEl>
                                          <p:spTgt spid="1325058">
                                            <p:txEl>
                                              <p:pRg st="2" end="2"/>
                                            </p:txEl>
                                          </p:spTgt>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1325058">
                                            <p:txEl>
                                              <p:pRg st="3" end="3"/>
                                            </p:txEl>
                                          </p:spTgt>
                                        </p:tgtEl>
                                        <p:attrNameLst>
                                          <p:attrName>style.visibility</p:attrName>
                                        </p:attrNameLst>
                                      </p:cBhvr>
                                      <p:to>
                                        <p:strVal val="visible"/>
                                      </p:to>
                                    </p:set>
                                    <p:animEffect transition="in" filter="blinds(horizontal)">
                                      <p:cBhvr>
                                        <p:cTn id="20" dur="500"/>
                                        <p:tgtEl>
                                          <p:spTgt spid="1325058">
                                            <p:txEl>
                                              <p:pRg st="3" end="3"/>
                                            </p:txEl>
                                          </p:spTgt>
                                        </p:tgtEl>
                                      </p:cBhvr>
                                    </p:animEffect>
                                  </p:child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1325058">
                                            <p:txEl>
                                              <p:pRg st="4" end="4"/>
                                            </p:txEl>
                                          </p:spTgt>
                                        </p:tgtEl>
                                        <p:attrNameLst>
                                          <p:attrName>style.visibility</p:attrName>
                                        </p:attrNameLst>
                                      </p:cBhvr>
                                      <p:to>
                                        <p:strVal val="visible"/>
                                      </p:to>
                                    </p:set>
                                    <p:animEffect transition="in" filter="blinds(horizontal)">
                                      <p:cBhvr>
                                        <p:cTn id="24" dur="500"/>
                                        <p:tgtEl>
                                          <p:spTgt spid="1325058">
                                            <p:txEl>
                                              <p:pRg st="4" end="4"/>
                                            </p:txEl>
                                          </p:spTgt>
                                        </p:tgtEl>
                                      </p:cBhvr>
                                    </p:animEffect>
                                  </p:childTnLst>
                                </p:cTn>
                              </p:par>
                            </p:childTnLst>
                          </p:cTn>
                        </p:par>
                        <p:par>
                          <p:cTn id="25" fill="hold" nodeType="afterGroup">
                            <p:stCondLst>
                              <p:cond delay="2000"/>
                            </p:stCondLst>
                            <p:childTnLst>
                              <p:par>
                                <p:cTn id="26" presetID="3" presetClass="entr" presetSubtype="10" fill="hold" nodeType="afterEffect">
                                  <p:stCondLst>
                                    <p:cond delay="0"/>
                                  </p:stCondLst>
                                  <p:childTnLst>
                                    <p:set>
                                      <p:cBhvr>
                                        <p:cTn id="27" dur="1" fill="hold">
                                          <p:stCondLst>
                                            <p:cond delay="0"/>
                                          </p:stCondLst>
                                        </p:cTn>
                                        <p:tgtEl>
                                          <p:spTgt spid="1325058">
                                            <p:txEl>
                                              <p:pRg st="5" end="5"/>
                                            </p:txEl>
                                          </p:spTgt>
                                        </p:tgtEl>
                                        <p:attrNameLst>
                                          <p:attrName>style.visibility</p:attrName>
                                        </p:attrNameLst>
                                      </p:cBhvr>
                                      <p:to>
                                        <p:strVal val="visible"/>
                                      </p:to>
                                    </p:set>
                                    <p:animEffect transition="in" filter="blinds(horizontal)">
                                      <p:cBhvr>
                                        <p:cTn id="28" dur="500"/>
                                        <p:tgtEl>
                                          <p:spTgt spid="132505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25058">
                                            <p:txEl>
                                              <p:pRg st="7" end="7"/>
                                            </p:txEl>
                                          </p:spTgt>
                                        </p:tgtEl>
                                        <p:attrNameLst>
                                          <p:attrName>style.visibility</p:attrName>
                                        </p:attrNameLst>
                                      </p:cBhvr>
                                      <p:to>
                                        <p:strVal val="visible"/>
                                      </p:to>
                                    </p:set>
                                    <p:animEffect transition="in" filter="blinds(horizontal)">
                                      <p:cBhvr>
                                        <p:cTn id="33" dur="500"/>
                                        <p:tgtEl>
                                          <p:spTgt spid="1325058">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325058">
                                            <p:txEl>
                                              <p:pRg st="8" end="8"/>
                                            </p:txEl>
                                          </p:spTgt>
                                        </p:tgtEl>
                                        <p:attrNameLst>
                                          <p:attrName>style.visibility</p:attrName>
                                        </p:attrNameLst>
                                      </p:cBhvr>
                                      <p:to>
                                        <p:strVal val="visible"/>
                                      </p:to>
                                    </p:set>
                                    <p:animEffect transition="in" filter="blinds(horizontal)">
                                      <p:cBhvr>
                                        <p:cTn id="38" dur="500"/>
                                        <p:tgtEl>
                                          <p:spTgt spid="1325058">
                                            <p:txEl>
                                              <p:pRg st="8" end="8"/>
                                            </p:txEl>
                                          </p:spTgt>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1325058">
                                            <p:txEl>
                                              <p:pRg st="9" end="9"/>
                                            </p:txEl>
                                          </p:spTgt>
                                        </p:tgtEl>
                                        <p:attrNameLst>
                                          <p:attrName>style.visibility</p:attrName>
                                        </p:attrNameLst>
                                      </p:cBhvr>
                                      <p:to>
                                        <p:strVal val="visible"/>
                                      </p:to>
                                    </p:set>
                                    <p:animEffect transition="in" filter="blinds(horizontal)">
                                      <p:cBhvr>
                                        <p:cTn id="42" dur="500"/>
                                        <p:tgtEl>
                                          <p:spTgt spid="1325058">
                                            <p:txEl>
                                              <p:pRg st="9" end="9"/>
                                            </p:txEl>
                                          </p:spTgt>
                                        </p:tgtEl>
                                      </p:cBhvr>
                                    </p:animEffect>
                                  </p:childTnLst>
                                </p:cTn>
                              </p:par>
                            </p:childTnLst>
                          </p:cTn>
                        </p:par>
                        <p:par>
                          <p:cTn id="43" fill="hold" nodeType="afterGroup">
                            <p:stCondLst>
                              <p:cond delay="1000"/>
                            </p:stCondLst>
                            <p:childTnLst>
                              <p:par>
                                <p:cTn id="44" presetID="3" presetClass="entr" presetSubtype="10" fill="hold" nodeType="afterEffect">
                                  <p:stCondLst>
                                    <p:cond delay="0"/>
                                  </p:stCondLst>
                                  <p:childTnLst>
                                    <p:set>
                                      <p:cBhvr>
                                        <p:cTn id="45" dur="1" fill="hold">
                                          <p:stCondLst>
                                            <p:cond delay="0"/>
                                          </p:stCondLst>
                                        </p:cTn>
                                        <p:tgtEl>
                                          <p:spTgt spid="1325058">
                                            <p:txEl>
                                              <p:pRg st="10" end="10"/>
                                            </p:txEl>
                                          </p:spTgt>
                                        </p:tgtEl>
                                        <p:attrNameLst>
                                          <p:attrName>style.visibility</p:attrName>
                                        </p:attrNameLst>
                                      </p:cBhvr>
                                      <p:to>
                                        <p:strVal val="visible"/>
                                      </p:to>
                                    </p:set>
                                    <p:animEffect transition="in" filter="blinds(horizontal)">
                                      <p:cBhvr>
                                        <p:cTn id="46" dur="500"/>
                                        <p:tgtEl>
                                          <p:spTgt spid="1325058">
                                            <p:txEl>
                                              <p:pRg st="10" end="10"/>
                                            </p:txEl>
                                          </p:spTgt>
                                        </p:tgtEl>
                                      </p:cBhvr>
                                    </p:animEffect>
                                  </p:childTnLst>
                                </p:cTn>
                              </p:par>
                            </p:childTnLst>
                          </p:cTn>
                        </p:par>
                        <p:par>
                          <p:cTn id="47" fill="hold" nodeType="afterGroup">
                            <p:stCondLst>
                              <p:cond delay="1500"/>
                            </p:stCondLst>
                            <p:childTnLst>
                              <p:par>
                                <p:cTn id="48" presetID="3" presetClass="entr" presetSubtype="10" fill="hold" nodeType="afterEffect">
                                  <p:stCondLst>
                                    <p:cond delay="0"/>
                                  </p:stCondLst>
                                  <p:childTnLst>
                                    <p:set>
                                      <p:cBhvr>
                                        <p:cTn id="49" dur="1" fill="hold">
                                          <p:stCondLst>
                                            <p:cond delay="0"/>
                                          </p:stCondLst>
                                        </p:cTn>
                                        <p:tgtEl>
                                          <p:spTgt spid="1325058">
                                            <p:txEl>
                                              <p:pRg st="11" end="11"/>
                                            </p:txEl>
                                          </p:spTgt>
                                        </p:tgtEl>
                                        <p:attrNameLst>
                                          <p:attrName>style.visibility</p:attrName>
                                        </p:attrNameLst>
                                      </p:cBhvr>
                                      <p:to>
                                        <p:strVal val="visible"/>
                                      </p:to>
                                    </p:set>
                                    <p:animEffect transition="in" filter="blinds(horizontal)">
                                      <p:cBhvr>
                                        <p:cTn id="50" dur="500"/>
                                        <p:tgtEl>
                                          <p:spTgt spid="1325058">
                                            <p:txEl>
                                              <p:pRg st="11" end="11"/>
                                            </p:txEl>
                                          </p:spTgt>
                                        </p:tgtEl>
                                      </p:cBhvr>
                                    </p:animEffect>
                                  </p:childTnLst>
                                </p:cTn>
                              </p:par>
                            </p:childTnLst>
                          </p:cTn>
                        </p:par>
                        <p:par>
                          <p:cTn id="51" fill="hold" nodeType="afterGroup">
                            <p:stCondLst>
                              <p:cond delay="2000"/>
                            </p:stCondLst>
                            <p:childTnLst>
                              <p:par>
                                <p:cTn id="52" presetID="3" presetClass="entr" presetSubtype="10" fill="hold" nodeType="afterEffect">
                                  <p:stCondLst>
                                    <p:cond delay="0"/>
                                  </p:stCondLst>
                                  <p:childTnLst>
                                    <p:set>
                                      <p:cBhvr>
                                        <p:cTn id="53" dur="1" fill="hold">
                                          <p:stCondLst>
                                            <p:cond delay="0"/>
                                          </p:stCondLst>
                                        </p:cTn>
                                        <p:tgtEl>
                                          <p:spTgt spid="1325058">
                                            <p:txEl>
                                              <p:pRg st="12" end="12"/>
                                            </p:txEl>
                                          </p:spTgt>
                                        </p:tgtEl>
                                        <p:attrNameLst>
                                          <p:attrName>style.visibility</p:attrName>
                                        </p:attrNameLst>
                                      </p:cBhvr>
                                      <p:to>
                                        <p:strVal val="visible"/>
                                      </p:to>
                                    </p:set>
                                    <p:animEffect transition="in" filter="blinds(horizontal)">
                                      <p:cBhvr>
                                        <p:cTn id="54" dur="500"/>
                                        <p:tgtEl>
                                          <p:spTgt spid="1325058">
                                            <p:txEl>
                                              <p:pRg st="12" end="12"/>
                                            </p:txEl>
                                          </p:spTgt>
                                        </p:tgtEl>
                                      </p:cBhvr>
                                    </p:animEffect>
                                  </p:childTnLst>
                                </p:cTn>
                              </p:par>
                            </p:childTnLst>
                          </p:cTn>
                        </p:par>
                        <p:par>
                          <p:cTn id="55" fill="hold" nodeType="afterGroup">
                            <p:stCondLst>
                              <p:cond delay="2500"/>
                            </p:stCondLst>
                            <p:childTnLst>
                              <p:par>
                                <p:cTn id="56" presetID="3" presetClass="entr" presetSubtype="10" fill="hold" nodeType="afterEffect">
                                  <p:stCondLst>
                                    <p:cond delay="0"/>
                                  </p:stCondLst>
                                  <p:childTnLst>
                                    <p:set>
                                      <p:cBhvr>
                                        <p:cTn id="57" dur="1" fill="hold">
                                          <p:stCondLst>
                                            <p:cond delay="0"/>
                                          </p:stCondLst>
                                        </p:cTn>
                                        <p:tgtEl>
                                          <p:spTgt spid="1325060"/>
                                        </p:tgtEl>
                                        <p:attrNameLst>
                                          <p:attrName>style.visibility</p:attrName>
                                        </p:attrNameLst>
                                      </p:cBhvr>
                                      <p:to>
                                        <p:strVal val="visible"/>
                                      </p:to>
                                    </p:set>
                                    <p:animEffect transition="in" filter="blinds(horizontal)">
                                      <p:cBhvr>
                                        <p:cTn id="58" dur="500"/>
                                        <p:tgtEl>
                                          <p:spTgt spid="13250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1" presetClass="exit" presetSubtype="0" fill="hold" nodeType="clickEffect">
                                  <p:stCondLst>
                                    <p:cond delay="0"/>
                                  </p:stCondLst>
                                  <p:childTnLst>
                                    <p:animEffect transition="out" filter="fade">
                                      <p:cBhvr>
                                        <p:cTn id="62" dur="1155" accel="100000">
                                          <p:stCondLst>
                                            <p:cond delay="1845"/>
                                          </p:stCondLst>
                                        </p:cTn>
                                        <p:tgtEl>
                                          <p:spTgt spid="1325060"/>
                                        </p:tgtEl>
                                      </p:cBhvr>
                                    </p:animEffect>
                                    <p:animScale>
                                      <p:cBhvr>
                                        <p:cTn id="63" dur="1155" accel="100000">
                                          <p:stCondLst>
                                            <p:cond delay="1845"/>
                                          </p:stCondLst>
                                        </p:cTn>
                                        <p:tgtEl>
                                          <p:spTgt spid="1325060"/>
                                        </p:tgtEl>
                                      </p:cBhvr>
                                      <p:from x="200000" y="450000"/>
                                      <p:to x="10000" y="10000"/>
                                    </p:animScale>
                                    <p:animScale>
                                      <p:cBhvr>
                                        <p:cTn id="64" dur="1845" decel="100000"/>
                                        <p:tgtEl>
                                          <p:spTgt spid="1325060"/>
                                        </p:tgtEl>
                                      </p:cBhvr>
                                      <p:from x="100000" y="100000"/>
                                      <p:to x="200000" y="450000"/>
                                    </p:animScale>
                                    <p:anim from="(ppt_x)" to="(0.5)" calcmode="lin" valueType="num">
                                      <p:cBhvr>
                                        <p:cTn id="65" dur="1845" decel="100000"/>
                                        <p:tgtEl>
                                          <p:spTgt spid="1325060"/>
                                        </p:tgtEl>
                                        <p:attrNameLst>
                                          <p:attrName>ppt_x</p:attrName>
                                        </p:attrNameLst>
                                      </p:cBhvr>
                                    </p:anim>
                                    <p:anim from="(0.5)" to="(0.5)" calcmode="lin" valueType="num">
                                      <p:cBhvr>
                                        <p:cTn id="66" dur="1155">
                                          <p:stCondLst>
                                            <p:cond delay="1845"/>
                                          </p:stCondLst>
                                        </p:cTn>
                                        <p:tgtEl>
                                          <p:spTgt spid="1325060"/>
                                        </p:tgtEl>
                                        <p:attrNameLst>
                                          <p:attrName>ppt_x</p:attrName>
                                        </p:attrNameLst>
                                      </p:cBhvr>
                                    </p:anim>
                                    <p:anim from="(ppt_y)" to="(ppt_y+0.4)" calcmode="lin" valueType="num">
                                      <p:cBhvr>
                                        <p:cTn id="67" dur="1845" decel="100000"/>
                                        <p:tgtEl>
                                          <p:spTgt spid="1325060"/>
                                        </p:tgtEl>
                                        <p:attrNameLst>
                                          <p:attrName>ppt_y</p:attrName>
                                        </p:attrNameLst>
                                      </p:cBhvr>
                                    </p:anim>
                                    <p:anim from="(ppt_y)" to="(ppt_y)" calcmode="lin" valueType="num">
                                      <p:cBhvr>
                                        <p:cTn id="68" dur="1155">
                                          <p:stCondLst>
                                            <p:cond delay="1845"/>
                                          </p:stCondLst>
                                        </p:cTn>
                                        <p:tgtEl>
                                          <p:spTgt spid="1325060"/>
                                        </p:tgtEl>
                                        <p:attrNameLst>
                                          <p:attrName>ppt_y</p:attrName>
                                        </p:attrNameLst>
                                      </p:cBhvr>
                                    </p:anim>
                                    <p:set>
                                      <p:cBhvr>
                                        <p:cTn id="69" dur="1" fill="hold">
                                          <p:stCondLst>
                                            <p:cond delay="2999"/>
                                          </p:stCondLst>
                                        </p:cTn>
                                        <p:tgtEl>
                                          <p:spTgt spid="1325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552450"/>
            <a:ext cx="6705600" cy="411163"/>
          </a:xfrm>
        </p:spPr>
        <p:txBody>
          <a:bodyPr/>
          <a:lstStyle/>
          <a:p>
            <a:pPr eaLnBrk="1" hangingPunct="1"/>
            <a:r>
              <a:rPr smtClean="0"/>
              <a:t>Polymorphism</a:t>
            </a:r>
          </a:p>
        </p:txBody>
      </p:sp>
      <p:sp>
        <p:nvSpPr>
          <p:cNvPr id="1329155" name="Rectangle 3"/>
          <p:cNvSpPr>
            <a:spLocks noGrp="1" noChangeArrowheads="1"/>
          </p:cNvSpPr>
          <p:nvPr>
            <p:ph type="body" idx="1"/>
          </p:nvPr>
        </p:nvSpPr>
        <p:spPr/>
        <p:txBody>
          <a:bodyPr/>
          <a:lstStyle/>
          <a:p>
            <a:pPr marL="231775" indent="-231775" eaLnBrk="1" hangingPunct="1"/>
            <a:r>
              <a:rPr lang="en-US" altLang="en-US" i="1" smtClean="0"/>
              <a:t>Polymorphism: </a:t>
            </a:r>
            <a:r>
              <a:rPr lang="en-US" altLang="en-US" i="1" smtClean="0">
                <a:solidFill>
                  <a:srgbClr val="FF0000"/>
                </a:solidFill>
              </a:rPr>
              <a:t>One name, many forms</a:t>
            </a:r>
            <a:endParaRPr lang="en-US" altLang="en-US" i="1" smtClean="0"/>
          </a:p>
          <a:p>
            <a:pPr marL="231775" indent="-231775" eaLnBrk="1" hangingPunct="1"/>
            <a:r>
              <a:rPr lang="en-US" altLang="en-US" smtClean="0"/>
              <a:t>Polymorphism manifests itself in Java in the form of multiple methods having the same name. </a:t>
            </a:r>
          </a:p>
          <a:p>
            <a:pPr marL="231775" indent="-231775" eaLnBrk="1" hangingPunct="1"/>
            <a:r>
              <a:rPr lang="en-US" altLang="en-US" smtClean="0"/>
              <a:t>It is of two types.</a:t>
            </a:r>
          </a:p>
        </p:txBody>
      </p:sp>
      <p:pic>
        <p:nvPicPr>
          <p:cNvPr id="1329156" name="Picture 4" descr="Agent Smi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73469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1295400" y="3733800"/>
            <a:ext cx="6705600" cy="2743200"/>
            <a:chOff x="816" y="2352"/>
            <a:chExt cx="4224" cy="1728"/>
          </a:xfrm>
        </p:grpSpPr>
        <p:sp>
          <p:nvSpPr>
            <p:cNvPr id="55303" name="Oval 6"/>
            <p:cNvSpPr>
              <a:spLocks noChangeArrowheads="1"/>
            </p:cNvSpPr>
            <p:nvPr/>
          </p:nvSpPr>
          <p:spPr bwMode="auto">
            <a:xfrm>
              <a:off x="816" y="3417"/>
              <a:ext cx="2016" cy="663"/>
            </a:xfrm>
            <a:prstGeom prst="ellipse">
              <a:avLst/>
            </a:prstGeom>
            <a:solidFill>
              <a:schemeClr val="accent1"/>
            </a:solidFill>
            <a:ln>
              <a:noFill/>
            </a:ln>
            <a:effectLst>
              <a:outerShdw sy="50000" kx="2453608"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a:latin typeface="Times New Roman" panose="02020603050405020304" pitchFamily="18" charset="0"/>
                </a:rPr>
                <a:t>Static / Compile-Time</a:t>
              </a:r>
            </a:p>
            <a:p>
              <a:pPr algn="ctr">
                <a:lnSpc>
                  <a:spcPct val="100000"/>
                </a:lnSpc>
                <a:spcBef>
                  <a:spcPct val="0"/>
                </a:spcBef>
                <a:buClrTx/>
                <a:buFontTx/>
                <a:buNone/>
              </a:pPr>
              <a:r>
                <a:rPr lang="en-US" altLang="en-US">
                  <a:latin typeface="Times New Roman" panose="02020603050405020304" pitchFamily="18" charset="0"/>
                </a:rPr>
                <a:t>Polymorphism</a:t>
              </a:r>
            </a:p>
          </p:txBody>
        </p:sp>
        <p:sp>
          <p:nvSpPr>
            <p:cNvPr id="55304" name="Rectangle 7"/>
            <p:cNvSpPr>
              <a:spLocks noChangeArrowheads="1"/>
            </p:cNvSpPr>
            <p:nvPr/>
          </p:nvSpPr>
          <p:spPr bwMode="auto">
            <a:xfrm>
              <a:off x="1824" y="2352"/>
              <a:ext cx="2112" cy="624"/>
            </a:xfrm>
            <a:prstGeom prst="rect">
              <a:avLst/>
            </a:prstGeom>
            <a:solidFill>
              <a:schemeClr val="accent1"/>
            </a:solidFill>
            <a:ln w="9525">
              <a:solidFill>
                <a:schemeClr val="tx1"/>
              </a:solidFill>
              <a:miter lim="800000"/>
              <a:headEnd/>
              <a:tailEnd/>
            </a:ln>
            <a:effectLst>
              <a:outerShdw sy="50000" kx="2453608" rotWithShape="0">
                <a:schemeClr val="bg2">
                  <a:alpha val="50000"/>
                </a:schemeClr>
              </a:outerShdw>
            </a:effec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a:latin typeface="Times New Roman" panose="02020603050405020304" pitchFamily="18" charset="0"/>
                </a:rPr>
                <a:t>POLYMORPHISM</a:t>
              </a:r>
            </a:p>
          </p:txBody>
        </p:sp>
        <p:sp>
          <p:nvSpPr>
            <p:cNvPr id="55305" name="Line 8"/>
            <p:cNvSpPr>
              <a:spLocks noChangeShapeType="1"/>
            </p:cNvSpPr>
            <p:nvPr/>
          </p:nvSpPr>
          <p:spPr bwMode="auto">
            <a:xfrm flipH="1">
              <a:off x="1920" y="2985"/>
              <a:ext cx="96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6" name="Line 9"/>
            <p:cNvSpPr>
              <a:spLocks noChangeShapeType="1"/>
            </p:cNvSpPr>
            <p:nvPr/>
          </p:nvSpPr>
          <p:spPr bwMode="auto">
            <a:xfrm>
              <a:off x="2880" y="2985"/>
              <a:ext cx="110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7" name="Oval 10"/>
            <p:cNvSpPr>
              <a:spLocks noChangeArrowheads="1"/>
            </p:cNvSpPr>
            <p:nvPr/>
          </p:nvSpPr>
          <p:spPr bwMode="auto">
            <a:xfrm>
              <a:off x="3024" y="3408"/>
              <a:ext cx="2016" cy="663"/>
            </a:xfrm>
            <a:prstGeom prst="ellipse">
              <a:avLst/>
            </a:prstGeom>
            <a:solidFill>
              <a:schemeClr val="accent1"/>
            </a:solidFill>
            <a:ln>
              <a:noFill/>
            </a:ln>
            <a:effectLst>
              <a:outerShdw sy="50000" kx="2453608"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a:latin typeface="Times New Roman" panose="02020603050405020304" pitchFamily="18" charset="0"/>
                </a:rPr>
                <a:t>Dynamic / Run-Time</a:t>
              </a:r>
            </a:p>
            <a:p>
              <a:pPr algn="ctr">
                <a:lnSpc>
                  <a:spcPct val="100000"/>
                </a:lnSpc>
                <a:spcBef>
                  <a:spcPct val="0"/>
                </a:spcBef>
                <a:buClrTx/>
                <a:buFontTx/>
                <a:buNone/>
              </a:pPr>
              <a:r>
                <a:rPr lang="en-US" altLang="en-US">
                  <a:latin typeface="Times New Roman" panose="02020603050405020304" pitchFamily="18" charset="0"/>
                </a:rPr>
                <a:t>Polymorphism</a:t>
              </a:r>
            </a:p>
          </p:txBody>
        </p:sp>
      </p:gr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29155">
                                            <p:txEl>
                                              <p:pRg st="0" end="0"/>
                                            </p:txEl>
                                          </p:spTgt>
                                        </p:tgtEl>
                                        <p:attrNameLst>
                                          <p:attrName>style.visibility</p:attrName>
                                        </p:attrNameLst>
                                      </p:cBhvr>
                                      <p:to>
                                        <p:strVal val="visible"/>
                                      </p:to>
                                    </p:set>
                                    <p:animEffect transition="in" filter="blinds(horizontal)">
                                      <p:cBhvr>
                                        <p:cTn id="7" dur="500"/>
                                        <p:tgtEl>
                                          <p:spTgt spid="1329155">
                                            <p:txEl>
                                              <p:pRg st="0" end="0"/>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329156"/>
                                        </p:tgtEl>
                                        <p:attrNameLst>
                                          <p:attrName>style.visibility</p:attrName>
                                        </p:attrNameLst>
                                      </p:cBhvr>
                                      <p:to>
                                        <p:strVal val="visible"/>
                                      </p:to>
                                    </p:set>
                                    <p:anim calcmode="lin" valueType="num">
                                      <p:cBhvr>
                                        <p:cTn id="11" dur="5000" fill="hold"/>
                                        <p:tgtEl>
                                          <p:spTgt spid="1329156"/>
                                        </p:tgtEl>
                                        <p:attrNameLst>
                                          <p:attrName>ppt_w</p:attrName>
                                        </p:attrNameLst>
                                      </p:cBhvr>
                                      <p:tavLst>
                                        <p:tav tm="0">
                                          <p:val>
                                            <p:fltVal val="0"/>
                                          </p:val>
                                        </p:tav>
                                        <p:tav tm="100000">
                                          <p:val>
                                            <p:strVal val="#ppt_w"/>
                                          </p:val>
                                        </p:tav>
                                      </p:tavLst>
                                    </p:anim>
                                    <p:anim calcmode="lin" valueType="num">
                                      <p:cBhvr>
                                        <p:cTn id="12" dur="5000" fill="hold"/>
                                        <p:tgtEl>
                                          <p:spTgt spid="1329156"/>
                                        </p:tgtEl>
                                        <p:attrNameLst>
                                          <p:attrName>ppt_h</p:attrName>
                                        </p:attrNameLst>
                                      </p:cBhvr>
                                      <p:tavLst>
                                        <p:tav tm="0">
                                          <p:val>
                                            <p:fltVal val="0"/>
                                          </p:val>
                                        </p:tav>
                                        <p:tav tm="100000">
                                          <p:val>
                                            <p:strVal val="#ppt_h"/>
                                          </p:val>
                                        </p:tav>
                                      </p:tavLst>
                                    </p:anim>
                                  </p:childTnLst>
                                </p:cTn>
                              </p:par>
                            </p:childTnLst>
                          </p:cTn>
                        </p:par>
                        <p:par>
                          <p:cTn id="13" fill="hold" nodeType="afterGroup">
                            <p:stCondLst>
                              <p:cond delay="5500"/>
                            </p:stCondLst>
                            <p:childTnLst>
                              <p:par>
                                <p:cTn id="14" presetID="3" presetClass="entr" presetSubtype="10" fill="hold" nodeType="afterEffect">
                                  <p:stCondLst>
                                    <p:cond delay="0"/>
                                  </p:stCondLst>
                                  <p:childTnLst>
                                    <p:set>
                                      <p:cBhvr>
                                        <p:cTn id="15" dur="1" fill="hold">
                                          <p:stCondLst>
                                            <p:cond delay="0"/>
                                          </p:stCondLst>
                                        </p:cTn>
                                        <p:tgtEl>
                                          <p:spTgt spid="1329155">
                                            <p:txEl>
                                              <p:pRg st="1" end="1"/>
                                            </p:txEl>
                                          </p:spTgt>
                                        </p:tgtEl>
                                        <p:attrNameLst>
                                          <p:attrName>style.visibility</p:attrName>
                                        </p:attrNameLst>
                                      </p:cBhvr>
                                      <p:to>
                                        <p:strVal val="visible"/>
                                      </p:to>
                                    </p:set>
                                    <p:animEffect transition="in" filter="blinds(horizontal)">
                                      <p:cBhvr>
                                        <p:cTn id="16" dur="500"/>
                                        <p:tgtEl>
                                          <p:spTgt spid="132915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1000"/>
                                        <p:tgtEl>
                                          <p:spTgt spid="1329156"/>
                                        </p:tgtEl>
                                      </p:cBhvr>
                                    </p:animEffect>
                                    <p:set>
                                      <p:cBhvr>
                                        <p:cTn id="21" dur="1" fill="hold">
                                          <p:stCondLst>
                                            <p:cond delay="999"/>
                                          </p:stCondLst>
                                        </p:cTn>
                                        <p:tgtEl>
                                          <p:spTgt spid="1329156"/>
                                        </p:tgtEl>
                                        <p:attrNameLst>
                                          <p:attrName>style.visibility</p:attrName>
                                        </p:attrNameLst>
                                      </p:cBhvr>
                                      <p:to>
                                        <p:strVal val="hidden"/>
                                      </p:to>
                                    </p:set>
                                  </p:childTnLst>
                                </p:cTn>
                              </p:par>
                            </p:childTnLst>
                          </p:cTn>
                        </p:par>
                        <p:par>
                          <p:cTn id="22" fill="hold" nodeType="afterGroup">
                            <p:stCondLst>
                              <p:cond delay="1500"/>
                            </p:stCondLst>
                            <p:childTnLst>
                              <p:par>
                                <p:cTn id="23" presetID="3" presetClass="entr" presetSubtype="10" fill="hold" nodeType="afterEffect">
                                  <p:stCondLst>
                                    <p:cond delay="0"/>
                                  </p:stCondLst>
                                  <p:childTnLst>
                                    <p:set>
                                      <p:cBhvr>
                                        <p:cTn id="24" dur="1" fill="hold">
                                          <p:stCondLst>
                                            <p:cond delay="0"/>
                                          </p:stCondLst>
                                        </p:cTn>
                                        <p:tgtEl>
                                          <p:spTgt spid="1329155">
                                            <p:txEl>
                                              <p:pRg st="2" end="2"/>
                                            </p:txEl>
                                          </p:spTgt>
                                        </p:tgtEl>
                                        <p:attrNameLst>
                                          <p:attrName>style.visibility</p:attrName>
                                        </p:attrNameLst>
                                      </p:cBhvr>
                                      <p:to>
                                        <p:strVal val="visible"/>
                                      </p:to>
                                    </p:set>
                                    <p:animEffect transition="in" filter="blinds(horizontal)">
                                      <p:cBhvr>
                                        <p:cTn id="25" dur="500"/>
                                        <p:tgtEl>
                                          <p:spTgt spid="1329155">
                                            <p:txEl>
                                              <p:pRg st="2" end="2"/>
                                            </p:txEl>
                                          </p:spTgt>
                                        </p:tgtEl>
                                      </p:cBhvr>
                                    </p:animEffect>
                                  </p:childTnLst>
                                </p:cTn>
                              </p:par>
                            </p:childTnLst>
                          </p:cTn>
                        </p:par>
                        <p:par>
                          <p:cTn id="26" fill="hold" nodeType="afterGroup">
                            <p:stCondLst>
                              <p:cond delay="2000"/>
                            </p:stCondLst>
                            <p:childTnLst>
                              <p:par>
                                <p:cTn id="27" presetID="3" presetClass="entr" presetSubtype="1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552450"/>
            <a:ext cx="6705600" cy="411163"/>
          </a:xfrm>
        </p:spPr>
        <p:txBody>
          <a:bodyPr/>
          <a:lstStyle/>
          <a:p>
            <a:pPr eaLnBrk="1" hangingPunct="1"/>
            <a:r>
              <a:rPr smtClean="0"/>
              <a:t>Static Polymorphism</a:t>
            </a:r>
          </a:p>
        </p:txBody>
      </p:sp>
      <p:sp>
        <p:nvSpPr>
          <p:cNvPr id="1331203" name="Rectangle 3"/>
          <p:cNvSpPr>
            <a:spLocks noGrp="1" noChangeArrowheads="1"/>
          </p:cNvSpPr>
          <p:nvPr>
            <p:ph type="body" idx="1"/>
          </p:nvPr>
        </p:nvSpPr>
        <p:spPr/>
        <p:txBody>
          <a:bodyPr/>
          <a:lstStyle/>
          <a:p>
            <a:pPr marL="192881" indent="-192881" eaLnBrk="1" hangingPunct="1">
              <a:lnSpc>
                <a:spcPct val="80000"/>
              </a:lnSpc>
              <a:buFontTx/>
              <a:buNone/>
              <a:defRPr/>
            </a:pPr>
            <a:endParaRPr dirty="0" smtClean="0">
              <a:cs typeface="Arial" charset="0"/>
            </a:endParaRPr>
          </a:p>
          <a:p>
            <a:pPr marL="192881" indent="-192881" eaLnBrk="1" hangingPunct="1">
              <a:lnSpc>
                <a:spcPct val="80000"/>
              </a:lnSpc>
              <a:buFontTx/>
              <a:buNone/>
              <a:defRPr/>
            </a:pPr>
            <a:r>
              <a:rPr b="1" dirty="0" smtClean="0">
                <a:cs typeface="Arial" charset="0"/>
              </a:rPr>
              <a:t>Compile Time Polymorphism</a:t>
            </a:r>
          </a:p>
          <a:p>
            <a:pPr marL="192881" indent="-192881" eaLnBrk="1" hangingPunct="1">
              <a:lnSpc>
                <a:spcPct val="80000"/>
              </a:lnSpc>
              <a:buFontTx/>
              <a:buNone/>
              <a:defRPr/>
            </a:pPr>
            <a:endParaRPr sz="1000" b="1" dirty="0" smtClean="0">
              <a:cs typeface="Arial" charset="0"/>
            </a:endParaRPr>
          </a:p>
          <a:p>
            <a:pPr marL="465138" indent="-233363" eaLnBrk="1" hangingPunct="1">
              <a:lnSpc>
                <a:spcPct val="80000"/>
              </a:lnSpc>
              <a:defRPr/>
            </a:pPr>
            <a:r>
              <a:rPr dirty="0" smtClean="0">
                <a:cs typeface="Arial" charset="0"/>
              </a:rPr>
              <a:t>The decision about </a:t>
            </a:r>
            <a:r>
              <a:rPr i="1" dirty="0" smtClean="0">
                <a:cs typeface="Arial" charset="0"/>
              </a:rPr>
              <a:t>which method to execute</a:t>
            </a:r>
            <a:r>
              <a:rPr dirty="0" smtClean="0">
                <a:cs typeface="Arial" charset="0"/>
              </a:rPr>
              <a:t> is made at </a:t>
            </a:r>
            <a:r>
              <a:rPr dirty="0" smtClean="0">
                <a:solidFill>
                  <a:srgbClr val="FF0000"/>
                </a:solidFill>
                <a:cs typeface="Arial" charset="0"/>
              </a:rPr>
              <a:t>compile time</a:t>
            </a:r>
          </a:p>
          <a:p>
            <a:pPr marL="465138" indent="-233363" eaLnBrk="1" hangingPunct="1">
              <a:lnSpc>
                <a:spcPct val="80000"/>
              </a:lnSpc>
              <a:defRPr/>
            </a:pPr>
            <a:endParaRPr dirty="0">
              <a:solidFill>
                <a:srgbClr val="FF0000"/>
              </a:solidFill>
              <a:cs typeface="Arial" charset="0"/>
            </a:endParaRPr>
          </a:p>
          <a:p>
            <a:pPr marL="465138" indent="-233363" eaLnBrk="1" hangingPunct="1">
              <a:lnSpc>
                <a:spcPct val="80000"/>
              </a:lnSpc>
              <a:defRPr/>
            </a:pPr>
            <a:r>
              <a:rPr lang="en-GB" dirty="0"/>
              <a:t>Method calls are bound to their implementation </a:t>
            </a:r>
            <a:r>
              <a:rPr lang="en-GB" dirty="0" smtClean="0"/>
              <a:t>immediately and hence known as </a:t>
            </a:r>
            <a:r>
              <a:rPr lang="en-GB" dirty="0" smtClean="0">
                <a:solidFill>
                  <a:srgbClr val="FF0000"/>
                </a:solidFill>
              </a:rPr>
              <a:t>static binding</a:t>
            </a:r>
            <a:endParaRPr lang="en-GB" dirty="0">
              <a:solidFill>
                <a:srgbClr val="FF0000"/>
              </a:solidFill>
            </a:endParaRPr>
          </a:p>
          <a:p>
            <a:pPr marL="465138" indent="-233363" eaLnBrk="1" hangingPunct="1">
              <a:lnSpc>
                <a:spcPct val="80000"/>
              </a:lnSpc>
              <a:defRPr/>
            </a:pPr>
            <a:endParaRPr dirty="0" smtClean="0">
              <a:cs typeface="Arial" charset="0"/>
            </a:endParaRPr>
          </a:p>
          <a:p>
            <a:pPr marL="465138" indent="-233363" eaLnBrk="1" hangingPunct="1">
              <a:lnSpc>
                <a:spcPct val="80000"/>
              </a:lnSpc>
              <a:defRPr/>
            </a:pPr>
            <a:r>
              <a:rPr dirty="0">
                <a:cs typeface="Arial" charset="0"/>
              </a:rPr>
              <a:t>C</a:t>
            </a:r>
            <a:r>
              <a:rPr dirty="0" smtClean="0">
                <a:cs typeface="Arial" charset="0"/>
              </a:rPr>
              <a:t>an be achieved by using </a:t>
            </a:r>
            <a:r>
              <a:rPr i="1" dirty="0" smtClean="0">
                <a:solidFill>
                  <a:srgbClr val="FF0000"/>
                </a:solidFill>
                <a:cs typeface="Arial" charset="0"/>
              </a:rPr>
              <a:t>Method Overloading</a:t>
            </a:r>
            <a:r>
              <a:rPr dirty="0" smtClean="0">
                <a:cs typeface="Arial" charset="0"/>
              </a:rPr>
              <a:t>.</a:t>
            </a:r>
          </a:p>
          <a:p>
            <a:pPr marL="192881" indent="-192881" eaLnBrk="1" hangingPunct="1">
              <a:lnSpc>
                <a:spcPct val="80000"/>
              </a:lnSpc>
              <a:buFont typeface="Wingdings" panose="05000000000000000000" pitchFamily="2" charset="2"/>
              <a:buNone/>
              <a:defRPr/>
            </a:pPr>
            <a:endParaRPr dirty="0" smtClean="0">
              <a:cs typeface="Arial" charset="0"/>
            </a:endParaRPr>
          </a:p>
          <a:p>
            <a:pPr marL="192881" indent="-192881" eaLnBrk="1" hangingPunct="1">
              <a:lnSpc>
                <a:spcPct val="80000"/>
              </a:lnSpc>
              <a:buFont typeface="Wingdings" panose="05000000000000000000" pitchFamily="2" charset="2"/>
              <a:buNone/>
              <a:defRPr/>
            </a:pPr>
            <a:endParaRPr dirty="0" smtClean="0">
              <a:cs typeface="Arial" charset="0"/>
            </a:endParaRPr>
          </a:p>
          <a:p>
            <a:pPr marL="192881" indent="-192881" eaLnBrk="1" hangingPunct="1">
              <a:lnSpc>
                <a:spcPct val="80000"/>
              </a:lnSpc>
              <a:buFont typeface="Wingdings" panose="05000000000000000000" pitchFamily="2" charset="2"/>
              <a:buNone/>
              <a:defRPr/>
            </a:pPr>
            <a:r>
              <a:rPr b="1" dirty="0" smtClean="0">
                <a:cs typeface="Arial" charset="0"/>
              </a:rPr>
              <a:t>Overloaded methods</a:t>
            </a:r>
            <a:r>
              <a:rPr dirty="0" smtClean="0">
                <a:cs typeface="Arial" charset="0"/>
              </a:rPr>
              <a:t>:</a:t>
            </a:r>
          </a:p>
          <a:p>
            <a:pPr marL="192881" indent="-192881" eaLnBrk="1" hangingPunct="1">
              <a:lnSpc>
                <a:spcPct val="80000"/>
              </a:lnSpc>
              <a:buFont typeface="Wingdings" panose="05000000000000000000" pitchFamily="2" charset="2"/>
              <a:buNone/>
              <a:defRPr/>
            </a:pPr>
            <a:endParaRPr sz="1000" dirty="0" smtClean="0">
              <a:cs typeface="Arial" charset="0"/>
            </a:endParaRPr>
          </a:p>
          <a:p>
            <a:pPr marL="240109" indent="-233363" eaLnBrk="1" hangingPunct="1">
              <a:lnSpc>
                <a:spcPct val="80000"/>
              </a:lnSpc>
              <a:defRPr/>
            </a:pPr>
            <a:r>
              <a:rPr dirty="0"/>
              <a:t>Can appear in the same or sub classes</a:t>
            </a:r>
          </a:p>
          <a:p>
            <a:pPr marL="240109" indent="-233363" eaLnBrk="1" hangingPunct="1">
              <a:lnSpc>
                <a:spcPct val="80000"/>
              </a:lnSpc>
              <a:defRPr/>
            </a:pPr>
            <a:r>
              <a:rPr dirty="0"/>
              <a:t>have the same name </a:t>
            </a:r>
          </a:p>
          <a:p>
            <a:pPr marL="240109" indent="-233363" eaLnBrk="1" hangingPunct="1">
              <a:lnSpc>
                <a:spcPct val="80000"/>
              </a:lnSpc>
              <a:defRPr/>
            </a:pPr>
            <a:r>
              <a:rPr dirty="0"/>
              <a:t>have different parameter lists</a:t>
            </a:r>
          </a:p>
          <a:p>
            <a:pPr marL="240109" indent="-233363" eaLnBrk="1" hangingPunct="1">
              <a:lnSpc>
                <a:spcPct val="80000"/>
              </a:lnSpc>
              <a:defRPr/>
            </a:pPr>
            <a:r>
              <a:rPr dirty="0"/>
              <a:t>can have different return types </a:t>
            </a:r>
          </a:p>
          <a:p>
            <a:pPr marL="240109" indent="-233363" eaLnBrk="1" hangingPunct="1">
              <a:lnSpc>
                <a:spcPct val="80000"/>
              </a:lnSpc>
              <a:defRPr/>
            </a:pPr>
            <a:r>
              <a:rPr dirty="0"/>
              <a:t>can be implemented in subclasses.</a:t>
            </a:r>
          </a:p>
          <a:p>
            <a:pPr marL="192881" indent="-192881" eaLnBrk="1" hangingPunct="1">
              <a:lnSpc>
                <a:spcPct val="80000"/>
              </a:lnSpc>
              <a:buFontTx/>
              <a:buNone/>
              <a:defRPr/>
            </a:pPr>
            <a:endParaRPr i="1" dirty="0" smtClean="0">
              <a:solidFill>
                <a:schemeClr val="accent2"/>
              </a:solidFill>
              <a:cs typeface="Arial" charset="0"/>
            </a:endParaRPr>
          </a:p>
          <a:p>
            <a:pPr marL="192881" indent="-192881" eaLnBrk="1" hangingPunct="1">
              <a:lnSpc>
                <a:spcPct val="80000"/>
              </a:lnSpc>
              <a:buFont typeface="Wingdings" panose="05000000000000000000" pitchFamily="2" charset="2"/>
              <a:buNone/>
              <a:defRPr/>
            </a:pPr>
            <a:r>
              <a:rPr i="1" dirty="0" smtClean="0">
                <a:solidFill>
                  <a:schemeClr val="accent2"/>
                </a:solidFill>
                <a:cs typeface="Arial" charset="0"/>
              </a:rPr>
              <a:t>			</a:t>
            </a:r>
            <a:r>
              <a:rPr b="1" i="1" dirty="0" smtClean="0">
                <a:solidFill>
                  <a:schemeClr val="accent2"/>
                </a:solidFill>
                <a:cs typeface="Arial" charset="0"/>
              </a:rPr>
              <a:t>			</a:t>
            </a:r>
            <a:endParaRPr sz="2000" b="1" i="1" dirty="0" smtClean="0">
              <a:solidFill>
                <a:schemeClr val="accent2"/>
              </a:solidFill>
              <a:cs typeface="Arial"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31203">
                                            <p:txEl>
                                              <p:pRg st="1" end="1"/>
                                            </p:txEl>
                                          </p:spTgt>
                                        </p:tgtEl>
                                        <p:attrNameLst>
                                          <p:attrName>style.visibility</p:attrName>
                                        </p:attrNameLst>
                                      </p:cBhvr>
                                      <p:to>
                                        <p:strVal val="visible"/>
                                      </p:to>
                                    </p:set>
                                    <p:animEffect transition="in" filter="blinds(horizontal)">
                                      <p:cBhvr>
                                        <p:cTn id="7" dur="500"/>
                                        <p:tgtEl>
                                          <p:spTgt spid="1331203">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31203">
                                            <p:txEl>
                                              <p:pRg st="3" end="3"/>
                                            </p:txEl>
                                          </p:spTgt>
                                        </p:tgtEl>
                                        <p:attrNameLst>
                                          <p:attrName>style.visibility</p:attrName>
                                        </p:attrNameLst>
                                      </p:cBhvr>
                                      <p:to>
                                        <p:strVal val="visible"/>
                                      </p:to>
                                    </p:set>
                                    <p:animEffect transition="in" filter="blinds(horizontal)">
                                      <p:cBhvr>
                                        <p:cTn id="11" dur="500"/>
                                        <p:tgtEl>
                                          <p:spTgt spid="1331203">
                                            <p:txEl>
                                              <p:pRg st="3" end="3"/>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31203">
                                            <p:txEl>
                                              <p:pRg st="5" end="5"/>
                                            </p:txEl>
                                          </p:spTgt>
                                        </p:tgtEl>
                                        <p:attrNameLst>
                                          <p:attrName>style.visibility</p:attrName>
                                        </p:attrNameLst>
                                      </p:cBhvr>
                                      <p:to>
                                        <p:strVal val="visible"/>
                                      </p:to>
                                    </p:set>
                                    <p:animEffect transition="in" filter="blinds(horizontal)">
                                      <p:cBhvr>
                                        <p:cTn id="15" dur="500"/>
                                        <p:tgtEl>
                                          <p:spTgt spid="1331203">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31203">
                                            <p:txEl>
                                              <p:pRg st="7" end="7"/>
                                            </p:txEl>
                                          </p:spTgt>
                                        </p:tgtEl>
                                        <p:attrNameLst>
                                          <p:attrName>style.visibility</p:attrName>
                                        </p:attrNameLst>
                                      </p:cBhvr>
                                      <p:to>
                                        <p:strVal val="visible"/>
                                      </p:to>
                                    </p:set>
                                    <p:animEffect transition="in" filter="blinds(horizontal)">
                                      <p:cBhvr>
                                        <p:cTn id="20" dur="500"/>
                                        <p:tgtEl>
                                          <p:spTgt spid="1331203">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31203">
                                            <p:txEl>
                                              <p:pRg st="10" end="10"/>
                                            </p:txEl>
                                          </p:spTgt>
                                        </p:tgtEl>
                                        <p:attrNameLst>
                                          <p:attrName>style.visibility</p:attrName>
                                        </p:attrNameLst>
                                      </p:cBhvr>
                                      <p:to>
                                        <p:strVal val="visible"/>
                                      </p:to>
                                    </p:set>
                                    <p:animEffect transition="in" filter="blinds(horizontal)">
                                      <p:cBhvr>
                                        <p:cTn id="25" dur="500"/>
                                        <p:tgtEl>
                                          <p:spTgt spid="1331203">
                                            <p:txEl>
                                              <p:pRg st="10" end="10"/>
                                            </p:txEl>
                                          </p:spTgt>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331203">
                                            <p:txEl>
                                              <p:pRg st="12" end="12"/>
                                            </p:txEl>
                                          </p:spTgt>
                                        </p:tgtEl>
                                        <p:attrNameLst>
                                          <p:attrName>style.visibility</p:attrName>
                                        </p:attrNameLst>
                                      </p:cBhvr>
                                      <p:to>
                                        <p:strVal val="visible"/>
                                      </p:to>
                                    </p:set>
                                    <p:animEffect transition="in" filter="blinds(horizontal)">
                                      <p:cBhvr>
                                        <p:cTn id="29" dur="500"/>
                                        <p:tgtEl>
                                          <p:spTgt spid="1331203">
                                            <p:txEl>
                                              <p:pRg st="12" end="1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331203">
                                            <p:txEl>
                                              <p:pRg st="13" end="13"/>
                                            </p:txEl>
                                          </p:spTgt>
                                        </p:tgtEl>
                                        <p:attrNameLst>
                                          <p:attrName>style.visibility</p:attrName>
                                        </p:attrNameLst>
                                      </p:cBhvr>
                                      <p:to>
                                        <p:strVal val="visible"/>
                                      </p:to>
                                    </p:set>
                                    <p:animEffect transition="in" filter="blinds(horizontal)">
                                      <p:cBhvr>
                                        <p:cTn id="34" dur="500"/>
                                        <p:tgtEl>
                                          <p:spTgt spid="1331203">
                                            <p:txEl>
                                              <p:pRg st="13" end="1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331203">
                                            <p:txEl>
                                              <p:pRg st="14" end="14"/>
                                            </p:txEl>
                                          </p:spTgt>
                                        </p:tgtEl>
                                        <p:attrNameLst>
                                          <p:attrName>style.visibility</p:attrName>
                                        </p:attrNameLst>
                                      </p:cBhvr>
                                      <p:to>
                                        <p:strVal val="visible"/>
                                      </p:to>
                                    </p:set>
                                    <p:animEffect transition="in" filter="blinds(horizontal)">
                                      <p:cBhvr>
                                        <p:cTn id="39" dur="500"/>
                                        <p:tgtEl>
                                          <p:spTgt spid="1331203">
                                            <p:txEl>
                                              <p:pRg st="14" end="1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331203">
                                            <p:txEl>
                                              <p:pRg st="15" end="15"/>
                                            </p:txEl>
                                          </p:spTgt>
                                        </p:tgtEl>
                                        <p:attrNameLst>
                                          <p:attrName>style.visibility</p:attrName>
                                        </p:attrNameLst>
                                      </p:cBhvr>
                                      <p:to>
                                        <p:strVal val="visible"/>
                                      </p:to>
                                    </p:set>
                                    <p:animEffect transition="in" filter="blinds(horizontal)">
                                      <p:cBhvr>
                                        <p:cTn id="44" dur="500"/>
                                        <p:tgtEl>
                                          <p:spTgt spid="1331203">
                                            <p:txEl>
                                              <p:pRg st="15" end="1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31203">
                                            <p:txEl>
                                              <p:pRg st="16" end="16"/>
                                            </p:txEl>
                                          </p:spTgt>
                                        </p:tgtEl>
                                        <p:attrNameLst>
                                          <p:attrName>style.visibility</p:attrName>
                                        </p:attrNameLst>
                                      </p:cBhvr>
                                      <p:to>
                                        <p:strVal val="visible"/>
                                      </p:to>
                                    </p:set>
                                    <p:animEffect transition="in" filter="blinds(horizontal)">
                                      <p:cBhvr>
                                        <p:cTn id="49" dur="500"/>
                                        <p:tgtEl>
                                          <p:spTgt spid="1331203">
                                            <p:txEl>
                                              <p:pRg st="16" end="1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331203">
                                            <p:txEl>
                                              <p:pRg st="18" end="18"/>
                                            </p:txEl>
                                          </p:spTgt>
                                        </p:tgtEl>
                                        <p:attrNameLst>
                                          <p:attrName>style.visibility</p:attrName>
                                        </p:attrNameLst>
                                      </p:cBhvr>
                                      <p:to>
                                        <p:strVal val="visible"/>
                                      </p:to>
                                    </p:set>
                                    <p:animEffect transition="in" filter="blinds(horizontal)">
                                      <p:cBhvr>
                                        <p:cTn id="54" dur="500"/>
                                        <p:tgtEl>
                                          <p:spTgt spid="133120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609600" y="5410200"/>
            <a:ext cx="7924800" cy="7620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9" name="Rectangle 3"/>
          <p:cNvSpPr>
            <a:spLocks noChangeArrowheads="1"/>
          </p:cNvSpPr>
          <p:nvPr/>
        </p:nvSpPr>
        <p:spPr bwMode="auto">
          <a:xfrm>
            <a:off x="609600" y="2209800"/>
            <a:ext cx="7924800" cy="9144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0" name="Title 1"/>
          <p:cNvSpPr txBox="1">
            <a:spLocks/>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eaLnBrk="1" hangingPunct="1">
              <a:defRPr/>
            </a:pPr>
            <a:endParaRPr lang="en-US" altLang="en-US" kern="0" dirty="0" smtClean="0">
              <a:solidFill>
                <a:srgbClr val="000000"/>
              </a:solidFill>
            </a:endParaRPr>
          </a:p>
        </p:txBody>
      </p:sp>
      <p:sp>
        <p:nvSpPr>
          <p:cNvPr id="11" name="Content Placeholder 2"/>
          <p:cNvSpPr txBox="1">
            <a:spLocks/>
          </p:cNvSpPr>
          <p:nvPr/>
        </p:nvSpPr>
        <p:spPr bwMode="gray">
          <a:xfrm>
            <a:off x="609600" y="1447800"/>
            <a:ext cx="791845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kern="0" dirty="0" smtClean="0">
                <a:solidFill>
                  <a:srgbClr val="000000"/>
                </a:solidFill>
                <a:latin typeface="Arial" charset="0"/>
              </a:rPr>
              <a:t>Your design may call for several methods in the same class with the same name but with different arguments.</a:t>
            </a:r>
          </a:p>
          <a:p>
            <a:pPr eaLnBrk="1" hangingPunct="1">
              <a:defRPr/>
            </a:pPr>
            <a:r>
              <a:rPr lang="en-US" altLang="en-US" sz="1800" kern="0" dirty="0" smtClean="0">
                <a:solidFill>
                  <a:srgbClr val="000000"/>
                </a:solidFill>
                <a:latin typeface="Courier New" pitchFamily="49" charset="0"/>
                <a:cs typeface="Courier New" pitchFamily="49" charset="0"/>
              </a:rPr>
              <a:t>public void print (</a:t>
            </a:r>
            <a:r>
              <a:rPr lang="en-US" altLang="en-US" sz="1800" kern="0" dirty="0" err="1" smtClean="0">
                <a:solidFill>
                  <a:srgbClr val="000000"/>
                </a:solidFill>
                <a:latin typeface="Courier New" pitchFamily="49" charset="0"/>
                <a:cs typeface="Courier New" pitchFamily="49" charset="0"/>
              </a:rPr>
              <a:t>int</a:t>
            </a:r>
            <a:r>
              <a:rPr lang="en-US" altLang="en-US" sz="1800" kern="0" dirty="0" smtClean="0">
                <a:solidFill>
                  <a:srgbClr val="000000"/>
                </a:solidFill>
                <a:latin typeface="Courier New" pitchFamily="49" charset="0"/>
                <a:cs typeface="Courier New" pitchFamily="49" charset="0"/>
              </a:rPr>
              <a:t> </a:t>
            </a:r>
            <a:r>
              <a:rPr lang="en-US" altLang="en-US" sz="1800" kern="0" dirty="0" err="1" smtClean="0">
                <a:solidFill>
                  <a:srgbClr val="000000"/>
                </a:solidFill>
                <a:latin typeface="Courier New" pitchFamily="49" charset="0"/>
                <a:cs typeface="Courier New" pitchFamily="49" charset="0"/>
              </a:rPr>
              <a:t>i</a:t>
            </a:r>
            <a:r>
              <a:rPr lang="en-US" altLang="en-US" sz="1800" kern="0" dirty="0" smtClean="0">
                <a:solidFill>
                  <a:srgbClr val="000000"/>
                </a:solidFill>
                <a:latin typeface="Courier New" pitchFamily="49" charset="0"/>
                <a:cs typeface="Courier New" pitchFamily="49" charset="0"/>
              </a:rPr>
              <a:t>)</a:t>
            </a:r>
          </a:p>
          <a:p>
            <a:pPr eaLnBrk="1" hangingPunct="1">
              <a:defRPr/>
            </a:pPr>
            <a:r>
              <a:rPr lang="en-US" altLang="en-US" sz="1800" kern="0" dirty="0" smtClean="0">
                <a:solidFill>
                  <a:srgbClr val="000000"/>
                </a:solidFill>
                <a:latin typeface="Courier New" pitchFamily="49" charset="0"/>
                <a:cs typeface="Courier New" pitchFamily="49" charset="0"/>
              </a:rPr>
              <a:t>public void print (float f)</a:t>
            </a:r>
          </a:p>
          <a:p>
            <a:pPr eaLnBrk="1" hangingPunct="1">
              <a:defRPr/>
            </a:pPr>
            <a:r>
              <a:rPr lang="en-US" altLang="en-US" sz="1800" kern="0" dirty="0" smtClean="0">
                <a:solidFill>
                  <a:srgbClr val="000000"/>
                </a:solidFill>
                <a:latin typeface="Courier New" pitchFamily="49" charset="0"/>
                <a:cs typeface="Courier New" pitchFamily="49" charset="0"/>
              </a:rPr>
              <a:t>public void print (</a:t>
            </a:r>
            <a:r>
              <a:rPr lang="en-US" altLang="en-US" sz="1800" kern="0" dirty="0" err="1" smtClean="0">
                <a:solidFill>
                  <a:srgbClr val="000000"/>
                </a:solidFill>
                <a:latin typeface="Courier New" pitchFamily="49" charset="0"/>
                <a:cs typeface="Courier New" pitchFamily="49" charset="0"/>
              </a:rPr>
              <a:t>int</a:t>
            </a:r>
            <a:r>
              <a:rPr lang="en-US" altLang="en-US" sz="1800" kern="0" dirty="0" smtClean="0">
                <a:solidFill>
                  <a:srgbClr val="000000"/>
                </a:solidFill>
                <a:latin typeface="Courier New" pitchFamily="49" charset="0"/>
                <a:cs typeface="Courier New" pitchFamily="49" charset="0"/>
              </a:rPr>
              <a:t> a, </a:t>
            </a:r>
            <a:r>
              <a:rPr lang="en-US" altLang="en-US" sz="1800" kern="0" dirty="0" err="1" smtClean="0">
                <a:solidFill>
                  <a:srgbClr val="000000"/>
                </a:solidFill>
                <a:latin typeface="Courier New" pitchFamily="49" charset="0"/>
                <a:cs typeface="Courier New" pitchFamily="49" charset="0"/>
              </a:rPr>
              <a:t>int</a:t>
            </a:r>
            <a:r>
              <a:rPr lang="en-US" altLang="en-US" sz="1800" kern="0" dirty="0" smtClean="0">
                <a:solidFill>
                  <a:srgbClr val="000000"/>
                </a:solidFill>
                <a:latin typeface="Courier New" pitchFamily="49" charset="0"/>
                <a:cs typeface="Courier New" pitchFamily="49" charset="0"/>
              </a:rPr>
              <a:t> b)</a:t>
            </a:r>
          </a:p>
          <a:p>
            <a:pPr lvl="1" eaLnBrk="1" hangingPunct="1">
              <a:defRPr/>
            </a:pPr>
            <a:r>
              <a:rPr lang="en-US" altLang="en-US" kern="0" dirty="0" smtClean="0">
                <a:solidFill>
                  <a:srgbClr val="000000"/>
                </a:solidFill>
                <a:cs typeface="+mn-cs"/>
              </a:rPr>
              <a:t>Java permits you to reuse a method name for more than one method.</a:t>
            </a:r>
          </a:p>
          <a:p>
            <a:pPr lvl="1" eaLnBrk="1" hangingPunct="1">
              <a:defRPr/>
            </a:pPr>
            <a:r>
              <a:rPr lang="en-US" altLang="en-US" kern="0" dirty="0" smtClean="0">
                <a:solidFill>
                  <a:srgbClr val="000000"/>
                </a:solidFill>
                <a:cs typeface="+mn-cs"/>
              </a:rPr>
              <a:t>Two rules apply to overloaded methods:</a:t>
            </a:r>
          </a:p>
          <a:p>
            <a:pPr lvl="2" eaLnBrk="1" hangingPunct="1">
              <a:defRPr/>
            </a:pPr>
            <a:r>
              <a:rPr lang="en-US" altLang="en-US" kern="0" dirty="0" smtClean="0">
                <a:solidFill>
                  <a:srgbClr val="000000"/>
                </a:solidFill>
                <a:cs typeface="+mn-cs"/>
              </a:rPr>
              <a:t>Argument lists </a:t>
            </a:r>
            <a:r>
              <a:rPr lang="en-US" altLang="en-US" i="1" kern="0" dirty="0" smtClean="0">
                <a:solidFill>
                  <a:srgbClr val="000000"/>
                </a:solidFill>
                <a:cs typeface="+mn-cs"/>
              </a:rPr>
              <a:t>must</a:t>
            </a:r>
            <a:r>
              <a:rPr lang="en-US" altLang="en-US" kern="0" dirty="0" smtClean="0">
                <a:solidFill>
                  <a:srgbClr val="000000"/>
                </a:solidFill>
                <a:cs typeface="+mn-cs"/>
              </a:rPr>
              <a:t> differ.</a:t>
            </a:r>
          </a:p>
          <a:p>
            <a:pPr lvl="2" eaLnBrk="1" hangingPunct="1">
              <a:defRPr/>
            </a:pPr>
            <a:r>
              <a:rPr lang="en-US" altLang="en-US" kern="0" dirty="0" smtClean="0">
                <a:solidFill>
                  <a:srgbClr val="000000"/>
                </a:solidFill>
                <a:cs typeface="+mn-cs"/>
              </a:rPr>
              <a:t>Return types </a:t>
            </a:r>
            <a:r>
              <a:rPr lang="en-US" altLang="en-US" i="1" kern="0" dirty="0" smtClean="0">
                <a:solidFill>
                  <a:srgbClr val="000000"/>
                </a:solidFill>
                <a:cs typeface="+mn-cs"/>
              </a:rPr>
              <a:t>can</a:t>
            </a:r>
            <a:r>
              <a:rPr lang="en-US" altLang="en-US" kern="0" dirty="0" smtClean="0">
                <a:solidFill>
                  <a:srgbClr val="000000"/>
                </a:solidFill>
                <a:cs typeface="+mn-cs"/>
              </a:rPr>
              <a:t> be different.</a:t>
            </a:r>
          </a:p>
          <a:p>
            <a:pPr lvl="1" eaLnBrk="1" hangingPunct="1">
              <a:defRPr/>
            </a:pPr>
            <a:r>
              <a:rPr lang="en-US" altLang="en-US" kern="0" dirty="0" smtClean="0">
                <a:solidFill>
                  <a:srgbClr val="000000"/>
                </a:solidFill>
                <a:cs typeface="+mn-cs"/>
              </a:rPr>
              <a:t>Therefore, the following is not legal:</a:t>
            </a:r>
          </a:p>
          <a:p>
            <a:pPr eaLnBrk="1" hangingPunct="1">
              <a:defRPr/>
            </a:pPr>
            <a:r>
              <a:rPr lang="en-US" altLang="en-US" sz="1800" kern="0" dirty="0" smtClean="0">
                <a:solidFill>
                  <a:srgbClr val="000000"/>
                </a:solidFill>
                <a:latin typeface="Courier New" pitchFamily="49" charset="0"/>
                <a:cs typeface="Courier New" pitchFamily="49" charset="0"/>
              </a:rPr>
              <a:t>public void print (</a:t>
            </a:r>
            <a:r>
              <a:rPr lang="en-US" altLang="en-US" sz="1800" kern="0" dirty="0" err="1" smtClean="0">
                <a:solidFill>
                  <a:srgbClr val="000000"/>
                </a:solidFill>
                <a:latin typeface="Courier New" pitchFamily="49" charset="0"/>
                <a:cs typeface="Courier New" pitchFamily="49" charset="0"/>
              </a:rPr>
              <a:t>int</a:t>
            </a:r>
            <a:r>
              <a:rPr lang="en-US" altLang="en-US" sz="1800" kern="0" dirty="0" smtClean="0">
                <a:solidFill>
                  <a:srgbClr val="000000"/>
                </a:solidFill>
                <a:latin typeface="Courier New" pitchFamily="49" charset="0"/>
                <a:cs typeface="Courier New" pitchFamily="49" charset="0"/>
              </a:rPr>
              <a:t> </a:t>
            </a:r>
            <a:r>
              <a:rPr lang="en-US" altLang="en-US" sz="1800" kern="0" dirty="0" err="1" smtClean="0">
                <a:solidFill>
                  <a:srgbClr val="000000"/>
                </a:solidFill>
                <a:latin typeface="Courier New" pitchFamily="49" charset="0"/>
                <a:cs typeface="Courier New" pitchFamily="49" charset="0"/>
              </a:rPr>
              <a:t>i</a:t>
            </a:r>
            <a:r>
              <a:rPr lang="en-US" altLang="en-US" sz="1800" kern="0" dirty="0" smtClean="0">
                <a:solidFill>
                  <a:srgbClr val="000000"/>
                </a:solidFill>
                <a:latin typeface="Courier New" pitchFamily="49" charset="0"/>
                <a:cs typeface="Courier New" pitchFamily="49" charset="0"/>
              </a:rPr>
              <a:t>)</a:t>
            </a:r>
          </a:p>
          <a:p>
            <a:pPr eaLnBrk="1" hangingPunct="1">
              <a:defRPr/>
            </a:pPr>
            <a:r>
              <a:rPr lang="en-US" altLang="en-US" sz="1800" kern="0" dirty="0" smtClean="0">
                <a:solidFill>
                  <a:srgbClr val="000000"/>
                </a:solidFill>
                <a:latin typeface="Courier New" pitchFamily="49" charset="0"/>
                <a:cs typeface="Courier New" pitchFamily="49" charset="0"/>
              </a:rPr>
              <a:t>public String print (</a:t>
            </a:r>
            <a:r>
              <a:rPr lang="en-US" altLang="en-US" sz="1800" kern="0" dirty="0" err="1" smtClean="0">
                <a:solidFill>
                  <a:srgbClr val="000000"/>
                </a:solidFill>
                <a:latin typeface="Courier New" pitchFamily="49" charset="0"/>
                <a:cs typeface="Courier New" pitchFamily="49" charset="0"/>
              </a:rPr>
              <a:t>int</a:t>
            </a:r>
            <a:r>
              <a:rPr lang="en-US" altLang="en-US" sz="1800" kern="0" dirty="0" smtClean="0">
                <a:solidFill>
                  <a:srgbClr val="000000"/>
                </a:solidFill>
                <a:latin typeface="Courier New" pitchFamily="49" charset="0"/>
                <a:cs typeface="Courier New" pitchFamily="49" charset="0"/>
              </a:rPr>
              <a:t> </a:t>
            </a:r>
            <a:r>
              <a:rPr lang="en-US" altLang="en-US" sz="1800" kern="0" dirty="0" err="1" smtClean="0">
                <a:solidFill>
                  <a:srgbClr val="000000"/>
                </a:solidFill>
                <a:latin typeface="Courier New" pitchFamily="49" charset="0"/>
                <a:cs typeface="Courier New" pitchFamily="49" charset="0"/>
              </a:rPr>
              <a:t>i</a:t>
            </a:r>
            <a:r>
              <a:rPr lang="en-US" altLang="en-US" sz="1800" kern="0" dirty="0" smtClean="0">
                <a:solidFill>
                  <a:srgbClr val="000000"/>
                </a:solidFill>
                <a:latin typeface="Courier New" pitchFamily="49" charset="0"/>
                <a:cs typeface="Courier New" pitchFamily="49" charset="0"/>
              </a:rPr>
              <a:t>)</a:t>
            </a:r>
          </a:p>
        </p:txBody>
      </p:sp>
      <p:sp>
        <p:nvSpPr>
          <p:cNvPr id="68614" name="Title 1"/>
          <p:cNvSpPr>
            <a:spLocks noGrp="1"/>
          </p:cNvSpPr>
          <p:nvPr>
            <p:ph type="title"/>
          </p:nvPr>
        </p:nvSpPr>
        <p:spPr>
          <a:xfrm>
            <a:off x="304800" y="552450"/>
            <a:ext cx="6705600" cy="411163"/>
          </a:xfrm>
        </p:spPr>
        <p:txBody>
          <a:bodyPr/>
          <a:lstStyle/>
          <a:p>
            <a:pPr eaLnBrk="1" hangingPunct="1"/>
            <a:r>
              <a:rPr lang="en-IN" dirty="0" smtClean="0"/>
              <a:t>Method </a:t>
            </a:r>
            <a:r>
              <a:rPr lang="en-IN" dirty="0"/>
              <a:t>Overloading </a:t>
            </a:r>
            <a:endParaRPr lang="en-IN" dirty="0" smtClean="0"/>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14688542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552450"/>
            <a:ext cx="6705600" cy="411163"/>
          </a:xfrm>
        </p:spPr>
        <p:txBody>
          <a:bodyPr/>
          <a:lstStyle/>
          <a:p>
            <a:pPr eaLnBrk="1" hangingPunct="1"/>
            <a:r>
              <a:rPr smtClean="0"/>
              <a:t>Objectives</a:t>
            </a:r>
          </a:p>
        </p:txBody>
      </p:sp>
      <p:sp>
        <p:nvSpPr>
          <p:cNvPr id="13315" name="Rectangle 3"/>
          <p:cNvSpPr>
            <a:spLocks noGrp="1" noChangeArrowheads="1"/>
          </p:cNvSpPr>
          <p:nvPr>
            <p:ph type="body" idx="1"/>
          </p:nvPr>
        </p:nvSpPr>
        <p:spPr/>
        <p:txBody>
          <a:bodyPr/>
          <a:lstStyle/>
          <a:p>
            <a:pPr marL="457200" indent="-457200" eaLnBrk="1" hangingPunct="1">
              <a:spcBef>
                <a:spcPts val="600"/>
              </a:spcBef>
              <a:buFont typeface="Wingdings" panose="05000000000000000000" pitchFamily="2" charset="2"/>
              <a:buNone/>
              <a:defRPr/>
            </a:pPr>
            <a:r>
              <a:rPr lang="en-IN" altLang="en-US" dirty="0" smtClean="0"/>
              <a:t>At the end of this session, you </a:t>
            </a:r>
            <a:r>
              <a:rPr altLang="en-US" dirty="0" smtClean="0"/>
              <a:t>will be able to</a:t>
            </a:r>
          </a:p>
          <a:p>
            <a:pPr marL="457200" indent="-457200" eaLnBrk="1" hangingPunct="1">
              <a:spcBef>
                <a:spcPts val="600"/>
              </a:spcBef>
              <a:buFont typeface="Wingdings" panose="05000000000000000000" pitchFamily="2" charset="2"/>
              <a:buNone/>
              <a:defRPr/>
            </a:pPr>
            <a:endParaRPr altLang="en-US" dirty="0" smtClean="0"/>
          </a:p>
          <a:p>
            <a:pPr marL="575071" indent="-342900" eaLnBrk="1" hangingPunct="1">
              <a:defRPr/>
            </a:pPr>
            <a:r>
              <a:rPr lang="en-IN" altLang="en-US" dirty="0" smtClean="0">
                <a:cs typeface="Arial" panose="020B0604020202020204" pitchFamily="34" charset="0"/>
              </a:rPr>
              <a:t>Understand the concept of Abstract Classes &amp; Interfaces</a:t>
            </a:r>
          </a:p>
          <a:p>
            <a:pPr marL="575071" indent="-342900" eaLnBrk="1" hangingPunct="1">
              <a:defRPr/>
            </a:pPr>
            <a:r>
              <a:rPr lang="en-IN" altLang="en-US" dirty="0" smtClean="0">
                <a:cs typeface="Arial" panose="020B0604020202020204" pitchFamily="34" charset="0"/>
              </a:rPr>
              <a:t>Use the final keyword</a:t>
            </a:r>
          </a:p>
          <a:p>
            <a:pPr marL="575071" indent="-342900" eaLnBrk="1" hangingPunct="1">
              <a:defRPr/>
            </a:pPr>
            <a:r>
              <a:rPr lang="en-IN" altLang="en-US" dirty="0" smtClean="0">
                <a:cs typeface="Arial" panose="020B0604020202020204" pitchFamily="34" charset="0"/>
              </a:rPr>
              <a:t>Implement Static and Dynamic Polymorphism </a:t>
            </a:r>
          </a:p>
          <a:p>
            <a:pPr marL="575071" indent="-342900" eaLnBrk="1" hangingPunct="1">
              <a:defRPr/>
            </a:pPr>
            <a:r>
              <a:rPr lang="en-IN" altLang="en-US" dirty="0" smtClean="0">
                <a:cs typeface="Arial" panose="020B0604020202020204" pitchFamily="34" charset="0"/>
              </a:rPr>
              <a:t>Understand different Access Modifiers</a:t>
            </a:r>
          </a:p>
          <a:p>
            <a:pPr marL="575071" indent="-342900" eaLnBrk="1" hangingPunct="1">
              <a:defRPr/>
            </a:pPr>
            <a:r>
              <a:rPr lang="en-IN" altLang="en-US" dirty="0" smtClean="0">
                <a:cs typeface="Arial" panose="020B0604020202020204" pitchFamily="34" charset="0"/>
              </a:rPr>
              <a:t>Understand and use Packages.</a:t>
            </a:r>
          </a:p>
        </p:txBody>
      </p:sp>
      <p:pic>
        <p:nvPicPr>
          <p:cNvPr id="24580" name="Picture 3"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8768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250" name="Picture 2" descr="Erima_Turbo_LA_Herren_Turbo_goalkeeper_414311_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59138"/>
            <a:ext cx="16716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51" name="Picture 3" descr="p1_sweden_0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259138"/>
            <a:ext cx="18399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52" name="Picture 4" descr="Swiss defender Johan Djourou kicks the ball despite the attention of South Korean defender Kim Dong-Jin during the Group G match in Hanover"/>
          <p:cNvPicPr>
            <a:picLocks noChangeAspect="1" noChangeArrowheads="1"/>
          </p:cNvPicPr>
          <p:nvPr/>
        </p:nvPicPr>
        <p:blipFill>
          <a:blip r:embed="rId5">
            <a:extLst>
              <a:ext uri="{28A0092B-C50C-407E-A947-70E740481C1C}">
                <a14:useLocalDpi xmlns:a14="http://schemas.microsoft.com/office/drawing/2010/main" val="0"/>
              </a:ext>
            </a:extLst>
          </a:blip>
          <a:srcRect r="13092"/>
          <a:stretch>
            <a:fillRect/>
          </a:stretch>
        </p:blipFill>
        <p:spPr bwMode="auto">
          <a:xfrm>
            <a:off x="6781800" y="3314700"/>
            <a:ext cx="1981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53" name="Rectangle 5"/>
          <p:cNvSpPr>
            <a:spLocks noChangeArrowheads="1"/>
          </p:cNvSpPr>
          <p:nvPr/>
        </p:nvSpPr>
        <p:spPr bwMode="auto">
          <a:xfrm>
            <a:off x="3429000" y="1152525"/>
            <a:ext cx="1981200" cy="990600"/>
          </a:xfrm>
          <a:prstGeom prst="rect">
            <a:avLst/>
          </a:prstGeom>
          <a:solidFill>
            <a:srgbClr val="FFFF99"/>
          </a:solidFill>
          <a:ln w="9525">
            <a:solidFill>
              <a:schemeClr val="tx1"/>
            </a:solidFill>
            <a:miter lim="800000"/>
            <a:headEnd/>
            <a:tailEnd/>
          </a:ln>
          <a:effectLst>
            <a:prstShdw prst="shdw11">
              <a:schemeClr val="bg2">
                <a:alpha val="50000"/>
              </a:schemeClr>
            </a:prstShdw>
          </a:effec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b="1">
                <a:solidFill>
                  <a:srgbClr val="FF0000"/>
                </a:solidFill>
                <a:latin typeface="Times New Roman" panose="02020603050405020304" pitchFamily="18" charset="0"/>
              </a:rPr>
              <a:t>SoccerPlayer</a:t>
            </a:r>
          </a:p>
        </p:txBody>
      </p:sp>
      <p:sp>
        <p:nvSpPr>
          <p:cNvPr id="1333254" name="Line 6"/>
          <p:cNvSpPr>
            <a:spLocks noChangeShapeType="1"/>
          </p:cNvSpPr>
          <p:nvPr/>
        </p:nvSpPr>
        <p:spPr bwMode="auto">
          <a:xfrm flipV="1">
            <a:off x="4419600" y="2173288"/>
            <a:ext cx="1588" cy="108585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255" name="Line 7"/>
          <p:cNvSpPr>
            <a:spLocks noChangeShapeType="1"/>
          </p:cNvSpPr>
          <p:nvPr/>
        </p:nvSpPr>
        <p:spPr bwMode="auto">
          <a:xfrm flipV="1">
            <a:off x="1066800" y="2173288"/>
            <a:ext cx="3352800" cy="108585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56" name="Line 8"/>
          <p:cNvSpPr>
            <a:spLocks noChangeShapeType="1"/>
          </p:cNvSpPr>
          <p:nvPr/>
        </p:nvSpPr>
        <p:spPr bwMode="auto">
          <a:xfrm flipH="1" flipV="1">
            <a:off x="4419600" y="2173288"/>
            <a:ext cx="3352800" cy="108585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57" name="Rectangle 9"/>
          <p:cNvSpPr>
            <a:spLocks noChangeArrowheads="1"/>
          </p:cNvSpPr>
          <p:nvPr/>
        </p:nvSpPr>
        <p:spPr bwMode="auto">
          <a:xfrm>
            <a:off x="304800" y="5926138"/>
            <a:ext cx="1524000" cy="3048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b="1">
                <a:solidFill>
                  <a:srgbClr val="FF5050"/>
                </a:solidFill>
                <a:latin typeface="Times New Roman" panose="02020603050405020304" pitchFamily="18" charset="0"/>
              </a:rPr>
              <a:t>GoalKeeper</a:t>
            </a:r>
          </a:p>
        </p:txBody>
      </p:sp>
      <p:sp>
        <p:nvSpPr>
          <p:cNvPr id="1333258" name="Rectangle 10"/>
          <p:cNvSpPr>
            <a:spLocks noChangeArrowheads="1"/>
          </p:cNvSpPr>
          <p:nvPr/>
        </p:nvSpPr>
        <p:spPr bwMode="auto">
          <a:xfrm>
            <a:off x="3657600" y="5926138"/>
            <a:ext cx="1524000" cy="3048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b="1">
                <a:solidFill>
                  <a:srgbClr val="FF5050"/>
                </a:solidFill>
                <a:latin typeface="Times New Roman" panose="02020603050405020304" pitchFamily="18" charset="0"/>
              </a:rPr>
              <a:t>goalKick</a:t>
            </a:r>
          </a:p>
        </p:txBody>
      </p:sp>
      <p:sp>
        <p:nvSpPr>
          <p:cNvPr id="1333259" name="Rectangle 11"/>
          <p:cNvSpPr>
            <a:spLocks noChangeArrowheads="1"/>
          </p:cNvSpPr>
          <p:nvPr/>
        </p:nvSpPr>
        <p:spPr bwMode="auto">
          <a:xfrm>
            <a:off x="6600825" y="5967413"/>
            <a:ext cx="2438400" cy="3048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b="1">
                <a:solidFill>
                  <a:srgbClr val="FF5050"/>
                </a:solidFill>
                <a:latin typeface="Times New Roman" panose="02020603050405020304" pitchFamily="18" charset="0"/>
              </a:rPr>
              <a:t>frontTackleKick</a:t>
            </a:r>
          </a:p>
        </p:txBody>
      </p:sp>
      <p:sp>
        <p:nvSpPr>
          <p:cNvPr id="13" name="Rectangle 2"/>
          <p:cNvSpPr txBox="1">
            <a:spLocks noChangeArrowheads="1"/>
          </p:cNvSpPr>
          <p:nvPr/>
        </p:nvSpPr>
        <p:spPr>
          <a:xfrm>
            <a:off x="304800" y="609600"/>
            <a:ext cx="5410200" cy="609600"/>
          </a:xfrm>
          <a:prstGeom prst="rect">
            <a:avLst/>
          </a:prstGeom>
        </p:spPr>
        <p:txBody>
          <a:bodyPr/>
          <a:lstStyle/>
          <a:p>
            <a:pPr eaLnBrk="1" hangingPunct="1">
              <a:defRPr/>
            </a:pPr>
            <a:endParaRPr lang="en-US" sz="3200" b="1" dirty="0">
              <a:solidFill>
                <a:schemeClr val="tx2"/>
              </a:solidFill>
              <a:latin typeface="Arial" charset="0"/>
              <a:ea typeface="+mj-ea"/>
              <a:cs typeface="Arial" charset="0"/>
            </a:endParaRPr>
          </a:p>
        </p:txBody>
      </p:sp>
      <p:sp>
        <p:nvSpPr>
          <p:cNvPr id="59405" name="Title 1"/>
          <p:cNvSpPr>
            <a:spLocks noGrp="1"/>
          </p:cNvSpPr>
          <p:nvPr>
            <p:ph type="title"/>
          </p:nvPr>
        </p:nvSpPr>
        <p:spPr>
          <a:xfrm>
            <a:off x="304800" y="552450"/>
            <a:ext cx="6705600" cy="411163"/>
          </a:xfrm>
        </p:spPr>
        <p:txBody>
          <a:bodyPr/>
          <a:lstStyle/>
          <a:p>
            <a:pPr eaLnBrk="1" hangingPunct="1"/>
            <a:r>
              <a:rPr lang="en-IN" smtClean="0"/>
              <a:t>Static Polymorphism</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33253"/>
                                        </p:tgtEl>
                                        <p:attrNameLst>
                                          <p:attrName>style.visibility</p:attrName>
                                        </p:attrNameLst>
                                      </p:cBhvr>
                                      <p:to>
                                        <p:strVal val="visible"/>
                                      </p:to>
                                    </p:set>
                                    <p:animEffect transition="in" filter="blinds(horizontal)">
                                      <p:cBhvr>
                                        <p:cTn id="7" dur="500"/>
                                        <p:tgtEl>
                                          <p:spTgt spid="133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3250"/>
                                        </p:tgtEl>
                                        <p:attrNameLst>
                                          <p:attrName>style.visibility</p:attrName>
                                        </p:attrNameLst>
                                      </p:cBhvr>
                                      <p:to>
                                        <p:strVal val="visible"/>
                                      </p:to>
                                    </p:set>
                                    <p:animEffect transition="in" filter="blinds(horizontal)">
                                      <p:cBhvr>
                                        <p:cTn id="12" dur="500"/>
                                        <p:tgtEl>
                                          <p:spTgt spid="133325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33257"/>
                                        </p:tgtEl>
                                        <p:attrNameLst>
                                          <p:attrName>style.visibility</p:attrName>
                                        </p:attrNameLst>
                                      </p:cBhvr>
                                      <p:to>
                                        <p:strVal val="visible"/>
                                      </p:to>
                                    </p:set>
                                    <p:animEffect transition="in" filter="blinds(horizontal)">
                                      <p:cBhvr>
                                        <p:cTn id="15" dur="500"/>
                                        <p:tgtEl>
                                          <p:spTgt spid="1333257"/>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333255"/>
                                        </p:tgtEl>
                                        <p:attrNameLst>
                                          <p:attrName>style.visibility</p:attrName>
                                        </p:attrNameLst>
                                      </p:cBhvr>
                                      <p:to>
                                        <p:strVal val="visible"/>
                                      </p:to>
                                    </p:set>
                                    <p:animEffect transition="in" filter="blinds(horizontal)">
                                      <p:cBhvr>
                                        <p:cTn id="19" dur="500"/>
                                        <p:tgtEl>
                                          <p:spTgt spid="133325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33251"/>
                                        </p:tgtEl>
                                        <p:attrNameLst>
                                          <p:attrName>style.visibility</p:attrName>
                                        </p:attrNameLst>
                                      </p:cBhvr>
                                      <p:to>
                                        <p:strVal val="visible"/>
                                      </p:to>
                                    </p:set>
                                    <p:animEffect transition="in" filter="blinds(horizontal)">
                                      <p:cBhvr>
                                        <p:cTn id="24" dur="500"/>
                                        <p:tgtEl>
                                          <p:spTgt spid="133325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33258"/>
                                        </p:tgtEl>
                                        <p:attrNameLst>
                                          <p:attrName>style.visibility</p:attrName>
                                        </p:attrNameLst>
                                      </p:cBhvr>
                                      <p:to>
                                        <p:strVal val="visible"/>
                                      </p:to>
                                    </p:set>
                                    <p:animEffect transition="in" filter="blinds(horizontal)">
                                      <p:cBhvr>
                                        <p:cTn id="27" dur="500"/>
                                        <p:tgtEl>
                                          <p:spTgt spid="1333258"/>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1333254"/>
                                        </p:tgtEl>
                                        <p:attrNameLst>
                                          <p:attrName>style.visibility</p:attrName>
                                        </p:attrNameLst>
                                      </p:cBhvr>
                                      <p:to>
                                        <p:strVal val="visible"/>
                                      </p:to>
                                    </p:set>
                                    <p:animEffect transition="in" filter="blinds(horizontal)">
                                      <p:cBhvr>
                                        <p:cTn id="31" dur="500"/>
                                        <p:tgtEl>
                                          <p:spTgt spid="13332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33252"/>
                                        </p:tgtEl>
                                        <p:attrNameLst>
                                          <p:attrName>style.visibility</p:attrName>
                                        </p:attrNameLst>
                                      </p:cBhvr>
                                      <p:to>
                                        <p:strVal val="visible"/>
                                      </p:to>
                                    </p:set>
                                    <p:animEffect transition="in" filter="blinds(horizontal)">
                                      <p:cBhvr>
                                        <p:cTn id="36" dur="500"/>
                                        <p:tgtEl>
                                          <p:spTgt spid="13332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33259"/>
                                        </p:tgtEl>
                                        <p:attrNameLst>
                                          <p:attrName>style.visibility</p:attrName>
                                        </p:attrNameLst>
                                      </p:cBhvr>
                                      <p:to>
                                        <p:strVal val="visible"/>
                                      </p:to>
                                    </p:set>
                                    <p:animEffect transition="in" filter="blinds(horizontal)">
                                      <p:cBhvr>
                                        <p:cTn id="39" dur="500"/>
                                        <p:tgtEl>
                                          <p:spTgt spid="1333259"/>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333256"/>
                                        </p:tgtEl>
                                        <p:attrNameLst>
                                          <p:attrName>style.visibility</p:attrName>
                                        </p:attrNameLst>
                                      </p:cBhvr>
                                      <p:to>
                                        <p:strVal val="visible"/>
                                      </p:to>
                                    </p:set>
                                    <p:animEffect transition="in" filter="blinds(horizontal)">
                                      <p:cBhvr>
                                        <p:cTn id="43" dur="500"/>
                                        <p:tgtEl>
                                          <p:spTgt spid="133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3" grpId="0" animBg="1"/>
      <p:bldP spid="1333257" grpId="0" animBg="1"/>
      <p:bldP spid="1333258" grpId="0" animBg="1"/>
      <p:bldP spid="13332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552450"/>
            <a:ext cx="6705600" cy="411163"/>
          </a:xfrm>
        </p:spPr>
        <p:txBody>
          <a:bodyPr/>
          <a:lstStyle/>
          <a:p>
            <a:pPr eaLnBrk="1" hangingPunct="1"/>
            <a:r>
              <a:rPr smtClean="0"/>
              <a:t>Static Polymorphism</a:t>
            </a:r>
          </a:p>
        </p:txBody>
      </p:sp>
      <p:grpSp>
        <p:nvGrpSpPr>
          <p:cNvPr id="2" name="Group 3"/>
          <p:cNvGrpSpPr>
            <a:grpSpLocks/>
          </p:cNvGrpSpPr>
          <p:nvPr/>
        </p:nvGrpSpPr>
        <p:grpSpPr bwMode="auto">
          <a:xfrm>
            <a:off x="3810000" y="1143000"/>
            <a:ext cx="1524000" cy="1981200"/>
            <a:chOff x="2208" y="720"/>
            <a:chExt cx="912" cy="1152"/>
          </a:xfrm>
        </p:grpSpPr>
        <p:sp>
          <p:nvSpPr>
            <p:cNvPr id="61451" name="Rectangle 4"/>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61452" name="Rectangle 5"/>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latin typeface="Times New Roman" panose="02020603050405020304" pitchFamily="18" charset="0"/>
                </a:rPr>
                <a:t>SoccerPlayer</a:t>
              </a:r>
            </a:p>
          </p:txBody>
        </p:sp>
        <p:sp>
          <p:nvSpPr>
            <p:cNvPr id="61453" name="Rectangle 6"/>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61454" name="Rectangle 7"/>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altLang="en-US" sz="1800">
                  <a:latin typeface="Times New Roman" panose="02020603050405020304" pitchFamily="18" charset="0"/>
                </a:rPr>
                <a:t>run()</a:t>
              </a:r>
            </a:p>
            <a:p>
              <a:pPr>
                <a:lnSpc>
                  <a:spcPct val="90000"/>
                </a:lnSpc>
                <a:spcBef>
                  <a:spcPct val="0"/>
                </a:spcBef>
                <a:buClrTx/>
                <a:buFontTx/>
                <a:buNone/>
              </a:pPr>
              <a:r>
                <a:rPr lang="en-US" altLang="en-US" sz="1800" b="1">
                  <a:solidFill>
                    <a:srgbClr val="FF0000"/>
                  </a:solidFill>
                  <a:latin typeface="Times New Roman" panose="02020603050405020304" pitchFamily="18" charset="0"/>
                </a:rPr>
                <a:t>kick()</a:t>
              </a:r>
            </a:p>
            <a:p>
              <a:pPr>
                <a:lnSpc>
                  <a:spcPct val="90000"/>
                </a:lnSpc>
                <a:spcBef>
                  <a:spcPct val="0"/>
                </a:spcBef>
                <a:buClrTx/>
                <a:buFontTx/>
                <a:buNone/>
              </a:pPr>
              <a:r>
                <a:rPr lang="en-US" altLang="en-US" sz="1800">
                  <a:latin typeface="Times New Roman" panose="02020603050405020304" pitchFamily="18" charset="0"/>
                </a:rPr>
                <a:t>possession()</a:t>
              </a:r>
            </a:p>
            <a:p>
              <a:pPr>
                <a:lnSpc>
                  <a:spcPct val="90000"/>
                </a:lnSpc>
                <a:spcBef>
                  <a:spcPct val="0"/>
                </a:spcBef>
                <a:buClrTx/>
                <a:buFontTx/>
                <a:buNone/>
              </a:pPr>
              <a:r>
                <a:rPr lang="en-US" altLang="en-US" sz="1800">
                  <a:latin typeface="Times New Roman" panose="02020603050405020304" pitchFamily="18" charset="0"/>
                </a:rPr>
                <a:t>interception()</a:t>
              </a:r>
            </a:p>
            <a:p>
              <a:pPr>
                <a:lnSpc>
                  <a:spcPct val="90000"/>
                </a:lnSpc>
                <a:spcBef>
                  <a:spcPct val="0"/>
                </a:spcBef>
                <a:buClrTx/>
                <a:buFontTx/>
                <a:buNone/>
              </a:pPr>
              <a:r>
                <a:rPr lang="en-US" altLang="en-US" sz="1800">
                  <a:latin typeface="Times New Roman" panose="02020603050405020304" pitchFamily="18" charset="0"/>
                </a:rPr>
                <a:t>……</a:t>
              </a:r>
            </a:p>
          </p:txBody>
        </p:sp>
      </p:grpSp>
      <p:sp>
        <p:nvSpPr>
          <p:cNvPr id="1335304" name="Text Box 8"/>
          <p:cNvSpPr txBox="1">
            <a:spLocks noChangeArrowheads="1"/>
          </p:cNvSpPr>
          <p:nvPr/>
        </p:nvSpPr>
        <p:spPr bwMode="auto">
          <a:xfrm>
            <a:off x="76200" y="1447800"/>
            <a:ext cx="365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u="sng">
                <a:latin typeface="Verdana" panose="020B0604030504040204" pitchFamily="34" charset="0"/>
              </a:rPr>
              <a:t>Few common behavior</a:t>
            </a:r>
          </a:p>
        </p:txBody>
      </p:sp>
      <p:sp>
        <p:nvSpPr>
          <p:cNvPr id="1335305" name="Text Box 9"/>
          <p:cNvSpPr txBox="1">
            <a:spLocks noChangeArrowheads="1"/>
          </p:cNvSpPr>
          <p:nvPr/>
        </p:nvSpPr>
        <p:spPr bwMode="auto">
          <a:xfrm>
            <a:off x="1752600" y="3502025"/>
            <a:ext cx="26670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70000"/>
              </a:lnSpc>
              <a:spcBef>
                <a:spcPct val="50000"/>
              </a:spcBef>
              <a:buClrTx/>
              <a:buFontTx/>
              <a:buNone/>
            </a:pPr>
            <a:r>
              <a:rPr lang="en-US" altLang="en-US" sz="2200" b="1">
                <a:solidFill>
                  <a:srgbClr val="FF5050"/>
                </a:solidFill>
                <a:latin typeface="Courier New" panose="02070309020205020404" pitchFamily="49" charset="0"/>
              </a:rPr>
              <a:t>freeKick()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bananaKick()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bicycleKick()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frontTackle()</a:t>
            </a:r>
          </a:p>
          <a:p>
            <a:pPr>
              <a:lnSpc>
                <a:spcPct val="70000"/>
              </a:lnSpc>
              <a:spcBef>
                <a:spcPct val="50000"/>
              </a:spcBef>
              <a:buClrTx/>
              <a:buFontTx/>
              <a:buNone/>
            </a:pPr>
            <a:r>
              <a:rPr lang="en-US" altLang="en-US" sz="2200" b="1">
                <a:solidFill>
                  <a:srgbClr val="FF5050"/>
                </a:solidFill>
                <a:latin typeface="Courier New" panose="02070309020205020404" pitchFamily="49" charset="0"/>
              </a:rPr>
              <a:t>goalKick()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cornerKick()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dropKick()</a:t>
            </a:r>
          </a:p>
        </p:txBody>
      </p:sp>
      <p:sp>
        <p:nvSpPr>
          <p:cNvPr id="1335306" name="AutoShape 10"/>
          <p:cNvSpPr>
            <a:spLocks/>
          </p:cNvSpPr>
          <p:nvPr/>
        </p:nvSpPr>
        <p:spPr bwMode="auto">
          <a:xfrm>
            <a:off x="4203700" y="3352800"/>
            <a:ext cx="762000" cy="2971800"/>
          </a:xfrm>
          <a:prstGeom prst="rightBrace">
            <a:avLst>
              <a:gd name="adj1" fmla="val 3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1335307" name="Text Box 11"/>
          <p:cNvSpPr txBox="1">
            <a:spLocks noChangeArrowheads="1"/>
          </p:cNvSpPr>
          <p:nvPr/>
        </p:nvSpPr>
        <p:spPr bwMode="auto">
          <a:xfrm>
            <a:off x="5622925" y="2590800"/>
            <a:ext cx="207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b="1">
                <a:solidFill>
                  <a:srgbClr val="FF5050"/>
                </a:solidFill>
                <a:latin typeface="Times New Roman" panose="02020603050405020304" pitchFamily="18" charset="0"/>
              </a:rPr>
              <a:t>Types Of Kick</a:t>
            </a:r>
          </a:p>
        </p:txBody>
      </p:sp>
      <p:sp>
        <p:nvSpPr>
          <p:cNvPr id="1335308" name="Text Box 12"/>
          <p:cNvSpPr txBox="1">
            <a:spLocks noChangeArrowheads="1"/>
          </p:cNvSpPr>
          <p:nvPr/>
        </p:nvSpPr>
        <p:spPr bwMode="auto">
          <a:xfrm rot="-3617644">
            <a:off x="876300" y="4594225"/>
            <a:ext cx="3368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sz="4000">
                <a:latin typeface="Times New Roman" panose="02020603050405020304" pitchFamily="18" charset="0"/>
              </a:rPr>
              <a:t>	BAD   OO</a:t>
            </a:r>
          </a:p>
        </p:txBody>
      </p:sp>
      <p:sp>
        <p:nvSpPr>
          <p:cNvPr id="1335309" name="Text Box 13"/>
          <p:cNvSpPr txBox="1">
            <a:spLocks noChangeArrowheads="1"/>
          </p:cNvSpPr>
          <p:nvPr/>
        </p:nvSpPr>
        <p:spPr bwMode="auto">
          <a:xfrm>
            <a:off x="5334000" y="3502025"/>
            <a:ext cx="31242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70000"/>
              </a:lnSpc>
              <a:spcBef>
                <a:spcPct val="50000"/>
              </a:spcBef>
              <a:buClrTx/>
              <a:buFontTx/>
              <a:buNone/>
            </a:pPr>
            <a:r>
              <a:rPr lang="en-US" altLang="en-US" sz="2200" b="1">
                <a:solidFill>
                  <a:srgbClr val="FF5050"/>
                </a:solidFill>
                <a:latin typeface="Courier New" panose="02070309020205020404" pitchFamily="49" charset="0"/>
              </a:rPr>
              <a:t>kick(freeKick)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kick(bananaKick)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kick(bicycleKick)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kick(frontTackle)</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kick(goalKick)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kick(cornerKick)</a:t>
            </a:r>
          </a:p>
          <a:p>
            <a:pPr>
              <a:lnSpc>
                <a:spcPct val="70000"/>
              </a:lnSpc>
              <a:spcBef>
                <a:spcPct val="50000"/>
              </a:spcBef>
              <a:buClrTx/>
              <a:buFontTx/>
              <a:buNone/>
            </a:pPr>
            <a:r>
              <a:rPr lang="en-US" altLang="en-US" sz="2200" b="1">
                <a:solidFill>
                  <a:srgbClr val="FF5050"/>
                </a:solidFill>
                <a:latin typeface="Courier New" panose="02070309020205020404" pitchFamily="49" charset="0"/>
              </a:rPr>
              <a:t>kick(dropKick)</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35304"/>
                                        </p:tgtEl>
                                        <p:attrNameLst>
                                          <p:attrName>style.visibility</p:attrName>
                                        </p:attrNameLst>
                                      </p:cBhvr>
                                      <p:to>
                                        <p:strVal val="visible"/>
                                      </p:to>
                                    </p:set>
                                    <p:animEffect transition="in" filter="blinds(horizontal)">
                                      <p:cBhvr>
                                        <p:cTn id="7" dur="500"/>
                                        <p:tgtEl>
                                          <p:spTgt spid="133530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335305">
                                            <p:txEl>
                                              <p:pRg st="0" end="0"/>
                                            </p:txEl>
                                          </p:spTgt>
                                        </p:tgtEl>
                                        <p:attrNameLst>
                                          <p:attrName>style.visibility</p:attrName>
                                        </p:attrNameLst>
                                      </p:cBhvr>
                                      <p:to>
                                        <p:strVal val="visible"/>
                                      </p:to>
                                    </p:set>
                                    <p:animEffect transition="in" filter="slide(fromBottom)">
                                      <p:cBhvr>
                                        <p:cTn id="16" dur="1000"/>
                                        <p:tgtEl>
                                          <p:spTgt spid="1335305">
                                            <p:txEl>
                                              <p:pRg st="0" end="0"/>
                                            </p:txEl>
                                          </p:spTgt>
                                        </p:tgtEl>
                                      </p:cBhvr>
                                    </p:animEffect>
                                  </p:childTnLst>
                                </p:cTn>
                              </p:par>
                            </p:childTnLst>
                          </p:cTn>
                        </p:par>
                        <p:par>
                          <p:cTn id="17" fill="hold" nodeType="afterGroup">
                            <p:stCondLst>
                              <p:cond delay="1000"/>
                            </p:stCondLst>
                            <p:childTnLst>
                              <p:par>
                                <p:cTn id="18" presetID="12" presetClass="entr" presetSubtype="4" fill="hold" nodeType="afterEffect">
                                  <p:stCondLst>
                                    <p:cond delay="0"/>
                                  </p:stCondLst>
                                  <p:childTnLst>
                                    <p:set>
                                      <p:cBhvr>
                                        <p:cTn id="19" dur="1" fill="hold">
                                          <p:stCondLst>
                                            <p:cond delay="0"/>
                                          </p:stCondLst>
                                        </p:cTn>
                                        <p:tgtEl>
                                          <p:spTgt spid="1335305">
                                            <p:txEl>
                                              <p:pRg st="1" end="1"/>
                                            </p:txEl>
                                          </p:spTgt>
                                        </p:tgtEl>
                                        <p:attrNameLst>
                                          <p:attrName>style.visibility</p:attrName>
                                        </p:attrNameLst>
                                      </p:cBhvr>
                                      <p:to>
                                        <p:strVal val="visible"/>
                                      </p:to>
                                    </p:set>
                                    <p:animEffect transition="in" filter="slide(fromBottom)">
                                      <p:cBhvr>
                                        <p:cTn id="20" dur="1000"/>
                                        <p:tgtEl>
                                          <p:spTgt spid="1335305">
                                            <p:txEl>
                                              <p:pRg st="1" end="1"/>
                                            </p:txEl>
                                          </p:spTgt>
                                        </p:tgtEl>
                                      </p:cBhvr>
                                    </p:animEffect>
                                  </p:childTnLst>
                                </p:cTn>
                              </p:par>
                            </p:childTnLst>
                          </p:cTn>
                        </p:par>
                        <p:par>
                          <p:cTn id="21" fill="hold" nodeType="afterGroup">
                            <p:stCondLst>
                              <p:cond delay="2000"/>
                            </p:stCondLst>
                            <p:childTnLst>
                              <p:par>
                                <p:cTn id="22" presetID="12" presetClass="entr" presetSubtype="4" fill="hold" nodeType="afterEffect">
                                  <p:stCondLst>
                                    <p:cond delay="0"/>
                                  </p:stCondLst>
                                  <p:childTnLst>
                                    <p:set>
                                      <p:cBhvr>
                                        <p:cTn id="23" dur="1" fill="hold">
                                          <p:stCondLst>
                                            <p:cond delay="0"/>
                                          </p:stCondLst>
                                        </p:cTn>
                                        <p:tgtEl>
                                          <p:spTgt spid="1335305">
                                            <p:txEl>
                                              <p:pRg st="2" end="2"/>
                                            </p:txEl>
                                          </p:spTgt>
                                        </p:tgtEl>
                                        <p:attrNameLst>
                                          <p:attrName>style.visibility</p:attrName>
                                        </p:attrNameLst>
                                      </p:cBhvr>
                                      <p:to>
                                        <p:strVal val="visible"/>
                                      </p:to>
                                    </p:set>
                                    <p:animEffect transition="in" filter="slide(fromBottom)">
                                      <p:cBhvr>
                                        <p:cTn id="24" dur="1000"/>
                                        <p:tgtEl>
                                          <p:spTgt spid="1335305">
                                            <p:txEl>
                                              <p:pRg st="2" end="2"/>
                                            </p:txEl>
                                          </p:spTgt>
                                        </p:tgtEl>
                                      </p:cBhvr>
                                    </p:animEffect>
                                  </p:childTnLst>
                                </p:cTn>
                              </p:par>
                            </p:childTnLst>
                          </p:cTn>
                        </p:par>
                        <p:par>
                          <p:cTn id="25" fill="hold" nodeType="afterGroup">
                            <p:stCondLst>
                              <p:cond delay="3000"/>
                            </p:stCondLst>
                            <p:childTnLst>
                              <p:par>
                                <p:cTn id="26" presetID="12" presetClass="entr" presetSubtype="4" fill="hold" nodeType="afterEffect">
                                  <p:stCondLst>
                                    <p:cond delay="0"/>
                                  </p:stCondLst>
                                  <p:childTnLst>
                                    <p:set>
                                      <p:cBhvr>
                                        <p:cTn id="27" dur="1" fill="hold">
                                          <p:stCondLst>
                                            <p:cond delay="0"/>
                                          </p:stCondLst>
                                        </p:cTn>
                                        <p:tgtEl>
                                          <p:spTgt spid="1335305">
                                            <p:txEl>
                                              <p:pRg st="3" end="3"/>
                                            </p:txEl>
                                          </p:spTgt>
                                        </p:tgtEl>
                                        <p:attrNameLst>
                                          <p:attrName>style.visibility</p:attrName>
                                        </p:attrNameLst>
                                      </p:cBhvr>
                                      <p:to>
                                        <p:strVal val="visible"/>
                                      </p:to>
                                    </p:set>
                                    <p:animEffect transition="in" filter="slide(fromBottom)">
                                      <p:cBhvr>
                                        <p:cTn id="28" dur="1000"/>
                                        <p:tgtEl>
                                          <p:spTgt spid="1335305">
                                            <p:txEl>
                                              <p:pRg st="3" end="3"/>
                                            </p:txEl>
                                          </p:spTgt>
                                        </p:tgtEl>
                                      </p:cBhvr>
                                    </p:animEffect>
                                  </p:childTnLst>
                                </p:cTn>
                              </p:par>
                            </p:childTnLst>
                          </p:cTn>
                        </p:par>
                        <p:par>
                          <p:cTn id="29" fill="hold" nodeType="afterGroup">
                            <p:stCondLst>
                              <p:cond delay="4000"/>
                            </p:stCondLst>
                            <p:childTnLst>
                              <p:par>
                                <p:cTn id="30" presetID="12" presetClass="entr" presetSubtype="4" fill="hold" nodeType="afterEffect">
                                  <p:stCondLst>
                                    <p:cond delay="0"/>
                                  </p:stCondLst>
                                  <p:childTnLst>
                                    <p:set>
                                      <p:cBhvr>
                                        <p:cTn id="31" dur="1" fill="hold">
                                          <p:stCondLst>
                                            <p:cond delay="0"/>
                                          </p:stCondLst>
                                        </p:cTn>
                                        <p:tgtEl>
                                          <p:spTgt spid="1335305">
                                            <p:txEl>
                                              <p:pRg st="4" end="4"/>
                                            </p:txEl>
                                          </p:spTgt>
                                        </p:tgtEl>
                                        <p:attrNameLst>
                                          <p:attrName>style.visibility</p:attrName>
                                        </p:attrNameLst>
                                      </p:cBhvr>
                                      <p:to>
                                        <p:strVal val="visible"/>
                                      </p:to>
                                    </p:set>
                                    <p:animEffect transition="in" filter="slide(fromBottom)">
                                      <p:cBhvr>
                                        <p:cTn id="32" dur="1000"/>
                                        <p:tgtEl>
                                          <p:spTgt spid="1335305">
                                            <p:txEl>
                                              <p:pRg st="4" end="4"/>
                                            </p:txEl>
                                          </p:spTgt>
                                        </p:tgtEl>
                                      </p:cBhvr>
                                    </p:animEffect>
                                  </p:childTnLst>
                                </p:cTn>
                              </p:par>
                            </p:childTnLst>
                          </p:cTn>
                        </p:par>
                        <p:par>
                          <p:cTn id="33" fill="hold" nodeType="afterGroup">
                            <p:stCondLst>
                              <p:cond delay="5000"/>
                            </p:stCondLst>
                            <p:childTnLst>
                              <p:par>
                                <p:cTn id="34" presetID="12" presetClass="entr" presetSubtype="4" fill="hold" nodeType="afterEffect">
                                  <p:stCondLst>
                                    <p:cond delay="0"/>
                                  </p:stCondLst>
                                  <p:childTnLst>
                                    <p:set>
                                      <p:cBhvr>
                                        <p:cTn id="35" dur="1" fill="hold">
                                          <p:stCondLst>
                                            <p:cond delay="0"/>
                                          </p:stCondLst>
                                        </p:cTn>
                                        <p:tgtEl>
                                          <p:spTgt spid="1335305">
                                            <p:txEl>
                                              <p:pRg st="5" end="5"/>
                                            </p:txEl>
                                          </p:spTgt>
                                        </p:tgtEl>
                                        <p:attrNameLst>
                                          <p:attrName>style.visibility</p:attrName>
                                        </p:attrNameLst>
                                      </p:cBhvr>
                                      <p:to>
                                        <p:strVal val="visible"/>
                                      </p:to>
                                    </p:set>
                                    <p:animEffect transition="in" filter="slide(fromBottom)">
                                      <p:cBhvr>
                                        <p:cTn id="36" dur="1000"/>
                                        <p:tgtEl>
                                          <p:spTgt spid="1335305">
                                            <p:txEl>
                                              <p:pRg st="5" end="5"/>
                                            </p:txEl>
                                          </p:spTgt>
                                        </p:tgtEl>
                                      </p:cBhvr>
                                    </p:animEffect>
                                  </p:childTnLst>
                                </p:cTn>
                              </p:par>
                            </p:childTnLst>
                          </p:cTn>
                        </p:par>
                        <p:par>
                          <p:cTn id="37" fill="hold" nodeType="afterGroup">
                            <p:stCondLst>
                              <p:cond delay="6000"/>
                            </p:stCondLst>
                            <p:childTnLst>
                              <p:par>
                                <p:cTn id="38" presetID="12" presetClass="entr" presetSubtype="4" fill="hold" nodeType="afterEffect">
                                  <p:stCondLst>
                                    <p:cond delay="0"/>
                                  </p:stCondLst>
                                  <p:childTnLst>
                                    <p:set>
                                      <p:cBhvr>
                                        <p:cTn id="39" dur="1" fill="hold">
                                          <p:stCondLst>
                                            <p:cond delay="0"/>
                                          </p:stCondLst>
                                        </p:cTn>
                                        <p:tgtEl>
                                          <p:spTgt spid="1335305">
                                            <p:txEl>
                                              <p:pRg st="6" end="6"/>
                                            </p:txEl>
                                          </p:spTgt>
                                        </p:tgtEl>
                                        <p:attrNameLst>
                                          <p:attrName>style.visibility</p:attrName>
                                        </p:attrNameLst>
                                      </p:cBhvr>
                                      <p:to>
                                        <p:strVal val="visible"/>
                                      </p:to>
                                    </p:set>
                                    <p:animEffect transition="in" filter="slide(fromBottom)">
                                      <p:cBhvr>
                                        <p:cTn id="40" dur="1000"/>
                                        <p:tgtEl>
                                          <p:spTgt spid="1335305">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35306"/>
                                        </p:tgtEl>
                                        <p:attrNameLst>
                                          <p:attrName>style.visibility</p:attrName>
                                        </p:attrNameLst>
                                      </p:cBhvr>
                                      <p:to>
                                        <p:strVal val="visible"/>
                                      </p:to>
                                    </p:set>
                                    <p:animEffect transition="in" filter="blinds(horizontal)">
                                      <p:cBhvr>
                                        <p:cTn id="45" dur="500"/>
                                        <p:tgtEl>
                                          <p:spTgt spid="1335306"/>
                                        </p:tgtEl>
                                      </p:cBhvr>
                                    </p:animEffect>
                                  </p:childTnLst>
                                </p:cTn>
                              </p:par>
                            </p:childTnLst>
                          </p:cTn>
                        </p:par>
                        <p:par>
                          <p:cTn id="46" fill="hold" nodeType="afterGroup">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1335307"/>
                                        </p:tgtEl>
                                        <p:attrNameLst>
                                          <p:attrName>style.visibility</p:attrName>
                                        </p:attrNameLst>
                                      </p:cBhvr>
                                      <p:to>
                                        <p:strVal val="visible"/>
                                      </p:to>
                                    </p:set>
                                    <p:animEffect transition="in" filter="blinds(horizontal)">
                                      <p:cBhvr>
                                        <p:cTn id="49" dur="500"/>
                                        <p:tgtEl>
                                          <p:spTgt spid="1335307"/>
                                        </p:tgtEl>
                                      </p:cBhvr>
                                    </p:animEffect>
                                  </p:childTnLst>
                                </p:cTn>
                              </p:par>
                            </p:childTnLst>
                          </p:cTn>
                        </p:par>
                        <p:par>
                          <p:cTn id="50" fill="hold" nodeType="afterGroup">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1335308"/>
                                        </p:tgtEl>
                                        <p:attrNameLst>
                                          <p:attrName>style.visibility</p:attrName>
                                        </p:attrNameLst>
                                      </p:cBhvr>
                                      <p:to>
                                        <p:strVal val="visible"/>
                                      </p:to>
                                    </p:set>
                                    <p:animEffect transition="in" filter="blinds(horizontal)">
                                      <p:cBhvr>
                                        <p:cTn id="53" dur="2000"/>
                                        <p:tgtEl>
                                          <p:spTgt spid="133530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grpId="1" nodeType="clickEffect">
                                  <p:stCondLst>
                                    <p:cond delay="0"/>
                                  </p:stCondLst>
                                  <p:childTnLst>
                                    <p:animEffect transition="out" filter="blinds(horizontal)">
                                      <p:cBhvr>
                                        <p:cTn id="57" dur="500"/>
                                        <p:tgtEl>
                                          <p:spTgt spid="1335307"/>
                                        </p:tgtEl>
                                      </p:cBhvr>
                                    </p:animEffect>
                                    <p:set>
                                      <p:cBhvr>
                                        <p:cTn id="58" dur="1" fill="hold">
                                          <p:stCondLst>
                                            <p:cond delay="499"/>
                                          </p:stCondLst>
                                        </p:cTn>
                                        <p:tgtEl>
                                          <p:spTgt spid="1335307"/>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1335308"/>
                                        </p:tgtEl>
                                      </p:cBhvr>
                                    </p:animEffect>
                                    <p:set>
                                      <p:cBhvr>
                                        <p:cTn id="61" dur="1" fill="hold">
                                          <p:stCondLst>
                                            <p:cond delay="499"/>
                                          </p:stCondLst>
                                        </p:cTn>
                                        <p:tgtEl>
                                          <p:spTgt spid="133530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nodeType="clickEffect">
                                  <p:stCondLst>
                                    <p:cond delay="0"/>
                                  </p:stCondLst>
                                  <p:childTnLst>
                                    <p:set>
                                      <p:cBhvr>
                                        <p:cTn id="65" dur="1" fill="hold">
                                          <p:stCondLst>
                                            <p:cond delay="0"/>
                                          </p:stCondLst>
                                        </p:cTn>
                                        <p:tgtEl>
                                          <p:spTgt spid="1335309">
                                            <p:txEl>
                                              <p:pRg st="0" end="0"/>
                                            </p:txEl>
                                          </p:spTgt>
                                        </p:tgtEl>
                                        <p:attrNameLst>
                                          <p:attrName>style.visibility</p:attrName>
                                        </p:attrNameLst>
                                      </p:cBhvr>
                                      <p:to>
                                        <p:strVal val="visible"/>
                                      </p:to>
                                    </p:set>
                                    <p:animEffect transition="in" filter="slide(fromBottom)">
                                      <p:cBhvr>
                                        <p:cTn id="66" dur="1000"/>
                                        <p:tgtEl>
                                          <p:spTgt spid="1335309">
                                            <p:txEl>
                                              <p:pRg st="0" end="0"/>
                                            </p:txEl>
                                          </p:spTgt>
                                        </p:tgtEl>
                                      </p:cBhvr>
                                    </p:animEffect>
                                  </p:childTnLst>
                                </p:cTn>
                              </p:par>
                            </p:childTnLst>
                          </p:cTn>
                        </p:par>
                        <p:par>
                          <p:cTn id="67" fill="hold" nodeType="afterGroup">
                            <p:stCondLst>
                              <p:cond delay="1000"/>
                            </p:stCondLst>
                            <p:childTnLst>
                              <p:par>
                                <p:cTn id="68" presetID="12" presetClass="entr" presetSubtype="4" fill="hold" nodeType="afterEffect">
                                  <p:stCondLst>
                                    <p:cond delay="0"/>
                                  </p:stCondLst>
                                  <p:childTnLst>
                                    <p:set>
                                      <p:cBhvr>
                                        <p:cTn id="69" dur="1" fill="hold">
                                          <p:stCondLst>
                                            <p:cond delay="0"/>
                                          </p:stCondLst>
                                        </p:cTn>
                                        <p:tgtEl>
                                          <p:spTgt spid="1335309">
                                            <p:txEl>
                                              <p:pRg st="1" end="1"/>
                                            </p:txEl>
                                          </p:spTgt>
                                        </p:tgtEl>
                                        <p:attrNameLst>
                                          <p:attrName>style.visibility</p:attrName>
                                        </p:attrNameLst>
                                      </p:cBhvr>
                                      <p:to>
                                        <p:strVal val="visible"/>
                                      </p:to>
                                    </p:set>
                                    <p:animEffect transition="in" filter="slide(fromBottom)">
                                      <p:cBhvr>
                                        <p:cTn id="70" dur="1000"/>
                                        <p:tgtEl>
                                          <p:spTgt spid="1335309">
                                            <p:txEl>
                                              <p:pRg st="1" end="1"/>
                                            </p:txEl>
                                          </p:spTgt>
                                        </p:tgtEl>
                                      </p:cBhvr>
                                    </p:animEffect>
                                  </p:childTnLst>
                                </p:cTn>
                              </p:par>
                            </p:childTnLst>
                          </p:cTn>
                        </p:par>
                        <p:par>
                          <p:cTn id="71" fill="hold" nodeType="afterGroup">
                            <p:stCondLst>
                              <p:cond delay="2000"/>
                            </p:stCondLst>
                            <p:childTnLst>
                              <p:par>
                                <p:cTn id="72" presetID="12" presetClass="entr" presetSubtype="4" fill="hold" nodeType="afterEffect">
                                  <p:stCondLst>
                                    <p:cond delay="0"/>
                                  </p:stCondLst>
                                  <p:childTnLst>
                                    <p:set>
                                      <p:cBhvr>
                                        <p:cTn id="73" dur="1" fill="hold">
                                          <p:stCondLst>
                                            <p:cond delay="0"/>
                                          </p:stCondLst>
                                        </p:cTn>
                                        <p:tgtEl>
                                          <p:spTgt spid="1335309">
                                            <p:txEl>
                                              <p:pRg st="2" end="2"/>
                                            </p:txEl>
                                          </p:spTgt>
                                        </p:tgtEl>
                                        <p:attrNameLst>
                                          <p:attrName>style.visibility</p:attrName>
                                        </p:attrNameLst>
                                      </p:cBhvr>
                                      <p:to>
                                        <p:strVal val="visible"/>
                                      </p:to>
                                    </p:set>
                                    <p:animEffect transition="in" filter="slide(fromBottom)">
                                      <p:cBhvr>
                                        <p:cTn id="74" dur="1000"/>
                                        <p:tgtEl>
                                          <p:spTgt spid="1335309">
                                            <p:txEl>
                                              <p:pRg st="2" end="2"/>
                                            </p:txEl>
                                          </p:spTgt>
                                        </p:tgtEl>
                                      </p:cBhvr>
                                    </p:animEffect>
                                  </p:childTnLst>
                                </p:cTn>
                              </p:par>
                            </p:childTnLst>
                          </p:cTn>
                        </p:par>
                        <p:par>
                          <p:cTn id="75" fill="hold" nodeType="afterGroup">
                            <p:stCondLst>
                              <p:cond delay="3000"/>
                            </p:stCondLst>
                            <p:childTnLst>
                              <p:par>
                                <p:cTn id="76" presetID="12" presetClass="entr" presetSubtype="4" fill="hold" nodeType="afterEffect">
                                  <p:stCondLst>
                                    <p:cond delay="0"/>
                                  </p:stCondLst>
                                  <p:childTnLst>
                                    <p:set>
                                      <p:cBhvr>
                                        <p:cTn id="77" dur="1" fill="hold">
                                          <p:stCondLst>
                                            <p:cond delay="0"/>
                                          </p:stCondLst>
                                        </p:cTn>
                                        <p:tgtEl>
                                          <p:spTgt spid="1335309">
                                            <p:txEl>
                                              <p:pRg st="3" end="3"/>
                                            </p:txEl>
                                          </p:spTgt>
                                        </p:tgtEl>
                                        <p:attrNameLst>
                                          <p:attrName>style.visibility</p:attrName>
                                        </p:attrNameLst>
                                      </p:cBhvr>
                                      <p:to>
                                        <p:strVal val="visible"/>
                                      </p:to>
                                    </p:set>
                                    <p:animEffect transition="in" filter="slide(fromBottom)">
                                      <p:cBhvr>
                                        <p:cTn id="78" dur="1000"/>
                                        <p:tgtEl>
                                          <p:spTgt spid="1335309">
                                            <p:txEl>
                                              <p:pRg st="3" end="3"/>
                                            </p:txEl>
                                          </p:spTgt>
                                        </p:tgtEl>
                                      </p:cBhvr>
                                    </p:animEffect>
                                  </p:childTnLst>
                                </p:cTn>
                              </p:par>
                            </p:childTnLst>
                          </p:cTn>
                        </p:par>
                        <p:par>
                          <p:cTn id="79" fill="hold" nodeType="afterGroup">
                            <p:stCondLst>
                              <p:cond delay="4000"/>
                            </p:stCondLst>
                            <p:childTnLst>
                              <p:par>
                                <p:cTn id="80" presetID="12" presetClass="entr" presetSubtype="4" fill="hold" nodeType="afterEffect">
                                  <p:stCondLst>
                                    <p:cond delay="0"/>
                                  </p:stCondLst>
                                  <p:childTnLst>
                                    <p:set>
                                      <p:cBhvr>
                                        <p:cTn id="81" dur="1" fill="hold">
                                          <p:stCondLst>
                                            <p:cond delay="0"/>
                                          </p:stCondLst>
                                        </p:cTn>
                                        <p:tgtEl>
                                          <p:spTgt spid="1335309">
                                            <p:txEl>
                                              <p:pRg st="4" end="4"/>
                                            </p:txEl>
                                          </p:spTgt>
                                        </p:tgtEl>
                                        <p:attrNameLst>
                                          <p:attrName>style.visibility</p:attrName>
                                        </p:attrNameLst>
                                      </p:cBhvr>
                                      <p:to>
                                        <p:strVal val="visible"/>
                                      </p:to>
                                    </p:set>
                                    <p:animEffect transition="in" filter="slide(fromBottom)">
                                      <p:cBhvr>
                                        <p:cTn id="82" dur="1000"/>
                                        <p:tgtEl>
                                          <p:spTgt spid="1335309">
                                            <p:txEl>
                                              <p:pRg st="4" end="4"/>
                                            </p:txEl>
                                          </p:spTgt>
                                        </p:tgtEl>
                                      </p:cBhvr>
                                    </p:animEffect>
                                  </p:childTnLst>
                                </p:cTn>
                              </p:par>
                            </p:childTnLst>
                          </p:cTn>
                        </p:par>
                        <p:par>
                          <p:cTn id="83" fill="hold" nodeType="afterGroup">
                            <p:stCondLst>
                              <p:cond delay="5000"/>
                            </p:stCondLst>
                            <p:childTnLst>
                              <p:par>
                                <p:cTn id="84" presetID="12" presetClass="entr" presetSubtype="4" fill="hold" nodeType="afterEffect">
                                  <p:stCondLst>
                                    <p:cond delay="0"/>
                                  </p:stCondLst>
                                  <p:childTnLst>
                                    <p:set>
                                      <p:cBhvr>
                                        <p:cTn id="85" dur="1" fill="hold">
                                          <p:stCondLst>
                                            <p:cond delay="0"/>
                                          </p:stCondLst>
                                        </p:cTn>
                                        <p:tgtEl>
                                          <p:spTgt spid="1335309">
                                            <p:txEl>
                                              <p:pRg st="5" end="5"/>
                                            </p:txEl>
                                          </p:spTgt>
                                        </p:tgtEl>
                                        <p:attrNameLst>
                                          <p:attrName>style.visibility</p:attrName>
                                        </p:attrNameLst>
                                      </p:cBhvr>
                                      <p:to>
                                        <p:strVal val="visible"/>
                                      </p:to>
                                    </p:set>
                                    <p:animEffect transition="in" filter="slide(fromBottom)">
                                      <p:cBhvr>
                                        <p:cTn id="86" dur="1000"/>
                                        <p:tgtEl>
                                          <p:spTgt spid="1335309">
                                            <p:txEl>
                                              <p:pRg st="5" end="5"/>
                                            </p:txEl>
                                          </p:spTgt>
                                        </p:tgtEl>
                                      </p:cBhvr>
                                    </p:animEffect>
                                  </p:childTnLst>
                                </p:cTn>
                              </p:par>
                            </p:childTnLst>
                          </p:cTn>
                        </p:par>
                        <p:par>
                          <p:cTn id="87" fill="hold" nodeType="afterGroup">
                            <p:stCondLst>
                              <p:cond delay="6000"/>
                            </p:stCondLst>
                            <p:childTnLst>
                              <p:par>
                                <p:cTn id="88" presetID="12" presetClass="entr" presetSubtype="4" fill="hold" nodeType="afterEffect">
                                  <p:stCondLst>
                                    <p:cond delay="0"/>
                                  </p:stCondLst>
                                  <p:childTnLst>
                                    <p:set>
                                      <p:cBhvr>
                                        <p:cTn id="89" dur="1" fill="hold">
                                          <p:stCondLst>
                                            <p:cond delay="0"/>
                                          </p:stCondLst>
                                        </p:cTn>
                                        <p:tgtEl>
                                          <p:spTgt spid="1335309">
                                            <p:txEl>
                                              <p:pRg st="6" end="6"/>
                                            </p:txEl>
                                          </p:spTgt>
                                        </p:tgtEl>
                                        <p:attrNameLst>
                                          <p:attrName>style.visibility</p:attrName>
                                        </p:attrNameLst>
                                      </p:cBhvr>
                                      <p:to>
                                        <p:strVal val="visible"/>
                                      </p:to>
                                    </p:set>
                                    <p:animEffect transition="in" filter="slide(fromBottom)">
                                      <p:cBhvr>
                                        <p:cTn id="90" dur="1000"/>
                                        <p:tgtEl>
                                          <p:spTgt spid="13353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04" grpId="0"/>
      <p:bldP spid="1335306" grpId="0" animBg="1"/>
      <p:bldP spid="1335307" grpId="0"/>
      <p:bldP spid="1335307" grpId="1"/>
      <p:bldP spid="1335308" grpId="0"/>
      <p:bldP spid="133530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552450"/>
            <a:ext cx="6705600" cy="411163"/>
          </a:xfrm>
        </p:spPr>
        <p:txBody>
          <a:bodyPr/>
          <a:lstStyle/>
          <a:p>
            <a:pPr eaLnBrk="1" hangingPunct="1"/>
            <a:r>
              <a:rPr smtClean="0"/>
              <a:t>Dynamic Polymorphism</a:t>
            </a:r>
          </a:p>
        </p:txBody>
      </p:sp>
      <p:sp>
        <p:nvSpPr>
          <p:cNvPr id="1339395" name="Rectangle 3"/>
          <p:cNvSpPr>
            <a:spLocks noGrp="1" noChangeArrowheads="1"/>
          </p:cNvSpPr>
          <p:nvPr>
            <p:ph type="body" idx="1"/>
          </p:nvPr>
        </p:nvSpPr>
        <p:spPr/>
        <p:txBody>
          <a:bodyPr/>
          <a:lstStyle/>
          <a:p>
            <a:pPr lvl="1" eaLnBrk="1" hangingPunct="1">
              <a:spcBef>
                <a:spcPts val="600"/>
              </a:spcBef>
              <a:buFont typeface="Wingdings" panose="05000000000000000000" pitchFamily="2" charset="2"/>
              <a:buNone/>
            </a:pPr>
            <a:r>
              <a:rPr lang="en-US" altLang="en-US" b="1" dirty="0" smtClean="0">
                <a:cs typeface="Arial" panose="020B0604020202020204" pitchFamily="34" charset="0"/>
              </a:rPr>
              <a:t>Dynamic Polymorphism</a:t>
            </a:r>
          </a:p>
          <a:p>
            <a:pPr eaLnBrk="1" hangingPunct="1">
              <a:spcBef>
                <a:spcPts val="600"/>
              </a:spcBef>
              <a:buClr>
                <a:srgbClr val="C00000"/>
              </a:buClr>
            </a:pPr>
            <a:r>
              <a:rPr lang="en-US" altLang="en-US" dirty="0" smtClean="0">
                <a:cs typeface="Arial" panose="020B0604020202020204" pitchFamily="34" charset="0"/>
              </a:rPr>
              <a:t>The decision about which method to execute is made at the run time. </a:t>
            </a:r>
          </a:p>
          <a:p>
            <a:pPr eaLnBrk="1" hangingPunct="1">
              <a:spcBef>
                <a:spcPts val="600"/>
              </a:spcBef>
              <a:buClr>
                <a:srgbClr val="C00000"/>
              </a:buClr>
            </a:pPr>
            <a:r>
              <a:rPr lang="en-US" altLang="en-US" dirty="0" smtClean="0">
                <a:cs typeface="Arial" panose="020B0604020202020204" pitchFamily="34" charset="0"/>
              </a:rPr>
              <a:t>This can be achieved by using </a:t>
            </a:r>
            <a:r>
              <a:rPr lang="en-US" altLang="en-US" dirty="0" smtClean="0">
                <a:solidFill>
                  <a:srgbClr val="FF5050"/>
                </a:solidFill>
                <a:cs typeface="Arial" panose="020B0604020202020204" pitchFamily="34" charset="0"/>
              </a:rPr>
              <a:t>method overriding</a:t>
            </a:r>
            <a:r>
              <a:rPr lang="en-US" altLang="en-US" dirty="0" smtClean="0">
                <a:cs typeface="Arial" panose="020B0604020202020204" pitchFamily="34" charset="0"/>
              </a:rPr>
              <a:t>.</a:t>
            </a:r>
          </a:p>
          <a:p>
            <a:pPr lvl="1" eaLnBrk="1" hangingPunct="1">
              <a:buClr>
                <a:schemeClr val="tx1"/>
              </a:buClr>
              <a:buFont typeface="Wingdings" panose="05000000000000000000" pitchFamily="2" charset="2"/>
              <a:buNone/>
            </a:pPr>
            <a:endParaRPr lang="en-US" altLang="en-US" dirty="0" smtClean="0">
              <a:cs typeface="Arial" panose="020B0604020202020204" pitchFamily="34" charset="0"/>
            </a:endParaRPr>
          </a:p>
          <a:p>
            <a:pPr lvl="1" eaLnBrk="1" hangingPunct="1">
              <a:spcBef>
                <a:spcPts val="600"/>
              </a:spcBef>
              <a:buClr>
                <a:schemeClr val="tx1"/>
              </a:buClr>
              <a:buFont typeface="Wingdings" panose="05000000000000000000" pitchFamily="2" charset="2"/>
              <a:buNone/>
            </a:pPr>
            <a:r>
              <a:rPr lang="en-US" altLang="en-US" b="1" dirty="0" smtClean="0">
                <a:cs typeface="Arial" panose="020B0604020202020204" pitchFamily="34" charset="0"/>
              </a:rPr>
              <a:t>Method Overriding</a:t>
            </a:r>
            <a:r>
              <a:rPr lang="en-US" altLang="en-US" dirty="0" smtClean="0">
                <a:cs typeface="Arial" panose="020B0604020202020204" pitchFamily="34" charset="0"/>
              </a:rPr>
              <a:t>:</a:t>
            </a:r>
          </a:p>
          <a:p>
            <a:pPr eaLnBrk="1" hangingPunct="1">
              <a:spcBef>
                <a:spcPts val="600"/>
              </a:spcBef>
              <a:buClr>
                <a:srgbClr val="C00000"/>
              </a:buClr>
            </a:pPr>
            <a:r>
              <a:rPr lang="en-US" altLang="en-US" dirty="0" smtClean="0">
                <a:cs typeface="Arial" panose="020B0604020202020204" pitchFamily="34" charset="0"/>
              </a:rPr>
              <a:t>Multiple methods having </a:t>
            </a:r>
            <a:r>
              <a:rPr lang="en-US" altLang="en-US" dirty="0" smtClean="0">
                <a:solidFill>
                  <a:srgbClr val="FF5050"/>
                </a:solidFill>
                <a:cs typeface="Arial" panose="020B0604020202020204" pitchFamily="34" charset="0"/>
              </a:rPr>
              <a:t>same name and same signature</a:t>
            </a:r>
            <a:r>
              <a:rPr lang="en-US" altLang="en-US" dirty="0" smtClean="0">
                <a:cs typeface="Arial" panose="020B0604020202020204" pitchFamily="34" charset="0"/>
              </a:rPr>
              <a:t> in different classes in a class hierarchy.</a:t>
            </a:r>
          </a:p>
          <a:p>
            <a:pPr eaLnBrk="1" hangingPunct="1">
              <a:spcBef>
                <a:spcPts val="600"/>
              </a:spcBef>
              <a:buClr>
                <a:srgbClr val="C00000"/>
              </a:buClr>
            </a:pPr>
            <a:r>
              <a:rPr lang="en-US" altLang="en-US" dirty="0" smtClean="0">
                <a:cs typeface="Arial" panose="020B0604020202020204" pitchFamily="34" charset="0"/>
              </a:rPr>
              <a:t>Can be implemented in two ways:</a:t>
            </a:r>
          </a:p>
          <a:p>
            <a:pPr lvl="1" eaLnBrk="1" hangingPunct="1">
              <a:spcBef>
                <a:spcPts val="600"/>
              </a:spcBef>
              <a:buClr>
                <a:srgbClr val="C00000"/>
              </a:buClr>
            </a:pPr>
            <a:r>
              <a:rPr lang="en-US" altLang="en-US" dirty="0" smtClean="0"/>
              <a:t>Overriding </a:t>
            </a:r>
            <a:r>
              <a:rPr lang="en-US" altLang="en-US" dirty="0" smtClean="0">
                <a:solidFill>
                  <a:srgbClr val="FF5050"/>
                </a:solidFill>
              </a:rPr>
              <a:t>through inheritance</a:t>
            </a:r>
          </a:p>
          <a:p>
            <a:pPr lvl="1" eaLnBrk="1" hangingPunct="1">
              <a:spcBef>
                <a:spcPts val="600"/>
              </a:spcBef>
              <a:buClr>
                <a:srgbClr val="C00000"/>
              </a:buClr>
            </a:pPr>
            <a:r>
              <a:rPr lang="en-US" altLang="en-US" dirty="0" smtClean="0"/>
              <a:t>Overriding </a:t>
            </a:r>
            <a:r>
              <a:rPr lang="en-US" altLang="en-US" dirty="0" smtClean="0">
                <a:solidFill>
                  <a:srgbClr val="FF5050"/>
                </a:solidFill>
              </a:rPr>
              <a:t>through interface</a:t>
            </a:r>
          </a:p>
          <a:p>
            <a:pPr lvl="1" eaLnBrk="1" hangingPunct="1">
              <a:buClr>
                <a:schemeClr val="tx1"/>
              </a:buClr>
              <a:buFont typeface="Wingdings" panose="05000000000000000000" pitchFamily="2" charset="2"/>
              <a:buNone/>
            </a:pPr>
            <a:r>
              <a:rPr lang="en-US" altLang="en-US" sz="2000" i="1" dirty="0" smtClean="0">
                <a:cs typeface="Arial" panose="020B0604020202020204" pitchFamily="34" charset="0"/>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39395">
                                            <p:txEl>
                                              <p:pRg st="0" end="0"/>
                                            </p:txEl>
                                          </p:spTgt>
                                        </p:tgtEl>
                                        <p:attrNameLst>
                                          <p:attrName>style.visibility</p:attrName>
                                        </p:attrNameLst>
                                      </p:cBhvr>
                                      <p:to>
                                        <p:strVal val="visible"/>
                                      </p:to>
                                    </p:set>
                                    <p:animEffect transition="in" filter="blinds(horizontal)">
                                      <p:cBhvr>
                                        <p:cTn id="7" dur="500"/>
                                        <p:tgtEl>
                                          <p:spTgt spid="133939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39395">
                                            <p:txEl>
                                              <p:pRg st="1" end="1"/>
                                            </p:txEl>
                                          </p:spTgt>
                                        </p:tgtEl>
                                        <p:attrNameLst>
                                          <p:attrName>style.visibility</p:attrName>
                                        </p:attrNameLst>
                                      </p:cBhvr>
                                      <p:to>
                                        <p:strVal val="visible"/>
                                      </p:to>
                                    </p:set>
                                    <p:animEffect transition="in" filter="blinds(horizontal)">
                                      <p:cBhvr>
                                        <p:cTn id="11" dur="500"/>
                                        <p:tgtEl>
                                          <p:spTgt spid="133939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39395">
                                            <p:txEl>
                                              <p:pRg st="2" end="2"/>
                                            </p:txEl>
                                          </p:spTgt>
                                        </p:tgtEl>
                                        <p:attrNameLst>
                                          <p:attrName>style.visibility</p:attrName>
                                        </p:attrNameLst>
                                      </p:cBhvr>
                                      <p:to>
                                        <p:strVal val="visible"/>
                                      </p:to>
                                    </p:set>
                                    <p:animEffect transition="in" filter="blinds(horizontal)">
                                      <p:cBhvr>
                                        <p:cTn id="16" dur="500"/>
                                        <p:tgtEl>
                                          <p:spTgt spid="13393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339395">
                                            <p:txEl>
                                              <p:pRg st="4" end="4"/>
                                            </p:txEl>
                                          </p:spTgt>
                                        </p:tgtEl>
                                        <p:attrNameLst>
                                          <p:attrName>style.visibility</p:attrName>
                                        </p:attrNameLst>
                                      </p:cBhvr>
                                      <p:to>
                                        <p:strVal val="visible"/>
                                      </p:to>
                                    </p:set>
                                    <p:animEffect transition="in" filter="blinds(horizontal)">
                                      <p:cBhvr>
                                        <p:cTn id="21" dur="500"/>
                                        <p:tgtEl>
                                          <p:spTgt spid="1339395">
                                            <p:txEl>
                                              <p:pRg st="4" end="4"/>
                                            </p:txEl>
                                          </p:spTgt>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339395">
                                            <p:txEl>
                                              <p:pRg st="5" end="5"/>
                                            </p:txEl>
                                          </p:spTgt>
                                        </p:tgtEl>
                                        <p:attrNameLst>
                                          <p:attrName>style.visibility</p:attrName>
                                        </p:attrNameLst>
                                      </p:cBhvr>
                                      <p:to>
                                        <p:strVal val="visible"/>
                                      </p:to>
                                    </p:set>
                                    <p:animEffect transition="in" filter="blinds(horizontal)">
                                      <p:cBhvr>
                                        <p:cTn id="25" dur="500"/>
                                        <p:tgtEl>
                                          <p:spTgt spid="133939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39395">
                                            <p:txEl>
                                              <p:pRg st="6" end="6"/>
                                            </p:txEl>
                                          </p:spTgt>
                                        </p:tgtEl>
                                        <p:attrNameLst>
                                          <p:attrName>style.visibility</p:attrName>
                                        </p:attrNameLst>
                                      </p:cBhvr>
                                      <p:to>
                                        <p:strVal val="visible"/>
                                      </p:to>
                                    </p:set>
                                    <p:animEffect transition="in" filter="blinds(horizontal)">
                                      <p:cBhvr>
                                        <p:cTn id="30" dur="500"/>
                                        <p:tgtEl>
                                          <p:spTgt spid="133939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39395">
                                            <p:txEl>
                                              <p:pRg st="7" end="7"/>
                                            </p:txEl>
                                          </p:spTgt>
                                        </p:tgtEl>
                                        <p:attrNameLst>
                                          <p:attrName>style.visibility</p:attrName>
                                        </p:attrNameLst>
                                      </p:cBhvr>
                                      <p:to>
                                        <p:strVal val="visible"/>
                                      </p:to>
                                    </p:set>
                                    <p:animEffect transition="in" filter="blinds(horizontal)">
                                      <p:cBhvr>
                                        <p:cTn id="35" dur="500"/>
                                        <p:tgtEl>
                                          <p:spTgt spid="1339395">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339395">
                                            <p:txEl>
                                              <p:pRg st="8" end="8"/>
                                            </p:txEl>
                                          </p:spTgt>
                                        </p:tgtEl>
                                        <p:attrNameLst>
                                          <p:attrName>style.visibility</p:attrName>
                                        </p:attrNameLst>
                                      </p:cBhvr>
                                      <p:to>
                                        <p:strVal val="visible"/>
                                      </p:to>
                                    </p:set>
                                    <p:animEffect transition="in" filter="blinds(horizontal)">
                                      <p:cBhvr>
                                        <p:cTn id="40" dur="500"/>
                                        <p:tgtEl>
                                          <p:spTgt spid="133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nvPr>
        </p:nvSpPr>
        <p:spPr>
          <a:xfrm>
            <a:off x="304800" y="552450"/>
            <a:ext cx="6705600" cy="411163"/>
          </a:xfrm>
        </p:spPr>
        <p:txBody>
          <a:bodyPr/>
          <a:lstStyle/>
          <a:p>
            <a:pPr eaLnBrk="1" hangingPunct="1"/>
            <a:r>
              <a:rPr smtClean="0"/>
              <a:t>Dynamic Polymorphism</a:t>
            </a:r>
          </a:p>
        </p:txBody>
      </p:sp>
      <p:sp>
        <p:nvSpPr>
          <p:cNvPr id="1345538" name="Rectangle 2"/>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Method overriding through Inheritance</a:t>
            </a:r>
          </a:p>
          <a:p>
            <a:pPr eaLnBrk="1" hangingPunct="1">
              <a:buFont typeface="Wingdings" panose="05000000000000000000" pitchFamily="2" charset="2"/>
              <a:buNone/>
            </a:pPr>
            <a:endParaRPr lang="en-US" altLang="en-US" smtClean="0"/>
          </a:p>
          <a:p>
            <a:pPr eaLnBrk="1" hangingPunct="1"/>
            <a:r>
              <a:rPr lang="en-US" altLang="en-US" smtClean="0"/>
              <a:t>A subclass can override a method defined in its superclass by providing a new implementation for that method</a:t>
            </a:r>
          </a:p>
          <a:p>
            <a:pPr eaLnBrk="1" hangingPunct="1"/>
            <a:endParaRPr lang="en-US" altLang="en-US" smtClean="0"/>
          </a:p>
          <a:p>
            <a:pPr eaLnBrk="1" hangingPunct="1"/>
            <a:r>
              <a:rPr lang="en-US" altLang="en-US" smtClean="0"/>
              <a:t>The new method definition must have the same method signature (i.e., method name &amp; parameters) and return type</a:t>
            </a:r>
          </a:p>
          <a:p>
            <a:pPr eaLnBrk="1" hangingPunct="1">
              <a:buFont typeface="Wingdings" panose="05000000000000000000" pitchFamily="2" charset="2"/>
              <a:buNone/>
            </a:pPr>
            <a:endParaRPr lang="en-US" altLang="en-US" smtClean="0"/>
          </a:p>
          <a:p>
            <a:pPr eaLnBrk="1" hangingPunct="1"/>
            <a:r>
              <a:rPr lang="en-US" altLang="en-US" smtClean="0"/>
              <a:t>The new method definition </a:t>
            </a:r>
            <a:r>
              <a:rPr lang="en-US" altLang="en-US" smtClean="0">
                <a:solidFill>
                  <a:srgbClr val="FF0000"/>
                </a:solidFill>
              </a:rPr>
              <a:t>cannot narrow down </a:t>
            </a:r>
            <a:r>
              <a:rPr lang="en-US" altLang="en-US" smtClean="0"/>
              <a:t>the accessibility of the method, but it can widen it</a:t>
            </a:r>
          </a:p>
          <a:p>
            <a:pPr lvl="1" eaLnBrk="1" hangingPunct="1">
              <a:lnSpc>
                <a:spcPct val="70000"/>
              </a:lnSpc>
              <a:buFont typeface="Wingdings" panose="05000000000000000000" pitchFamily="2" charset="2"/>
              <a:buNone/>
            </a:pPr>
            <a:endParaRPr lang="en-US" altLang="en-US" b="1" smtClean="0">
              <a:latin typeface="Courier New" panose="02070309020205020404" pitchFamily="49" charset="0"/>
              <a:cs typeface="Arial" panose="020B0604020202020204" pitchFamily="34" charset="0"/>
            </a:endParaRPr>
          </a:p>
          <a:p>
            <a:pPr lvl="1" eaLnBrk="1" hangingPunct="1">
              <a:lnSpc>
                <a:spcPct val="60000"/>
              </a:lnSpc>
              <a:buFont typeface="Wingdings" panose="05000000000000000000" pitchFamily="2" charset="2"/>
              <a:buNone/>
            </a:pPr>
            <a:endParaRPr lang="en-US" altLang="en-US" sz="2200" smtClean="0">
              <a:latin typeface="Courier New" panose="02070309020205020404" pitchFamily="49" charset="0"/>
              <a:cs typeface="Arial" panose="020B0604020202020204" pitchFamily="34" charset="0"/>
            </a:endParaRPr>
          </a:p>
          <a:p>
            <a:pPr lvl="1" eaLnBrk="1" hangingPunct="1">
              <a:buFont typeface="Wingdings" panose="05000000000000000000" pitchFamily="2" charset="2"/>
              <a:buNone/>
            </a:pPr>
            <a:r>
              <a:rPr lang="en-US" altLang="en-US" sz="2000" i="1" smtClean="0">
                <a:cs typeface="Arial" panose="020B0604020202020204" pitchFamily="34" charset="0"/>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45538">
                                            <p:txEl>
                                              <p:pRg st="0" end="0"/>
                                            </p:txEl>
                                          </p:spTgt>
                                        </p:tgtEl>
                                        <p:attrNameLst>
                                          <p:attrName>style.visibility</p:attrName>
                                        </p:attrNameLst>
                                      </p:cBhvr>
                                      <p:to>
                                        <p:strVal val="visible"/>
                                      </p:to>
                                    </p:set>
                                    <p:animEffect transition="in" filter="blinds(horizontal)">
                                      <p:cBhvr>
                                        <p:cTn id="7" dur="500"/>
                                        <p:tgtEl>
                                          <p:spTgt spid="134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5538">
                                            <p:txEl>
                                              <p:pRg st="2" end="2"/>
                                            </p:txEl>
                                          </p:spTgt>
                                        </p:tgtEl>
                                        <p:attrNameLst>
                                          <p:attrName>style.visibility</p:attrName>
                                        </p:attrNameLst>
                                      </p:cBhvr>
                                      <p:to>
                                        <p:strVal val="visible"/>
                                      </p:to>
                                    </p:set>
                                    <p:animEffect transition="in" filter="blinds(horizontal)">
                                      <p:cBhvr>
                                        <p:cTn id="12" dur="500"/>
                                        <p:tgtEl>
                                          <p:spTgt spid="1345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45538">
                                            <p:txEl>
                                              <p:pRg st="4" end="4"/>
                                            </p:txEl>
                                          </p:spTgt>
                                        </p:tgtEl>
                                        <p:attrNameLst>
                                          <p:attrName>style.visibility</p:attrName>
                                        </p:attrNameLst>
                                      </p:cBhvr>
                                      <p:to>
                                        <p:strVal val="visible"/>
                                      </p:to>
                                    </p:set>
                                    <p:animEffect transition="in" filter="blinds(horizontal)">
                                      <p:cBhvr>
                                        <p:cTn id="17" dur="500"/>
                                        <p:tgtEl>
                                          <p:spTgt spid="134553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45538">
                                            <p:txEl>
                                              <p:pRg st="6" end="6"/>
                                            </p:txEl>
                                          </p:spTgt>
                                        </p:tgtEl>
                                        <p:attrNameLst>
                                          <p:attrName>style.visibility</p:attrName>
                                        </p:attrNameLst>
                                      </p:cBhvr>
                                      <p:to>
                                        <p:strVal val="visible"/>
                                      </p:to>
                                    </p:set>
                                    <p:animEffect transition="in" filter="blinds(horizontal)">
                                      <p:cBhvr>
                                        <p:cTn id="22" dur="500"/>
                                        <p:tgtEl>
                                          <p:spTgt spid="134553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45538">
                                            <p:txEl>
                                              <p:pRg st="9" end="9"/>
                                            </p:txEl>
                                          </p:spTgt>
                                        </p:tgtEl>
                                        <p:attrNameLst>
                                          <p:attrName>style.visibility</p:attrName>
                                        </p:attrNameLst>
                                      </p:cBhvr>
                                      <p:to>
                                        <p:strVal val="visible"/>
                                      </p:to>
                                    </p:set>
                                    <p:animEffect transition="in" filter="blinds(horizontal)">
                                      <p:cBhvr>
                                        <p:cTn id="27" dur="500"/>
                                        <p:tgtEl>
                                          <p:spTgt spid="13455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552450"/>
            <a:ext cx="6705600" cy="411163"/>
          </a:xfrm>
        </p:spPr>
        <p:txBody>
          <a:bodyPr/>
          <a:lstStyle/>
          <a:p>
            <a:pPr eaLnBrk="1" hangingPunct="1"/>
            <a:r>
              <a:rPr smtClean="0"/>
              <a:t>Dynamic Polymorphism</a:t>
            </a:r>
          </a:p>
        </p:txBody>
      </p:sp>
      <p:grpSp>
        <p:nvGrpSpPr>
          <p:cNvPr id="2" name="Group 3"/>
          <p:cNvGrpSpPr>
            <a:grpSpLocks/>
          </p:cNvGrpSpPr>
          <p:nvPr/>
        </p:nvGrpSpPr>
        <p:grpSpPr bwMode="auto">
          <a:xfrm>
            <a:off x="2286000" y="1676400"/>
            <a:ext cx="1524000" cy="1981200"/>
            <a:chOff x="2208" y="720"/>
            <a:chExt cx="912" cy="1152"/>
          </a:xfrm>
        </p:grpSpPr>
        <p:sp>
          <p:nvSpPr>
            <p:cNvPr id="73741" name="Rectangle 4"/>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3742" name="Rectangle 5"/>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latin typeface="Times New Roman" panose="02020603050405020304" pitchFamily="18" charset="0"/>
                </a:rPr>
                <a:t>SoccerPlayer</a:t>
              </a:r>
            </a:p>
          </p:txBody>
        </p:sp>
        <p:sp>
          <p:nvSpPr>
            <p:cNvPr id="73743" name="Rectangle 6"/>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3744" name="Rectangle 7"/>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altLang="en-US" sz="1800">
                  <a:latin typeface="Times New Roman" panose="02020603050405020304" pitchFamily="18" charset="0"/>
                </a:rPr>
                <a:t>run()</a:t>
              </a:r>
            </a:p>
            <a:p>
              <a:pPr>
                <a:lnSpc>
                  <a:spcPct val="90000"/>
                </a:lnSpc>
                <a:spcBef>
                  <a:spcPct val="0"/>
                </a:spcBef>
                <a:buClrTx/>
                <a:buFontTx/>
                <a:buNone/>
              </a:pPr>
              <a:r>
                <a:rPr lang="en-US" altLang="en-US" sz="1800">
                  <a:latin typeface="Times New Roman" panose="02020603050405020304" pitchFamily="18" charset="0"/>
                </a:rPr>
                <a:t>kick()</a:t>
              </a:r>
            </a:p>
            <a:p>
              <a:pPr>
                <a:lnSpc>
                  <a:spcPct val="90000"/>
                </a:lnSpc>
                <a:spcBef>
                  <a:spcPct val="0"/>
                </a:spcBef>
                <a:buClrTx/>
                <a:buFontTx/>
                <a:buNone/>
              </a:pPr>
              <a:r>
                <a:rPr lang="en-US" altLang="en-US" sz="1800" b="1">
                  <a:solidFill>
                    <a:srgbClr val="FF5050"/>
                  </a:solidFill>
                  <a:latin typeface="Times New Roman" panose="02020603050405020304" pitchFamily="18" charset="0"/>
                </a:rPr>
                <a:t>possession()</a:t>
              </a:r>
            </a:p>
            <a:p>
              <a:pPr>
                <a:lnSpc>
                  <a:spcPct val="90000"/>
                </a:lnSpc>
                <a:spcBef>
                  <a:spcPct val="0"/>
                </a:spcBef>
                <a:buClrTx/>
                <a:buFontTx/>
                <a:buNone/>
              </a:pPr>
              <a:r>
                <a:rPr lang="en-US" altLang="en-US" sz="1800">
                  <a:latin typeface="Times New Roman" panose="02020603050405020304" pitchFamily="18" charset="0"/>
                </a:rPr>
                <a:t>interception()</a:t>
              </a:r>
            </a:p>
            <a:p>
              <a:pPr>
                <a:lnSpc>
                  <a:spcPct val="90000"/>
                </a:lnSpc>
                <a:spcBef>
                  <a:spcPct val="0"/>
                </a:spcBef>
                <a:buClrTx/>
                <a:buFontTx/>
                <a:buNone/>
              </a:pPr>
              <a:r>
                <a:rPr lang="en-US" altLang="en-US" sz="1800">
                  <a:latin typeface="Times New Roman" panose="02020603050405020304" pitchFamily="18" charset="0"/>
                </a:rPr>
                <a:t>……</a:t>
              </a:r>
            </a:p>
          </p:txBody>
        </p:sp>
      </p:grpSp>
      <p:sp>
        <p:nvSpPr>
          <p:cNvPr id="1341449" name="Text Box 9"/>
          <p:cNvSpPr txBox="1">
            <a:spLocks noChangeArrowheads="1"/>
          </p:cNvSpPr>
          <p:nvPr/>
        </p:nvSpPr>
        <p:spPr bwMode="auto">
          <a:xfrm>
            <a:off x="304800" y="4605338"/>
            <a:ext cx="86106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50000"/>
              </a:spcBef>
              <a:buClr>
                <a:schemeClr val="accent1"/>
              </a:buClr>
            </a:pPr>
            <a:r>
              <a:rPr lang="en-US" altLang="en-US" sz="2000">
                <a:latin typeface="Times New Roman" panose="02020603050405020304" pitchFamily="18" charset="0"/>
                <a:cs typeface="Times New Roman" panose="02020603050405020304" pitchFamily="18" charset="0"/>
              </a:rPr>
              <a:t> The </a:t>
            </a:r>
            <a:r>
              <a:rPr lang="en-US" altLang="en-US" sz="2000">
                <a:solidFill>
                  <a:srgbClr val="FF5050"/>
                </a:solidFill>
                <a:latin typeface="Times New Roman" panose="02020603050405020304" pitchFamily="18" charset="0"/>
                <a:cs typeface="Times New Roman" panose="02020603050405020304" pitchFamily="18" charset="0"/>
              </a:rPr>
              <a:t>possession()</a:t>
            </a:r>
            <a:r>
              <a:rPr lang="en-US" altLang="en-US" sz="2000">
                <a:latin typeface="Times New Roman" panose="02020603050405020304" pitchFamily="18" charset="0"/>
                <a:cs typeface="Times New Roman" panose="02020603050405020304" pitchFamily="18" charset="0"/>
              </a:rPr>
              <a:t> method for </a:t>
            </a:r>
            <a:r>
              <a:rPr lang="en-US" altLang="en-US" sz="2000" b="1">
                <a:latin typeface="Times New Roman" panose="02020603050405020304" pitchFamily="18" charset="0"/>
                <a:cs typeface="Times New Roman" panose="02020603050405020304" pitchFamily="18" charset="0"/>
              </a:rPr>
              <a:t>GoalKeeper</a:t>
            </a:r>
            <a:r>
              <a:rPr lang="en-US" altLang="en-US" sz="2000">
                <a:latin typeface="Times New Roman" panose="02020603050405020304" pitchFamily="18" charset="0"/>
                <a:cs typeface="Times New Roman" panose="02020603050405020304" pitchFamily="18" charset="0"/>
              </a:rPr>
              <a:t> would be different, because he can use   </a:t>
            </a:r>
          </a:p>
          <a:p>
            <a:pPr>
              <a:lnSpc>
                <a:spcPct val="100000"/>
              </a:lnSpc>
              <a:spcBef>
                <a:spcPct val="50000"/>
              </a:spcBef>
              <a:buClr>
                <a:schemeClr val="accent1"/>
              </a:buClr>
              <a:buFontTx/>
              <a:buNone/>
            </a:pPr>
            <a:r>
              <a:rPr lang="en-US" altLang="en-US" sz="2000">
                <a:latin typeface="Times New Roman" panose="02020603050405020304" pitchFamily="18" charset="0"/>
                <a:cs typeface="Times New Roman" panose="02020603050405020304" pitchFamily="18" charset="0"/>
              </a:rPr>
              <a:t>   his hands too.</a:t>
            </a:r>
          </a:p>
          <a:p>
            <a:pPr>
              <a:lnSpc>
                <a:spcPct val="100000"/>
              </a:lnSpc>
              <a:spcBef>
                <a:spcPct val="50000"/>
              </a:spcBef>
              <a:buClr>
                <a:schemeClr val="accent1"/>
              </a:buClr>
            </a:pPr>
            <a:r>
              <a:rPr lang="en-US" altLang="en-US" sz="2000">
                <a:latin typeface="Times New Roman" panose="02020603050405020304" pitchFamily="18" charset="0"/>
                <a:cs typeface="Times New Roman" panose="02020603050405020304" pitchFamily="18" charset="0"/>
              </a:rPr>
              <a:t> Hence, the child class </a:t>
            </a:r>
            <a:r>
              <a:rPr lang="en-US" altLang="en-US" sz="2000" b="1">
                <a:latin typeface="Times New Roman" panose="02020603050405020304" pitchFamily="18" charset="0"/>
                <a:cs typeface="Times New Roman" panose="02020603050405020304" pitchFamily="18" charset="0"/>
              </a:rPr>
              <a:t>GoalKeeper </a:t>
            </a:r>
            <a:r>
              <a:rPr lang="en-US" altLang="en-US" sz="2000">
                <a:latin typeface="Times New Roman" panose="02020603050405020304" pitchFamily="18" charset="0"/>
                <a:cs typeface="Times New Roman" panose="02020603050405020304" pitchFamily="18" charset="0"/>
              </a:rPr>
              <a:t>would </a:t>
            </a:r>
            <a:r>
              <a:rPr lang="en-US" altLang="en-US" sz="2000">
                <a:solidFill>
                  <a:srgbClr val="FF5050"/>
                </a:solidFill>
                <a:latin typeface="Times New Roman" panose="02020603050405020304" pitchFamily="18" charset="0"/>
                <a:cs typeface="Times New Roman" panose="02020603050405020304" pitchFamily="18" charset="0"/>
              </a:rPr>
              <a:t>override</a:t>
            </a:r>
            <a:r>
              <a:rPr lang="en-US" altLang="en-US" sz="2000">
                <a:latin typeface="Times New Roman" panose="02020603050405020304" pitchFamily="18" charset="0"/>
                <a:cs typeface="Times New Roman" panose="02020603050405020304" pitchFamily="18" charset="0"/>
              </a:rPr>
              <a:t> the possession() method of </a:t>
            </a:r>
          </a:p>
          <a:p>
            <a:pPr>
              <a:lnSpc>
                <a:spcPct val="100000"/>
              </a:lnSpc>
              <a:spcBef>
                <a:spcPct val="50000"/>
              </a:spcBef>
              <a:buClr>
                <a:schemeClr val="accent1"/>
              </a:buClr>
              <a:buFontTx/>
              <a:buNone/>
            </a:pPr>
            <a:r>
              <a:rPr lang="en-US" altLang="en-US" sz="2000">
                <a:latin typeface="Times New Roman" panose="02020603050405020304" pitchFamily="18" charset="0"/>
                <a:cs typeface="Times New Roman" panose="02020603050405020304" pitchFamily="18" charset="0"/>
              </a:rPr>
              <a:t>   parent class </a:t>
            </a:r>
            <a:r>
              <a:rPr lang="en-US" altLang="en-US" sz="2000" b="1">
                <a:latin typeface="Times New Roman" panose="02020603050405020304" pitchFamily="18" charset="0"/>
                <a:cs typeface="Times New Roman" panose="02020603050405020304" pitchFamily="18" charset="0"/>
              </a:rPr>
              <a:t>SoccerPlayer.</a:t>
            </a:r>
          </a:p>
        </p:txBody>
      </p:sp>
      <p:pic>
        <p:nvPicPr>
          <p:cNvPr id="1341450" name="Picture 10" descr="Soccer_goalkee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93863"/>
            <a:ext cx="24384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51" name="Picture 11" descr="Erima_Turbo_LA_Herren_Turbo_goalkeeper_414311_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2514600"/>
            <a:ext cx="11652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52" name="Rectangle 12"/>
          <p:cNvSpPr>
            <a:spLocks noChangeArrowheads="1"/>
          </p:cNvSpPr>
          <p:nvPr/>
        </p:nvSpPr>
        <p:spPr bwMode="auto">
          <a:xfrm>
            <a:off x="152400" y="4267200"/>
            <a:ext cx="1524000" cy="3048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000" b="1">
                <a:solidFill>
                  <a:srgbClr val="FF5050"/>
                </a:solidFill>
                <a:latin typeface="Times New Roman" panose="02020603050405020304" pitchFamily="18" charset="0"/>
              </a:rPr>
              <a:t>GoalKeeper</a:t>
            </a:r>
          </a:p>
        </p:txBody>
      </p:sp>
      <p:sp>
        <p:nvSpPr>
          <p:cNvPr id="1341454" name="AutoShape 14"/>
          <p:cNvSpPr>
            <a:spLocks noChangeArrowheads="1"/>
          </p:cNvSpPr>
          <p:nvPr/>
        </p:nvSpPr>
        <p:spPr bwMode="auto">
          <a:xfrm>
            <a:off x="1524000" y="3352800"/>
            <a:ext cx="762000" cy="228600"/>
          </a:xfrm>
          <a:prstGeom prst="rightArrow">
            <a:avLst>
              <a:gd name="adj1" fmla="val 50000"/>
              <a:gd name="adj2" fmla="val 83333"/>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pic>
        <p:nvPicPr>
          <p:cNvPr id="1341455" name="Picture 15" descr="p1_sweden_0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688" y="2438400"/>
            <a:ext cx="1282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56" name="Rectangle 16"/>
          <p:cNvSpPr>
            <a:spLocks noChangeArrowheads="1"/>
          </p:cNvSpPr>
          <p:nvPr/>
        </p:nvSpPr>
        <p:spPr bwMode="auto">
          <a:xfrm>
            <a:off x="4343400" y="4191000"/>
            <a:ext cx="1524000" cy="3048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000" b="1">
                <a:solidFill>
                  <a:srgbClr val="FF5050"/>
                </a:solidFill>
                <a:latin typeface="Times New Roman" panose="02020603050405020304" pitchFamily="18" charset="0"/>
              </a:rPr>
              <a:t>Striker</a:t>
            </a:r>
          </a:p>
        </p:txBody>
      </p:sp>
      <p:sp>
        <p:nvSpPr>
          <p:cNvPr id="1341457" name="AutoShape 17"/>
          <p:cNvSpPr>
            <a:spLocks noChangeArrowheads="1"/>
          </p:cNvSpPr>
          <p:nvPr/>
        </p:nvSpPr>
        <p:spPr bwMode="auto">
          <a:xfrm>
            <a:off x="3886200" y="33528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41451"/>
                                        </p:tgtEl>
                                        <p:attrNameLst>
                                          <p:attrName>style.visibility</p:attrName>
                                        </p:attrNameLst>
                                      </p:cBhvr>
                                      <p:to>
                                        <p:strVal val="visible"/>
                                      </p:to>
                                    </p:set>
                                    <p:animEffect transition="in" filter="blinds(horizontal)">
                                      <p:cBhvr>
                                        <p:cTn id="7" dur="500"/>
                                        <p:tgtEl>
                                          <p:spTgt spid="13414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41452"/>
                                        </p:tgtEl>
                                        <p:attrNameLst>
                                          <p:attrName>style.visibility</p:attrName>
                                        </p:attrNameLst>
                                      </p:cBhvr>
                                      <p:to>
                                        <p:strVal val="visible"/>
                                      </p:to>
                                    </p:set>
                                    <p:animEffect transition="in" filter="blinds(horizontal)">
                                      <p:cBhvr>
                                        <p:cTn id="10" dur="500"/>
                                        <p:tgtEl>
                                          <p:spTgt spid="134145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41454"/>
                                        </p:tgtEl>
                                        <p:attrNameLst>
                                          <p:attrName>style.visibility</p:attrName>
                                        </p:attrNameLst>
                                      </p:cBhvr>
                                      <p:to>
                                        <p:strVal val="visible"/>
                                      </p:to>
                                    </p:set>
                                    <p:animEffect transition="in" filter="blinds(horizontal)">
                                      <p:cBhvr>
                                        <p:cTn id="13" dur="500"/>
                                        <p:tgtEl>
                                          <p:spTgt spid="1341454"/>
                                        </p:tgtEl>
                                      </p:cBhvr>
                                    </p:animEffect>
                                  </p:childTnLst>
                                </p:cTn>
                              </p:par>
                              <p:par>
                                <p:cTn id="14" presetID="3" presetClass="entr" presetSubtype="10" fill="hold" nodeType="withEffect">
                                  <p:stCondLst>
                                    <p:cond delay="0"/>
                                  </p:stCondLst>
                                  <p:childTnLst>
                                    <p:set>
                                      <p:cBhvr>
                                        <p:cTn id="15" dur="1" fill="hold">
                                          <p:stCondLst>
                                            <p:cond delay="0"/>
                                          </p:stCondLst>
                                        </p:cTn>
                                        <p:tgtEl>
                                          <p:spTgt spid="1341455"/>
                                        </p:tgtEl>
                                        <p:attrNameLst>
                                          <p:attrName>style.visibility</p:attrName>
                                        </p:attrNameLst>
                                      </p:cBhvr>
                                      <p:to>
                                        <p:strVal val="visible"/>
                                      </p:to>
                                    </p:set>
                                    <p:animEffect transition="in" filter="blinds(horizontal)">
                                      <p:cBhvr>
                                        <p:cTn id="16" dur="500"/>
                                        <p:tgtEl>
                                          <p:spTgt spid="134145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41456"/>
                                        </p:tgtEl>
                                        <p:attrNameLst>
                                          <p:attrName>style.visibility</p:attrName>
                                        </p:attrNameLst>
                                      </p:cBhvr>
                                      <p:to>
                                        <p:strVal val="visible"/>
                                      </p:to>
                                    </p:set>
                                    <p:animEffect transition="in" filter="blinds(horizontal)">
                                      <p:cBhvr>
                                        <p:cTn id="19" dur="500"/>
                                        <p:tgtEl>
                                          <p:spTgt spid="134145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41457"/>
                                        </p:tgtEl>
                                        <p:attrNameLst>
                                          <p:attrName>style.visibility</p:attrName>
                                        </p:attrNameLst>
                                      </p:cBhvr>
                                      <p:to>
                                        <p:strVal val="visible"/>
                                      </p:to>
                                    </p:set>
                                    <p:animEffect transition="in" filter="blinds(horizontal)">
                                      <p:cBhvr>
                                        <p:cTn id="22" dur="500"/>
                                        <p:tgtEl>
                                          <p:spTgt spid="1341457"/>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10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41449">
                                            <p:txEl>
                                              <p:pRg st="0" end="0"/>
                                            </p:txEl>
                                          </p:spTgt>
                                        </p:tgtEl>
                                        <p:attrNameLst>
                                          <p:attrName>style.visibility</p:attrName>
                                        </p:attrNameLst>
                                      </p:cBhvr>
                                      <p:to>
                                        <p:strVal val="visible"/>
                                      </p:to>
                                    </p:set>
                                    <p:animEffect transition="in" filter="blinds(horizontal)">
                                      <p:cBhvr>
                                        <p:cTn id="31" dur="500"/>
                                        <p:tgtEl>
                                          <p:spTgt spid="134144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41449">
                                            <p:txEl>
                                              <p:pRg st="1" end="1"/>
                                            </p:txEl>
                                          </p:spTgt>
                                        </p:tgtEl>
                                        <p:attrNameLst>
                                          <p:attrName>style.visibility</p:attrName>
                                        </p:attrNameLst>
                                      </p:cBhvr>
                                      <p:to>
                                        <p:strVal val="visible"/>
                                      </p:to>
                                    </p:set>
                                    <p:animEffect transition="in" filter="blinds(horizontal)">
                                      <p:cBhvr>
                                        <p:cTn id="36" dur="500"/>
                                        <p:tgtEl>
                                          <p:spTgt spid="1341449">
                                            <p:txEl>
                                              <p:pRg st="1" end="1"/>
                                            </p:txEl>
                                          </p:spTgt>
                                        </p:tgtEl>
                                      </p:cBhvr>
                                    </p:animEffect>
                                  </p:childTnLst>
                                </p:cTn>
                              </p:par>
                            </p:childTnLst>
                          </p:cTn>
                        </p:par>
                        <p:par>
                          <p:cTn id="37" fill="hold" nodeType="afterGroup">
                            <p:stCondLst>
                              <p:cond delay="500"/>
                            </p:stCondLst>
                            <p:childTnLst>
                              <p:par>
                                <p:cTn id="38" presetID="5" presetClass="entr" presetSubtype="10" fill="hold" nodeType="afterEffect">
                                  <p:stCondLst>
                                    <p:cond delay="0"/>
                                  </p:stCondLst>
                                  <p:childTnLst>
                                    <p:set>
                                      <p:cBhvr>
                                        <p:cTn id="39" dur="1" fill="hold">
                                          <p:stCondLst>
                                            <p:cond delay="0"/>
                                          </p:stCondLst>
                                        </p:cTn>
                                        <p:tgtEl>
                                          <p:spTgt spid="1341450"/>
                                        </p:tgtEl>
                                        <p:attrNameLst>
                                          <p:attrName>style.visibility</p:attrName>
                                        </p:attrNameLst>
                                      </p:cBhvr>
                                      <p:to>
                                        <p:strVal val="visible"/>
                                      </p:to>
                                    </p:set>
                                    <p:animEffect transition="in" filter="checkerboard(across)">
                                      <p:cBhvr>
                                        <p:cTn id="40" dur="500"/>
                                        <p:tgtEl>
                                          <p:spTgt spid="13414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341449">
                                            <p:txEl>
                                              <p:pRg st="2" end="2"/>
                                            </p:txEl>
                                          </p:spTgt>
                                        </p:tgtEl>
                                        <p:attrNameLst>
                                          <p:attrName>style.visibility</p:attrName>
                                        </p:attrNameLst>
                                      </p:cBhvr>
                                      <p:to>
                                        <p:strVal val="visible"/>
                                      </p:to>
                                    </p:set>
                                    <p:animEffect transition="in" filter="blinds(horizontal)">
                                      <p:cBhvr>
                                        <p:cTn id="45" dur="500"/>
                                        <p:tgtEl>
                                          <p:spTgt spid="1341449">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341449">
                                            <p:txEl>
                                              <p:pRg st="3" end="3"/>
                                            </p:txEl>
                                          </p:spTgt>
                                        </p:tgtEl>
                                        <p:attrNameLst>
                                          <p:attrName>style.visibility</p:attrName>
                                        </p:attrNameLst>
                                      </p:cBhvr>
                                      <p:to>
                                        <p:strVal val="visible"/>
                                      </p:to>
                                    </p:set>
                                    <p:animEffect transition="in" filter="blinds(horizontal)">
                                      <p:cBhvr>
                                        <p:cTn id="50" dur="500"/>
                                        <p:tgtEl>
                                          <p:spTgt spid="13414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52" grpId="0" animBg="1"/>
      <p:bldP spid="1341454" grpId="0" animBg="1"/>
      <p:bldP spid="1341456" grpId="0" animBg="1"/>
      <p:bldP spid="13414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6"/>
          <p:cNvSpPr>
            <a:spLocks noGrp="1" noChangeArrowheads="1"/>
          </p:cNvSpPr>
          <p:nvPr>
            <p:ph type="title"/>
          </p:nvPr>
        </p:nvSpPr>
        <p:spPr>
          <a:xfrm>
            <a:off x="304800" y="552450"/>
            <a:ext cx="6705600" cy="411163"/>
          </a:xfrm>
        </p:spPr>
        <p:txBody>
          <a:bodyPr/>
          <a:lstStyle/>
          <a:p>
            <a:pPr eaLnBrk="1" hangingPunct="1"/>
            <a:r>
              <a:rPr smtClean="0"/>
              <a:t>Dynamic Polymorphism</a:t>
            </a:r>
          </a:p>
        </p:txBody>
      </p:sp>
      <p:grpSp>
        <p:nvGrpSpPr>
          <p:cNvPr id="2" name="Group 2"/>
          <p:cNvGrpSpPr>
            <a:grpSpLocks/>
          </p:cNvGrpSpPr>
          <p:nvPr/>
        </p:nvGrpSpPr>
        <p:grpSpPr bwMode="auto">
          <a:xfrm>
            <a:off x="228600" y="4876800"/>
            <a:ext cx="1676400" cy="1447800"/>
            <a:chOff x="2208" y="720"/>
            <a:chExt cx="912" cy="1152"/>
          </a:xfrm>
        </p:grpSpPr>
        <p:sp>
          <p:nvSpPr>
            <p:cNvPr id="75803" name="Rectangle 3"/>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804" name="Rectangle 4"/>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solidFill>
                    <a:srgbClr val="0066FF"/>
                  </a:solidFill>
                  <a:latin typeface="Times New Roman" panose="02020603050405020304" pitchFamily="18" charset="0"/>
                </a:rPr>
                <a:t>Goalkeeper</a:t>
              </a:r>
            </a:p>
          </p:txBody>
        </p:sp>
        <p:sp>
          <p:nvSpPr>
            <p:cNvPr id="75805" name="Rectangle 5"/>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806" name="Rectangle 6"/>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altLang="en-US" sz="1800">
                  <a:latin typeface="Times New Roman" panose="02020603050405020304" pitchFamily="18" charset="0"/>
                </a:rPr>
                <a:t>kick(dropKick)</a:t>
              </a:r>
            </a:p>
            <a:p>
              <a:pPr>
                <a:lnSpc>
                  <a:spcPct val="90000"/>
                </a:lnSpc>
                <a:spcBef>
                  <a:spcPct val="0"/>
                </a:spcBef>
                <a:buClrTx/>
                <a:buFontTx/>
                <a:buNone/>
              </a:pPr>
              <a:r>
                <a:rPr lang="en-US" altLang="en-US" sz="1800" b="1">
                  <a:solidFill>
                    <a:srgbClr val="FF5050"/>
                  </a:solidFill>
                  <a:latin typeface="Times New Roman" panose="02020603050405020304" pitchFamily="18" charset="0"/>
                </a:rPr>
                <a:t>possession()</a:t>
              </a:r>
            </a:p>
            <a:p>
              <a:pPr>
                <a:lnSpc>
                  <a:spcPct val="90000"/>
                </a:lnSpc>
                <a:spcBef>
                  <a:spcPct val="0"/>
                </a:spcBef>
                <a:buClrTx/>
                <a:buFontTx/>
                <a:buNone/>
              </a:pPr>
              <a:r>
                <a:rPr lang="en-US" altLang="en-US" sz="1800">
                  <a:latin typeface="Times New Roman" panose="02020603050405020304" pitchFamily="18" charset="0"/>
                </a:rPr>
                <a:t>defend()</a:t>
              </a:r>
            </a:p>
          </p:txBody>
        </p:sp>
      </p:grpSp>
      <p:grpSp>
        <p:nvGrpSpPr>
          <p:cNvPr id="3" name="Group 7"/>
          <p:cNvGrpSpPr>
            <a:grpSpLocks/>
          </p:cNvGrpSpPr>
          <p:nvPr/>
        </p:nvGrpSpPr>
        <p:grpSpPr bwMode="auto">
          <a:xfrm>
            <a:off x="3581400" y="4857750"/>
            <a:ext cx="1828800" cy="1447800"/>
            <a:chOff x="2208" y="720"/>
            <a:chExt cx="912" cy="1152"/>
          </a:xfrm>
        </p:grpSpPr>
        <p:sp>
          <p:nvSpPr>
            <p:cNvPr id="75799" name="Rectangle 8"/>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800" name="Rectangle 9"/>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solidFill>
                    <a:srgbClr val="0066FF"/>
                  </a:solidFill>
                  <a:latin typeface="Times New Roman" panose="02020603050405020304" pitchFamily="18" charset="0"/>
                </a:rPr>
                <a:t>Striker</a:t>
              </a:r>
            </a:p>
          </p:txBody>
        </p:sp>
        <p:sp>
          <p:nvSpPr>
            <p:cNvPr id="75801" name="Rectangle 10"/>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802" name="Rectangle 11"/>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altLang="en-US" sz="1800">
                  <a:latin typeface="Times New Roman" panose="02020603050405020304" pitchFamily="18" charset="0"/>
                </a:rPr>
                <a:t>kick(goalKick)</a:t>
              </a:r>
            </a:p>
          </p:txBody>
        </p:sp>
      </p:grpSp>
      <p:grpSp>
        <p:nvGrpSpPr>
          <p:cNvPr id="4" name="Group 12"/>
          <p:cNvGrpSpPr>
            <a:grpSpLocks/>
          </p:cNvGrpSpPr>
          <p:nvPr/>
        </p:nvGrpSpPr>
        <p:grpSpPr bwMode="auto">
          <a:xfrm>
            <a:off x="7086600" y="4876800"/>
            <a:ext cx="1828800" cy="1447800"/>
            <a:chOff x="2208" y="720"/>
            <a:chExt cx="912" cy="1152"/>
          </a:xfrm>
        </p:grpSpPr>
        <p:sp>
          <p:nvSpPr>
            <p:cNvPr id="75795" name="Rectangle 13"/>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796" name="Rectangle 14"/>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solidFill>
                    <a:srgbClr val="0066FF"/>
                  </a:solidFill>
                  <a:latin typeface="Times New Roman" panose="02020603050405020304" pitchFamily="18" charset="0"/>
                </a:rPr>
                <a:t>Defender</a:t>
              </a:r>
            </a:p>
          </p:txBody>
        </p:sp>
        <p:sp>
          <p:nvSpPr>
            <p:cNvPr id="75797" name="Rectangle 15"/>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798" name="Rectangle 16"/>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sz="1800">
                  <a:latin typeface="Times New Roman" panose="02020603050405020304" pitchFamily="18" charset="0"/>
                </a:rPr>
                <a:t>kick(frontTackle)</a:t>
              </a:r>
            </a:p>
          </p:txBody>
        </p:sp>
      </p:grpSp>
      <p:sp>
        <p:nvSpPr>
          <p:cNvPr id="1343505" name="Line 17"/>
          <p:cNvSpPr>
            <a:spLocks noChangeShapeType="1"/>
          </p:cNvSpPr>
          <p:nvPr/>
        </p:nvSpPr>
        <p:spPr bwMode="auto">
          <a:xfrm flipV="1">
            <a:off x="4495800" y="3790950"/>
            <a:ext cx="1588" cy="108585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43506" name="Line 18"/>
          <p:cNvSpPr>
            <a:spLocks noChangeShapeType="1"/>
          </p:cNvSpPr>
          <p:nvPr/>
        </p:nvSpPr>
        <p:spPr bwMode="auto">
          <a:xfrm flipV="1">
            <a:off x="1143000" y="3790950"/>
            <a:ext cx="3352800" cy="108585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3507" name="Line 19"/>
          <p:cNvSpPr>
            <a:spLocks noChangeShapeType="1"/>
          </p:cNvSpPr>
          <p:nvPr/>
        </p:nvSpPr>
        <p:spPr bwMode="auto">
          <a:xfrm flipH="1" flipV="1">
            <a:off x="4495800" y="3790950"/>
            <a:ext cx="3352800" cy="108585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20"/>
          <p:cNvGrpSpPr>
            <a:grpSpLocks/>
          </p:cNvGrpSpPr>
          <p:nvPr/>
        </p:nvGrpSpPr>
        <p:grpSpPr bwMode="auto">
          <a:xfrm>
            <a:off x="3581400" y="1752600"/>
            <a:ext cx="1752600" cy="1981200"/>
            <a:chOff x="2208" y="720"/>
            <a:chExt cx="912" cy="1152"/>
          </a:xfrm>
        </p:grpSpPr>
        <p:sp>
          <p:nvSpPr>
            <p:cNvPr id="75791" name="Rectangle 21"/>
            <p:cNvSpPr>
              <a:spLocks noChangeArrowheads="1"/>
            </p:cNvSpPr>
            <p:nvPr/>
          </p:nvSpPr>
          <p:spPr bwMode="auto">
            <a:xfrm>
              <a:off x="2208" y="720"/>
              <a:ext cx="912" cy="1104"/>
            </a:xfrm>
            <a:prstGeom prst="rect">
              <a:avLst/>
            </a:prstGeom>
            <a:solidFill>
              <a:srgbClr val="FFFF99"/>
            </a:solidFill>
            <a:ln>
              <a:noFill/>
            </a:ln>
            <a:effectLst>
              <a:outerShdw dist="107763"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792" name="Rectangle 22"/>
            <p:cNvSpPr>
              <a:spLocks noChangeArrowheads="1"/>
            </p:cNvSpPr>
            <p:nvPr/>
          </p:nvSpPr>
          <p:spPr bwMode="auto">
            <a:xfrm>
              <a:off x="2208" y="720"/>
              <a:ext cx="912" cy="192"/>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latin typeface="Times New Roman" panose="02020603050405020304" pitchFamily="18" charset="0"/>
                </a:rPr>
                <a:t>SoccerPlayer</a:t>
              </a:r>
            </a:p>
          </p:txBody>
        </p:sp>
        <p:sp>
          <p:nvSpPr>
            <p:cNvPr id="75793" name="Rectangle 23"/>
            <p:cNvSpPr>
              <a:spLocks noChangeArrowheads="1"/>
            </p:cNvSpPr>
            <p:nvPr/>
          </p:nvSpPr>
          <p:spPr bwMode="auto">
            <a:xfrm>
              <a:off x="2208" y="912"/>
              <a:ext cx="912" cy="96"/>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75794" name="Rectangle 24"/>
            <p:cNvSpPr>
              <a:spLocks noChangeArrowheads="1"/>
            </p:cNvSpPr>
            <p:nvPr/>
          </p:nvSpPr>
          <p:spPr bwMode="auto">
            <a:xfrm>
              <a:off x="2208" y="1008"/>
              <a:ext cx="912" cy="864"/>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altLang="en-US" sz="1800">
                  <a:latin typeface="Times New Roman" panose="02020603050405020304" pitchFamily="18" charset="0"/>
                </a:rPr>
                <a:t>run()</a:t>
              </a:r>
            </a:p>
            <a:p>
              <a:pPr>
                <a:lnSpc>
                  <a:spcPct val="90000"/>
                </a:lnSpc>
                <a:spcBef>
                  <a:spcPct val="0"/>
                </a:spcBef>
                <a:buClrTx/>
                <a:buFontTx/>
                <a:buNone/>
              </a:pPr>
              <a:r>
                <a:rPr lang="en-US" altLang="en-US" sz="1800">
                  <a:latin typeface="Times New Roman" panose="02020603050405020304" pitchFamily="18" charset="0"/>
                </a:rPr>
                <a:t>kick(freeKick)</a:t>
              </a:r>
            </a:p>
            <a:p>
              <a:pPr>
                <a:lnSpc>
                  <a:spcPct val="90000"/>
                </a:lnSpc>
                <a:spcBef>
                  <a:spcPct val="0"/>
                </a:spcBef>
                <a:buClrTx/>
                <a:buFontTx/>
                <a:buNone/>
              </a:pPr>
              <a:r>
                <a:rPr lang="en-US" altLang="en-US" sz="1800">
                  <a:latin typeface="Times New Roman" panose="02020603050405020304" pitchFamily="18" charset="0"/>
                </a:rPr>
                <a:t>kick(cornerKick)</a:t>
              </a:r>
            </a:p>
            <a:p>
              <a:pPr>
                <a:lnSpc>
                  <a:spcPct val="90000"/>
                </a:lnSpc>
                <a:spcBef>
                  <a:spcPct val="0"/>
                </a:spcBef>
                <a:buClrTx/>
                <a:buFontTx/>
                <a:buNone/>
              </a:pPr>
              <a:r>
                <a:rPr lang="en-US" altLang="en-US" sz="1800">
                  <a:latin typeface="Times New Roman" panose="02020603050405020304" pitchFamily="18" charset="0"/>
                </a:rPr>
                <a:t>…</a:t>
              </a:r>
            </a:p>
            <a:p>
              <a:pPr>
                <a:lnSpc>
                  <a:spcPct val="90000"/>
                </a:lnSpc>
                <a:spcBef>
                  <a:spcPct val="0"/>
                </a:spcBef>
                <a:buClrTx/>
                <a:buFontTx/>
                <a:buNone/>
              </a:pPr>
              <a:r>
                <a:rPr lang="en-US" altLang="en-US" sz="1800" b="1">
                  <a:solidFill>
                    <a:srgbClr val="FF5050"/>
                  </a:solidFill>
                  <a:latin typeface="Times New Roman" panose="02020603050405020304" pitchFamily="18" charset="0"/>
                </a:rPr>
                <a:t>possession()</a:t>
              </a:r>
            </a:p>
            <a:p>
              <a:pPr>
                <a:lnSpc>
                  <a:spcPct val="90000"/>
                </a:lnSpc>
                <a:spcBef>
                  <a:spcPct val="0"/>
                </a:spcBef>
                <a:buClrTx/>
                <a:buFontTx/>
                <a:buNone/>
              </a:pPr>
              <a:r>
                <a:rPr lang="en-US" altLang="en-US" sz="1800">
                  <a:latin typeface="Times New Roman" panose="02020603050405020304" pitchFamily="18" charset="0"/>
                </a:rPr>
                <a:t>interception()</a:t>
              </a:r>
            </a:p>
          </p:txBody>
        </p:sp>
      </p:grpSp>
      <p:sp>
        <p:nvSpPr>
          <p:cNvPr id="75786" name="Text Box 25"/>
          <p:cNvSpPr txBox="1">
            <a:spLocks noChangeArrowheads="1"/>
          </p:cNvSpPr>
          <p:nvPr/>
        </p:nvSpPr>
        <p:spPr bwMode="auto">
          <a:xfrm>
            <a:off x="85725" y="1219200"/>
            <a:ext cx="372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b="1">
                <a:latin typeface="Verdana" panose="020B0604030504040204" pitchFamily="34" charset="0"/>
              </a:rPr>
              <a:t>Through Inheritance</a:t>
            </a:r>
          </a:p>
        </p:txBody>
      </p:sp>
      <p:sp>
        <p:nvSpPr>
          <p:cNvPr id="27" name="AutoShape 7"/>
          <p:cNvSpPr>
            <a:spLocks noChangeArrowheads="1"/>
          </p:cNvSpPr>
          <p:nvPr/>
        </p:nvSpPr>
        <p:spPr bwMode="auto">
          <a:xfrm>
            <a:off x="2209800" y="4648200"/>
            <a:ext cx="1219200" cy="609600"/>
          </a:xfrm>
          <a:prstGeom prst="wedgeRoundRectCallout">
            <a:avLst>
              <a:gd name="adj1" fmla="val -94102"/>
              <a:gd name="adj2" fmla="val 94824"/>
              <a:gd name="adj3" fmla="val 16667"/>
            </a:avLst>
          </a:prstGeom>
          <a:solidFill>
            <a:srgbClr val="99CCFF">
              <a:alpha val="50195"/>
            </a:srgbClr>
          </a:solidFill>
          <a:ln w="12700" algn="ctr">
            <a:solidFill>
              <a:schemeClr val="tx1"/>
            </a:solidFill>
            <a:miter lim="800000"/>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50000"/>
              </a:spcBef>
              <a:buClr>
                <a:srgbClr val="0033CC"/>
              </a:buClr>
              <a:buSzPct val="155000"/>
              <a:buFont typeface="Symbol" panose="05050102010706020507" pitchFamily="18" charset="2"/>
              <a:buNone/>
            </a:pPr>
            <a:r>
              <a:rPr lang="en-US" altLang="en-US" sz="1600">
                <a:latin typeface="Times New Roman" panose="02020603050405020304" pitchFamily="18" charset="0"/>
              </a:rPr>
              <a:t>Overloaded method</a:t>
            </a:r>
          </a:p>
        </p:txBody>
      </p:sp>
      <p:sp>
        <p:nvSpPr>
          <p:cNvPr id="28" name="AutoShape 7"/>
          <p:cNvSpPr>
            <a:spLocks noChangeArrowheads="1"/>
          </p:cNvSpPr>
          <p:nvPr/>
        </p:nvSpPr>
        <p:spPr bwMode="auto">
          <a:xfrm>
            <a:off x="2209800" y="5476875"/>
            <a:ext cx="1219200" cy="609600"/>
          </a:xfrm>
          <a:prstGeom prst="wedgeRoundRectCallout">
            <a:avLst>
              <a:gd name="adj1" fmla="val -100718"/>
              <a:gd name="adj2" fmla="val -28"/>
              <a:gd name="adj3" fmla="val 16667"/>
            </a:avLst>
          </a:prstGeom>
          <a:solidFill>
            <a:srgbClr val="99CCFF">
              <a:alpha val="50195"/>
            </a:srgbClr>
          </a:solidFill>
          <a:ln w="12700" algn="ctr">
            <a:solidFill>
              <a:schemeClr val="tx1"/>
            </a:solidFill>
            <a:miter lim="800000"/>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50000"/>
              </a:spcBef>
              <a:buClr>
                <a:srgbClr val="0033CC"/>
              </a:buClr>
              <a:buSzPct val="155000"/>
              <a:buFont typeface="Symbol" panose="05050102010706020507" pitchFamily="18" charset="2"/>
              <a:buNone/>
            </a:pPr>
            <a:r>
              <a:rPr lang="en-US" altLang="en-US" sz="1600">
                <a:latin typeface="Times New Roman" panose="02020603050405020304" pitchFamily="18" charset="0"/>
              </a:rPr>
              <a:t>Overridden method</a:t>
            </a:r>
          </a:p>
        </p:txBody>
      </p:sp>
      <p:sp>
        <p:nvSpPr>
          <p:cNvPr id="7" name="Footer Placeholder 6"/>
          <p:cNvSpPr>
            <a:spLocks noGrp="1"/>
          </p:cNvSpPr>
          <p:nvPr>
            <p:ph type="ftr" sz="quarter" idx="10"/>
          </p:nvPr>
        </p:nvSpPr>
        <p:spPr/>
        <p:txBody>
          <a:bodyPr/>
          <a:lstStyle/>
          <a:p>
            <a:pPr>
              <a:defRPr/>
            </a:pPr>
            <a:r>
              <a:rPr lang="en-IN"/>
              <a:t>Copyright © 2016 Tech Mahindra. All Rights Reserved.</a:t>
            </a:r>
            <a:endParaRPr lang="en-IN" sz="800" dirty="0"/>
          </a:p>
        </p:txBody>
      </p:sp>
      <p:sp>
        <p:nvSpPr>
          <p:cNvPr id="75790" name="AutoShape 7"/>
          <p:cNvSpPr>
            <a:spLocks noChangeArrowheads="1"/>
          </p:cNvSpPr>
          <p:nvPr/>
        </p:nvSpPr>
        <p:spPr bwMode="auto">
          <a:xfrm>
            <a:off x="2133600" y="6172200"/>
            <a:ext cx="1447800" cy="609600"/>
          </a:xfrm>
          <a:prstGeom prst="wedgeRoundRectCallout">
            <a:avLst>
              <a:gd name="adj1" fmla="val -115213"/>
              <a:gd name="adj2" fmla="val -50764"/>
              <a:gd name="adj3" fmla="val 16667"/>
            </a:avLst>
          </a:prstGeom>
          <a:solidFill>
            <a:srgbClr val="99CCFF">
              <a:alpha val="50195"/>
            </a:srgbClr>
          </a:solidFill>
          <a:ln w="12700" algn="ctr">
            <a:solidFill>
              <a:schemeClr val="tx1"/>
            </a:solidFill>
            <a:miter lim="800000"/>
            <a:headEnd/>
            <a:tailEnd/>
          </a:ln>
        </p:spPr>
        <p:txBody>
          <a:bodyPr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Newly added method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343507"/>
                                        </p:tgtEl>
                                        <p:attrNameLst>
                                          <p:attrName>style.visibility</p:attrName>
                                        </p:attrNameLst>
                                      </p:cBhvr>
                                      <p:to>
                                        <p:strVal val="visible"/>
                                      </p:to>
                                    </p:set>
                                    <p:animEffect transition="in" filter="blinds(horizontal)">
                                      <p:cBhvr>
                                        <p:cTn id="16" dur="500"/>
                                        <p:tgtEl>
                                          <p:spTgt spid="13435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343505"/>
                                        </p:tgtEl>
                                        <p:attrNameLst>
                                          <p:attrName>style.visibility</p:attrName>
                                        </p:attrNameLst>
                                      </p:cBhvr>
                                      <p:to>
                                        <p:strVal val="visible"/>
                                      </p:to>
                                    </p:set>
                                    <p:animEffect transition="in" filter="blinds(horizontal)">
                                      <p:cBhvr>
                                        <p:cTn id="25" dur="500"/>
                                        <p:tgtEl>
                                          <p:spTgt spid="13435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343506"/>
                                        </p:tgtEl>
                                        <p:attrNameLst>
                                          <p:attrName>style.visibility</p:attrName>
                                        </p:attrNameLst>
                                      </p:cBhvr>
                                      <p:to>
                                        <p:strVal val="visible"/>
                                      </p:to>
                                    </p:set>
                                    <p:animEffect transition="in" filter="blinds(horizontal)">
                                      <p:cBhvr>
                                        <p:cTn id="34" dur="500"/>
                                        <p:tgtEl>
                                          <p:spTgt spid="1343506"/>
                                        </p:tgtEl>
                                      </p:cBhvr>
                                    </p:animEffect>
                                  </p:childTnLst>
                                </p:cTn>
                              </p:par>
                            </p:childTnLst>
                          </p:cTn>
                        </p:par>
                        <p:par>
                          <p:cTn id="35" fill="hold" nodeType="afterGroup">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1+#ppt_w/2"/>
                                          </p:val>
                                        </p:tav>
                                        <p:tav tm="100000">
                                          <p:val>
                                            <p:strVal val="#ppt_x"/>
                                          </p:val>
                                        </p:tav>
                                      </p:tavLst>
                                    </p:anim>
                                    <p:anim calcmode="lin" valueType="num">
                                      <p:cBhvr additive="base">
                                        <p:cTn id="39" dur="500" fill="hold"/>
                                        <p:tgtEl>
                                          <p:spTgt spid="27"/>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1+#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304800" y="552450"/>
            <a:ext cx="6705600" cy="411163"/>
          </a:xfrm>
        </p:spPr>
        <p:txBody>
          <a:bodyPr/>
          <a:lstStyle/>
          <a:p>
            <a:pPr eaLnBrk="1" hangingPunct="1"/>
            <a:r>
              <a:rPr smtClean="0"/>
              <a:t>Dynamic Polymorphism</a:t>
            </a:r>
          </a:p>
        </p:txBody>
      </p:sp>
      <p:sp>
        <p:nvSpPr>
          <p:cNvPr id="1345538" name="Rectangle 2"/>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Through Interface</a:t>
            </a:r>
          </a:p>
          <a:p>
            <a:pPr eaLnBrk="1" hangingPunct="1">
              <a:buFont typeface="Wingdings" panose="05000000000000000000" pitchFamily="2" charset="2"/>
              <a:buNone/>
            </a:pPr>
            <a:endParaRPr lang="en-US" altLang="en-US" b="1" dirty="0" smtClean="0"/>
          </a:p>
          <a:p>
            <a:pPr eaLnBrk="1" hangingPunct="1"/>
            <a:r>
              <a:rPr lang="en-US" altLang="en-US" dirty="0" smtClean="0"/>
              <a:t>An </a:t>
            </a:r>
            <a:r>
              <a:rPr lang="en-US" altLang="en-US" dirty="0" smtClean="0">
                <a:solidFill>
                  <a:srgbClr val="FF5050"/>
                </a:solidFill>
              </a:rPr>
              <a:t>interface reference</a:t>
            </a:r>
            <a:r>
              <a:rPr lang="en-US" altLang="en-US" dirty="0" smtClean="0"/>
              <a:t> variable can be used to refer to any object of any class that implements that interface.</a:t>
            </a:r>
          </a:p>
          <a:p>
            <a:pPr eaLnBrk="1" hangingPunct="1">
              <a:buFont typeface="Wingdings" panose="05000000000000000000" pitchFamily="2" charset="2"/>
              <a:buNone/>
            </a:pPr>
            <a:endParaRPr lang="en-US" altLang="en-US" sz="1400" dirty="0" smtClean="0"/>
          </a:p>
          <a:p>
            <a:pPr eaLnBrk="1" hangingPunct="1"/>
            <a:r>
              <a:rPr lang="en-US" altLang="en-US" dirty="0" smtClean="0"/>
              <a:t>This works the same with super classes.</a:t>
            </a:r>
          </a:p>
          <a:p>
            <a:pPr eaLnBrk="1" hangingPunct="1">
              <a:buFont typeface="Wingdings" panose="05000000000000000000" pitchFamily="2" charset="2"/>
              <a:buNone/>
            </a:pPr>
            <a:endParaRPr lang="en-US" altLang="en-US" sz="1400" dirty="0" smtClean="0"/>
          </a:p>
          <a:p>
            <a:pPr eaLnBrk="1" hangingPunct="1"/>
            <a:r>
              <a:rPr lang="en-US" altLang="en-US" dirty="0" smtClean="0"/>
              <a:t>However, the interface reference can access only the overridden methods of the implementing class.</a:t>
            </a:r>
          </a:p>
          <a:p>
            <a:pPr eaLnBrk="1" hangingPunct="1"/>
            <a:endParaRPr lang="en-US" altLang="en-US" sz="1400" dirty="0" smtClean="0"/>
          </a:p>
          <a:p>
            <a:pPr lvl="1" eaLnBrk="1" hangingPunct="1">
              <a:lnSpc>
                <a:spcPct val="70000"/>
              </a:lnSpc>
              <a:buFont typeface="Wingdings" panose="05000000000000000000" pitchFamily="2" charset="2"/>
              <a:buNone/>
            </a:pPr>
            <a:r>
              <a:rPr lang="en-US" altLang="en-US" sz="2000" b="1" dirty="0" smtClean="0">
                <a:solidFill>
                  <a:srgbClr val="FF5050"/>
                </a:solidFill>
                <a:latin typeface="Courier New" panose="02070309020205020404" pitchFamily="49" charset="0"/>
                <a:cs typeface="Arial" panose="020B0604020202020204" pitchFamily="34" charset="0"/>
              </a:rPr>
              <a:t>	</a:t>
            </a:r>
            <a:r>
              <a:rPr lang="en-US" altLang="en-US" sz="2000" b="1" dirty="0" err="1" smtClean="0">
                <a:solidFill>
                  <a:srgbClr val="FF5050"/>
                </a:solidFill>
                <a:latin typeface="Courier New" panose="02070309020205020404" pitchFamily="49" charset="0"/>
                <a:cs typeface="Arial" panose="020B0604020202020204" pitchFamily="34" charset="0"/>
              </a:rPr>
              <a:t>SoccerPlayer</a:t>
            </a:r>
            <a:r>
              <a:rPr lang="en-US" altLang="en-US" sz="2000" b="1" dirty="0" smtClean="0">
                <a:solidFill>
                  <a:srgbClr val="FF5050"/>
                </a:solidFill>
                <a:latin typeface="Courier New" panose="02070309020205020404" pitchFamily="49" charset="0"/>
                <a:cs typeface="Arial" panose="020B0604020202020204" pitchFamily="34" charset="0"/>
              </a:rPr>
              <a:t> </a:t>
            </a:r>
            <a:r>
              <a:rPr lang="en-US" altLang="en-US" sz="2000" b="1" dirty="0" err="1" smtClean="0">
                <a:solidFill>
                  <a:srgbClr val="FF5050"/>
                </a:solidFill>
                <a:latin typeface="Courier New" panose="02070309020205020404" pitchFamily="49" charset="0"/>
                <a:cs typeface="Arial" panose="020B0604020202020204" pitchFamily="34" charset="0"/>
              </a:rPr>
              <a:t>sp</a:t>
            </a:r>
            <a:r>
              <a:rPr lang="en-US" altLang="en-US" sz="2000" b="1" dirty="0" smtClean="0">
                <a:solidFill>
                  <a:srgbClr val="FF5050"/>
                </a:solidFill>
                <a:latin typeface="Courier New" panose="02070309020205020404" pitchFamily="49" charset="0"/>
                <a:cs typeface="Arial" panose="020B0604020202020204" pitchFamily="34" charset="0"/>
              </a:rPr>
              <a:t> = new </a:t>
            </a:r>
            <a:r>
              <a:rPr lang="en-US" altLang="en-US" sz="2000" b="1" dirty="0" err="1" smtClean="0">
                <a:solidFill>
                  <a:srgbClr val="FF5050"/>
                </a:solidFill>
                <a:latin typeface="Courier New" panose="02070309020205020404" pitchFamily="49" charset="0"/>
                <a:cs typeface="Arial" panose="020B0604020202020204" pitchFamily="34" charset="0"/>
              </a:rPr>
              <a:t>GoalKeeper</a:t>
            </a:r>
            <a:r>
              <a:rPr lang="en-US" altLang="en-US" sz="2000" b="1" dirty="0" smtClean="0">
                <a:solidFill>
                  <a:srgbClr val="FF5050"/>
                </a:solidFill>
                <a:latin typeface="Courier New" panose="02070309020205020404" pitchFamily="49" charset="0"/>
                <a:cs typeface="Arial" panose="020B0604020202020204" pitchFamily="34" charset="0"/>
              </a:rPr>
              <a:t>();</a:t>
            </a:r>
          </a:p>
          <a:p>
            <a:pPr lvl="1" eaLnBrk="1" hangingPunct="1">
              <a:lnSpc>
                <a:spcPct val="70000"/>
              </a:lnSpc>
              <a:buFont typeface="Wingdings" panose="05000000000000000000" pitchFamily="2" charset="2"/>
              <a:buNone/>
            </a:pPr>
            <a:endParaRPr lang="en-US" altLang="en-US" sz="2000" b="1" dirty="0" smtClean="0">
              <a:solidFill>
                <a:srgbClr val="FF5050"/>
              </a:solidFill>
              <a:latin typeface="Courier New" panose="02070309020205020404" pitchFamily="49" charset="0"/>
              <a:cs typeface="Arial" panose="020B0604020202020204" pitchFamily="34" charset="0"/>
            </a:endParaRPr>
          </a:p>
          <a:p>
            <a:pPr lvl="1" eaLnBrk="1" hangingPunct="1">
              <a:lnSpc>
                <a:spcPct val="70000"/>
              </a:lnSpc>
              <a:buFont typeface="Wingdings" panose="05000000000000000000" pitchFamily="2" charset="2"/>
              <a:buNone/>
            </a:pPr>
            <a:r>
              <a:rPr lang="en-US" altLang="en-US" b="1" dirty="0" smtClean="0">
                <a:solidFill>
                  <a:srgbClr val="FF5050"/>
                </a:solidFill>
                <a:latin typeface="Courier New" panose="02070309020205020404" pitchFamily="49" charset="0"/>
                <a:cs typeface="Arial" panose="020B0604020202020204" pitchFamily="34" charset="0"/>
              </a:rPr>
              <a:t>	</a:t>
            </a:r>
            <a:r>
              <a:rPr lang="en-US" altLang="en-US" sz="2000" b="1" dirty="0" err="1" smtClean="0">
                <a:solidFill>
                  <a:srgbClr val="FF5050"/>
                </a:solidFill>
                <a:latin typeface="Courier New" panose="02070309020205020404" pitchFamily="49" charset="0"/>
                <a:cs typeface="Arial" panose="020B0604020202020204" pitchFamily="34" charset="0"/>
              </a:rPr>
              <a:t>sp.possession</a:t>
            </a:r>
            <a:r>
              <a:rPr lang="en-US" altLang="en-US" sz="2000" b="1" dirty="0" smtClean="0">
                <a:solidFill>
                  <a:srgbClr val="FF5050"/>
                </a:solidFill>
                <a:latin typeface="Courier New" panose="02070309020205020404" pitchFamily="49" charset="0"/>
                <a:cs typeface="Arial" panose="020B0604020202020204" pitchFamily="34" charset="0"/>
              </a:rPr>
              <a:t>();	</a:t>
            </a:r>
            <a:r>
              <a:rPr lang="en-US" altLang="en-US" sz="2000" b="1" dirty="0" smtClean="0">
                <a:latin typeface="Courier New" panose="02070309020205020404" pitchFamily="49" charset="0"/>
                <a:cs typeface="Arial" panose="020B0604020202020204" pitchFamily="34" charset="0"/>
              </a:rPr>
              <a:t>//Run-Time Polymorphism</a:t>
            </a:r>
          </a:p>
          <a:p>
            <a:pPr lvl="1" eaLnBrk="1" hangingPunct="1">
              <a:lnSpc>
                <a:spcPct val="70000"/>
              </a:lnSpc>
              <a:buFont typeface="Wingdings" panose="05000000000000000000" pitchFamily="2" charset="2"/>
              <a:buNone/>
            </a:pPr>
            <a:endParaRPr lang="en-US" altLang="en-US" sz="2000" b="1" dirty="0" smtClean="0">
              <a:latin typeface="Courier New" panose="02070309020205020404" pitchFamily="49" charset="0"/>
              <a:cs typeface="Arial" panose="020B0604020202020204" pitchFamily="34" charset="0"/>
            </a:endParaRPr>
          </a:p>
          <a:p>
            <a:pPr lvl="1" eaLnBrk="1" hangingPunct="1">
              <a:lnSpc>
                <a:spcPct val="70000"/>
              </a:lnSpc>
              <a:buFont typeface="Wingdings" panose="05000000000000000000" pitchFamily="2" charset="2"/>
              <a:buNone/>
            </a:pPr>
            <a:r>
              <a:rPr lang="en-US" altLang="en-US" sz="2000" b="1" dirty="0" smtClean="0">
                <a:solidFill>
                  <a:srgbClr val="FF0000"/>
                </a:solidFill>
                <a:latin typeface="Courier New" panose="02070309020205020404" pitchFamily="49" charset="0"/>
                <a:cs typeface="Arial" panose="020B0604020202020204" pitchFamily="34" charset="0"/>
              </a:rPr>
              <a:t>	</a:t>
            </a:r>
            <a:r>
              <a:rPr lang="en-US" altLang="en-US" sz="2000" b="1" dirty="0" err="1" smtClean="0">
                <a:solidFill>
                  <a:srgbClr val="FF5050"/>
                </a:solidFill>
                <a:latin typeface="Courier New" panose="02070309020205020404" pitchFamily="49" charset="0"/>
                <a:cs typeface="Arial" panose="020B0604020202020204" pitchFamily="34" charset="0"/>
              </a:rPr>
              <a:t>sp.defend</a:t>
            </a:r>
            <a:r>
              <a:rPr lang="en-US" altLang="en-US" sz="2000" b="1" dirty="0" smtClean="0">
                <a:solidFill>
                  <a:srgbClr val="FF5050"/>
                </a:solidFill>
                <a:latin typeface="Courier New" panose="02070309020205020404" pitchFamily="49" charset="0"/>
                <a:cs typeface="Arial" panose="020B0604020202020204" pitchFamily="34" charset="0"/>
              </a:rPr>
              <a:t>();</a:t>
            </a:r>
            <a:r>
              <a:rPr lang="en-US" altLang="en-US" sz="2000" b="1" dirty="0" smtClean="0">
                <a:latin typeface="Courier New" panose="02070309020205020404" pitchFamily="49" charset="0"/>
                <a:cs typeface="Arial" panose="020B0604020202020204" pitchFamily="34" charset="0"/>
              </a:rPr>
              <a:t>		//ERROR</a:t>
            </a:r>
          </a:p>
          <a:p>
            <a:pPr lvl="1" eaLnBrk="1" hangingPunct="1">
              <a:lnSpc>
                <a:spcPct val="70000"/>
              </a:lnSpc>
              <a:buFont typeface="Wingdings" panose="05000000000000000000" pitchFamily="2" charset="2"/>
              <a:buNone/>
            </a:pPr>
            <a:endParaRPr lang="en-US" altLang="en-US" b="1" dirty="0" smtClean="0">
              <a:latin typeface="Courier New" panose="02070309020205020404" pitchFamily="49" charset="0"/>
              <a:cs typeface="Arial" panose="020B0604020202020204" pitchFamily="34" charset="0"/>
            </a:endParaRPr>
          </a:p>
          <a:p>
            <a:pPr lvl="1" eaLnBrk="1" hangingPunct="1">
              <a:lnSpc>
                <a:spcPct val="60000"/>
              </a:lnSpc>
              <a:buFont typeface="Wingdings" panose="05000000000000000000" pitchFamily="2" charset="2"/>
              <a:buNone/>
            </a:pPr>
            <a:endParaRPr lang="en-US" altLang="en-US" sz="2200" dirty="0" smtClean="0">
              <a:latin typeface="Courier New" panose="02070309020205020404" pitchFamily="49" charset="0"/>
              <a:cs typeface="Arial" panose="020B0604020202020204" pitchFamily="34" charset="0"/>
            </a:endParaRPr>
          </a:p>
          <a:p>
            <a:pPr lvl="1" eaLnBrk="1" hangingPunct="1">
              <a:buFont typeface="Wingdings" panose="05000000000000000000" pitchFamily="2" charset="2"/>
              <a:buNone/>
            </a:pPr>
            <a:r>
              <a:rPr lang="en-US" altLang="en-US" sz="2000" i="1" dirty="0" smtClean="0">
                <a:cs typeface="Arial" panose="020B0604020202020204" pitchFamily="34" charset="0"/>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45538">
                                            <p:txEl>
                                              <p:pRg st="0" end="0"/>
                                            </p:txEl>
                                          </p:spTgt>
                                        </p:tgtEl>
                                        <p:attrNameLst>
                                          <p:attrName>style.visibility</p:attrName>
                                        </p:attrNameLst>
                                      </p:cBhvr>
                                      <p:to>
                                        <p:strVal val="visible"/>
                                      </p:to>
                                    </p:set>
                                    <p:animEffect transition="in" filter="blinds(horizontal)">
                                      <p:cBhvr>
                                        <p:cTn id="7" dur="500"/>
                                        <p:tgtEl>
                                          <p:spTgt spid="1345538">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45538">
                                            <p:txEl>
                                              <p:pRg st="2" end="2"/>
                                            </p:txEl>
                                          </p:spTgt>
                                        </p:tgtEl>
                                        <p:attrNameLst>
                                          <p:attrName>style.visibility</p:attrName>
                                        </p:attrNameLst>
                                      </p:cBhvr>
                                      <p:to>
                                        <p:strVal val="visible"/>
                                      </p:to>
                                    </p:set>
                                    <p:animEffect transition="in" filter="blinds(horizontal)">
                                      <p:cBhvr>
                                        <p:cTn id="11" dur="500"/>
                                        <p:tgtEl>
                                          <p:spTgt spid="1345538">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45538">
                                            <p:txEl>
                                              <p:pRg st="4" end="4"/>
                                            </p:txEl>
                                          </p:spTgt>
                                        </p:tgtEl>
                                        <p:attrNameLst>
                                          <p:attrName>style.visibility</p:attrName>
                                        </p:attrNameLst>
                                      </p:cBhvr>
                                      <p:to>
                                        <p:strVal val="visible"/>
                                      </p:to>
                                    </p:set>
                                    <p:animEffect transition="in" filter="blinds(horizontal)">
                                      <p:cBhvr>
                                        <p:cTn id="16" dur="500"/>
                                        <p:tgtEl>
                                          <p:spTgt spid="1345538">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345538">
                                            <p:txEl>
                                              <p:pRg st="6" end="6"/>
                                            </p:txEl>
                                          </p:spTgt>
                                        </p:tgtEl>
                                        <p:attrNameLst>
                                          <p:attrName>style.visibility</p:attrName>
                                        </p:attrNameLst>
                                      </p:cBhvr>
                                      <p:to>
                                        <p:strVal val="visible"/>
                                      </p:to>
                                    </p:set>
                                    <p:animEffect transition="in" filter="blinds(horizontal)">
                                      <p:cBhvr>
                                        <p:cTn id="21" dur="500"/>
                                        <p:tgtEl>
                                          <p:spTgt spid="1345538">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345538">
                                            <p:txEl>
                                              <p:pRg st="8" end="8"/>
                                            </p:txEl>
                                          </p:spTgt>
                                        </p:tgtEl>
                                        <p:attrNameLst>
                                          <p:attrName>style.visibility</p:attrName>
                                        </p:attrNameLst>
                                      </p:cBhvr>
                                      <p:to>
                                        <p:strVal val="visible"/>
                                      </p:to>
                                    </p:set>
                                    <p:animEffect transition="in" filter="blinds(horizontal)">
                                      <p:cBhvr>
                                        <p:cTn id="26" dur="500"/>
                                        <p:tgtEl>
                                          <p:spTgt spid="1345538">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45538">
                                            <p:txEl>
                                              <p:pRg st="10" end="10"/>
                                            </p:txEl>
                                          </p:spTgt>
                                        </p:tgtEl>
                                        <p:attrNameLst>
                                          <p:attrName>style.visibility</p:attrName>
                                        </p:attrNameLst>
                                      </p:cBhvr>
                                      <p:to>
                                        <p:strVal val="visible"/>
                                      </p:to>
                                    </p:set>
                                    <p:animEffect transition="in" filter="blinds(horizontal)">
                                      <p:cBhvr>
                                        <p:cTn id="31" dur="500"/>
                                        <p:tgtEl>
                                          <p:spTgt spid="1345538">
                                            <p:txEl>
                                              <p:pRg st="10" end="1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45538">
                                            <p:txEl>
                                              <p:pRg st="12" end="12"/>
                                            </p:txEl>
                                          </p:spTgt>
                                        </p:tgtEl>
                                        <p:attrNameLst>
                                          <p:attrName>style.visibility</p:attrName>
                                        </p:attrNameLst>
                                      </p:cBhvr>
                                      <p:to>
                                        <p:strVal val="visible"/>
                                      </p:to>
                                    </p:set>
                                    <p:animEffect transition="in" filter="blinds(horizontal)">
                                      <p:cBhvr>
                                        <p:cTn id="36" dur="500"/>
                                        <p:tgtEl>
                                          <p:spTgt spid="1345538">
                                            <p:txEl>
                                              <p:pRg st="12" end="1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345538">
                                            <p:txEl>
                                              <p:pRg st="15" end="15"/>
                                            </p:txEl>
                                          </p:spTgt>
                                        </p:tgtEl>
                                        <p:attrNameLst>
                                          <p:attrName>style.visibility</p:attrName>
                                        </p:attrNameLst>
                                      </p:cBhvr>
                                      <p:to>
                                        <p:strVal val="visible"/>
                                      </p:to>
                                    </p:set>
                                    <p:animEffect transition="in" filter="blinds(horizontal)">
                                      <p:cBhvr>
                                        <p:cTn id="41" dur="500"/>
                                        <p:tgtEl>
                                          <p:spTgt spid="134553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8" descr="EmployeeManager_subclas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209800"/>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kern="0" smtClean="0">
                <a:latin typeface="Arial" charset="0"/>
              </a:rPr>
              <a:t>In an object-oriented language like Java, subclassing is used to define a new class in terms of an existing one.</a:t>
            </a:r>
          </a:p>
          <a:p>
            <a:pPr eaLnBrk="1" hangingPunct="1">
              <a:defRPr/>
            </a:pPr>
            <a:endParaRPr lang="en-US" altLang="en-US" kern="0" smtClean="0">
              <a:latin typeface="Arial" charset="0"/>
            </a:endParaRPr>
          </a:p>
          <a:p>
            <a:pPr eaLnBrk="1" hangingPunct="1">
              <a:defRPr/>
            </a:pPr>
            <a:endParaRPr lang="en-US" altLang="en-US" kern="0" smtClean="0">
              <a:latin typeface="Arial" charset="0"/>
            </a:endParaRPr>
          </a:p>
          <a:p>
            <a:pPr eaLnBrk="1" hangingPunct="1">
              <a:defRPr/>
            </a:pPr>
            <a:endParaRPr lang="en-US" altLang="en-US" kern="0" smtClean="0">
              <a:latin typeface="LavosHandy™" pitchFamily="66" charset="0"/>
            </a:endParaRPr>
          </a:p>
          <a:p>
            <a:pPr eaLnBrk="1" hangingPunct="1">
              <a:defRPr/>
            </a:pPr>
            <a:endParaRPr lang="en-US" altLang="en-US" kern="0" smtClean="0">
              <a:latin typeface="Arial" charset="0"/>
            </a:endParaRPr>
          </a:p>
          <a:p>
            <a:pPr eaLnBrk="1" hangingPunct="1">
              <a:defRPr/>
            </a:pPr>
            <a:endParaRPr lang="en-US" altLang="en-US" kern="0" smtClean="0">
              <a:latin typeface="Arial" charset="0"/>
            </a:endParaRPr>
          </a:p>
          <a:p>
            <a:pPr eaLnBrk="1" hangingPunct="1">
              <a:defRPr/>
            </a:pPr>
            <a:endParaRPr lang="en-US" altLang="en-US" kern="0" smtClean="0">
              <a:latin typeface="Arial" charset="0"/>
            </a:endParaRPr>
          </a:p>
          <a:p>
            <a:pPr eaLnBrk="1" hangingPunct="1">
              <a:defRPr/>
            </a:pPr>
            <a:endParaRPr lang="en-US" altLang="en-US" kern="0" smtClean="0">
              <a:latin typeface="Arial" charset="0"/>
            </a:endParaRPr>
          </a:p>
          <a:p>
            <a:pPr eaLnBrk="1" hangingPunct="1">
              <a:defRPr/>
            </a:pPr>
            <a:endParaRPr lang="en-US" altLang="en-US" kern="0" dirty="0" smtClean="0">
              <a:latin typeface="Arial" charset="0"/>
            </a:endParaRPr>
          </a:p>
        </p:txBody>
      </p:sp>
      <p:sp>
        <p:nvSpPr>
          <p:cNvPr id="63492" name="TextBox 5"/>
          <p:cNvSpPr txBox="1">
            <a:spLocks noChangeArrowheads="1"/>
          </p:cNvSpPr>
          <p:nvPr/>
        </p:nvSpPr>
        <p:spPr bwMode="auto">
          <a:xfrm>
            <a:off x="5922963" y="2935288"/>
            <a:ext cx="2541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buClr>
                <a:srgbClr val="FF0000"/>
              </a:buClr>
              <a:buFont typeface="Arial" panose="020B0604020202020204" pitchFamily="34" charset="0"/>
              <a:buNone/>
            </a:pPr>
            <a:r>
              <a:rPr lang="en-US" altLang="en-US" sz="1800">
                <a:solidFill>
                  <a:srgbClr val="0000FF"/>
                </a:solidFill>
                <a:latin typeface="LavosHandy™" pitchFamily="66" charset="0"/>
              </a:rPr>
              <a:t>superclass: </a:t>
            </a:r>
            <a:r>
              <a:rPr lang="en-US" altLang="en-US" sz="1800">
                <a:solidFill>
                  <a:srgbClr val="0000FF"/>
                </a:solidFill>
                <a:latin typeface="Courier New" panose="02070309020205020404" pitchFamily="49" charset="0"/>
                <a:cs typeface="Courier New" panose="02070309020205020404" pitchFamily="49" charset="0"/>
              </a:rPr>
              <a:t>Employee</a:t>
            </a:r>
            <a:r>
              <a:rPr lang="en-US" altLang="en-US" sz="1800">
                <a:solidFill>
                  <a:srgbClr val="0000FF"/>
                </a:solidFill>
                <a:latin typeface="LavosHandy™" pitchFamily="66" charset="0"/>
                <a:cs typeface="Courier New" panose="02070309020205020404" pitchFamily="49" charset="0"/>
              </a:rPr>
              <a:t/>
            </a:r>
            <a:br>
              <a:rPr lang="en-US" altLang="en-US" sz="1800">
                <a:solidFill>
                  <a:srgbClr val="0000FF"/>
                </a:solidFill>
                <a:latin typeface="LavosHandy™" pitchFamily="66" charset="0"/>
                <a:cs typeface="Courier New" panose="02070309020205020404" pitchFamily="49" charset="0"/>
              </a:rPr>
            </a:br>
            <a:r>
              <a:rPr lang="en-US" altLang="en-US" sz="1800">
                <a:solidFill>
                  <a:srgbClr val="0000FF"/>
                </a:solidFill>
                <a:latin typeface="LavosHandy™" pitchFamily="66" charset="0"/>
                <a:cs typeface="Courier New" panose="02070309020205020404" pitchFamily="49" charset="0"/>
              </a:rPr>
              <a:t>("parent" class)</a:t>
            </a:r>
          </a:p>
        </p:txBody>
      </p:sp>
      <p:sp>
        <p:nvSpPr>
          <p:cNvPr id="63493" name="TextBox 6"/>
          <p:cNvSpPr txBox="1">
            <a:spLocks noChangeArrowheads="1"/>
          </p:cNvSpPr>
          <p:nvPr/>
        </p:nvSpPr>
        <p:spPr bwMode="auto">
          <a:xfrm>
            <a:off x="6070600" y="4811713"/>
            <a:ext cx="22447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buClr>
                <a:srgbClr val="FF0000"/>
              </a:buClr>
              <a:buFont typeface="Arial" panose="020B0604020202020204" pitchFamily="34" charset="0"/>
              <a:buNone/>
            </a:pPr>
            <a:r>
              <a:rPr lang="en-US" altLang="en-US" sz="1800">
                <a:solidFill>
                  <a:srgbClr val="0000FF"/>
                </a:solidFill>
                <a:latin typeface="LavosHandy™" pitchFamily="66" charset="0"/>
              </a:rPr>
              <a:t>subclass: </a:t>
            </a:r>
            <a:r>
              <a:rPr lang="en-US" altLang="en-US" sz="1800">
                <a:solidFill>
                  <a:srgbClr val="0000FF"/>
                </a:solidFill>
                <a:latin typeface="Courier New" panose="02070309020205020404" pitchFamily="49" charset="0"/>
                <a:cs typeface="Courier New" panose="02070309020205020404" pitchFamily="49" charset="0"/>
              </a:rPr>
              <a:t>Manager</a:t>
            </a:r>
            <a:r>
              <a:rPr lang="en-US" altLang="en-US" sz="1800">
                <a:solidFill>
                  <a:srgbClr val="0000FF"/>
                </a:solidFill>
                <a:latin typeface="LavosHandy™" pitchFamily="66" charset="0"/>
                <a:cs typeface="Courier New" panose="02070309020205020404" pitchFamily="49" charset="0"/>
              </a:rPr>
              <a:t>,</a:t>
            </a:r>
            <a:br>
              <a:rPr lang="en-US" altLang="en-US" sz="1800">
                <a:solidFill>
                  <a:srgbClr val="0000FF"/>
                </a:solidFill>
                <a:latin typeface="LavosHandy™" pitchFamily="66" charset="0"/>
                <a:cs typeface="Courier New" panose="02070309020205020404" pitchFamily="49" charset="0"/>
              </a:rPr>
            </a:br>
            <a:r>
              <a:rPr lang="en-US" altLang="en-US" sz="1800">
                <a:solidFill>
                  <a:srgbClr val="0000FF"/>
                </a:solidFill>
                <a:latin typeface="LavosHandy™" pitchFamily="66" charset="0"/>
                <a:cs typeface="Courier New" panose="02070309020205020404" pitchFamily="49" charset="0"/>
              </a:rPr>
              <a:t>is an </a:t>
            </a:r>
            <a:r>
              <a:rPr lang="en-US" altLang="en-US" sz="1800">
                <a:solidFill>
                  <a:srgbClr val="0000FF"/>
                </a:solidFill>
                <a:latin typeface="Courier New" panose="02070309020205020404" pitchFamily="49" charset="0"/>
                <a:cs typeface="Courier New" panose="02070309020205020404" pitchFamily="49" charset="0"/>
              </a:rPr>
              <a:t>Employee</a:t>
            </a:r>
          </a:p>
          <a:p>
            <a:pPr eaLnBrk="1" hangingPunct="1">
              <a:lnSpc>
                <a:spcPct val="100000"/>
              </a:lnSpc>
              <a:buClr>
                <a:srgbClr val="FF0000"/>
              </a:buClr>
              <a:buFont typeface="Arial" panose="020B0604020202020204" pitchFamily="34" charset="0"/>
              <a:buNone/>
            </a:pPr>
            <a:r>
              <a:rPr lang="en-US" altLang="en-US" sz="1800">
                <a:solidFill>
                  <a:srgbClr val="0000FF"/>
                </a:solidFill>
                <a:latin typeface="LavosHandy™" pitchFamily="66" charset="0"/>
                <a:cs typeface="Courier New" panose="02070309020205020404" pitchFamily="49" charset="0"/>
              </a:rPr>
              <a:t>("child" class)</a:t>
            </a:r>
          </a:p>
        </p:txBody>
      </p:sp>
      <p:sp>
        <p:nvSpPr>
          <p:cNvPr id="63494" name="TextBox 6"/>
          <p:cNvSpPr txBox="1">
            <a:spLocks noChangeArrowheads="1"/>
          </p:cNvSpPr>
          <p:nvPr/>
        </p:nvSpPr>
        <p:spPr bwMode="auto">
          <a:xfrm>
            <a:off x="1700213" y="4278313"/>
            <a:ext cx="2185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buClr>
                <a:srgbClr val="FF0000"/>
              </a:buClr>
              <a:buFont typeface="Arial" panose="020B0604020202020204" pitchFamily="34" charset="0"/>
              <a:buNone/>
            </a:pPr>
            <a:r>
              <a:rPr lang="en-US" altLang="en-US" sz="1800">
                <a:solidFill>
                  <a:srgbClr val="0000FF"/>
                </a:solidFill>
                <a:latin typeface="LavosHandy™" pitchFamily="66" charset="0"/>
              </a:rPr>
              <a:t>this means "inherits"</a:t>
            </a:r>
          </a:p>
        </p:txBody>
      </p:sp>
      <p:sp>
        <p:nvSpPr>
          <p:cNvPr id="63495" name="Title 1"/>
          <p:cNvSpPr txBox="1">
            <a:spLocks/>
          </p:cNvSpPr>
          <p:nvPr/>
        </p:nvSpPr>
        <p:spPr bwMode="auto">
          <a:xfrm>
            <a:off x="609600" y="571500"/>
            <a:ext cx="7918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defTabSz="228600">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285750" indent="-285750" defTabSz="22860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571500" indent="-279400" defTabSz="228600">
              <a:lnSpc>
                <a:spcPct val="114000"/>
              </a:lnSpc>
              <a:spcBef>
                <a:spcPct val="20000"/>
              </a:spcBef>
              <a:buClr>
                <a:srgbClr val="FF0000"/>
              </a:buClr>
              <a:buChar char="•"/>
              <a:defRPr sz="1600">
                <a:solidFill>
                  <a:schemeClr val="tx1"/>
                </a:solidFill>
                <a:latin typeface="Arial" panose="020B0604020202020204" pitchFamily="34" charset="0"/>
              </a:defRPr>
            </a:lvl3pPr>
            <a:lvl4pPr marL="850900" indent="-279400" defTabSz="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1136650" indent="-285750" defTabSz="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1593850" indent="-285750"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051050" indent="-285750"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2508250" indent="-285750"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2965450" indent="-285750"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buClr>
                <a:srgbClr val="000000"/>
              </a:buClr>
              <a:buFont typeface="Arial" panose="020B0604020202020204" pitchFamily="34" charset="0"/>
              <a:buNone/>
            </a:pPr>
            <a:endParaRPr lang="en-US" altLang="en-US" sz="3200" b="1">
              <a:solidFill>
                <a:schemeClr val="tx2"/>
              </a:solidFill>
            </a:endParaRPr>
          </a:p>
        </p:txBody>
      </p:sp>
      <p:sp>
        <p:nvSpPr>
          <p:cNvPr id="63496" name="Title 4"/>
          <p:cNvSpPr>
            <a:spLocks noGrp="1"/>
          </p:cNvSpPr>
          <p:nvPr>
            <p:ph type="title"/>
          </p:nvPr>
        </p:nvSpPr>
        <p:spPr>
          <a:xfrm>
            <a:off x="304800" y="552450"/>
            <a:ext cx="6705600" cy="411163"/>
          </a:xfrm>
        </p:spPr>
        <p:txBody>
          <a:bodyPr/>
          <a:lstStyle/>
          <a:p>
            <a:pPr eaLnBrk="1" hangingPunct="1"/>
            <a:r>
              <a:rPr lang="en-IN" smtClean="0"/>
              <a:t>Polymorphism in JAVA</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13633899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609600" y="4637088"/>
            <a:ext cx="7924800" cy="4572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0" name="Rectangle 4"/>
          <p:cNvSpPr>
            <a:spLocks noChangeArrowheads="1"/>
          </p:cNvSpPr>
          <p:nvPr/>
        </p:nvSpPr>
        <p:spPr bwMode="auto">
          <a:xfrm>
            <a:off x="609600" y="3373438"/>
            <a:ext cx="7924800" cy="436562"/>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1" name="Rectangle 3"/>
          <p:cNvSpPr>
            <a:spLocks noChangeArrowheads="1"/>
          </p:cNvSpPr>
          <p:nvPr/>
        </p:nvSpPr>
        <p:spPr bwMode="auto">
          <a:xfrm>
            <a:off x="609600" y="2209800"/>
            <a:ext cx="7924800" cy="6858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2" name="Title 1"/>
          <p:cNvSpPr txBox="1">
            <a:spLocks/>
          </p:cNvSpPr>
          <p:nvPr/>
        </p:nvSpPr>
        <p:spPr bwMode="auto">
          <a:xfrm>
            <a:off x="304800" y="92075"/>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eaLnBrk="1" hangingPunct="1">
              <a:defRPr/>
            </a:pPr>
            <a:endParaRPr lang="en-US" altLang="en-US" kern="0" dirty="0" smtClean="0">
              <a:solidFill>
                <a:srgbClr val="000000"/>
              </a:solidFill>
            </a:endParaRPr>
          </a:p>
        </p:txBody>
      </p:sp>
      <p:sp>
        <p:nvSpPr>
          <p:cNvPr id="13" name="Content Placeholder 2"/>
          <p:cNvSpPr txBox="1">
            <a:spLocks/>
          </p:cNvSpPr>
          <p:nvPr/>
        </p:nvSpPr>
        <p:spPr bwMode="gray">
          <a:xfrm>
            <a:off x="609600" y="1447800"/>
            <a:ext cx="791845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kern="0" dirty="0" smtClean="0">
                <a:solidFill>
                  <a:srgbClr val="000000"/>
                </a:solidFill>
                <a:latin typeface="Arial" charset="0"/>
              </a:rPr>
              <a:t>Creating a </a:t>
            </a:r>
            <a:r>
              <a:rPr lang="en-US" altLang="en-US" kern="0" dirty="0" smtClean="0">
                <a:solidFill>
                  <a:srgbClr val="000000"/>
                </a:solidFill>
                <a:latin typeface="Courier New" pitchFamily="49" charset="0"/>
                <a:cs typeface="Courier New" pitchFamily="49" charset="0"/>
              </a:rPr>
              <a:t>Manager</a:t>
            </a:r>
            <a:r>
              <a:rPr lang="en-US" altLang="en-US" kern="0" dirty="0" smtClean="0">
                <a:solidFill>
                  <a:srgbClr val="000000"/>
                </a:solidFill>
                <a:latin typeface="Arial" charset="0"/>
              </a:rPr>
              <a:t> object is the same as creating an </a:t>
            </a:r>
            <a:r>
              <a:rPr lang="en-US" altLang="en-US" kern="0" dirty="0" smtClean="0">
                <a:solidFill>
                  <a:srgbClr val="000000"/>
                </a:solidFill>
                <a:latin typeface="Courier New" pitchFamily="49" charset="0"/>
                <a:cs typeface="Courier New" pitchFamily="49" charset="0"/>
              </a:rPr>
              <a:t>Employee</a:t>
            </a:r>
            <a:r>
              <a:rPr lang="en-US" altLang="en-US" kern="0" dirty="0" smtClean="0">
                <a:solidFill>
                  <a:srgbClr val="000000"/>
                </a:solidFill>
                <a:latin typeface="Arial" charset="0"/>
              </a:rPr>
              <a:t> object:</a:t>
            </a:r>
          </a:p>
          <a:p>
            <a:pPr eaLnBrk="1" hangingPunct="1">
              <a:defRPr/>
            </a:pPr>
            <a:endParaRPr lang="en-US" altLang="en-US" sz="500" kern="0" dirty="0" smtClean="0">
              <a:solidFill>
                <a:srgbClr val="000000"/>
              </a:solidFill>
              <a:latin typeface="Arial" charset="0"/>
            </a:endParaRPr>
          </a:p>
          <a:p>
            <a:pPr eaLnBrk="1" hangingPunct="1">
              <a:defRPr/>
            </a:pPr>
            <a:r>
              <a:rPr lang="en-US" altLang="en-US" sz="1800" kern="0" dirty="0" smtClean="0">
                <a:solidFill>
                  <a:srgbClr val="000000"/>
                </a:solidFill>
                <a:latin typeface="Courier New" pitchFamily="49" charset="0"/>
                <a:cs typeface="Courier New" pitchFamily="49" charset="0"/>
              </a:rPr>
              <a:t> Manager </a:t>
            </a:r>
            <a:r>
              <a:rPr lang="en-US" altLang="en-US" sz="1800" kern="0" dirty="0" err="1" smtClean="0">
                <a:solidFill>
                  <a:srgbClr val="000000"/>
                </a:solidFill>
                <a:latin typeface="Courier New" pitchFamily="49" charset="0"/>
                <a:cs typeface="Courier New" pitchFamily="49" charset="0"/>
              </a:rPr>
              <a:t>mgr</a:t>
            </a:r>
            <a:r>
              <a:rPr lang="en-US" altLang="en-US" sz="1800" kern="0" dirty="0" smtClean="0">
                <a:solidFill>
                  <a:srgbClr val="000000"/>
                </a:solidFill>
                <a:latin typeface="Courier New" pitchFamily="49" charset="0"/>
                <a:cs typeface="Courier New" pitchFamily="49" charset="0"/>
              </a:rPr>
              <a:t> = new Manager (102, "Barbara Jones", </a:t>
            </a:r>
            <a:br>
              <a:rPr lang="en-US" altLang="en-US" sz="1800" kern="0" dirty="0" smtClean="0">
                <a:solidFill>
                  <a:srgbClr val="000000"/>
                </a:solidFill>
                <a:latin typeface="Courier New" pitchFamily="49" charset="0"/>
                <a:cs typeface="Courier New" pitchFamily="49" charset="0"/>
              </a:rPr>
            </a:br>
            <a:r>
              <a:rPr lang="en-US" altLang="en-US" sz="1800" kern="0" dirty="0" smtClean="0">
                <a:solidFill>
                  <a:srgbClr val="000000"/>
                </a:solidFill>
                <a:latin typeface="Courier New" pitchFamily="49" charset="0"/>
                <a:cs typeface="Courier New" pitchFamily="49" charset="0"/>
              </a:rPr>
              <a:t>                  "107-99-9078", 109345.67, "Marketing");</a:t>
            </a:r>
          </a:p>
          <a:p>
            <a:pPr eaLnBrk="1" hangingPunct="1">
              <a:defRPr/>
            </a:pPr>
            <a:endParaRPr lang="en-US" altLang="en-US" sz="500" kern="0" dirty="0" smtClean="0">
              <a:solidFill>
                <a:srgbClr val="000000"/>
              </a:solidFill>
              <a:latin typeface="Courier New" pitchFamily="49" charset="0"/>
              <a:cs typeface="Courier New" pitchFamily="49" charset="0"/>
            </a:endParaRPr>
          </a:p>
          <a:p>
            <a:pPr lvl="1" eaLnBrk="1" hangingPunct="1">
              <a:defRPr/>
            </a:pPr>
            <a:r>
              <a:rPr lang="en-US" altLang="en-US" kern="0" dirty="0" smtClean="0">
                <a:solidFill>
                  <a:srgbClr val="000000"/>
                </a:solidFill>
                <a:cs typeface="+mn-cs"/>
              </a:rPr>
              <a:t>All of the </a:t>
            </a:r>
            <a:r>
              <a:rPr lang="en-US" altLang="en-US" kern="0" dirty="0" smtClean="0">
                <a:solidFill>
                  <a:srgbClr val="000000"/>
                </a:solidFill>
                <a:latin typeface="Courier New" pitchFamily="49" charset="0"/>
                <a:cs typeface="Courier New" pitchFamily="49" charset="0"/>
              </a:rPr>
              <a:t>Employee</a:t>
            </a:r>
            <a:r>
              <a:rPr lang="en-US" altLang="en-US" kern="0" dirty="0" smtClean="0">
                <a:solidFill>
                  <a:srgbClr val="000000"/>
                </a:solidFill>
                <a:cs typeface="+mn-cs"/>
              </a:rPr>
              <a:t> methods are available to </a:t>
            </a:r>
            <a:r>
              <a:rPr lang="en-US" altLang="en-US" kern="0" dirty="0" smtClean="0">
                <a:solidFill>
                  <a:srgbClr val="000000"/>
                </a:solidFill>
                <a:latin typeface="Courier New" pitchFamily="49" charset="0"/>
                <a:cs typeface="Courier New" pitchFamily="49" charset="0"/>
              </a:rPr>
              <a:t>Manager</a:t>
            </a:r>
            <a:r>
              <a:rPr lang="en-US" altLang="en-US" kern="0" dirty="0" smtClean="0">
                <a:solidFill>
                  <a:srgbClr val="000000"/>
                </a:solidFill>
                <a:cs typeface="+mn-cs"/>
              </a:rPr>
              <a:t>:</a:t>
            </a:r>
          </a:p>
          <a:p>
            <a:pPr lvl="1" eaLnBrk="1" hangingPunct="1">
              <a:defRPr/>
            </a:pPr>
            <a:endParaRPr lang="en-US" altLang="en-US" sz="500" kern="0" dirty="0" smtClean="0">
              <a:solidFill>
                <a:srgbClr val="000000"/>
              </a:solidFill>
              <a:cs typeface="+mn-cs"/>
            </a:endParaRPr>
          </a:p>
          <a:p>
            <a:pPr eaLnBrk="1" hangingPunct="1">
              <a:defRPr/>
            </a:pPr>
            <a:r>
              <a:rPr lang="en-US" altLang="en-US" sz="1800" kern="0" dirty="0" smtClean="0">
                <a:solidFill>
                  <a:srgbClr val="000000"/>
                </a:solidFill>
                <a:latin typeface="Courier New" pitchFamily="49" charset="0"/>
                <a:cs typeface="Courier New" pitchFamily="49" charset="0"/>
              </a:rPr>
              <a:t> </a:t>
            </a:r>
            <a:r>
              <a:rPr lang="en-US" altLang="en-US" sz="1800" kern="0" dirty="0" err="1" smtClean="0">
                <a:solidFill>
                  <a:srgbClr val="000000"/>
                </a:solidFill>
                <a:latin typeface="Courier New" pitchFamily="49" charset="0"/>
                <a:cs typeface="Courier New" pitchFamily="49" charset="0"/>
              </a:rPr>
              <a:t>mgr.raiseSalary</a:t>
            </a:r>
            <a:r>
              <a:rPr lang="en-US" altLang="en-US" sz="1800" kern="0" dirty="0" smtClean="0">
                <a:solidFill>
                  <a:srgbClr val="000000"/>
                </a:solidFill>
                <a:latin typeface="Courier New" pitchFamily="49" charset="0"/>
                <a:cs typeface="Courier New" pitchFamily="49" charset="0"/>
              </a:rPr>
              <a:t> (10000.00);</a:t>
            </a:r>
          </a:p>
          <a:p>
            <a:pPr eaLnBrk="1" hangingPunct="1">
              <a:defRPr/>
            </a:pPr>
            <a:endParaRPr lang="en-US" altLang="en-US" sz="500" kern="0" dirty="0" smtClean="0">
              <a:solidFill>
                <a:srgbClr val="000000"/>
              </a:solidFill>
              <a:latin typeface="Courier New" pitchFamily="49" charset="0"/>
              <a:cs typeface="Courier New" pitchFamily="49" charset="0"/>
            </a:endParaRPr>
          </a:p>
          <a:p>
            <a:pPr lvl="1" eaLnBrk="1" hangingPunct="1">
              <a:defRPr/>
            </a:pPr>
            <a:r>
              <a:rPr lang="en-US" altLang="en-US" kern="0" dirty="0" smtClean="0">
                <a:solidFill>
                  <a:srgbClr val="000000"/>
                </a:solidFill>
                <a:cs typeface="Courier New" pitchFamily="49" charset="0"/>
              </a:rPr>
              <a:t>The </a:t>
            </a:r>
            <a:r>
              <a:rPr lang="en-US" altLang="en-US" kern="0" dirty="0" smtClean="0">
                <a:solidFill>
                  <a:srgbClr val="000000"/>
                </a:solidFill>
                <a:latin typeface="Courier New" pitchFamily="49" charset="0"/>
                <a:cs typeface="Courier New" pitchFamily="49" charset="0"/>
              </a:rPr>
              <a:t>Manager</a:t>
            </a:r>
            <a:r>
              <a:rPr lang="en-US" altLang="en-US" kern="0" dirty="0" smtClean="0">
                <a:solidFill>
                  <a:srgbClr val="000000"/>
                </a:solidFill>
                <a:cs typeface="Courier New" pitchFamily="49" charset="0"/>
              </a:rPr>
              <a:t> class defines a new method to get the Department Name:</a:t>
            </a:r>
          </a:p>
          <a:p>
            <a:pPr lvl="1" eaLnBrk="1" hangingPunct="1">
              <a:defRPr/>
            </a:pPr>
            <a:endParaRPr lang="en-US" altLang="en-US" sz="500" kern="0" dirty="0" smtClean="0">
              <a:solidFill>
                <a:srgbClr val="000000"/>
              </a:solidFill>
              <a:cs typeface="Courier New" pitchFamily="49" charset="0"/>
            </a:endParaRPr>
          </a:p>
          <a:p>
            <a:pPr eaLnBrk="1" hangingPunct="1">
              <a:defRPr/>
            </a:pPr>
            <a:r>
              <a:rPr lang="en-US" altLang="en-US" sz="1800" kern="0" dirty="0" smtClean="0">
                <a:solidFill>
                  <a:srgbClr val="000000"/>
                </a:solidFill>
                <a:latin typeface="Courier New" pitchFamily="49" charset="0"/>
                <a:cs typeface="Courier New" pitchFamily="49" charset="0"/>
              </a:rPr>
              <a:t> String </a:t>
            </a:r>
            <a:r>
              <a:rPr lang="en-US" altLang="en-US" sz="1800" kern="0" dirty="0" err="1" smtClean="0">
                <a:solidFill>
                  <a:srgbClr val="000000"/>
                </a:solidFill>
                <a:latin typeface="Courier New" pitchFamily="49" charset="0"/>
                <a:cs typeface="Courier New" pitchFamily="49" charset="0"/>
              </a:rPr>
              <a:t>dept</a:t>
            </a:r>
            <a:r>
              <a:rPr lang="en-US" altLang="en-US" sz="1800" kern="0" dirty="0" smtClean="0">
                <a:solidFill>
                  <a:srgbClr val="000000"/>
                </a:solidFill>
                <a:latin typeface="Courier New" pitchFamily="49" charset="0"/>
                <a:cs typeface="Courier New" pitchFamily="49" charset="0"/>
              </a:rPr>
              <a:t> = </a:t>
            </a:r>
            <a:r>
              <a:rPr lang="en-US" altLang="en-US" sz="1800" kern="0" dirty="0" err="1" smtClean="0">
                <a:solidFill>
                  <a:srgbClr val="000000"/>
                </a:solidFill>
                <a:latin typeface="Courier New" pitchFamily="49" charset="0"/>
                <a:cs typeface="Courier New" pitchFamily="49" charset="0"/>
              </a:rPr>
              <a:t>mgr.getDeptName</a:t>
            </a:r>
            <a:r>
              <a:rPr lang="en-US" altLang="en-US" sz="1800" kern="0" dirty="0" smtClean="0">
                <a:solidFill>
                  <a:srgbClr val="000000"/>
                </a:solidFill>
                <a:latin typeface="Courier New" pitchFamily="49" charset="0"/>
                <a:cs typeface="Courier New" pitchFamily="49" charset="0"/>
              </a:rPr>
              <a:t>();</a:t>
            </a:r>
          </a:p>
        </p:txBody>
      </p:sp>
      <p:sp>
        <p:nvSpPr>
          <p:cNvPr id="64519" name="Title 1"/>
          <p:cNvSpPr>
            <a:spLocks noGrp="1"/>
          </p:cNvSpPr>
          <p:nvPr>
            <p:ph type="title"/>
          </p:nvPr>
        </p:nvSpPr>
        <p:spPr>
          <a:xfrm>
            <a:off x="304800" y="552450"/>
            <a:ext cx="6705600" cy="411163"/>
          </a:xfrm>
        </p:spPr>
        <p:txBody>
          <a:bodyPr/>
          <a:lstStyle/>
          <a:p>
            <a:pPr eaLnBrk="1" hangingPunct="1"/>
            <a:r>
              <a:rPr lang="en-IN" smtClean="0"/>
              <a:t>Constructing a Manager Object</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81165653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609600" y="3505200"/>
            <a:ext cx="7924800" cy="4572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9" name="Rectangle 3"/>
          <p:cNvSpPr>
            <a:spLocks noChangeArrowheads="1"/>
          </p:cNvSpPr>
          <p:nvPr/>
        </p:nvSpPr>
        <p:spPr bwMode="auto">
          <a:xfrm>
            <a:off x="609600" y="1905000"/>
            <a:ext cx="7924800" cy="457200"/>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0" name="Title 1"/>
          <p:cNvSpPr txBox="1">
            <a:spLocks/>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eaLnBrk="1" hangingPunct="1">
              <a:defRPr/>
            </a:pPr>
            <a:endParaRPr lang="en-US" altLang="en-US" kern="0" dirty="0" smtClean="0">
              <a:solidFill>
                <a:srgbClr val="000000"/>
              </a:solidFill>
            </a:endParaRPr>
          </a:p>
        </p:txBody>
      </p:sp>
      <p:sp>
        <p:nvSpPr>
          <p:cNvPr id="11" name="Content Placeholder 2"/>
          <p:cNvSpPr txBox="1">
            <a:spLocks/>
          </p:cNvSpPr>
          <p:nvPr/>
        </p:nvSpPr>
        <p:spPr bwMode="gray">
          <a:xfrm>
            <a:off x="609600" y="1447800"/>
            <a:ext cx="791845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kern="0" dirty="0" smtClean="0">
                <a:solidFill>
                  <a:srgbClr val="000000"/>
                </a:solidFill>
                <a:latin typeface="Arial" charset="0"/>
              </a:rPr>
              <a:t>The word </a:t>
            </a:r>
            <a:r>
              <a:rPr lang="en-US" altLang="en-US" i="1" kern="0" dirty="0" smtClean="0">
                <a:solidFill>
                  <a:srgbClr val="000000"/>
                </a:solidFill>
                <a:latin typeface="Arial" charset="0"/>
              </a:rPr>
              <a:t>polymorphism</a:t>
            </a:r>
            <a:r>
              <a:rPr lang="en-US" altLang="en-US" kern="0" dirty="0" smtClean="0">
                <a:solidFill>
                  <a:srgbClr val="000000"/>
                </a:solidFill>
                <a:latin typeface="Arial" charset="0"/>
              </a:rPr>
              <a:t>, strictly defined, means “many forms.”</a:t>
            </a:r>
          </a:p>
          <a:p>
            <a:pPr eaLnBrk="1" hangingPunct="1">
              <a:defRPr/>
            </a:pPr>
            <a:endParaRPr lang="en-US" altLang="en-US" sz="500" kern="0" dirty="0" smtClean="0">
              <a:solidFill>
                <a:srgbClr val="000000"/>
              </a:solidFill>
              <a:latin typeface="Arial" charset="0"/>
            </a:endParaRPr>
          </a:p>
          <a:p>
            <a:pPr eaLnBrk="1" hangingPunct="1">
              <a:defRPr/>
            </a:pPr>
            <a:r>
              <a:rPr lang="en-US" altLang="en-US" sz="1800" kern="0" dirty="0" smtClean="0">
                <a:solidFill>
                  <a:srgbClr val="000000"/>
                </a:solidFill>
                <a:latin typeface="Courier New" pitchFamily="49" charset="0"/>
                <a:cs typeface="Courier New" pitchFamily="49" charset="0"/>
              </a:rPr>
              <a:t> Employee </a:t>
            </a:r>
            <a:r>
              <a:rPr lang="en-US" altLang="en-US" sz="1800" kern="0" dirty="0" err="1" smtClean="0">
                <a:solidFill>
                  <a:srgbClr val="000000"/>
                </a:solidFill>
                <a:latin typeface="Courier New" pitchFamily="49" charset="0"/>
                <a:cs typeface="Courier New" pitchFamily="49" charset="0"/>
              </a:rPr>
              <a:t>emp</a:t>
            </a:r>
            <a:r>
              <a:rPr lang="en-US" altLang="en-US" sz="1800" kern="0" dirty="0" smtClean="0">
                <a:solidFill>
                  <a:srgbClr val="000000"/>
                </a:solidFill>
                <a:latin typeface="Courier New" pitchFamily="49" charset="0"/>
                <a:cs typeface="Courier New" pitchFamily="49" charset="0"/>
              </a:rPr>
              <a:t> = new Manager();</a:t>
            </a:r>
          </a:p>
          <a:p>
            <a:pPr eaLnBrk="1" hangingPunct="1">
              <a:defRPr/>
            </a:pPr>
            <a:endParaRPr lang="en-US" altLang="en-US" sz="500" kern="0" dirty="0" smtClean="0">
              <a:solidFill>
                <a:srgbClr val="000000"/>
              </a:solidFill>
              <a:latin typeface="Courier New" pitchFamily="49" charset="0"/>
              <a:cs typeface="Courier New" pitchFamily="49" charset="0"/>
            </a:endParaRPr>
          </a:p>
          <a:p>
            <a:pPr lvl="1" eaLnBrk="1" hangingPunct="1">
              <a:defRPr/>
            </a:pPr>
            <a:r>
              <a:rPr lang="en-US" altLang="en-US" kern="0" dirty="0" smtClean="0">
                <a:solidFill>
                  <a:srgbClr val="000000"/>
                </a:solidFill>
                <a:cs typeface="Courier New" pitchFamily="49" charset="0"/>
              </a:rPr>
              <a:t>This assignment is perfectly legal. An employee can be a manager.</a:t>
            </a:r>
          </a:p>
          <a:p>
            <a:pPr lvl="1" eaLnBrk="1" hangingPunct="1">
              <a:defRPr/>
            </a:pPr>
            <a:r>
              <a:rPr lang="en-US" altLang="en-US" kern="0" dirty="0" smtClean="0">
                <a:solidFill>
                  <a:srgbClr val="000000"/>
                </a:solidFill>
                <a:cs typeface="Courier New" pitchFamily="49" charset="0"/>
              </a:rPr>
              <a:t>However, the following  does not compile:</a:t>
            </a:r>
          </a:p>
          <a:p>
            <a:pPr lvl="1" eaLnBrk="1" hangingPunct="1">
              <a:defRPr/>
            </a:pPr>
            <a:endParaRPr lang="en-US" altLang="en-US" sz="500" kern="0" dirty="0" smtClean="0">
              <a:solidFill>
                <a:srgbClr val="000000"/>
              </a:solidFill>
              <a:cs typeface="Courier New" pitchFamily="49" charset="0"/>
            </a:endParaRPr>
          </a:p>
          <a:p>
            <a:pPr eaLnBrk="1" hangingPunct="1">
              <a:defRPr/>
            </a:pPr>
            <a:r>
              <a:rPr lang="en-US" altLang="en-US" sz="1800" kern="0" dirty="0" smtClean="0">
                <a:solidFill>
                  <a:srgbClr val="000000"/>
                </a:solidFill>
                <a:latin typeface="Courier New" pitchFamily="49" charset="0"/>
                <a:cs typeface="Courier New" pitchFamily="49" charset="0"/>
              </a:rPr>
              <a:t> </a:t>
            </a:r>
            <a:r>
              <a:rPr lang="en-US" altLang="en-US" sz="1800" kern="0" dirty="0" err="1" smtClean="0">
                <a:solidFill>
                  <a:srgbClr val="000000"/>
                </a:solidFill>
                <a:latin typeface="Courier New" pitchFamily="49" charset="0"/>
                <a:cs typeface="Courier New" pitchFamily="49" charset="0"/>
              </a:rPr>
              <a:t>emp.setDeptName</a:t>
            </a:r>
            <a:r>
              <a:rPr lang="en-US" altLang="en-US" sz="1800" kern="0" dirty="0" smtClean="0">
                <a:solidFill>
                  <a:srgbClr val="000000"/>
                </a:solidFill>
                <a:latin typeface="Courier New" pitchFamily="49" charset="0"/>
                <a:cs typeface="Courier New" pitchFamily="49" charset="0"/>
              </a:rPr>
              <a:t> ("Marketing"); // compiler error!</a:t>
            </a:r>
          </a:p>
          <a:p>
            <a:pPr eaLnBrk="1" hangingPunct="1">
              <a:defRPr/>
            </a:pPr>
            <a:endParaRPr lang="en-US" altLang="en-US" sz="500" kern="0" dirty="0" smtClean="0">
              <a:solidFill>
                <a:srgbClr val="000000"/>
              </a:solidFill>
              <a:latin typeface="Courier New" pitchFamily="49" charset="0"/>
              <a:cs typeface="Courier New" pitchFamily="49" charset="0"/>
            </a:endParaRPr>
          </a:p>
          <a:p>
            <a:pPr lvl="1" eaLnBrk="1" hangingPunct="1">
              <a:defRPr/>
            </a:pPr>
            <a:r>
              <a:rPr lang="en-US" altLang="en-US" kern="0" dirty="0" smtClean="0">
                <a:solidFill>
                  <a:srgbClr val="000000"/>
                </a:solidFill>
                <a:cs typeface="Courier New" pitchFamily="49" charset="0"/>
              </a:rPr>
              <a:t>The Java compiler recognizes the </a:t>
            </a:r>
            <a:r>
              <a:rPr lang="en-US" altLang="en-US" kern="0" dirty="0" err="1" smtClean="0">
                <a:solidFill>
                  <a:srgbClr val="000000"/>
                </a:solidFill>
                <a:latin typeface="Courier New" pitchFamily="49" charset="0"/>
                <a:cs typeface="Courier New" pitchFamily="49" charset="0"/>
              </a:rPr>
              <a:t>emp</a:t>
            </a:r>
            <a:r>
              <a:rPr lang="en-US" altLang="en-US" kern="0" dirty="0" smtClean="0">
                <a:solidFill>
                  <a:srgbClr val="000000"/>
                </a:solidFill>
                <a:cs typeface="+mn-cs"/>
              </a:rPr>
              <a:t> </a:t>
            </a:r>
            <a:r>
              <a:rPr lang="en-US" altLang="en-US" kern="0" dirty="0" smtClean="0">
                <a:solidFill>
                  <a:srgbClr val="000000"/>
                </a:solidFill>
                <a:cs typeface="Courier New" pitchFamily="49" charset="0"/>
              </a:rPr>
              <a:t>variable only as an </a:t>
            </a:r>
            <a:r>
              <a:rPr lang="en-US" altLang="en-US" kern="0" dirty="0" smtClean="0">
                <a:solidFill>
                  <a:srgbClr val="000000"/>
                </a:solidFill>
                <a:latin typeface="Courier New" pitchFamily="49" charset="0"/>
                <a:cs typeface="Courier New" pitchFamily="49" charset="0"/>
              </a:rPr>
              <a:t>Employee</a:t>
            </a:r>
            <a:r>
              <a:rPr lang="en-US" altLang="en-US" kern="0" dirty="0" smtClean="0">
                <a:solidFill>
                  <a:srgbClr val="000000"/>
                </a:solidFill>
                <a:cs typeface="Courier New" pitchFamily="49" charset="0"/>
              </a:rPr>
              <a:t> object. Because the </a:t>
            </a:r>
            <a:r>
              <a:rPr lang="en-US" altLang="en-US" kern="0" dirty="0" smtClean="0">
                <a:solidFill>
                  <a:srgbClr val="000000"/>
                </a:solidFill>
                <a:latin typeface="Courier New" pitchFamily="49" charset="0"/>
                <a:cs typeface="Courier New" pitchFamily="49" charset="0"/>
              </a:rPr>
              <a:t>Employee</a:t>
            </a:r>
            <a:r>
              <a:rPr lang="en-US" altLang="en-US" kern="0" dirty="0" smtClean="0">
                <a:solidFill>
                  <a:srgbClr val="000000"/>
                </a:solidFill>
                <a:cs typeface="Courier New" pitchFamily="49" charset="0"/>
              </a:rPr>
              <a:t> class does not have a </a:t>
            </a:r>
            <a:r>
              <a:rPr lang="en-US" altLang="en-US" kern="0" dirty="0" err="1" smtClean="0">
                <a:solidFill>
                  <a:srgbClr val="000000"/>
                </a:solidFill>
                <a:latin typeface="Courier New" pitchFamily="49" charset="0"/>
                <a:cs typeface="Courier New" pitchFamily="49" charset="0"/>
              </a:rPr>
              <a:t>setDeptName</a:t>
            </a:r>
            <a:r>
              <a:rPr lang="en-US" altLang="en-US" kern="0" dirty="0" smtClean="0">
                <a:solidFill>
                  <a:srgbClr val="000000"/>
                </a:solidFill>
                <a:cs typeface="Courier New" pitchFamily="49" charset="0"/>
              </a:rPr>
              <a:t> method, it shows an error.</a:t>
            </a:r>
          </a:p>
        </p:txBody>
      </p:sp>
      <p:sp>
        <p:nvSpPr>
          <p:cNvPr id="65542" name="Title 1"/>
          <p:cNvSpPr>
            <a:spLocks noGrp="1"/>
          </p:cNvSpPr>
          <p:nvPr>
            <p:ph type="title"/>
          </p:nvPr>
        </p:nvSpPr>
        <p:spPr>
          <a:xfrm>
            <a:off x="304800" y="552450"/>
            <a:ext cx="6705600" cy="411163"/>
          </a:xfrm>
        </p:spPr>
        <p:txBody>
          <a:bodyPr/>
          <a:lstStyle/>
          <a:p>
            <a:pPr eaLnBrk="1" hangingPunct="1"/>
            <a:r>
              <a:rPr lang="en-IN" smtClean="0"/>
              <a:t>Polymorphism in JAVA</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25565122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552450"/>
            <a:ext cx="6705600" cy="411163"/>
          </a:xfrm>
        </p:spPr>
        <p:txBody>
          <a:bodyPr/>
          <a:lstStyle/>
          <a:p>
            <a:pPr eaLnBrk="1" hangingPunct="1"/>
            <a:r>
              <a:rPr smtClean="0"/>
              <a:t>Agenda</a:t>
            </a:r>
          </a:p>
        </p:txBody>
      </p:sp>
      <p:sp>
        <p:nvSpPr>
          <p:cNvPr id="1247235" name="Rectangle 3"/>
          <p:cNvSpPr>
            <a:spLocks noGrp="1" noChangeArrowheads="1"/>
          </p:cNvSpPr>
          <p:nvPr>
            <p:ph type="body" idx="1"/>
          </p:nvPr>
        </p:nvSpPr>
        <p:spPr/>
        <p:txBody>
          <a:bodyPr/>
          <a:lstStyle/>
          <a:p>
            <a:pPr marL="574675" indent="-342900" eaLnBrk="1" hangingPunct="1"/>
            <a:r>
              <a:rPr lang="en-IN" altLang="en-US" smtClean="0">
                <a:cs typeface="Arial" panose="020B0604020202020204" pitchFamily="34" charset="0"/>
              </a:rPr>
              <a:t>Abstract Classes</a:t>
            </a:r>
          </a:p>
          <a:p>
            <a:pPr marL="574675" indent="-342900" eaLnBrk="1" hangingPunct="1"/>
            <a:r>
              <a:rPr lang="en-IN" altLang="en-US" i="1" smtClean="0">
                <a:cs typeface="Arial" panose="020B0604020202020204" pitchFamily="34" charset="0"/>
              </a:rPr>
              <a:t>final</a:t>
            </a:r>
            <a:r>
              <a:rPr lang="en-IN" altLang="en-US" smtClean="0">
                <a:cs typeface="Arial" panose="020B0604020202020204" pitchFamily="34" charset="0"/>
              </a:rPr>
              <a:t> keyword</a:t>
            </a:r>
          </a:p>
          <a:p>
            <a:pPr marL="574675" indent="-342900" eaLnBrk="1" hangingPunct="1"/>
            <a:r>
              <a:rPr lang="en-IN" altLang="en-US" smtClean="0">
                <a:cs typeface="Arial" panose="020B0604020202020204" pitchFamily="34" charset="0"/>
              </a:rPr>
              <a:t>Interfaces</a:t>
            </a:r>
          </a:p>
          <a:p>
            <a:pPr marL="574675" indent="-342900" eaLnBrk="1" hangingPunct="1"/>
            <a:r>
              <a:rPr lang="en-IN" altLang="en-US" smtClean="0">
                <a:cs typeface="Arial" panose="020B0604020202020204" pitchFamily="34" charset="0"/>
              </a:rPr>
              <a:t>Static and Dynamic Polymorphism </a:t>
            </a:r>
          </a:p>
          <a:p>
            <a:pPr marL="574675" indent="-342900" eaLnBrk="1" hangingPunct="1"/>
            <a:r>
              <a:rPr lang="en-IN" altLang="en-US" smtClean="0">
                <a:cs typeface="Arial" panose="020B0604020202020204" pitchFamily="34" charset="0"/>
              </a:rPr>
              <a:t>Access Modifiers</a:t>
            </a:r>
          </a:p>
          <a:p>
            <a:pPr marL="574675" indent="-342900" eaLnBrk="1" hangingPunct="1"/>
            <a:r>
              <a:rPr lang="en-IN" altLang="en-US" smtClean="0">
                <a:cs typeface="Arial" panose="020B0604020202020204" pitchFamily="34" charset="0"/>
              </a:rPr>
              <a:t>Packages.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1" end="1"/>
                                            </p:txEl>
                                          </p:spTgt>
                                        </p:tgtEl>
                                        <p:attrNameLst>
                                          <p:attrName>style.visibility</p:attrName>
                                        </p:attrNameLst>
                                      </p:cBhvr>
                                      <p:to>
                                        <p:strVal val="visible"/>
                                      </p:to>
                                    </p:set>
                                    <p:animEffect transition="in" filter="blinds(horizontal)">
                                      <p:cBhvr>
                                        <p:cTn id="11" dur="500"/>
                                        <p:tgtEl>
                                          <p:spTgt spid="1247235">
                                            <p:txEl>
                                              <p:pRg st="1" end="1"/>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5" dur="500"/>
                                        <p:tgtEl>
                                          <p:spTgt spid="1247235">
                                            <p:txEl>
                                              <p:pRg st="2" end="2"/>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9" dur="500"/>
                                        <p:tgtEl>
                                          <p:spTgt spid="1247235">
                                            <p:txEl>
                                              <p:pRg st="3" end="3"/>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23" dur="500"/>
                                        <p:tgtEl>
                                          <p:spTgt spid="1247235">
                                            <p:txEl>
                                              <p:pRg st="4" end="4"/>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1247235">
                                            <p:txEl>
                                              <p:pRg st="5" end="5"/>
                                            </p:txEl>
                                          </p:spTgt>
                                        </p:tgtEl>
                                        <p:attrNameLst>
                                          <p:attrName>style.visibility</p:attrName>
                                        </p:attrNameLst>
                                      </p:cBhvr>
                                      <p:to>
                                        <p:strVal val="visible"/>
                                      </p:to>
                                    </p:set>
                                    <p:animEffect transition="in" filter="blinds(horizontal)">
                                      <p:cBhvr>
                                        <p:cTn id="27" dur="500"/>
                                        <p:tgtEl>
                                          <p:spTgt spid="1247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smtClean="0"/>
              <a:t>Interfaces Vs Subclasses</a:t>
            </a:r>
          </a:p>
        </p:txBody>
      </p:sp>
      <p:sp>
        <p:nvSpPr>
          <p:cNvPr id="79875" name="Rectangle 3"/>
          <p:cNvSpPr>
            <a:spLocks noGrp="1" noChangeArrowheads="1"/>
          </p:cNvSpPr>
          <p:nvPr>
            <p:ph idx="1"/>
          </p:nvPr>
        </p:nvSpPr>
        <p:spPr>
          <a:xfrm>
            <a:off x="457200" y="1447800"/>
            <a:ext cx="8229600" cy="4678363"/>
          </a:xfrm>
        </p:spPr>
        <p:txBody>
          <a:bodyPr/>
          <a:lstStyle/>
          <a:p>
            <a:pPr eaLnBrk="1" hangingPunct="1"/>
            <a:r>
              <a:rPr lang="en-US" altLang="en-US" smtClean="0"/>
              <a:t>Make a </a:t>
            </a:r>
            <a:r>
              <a:rPr lang="en-US" altLang="en-US" smtClean="0">
                <a:solidFill>
                  <a:srgbClr val="FF5050"/>
                </a:solidFill>
              </a:rPr>
              <a:t>subclass</a:t>
            </a:r>
            <a:r>
              <a:rPr lang="en-US" altLang="en-US" smtClean="0"/>
              <a:t> only when you want to make a </a:t>
            </a:r>
            <a:r>
              <a:rPr lang="en-US" altLang="en-US" smtClean="0">
                <a:solidFill>
                  <a:srgbClr val="FF5050"/>
                </a:solidFill>
              </a:rPr>
              <a:t>more specific version</a:t>
            </a:r>
            <a:r>
              <a:rPr lang="en-US" altLang="en-US" smtClean="0"/>
              <a:t> of a class.</a:t>
            </a:r>
          </a:p>
          <a:p>
            <a:pPr eaLnBrk="1" hangingPunct="1"/>
            <a:endParaRPr lang="en-US" altLang="en-US" sz="1400" smtClean="0"/>
          </a:p>
          <a:p>
            <a:pPr eaLnBrk="1" hangingPunct="1"/>
            <a:r>
              <a:rPr lang="en-US" altLang="en-US" smtClean="0"/>
              <a:t>Use an </a:t>
            </a:r>
            <a:r>
              <a:rPr lang="en-US" altLang="en-US" smtClean="0">
                <a:solidFill>
                  <a:srgbClr val="FF5050"/>
                </a:solidFill>
              </a:rPr>
              <a:t>interface</a:t>
            </a:r>
            <a:r>
              <a:rPr lang="en-US" altLang="en-US" smtClean="0"/>
              <a:t> when you want to </a:t>
            </a:r>
            <a:r>
              <a:rPr lang="en-US" altLang="en-US" smtClean="0">
                <a:solidFill>
                  <a:srgbClr val="FF5050"/>
                </a:solidFill>
              </a:rPr>
              <a:t>define a role </a:t>
            </a:r>
            <a:r>
              <a:rPr lang="en-US" altLang="en-US" smtClean="0"/>
              <a:t>that other classes can play</a:t>
            </a:r>
            <a:endParaRPr lang="en-US" altLang="en-US" b="1" smtClean="0"/>
          </a:p>
          <a:p>
            <a:pPr eaLnBrk="1" hangingPunct="1">
              <a:buFont typeface="Wingdings" panose="05000000000000000000" pitchFamily="2" charset="2"/>
              <a:buNone/>
            </a:pPr>
            <a:endParaRPr lang="en-US" alt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04800" y="552450"/>
            <a:ext cx="6705600" cy="411163"/>
          </a:xfrm>
        </p:spPr>
        <p:txBody>
          <a:bodyPr/>
          <a:lstStyle/>
          <a:p>
            <a:pPr eaLnBrk="1" hangingPunct="1"/>
            <a:r>
              <a:rPr smtClean="0"/>
              <a:t>Introduction to Packages</a:t>
            </a:r>
          </a:p>
        </p:txBody>
      </p:sp>
      <p:sp>
        <p:nvSpPr>
          <p:cNvPr id="82947" name="Rectangle 3"/>
          <p:cNvSpPr>
            <a:spLocks noGrp="1" noChangeArrowheads="1"/>
          </p:cNvSpPr>
          <p:nvPr>
            <p:ph type="body" idx="1"/>
          </p:nvPr>
        </p:nvSpPr>
        <p:spPr/>
        <p:txBody>
          <a:bodyPr/>
          <a:lstStyle/>
          <a:p>
            <a:pPr eaLnBrk="1" hangingPunct="1"/>
            <a:r>
              <a:rPr lang="en-US" altLang="en-US" b="1" smtClean="0"/>
              <a:t>Why Packages?</a:t>
            </a:r>
          </a:p>
          <a:p>
            <a:pPr lvl="1" eaLnBrk="1" hangingPunct="1"/>
            <a:r>
              <a:rPr lang="en-US" altLang="en-US" smtClean="0">
                <a:cs typeface="Arial" panose="020B0604020202020204" pitchFamily="34" charset="0"/>
              </a:rPr>
              <a:t>To avoid naming conflicts </a:t>
            </a:r>
          </a:p>
          <a:p>
            <a:pPr lvl="1" eaLnBrk="1" hangingPunct="1"/>
            <a:r>
              <a:rPr lang="en-US" altLang="en-US" smtClean="0">
                <a:cs typeface="Arial" panose="020B0604020202020204" pitchFamily="34" charset="0"/>
              </a:rPr>
              <a:t>To control access</a:t>
            </a:r>
          </a:p>
          <a:p>
            <a:pPr lvl="1" eaLnBrk="1" hangingPunct="1"/>
            <a:r>
              <a:rPr lang="en-US" altLang="en-US" smtClean="0">
                <a:cs typeface="Arial" panose="020B0604020202020204" pitchFamily="34" charset="0"/>
              </a:rPr>
              <a:t>To achieve Reusability</a:t>
            </a:r>
          </a:p>
          <a:p>
            <a:pPr lvl="1" eaLnBrk="1" hangingPunct="1">
              <a:buFont typeface="Wingdings" panose="05000000000000000000" pitchFamily="2" charset="2"/>
              <a:buNone/>
            </a:pPr>
            <a:endParaRPr lang="en-US" altLang="en-US" smtClean="0">
              <a:cs typeface="Arial" panose="020B0604020202020204" pitchFamily="34" charset="0"/>
            </a:endParaRPr>
          </a:p>
          <a:p>
            <a:pPr eaLnBrk="1" hangingPunct="1"/>
            <a:r>
              <a:rPr lang="en-US" altLang="en-US" b="1" smtClean="0"/>
              <a:t>What is a Package?</a:t>
            </a:r>
          </a:p>
          <a:p>
            <a:pPr lvl="1" eaLnBrk="1" hangingPunct="1">
              <a:buFont typeface="Wingdings" panose="05000000000000000000" pitchFamily="2" charset="2"/>
              <a:buNone/>
            </a:pPr>
            <a:endParaRPr lang="en-US" altLang="en-US" smtClean="0">
              <a:cs typeface="Arial" panose="020B0604020202020204" pitchFamily="34" charset="0"/>
            </a:endParaRPr>
          </a:p>
          <a:p>
            <a:pPr lvl="1" eaLnBrk="1" hangingPunct="1"/>
            <a:r>
              <a:rPr lang="en-IN" altLang="en-US" smtClean="0">
                <a:cs typeface="Arial" panose="020B0604020202020204" pitchFamily="34" charset="0"/>
              </a:rPr>
              <a:t>Package is a container used to group related classes, interfaces &amp; sub-packages </a:t>
            </a:r>
            <a:r>
              <a:rPr lang="en-US" altLang="en-US" smtClean="0">
                <a:cs typeface="Arial" panose="020B0604020202020204" pitchFamily="34" charset="0"/>
              </a:rPr>
              <a:t>providing access and namespace management</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p:cTn id="7" dur="2000" fill="hold"/>
                                        <p:tgtEl>
                                          <p:spTgt spid="8294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8294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82947">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 calcmode="lin" valueType="num">
                                      <p:cBhvr>
                                        <p:cTn id="12" dur="2000" fill="hold"/>
                                        <p:tgtEl>
                                          <p:spTgt spid="82947">
                                            <p:txEl>
                                              <p:pRg st="1" end="1"/>
                                            </p:txEl>
                                          </p:spTgt>
                                        </p:tgtEl>
                                        <p:attrNameLst>
                                          <p:attrName>ppt_w</p:attrName>
                                        </p:attrNameLst>
                                      </p:cBhvr>
                                      <p:tavLst>
                                        <p:tav tm="0">
                                          <p:val>
                                            <p:strVal val="#ppt_w*0.70"/>
                                          </p:val>
                                        </p:tav>
                                        <p:tav tm="100000">
                                          <p:val>
                                            <p:strVal val="#ppt_w"/>
                                          </p:val>
                                        </p:tav>
                                      </p:tavLst>
                                    </p:anim>
                                    <p:anim calcmode="lin" valueType="num">
                                      <p:cBhvr>
                                        <p:cTn id="13" dur="2000" fill="hold"/>
                                        <p:tgtEl>
                                          <p:spTgt spid="82947">
                                            <p:txEl>
                                              <p:pRg st="1" end="1"/>
                                            </p:txEl>
                                          </p:spTgt>
                                        </p:tgtEl>
                                        <p:attrNameLst>
                                          <p:attrName>ppt_h</p:attrName>
                                        </p:attrNameLst>
                                      </p:cBhvr>
                                      <p:tavLst>
                                        <p:tav tm="0">
                                          <p:val>
                                            <p:strVal val="#ppt_h"/>
                                          </p:val>
                                        </p:tav>
                                        <p:tav tm="100000">
                                          <p:val>
                                            <p:strVal val="#ppt_h"/>
                                          </p:val>
                                        </p:tav>
                                      </p:tavLst>
                                    </p:anim>
                                    <p:animEffect transition="in" filter="fade">
                                      <p:cBhvr>
                                        <p:cTn id="14" dur="2000"/>
                                        <p:tgtEl>
                                          <p:spTgt spid="82947">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 calcmode="lin" valueType="num">
                                      <p:cBhvr>
                                        <p:cTn id="17" dur="2000" fill="hold"/>
                                        <p:tgtEl>
                                          <p:spTgt spid="82947">
                                            <p:txEl>
                                              <p:pRg st="2" end="2"/>
                                            </p:txEl>
                                          </p:spTgt>
                                        </p:tgtEl>
                                        <p:attrNameLst>
                                          <p:attrName>ppt_w</p:attrName>
                                        </p:attrNameLst>
                                      </p:cBhvr>
                                      <p:tavLst>
                                        <p:tav tm="0">
                                          <p:val>
                                            <p:strVal val="#ppt_w*0.70"/>
                                          </p:val>
                                        </p:tav>
                                        <p:tav tm="100000">
                                          <p:val>
                                            <p:strVal val="#ppt_w"/>
                                          </p:val>
                                        </p:tav>
                                      </p:tavLst>
                                    </p:anim>
                                    <p:anim calcmode="lin" valueType="num">
                                      <p:cBhvr>
                                        <p:cTn id="18" dur="2000" fill="hold"/>
                                        <p:tgtEl>
                                          <p:spTgt spid="82947">
                                            <p:txEl>
                                              <p:pRg st="2" end="2"/>
                                            </p:txEl>
                                          </p:spTgt>
                                        </p:tgtEl>
                                        <p:attrNameLst>
                                          <p:attrName>ppt_h</p:attrName>
                                        </p:attrNameLst>
                                      </p:cBhvr>
                                      <p:tavLst>
                                        <p:tav tm="0">
                                          <p:val>
                                            <p:strVal val="#ppt_h"/>
                                          </p:val>
                                        </p:tav>
                                        <p:tav tm="100000">
                                          <p:val>
                                            <p:strVal val="#ppt_h"/>
                                          </p:val>
                                        </p:tav>
                                      </p:tavLst>
                                    </p:anim>
                                    <p:animEffect transition="in" filter="fade">
                                      <p:cBhvr>
                                        <p:cTn id="19" dur="2000"/>
                                        <p:tgtEl>
                                          <p:spTgt spid="82947">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 calcmode="lin" valueType="num">
                                      <p:cBhvr>
                                        <p:cTn id="22" dur="2000" fill="hold"/>
                                        <p:tgtEl>
                                          <p:spTgt spid="82947">
                                            <p:txEl>
                                              <p:pRg st="3" end="3"/>
                                            </p:txEl>
                                          </p:spTgt>
                                        </p:tgtEl>
                                        <p:attrNameLst>
                                          <p:attrName>ppt_w</p:attrName>
                                        </p:attrNameLst>
                                      </p:cBhvr>
                                      <p:tavLst>
                                        <p:tav tm="0">
                                          <p:val>
                                            <p:strVal val="#ppt_w*0.70"/>
                                          </p:val>
                                        </p:tav>
                                        <p:tav tm="100000">
                                          <p:val>
                                            <p:strVal val="#ppt_w"/>
                                          </p:val>
                                        </p:tav>
                                      </p:tavLst>
                                    </p:anim>
                                    <p:anim calcmode="lin" valueType="num">
                                      <p:cBhvr>
                                        <p:cTn id="23" dur="2000" fill="hold"/>
                                        <p:tgtEl>
                                          <p:spTgt spid="82947">
                                            <p:txEl>
                                              <p:pRg st="3" end="3"/>
                                            </p:txEl>
                                          </p:spTgt>
                                        </p:tgtEl>
                                        <p:attrNameLst>
                                          <p:attrName>ppt_h</p:attrName>
                                        </p:attrNameLst>
                                      </p:cBhvr>
                                      <p:tavLst>
                                        <p:tav tm="0">
                                          <p:val>
                                            <p:strVal val="#ppt_h"/>
                                          </p:val>
                                        </p:tav>
                                        <p:tav tm="100000">
                                          <p:val>
                                            <p:strVal val="#ppt_h"/>
                                          </p:val>
                                        </p:tav>
                                      </p:tavLst>
                                    </p:anim>
                                    <p:animEffect transition="in" filter="fade">
                                      <p:cBhvr>
                                        <p:cTn id="24" dur="2000"/>
                                        <p:tgtEl>
                                          <p:spTgt spid="82947">
                                            <p:txEl>
                                              <p:pRg st="3" end="3"/>
                                            </p:txEl>
                                          </p:spTgt>
                                        </p:tgtEl>
                                      </p:cBhvr>
                                    </p:animEffect>
                                  </p:childTnLst>
                                </p:cTn>
                              </p:par>
                            </p:childTnLst>
                          </p:cTn>
                        </p:par>
                        <p:par>
                          <p:cTn id="25" fill="hold" nodeType="afterGroup">
                            <p:stCondLst>
                              <p:cond delay="2000"/>
                            </p:stCondLst>
                            <p:childTnLst>
                              <p:par>
                                <p:cTn id="26" presetID="50" presetClass="entr" presetSubtype="0" decel="100000" fill="hold" grpId="0" nodeType="afterEffect">
                                  <p:stCondLst>
                                    <p:cond delay="0"/>
                                  </p:stCondLst>
                                  <p:childTnLst>
                                    <p:set>
                                      <p:cBhvr>
                                        <p:cTn id="27" dur="1" fill="hold">
                                          <p:stCondLst>
                                            <p:cond delay="0"/>
                                          </p:stCondLst>
                                        </p:cTn>
                                        <p:tgtEl>
                                          <p:spTgt spid="82947">
                                            <p:txEl>
                                              <p:pRg st="5" end="5"/>
                                            </p:txEl>
                                          </p:spTgt>
                                        </p:tgtEl>
                                        <p:attrNameLst>
                                          <p:attrName>style.visibility</p:attrName>
                                        </p:attrNameLst>
                                      </p:cBhvr>
                                      <p:to>
                                        <p:strVal val="visible"/>
                                      </p:to>
                                    </p:set>
                                    <p:anim calcmode="lin" valueType="num">
                                      <p:cBhvr>
                                        <p:cTn id="28" dur="2000" fill="hold"/>
                                        <p:tgtEl>
                                          <p:spTgt spid="82947">
                                            <p:txEl>
                                              <p:pRg st="5" end="5"/>
                                            </p:txEl>
                                          </p:spTgt>
                                        </p:tgtEl>
                                        <p:attrNameLst>
                                          <p:attrName>ppt_w</p:attrName>
                                        </p:attrNameLst>
                                      </p:cBhvr>
                                      <p:tavLst>
                                        <p:tav tm="0">
                                          <p:val>
                                            <p:strVal val="#ppt_w+.3"/>
                                          </p:val>
                                        </p:tav>
                                        <p:tav tm="100000">
                                          <p:val>
                                            <p:strVal val="#ppt_w"/>
                                          </p:val>
                                        </p:tav>
                                      </p:tavLst>
                                    </p:anim>
                                    <p:anim calcmode="lin" valueType="num">
                                      <p:cBhvr>
                                        <p:cTn id="29" dur="2000" fill="hold"/>
                                        <p:tgtEl>
                                          <p:spTgt spid="82947">
                                            <p:txEl>
                                              <p:pRg st="5" end="5"/>
                                            </p:txEl>
                                          </p:spTgt>
                                        </p:tgtEl>
                                        <p:attrNameLst>
                                          <p:attrName>ppt_h</p:attrName>
                                        </p:attrNameLst>
                                      </p:cBhvr>
                                      <p:tavLst>
                                        <p:tav tm="0">
                                          <p:val>
                                            <p:strVal val="#ppt_h"/>
                                          </p:val>
                                        </p:tav>
                                        <p:tav tm="100000">
                                          <p:val>
                                            <p:strVal val="#ppt_h"/>
                                          </p:val>
                                        </p:tav>
                                      </p:tavLst>
                                    </p:anim>
                                    <p:animEffect transition="in" filter="fade">
                                      <p:cBhvr>
                                        <p:cTn id="30" dur="2000"/>
                                        <p:tgtEl>
                                          <p:spTgt spid="82947">
                                            <p:txEl>
                                              <p:pRg st="5" end="5"/>
                                            </p:txEl>
                                          </p:spTgt>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82947">
                                            <p:txEl>
                                              <p:pRg st="7" end="7"/>
                                            </p:txEl>
                                          </p:spTgt>
                                        </p:tgtEl>
                                        <p:attrNameLst>
                                          <p:attrName>style.visibility</p:attrName>
                                        </p:attrNameLst>
                                      </p:cBhvr>
                                      <p:to>
                                        <p:strVal val="visible"/>
                                      </p:to>
                                    </p:set>
                                    <p:anim calcmode="lin" valueType="num">
                                      <p:cBhvr>
                                        <p:cTn id="33" dur="2000" fill="hold"/>
                                        <p:tgtEl>
                                          <p:spTgt spid="82947">
                                            <p:txEl>
                                              <p:pRg st="7" end="7"/>
                                            </p:txEl>
                                          </p:spTgt>
                                        </p:tgtEl>
                                        <p:attrNameLst>
                                          <p:attrName>ppt_w</p:attrName>
                                        </p:attrNameLst>
                                      </p:cBhvr>
                                      <p:tavLst>
                                        <p:tav tm="0">
                                          <p:val>
                                            <p:strVal val="#ppt_w*0.70"/>
                                          </p:val>
                                        </p:tav>
                                        <p:tav tm="100000">
                                          <p:val>
                                            <p:strVal val="#ppt_w"/>
                                          </p:val>
                                        </p:tav>
                                      </p:tavLst>
                                    </p:anim>
                                    <p:anim calcmode="lin" valueType="num">
                                      <p:cBhvr>
                                        <p:cTn id="34" dur="2000" fill="hold"/>
                                        <p:tgtEl>
                                          <p:spTgt spid="82947">
                                            <p:txEl>
                                              <p:pRg st="7" end="7"/>
                                            </p:txEl>
                                          </p:spTgt>
                                        </p:tgtEl>
                                        <p:attrNameLst>
                                          <p:attrName>ppt_h</p:attrName>
                                        </p:attrNameLst>
                                      </p:cBhvr>
                                      <p:tavLst>
                                        <p:tav tm="0">
                                          <p:val>
                                            <p:strVal val="#ppt_h"/>
                                          </p:val>
                                        </p:tav>
                                        <p:tav tm="100000">
                                          <p:val>
                                            <p:strVal val="#ppt_h"/>
                                          </p:val>
                                        </p:tav>
                                      </p:tavLst>
                                    </p:anim>
                                    <p:animEffect transition="in" filter="fade">
                                      <p:cBhvr>
                                        <p:cTn id="35" dur="20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4800" y="552450"/>
            <a:ext cx="6705600" cy="411163"/>
          </a:xfrm>
        </p:spPr>
        <p:txBody>
          <a:bodyPr/>
          <a:lstStyle/>
          <a:p>
            <a:pPr eaLnBrk="1" hangingPunct="1"/>
            <a:r>
              <a:rPr smtClean="0"/>
              <a:t>Packages</a:t>
            </a:r>
          </a:p>
        </p:txBody>
      </p:sp>
      <p:sp>
        <p:nvSpPr>
          <p:cNvPr id="1298435" name="Rectangle 3"/>
          <p:cNvSpPr>
            <a:spLocks noGrp="1" noChangeArrowheads="1"/>
          </p:cNvSpPr>
          <p:nvPr>
            <p:ph type="body" idx="1"/>
          </p:nvPr>
        </p:nvSpPr>
        <p:spPr/>
        <p:txBody>
          <a:bodyPr/>
          <a:lstStyle/>
          <a:p>
            <a:pPr eaLnBrk="1" hangingPunct="1"/>
            <a:r>
              <a:rPr lang="en-US" altLang="en-US" smtClean="0"/>
              <a:t>(.) notation is used to identify package members in the package hierarchy.</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eg:</a:t>
            </a:r>
          </a:p>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a:p>
            <a:pPr eaLnBrk="1" hangingPunct="1">
              <a:buFont typeface="Wingdings" panose="05000000000000000000" pitchFamily="2" charset="2"/>
              <a:buNone/>
            </a:pPr>
            <a:r>
              <a:rPr lang="en-US" altLang="en-US" smtClean="0">
                <a:solidFill>
                  <a:srgbClr val="FF3300"/>
                </a:solidFill>
                <a:latin typeface="Courier New" panose="02070309020205020404" pitchFamily="49" charset="0"/>
              </a:rPr>
              <a:t>package mypackage.mysubpackage //subpackage declaration</a:t>
            </a:r>
          </a:p>
          <a:p>
            <a:pPr eaLnBrk="1" hangingPunct="1">
              <a:buFont typeface="Wingdings" panose="05000000000000000000" pitchFamily="2" charset="2"/>
              <a:buNone/>
            </a:pPr>
            <a:r>
              <a:rPr lang="en-US" altLang="en-US" smtClean="0">
                <a:solidFill>
                  <a:srgbClr val="FF3300"/>
                </a:solidFill>
                <a:latin typeface="Courier New" panose="02070309020205020404" pitchFamily="49" charset="0"/>
              </a:rPr>
              <a:t>public class MyClass{		//class in subpackage</a:t>
            </a:r>
          </a:p>
          <a:p>
            <a:pPr eaLnBrk="1" hangingPunct="1">
              <a:buFont typeface="Wingdings" panose="05000000000000000000" pitchFamily="2" charset="2"/>
              <a:buNone/>
            </a:pPr>
            <a:r>
              <a:rPr lang="en-US" altLang="en-US" smtClean="0">
                <a:solidFill>
                  <a:srgbClr val="FF3300"/>
                </a:solidFill>
                <a:latin typeface="Courier New" panose="02070309020205020404" pitchFamily="49" charset="0"/>
              </a:rPr>
              <a:t>…..</a:t>
            </a:r>
          </a:p>
          <a:p>
            <a:pPr eaLnBrk="1" hangingPunct="1">
              <a:buFont typeface="Wingdings" panose="05000000000000000000" pitchFamily="2" charset="2"/>
              <a:buNone/>
            </a:pPr>
            <a:r>
              <a:rPr lang="en-US" altLang="en-US" smtClean="0">
                <a:solidFill>
                  <a:srgbClr val="FF3300"/>
                </a:solidFill>
                <a:latin typeface="Courier New" panose="02070309020205020404" pitchFamily="49" charset="0"/>
              </a:rPr>
              <a:t>}</a:t>
            </a:r>
          </a:p>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p:txBody>
      </p:sp>
      <p:sp>
        <p:nvSpPr>
          <p:cNvPr id="1298436" name="Rectangle 4"/>
          <p:cNvSpPr>
            <a:spLocks noChangeArrowheads="1"/>
          </p:cNvSpPr>
          <p:nvPr/>
        </p:nvSpPr>
        <p:spPr bwMode="auto">
          <a:xfrm>
            <a:off x="4876800" y="3657600"/>
            <a:ext cx="3429000" cy="1371600"/>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1298437" name="Rectangle 5"/>
          <p:cNvSpPr>
            <a:spLocks noChangeArrowheads="1"/>
          </p:cNvSpPr>
          <p:nvPr/>
        </p:nvSpPr>
        <p:spPr bwMode="auto">
          <a:xfrm>
            <a:off x="4876800" y="3276600"/>
            <a:ext cx="1066800" cy="381000"/>
          </a:xfrm>
          <a:prstGeom prst="rect">
            <a:avLst/>
          </a:prstGeom>
          <a:solidFill>
            <a:schemeClr val="accent1"/>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200">
                <a:latin typeface="Times New Roman" panose="02020603050405020304" pitchFamily="18" charset="0"/>
              </a:rPr>
              <a:t>mypackage</a:t>
            </a:r>
          </a:p>
        </p:txBody>
      </p:sp>
      <p:sp>
        <p:nvSpPr>
          <p:cNvPr id="1298441" name="Rectangle 9"/>
          <p:cNvSpPr>
            <a:spLocks noChangeArrowheads="1"/>
          </p:cNvSpPr>
          <p:nvPr/>
        </p:nvSpPr>
        <p:spPr bwMode="auto">
          <a:xfrm>
            <a:off x="5105400" y="4114800"/>
            <a:ext cx="2209800" cy="685800"/>
          </a:xfrm>
          <a:prstGeom prst="rect">
            <a:avLst/>
          </a:prstGeom>
          <a:solidFill>
            <a:srgbClr val="99CC00"/>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1298442" name="Rectangle 10"/>
          <p:cNvSpPr>
            <a:spLocks noChangeArrowheads="1"/>
          </p:cNvSpPr>
          <p:nvPr/>
        </p:nvSpPr>
        <p:spPr bwMode="auto">
          <a:xfrm>
            <a:off x="5105400" y="3810000"/>
            <a:ext cx="1143000" cy="304800"/>
          </a:xfrm>
          <a:prstGeom prst="rect">
            <a:avLst/>
          </a:prstGeom>
          <a:solidFill>
            <a:srgbClr val="99CC00"/>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200">
                <a:latin typeface="Times New Roman" panose="02020603050405020304" pitchFamily="18" charset="0"/>
              </a:rPr>
              <a:t>mysubpackage</a:t>
            </a:r>
          </a:p>
        </p:txBody>
      </p:sp>
      <p:sp>
        <p:nvSpPr>
          <p:cNvPr id="1298443" name="Rectangle 11"/>
          <p:cNvSpPr>
            <a:spLocks noChangeArrowheads="1"/>
          </p:cNvSpPr>
          <p:nvPr/>
        </p:nvSpPr>
        <p:spPr bwMode="auto">
          <a:xfrm>
            <a:off x="5257800" y="4343400"/>
            <a:ext cx="990600" cy="381000"/>
          </a:xfrm>
          <a:prstGeom prst="rect">
            <a:avLst/>
          </a:prstGeom>
          <a:solidFill>
            <a:srgbClr val="FFFF99"/>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200">
                <a:latin typeface="Times New Roman" panose="02020603050405020304" pitchFamily="18" charset="0"/>
              </a:rPr>
              <a:t>MyClass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8435">
                                            <p:txEl>
                                              <p:pRg st="0" end="0"/>
                                            </p:txEl>
                                          </p:spTgt>
                                        </p:tgtEl>
                                        <p:attrNameLst>
                                          <p:attrName>style.visibility</p:attrName>
                                        </p:attrNameLst>
                                      </p:cBhvr>
                                      <p:to>
                                        <p:strVal val="visible"/>
                                      </p:to>
                                    </p:set>
                                    <p:animEffect transition="in" filter="blinds(horizontal)">
                                      <p:cBhvr>
                                        <p:cTn id="7" dur="500"/>
                                        <p:tgtEl>
                                          <p:spTgt spid="129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8435">
                                            <p:txEl>
                                              <p:pRg st="2" end="2"/>
                                            </p:txEl>
                                          </p:spTgt>
                                        </p:tgtEl>
                                        <p:attrNameLst>
                                          <p:attrName>style.visibility</p:attrName>
                                        </p:attrNameLst>
                                      </p:cBhvr>
                                      <p:to>
                                        <p:strVal val="visible"/>
                                      </p:to>
                                    </p:set>
                                    <p:animEffect transition="in" filter="blinds(horizontal)">
                                      <p:cBhvr>
                                        <p:cTn id="12" dur="500"/>
                                        <p:tgtEl>
                                          <p:spTgt spid="12984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98435">
                                            <p:txEl>
                                              <p:pRg st="4" end="4"/>
                                            </p:txEl>
                                          </p:spTgt>
                                        </p:tgtEl>
                                        <p:attrNameLst>
                                          <p:attrName>style.visibility</p:attrName>
                                        </p:attrNameLst>
                                      </p:cBhvr>
                                      <p:to>
                                        <p:strVal val="visible"/>
                                      </p:to>
                                    </p:set>
                                    <p:animEffect transition="in" filter="blinds(horizontal)">
                                      <p:cBhvr>
                                        <p:cTn id="15" dur="500"/>
                                        <p:tgtEl>
                                          <p:spTgt spid="1298435">
                                            <p:txEl>
                                              <p:pRg st="4" end="4"/>
                                            </p:txEl>
                                          </p:spTgt>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298436"/>
                                        </p:tgtEl>
                                        <p:attrNameLst>
                                          <p:attrName>style.visibility</p:attrName>
                                        </p:attrNameLst>
                                      </p:cBhvr>
                                      <p:to>
                                        <p:strVal val="visible"/>
                                      </p:to>
                                    </p:set>
                                    <p:animEffect transition="in" filter="blinds(horizontal)">
                                      <p:cBhvr>
                                        <p:cTn id="19" dur="500"/>
                                        <p:tgtEl>
                                          <p:spTgt spid="129843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98437"/>
                                        </p:tgtEl>
                                        <p:attrNameLst>
                                          <p:attrName>style.visibility</p:attrName>
                                        </p:attrNameLst>
                                      </p:cBhvr>
                                      <p:to>
                                        <p:strVal val="visible"/>
                                      </p:to>
                                    </p:set>
                                    <p:animEffect transition="in" filter="blinds(horizontal)">
                                      <p:cBhvr>
                                        <p:cTn id="22" dur="500"/>
                                        <p:tgtEl>
                                          <p:spTgt spid="1298437"/>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298442"/>
                                        </p:tgtEl>
                                        <p:attrNameLst>
                                          <p:attrName>style.visibility</p:attrName>
                                        </p:attrNameLst>
                                      </p:cBhvr>
                                      <p:to>
                                        <p:strVal val="visible"/>
                                      </p:to>
                                    </p:set>
                                    <p:animEffect transition="in" filter="blinds(horizontal)">
                                      <p:cBhvr>
                                        <p:cTn id="26" dur="500"/>
                                        <p:tgtEl>
                                          <p:spTgt spid="1298442"/>
                                        </p:tgtEl>
                                      </p:cBhvr>
                                    </p:animEffect>
                                  </p:childTnLst>
                                </p:cTn>
                              </p:par>
                            </p:childTnLst>
                          </p:cTn>
                        </p:par>
                        <p:par>
                          <p:cTn id="27" fill="hold" nodeType="afterGroup">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1298441"/>
                                        </p:tgtEl>
                                        <p:attrNameLst>
                                          <p:attrName>style.visibility</p:attrName>
                                        </p:attrNameLst>
                                      </p:cBhvr>
                                      <p:to>
                                        <p:strVal val="visible"/>
                                      </p:to>
                                    </p:set>
                                    <p:animEffect transition="in" filter="blinds(horizontal)">
                                      <p:cBhvr>
                                        <p:cTn id="30" dur="500"/>
                                        <p:tgtEl>
                                          <p:spTgt spid="12984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98435">
                                            <p:txEl>
                                              <p:pRg st="5" end="5"/>
                                            </p:txEl>
                                          </p:spTgt>
                                        </p:tgtEl>
                                        <p:attrNameLst>
                                          <p:attrName>style.visibility</p:attrName>
                                        </p:attrNameLst>
                                      </p:cBhvr>
                                      <p:to>
                                        <p:strVal val="visible"/>
                                      </p:to>
                                    </p:set>
                                    <p:animEffect transition="in" filter="blinds(horizontal)">
                                      <p:cBhvr>
                                        <p:cTn id="35" dur="500"/>
                                        <p:tgtEl>
                                          <p:spTgt spid="1298435">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98435">
                                            <p:txEl>
                                              <p:pRg st="6" end="6"/>
                                            </p:txEl>
                                          </p:spTgt>
                                        </p:tgtEl>
                                        <p:attrNameLst>
                                          <p:attrName>style.visibility</p:attrName>
                                        </p:attrNameLst>
                                      </p:cBhvr>
                                      <p:to>
                                        <p:strVal val="visible"/>
                                      </p:to>
                                    </p:set>
                                    <p:animEffect transition="in" filter="blinds(horizontal)">
                                      <p:cBhvr>
                                        <p:cTn id="38" dur="500"/>
                                        <p:tgtEl>
                                          <p:spTgt spid="1298435">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98435">
                                            <p:txEl>
                                              <p:pRg st="7" end="7"/>
                                            </p:txEl>
                                          </p:spTgt>
                                        </p:tgtEl>
                                        <p:attrNameLst>
                                          <p:attrName>style.visibility</p:attrName>
                                        </p:attrNameLst>
                                      </p:cBhvr>
                                      <p:to>
                                        <p:strVal val="visible"/>
                                      </p:to>
                                    </p:set>
                                    <p:animEffect transition="in" filter="blinds(horizontal)">
                                      <p:cBhvr>
                                        <p:cTn id="41" dur="500"/>
                                        <p:tgtEl>
                                          <p:spTgt spid="1298435">
                                            <p:txEl>
                                              <p:pRg st="7" end="7"/>
                                            </p:txEl>
                                          </p:spTgt>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1298443"/>
                                        </p:tgtEl>
                                        <p:attrNameLst>
                                          <p:attrName>style.visibility</p:attrName>
                                        </p:attrNameLst>
                                      </p:cBhvr>
                                      <p:to>
                                        <p:strVal val="visible"/>
                                      </p:to>
                                    </p:set>
                                    <p:animEffect transition="in" filter="blinds(horizontal)">
                                      <p:cBhvr>
                                        <p:cTn id="45" dur="500"/>
                                        <p:tgtEl>
                                          <p:spTgt spid="1298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436" grpId="0" animBg="1"/>
      <p:bldP spid="1298437" grpId="0" animBg="1"/>
      <p:bldP spid="1298441" grpId="0" animBg="1"/>
      <p:bldP spid="1298442" grpId="0" animBg="1"/>
      <p:bldP spid="12984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552450"/>
            <a:ext cx="6705600" cy="411163"/>
          </a:xfrm>
        </p:spPr>
        <p:txBody>
          <a:bodyPr/>
          <a:lstStyle/>
          <a:p>
            <a:pPr eaLnBrk="1" hangingPunct="1"/>
            <a:r>
              <a:rPr smtClean="0"/>
              <a:t>Packages</a:t>
            </a:r>
          </a:p>
        </p:txBody>
      </p:sp>
      <p:sp>
        <p:nvSpPr>
          <p:cNvPr id="1298435"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a:p>
            <a:pPr eaLnBrk="1" hangingPunct="1"/>
            <a:r>
              <a:rPr lang="en-US" altLang="en-US" smtClean="0"/>
              <a:t>Strict file &amp; directory naming conventions to be followed</a:t>
            </a:r>
          </a:p>
          <a:p>
            <a:pPr eaLnBrk="1" hangingPunct="1"/>
            <a:endParaRPr lang="en-US" altLang="en-US" smtClean="0"/>
          </a:p>
          <a:p>
            <a:pPr eaLnBrk="1" hangingPunct="1"/>
            <a:r>
              <a:rPr lang="en-US" altLang="en-US" smtClean="0"/>
              <a:t>All classes put into a package must reside in a directory with that package name</a:t>
            </a:r>
          </a:p>
          <a:p>
            <a:pPr eaLnBrk="1" hangingPunct="1"/>
            <a:endParaRPr lang="en-US" altLang="en-US" smtClean="0"/>
          </a:p>
          <a:p>
            <a:pPr eaLnBrk="1" hangingPunct="1"/>
            <a:r>
              <a:rPr lang="en-US" altLang="en-US" smtClean="0"/>
              <a:t>Package name is specified at the beginning of the java code</a:t>
            </a:r>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a:p>
            <a:pPr eaLnBrk="1" hangingPunct="1">
              <a:buFont typeface="Wingdings" panose="05000000000000000000" pitchFamily="2" charset="2"/>
              <a:buNone/>
            </a:pPr>
            <a:endParaRPr lang="en-US" altLang="en-US" i="1" smtClean="0">
              <a:solidFill>
                <a:schemeClr val="accent2"/>
              </a:solidFill>
            </a:endParaRPr>
          </a:p>
          <a:p>
            <a:pPr eaLnBrk="1" hangingPunct="1">
              <a:buFont typeface="Wingdings" panose="05000000000000000000" pitchFamily="2" charset="2"/>
              <a:buNone/>
            </a:pPr>
            <a:r>
              <a:rPr lang="en-US" altLang="en-US" i="1" smtClean="0">
                <a:solidFill>
                  <a:schemeClr val="accent2"/>
                </a:solidFill>
              </a:rPr>
              <a:t>					</a:t>
            </a:r>
          </a:p>
          <a:p>
            <a:pPr eaLnBrk="1" hangingPunct="1">
              <a:buFont typeface="Wingdings" panose="05000000000000000000" pitchFamily="2" charset="2"/>
              <a:buNone/>
            </a:pPr>
            <a:endParaRPr lang="en-US" altLang="en-US" smtClean="0">
              <a:solidFill>
                <a:srgbClr val="FF3300"/>
              </a:solidFill>
              <a:latin typeface="Courier New" panose="02070309020205020404" pitchFamily="49"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98435">
                                            <p:txEl>
                                              <p:pRg st="1" end="1"/>
                                            </p:txEl>
                                          </p:spTgt>
                                        </p:tgtEl>
                                        <p:attrNameLst>
                                          <p:attrName>style.visibility</p:attrName>
                                        </p:attrNameLst>
                                      </p:cBhvr>
                                      <p:to>
                                        <p:strVal val="visible"/>
                                      </p:to>
                                    </p:set>
                                    <p:animEffect transition="in" filter="blinds(horizontal)">
                                      <p:cBhvr>
                                        <p:cTn id="7" dur="500"/>
                                        <p:tgtEl>
                                          <p:spTgt spid="1298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8435">
                                            <p:txEl>
                                              <p:pRg st="3" end="3"/>
                                            </p:txEl>
                                          </p:spTgt>
                                        </p:tgtEl>
                                        <p:attrNameLst>
                                          <p:attrName>style.visibility</p:attrName>
                                        </p:attrNameLst>
                                      </p:cBhvr>
                                      <p:to>
                                        <p:strVal val="visible"/>
                                      </p:to>
                                    </p:set>
                                    <p:animEffect transition="in" filter="blinds(horizontal)">
                                      <p:cBhvr>
                                        <p:cTn id="10" dur="500"/>
                                        <p:tgtEl>
                                          <p:spTgt spid="12984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98435">
                                            <p:txEl>
                                              <p:pRg st="5" end="5"/>
                                            </p:txEl>
                                          </p:spTgt>
                                        </p:tgtEl>
                                        <p:attrNameLst>
                                          <p:attrName>style.visibility</p:attrName>
                                        </p:attrNameLst>
                                      </p:cBhvr>
                                      <p:to>
                                        <p:strVal val="visible"/>
                                      </p:to>
                                    </p:set>
                                    <p:animEffect transition="in" filter="blinds(horizontal)">
                                      <p:cBhvr>
                                        <p:cTn id="13" dur="500"/>
                                        <p:tgtEl>
                                          <p:spTgt spid="12984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98435">
                                            <p:txEl>
                                              <p:pRg st="11" end="11"/>
                                            </p:txEl>
                                          </p:spTgt>
                                        </p:tgtEl>
                                        <p:attrNameLst>
                                          <p:attrName>style.visibility</p:attrName>
                                        </p:attrNameLst>
                                      </p:cBhvr>
                                      <p:to>
                                        <p:strVal val="visible"/>
                                      </p:to>
                                    </p:set>
                                    <p:animEffect transition="in" filter="blinds(horizontal)">
                                      <p:cBhvr>
                                        <p:cTn id="16" dur="500"/>
                                        <p:tgtEl>
                                          <p:spTgt spid="129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552450"/>
            <a:ext cx="6705600" cy="411163"/>
          </a:xfrm>
        </p:spPr>
        <p:txBody>
          <a:bodyPr/>
          <a:lstStyle/>
          <a:p>
            <a:pPr eaLnBrk="1" hangingPunct="1"/>
            <a:r>
              <a:rPr smtClean="0"/>
              <a:t>Predefined Packages</a:t>
            </a:r>
          </a:p>
        </p:txBody>
      </p:sp>
      <p:sp>
        <p:nvSpPr>
          <p:cNvPr id="102403" name="Rectangle 3"/>
          <p:cNvSpPr>
            <a:spLocks noGrp="1" noChangeArrowheads="1"/>
          </p:cNvSpPr>
          <p:nvPr>
            <p:ph type="body" idx="1"/>
          </p:nvPr>
        </p:nvSpPr>
        <p:spPr/>
        <p:txBody>
          <a:bodyPr/>
          <a:lstStyle/>
          <a:p>
            <a:pPr marL="192881" indent="-192881" eaLnBrk="1" hangingPunct="1">
              <a:lnSpc>
                <a:spcPct val="90000"/>
              </a:lnSpc>
              <a:defRPr/>
            </a:pPr>
            <a:r>
              <a:rPr dirty="0" smtClean="0"/>
              <a:t>Already defined in the Java API library &amp; can be </a:t>
            </a:r>
            <a:r>
              <a:rPr b="1" dirty="0" smtClean="0"/>
              <a:t>imported</a:t>
            </a:r>
            <a:r>
              <a:rPr dirty="0" smtClean="0"/>
              <a:t> into user programs</a:t>
            </a:r>
          </a:p>
          <a:p>
            <a:pPr marL="192881" indent="-192881" eaLnBrk="1" hangingPunct="1">
              <a:lnSpc>
                <a:spcPct val="90000"/>
              </a:lnSpc>
              <a:buFont typeface="Wingdings" panose="05000000000000000000" pitchFamily="2" charset="2"/>
              <a:buNone/>
              <a:defRPr/>
            </a:pPr>
            <a:endParaRPr dirty="0" smtClean="0"/>
          </a:p>
          <a:p>
            <a:pPr marL="192881" indent="-192881" eaLnBrk="1" hangingPunct="1">
              <a:lnSpc>
                <a:spcPct val="90000"/>
              </a:lnSpc>
              <a:defRPr/>
            </a:pPr>
            <a:r>
              <a:rPr dirty="0" smtClean="0"/>
              <a:t>Examples of predefined packages:</a:t>
            </a:r>
          </a:p>
          <a:p>
            <a:pPr marL="192881" indent="-192881" eaLnBrk="1" hangingPunct="1">
              <a:lnSpc>
                <a:spcPct val="90000"/>
              </a:lnSpc>
              <a:buFont typeface="Wingdings" panose="05000000000000000000" pitchFamily="2" charset="2"/>
              <a:buNone/>
              <a:defRPr/>
            </a:pPr>
            <a:endParaRPr dirty="0" smtClean="0"/>
          </a:p>
          <a:p>
            <a:pPr marL="565150" lvl="3" indent="0" eaLnBrk="1" hangingPunct="1">
              <a:lnSpc>
                <a:spcPct val="90000"/>
              </a:lnSpc>
              <a:buFont typeface="Wingdings" panose="05000000000000000000" pitchFamily="2" charset="2"/>
              <a:buNone/>
              <a:defRPr/>
            </a:pPr>
            <a:r>
              <a:rPr dirty="0" err="1" smtClean="0">
                <a:latin typeface="Courier New" pitchFamily="49" charset="0"/>
              </a:rPr>
              <a:t>java.lang</a:t>
            </a:r>
            <a:r>
              <a:rPr dirty="0" smtClean="0">
                <a:latin typeface="Courier New" pitchFamily="49" charset="0"/>
              </a:rPr>
              <a:t>.*;	      	Frequently required Operations 			 	(By default, it is imported)</a:t>
            </a:r>
          </a:p>
          <a:p>
            <a:pPr marL="565150" lvl="3" indent="0" eaLnBrk="1" hangingPunct="1">
              <a:lnSpc>
                <a:spcPct val="90000"/>
              </a:lnSpc>
              <a:buFont typeface="Wingdings" panose="05000000000000000000" pitchFamily="2" charset="2"/>
              <a:buNone/>
              <a:defRPr/>
            </a:pPr>
            <a:r>
              <a:rPr dirty="0" err="1" smtClean="0">
                <a:latin typeface="Courier New" pitchFamily="49" charset="0"/>
              </a:rPr>
              <a:t>java.util</a:t>
            </a:r>
            <a:r>
              <a:rPr dirty="0" smtClean="0">
                <a:latin typeface="Courier New" pitchFamily="49" charset="0"/>
              </a:rPr>
              <a:t>.*;	      	Utility Operations</a:t>
            </a:r>
          </a:p>
          <a:p>
            <a:pPr marL="565150" lvl="3" indent="0" eaLnBrk="1" hangingPunct="1">
              <a:lnSpc>
                <a:spcPct val="90000"/>
              </a:lnSpc>
              <a:buFont typeface="Wingdings" panose="05000000000000000000" pitchFamily="2" charset="2"/>
              <a:buNone/>
              <a:defRPr/>
            </a:pPr>
            <a:r>
              <a:rPr dirty="0" err="1" smtClean="0">
                <a:latin typeface="Courier New" pitchFamily="49" charset="0"/>
              </a:rPr>
              <a:t>java.sql</a:t>
            </a:r>
            <a:r>
              <a:rPr dirty="0" smtClean="0">
                <a:latin typeface="Courier New" pitchFamily="49" charset="0"/>
              </a:rPr>
              <a:t>.*;	      	Database operations</a:t>
            </a:r>
          </a:p>
          <a:p>
            <a:pPr marL="565150" lvl="3" indent="0" eaLnBrk="1" hangingPunct="1">
              <a:lnSpc>
                <a:spcPct val="90000"/>
              </a:lnSpc>
              <a:buFont typeface="Wingdings" panose="05000000000000000000" pitchFamily="2" charset="2"/>
              <a:buNone/>
              <a:defRPr/>
            </a:pPr>
            <a:r>
              <a:rPr dirty="0" smtClean="0">
                <a:latin typeface="Courier New" pitchFamily="49" charset="0"/>
              </a:rPr>
              <a:t>java.net.*;	      	Networking operations</a:t>
            </a:r>
          </a:p>
          <a:p>
            <a:pPr marL="565150" lvl="3" indent="0" eaLnBrk="1" hangingPunct="1">
              <a:lnSpc>
                <a:spcPct val="90000"/>
              </a:lnSpc>
              <a:buFont typeface="Wingdings" panose="05000000000000000000" pitchFamily="2" charset="2"/>
              <a:buNone/>
              <a:defRPr/>
            </a:pPr>
            <a:r>
              <a:rPr dirty="0" smtClean="0">
                <a:latin typeface="Courier New" pitchFamily="49" charset="0"/>
              </a:rPr>
              <a:t>java.io.*;	      	</a:t>
            </a:r>
            <a:r>
              <a:rPr lang="en-US" dirty="0" smtClean="0">
                <a:latin typeface="Courier New" pitchFamily="49" charset="0"/>
              </a:rPr>
              <a:t>	</a:t>
            </a:r>
            <a:r>
              <a:rPr dirty="0" smtClean="0">
                <a:latin typeface="Courier New" pitchFamily="49" charset="0"/>
              </a:rPr>
              <a:t>File related operations</a:t>
            </a:r>
          </a:p>
          <a:p>
            <a:pPr marL="192881" indent="-192881" eaLnBrk="1" hangingPunct="1">
              <a:lnSpc>
                <a:spcPct val="90000"/>
              </a:lnSpc>
              <a:buFont typeface="Wingdings" panose="05000000000000000000" pitchFamily="2" charset="2"/>
              <a:buNone/>
              <a:defRPr/>
            </a:pPr>
            <a:endParaRPr dirty="0" smtClean="0"/>
          </a:p>
          <a:p>
            <a:pPr marL="192881" indent="-192881" eaLnBrk="1" hangingPunct="1">
              <a:lnSpc>
                <a:spcPct val="90000"/>
              </a:lnSpc>
              <a:defRPr/>
            </a:pPr>
            <a:r>
              <a:rPr dirty="0" smtClean="0"/>
              <a:t>A package can be imported as below</a:t>
            </a:r>
            <a:endParaRPr dirty="0" smtClean="0">
              <a:latin typeface="Courier New" pitchFamily="49" charset="0"/>
            </a:endParaRPr>
          </a:p>
          <a:p>
            <a:pPr marL="0" indent="0" eaLnBrk="1" hangingPunct="1">
              <a:lnSpc>
                <a:spcPct val="90000"/>
              </a:lnSpc>
              <a:buFont typeface="Wingdings" panose="05000000000000000000" pitchFamily="2" charset="2"/>
              <a:buNone/>
              <a:defRPr/>
            </a:pPr>
            <a:r>
              <a:rPr dirty="0">
                <a:latin typeface="Courier New" pitchFamily="49" charset="0"/>
              </a:rPr>
              <a:t>	</a:t>
            </a:r>
            <a:r>
              <a:rPr dirty="0" smtClean="0">
                <a:latin typeface="Courier New" pitchFamily="49" charset="0"/>
              </a:rPr>
              <a:t>import </a:t>
            </a:r>
            <a:r>
              <a:rPr dirty="0" err="1" smtClean="0">
                <a:latin typeface="Courier New" pitchFamily="49" charset="0"/>
              </a:rPr>
              <a:t>java.sql</a:t>
            </a:r>
            <a:r>
              <a:rPr dirty="0" smtClean="0">
                <a:latin typeface="Courier New" pitchFamily="49" charset="0"/>
              </a:rPr>
              <a:t>.*;</a:t>
            </a:r>
          </a:p>
          <a:p>
            <a:pPr marL="0" indent="0" eaLnBrk="1" hangingPunct="1">
              <a:lnSpc>
                <a:spcPct val="90000"/>
              </a:lnSpc>
              <a:buFont typeface="Wingdings" panose="05000000000000000000" pitchFamily="2" charset="2"/>
              <a:buNone/>
              <a:defRPr/>
            </a:pPr>
            <a:r>
              <a:rPr dirty="0">
                <a:latin typeface="Courier New" pitchFamily="49" charset="0"/>
              </a:rPr>
              <a:t>	</a:t>
            </a:r>
            <a:r>
              <a:rPr dirty="0" smtClean="0">
                <a:latin typeface="Courier New" pitchFamily="49" charset="0"/>
              </a:rPr>
              <a:t>import </a:t>
            </a:r>
            <a:r>
              <a:rPr dirty="0" err="1" smtClean="0">
                <a:latin typeface="Courier New" pitchFamily="49" charset="0"/>
              </a:rPr>
              <a:t>java.sql.Connection</a:t>
            </a:r>
            <a:r>
              <a:rPr dirty="0" smtClean="0">
                <a:latin typeface="Courier New" pitchFamily="49" charset="0"/>
              </a:rPr>
              <a:t>;  //BEST PRACTICE</a:t>
            </a:r>
          </a:p>
          <a:p>
            <a:pPr marL="0" indent="0" eaLnBrk="1" hangingPunct="1">
              <a:lnSpc>
                <a:spcPct val="90000"/>
              </a:lnSpc>
              <a:buFont typeface="Wingdings" panose="05000000000000000000" pitchFamily="2" charset="2"/>
              <a:buNone/>
              <a:defRPr/>
            </a:pPr>
            <a:endParaRPr dirty="0"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fade">
                                      <p:cBhvr>
                                        <p:cTn id="7" dur="2000"/>
                                        <p:tgtEl>
                                          <p:spTgt spid="102403">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2403">
                                            <p:txEl>
                                              <p:pRg st="2" end="2"/>
                                            </p:txEl>
                                          </p:spTgt>
                                        </p:tgtEl>
                                        <p:attrNameLst>
                                          <p:attrName>style.visibility</p:attrName>
                                        </p:attrNameLst>
                                      </p:cBhvr>
                                      <p:to>
                                        <p:strVal val="visible"/>
                                      </p:to>
                                    </p:set>
                                    <p:animEffect transition="in" filter="fade">
                                      <p:cBhvr>
                                        <p:cTn id="11" dur="2000"/>
                                        <p:tgtEl>
                                          <p:spTgt spid="102403">
                                            <p:txEl>
                                              <p:pRg st="2" end="2"/>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02403">
                                            <p:txEl>
                                              <p:pRg st="4" end="4"/>
                                            </p:txEl>
                                          </p:spTgt>
                                        </p:tgtEl>
                                        <p:attrNameLst>
                                          <p:attrName>style.visibility</p:attrName>
                                        </p:attrNameLst>
                                      </p:cBhvr>
                                      <p:to>
                                        <p:strVal val="visible"/>
                                      </p:to>
                                    </p:set>
                                    <p:animEffect transition="in" filter="wipe(up)">
                                      <p:cBhvr>
                                        <p:cTn id="14" dur="1000"/>
                                        <p:tgtEl>
                                          <p:spTgt spid="102403">
                                            <p:txEl>
                                              <p:pRg st="4" end="4"/>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02403">
                                            <p:txEl>
                                              <p:pRg st="5" end="5"/>
                                            </p:txEl>
                                          </p:spTgt>
                                        </p:tgtEl>
                                        <p:attrNameLst>
                                          <p:attrName>style.visibility</p:attrName>
                                        </p:attrNameLst>
                                      </p:cBhvr>
                                      <p:to>
                                        <p:strVal val="visible"/>
                                      </p:to>
                                    </p:set>
                                    <p:animEffect transition="in" filter="wipe(up)">
                                      <p:cBhvr>
                                        <p:cTn id="17" dur="1000"/>
                                        <p:tgtEl>
                                          <p:spTgt spid="102403">
                                            <p:txEl>
                                              <p:pRg st="5" end="5"/>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2403">
                                            <p:txEl>
                                              <p:pRg st="6" end="6"/>
                                            </p:txEl>
                                          </p:spTgt>
                                        </p:tgtEl>
                                        <p:attrNameLst>
                                          <p:attrName>style.visibility</p:attrName>
                                        </p:attrNameLst>
                                      </p:cBhvr>
                                      <p:to>
                                        <p:strVal val="visible"/>
                                      </p:to>
                                    </p:set>
                                    <p:animEffect transition="in" filter="wipe(up)">
                                      <p:cBhvr>
                                        <p:cTn id="20" dur="1000"/>
                                        <p:tgtEl>
                                          <p:spTgt spid="102403">
                                            <p:txEl>
                                              <p:pRg st="6" end="6"/>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2403">
                                            <p:txEl>
                                              <p:pRg st="7" end="7"/>
                                            </p:txEl>
                                          </p:spTgt>
                                        </p:tgtEl>
                                        <p:attrNameLst>
                                          <p:attrName>style.visibility</p:attrName>
                                        </p:attrNameLst>
                                      </p:cBhvr>
                                      <p:to>
                                        <p:strVal val="visible"/>
                                      </p:to>
                                    </p:set>
                                    <p:animEffect transition="in" filter="wipe(up)">
                                      <p:cBhvr>
                                        <p:cTn id="23" dur="1000"/>
                                        <p:tgtEl>
                                          <p:spTgt spid="102403">
                                            <p:txEl>
                                              <p:pRg st="7" end="7"/>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02403">
                                            <p:txEl>
                                              <p:pRg st="8" end="8"/>
                                            </p:txEl>
                                          </p:spTgt>
                                        </p:tgtEl>
                                        <p:attrNameLst>
                                          <p:attrName>style.visibility</p:attrName>
                                        </p:attrNameLst>
                                      </p:cBhvr>
                                      <p:to>
                                        <p:strVal val="visible"/>
                                      </p:to>
                                    </p:set>
                                    <p:animEffect transition="in" filter="wipe(up)">
                                      <p:cBhvr>
                                        <p:cTn id="26" dur="1000"/>
                                        <p:tgtEl>
                                          <p:spTgt spid="102403">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2403">
                                            <p:txEl>
                                              <p:pRg st="10" end="10"/>
                                            </p:txEl>
                                          </p:spTgt>
                                        </p:tgtEl>
                                        <p:attrNameLst>
                                          <p:attrName>style.visibility</p:attrName>
                                        </p:attrNameLst>
                                      </p:cBhvr>
                                      <p:to>
                                        <p:strVal val="visible"/>
                                      </p:to>
                                    </p:set>
                                    <p:animEffect transition="in" filter="wipe(up)">
                                      <p:cBhvr>
                                        <p:cTn id="31" dur="1000"/>
                                        <p:tgtEl>
                                          <p:spTgt spid="102403">
                                            <p:txEl>
                                              <p:pRg st="10" end="1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2403">
                                            <p:txEl>
                                              <p:pRg st="11" end="11"/>
                                            </p:txEl>
                                          </p:spTgt>
                                        </p:tgtEl>
                                        <p:attrNameLst>
                                          <p:attrName>style.visibility</p:attrName>
                                        </p:attrNameLst>
                                      </p:cBhvr>
                                      <p:to>
                                        <p:strVal val="visible"/>
                                      </p:to>
                                    </p:set>
                                    <p:animEffect transition="in" filter="wipe(up)">
                                      <p:cBhvr>
                                        <p:cTn id="36" dur="1000"/>
                                        <p:tgtEl>
                                          <p:spTgt spid="102403">
                                            <p:txEl>
                                              <p:pRg st="11" end="1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2403">
                                            <p:txEl>
                                              <p:pRg st="12" end="12"/>
                                            </p:txEl>
                                          </p:spTgt>
                                        </p:tgtEl>
                                        <p:attrNameLst>
                                          <p:attrName>style.visibility</p:attrName>
                                        </p:attrNameLst>
                                      </p:cBhvr>
                                      <p:to>
                                        <p:strVal val="visible"/>
                                      </p:to>
                                    </p:set>
                                    <p:animEffect transition="in" filter="wipe(up)">
                                      <p:cBhvr>
                                        <p:cTn id="41" dur="1000"/>
                                        <p:tgtEl>
                                          <p:spTgt spid="1024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552450"/>
            <a:ext cx="6705600" cy="411163"/>
          </a:xfrm>
        </p:spPr>
        <p:txBody>
          <a:bodyPr/>
          <a:lstStyle/>
          <a:p>
            <a:pPr eaLnBrk="1" hangingPunct="1"/>
            <a:r>
              <a:rPr smtClean="0"/>
              <a:t>Access Modifiers</a:t>
            </a:r>
          </a:p>
        </p:txBody>
      </p:sp>
      <p:sp>
        <p:nvSpPr>
          <p:cNvPr id="40963" name="Rectangle 3"/>
          <p:cNvSpPr>
            <a:spLocks noGrp="1" noChangeArrowheads="1"/>
          </p:cNvSpPr>
          <p:nvPr>
            <p:ph type="body" idx="1"/>
          </p:nvPr>
        </p:nvSpPr>
        <p:spPr/>
        <p:txBody>
          <a:bodyPr/>
          <a:lstStyle/>
          <a:p>
            <a:pPr marL="192881" indent="-192881" eaLnBrk="1" hangingPunct="1">
              <a:defRPr/>
            </a:pPr>
            <a:r>
              <a:rPr smtClean="0"/>
              <a:t>Access modifiers control what information is accessible to other classes.</a:t>
            </a:r>
          </a:p>
          <a:p>
            <a:pPr marL="192881" indent="-192881" eaLnBrk="1" hangingPunct="1">
              <a:defRPr/>
            </a:pPr>
            <a:endParaRPr smtClean="0"/>
          </a:p>
          <a:p>
            <a:pPr marL="192881" indent="-192881" eaLnBrk="1" hangingPunct="1">
              <a:defRPr/>
            </a:pPr>
            <a:r>
              <a:rPr smtClean="0"/>
              <a:t>In the order of increasing access level:</a:t>
            </a:r>
          </a:p>
          <a:p>
            <a:pPr lvl="2" eaLnBrk="1" hangingPunct="1">
              <a:buFont typeface="Arial" panose="020B0604020202020204" pitchFamily="34" charset="0"/>
              <a:buChar char="•"/>
              <a:defRPr/>
            </a:pPr>
            <a:r>
              <a:rPr smtClean="0"/>
              <a:t>private (accessible within the class)</a:t>
            </a:r>
          </a:p>
          <a:p>
            <a:pPr lvl="2" eaLnBrk="1" hangingPunct="1">
              <a:buFont typeface="Arial" panose="020B0604020202020204" pitchFamily="34" charset="0"/>
              <a:buChar char="•"/>
              <a:defRPr/>
            </a:pPr>
            <a:r>
              <a:rPr smtClean="0"/>
              <a:t>default (</a:t>
            </a:r>
            <a:r>
              <a:rPr lang="en-IN"/>
              <a:t>accessible within </a:t>
            </a:r>
            <a:r>
              <a:rPr lang="en-IN" smtClean="0"/>
              <a:t>the package</a:t>
            </a:r>
            <a:r>
              <a:rPr smtClean="0"/>
              <a:t>)</a:t>
            </a:r>
          </a:p>
          <a:p>
            <a:pPr lvl="2" eaLnBrk="1" hangingPunct="1">
              <a:buFont typeface="Arial" panose="020B0604020202020204" pitchFamily="34" charset="0"/>
              <a:buChar char="•"/>
              <a:defRPr/>
            </a:pPr>
            <a:r>
              <a:rPr smtClean="0"/>
              <a:t>protected (</a:t>
            </a:r>
            <a:r>
              <a:rPr lang="en-IN"/>
              <a:t>accessible within the </a:t>
            </a:r>
            <a:r>
              <a:rPr lang="en-IN" smtClean="0"/>
              <a:t>package + subclass in other package)</a:t>
            </a:r>
            <a:endParaRPr smtClean="0"/>
          </a:p>
          <a:p>
            <a:pPr lvl="2" eaLnBrk="1" hangingPunct="1">
              <a:buFont typeface="Arial" panose="020B0604020202020204" pitchFamily="34" charset="0"/>
              <a:buChar char="•"/>
              <a:defRPr/>
            </a:pPr>
            <a:r>
              <a:rPr lang="en-IN" smtClean="0"/>
              <a:t>public (</a:t>
            </a:r>
            <a:r>
              <a:rPr lang="en-IN"/>
              <a:t>accessible </a:t>
            </a:r>
            <a:r>
              <a:rPr lang="en-IN" smtClean="0"/>
              <a:t>to all)</a:t>
            </a:r>
            <a:endParaRPr lang="en-IN"/>
          </a:p>
          <a:p>
            <a:pPr marL="292100" lvl="2" indent="0" eaLnBrk="1" hangingPunct="1">
              <a:buFont typeface="Arial" panose="020B0604020202020204" pitchFamily="34" charset="0"/>
              <a:buNone/>
              <a:defRPr/>
            </a:pPr>
            <a:endParaRPr smtClean="0"/>
          </a:p>
        </p:txBody>
      </p:sp>
      <p:pic>
        <p:nvPicPr>
          <p:cNvPr id="89092" name="Picture 2" descr="java Access modifi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124200"/>
            <a:ext cx="4525963"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04800" y="552450"/>
            <a:ext cx="6705600" cy="411163"/>
          </a:xfrm>
        </p:spPr>
        <p:txBody>
          <a:bodyPr/>
          <a:lstStyle/>
          <a:p>
            <a:pPr eaLnBrk="1" hangingPunct="1"/>
            <a:r>
              <a:rPr smtClean="0"/>
              <a:t>Public Modifier</a:t>
            </a:r>
          </a:p>
        </p:txBody>
      </p:sp>
      <p:sp>
        <p:nvSpPr>
          <p:cNvPr id="1393667" name="Rectangle 3"/>
          <p:cNvSpPr>
            <a:spLocks noGrp="1" noChangeArrowheads="1"/>
          </p:cNvSpPr>
          <p:nvPr>
            <p:ph type="body" idx="1"/>
          </p:nvPr>
        </p:nvSpPr>
        <p:spPr/>
        <p:txBody>
          <a:bodyPr/>
          <a:lstStyle/>
          <a:p>
            <a:pPr eaLnBrk="1" hangingPunct="1"/>
            <a:r>
              <a:rPr lang="en-US" altLang="en-US" smtClean="0"/>
              <a:t>A member (variable or method) with this access modifier can be accessed by </a:t>
            </a:r>
            <a:r>
              <a:rPr lang="en-US" altLang="en-US" i="1" smtClean="0">
                <a:solidFill>
                  <a:srgbClr val="FF3300"/>
                </a:solidFill>
              </a:rPr>
              <a:t>any class</a:t>
            </a:r>
          </a:p>
          <a:p>
            <a:pPr lvl="3" eaLnBrk="1" hangingPunct="1">
              <a:buFont typeface="Wingdings" panose="05000000000000000000" pitchFamily="2" charset="2"/>
              <a:buNone/>
            </a:pPr>
            <a:r>
              <a:rPr lang="en-US" altLang="en-US" smtClean="0">
                <a:cs typeface="Arial" panose="020B0604020202020204" pitchFamily="34" charset="0"/>
              </a:rPr>
              <a:t>	- within the class</a:t>
            </a:r>
          </a:p>
          <a:p>
            <a:pPr lvl="3" eaLnBrk="1" hangingPunct="1">
              <a:buFont typeface="Wingdings" panose="05000000000000000000" pitchFamily="2" charset="2"/>
              <a:buNone/>
            </a:pPr>
            <a:r>
              <a:rPr lang="en-US" altLang="en-US" smtClean="0">
                <a:cs typeface="Arial" panose="020B0604020202020204" pitchFamily="34" charset="0"/>
              </a:rPr>
              <a:t>	- another class in the same package,</a:t>
            </a:r>
          </a:p>
          <a:p>
            <a:pPr lvl="3" eaLnBrk="1" hangingPunct="1">
              <a:buFont typeface="Wingdings" panose="05000000000000000000" pitchFamily="2" charset="2"/>
              <a:buNone/>
            </a:pPr>
            <a:r>
              <a:rPr lang="en-US" altLang="en-US" smtClean="0">
                <a:cs typeface="Arial" panose="020B0604020202020204" pitchFamily="34" charset="0"/>
              </a:rPr>
              <a:t>	- another class in the another package,</a:t>
            </a:r>
          </a:p>
          <a:p>
            <a:pPr lvl="3" eaLnBrk="1" hangingPunct="1">
              <a:buFont typeface="Wingdings" panose="05000000000000000000" pitchFamily="2" charset="2"/>
              <a:buNone/>
            </a:pPr>
            <a:r>
              <a:rPr lang="en-US" altLang="en-US" smtClean="0">
                <a:cs typeface="Arial" panose="020B0604020202020204" pitchFamily="34" charset="0"/>
              </a:rPr>
              <a:t>	- sub class in another package. </a:t>
            </a:r>
          </a:p>
        </p:txBody>
      </p:sp>
      <p:grpSp>
        <p:nvGrpSpPr>
          <p:cNvPr id="2" name="Group 18"/>
          <p:cNvGrpSpPr>
            <a:grpSpLocks/>
          </p:cNvGrpSpPr>
          <p:nvPr/>
        </p:nvGrpSpPr>
        <p:grpSpPr bwMode="auto">
          <a:xfrm>
            <a:off x="990600" y="3455988"/>
            <a:ext cx="6662738" cy="3008312"/>
            <a:chOff x="624" y="2233"/>
            <a:chExt cx="4197" cy="1895"/>
          </a:xfrm>
        </p:grpSpPr>
        <p:sp>
          <p:nvSpPr>
            <p:cNvPr id="91144" name="AutoShape 8"/>
            <p:cNvSpPr>
              <a:spLocks noChangeArrowheads="1"/>
            </p:cNvSpPr>
            <p:nvPr/>
          </p:nvSpPr>
          <p:spPr bwMode="auto">
            <a:xfrm>
              <a:off x="1248" y="2233"/>
              <a:ext cx="2112" cy="768"/>
            </a:xfrm>
            <a:prstGeom prst="wedgeEllipseCallout">
              <a:avLst>
                <a:gd name="adj1" fmla="val -26704"/>
                <a:gd name="adj2" fmla="val 65884"/>
              </a:avLst>
            </a:prstGeom>
            <a:solidFill>
              <a:srgbClr val="666699"/>
            </a:solidFill>
            <a:ln w="9525">
              <a:solidFill>
                <a:schemeClr val="bg1"/>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400">
                  <a:solidFill>
                    <a:schemeClr val="bg1"/>
                  </a:solidFill>
                  <a:latin typeface="Courier New" panose="02070309020205020404" pitchFamily="49" charset="0"/>
                </a:rPr>
                <a:t>I am public and I have a public method </a:t>
              </a:r>
              <a:r>
                <a:rPr lang="en-US" altLang="en-US" sz="1400" b="1">
                  <a:solidFill>
                    <a:schemeClr val="bg1"/>
                  </a:solidFill>
                  <a:latin typeface="Courier New" panose="02070309020205020404" pitchFamily="49" charset="0"/>
                </a:rPr>
                <a:t>aMethod()</a:t>
              </a:r>
              <a:r>
                <a:rPr lang="en-US" altLang="en-US" sz="1400">
                  <a:latin typeface="Courier New" panose="02070309020205020404" pitchFamily="49" charset="0"/>
                </a:rPr>
                <a:t> </a:t>
              </a:r>
            </a:p>
          </p:txBody>
        </p:sp>
        <p:grpSp>
          <p:nvGrpSpPr>
            <p:cNvPr id="91145" name="Group 17"/>
            <p:cNvGrpSpPr>
              <a:grpSpLocks/>
            </p:cNvGrpSpPr>
            <p:nvPr/>
          </p:nvGrpSpPr>
          <p:grpSpPr bwMode="auto">
            <a:xfrm>
              <a:off x="624" y="3042"/>
              <a:ext cx="4197" cy="1086"/>
              <a:chOff x="624" y="3042"/>
              <a:chExt cx="4197" cy="1086"/>
            </a:xfrm>
          </p:grpSpPr>
          <p:sp>
            <p:nvSpPr>
              <p:cNvPr id="91146" name="Rectangle 4"/>
              <p:cNvSpPr>
                <a:spLocks noChangeArrowheads="1"/>
              </p:cNvSpPr>
              <p:nvPr/>
            </p:nvSpPr>
            <p:spPr bwMode="auto">
              <a:xfrm>
                <a:off x="624" y="3249"/>
                <a:ext cx="1797" cy="864"/>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1147" name="Rectangle 5"/>
              <p:cNvSpPr>
                <a:spLocks noChangeArrowheads="1"/>
              </p:cNvSpPr>
              <p:nvPr/>
            </p:nvSpPr>
            <p:spPr bwMode="auto">
              <a:xfrm>
                <a:off x="624" y="3042"/>
                <a:ext cx="672" cy="207"/>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Package1</a:t>
                </a:r>
              </a:p>
            </p:txBody>
          </p:sp>
          <p:sp>
            <p:nvSpPr>
              <p:cNvPr id="91148" name="Oval 6"/>
              <p:cNvSpPr>
                <a:spLocks noChangeArrowheads="1"/>
              </p:cNvSpPr>
              <p:nvPr/>
            </p:nvSpPr>
            <p:spPr bwMode="auto">
              <a:xfrm>
                <a:off x="1440" y="3297"/>
                <a:ext cx="528" cy="276"/>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a:t>
                </a:r>
              </a:p>
            </p:txBody>
          </p:sp>
          <p:sp>
            <p:nvSpPr>
              <p:cNvPr id="91149" name="Oval 7"/>
              <p:cNvSpPr>
                <a:spLocks noChangeArrowheads="1"/>
              </p:cNvSpPr>
              <p:nvPr/>
            </p:nvSpPr>
            <p:spPr bwMode="auto">
              <a:xfrm>
                <a:off x="1728" y="3729"/>
                <a:ext cx="528" cy="276"/>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sp>
            <p:nvSpPr>
              <p:cNvPr id="91150" name="Rectangle 9"/>
              <p:cNvSpPr>
                <a:spLocks noChangeArrowheads="1"/>
              </p:cNvSpPr>
              <p:nvPr/>
            </p:nvSpPr>
            <p:spPr bwMode="auto">
              <a:xfrm>
                <a:off x="3024" y="3264"/>
                <a:ext cx="1797" cy="864"/>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1151" name="Rectangle 10"/>
              <p:cNvSpPr>
                <a:spLocks noChangeArrowheads="1"/>
              </p:cNvSpPr>
              <p:nvPr/>
            </p:nvSpPr>
            <p:spPr bwMode="auto">
              <a:xfrm>
                <a:off x="3024" y="3057"/>
                <a:ext cx="672" cy="207"/>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Package2</a:t>
                </a:r>
              </a:p>
            </p:txBody>
          </p:sp>
          <p:sp>
            <p:nvSpPr>
              <p:cNvPr id="91152" name="Oval 11"/>
              <p:cNvSpPr>
                <a:spLocks noChangeArrowheads="1"/>
              </p:cNvSpPr>
              <p:nvPr/>
            </p:nvSpPr>
            <p:spPr bwMode="auto">
              <a:xfrm>
                <a:off x="3840" y="3312"/>
                <a:ext cx="528" cy="276"/>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ClassC</a:t>
                </a:r>
              </a:p>
            </p:txBody>
          </p:sp>
          <p:sp>
            <p:nvSpPr>
              <p:cNvPr id="91153" name="Oval 12"/>
              <p:cNvSpPr>
                <a:spLocks noChangeArrowheads="1"/>
              </p:cNvSpPr>
              <p:nvPr/>
            </p:nvSpPr>
            <p:spPr bwMode="auto">
              <a:xfrm>
                <a:off x="4128" y="3633"/>
                <a:ext cx="672" cy="387"/>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91154" name="Line 13"/>
              <p:cNvSpPr>
                <a:spLocks noChangeShapeType="1"/>
              </p:cNvSpPr>
              <p:nvPr/>
            </p:nvSpPr>
            <p:spPr bwMode="auto">
              <a:xfrm flipH="1">
                <a:off x="2016" y="3441"/>
                <a:ext cx="172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55" name="Line 15"/>
              <p:cNvSpPr>
                <a:spLocks noChangeShapeType="1"/>
              </p:cNvSpPr>
              <p:nvPr/>
            </p:nvSpPr>
            <p:spPr bwMode="auto">
              <a:xfrm flipH="1" flipV="1">
                <a:off x="1824" y="3585"/>
                <a:ext cx="96" cy="144"/>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56" name="Line 16"/>
              <p:cNvSpPr>
                <a:spLocks noChangeShapeType="1"/>
              </p:cNvSpPr>
              <p:nvPr/>
            </p:nvSpPr>
            <p:spPr bwMode="auto">
              <a:xfrm flipH="1" flipV="1">
                <a:off x="2016" y="3489"/>
                <a:ext cx="2112" cy="24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91141" name="Oval 15"/>
          <p:cNvSpPr>
            <a:spLocks noChangeArrowheads="1"/>
          </p:cNvSpPr>
          <p:nvPr/>
        </p:nvSpPr>
        <p:spPr bwMode="auto">
          <a:xfrm>
            <a:off x="1263650" y="5807075"/>
            <a:ext cx="914400" cy="614363"/>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19" name="Line 16"/>
          <p:cNvSpPr>
            <a:spLocks noChangeShapeType="1"/>
          </p:cNvSpPr>
          <p:nvPr/>
        </p:nvSpPr>
        <p:spPr bwMode="auto">
          <a:xfrm flipV="1">
            <a:off x="2025650" y="5502275"/>
            <a:ext cx="3048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93667">
                                            <p:txEl>
                                              <p:pRg st="0" end="0"/>
                                            </p:txEl>
                                          </p:spTgt>
                                        </p:tgtEl>
                                        <p:attrNameLst>
                                          <p:attrName>style.visibility</p:attrName>
                                        </p:attrNameLst>
                                      </p:cBhvr>
                                      <p:to>
                                        <p:strVal val="visible"/>
                                      </p:to>
                                    </p:set>
                                    <p:animEffect transition="in" filter="blinds(horizontal)">
                                      <p:cBhvr>
                                        <p:cTn id="7" dur="500"/>
                                        <p:tgtEl>
                                          <p:spTgt spid="139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93667">
                                            <p:txEl>
                                              <p:pRg st="1" end="1"/>
                                            </p:txEl>
                                          </p:spTgt>
                                        </p:tgtEl>
                                        <p:attrNameLst>
                                          <p:attrName>style.visibility</p:attrName>
                                        </p:attrNameLst>
                                      </p:cBhvr>
                                      <p:to>
                                        <p:strVal val="visible"/>
                                      </p:to>
                                    </p:set>
                                    <p:animEffect transition="in" filter="blinds(horizontal)">
                                      <p:cBhvr>
                                        <p:cTn id="12" dur="500"/>
                                        <p:tgtEl>
                                          <p:spTgt spid="139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93667">
                                            <p:txEl>
                                              <p:pRg st="2" end="2"/>
                                            </p:txEl>
                                          </p:spTgt>
                                        </p:tgtEl>
                                        <p:attrNameLst>
                                          <p:attrName>style.visibility</p:attrName>
                                        </p:attrNameLst>
                                      </p:cBhvr>
                                      <p:to>
                                        <p:strVal val="visible"/>
                                      </p:to>
                                    </p:set>
                                    <p:animEffect transition="in" filter="blinds(horizontal)">
                                      <p:cBhvr>
                                        <p:cTn id="17" dur="500"/>
                                        <p:tgtEl>
                                          <p:spTgt spid="139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93667">
                                            <p:txEl>
                                              <p:pRg st="3" end="3"/>
                                            </p:txEl>
                                          </p:spTgt>
                                        </p:tgtEl>
                                        <p:attrNameLst>
                                          <p:attrName>style.visibility</p:attrName>
                                        </p:attrNameLst>
                                      </p:cBhvr>
                                      <p:to>
                                        <p:strVal val="visible"/>
                                      </p:to>
                                    </p:set>
                                    <p:animEffect transition="in" filter="blinds(horizontal)">
                                      <p:cBhvr>
                                        <p:cTn id="22" dur="500"/>
                                        <p:tgtEl>
                                          <p:spTgt spid="1393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93667">
                                            <p:txEl>
                                              <p:pRg st="4" end="4"/>
                                            </p:txEl>
                                          </p:spTgt>
                                        </p:tgtEl>
                                        <p:attrNameLst>
                                          <p:attrName>style.visibility</p:attrName>
                                        </p:attrNameLst>
                                      </p:cBhvr>
                                      <p:to>
                                        <p:strVal val="visible"/>
                                      </p:to>
                                    </p:set>
                                    <p:animEffect transition="in" filter="blinds(horizontal)">
                                      <p:cBhvr>
                                        <p:cTn id="27" dur="500"/>
                                        <p:tgtEl>
                                          <p:spTgt spid="13936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par>
                          <p:cTn id="33" fill="hold" nodeType="afterGroup">
                            <p:stCondLst>
                              <p:cond delay="500"/>
                            </p:stCondLst>
                            <p:childTnLst>
                              <p:par>
                                <p:cTn id="34" presetID="23" presetClass="entr" presetSubtype="1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552450"/>
            <a:ext cx="6705600" cy="411163"/>
          </a:xfrm>
        </p:spPr>
        <p:txBody>
          <a:bodyPr/>
          <a:lstStyle/>
          <a:p>
            <a:pPr eaLnBrk="1" hangingPunct="1"/>
            <a:r>
              <a:rPr smtClean="0"/>
              <a:t>Private Modifier</a:t>
            </a:r>
          </a:p>
        </p:txBody>
      </p:sp>
      <p:sp>
        <p:nvSpPr>
          <p:cNvPr id="1399811" name="Rectangle 3"/>
          <p:cNvSpPr>
            <a:spLocks noGrp="1" noChangeArrowheads="1"/>
          </p:cNvSpPr>
          <p:nvPr>
            <p:ph type="body" idx="1"/>
          </p:nvPr>
        </p:nvSpPr>
        <p:spPr/>
        <p:txBody>
          <a:bodyPr/>
          <a:lstStyle/>
          <a:p>
            <a:pPr marL="192881" indent="-192881" eaLnBrk="1" hangingPunct="1">
              <a:spcBef>
                <a:spcPts val="600"/>
              </a:spcBef>
              <a:defRPr/>
            </a:pPr>
            <a:r>
              <a:rPr smtClean="0">
                <a:cs typeface="Arial" charset="0"/>
              </a:rPr>
              <a:t>A member with private access modifier </a:t>
            </a:r>
            <a:r>
              <a:rPr smtClean="0">
                <a:solidFill>
                  <a:srgbClr val="FF3300"/>
                </a:solidFill>
                <a:cs typeface="Arial" charset="0"/>
              </a:rPr>
              <a:t>can</a:t>
            </a:r>
            <a:r>
              <a:rPr smtClean="0">
                <a:cs typeface="Arial" charset="0"/>
              </a:rPr>
              <a:t> be accessed from  </a:t>
            </a:r>
            <a:r>
              <a:rPr i="1" smtClean="0">
                <a:cs typeface="Arial" charset="0"/>
              </a:rPr>
              <a:t>the same class</a:t>
            </a:r>
            <a:r>
              <a:rPr smtClean="0">
                <a:cs typeface="Arial" charset="0"/>
              </a:rPr>
              <a:t> </a:t>
            </a:r>
          </a:p>
          <a:p>
            <a:pPr marL="192881" indent="-192881" eaLnBrk="1" hangingPunct="1">
              <a:spcBef>
                <a:spcPts val="600"/>
              </a:spcBef>
              <a:buFont typeface="Wingdings" panose="05000000000000000000" pitchFamily="2" charset="2"/>
              <a:buNone/>
              <a:defRPr/>
            </a:pPr>
            <a:r>
              <a:rPr smtClean="0">
                <a:cs typeface="Arial" charset="0"/>
              </a:rPr>
              <a:t>	but </a:t>
            </a:r>
            <a:r>
              <a:rPr smtClean="0">
                <a:solidFill>
                  <a:srgbClr val="FF3300"/>
                </a:solidFill>
                <a:cs typeface="Arial" charset="0"/>
              </a:rPr>
              <a:t>cannot</a:t>
            </a:r>
            <a:r>
              <a:rPr smtClean="0">
                <a:cs typeface="Arial" charset="0"/>
              </a:rPr>
              <a:t> be accessed by</a:t>
            </a:r>
            <a:r>
              <a:rPr i="1" smtClean="0">
                <a:cs typeface="Arial" charset="0"/>
              </a:rPr>
              <a:t>:</a:t>
            </a:r>
          </a:p>
          <a:p>
            <a:pPr marL="192881" indent="174625" eaLnBrk="1" hangingPunct="1">
              <a:spcBef>
                <a:spcPts val="600"/>
              </a:spcBef>
              <a:buFont typeface="Wingdings" panose="05000000000000000000" pitchFamily="2" charset="2"/>
              <a:buNone/>
              <a:defRPr/>
            </a:pPr>
            <a:r>
              <a:rPr smtClean="0">
                <a:cs typeface="Arial" charset="0"/>
              </a:rPr>
              <a:t>	- another class in the same package,</a:t>
            </a:r>
          </a:p>
          <a:p>
            <a:pPr marL="192881" indent="174625" eaLnBrk="1" hangingPunct="1">
              <a:spcBef>
                <a:spcPts val="600"/>
              </a:spcBef>
              <a:buFont typeface="Wingdings" panose="05000000000000000000" pitchFamily="2" charset="2"/>
              <a:buNone/>
              <a:defRPr/>
            </a:pPr>
            <a:r>
              <a:rPr smtClean="0">
                <a:cs typeface="Arial" charset="0"/>
              </a:rPr>
              <a:t>	- sub class in same package,</a:t>
            </a:r>
          </a:p>
          <a:p>
            <a:pPr marL="192881" indent="174625" eaLnBrk="1" hangingPunct="1">
              <a:spcBef>
                <a:spcPts val="600"/>
              </a:spcBef>
              <a:buFont typeface="Wingdings" panose="05000000000000000000" pitchFamily="2" charset="2"/>
              <a:buNone/>
              <a:defRPr/>
            </a:pPr>
            <a:r>
              <a:rPr smtClean="0">
                <a:cs typeface="Arial" charset="0"/>
              </a:rPr>
              <a:t>	- another class in the another package,</a:t>
            </a:r>
          </a:p>
          <a:p>
            <a:pPr marL="192881" indent="174625" eaLnBrk="1" hangingPunct="1">
              <a:spcBef>
                <a:spcPts val="600"/>
              </a:spcBef>
              <a:buFont typeface="Wingdings" panose="05000000000000000000" pitchFamily="2" charset="2"/>
              <a:buNone/>
              <a:defRPr/>
            </a:pPr>
            <a:r>
              <a:rPr smtClean="0">
                <a:cs typeface="Arial" charset="0"/>
              </a:rPr>
              <a:t>	- sub class in another package</a:t>
            </a:r>
          </a:p>
          <a:p>
            <a:pPr marL="192881" indent="-192881" eaLnBrk="1" hangingPunct="1">
              <a:lnSpc>
                <a:spcPct val="80000"/>
              </a:lnSpc>
              <a:defRPr/>
            </a:pPr>
            <a:endParaRPr smtClean="0">
              <a:cs typeface="Arial" charset="0"/>
            </a:endParaRPr>
          </a:p>
        </p:txBody>
      </p:sp>
      <p:sp>
        <p:nvSpPr>
          <p:cNvPr id="93188" name="Rectangle 4"/>
          <p:cNvSpPr>
            <a:spLocks noChangeArrowheads="1"/>
          </p:cNvSpPr>
          <p:nvPr/>
        </p:nvSpPr>
        <p:spPr bwMode="auto">
          <a:xfrm>
            <a:off x="990600" y="4776788"/>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3189" name="Rectangle 5"/>
          <p:cNvSpPr>
            <a:spLocks noChangeArrowheads="1"/>
          </p:cNvSpPr>
          <p:nvPr/>
        </p:nvSpPr>
        <p:spPr bwMode="auto">
          <a:xfrm>
            <a:off x="990600" y="4448175"/>
            <a:ext cx="1066800" cy="328613"/>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Package1</a:t>
            </a:r>
          </a:p>
        </p:txBody>
      </p:sp>
      <p:sp>
        <p:nvSpPr>
          <p:cNvPr id="93190" name="Oval 6"/>
          <p:cNvSpPr>
            <a:spLocks noChangeArrowheads="1"/>
          </p:cNvSpPr>
          <p:nvPr/>
        </p:nvSpPr>
        <p:spPr bwMode="auto">
          <a:xfrm>
            <a:off x="2286000" y="48529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a:t>
            </a:r>
          </a:p>
        </p:txBody>
      </p:sp>
      <p:sp>
        <p:nvSpPr>
          <p:cNvPr id="93191" name="Oval 7"/>
          <p:cNvSpPr>
            <a:spLocks noChangeArrowheads="1"/>
          </p:cNvSpPr>
          <p:nvPr/>
        </p:nvSpPr>
        <p:spPr bwMode="auto">
          <a:xfrm>
            <a:off x="2514600" y="56911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sp>
        <p:nvSpPr>
          <p:cNvPr id="93192" name="Rectangle 8"/>
          <p:cNvSpPr>
            <a:spLocks noChangeArrowheads="1"/>
          </p:cNvSpPr>
          <p:nvPr/>
        </p:nvSpPr>
        <p:spPr bwMode="auto">
          <a:xfrm>
            <a:off x="4800600" y="4800600"/>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3193" name="Rectangle 9"/>
          <p:cNvSpPr>
            <a:spLocks noChangeArrowheads="1"/>
          </p:cNvSpPr>
          <p:nvPr/>
        </p:nvSpPr>
        <p:spPr bwMode="auto">
          <a:xfrm>
            <a:off x="4800600" y="4471988"/>
            <a:ext cx="1066800" cy="328612"/>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Package2</a:t>
            </a:r>
          </a:p>
        </p:txBody>
      </p:sp>
      <p:sp>
        <p:nvSpPr>
          <p:cNvPr id="93194" name="Oval 10"/>
          <p:cNvSpPr>
            <a:spLocks noChangeArrowheads="1"/>
          </p:cNvSpPr>
          <p:nvPr/>
        </p:nvSpPr>
        <p:spPr bwMode="auto">
          <a:xfrm>
            <a:off x="6096000" y="47767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93195" name="Oval 11"/>
          <p:cNvSpPr>
            <a:spLocks noChangeArrowheads="1"/>
          </p:cNvSpPr>
          <p:nvPr/>
        </p:nvSpPr>
        <p:spPr bwMode="auto">
          <a:xfrm>
            <a:off x="6324600" y="55387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cxnSp>
        <p:nvCxnSpPr>
          <p:cNvPr id="1399820" name="AutoShape 12"/>
          <p:cNvCxnSpPr>
            <a:cxnSpLocks noChangeShapeType="1"/>
          </p:cNvCxnSpPr>
          <p:nvPr/>
        </p:nvCxnSpPr>
        <p:spPr bwMode="auto">
          <a:xfrm rot="-5400000" flipH="1" flipV="1">
            <a:off x="2269331" y="5022057"/>
            <a:ext cx="155575" cy="122238"/>
          </a:xfrm>
          <a:prstGeom prst="curvedConnector4">
            <a:avLst>
              <a:gd name="adj1" fmla="val -187755"/>
              <a:gd name="adj2" fmla="val 287014"/>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93197" name="AutoShape 13"/>
          <p:cNvSpPr>
            <a:spLocks noChangeArrowheads="1"/>
          </p:cNvSpPr>
          <p:nvPr/>
        </p:nvSpPr>
        <p:spPr bwMode="auto">
          <a:xfrm>
            <a:off x="1981200" y="3810000"/>
            <a:ext cx="4191000" cy="585787"/>
          </a:xfrm>
          <a:prstGeom prst="wedgeEllipseCallout">
            <a:avLst>
              <a:gd name="adj1" fmla="val -31366"/>
              <a:gd name="adj2" fmla="val 100134"/>
            </a:avLst>
          </a:prstGeom>
          <a:solidFill>
            <a:srgbClr val="666699"/>
          </a:solidFill>
          <a:ln w="9525">
            <a:solidFill>
              <a:schemeClr val="bg1"/>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400">
                <a:solidFill>
                  <a:schemeClr val="bg1"/>
                </a:solidFill>
                <a:latin typeface="Courier New" panose="02070309020205020404" pitchFamily="49" charset="0"/>
              </a:rPr>
              <a:t>I have a private method </a:t>
            </a:r>
            <a:r>
              <a:rPr lang="en-US" altLang="en-US" sz="1400" b="1">
                <a:solidFill>
                  <a:schemeClr val="bg1"/>
                </a:solidFill>
                <a:latin typeface="Courier New" panose="02070309020205020404" pitchFamily="49" charset="0"/>
              </a:rPr>
              <a:t>aMethod()</a:t>
            </a:r>
            <a:r>
              <a:rPr lang="en-US" altLang="en-US" sz="1400">
                <a:latin typeface="Courier New" panose="02070309020205020404" pitchFamily="49" charset="0"/>
              </a:rPr>
              <a:t> </a:t>
            </a:r>
          </a:p>
        </p:txBody>
      </p:sp>
      <p:sp>
        <p:nvSpPr>
          <p:cNvPr id="1399822" name="Line 14"/>
          <p:cNvSpPr>
            <a:spLocks noChangeShapeType="1"/>
          </p:cNvSpPr>
          <p:nvPr/>
        </p:nvSpPr>
        <p:spPr bwMode="auto">
          <a:xfrm flipH="1" flipV="1">
            <a:off x="2743200" y="5310188"/>
            <a:ext cx="1524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9" name="Oval 15"/>
          <p:cNvSpPr>
            <a:spLocks noChangeArrowheads="1"/>
          </p:cNvSpPr>
          <p:nvPr/>
        </p:nvSpPr>
        <p:spPr bwMode="auto">
          <a:xfrm>
            <a:off x="1371600" y="55387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1399824" name="Line 16"/>
          <p:cNvSpPr>
            <a:spLocks noChangeShapeType="1"/>
          </p:cNvSpPr>
          <p:nvPr/>
        </p:nvSpPr>
        <p:spPr bwMode="auto">
          <a:xfrm flipV="1">
            <a:off x="2133600" y="5233988"/>
            <a:ext cx="3048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9825" name="Line 17"/>
          <p:cNvSpPr>
            <a:spLocks noChangeShapeType="1"/>
          </p:cNvSpPr>
          <p:nvPr/>
        </p:nvSpPr>
        <p:spPr bwMode="auto">
          <a:xfrm flipH="1" flipV="1">
            <a:off x="3200400" y="5005388"/>
            <a:ext cx="2743200" cy="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9826" name="Line 18"/>
          <p:cNvSpPr>
            <a:spLocks noChangeShapeType="1"/>
          </p:cNvSpPr>
          <p:nvPr/>
        </p:nvSpPr>
        <p:spPr bwMode="auto">
          <a:xfrm flipH="1" flipV="1">
            <a:off x="3124200" y="5157788"/>
            <a:ext cx="3124200" cy="4572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9827" name="Line 19"/>
          <p:cNvSpPr>
            <a:spLocks noChangeShapeType="1"/>
          </p:cNvSpPr>
          <p:nvPr/>
        </p:nvSpPr>
        <p:spPr bwMode="auto">
          <a:xfrm flipV="1">
            <a:off x="2743200" y="5386388"/>
            <a:ext cx="22860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828" name="Line 20"/>
          <p:cNvSpPr>
            <a:spLocks noChangeShapeType="1"/>
          </p:cNvSpPr>
          <p:nvPr/>
        </p:nvSpPr>
        <p:spPr bwMode="auto">
          <a:xfrm>
            <a:off x="2133600" y="5310188"/>
            <a:ext cx="22860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829" name="Line 21"/>
          <p:cNvSpPr>
            <a:spLocks noChangeShapeType="1"/>
          </p:cNvSpPr>
          <p:nvPr/>
        </p:nvSpPr>
        <p:spPr bwMode="auto">
          <a:xfrm flipH="1">
            <a:off x="2209800" y="5310188"/>
            <a:ext cx="7620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830" name="Line 22"/>
          <p:cNvSpPr>
            <a:spLocks noChangeShapeType="1"/>
          </p:cNvSpPr>
          <p:nvPr/>
        </p:nvSpPr>
        <p:spPr bwMode="auto">
          <a:xfrm flipV="1">
            <a:off x="3962400" y="4624388"/>
            <a:ext cx="685800" cy="1066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831" name="Line 23"/>
          <p:cNvSpPr>
            <a:spLocks noChangeShapeType="1"/>
          </p:cNvSpPr>
          <p:nvPr/>
        </p:nvSpPr>
        <p:spPr bwMode="auto">
          <a:xfrm>
            <a:off x="3962400" y="4624388"/>
            <a:ext cx="685800" cy="1066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832" name="Line 24"/>
          <p:cNvSpPr>
            <a:spLocks noChangeShapeType="1"/>
          </p:cNvSpPr>
          <p:nvPr/>
        </p:nvSpPr>
        <p:spPr bwMode="auto">
          <a:xfrm>
            <a:off x="2667000" y="5386388"/>
            <a:ext cx="30480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99811">
                                            <p:txEl>
                                              <p:pRg st="0" end="0"/>
                                            </p:txEl>
                                          </p:spTgt>
                                        </p:tgtEl>
                                        <p:attrNameLst>
                                          <p:attrName>style.visibility</p:attrName>
                                        </p:attrNameLst>
                                      </p:cBhvr>
                                      <p:to>
                                        <p:strVal val="visible"/>
                                      </p:to>
                                    </p:set>
                                    <p:animEffect transition="in" filter="blinds(horizontal)">
                                      <p:cBhvr>
                                        <p:cTn id="7" dur="500"/>
                                        <p:tgtEl>
                                          <p:spTgt spid="1399811">
                                            <p:txEl>
                                              <p:pRg st="0" end="0"/>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399820"/>
                                        </p:tgtEl>
                                        <p:attrNameLst>
                                          <p:attrName>style.visibility</p:attrName>
                                        </p:attrNameLst>
                                      </p:cBhvr>
                                      <p:to>
                                        <p:strVal val="visible"/>
                                      </p:to>
                                    </p:set>
                                    <p:anim calcmode="lin" valueType="num">
                                      <p:cBhvr>
                                        <p:cTn id="11" dur="500" fill="hold"/>
                                        <p:tgtEl>
                                          <p:spTgt spid="1399820"/>
                                        </p:tgtEl>
                                        <p:attrNameLst>
                                          <p:attrName>ppt_w</p:attrName>
                                        </p:attrNameLst>
                                      </p:cBhvr>
                                      <p:tavLst>
                                        <p:tav tm="0">
                                          <p:val>
                                            <p:fltVal val="0"/>
                                          </p:val>
                                        </p:tav>
                                        <p:tav tm="100000">
                                          <p:val>
                                            <p:strVal val="#ppt_w"/>
                                          </p:val>
                                        </p:tav>
                                      </p:tavLst>
                                    </p:anim>
                                    <p:anim calcmode="lin" valueType="num">
                                      <p:cBhvr>
                                        <p:cTn id="12" dur="500" fill="hold"/>
                                        <p:tgtEl>
                                          <p:spTgt spid="1399820"/>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99811">
                                            <p:txEl>
                                              <p:pRg st="1" end="1"/>
                                            </p:txEl>
                                          </p:spTgt>
                                        </p:tgtEl>
                                        <p:attrNameLst>
                                          <p:attrName>style.visibility</p:attrName>
                                        </p:attrNameLst>
                                      </p:cBhvr>
                                      <p:to>
                                        <p:strVal val="visible"/>
                                      </p:to>
                                    </p:set>
                                    <p:animEffect transition="in" filter="blinds(horizontal)">
                                      <p:cBhvr>
                                        <p:cTn id="17" dur="500"/>
                                        <p:tgtEl>
                                          <p:spTgt spid="1399811">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99811">
                                            <p:txEl>
                                              <p:pRg st="2" end="2"/>
                                            </p:txEl>
                                          </p:spTgt>
                                        </p:tgtEl>
                                        <p:attrNameLst>
                                          <p:attrName>style.visibility</p:attrName>
                                        </p:attrNameLst>
                                      </p:cBhvr>
                                      <p:to>
                                        <p:strVal val="visible"/>
                                      </p:to>
                                    </p:set>
                                    <p:animEffect transition="in" filter="blinds(horizontal)">
                                      <p:cBhvr>
                                        <p:cTn id="20" dur="500"/>
                                        <p:tgtEl>
                                          <p:spTgt spid="1399811">
                                            <p:txEl>
                                              <p:pRg st="2" end="2"/>
                                            </p:txEl>
                                          </p:spTgt>
                                        </p:tgtEl>
                                      </p:cBhvr>
                                    </p:animEffect>
                                  </p:childTnLst>
                                </p:cTn>
                              </p:par>
                            </p:childTnLst>
                          </p:cTn>
                        </p:par>
                        <p:par>
                          <p:cTn id="21" fill="hold" nodeType="afterGroup">
                            <p:stCondLst>
                              <p:cond delay="500"/>
                            </p:stCondLst>
                            <p:childTnLst>
                              <p:par>
                                <p:cTn id="22" presetID="23" presetClass="entr" presetSubtype="16" fill="hold" nodeType="afterEffect">
                                  <p:stCondLst>
                                    <p:cond delay="0"/>
                                  </p:stCondLst>
                                  <p:childTnLst>
                                    <p:set>
                                      <p:cBhvr>
                                        <p:cTn id="23" dur="1" fill="hold">
                                          <p:stCondLst>
                                            <p:cond delay="0"/>
                                          </p:stCondLst>
                                        </p:cTn>
                                        <p:tgtEl>
                                          <p:spTgt spid="1399822"/>
                                        </p:tgtEl>
                                        <p:attrNameLst>
                                          <p:attrName>style.visibility</p:attrName>
                                        </p:attrNameLst>
                                      </p:cBhvr>
                                      <p:to>
                                        <p:strVal val="visible"/>
                                      </p:to>
                                    </p:set>
                                    <p:anim calcmode="lin" valueType="num">
                                      <p:cBhvr>
                                        <p:cTn id="24" dur="500" fill="hold"/>
                                        <p:tgtEl>
                                          <p:spTgt spid="1399822"/>
                                        </p:tgtEl>
                                        <p:attrNameLst>
                                          <p:attrName>ppt_w</p:attrName>
                                        </p:attrNameLst>
                                      </p:cBhvr>
                                      <p:tavLst>
                                        <p:tav tm="0">
                                          <p:val>
                                            <p:fltVal val="0"/>
                                          </p:val>
                                        </p:tav>
                                        <p:tav tm="100000">
                                          <p:val>
                                            <p:strVal val="#ppt_w"/>
                                          </p:val>
                                        </p:tav>
                                      </p:tavLst>
                                    </p:anim>
                                    <p:anim calcmode="lin" valueType="num">
                                      <p:cBhvr>
                                        <p:cTn id="25" dur="500" fill="hold"/>
                                        <p:tgtEl>
                                          <p:spTgt spid="1399822"/>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1399832"/>
                                        </p:tgtEl>
                                        <p:attrNameLst>
                                          <p:attrName>style.visibility</p:attrName>
                                        </p:attrNameLst>
                                      </p:cBhvr>
                                      <p:to>
                                        <p:strVal val="visible"/>
                                      </p:to>
                                    </p:set>
                                    <p:animEffect transition="in" filter="blinds(horizontal)">
                                      <p:cBhvr>
                                        <p:cTn id="29" dur="500"/>
                                        <p:tgtEl>
                                          <p:spTgt spid="1399832"/>
                                        </p:tgtEl>
                                      </p:cBhvr>
                                    </p:animEffect>
                                  </p:childTnLst>
                                </p:cTn>
                              </p:par>
                            </p:childTnLst>
                          </p:cTn>
                        </p:par>
                        <p:par>
                          <p:cTn id="30" fill="hold" nodeType="afterGroup">
                            <p:stCondLst>
                              <p:cond delay="1500"/>
                            </p:stCondLst>
                            <p:childTnLst>
                              <p:par>
                                <p:cTn id="31" presetID="3" presetClass="entr" presetSubtype="10" fill="hold" nodeType="afterEffect">
                                  <p:stCondLst>
                                    <p:cond delay="0"/>
                                  </p:stCondLst>
                                  <p:childTnLst>
                                    <p:set>
                                      <p:cBhvr>
                                        <p:cTn id="32" dur="1" fill="hold">
                                          <p:stCondLst>
                                            <p:cond delay="0"/>
                                          </p:stCondLst>
                                        </p:cTn>
                                        <p:tgtEl>
                                          <p:spTgt spid="1399827"/>
                                        </p:tgtEl>
                                        <p:attrNameLst>
                                          <p:attrName>style.visibility</p:attrName>
                                        </p:attrNameLst>
                                      </p:cBhvr>
                                      <p:to>
                                        <p:strVal val="visible"/>
                                      </p:to>
                                    </p:set>
                                    <p:animEffect transition="in" filter="blinds(horizontal)">
                                      <p:cBhvr>
                                        <p:cTn id="33" dur="500"/>
                                        <p:tgtEl>
                                          <p:spTgt spid="139982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399811">
                                            <p:txEl>
                                              <p:pRg st="3" end="3"/>
                                            </p:txEl>
                                          </p:spTgt>
                                        </p:tgtEl>
                                        <p:attrNameLst>
                                          <p:attrName>style.visibility</p:attrName>
                                        </p:attrNameLst>
                                      </p:cBhvr>
                                      <p:to>
                                        <p:strVal val="visible"/>
                                      </p:to>
                                    </p:set>
                                    <p:animEffect transition="in" filter="blinds(horizontal)">
                                      <p:cBhvr>
                                        <p:cTn id="38" dur="500"/>
                                        <p:tgtEl>
                                          <p:spTgt spid="1399811">
                                            <p:txEl>
                                              <p:pRg st="3" end="3"/>
                                            </p:txEl>
                                          </p:spTgt>
                                        </p:tgtEl>
                                      </p:cBhvr>
                                    </p:animEffect>
                                  </p:childTnLst>
                                </p:cTn>
                              </p:par>
                            </p:childTnLst>
                          </p:cTn>
                        </p:par>
                        <p:par>
                          <p:cTn id="39" fill="hold" nodeType="afterGroup">
                            <p:stCondLst>
                              <p:cond delay="500"/>
                            </p:stCondLst>
                            <p:childTnLst>
                              <p:par>
                                <p:cTn id="40" presetID="23" presetClass="entr" presetSubtype="16" fill="hold" nodeType="afterEffect">
                                  <p:stCondLst>
                                    <p:cond delay="0"/>
                                  </p:stCondLst>
                                  <p:childTnLst>
                                    <p:set>
                                      <p:cBhvr>
                                        <p:cTn id="41" dur="1" fill="hold">
                                          <p:stCondLst>
                                            <p:cond delay="0"/>
                                          </p:stCondLst>
                                        </p:cTn>
                                        <p:tgtEl>
                                          <p:spTgt spid="1399824"/>
                                        </p:tgtEl>
                                        <p:attrNameLst>
                                          <p:attrName>style.visibility</p:attrName>
                                        </p:attrNameLst>
                                      </p:cBhvr>
                                      <p:to>
                                        <p:strVal val="visible"/>
                                      </p:to>
                                    </p:set>
                                    <p:anim calcmode="lin" valueType="num">
                                      <p:cBhvr>
                                        <p:cTn id="42" dur="500" fill="hold"/>
                                        <p:tgtEl>
                                          <p:spTgt spid="1399824"/>
                                        </p:tgtEl>
                                        <p:attrNameLst>
                                          <p:attrName>ppt_w</p:attrName>
                                        </p:attrNameLst>
                                      </p:cBhvr>
                                      <p:tavLst>
                                        <p:tav tm="0">
                                          <p:val>
                                            <p:fltVal val="0"/>
                                          </p:val>
                                        </p:tav>
                                        <p:tav tm="100000">
                                          <p:val>
                                            <p:strVal val="#ppt_w"/>
                                          </p:val>
                                        </p:tav>
                                      </p:tavLst>
                                    </p:anim>
                                    <p:anim calcmode="lin" valueType="num">
                                      <p:cBhvr>
                                        <p:cTn id="43" dur="500" fill="hold"/>
                                        <p:tgtEl>
                                          <p:spTgt spid="1399824"/>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000"/>
                            </p:stCondLst>
                            <p:childTnLst>
                              <p:par>
                                <p:cTn id="45" presetID="3" presetClass="entr" presetSubtype="10" fill="hold" nodeType="afterEffect">
                                  <p:stCondLst>
                                    <p:cond delay="0"/>
                                  </p:stCondLst>
                                  <p:childTnLst>
                                    <p:set>
                                      <p:cBhvr>
                                        <p:cTn id="46" dur="1" fill="hold">
                                          <p:stCondLst>
                                            <p:cond delay="0"/>
                                          </p:stCondLst>
                                        </p:cTn>
                                        <p:tgtEl>
                                          <p:spTgt spid="1399829"/>
                                        </p:tgtEl>
                                        <p:attrNameLst>
                                          <p:attrName>style.visibility</p:attrName>
                                        </p:attrNameLst>
                                      </p:cBhvr>
                                      <p:to>
                                        <p:strVal val="visible"/>
                                      </p:to>
                                    </p:set>
                                    <p:animEffect transition="in" filter="blinds(horizontal)">
                                      <p:cBhvr>
                                        <p:cTn id="47" dur="500"/>
                                        <p:tgtEl>
                                          <p:spTgt spid="1399829"/>
                                        </p:tgtEl>
                                      </p:cBhvr>
                                    </p:animEffect>
                                  </p:childTnLst>
                                </p:cTn>
                              </p:par>
                            </p:childTnLst>
                          </p:cTn>
                        </p:par>
                        <p:par>
                          <p:cTn id="48" fill="hold" nodeType="afterGroup">
                            <p:stCondLst>
                              <p:cond delay="1500"/>
                            </p:stCondLst>
                            <p:childTnLst>
                              <p:par>
                                <p:cTn id="49" presetID="3" presetClass="entr" presetSubtype="10" fill="hold" nodeType="afterEffect">
                                  <p:stCondLst>
                                    <p:cond delay="0"/>
                                  </p:stCondLst>
                                  <p:childTnLst>
                                    <p:set>
                                      <p:cBhvr>
                                        <p:cTn id="50" dur="1" fill="hold">
                                          <p:stCondLst>
                                            <p:cond delay="0"/>
                                          </p:stCondLst>
                                        </p:cTn>
                                        <p:tgtEl>
                                          <p:spTgt spid="1399828"/>
                                        </p:tgtEl>
                                        <p:attrNameLst>
                                          <p:attrName>style.visibility</p:attrName>
                                        </p:attrNameLst>
                                      </p:cBhvr>
                                      <p:to>
                                        <p:strVal val="visible"/>
                                      </p:to>
                                    </p:set>
                                    <p:animEffect transition="in" filter="blinds(horizontal)">
                                      <p:cBhvr>
                                        <p:cTn id="51" dur="500"/>
                                        <p:tgtEl>
                                          <p:spTgt spid="13998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399811">
                                            <p:txEl>
                                              <p:pRg st="4" end="4"/>
                                            </p:txEl>
                                          </p:spTgt>
                                        </p:tgtEl>
                                        <p:attrNameLst>
                                          <p:attrName>style.visibility</p:attrName>
                                        </p:attrNameLst>
                                      </p:cBhvr>
                                      <p:to>
                                        <p:strVal val="visible"/>
                                      </p:to>
                                    </p:set>
                                    <p:animEffect transition="in" filter="blinds(horizontal)">
                                      <p:cBhvr>
                                        <p:cTn id="56" dur="500"/>
                                        <p:tgtEl>
                                          <p:spTgt spid="1399811">
                                            <p:txEl>
                                              <p:pRg st="4" end="4"/>
                                            </p:txEl>
                                          </p:spTgt>
                                        </p:tgtEl>
                                      </p:cBhvr>
                                    </p:animEffect>
                                  </p:childTnLst>
                                </p:cTn>
                              </p:par>
                            </p:childTnLst>
                          </p:cTn>
                        </p:par>
                        <p:par>
                          <p:cTn id="57" fill="hold" nodeType="afterGroup">
                            <p:stCondLst>
                              <p:cond delay="500"/>
                            </p:stCondLst>
                            <p:childTnLst>
                              <p:par>
                                <p:cTn id="58" presetID="23" presetClass="entr" presetSubtype="16" fill="hold" nodeType="afterEffect">
                                  <p:stCondLst>
                                    <p:cond delay="0"/>
                                  </p:stCondLst>
                                  <p:childTnLst>
                                    <p:set>
                                      <p:cBhvr>
                                        <p:cTn id="59" dur="1" fill="hold">
                                          <p:stCondLst>
                                            <p:cond delay="0"/>
                                          </p:stCondLst>
                                        </p:cTn>
                                        <p:tgtEl>
                                          <p:spTgt spid="1399826"/>
                                        </p:tgtEl>
                                        <p:attrNameLst>
                                          <p:attrName>style.visibility</p:attrName>
                                        </p:attrNameLst>
                                      </p:cBhvr>
                                      <p:to>
                                        <p:strVal val="visible"/>
                                      </p:to>
                                    </p:set>
                                    <p:anim calcmode="lin" valueType="num">
                                      <p:cBhvr>
                                        <p:cTn id="60" dur="500" fill="hold"/>
                                        <p:tgtEl>
                                          <p:spTgt spid="1399826"/>
                                        </p:tgtEl>
                                        <p:attrNameLst>
                                          <p:attrName>ppt_w</p:attrName>
                                        </p:attrNameLst>
                                      </p:cBhvr>
                                      <p:tavLst>
                                        <p:tav tm="0">
                                          <p:val>
                                            <p:fltVal val="0"/>
                                          </p:val>
                                        </p:tav>
                                        <p:tav tm="100000">
                                          <p:val>
                                            <p:strVal val="#ppt_w"/>
                                          </p:val>
                                        </p:tav>
                                      </p:tavLst>
                                    </p:anim>
                                    <p:anim calcmode="lin" valueType="num">
                                      <p:cBhvr>
                                        <p:cTn id="61" dur="500" fill="hold"/>
                                        <p:tgtEl>
                                          <p:spTgt spid="1399826"/>
                                        </p:tgtEl>
                                        <p:attrNameLst>
                                          <p:attrName>ppt_h</p:attrName>
                                        </p:attrNameLst>
                                      </p:cBhvr>
                                      <p:tavLst>
                                        <p:tav tm="0">
                                          <p:val>
                                            <p:fltVal val="0"/>
                                          </p:val>
                                        </p:tav>
                                        <p:tav tm="100000">
                                          <p:val>
                                            <p:strVal val="#ppt_h"/>
                                          </p:val>
                                        </p:tav>
                                      </p:tavLst>
                                    </p:anim>
                                  </p:childTnLst>
                                </p:cTn>
                              </p:par>
                              <p:par>
                                <p:cTn id="62" presetID="3" presetClass="entr" presetSubtype="10" fill="hold" nodeType="withEffect">
                                  <p:stCondLst>
                                    <p:cond delay="0"/>
                                  </p:stCondLst>
                                  <p:childTnLst>
                                    <p:set>
                                      <p:cBhvr>
                                        <p:cTn id="63" dur="1" fill="hold">
                                          <p:stCondLst>
                                            <p:cond delay="0"/>
                                          </p:stCondLst>
                                        </p:cTn>
                                        <p:tgtEl>
                                          <p:spTgt spid="1399811">
                                            <p:txEl>
                                              <p:pRg st="5" end="5"/>
                                            </p:txEl>
                                          </p:spTgt>
                                        </p:tgtEl>
                                        <p:attrNameLst>
                                          <p:attrName>style.visibility</p:attrName>
                                        </p:attrNameLst>
                                      </p:cBhvr>
                                      <p:to>
                                        <p:strVal val="visible"/>
                                      </p:to>
                                    </p:set>
                                    <p:animEffect transition="in" filter="blinds(horizontal)">
                                      <p:cBhvr>
                                        <p:cTn id="64" dur="500"/>
                                        <p:tgtEl>
                                          <p:spTgt spid="1399811">
                                            <p:txEl>
                                              <p:pRg st="5" end="5"/>
                                            </p:txEl>
                                          </p:spTgt>
                                        </p:tgtEl>
                                      </p:cBhvr>
                                    </p:animEffect>
                                  </p:childTnLst>
                                </p:cTn>
                              </p:par>
                            </p:childTnLst>
                          </p:cTn>
                        </p:par>
                        <p:par>
                          <p:cTn id="65" fill="hold" nodeType="afterGroup">
                            <p:stCondLst>
                              <p:cond delay="1000"/>
                            </p:stCondLst>
                            <p:childTnLst>
                              <p:par>
                                <p:cTn id="66" presetID="23" presetClass="entr" presetSubtype="16" fill="hold" nodeType="afterEffect">
                                  <p:stCondLst>
                                    <p:cond delay="0"/>
                                  </p:stCondLst>
                                  <p:childTnLst>
                                    <p:set>
                                      <p:cBhvr>
                                        <p:cTn id="67" dur="1" fill="hold">
                                          <p:stCondLst>
                                            <p:cond delay="0"/>
                                          </p:stCondLst>
                                        </p:cTn>
                                        <p:tgtEl>
                                          <p:spTgt spid="1399825"/>
                                        </p:tgtEl>
                                        <p:attrNameLst>
                                          <p:attrName>style.visibility</p:attrName>
                                        </p:attrNameLst>
                                      </p:cBhvr>
                                      <p:to>
                                        <p:strVal val="visible"/>
                                      </p:to>
                                    </p:set>
                                    <p:anim calcmode="lin" valueType="num">
                                      <p:cBhvr>
                                        <p:cTn id="68" dur="500" fill="hold"/>
                                        <p:tgtEl>
                                          <p:spTgt spid="1399825"/>
                                        </p:tgtEl>
                                        <p:attrNameLst>
                                          <p:attrName>ppt_w</p:attrName>
                                        </p:attrNameLst>
                                      </p:cBhvr>
                                      <p:tavLst>
                                        <p:tav tm="0">
                                          <p:val>
                                            <p:fltVal val="0"/>
                                          </p:val>
                                        </p:tav>
                                        <p:tav tm="100000">
                                          <p:val>
                                            <p:strVal val="#ppt_w"/>
                                          </p:val>
                                        </p:tav>
                                      </p:tavLst>
                                    </p:anim>
                                    <p:anim calcmode="lin" valueType="num">
                                      <p:cBhvr>
                                        <p:cTn id="69" dur="500" fill="hold"/>
                                        <p:tgtEl>
                                          <p:spTgt spid="139982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500"/>
                            </p:stCondLst>
                            <p:childTnLst>
                              <p:par>
                                <p:cTn id="71" presetID="3" presetClass="entr" presetSubtype="10" fill="hold" nodeType="afterEffect">
                                  <p:stCondLst>
                                    <p:cond delay="0"/>
                                  </p:stCondLst>
                                  <p:childTnLst>
                                    <p:set>
                                      <p:cBhvr>
                                        <p:cTn id="72" dur="1" fill="hold">
                                          <p:stCondLst>
                                            <p:cond delay="0"/>
                                          </p:stCondLst>
                                        </p:cTn>
                                        <p:tgtEl>
                                          <p:spTgt spid="1399830"/>
                                        </p:tgtEl>
                                        <p:attrNameLst>
                                          <p:attrName>style.visibility</p:attrName>
                                        </p:attrNameLst>
                                      </p:cBhvr>
                                      <p:to>
                                        <p:strVal val="visible"/>
                                      </p:to>
                                    </p:set>
                                    <p:animEffect transition="in" filter="blinds(horizontal)">
                                      <p:cBhvr>
                                        <p:cTn id="73" dur="500"/>
                                        <p:tgtEl>
                                          <p:spTgt spid="1399830"/>
                                        </p:tgtEl>
                                      </p:cBhvr>
                                    </p:animEffect>
                                  </p:childTnLst>
                                </p:cTn>
                              </p:par>
                            </p:childTnLst>
                          </p:cTn>
                        </p:par>
                        <p:par>
                          <p:cTn id="74" fill="hold" nodeType="afterGroup">
                            <p:stCondLst>
                              <p:cond delay="2000"/>
                            </p:stCondLst>
                            <p:childTnLst>
                              <p:par>
                                <p:cTn id="75" presetID="3" presetClass="entr" presetSubtype="10" fill="hold" nodeType="afterEffect">
                                  <p:stCondLst>
                                    <p:cond delay="0"/>
                                  </p:stCondLst>
                                  <p:childTnLst>
                                    <p:set>
                                      <p:cBhvr>
                                        <p:cTn id="76" dur="1" fill="hold">
                                          <p:stCondLst>
                                            <p:cond delay="0"/>
                                          </p:stCondLst>
                                        </p:cTn>
                                        <p:tgtEl>
                                          <p:spTgt spid="1399831"/>
                                        </p:tgtEl>
                                        <p:attrNameLst>
                                          <p:attrName>style.visibility</p:attrName>
                                        </p:attrNameLst>
                                      </p:cBhvr>
                                      <p:to>
                                        <p:strVal val="visible"/>
                                      </p:to>
                                    </p:set>
                                    <p:animEffect transition="in" filter="blinds(horizontal)">
                                      <p:cBhvr>
                                        <p:cTn id="77" dur="500"/>
                                        <p:tgtEl>
                                          <p:spTgt spid="139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04800" y="552450"/>
            <a:ext cx="6705600" cy="411163"/>
          </a:xfrm>
        </p:spPr>
        <p:txBody>
          <a:bodyPr/>
          <a:lstStyle/>
          <a:p>
            <a:pPr eaLnBrk="1" hangingPunct="1"/>
            <a:r>
              <a:rPr smtClean="0"/>
              <a:t>Protected Modifier</a:t>
            </a:r>
          </a:p>
        </p:txBody>
      </p:sp>
      <p:sp>
        <p:nvSpPr>
          <p:cNvPr id="1405955" name="Rectangle 3"/>
          <p:cNvSpPr>
            <a:spLocks noGrp="1" noChangeArrowheads="1"/>
          </p:cNvSpPr>
          <p:nvPr>
            <p:ph type="body" idx="1"/>
          </p:nvPr>
        </p:nvSpPr>
        <p:spPr/>
        <p:txBody>
          <a:bodyPr/>
          <a:lstStyle/>
          <a:p>
            <a:pPr eaLnBrk="1" hangingPunct="1">
              <a:spcBef>
                <a:spcPts val="600"/>
              </a:spcBef>
            </a:pPr>
            <a:r>
              <a:rPr lang="en-US" altLang="en-US" smtClean="0"/>
              <a:t>A member with protected access modifier can be accessed from </a:t>
            </a:r>
          </a:p>
          <a:p>
            <a:pPr eaLnBrk="1" hangingPunct="1">
              <a:spcBef>
                <a:spcPts val="600"/>
              </a:spcBef>
              <a:buFont typeface="Wingdings" panose="05000000000000000000" pitchFamily="2" charset="2"/>
              <a:buNone/>
            </a:pPr>
            <a:r>
              <a:rPr lang="en-US" altLang="en-US" smtClean="0"/>
              <a:t>	-  the same class </a:t>
            </a:r>
          </a:p>
          <a:p>
            <a:pPr eaLnBrk="1" hangingPunct="1">
              <a:spcBef>
                <a:spcPts val="600"/>
              </a:spcBef>
              <a:buFont typeface="Wingdings" panose="05000000000000000000" pitchFamily="2" charset="2"/>
              <a:buNone/>
            </a:pPr>
            <a:r>
              <a:rPr lang="en-US" altLang="en-US" smtClean="0"/>
              <a:t>	-  another class in the same package,</a:t>
            </a:r>
          </a:p>
          <a:p>
            <a:pPr eaLnBrk="1" hangingPunct="1">
              <a:spcBef>
                <a:spcPts val="600"/>
              </a:spcBef>
              <a:buFont typeface="Wingdings" panose="05000000000000000000" pitchFamily="2" charset="2"/>
              <a:buNone/>
            </a:pPr>
            <a:r>
              <a:rPr lang="en-US" altLang="en-US" smtClean="0"/>
              <a:t>	-  sub class in the same package,</a:t>
            </a:r>
          </a:p>
          <a:p>
            <a:pPr eaLnBrk="1" hangingPunct="1">
              <a:spcBef>
                <a:spcPts val="600"/>
              </a:spcBef>
              <a:buFont typeface="Wingdings" panose="05000000000000000000" pitchFamily="2" charset="2"/>
              <a:buNone/>
            </a:pPr>
            <a:r>
              <a:rPr lang="en-US" altLang="en-US" smtClean="0"/>
              <a:t>	-  sub class in the another package </a:t>
            </a:r>
          </a:p>
          <a:p>
            <a:pPr eaLnBrk="1" hangingPunct="1">
              <a:spcBef>
                <a:spcPts val="600"/>
              </a:spcBef>
            </a:pPr>
            <a:r>
              <a:rPr lang="en-US" altLang="en-US" smtClean="0"/>
              <a:t>But </a:t>
            </a:r>
            <a:r>
              <a:rPr lang="en-US" altLang="en-US" b="1" smtClean="0"/>
              <a:t>cannot </a:t>
            </a:r>
            <a:r>
              <a:rPr lang="en-US" altLang="en-US" smtClean="0"/>
              <a:t>be accessed by:</a:t>
            </a:r>
          </a:p>
          <a:p>
            <a:pPr eaLnBrk="1" hangingPunct="1">
              <a:spcBef>
                <a:spcPts val="600"/>
              </a:spcBef>
              <a:buFont typeface="Wingdings" panose="05000000000000000000" pitchFamily="2" charset="2"/>
              <a:buNone/>
            </a:pPr>
            <a:r>
              <a:rPr lang="en-US" altLang="en-US" smtClean="0"/>
              <a:t>	- another class in another package,</a:t>
            </a:r>
          </a:p>
        </p:txBody>
      </p:sp>
      <p:sp>
        <p:nvSpPr>
          <p:cNvPr id="95236" name="Rectangle 4"/>
          <p:cNvSpPr>
            <a:spLocks noChangeArrowheads="1"/>
          </p:cNvSpPr>
          <p:nvPr/>
        </p:nvSpPr>
        <p:spPr bwMode="auto">
          <a:xfrm>
            <a:off x="990600" y="5081588"/>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5237" name="Rectangle 5"/>
          <p:cNvSpPr>
            <a:spLocks noChangeArrowheads="1"/>
          </p:cNvSpPr>
          <p:nvPr/>
        </p:nvSpPr>
        <p:spPr bwMode="auto">
          <a:xfrm>
            <a:off x="990600" y="4752975"/>
            <a:ext cx="1066800" cy="328613"/>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Package1</a:t>
            </a:r>
          </a:p>
        </p:txBody>
      </p:sp>
      <p:sp>
        <p:nvSpPr>
          <p:cNvPr id="95238" name="Oval 6"/>
          <p:cNvSpPr>
            <a:spLocks noChangeArrowheads="1"/>
          </p:cNvSpPr>
          <p:nvPr/>
        </p:nvSpPr>
        <p:spPr bwMode="auto">
          <a:xfrm>
            <a:off x="2286000" y="51577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a:t>
            </a:r>
          </a:p>
        </p:txBody>
      </p:sp>
      <p:sp>
        <p:nvSpPr>
          <p:cNvPr id="95239" name="Oval 7"/>
          <p:cNvSpPr>
            <a:spLocks noChangeArrowheads="1"/>
          </p:cNvSpPr>
          <p:nvPr/>
        </p:nvSpPr>
        <p:spPr bwMode="auto">
          <a:xfrm>
            <a:off x="2514600" y="59959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sp>
        <p:nvSpPr>
          <p:cNvPr id="95240" name="Rectangle 8"/>
          <p:cNvSpPr>
            <a:spLocks noChangeArrowheads="1"/>
          </p:cNvSpPr>
          <p:nvPr/>
        </p:nvSpPr>
        <p:spPr bwMode="auto">
          <a:xfrm>
            <a:off x="4800600" y="5105400"/>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5241" name="Rectangle 9"/>
          <p:cNvSpPr>
            <a:spLocks noChangeArrowheads="1"/>
          </p:cNvSpPr>
          <p:nvPr/>
        </p:nvSpPr>
        <p:spPr bwMode="auto">
          <a:xfrm>
            <a:off x="4800600" y="4776788"/>
            <a:ext cx="1066800" cy="328612"/>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Package2</a:t>
            </a:r>
          </a:p>
        </p:txBody>
      </p:sp>
      <p:sp>
        <p:nvSpPr>
          <p:cNvPr id="95242" name="Oval 10"/>
          <p:cNvSpPr>
            <a:spLocks noChangeArrowheads="1"/>
          </p:cNvSpPr>
          <p:nvPr/>
        </p:nvSpPr>
        <p:spPr bwMode="auto">
          <a:xfrm>
            <a:off x="6096000" y="50815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95243" name="Oval 11"/>
          <p:cNvSpPr>
            <a:spLocks noChangeArrowheads="1"/>
          </p:cNvSpPr>
          <p:nvPr/>
        </p:nvSpPr>
        <p:spPr bwMode="auto">
          <a:xfrm>
            <a:off x="6324600" y="58435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cxnSp>
        <p:nvCxnSpPr>
          <p:cNvPr id="1405964" name="AutoShape 12"/>
          <p:cNvCxnSpPr>
            <a:cxnSpLocks noChangeShapeType="1"/>
          </p:cNvCxnSpPr>
          <p:nvPr/>
        </p:nvCxnSpPr>
        <p:spPr bwMode="auto">
          <a:xfrm rot="-5400000" flipH="1" flipV="1">
            <a:off x="2269331" y="5326857"/>
            <a:ext cx="155575" cy="122238"/>
          </a:xfrm>
          <a:prstGeom prst="curvedConnector4">
            <a:avLst>
              <a:gd name="adj1" fmla="val -187755"/>
              <a:gd name="adj2" fmla="val 287014"/>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95245" name="AutoShape 13"/>
          <p:cNvSpPr>
            <a:spLocks noChangeArrowheads="1"/>
          </p:cNvSpPr>
          <p:nvPr/>
        </p:nvSpPr>
        <p:spPr bwMode="auto">
          <a:xfrm>
            <a:off x="1981200" y="4167188"/>
            <a:ext cx="4191000" cy="585787"/>
          </a:xfrm>
          <a:prstGeom prst="wedgeEllipseCallout">
            <a:avLst>
              <a:gd name="adj1" fmla="val -31366"/>
              <a:gd name="adj2" fmla="val 113144"/>
            </a:avLst>
          </a:prstGeom>
          <a:solidFill>
            <a:srgbClr val="666699"/>
          </a:solidFill>
          <a:ln w="9525">
            <a:solidFill>
              <a:schemeClr val="bg1"/>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400">
                <a:solidFill>
                  <a:schemeClr val="bg1"/>
                </a:solidFill>
                <a:latin typeface="Courier New" panose="02070309020205020404" pitchFamily="49" charset="0"/>
              </a:rPr>
              <a:t>I have a protected method </a:t>
            </a:r>
            <a:r>
              <a:rPr lang="en-US" altLang="en-US" sz="1400" b="1">
                <a:solidFill>
                  <a:schemeClr val="bg1"/>
                </a:solidFill>
                <a:latin typeface="Courier New" panose="02070309020205020404" pitchFamily="49" charset="0"/>
              </a:rPr>
              <a:t>aMethod()</a:t>
            </a:r>
            <a:r>
              <a:rPr lang="en-US" altLang="en-US" sz="1400">
                <a:latin typeface="Courier New" panose="02070309020205020404" pitchFamily="49" charset="0"/>
              </a:rPr>
              <a:t> </a:t>
            </a:r>
          </a:p>
        </p:txBody>
      </p:sp>
      <p:sp>
        <p:nvSpPr>
          <p:cNvPr id="1405966" name="Line 14"/>
          <p:cNvSpPr>
            <a:spLocks noChangeShapeType="1"/>
          </p:cNvSpPr>
          <p:nvPr/>
        </p:nvSpPr>
        <p:spPr bwMode="auto">
          <a:xfrm flipH="1" flipV="1">
            <a:off x="2743200" y="5614988"/>
            <a:ext cx="1524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47" name="Oval 15"/>
          <p:cNvSpPr>
            <a:spLocks noChangeArrowheads="1"/>
          </p:cNvSpPr>
          <p:nvPr/>
        </p:nvSpPr>
        <p:spPr bwMode="auto">
          <a:xfrm>
            <a:off x="1371600" y="58435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1405968" name="Line 16"/>
          <p:cNvSpPr>
            <a:spLocks noChangeShapeType="1"/>
          </p:cNvSpPr>
          <p:nvPr/>
        </p:nvSpPr>
        <p:spPr bwMode="auto">
          <a:xfrm flipV="1">
            <a:off x="2133600" y="5538788"/>
            <a:ext cx="3048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5969" name="Line 17"/>
          <p:cNvSpPr>
            <a:spLocks noChangeShapeType="1"/>
          </p:cNvSpPr>
          <p:nvPr/>
        </p:nvSpPr>
        <p:spPr bwMode="auto">
          <a:xfrm flipH="1" flipV="1">
            <a:off x="3200400" y="5310188"/>
            <a:ext cx="2743200" cy="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5970" name="Line 18"/>
          <p:cNvSpPr>
            <a:spLocks noChangeShapeType="1"/>
          </p:cNvSpPr>
          <p:nvPr/>
        </p:nvSpPr>
        <p:spPr bwMode="auto">
          <a:xfrm flipH="1" flipV="1">
            <a:off x="3124200" y="5462588"/>
            <a:ext cx="3124200" cy="4572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5971" name="Line 19"/>
          <p:cNvSpPr>
            <a:spLocks noChangeShapeType="1"/>
          </p:cNvSpPr>
          <p:nvPr/>
        </p:nvSpPr>
        <p:spPr bwMode="auto">
          <a:xfrm>
            <a:off x="4419600" y="5462588"/>
            <a:ext cx="3048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5972" name="Line 20"/>
          <p:cNvSpPr>
            <a:spLocks noChangeShapeType="1"/>
          </p:cNvSpPr>
          <p:nvPr/>
        </p:nvSpPr>
        <p:spPr bwMode="auto">
          <a:xfrm flipH="1">
            <a:off x="4419600" y="5462588"/>
            <a:ext cx="3048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05955">
                                            <p:txEl>
                                              <p:pRg st="0" end="0"/>
                                            </p:txEl>
                                          </p:spTgt>
                                        </p:tgtEl>
                                        <p:attrNameLst>
                                          <p:attrName>style.visibility</p:attrName>
                                        </p:attrNameLst>
                                      </p:cBhvr>
                                      <p:to>
                                        <p:strVal val="visible"/>
                                      </p:to>
                                    </p:set>
                                    <p:animEffect transition="in" filter="blinds(horizontal)">
                                      <p:cBhvr>
                                        <p:cTn id="7" dur="500"/>
                                        <p:tgtEl>
                                          <p:spTgt spid="140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05955">
                                            <p:txEl>
                                              <p:pRg st="1" end="1"/>
                                            </p:txEl>
                                          </p:spTgt>
                                        </p:tgtEl>
                                        <p:attrNameLst>
                                          <p:attrName>style.visibility</p:attrName>
                                        </p:attrNameLst>
                                      </p:cBhvr>
                                      <p:to>
                                        <p:strVal val="visible"/>
                                      </p:to>
                                    </p:set>
                                    <p:animEffect transition="in" filter="blinds(horizontal)">
                                      <p:cBhvr>
                                        <p:cTn id="12" dur="500"/>
                                        <p:tgtEl>
                                          <p:spTgt spid="1405955">
                                            <p:txEl>
                                              <p:pRg st="1" end="1"/>
                                            </p:txEl>
                                          </p:spTgt>
                                        </p:tgtEl>
                                      </p:cBhvr>
                                    </p:animEffect>
                                  </p:childTnLst>
                                </p:cTn>
                              </p:par>
                            </p:childTnLst>
                          </p:cTn>
                        </p:par>
                        <p:par>
                          <p:cTn id="13" fill="hold" nodeType="afterGroup">
                            <p:stCondLst>
                              <p:cond delay="500"/>
                            </p:stCondLst>
                            <p:childTnLst>
                              <p:par>
                                <p:cTn id="14" presetID="23" presetClass="entr" presetSubtype="16" fill="hold" nodeType="afterEffect">
                                  <p:stCondLst>
                                    <p:cond delay="0"/>
                                  </p:stCondLst>
                                  <p:childTnLst>
                                    <p:set>
                                      <p:cBhvr>
                                        <p:cTn id="15" dur="1" fill="hold">
                                          <p:stCondLst>
                                            <p:cond delay="0"/>
                                          </p:stCondLst>
                                        </p:cTn>
                                        <p:tgtEl>
                                          <p:spTgt spid="1405964"/>
                                        </p:tgtEl>
                                        <p:attrNameLst>
                                          <p:attrName>style.visibility</p:attrName>
                                        </p:attrNameLst>
                                      </p:cBhvr>
                                      <p:to>
                                        <p:strVal val="visible"/>
                                      </p:to>
                                    </p:set>
                                    <p:anim calcmode="lin" valueType="num">
                                      <p:cBhvr>
                                        <p:cTn id="16" dur="500" fill="hold"/>
                                        <p:tgtEl>
                                          <p:spTgt spid="1405964"/>
                                        </p:tgtEl>
                                        <p:attrNameLst>
                                          <p:attrName>ppt_w</p:attrName>
                                        </p:attrNameLst>
                                      </p:cBhvr>
                                      <p:tavLst>
                                        <p:tav tm="0">
                                          <p:val>
                                            <p:fltVal val="0"/>
                                          </p:val>
                                        </p:tav>
                                        <p:tav tm="100000">
                                          <p:val>
                                            <p:strVal val="#ppt_w"/>
                                          </p:val>
                                        </p:tav>
                                      </p:tavLst>
                                    </p:anim>
                                    <p:anim calcmode="lin" valueType="num">
                                      <p:cBhvr>
                                        <p:cTn id="17" dur="500" fill="hold"/>
                                        <p:tgtEl>
                                          <p:spTgt spid="1405964"/>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05955">
                                            <p:txEl>
                                              <p:pRg st="2" end="2"/>
                                            </p:txEl>
                                          </p:spTgt>
                                        </p:tgtEl>
                                        <p:attrNameLst>
                                          <p:attrName>style.visibility</p:attrName>
                                        </p:attrNameLst>
                                      </p:cBhvr>
                                      <p:to>
                                        <p:strVal val="visible"/>
                                      </p:to>
                                    </p:set>
                                    <p:animEffect transition="in" filter="blinds(horizontal)">
                                      <p:cBhvr>
                                        <p:cTn id="22" dur="500"/>
                                        <p:tgtEl>
                                          <p:spTgt spid="1405955">
                                            <p:txEl>
                                              <p:pRg st="2" end="2"/>
                                            </p:txEl>
                                          </p:spTgt>
                                        </p:tgtEl>
                                      </p:cBhvr>
                                    </p:animEffect>
                                  </p:childTnLst>
                                </p:cTn>
                              </p:par>
                            </p:childTnLst>
                          </p:cTn>
                        </p:par>
                        <p:par>
                          <p:cTn id="23" fill="hold" nodeType="afterGroup">
                            <p:stCondLst>
                              <p:cond delay="500"/>
                            </p:stCondLst>
                            <p:childTnLst>
                              <p:par>
                                <p:cTn id="24" presetID="23" presetClass="entr" presetSubtype="16" fill="hold" nodeType="afterEffect">
                                  <p:stCondLst>
                                    <p:cond delay="0"/>
                                  </p:stCondLst>
                                  <p:childTnLst>
                                    <p:set>
                                      <p:cBhvr>
                                        <p:cTn id="25" dur="1" fill="hold">
                                          <p:stCondLst>
                                            <p:cond delay="0"/>
                                          </p:stCondLst>
                                        </p:cTn>
                                        <p:tgtEl>
                                          <p:spTgt spid="1405966"/>
                                        </p:tgtEl>
                                        <p:attrNameLst>
                                          <p:attrName>style.visibility</p:attrName>
                                        </p:attrNameLst>
                                      </p:cBhvr>
                                      <p:to>
                                        <p:strVal val="visible"/>
                                      </p:to>
                                    </p:set>
                                    <p:anim calcmode="lin" valueType="num">
                                      <p:cBhvr>
                                        <p:cTn id="26" dur="500" fill="hold"/>
                                        <p:tgtEl>
                                          <p:spTgt spid="1405966"/>
                                        </p:tgtEl>
                                        <p:attrNameLst>
                                          <p:attrName>ppt_w</p:attrName>
                                        </p:attrNameLst>
                                      </p:cBhvr>
                                      <p:tavLst>
                                        <p:tav tm="0">
                                          <p:val>
                                            <p:fltVal val="0"/>
                                          </p:val>
                                        </p:tav>
                                        <p:tav tm="100000">
                                          <p:val>
                                            <p:strVal val="#ppt_w"/>
                                          </p:val>
                                        </p:tav>
                                      </p:tavLst>
                                    </p:anim>
                                    <p:anim calcmode="lin" valueType="num">
                                      <p:cBhvr>
                                        <p:cTn id="27" dur="500" fill="hold"/>
                                        <p:tgtEl>
                                          <p:spTgt spid="1405966"/>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05955">
                                            <p:txEl>
                                              <p:pRg st="3" end="3"/>
                                            </p:txEl>
                                          </p:spTgt>
                                        </p:tgtEl>
                                        <p:attrNameLst>
                                          <p:attrName>style.visibility</p:attrName>
                                        </p:attrNameLst>
                                      </p:cBhvr>
                                      <p:to>
                                        <p:strVal val="visible"/>
                                      </p:to>
                                    </p:set>
                                    <p:animEffect transition="in" filter="blinds(horizontal)">
                                      <p:cBhvr>
                                        <p:cTn id="32" dur="500"/>
                                        <p:tgtEl>
                                          <p:spTgt spid="1405955">
                                            <p:txEl>
                                              <p:pRg st="3" end="3"/>
                                            </p:txEl>
                                          </p:spTgt>
                                        </p:tgtEl>
                                      </p:cBhvr>
                                    </p:animEffect>
                                  </p:childTnLst>
                                </p:cTn>
                              </p:par>
                            </p:childTnLst>
                          </p:cTn>
                        </p:par>
                        <p:par>
                          <p:cTn id="33" fill="hold" nodeType="afterGroup">
                            <p:stCondLst>
                              <p:cond delay="500"/>
                            </p:stCondLst>
                            <p:childTnLst>
                              <p:par>
                                <p:cTn id="34" presetID="23" presetClass="entr" presetSubtype="16" fill="hold" nodeType="afterEffect">
                                  <p:stCondLst>
                                    <p:cond delay="0"/>
                                  </p:stCondLst>
                                  <p:childTnLst>
                                    <p:set>
                                      <p:cBhvr>
                                        <p:cTn id="35" dur="1" fill="hold">
                                          <p:stCondLst>
                                            <p:cond delay="0"/>
                                          </p:stCondLst>
                                        </p:cTn>
                                        <p:tgtEl>
                                          <p:spTgt spid="1405968"/>
                                        </p:tgtEl>
                                        <p:attrNameLst>
                                          <p:attrName>style.visibility</p:attrName>
                                        </p:attrNameLst>
                                      </p:cBhvr>
                                      <p:to>
                                        <p:strVal val="visible"/>
                                      </p:to>
                                    </p:set>
                                    <p:anim calcmode="lin" valueType="num">
                                      <p:cBhvr>
                                        <p:cTn id="36" dur="500" fill="hold"/>
                                        <p:tgtEl>
                                          <p:spTgt spid="1405968"/>
                                        </p:tgtEl>
                                        <p:attrNameLst>
                                          <p:attrName>ppt_w</p:attrName>
                                        </p:attrNameLst>
                                      </p:cBhvr>
                                      <p:tavLst>
                                        <p:tav tm="0">
                                          <p:val>
                                            <p:fltVal val="0"/>
                                          </p:val>
                                        </p:tav>
                                        <p:tav tm="100000">
                                          <p:val>
                                            <p:strVal val="#ppt_w"/>
                                          </p:val>
                                        </p:tav>
                                      </p:tavLst>
                                    </p:anim>
                                    <p:anim calcmode="lin" valueType="num">
                                      <p:cBhvr>
                                        <p:cTn id="37" dur="500" fill="hold"/>
                                        <p:tgtEl>
                                          <p:spTgt spid="140596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05955">
                                            <p:txEl>
                                              <p:pRg st="4" end="4"/>
                                            </p:txEl>
                                          </p:spTgt>
                                        </p:tgtEl>
                                        <p:attrNameLst>
                                          <p:attrName>style.visibility</p:attrName>
                                        </p:attrNameLst>
                                      </p:cBhvr>
                                      <p:to>
                                        <p:strVal val="visible"/>
                                      </p:to>
                                    </p:set>
                                    <p:animEffect transition="in" filter="blinds(horizontal)">
                                      <p:cBhvr>
                                        <p:cTn id="42" dur="500"/>
                                        <p:tgtEl>
                                          <p:spTgt spid="1405955">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05955">
                                            <p:txEl>
                                              <p:pRg st="5" end="5"/>
                                            </p:txEl>
                                          </p:spTgt>
                                        </p:tgtEl>
                                        <p:attrNameLst>
                                          <p:attrName>style.visibility</p:attrName>
                                        </p:attrNameLst>
                                      </p:cBhvr>
                                      <p:to>
                                        <p:strVal val="visible"/>
                                      </p:to>
                                    </p:set>
                                    <p:animEffect transition="in" filter="blinds(horizontal)">
                                      <p:cBhvr>
                                        <p:cTn id="47" dur="500"/>
                                        <p:tgtEl>
                                          <p:spTgt spid="1405955">
                                            <p:txEl>
                                              <p:pRg st="5" end="5"/>
                                            </p:txEl>
                                          </p:spTgt>
                                        </p:tgtEl>
                                      </p:cBhvr>
                                    </p:animEffect>
                                  </p:childTnLst>
                                </p:cTn>
                              </p:par>
                            </p:childTnLst>
                          </p:cTn>
                        </p:par>
                        <p:par>
                          <p:cTn id="48" fill="hold" nodeType="afterGroup">
                            <p:stCondLst>
                              <p:cond delay="500"/>
                            </p:stCondLst>
                            <p:childTnLst>
                              <p:par>
                                <p:cTn id="49" presetID="23" presetClass="entr" presetSubtype="16" fill="hold" nodeType="afterEffect">
                                  <p:stCondLst>
                                    <p:cond delay="0"/>
                                  </p:stCondLst>
                                  <p:childTnLst>
                                    <p:set>
                                      <p:cBhvr>
                                        <p:cTn id="50" dur="1" fill="hold">
                                          <p:stCondLst>
                                            <p:cond delay="0"/>
                                          </p:stCondLst>
                                        </p:cTn>
                                        <p:tgtEl>
                                          <p:spTgt spid="1405969"/>
                                        </p:tgtEl>
                                        <p:attrNameLst>
                                          <p:attrName>style.visibility</p:attrName>
                                        </p:attrNameLst>
                                      </p:cBhvr>
                                      <p:to>
                                        <p:strVal val="visible"/>
                                      </p:to>
                                    </p:set>
                                    <p:anim calcmode="lin" valueType="num">
                                      <p:cBhvr>
                                        <p:cTn id="51" dur="500" fill="hold"/>
                                        <p:tgtEl>
                                          <p:spTgt spid="1405969"/>
                                        </p:tgtEl>
                                        <p:attrNameLst>
                                          <p:attrName>ppt_w</p:attrName>
                                        </p:attrNameLst>
                                      </p:cBhvr>
                                      <p:tavLst>
                                        <p:tav tm="0">
                                          <p:val>
                                            <p:fltVal val="0"/>
                                          </p:val>
                                        </p:tav>
                                        <p:tav tm="100000">
                                          <p:val>
                                            <p:strVal val="#ppt_w"/>
                                          </p:val>
                                        </p:tav>
                                      </p:tavLst>
                                    </p:anim>
                                    <p:anim calcmode="lin" valueType="num">
                                      <p:cBhvr>
                                        <p:cTn id="52" dur="500" fill="hold"/>
                                        <p:tgtEl>
                                          <p:spTgt spid="1405969"/>
                                        </p:tgtEl>
                                        <p:attrNameLst>
                                          <p:attrName>ppt_h</p:attrName>
                                        </p:attrNameLst>
                                      </p:cBhvr>
                                      <p:tavLst>
                                        <p:tav tm="0">
                                          <p:val>
                                            <p:fltVal val="0"/>
                                          </p:val>
                                        </p:tav>
                                        <p:tav tm="100000">
                                          <p:val>
                                            <p:strVal val="#ppt_h"/>
                                          </p:val>
                                        </p:tav>
                                      </p:tavLst>
                                    </p:anim>
                                  </p:childTnLst>
                                </p:cTn>
                              </p:par>
                              <p:par>
                                <p:cTn id="53" presetID="3" presetClass="entr" presetSubtype="10" fill="hold" nodeType="withEffect">
                                  <p:stCondLst>
                                    <p:cond delay="0"/>
                                  </p:stCondLst>
                                  <p:childTnLst>
                                    <p:set>
                                      <p:cBhvr>
                                        <p:cTn id="54" dur="1" fill="hold">
                                          <p:stCondLst>
                                            <p:cond delay="0"/>
                                          </p:stCondLst>
                                        </p:cTn>
                                        <p:tgtEl>
                                          <p:spTgt spid="1405955">
                                            <p:txEl>
                                              <p:pRg st="6" end="6"/>
                                            </p:txEl>
                                          </p:spTgt>
                                        </p:tgtEl>
                                        <p:attrNameLst>
                                          <p:attrName>style.visibility</p:attrName>
                                        </p:attrNameLst>
                                      </p:cBhvr>
                                      <p:to>
                                        <p:strVal val="visible"/>
                                      </p:to>
                                    </p:set>
                                    <p:animEffect transition="in" filter="blinds(horizontal)">
                                      <p:cBhvr>
                                        <p:cTn id="55" dur="500"/>
                                        <p:tgtEl>
                                          <p:spTgt spid="1405955">
                                            <p:txEl>
                                              <p:pRg st="6" end="6"/>
                                            </p:txEl>
                                          </p:spTgt>
                                        </p:tgtEl>
                                      </p:cBhvr>
                                    </p:animEffect>
                                  </p:childTnLst>
                                </p:cTn>
                              </p:par>
                            </p:childTnLst>
                          </p:cTn>
                        </p:par>
                        <p:par>
                          <p:cTn id="56" fill="hold" nodeType="afterGroup">
                            <p:stCondLst>
                              <p:cond delay="1000"/>
                            </p:stCondLst>
                            <p:childTnLst>
                              <p:par>
                                <p:cTn id="57" presetID="23" presetClass="entr" presetSubtype="16" fill="hold" nodeType="afterEffect">
                                  <p:stCondLst>
                                    <p:cond delay="0"/>
                                  </p:stCondLst>
                                  <p:childTnLst>
                                    <p:set>
                                      <p:cBhvr>
                                        <p:cTn id="58" dur="1" fill="hold">
                                          <p:stCondLst>
                                            <p:cond delay="0"/>
                                          </p:stCondLst>
                                        </p:cTn>
                                        <p:tgtEl>
                                          <p:spTgt spid="1405970"/>
                                        </p:tgtEl>
                                        <p:attrNameLst>
                                          <p:attrName>style.visibility</p:attrName>
                                        </p:attrNameLst>
                                      </p:cBhvr>
                                      <p:to>
                                        <p:strVal val="visible"/>
                                      </p:to>
                                    </p:set>
                                    <p:anim calcmode="lin" valueType="num">
                                      <p:cBhvr>
                                        <p:cTn id="59" dur="500" fill="hold"/>
                                        <p:tgtEl>
                                          <p:spTgt spid="1405970"/>
                                        </p:tgtEl>
                                        <p:attrNameLst>
                                          <p:attrName>ppt_w</p:attrName>
                                        </p:attrNameLst>
                                      </p:cBhvr>
                                      <p:tavLst>
                                        <p:tav tm="0">
                                          <p:val>
                                            <p:fltVal val="0"/>
                                          </p:val>
                                        </p:tav>
                                        <p:tav tm="100000">
                                          <p:val>
                                            <p:strVal val="#ppt_w"/>
                                          </p:val>
                                        </p:tav>
                                      </p:tavLst>
                                    </p:anim>
                                    <p:anim calcmode="lin" valueType="num">
                                      <p:cBhvr>
                                        <p:cTn id="60" dur="500" fill="hold"/>
                                        <p:tgtEl>
                                          <p:spTgt spid="140597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500"/>
                            </p:stCondLst>
                            <p:childTnLst>
                              <p:par>
                                <p:cTn id="62" presetID="3" presetClass="entr" presetSubtype="10" fill="hold" nodeType="afterEffect">
                                  <p:stCondLst>
                                    <p:cond delay="0"/>
                                  </p:stCondLst>
                                  <p:childTnLst>
                                    <p:set>
                                      <p:cBhvr>
                                        <p:cTn id="63" dur="1" fill="hold">
                                          <p:stCondLst>
                                            <p:cond delay="0"/>
                                          </p:stCondLst>
                                        </p:cTn>
                                        <p:tgtEl>
                                          <p:spTgt spid="1405971"/>
                                        </p:tgtEl>
                                        <p:attrNameLst>
                                          <p:attrName>style.visibility</p:attrName>
                                        </p:attrNameLst>
                                      </p:cBhvr>
                                      <p:to>
                                        <p:strVal val="visible"/>
                                      </p:to>
                                    </p:set>
                                    <p:animEffect transition="in" filter="blinds(horizontal)">
                                      <p:cBhvr>
                                        <p:cTn id="64" dur="500"/>
                                        <p:tgtEl>
                                          <p:spTgt spid="1405971"/>
                                        </p:tgtEl>
                                      </p:cBhvr>
                                    </p:animEffect>
                                  </p:childTnLst>
                                </p:cTn>
                              </p:par>
                            </p:childTnLst>
                          </p:cTn>
                        </p:par>
                        <p:par>
                          <p:cTn id="65" fill="hold" nodeType="afterGroup">
                            <p:stCondLst>
                              <p:cond delay="2000"/>
                            </p:stCondLst>
                            <p:childTnLst>
                              <p:par>
                                <p:cTn id="66" presetID="3" presetClass="entr" presetSubtype="10" fill="hold" nodeType="afterEffect">
                                  <p:stCondLst>
                                    <p:cond delay="0"/>
                                  </p:stCondLst>
                                  <p:childTnLst>
                                    <p:set>
                                      <p:cBhvr>
                                        <p:cTn id="67" dur="1" fill="hold">
                                          <p:stCondLst>
                                            <p:cond delay="0"/>
                                          </p:stCondLst>
                                        </p:cTn>
                                        <p:tgtEl>
                                          <p:spTgt spid="1405972"/>
                                        </p:tgtEl>
                                        <p:attrNameLst>
                                          <p:attrName>style.visibility</p:attrName>
                                        </p:attrNameLst>
                                      </p:cBhvr>
                                      <p:to>
                                        <p:strVal val="visible"/>
                                      </p:to>
                                    </p:set>
                                    <p:animEffect transition="in" filter="blinds(horizontal)">
                                      <p:cBhvr>
                                        <p:cTn id="68" dur="500"/>
                                        <p:tgtEl>
                                          <p:spTgt spid="1405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04800" y="552450"/>
            <a:ext cx="6705600" cy="411163"/>
          </a:xfrm>
        </p:spPr>
        <p:txBody>
          <a:bodyPr/>
          <a:lstStyle/>
          <a:p>
            <a:pPr eaLnBrk="1" hangingPunct="1"/>
            <a:r>
              <a:rPr smtClean="0"/>
              <a:t>Default Modifier</a:t>
            </a:r>
          </a:p>
        </p:txBody>
      </p:sp>
      <p:sp>
        <p:nvSpPr>
          <p:cNvPr id="1412099" name="Rectangle 3"/>
          <p:cNvSpPr>
            <a:spLocks noGrp="1" noChangeArrowheads="1"/>
          </p:cNvSpPr>
          <p:nvPr>
            <p:ph type="body" idx="1"/>
          </p:nvPr>
        </p:nvSpPr>
        <p:spPr/>
        <p:txBody>
          <a:bodyPr/>
          <a:lstStyle/>
          <a:p>
            <a:pPr eaLnBrk="1" hangingPunct="1">
              <a:spcBef>
                <a:spcPts val="600"/>
              </a:spcBef>
            </a:pPr>
            <a:r>
              <a:rPr lang="en-US" altLang="en-US" smtClean="0"/>
              <a:t>A member with default access modifier </a:t>
            </a:r>
            <a:r>
              <a:rPr lang="en-US" altLang="en-US" b="1" smtClean="0"/>
              <a:t>can</a:t>
            </a:r>
            <a:r>
              <a:rPr lang="en-US" altLang="en-US" smtClean="0"/>
              <a:t> be accessed from </a:t>
            </a:r>
          </a:p>
          <a:p>
            <a:pPr eaLnBrk="1" hangingPunct="1">
              <a:spcBef>
                <a:spcPts val="600"/>
              </a:spcBef>
              <a:buFont typeface="Wingdings" panose="05000000000000000000" pitchFamily="2" charset="2"/>
              <a:buNone/>
            </a:pPr>
            <a:r>
              <a:rPr lang="en-US" altLang="en-US" i="1" smtClean="0"/>
              <a:t>	-  the same class</a:t>
            </a:r>
            <a:r>
              <a:rPr lang="en-US" altLang="en-US" smtClean="0"/>
              <a:t> </a:t>
            </a:r>
          </a:p>
          <a:p>
            <a:pPr eaLnBrk="1" hangingPunct="1">
              <a:spcBef>
                <a:spcPts val="600"/>
              </a:spcBef>
              <a:buFont typeface="Wingdings" panose="05000000000000000000" pitchFamily="2" charset="2"/>
              <a:buNone/>
            </a:pPr>
            <a:r>
              <a:rPr lang="en-US" altLang="en-US" smtClean="0"/>
              <a:t>	-  another class in the same package,</a:t>
            </a:r>
          </a:p>
          <a:p>
            <a:pPr eaLnBrk="1" hangingPunct="1">
              <a:spcBef>
                <a:spcPts val="600"/>
              </a:spcBef>
              <a:buFont typeface="Wingdings" panose="05000000000000000000" pitchFamily="2" charset="2"/>
              <a:buNone/>
            </a:pPr>
            <a:r>
              <a:rPr lang="en-US" altLang="en-US" smtClean="0"/>
              <a:t>	-  sub class in the same package</a:t>
            </a:r>
          </a:p>
          <a:p>
            <a:pPr eaLnBrk="1" hangingPunct="1">
              <a:spcBef>
                <a:spcPts val="600"/>
              </a:spcBef>
            </a:pPr>
            <a:r>
              <a:rPr lang="en-US" altLang="en-US" smtClean="0"/>
              <a:t>But </a:t>
            </a:r>
            <a:r>
              <a:rPr lang="en-US" altLang="en-US" b="1" smtClean="0"/>
              <a:t>cannot</a:t>
            </a:r>
            <a:r>
              <a:rPr lang="en-US" altLang="en-US" smtClean="0"/>
              <a:t> be accessed by</a:t>
            </a:r>
            <a:r>
              <a:rPr lang="en-US" altLang="en-US" i="1" smtClean="0"/>
              <a:t>:</a:t>
            </a:r>
          </a:p>
          <a:p>
            <a:pPr eaLnBrk="1" hangingPunct="1">
              <a:spcBef>
                <a:spcPts val="600"/>
              </a:spcBef>
              <a:buFont typeface="Wingdings" panose="05000000000000000000" pitchFamily="2" charset="2"/>
              <a:buNone/>
            </a:pPr>
            <a:r>
              <a:rPr lang="en-US" altLang="en-US" smtClean="0"/>
              <a:t>	-  sub class in the another package</a:t>
            </a:r>
            <a:endParaRPr lang="en-US" altLang="en-US" i="1" smtClean="0"/>
          </a:p>
          <a:p>
            <a:pPr eaLnBrk="1" hangingPunct="1">
              <a:spcBef>
                <a:spcPts val="600"/>
              </a:spcBef>
              <a:buFont typeface="Wingdings" panose="05000000000000000000" pitchFamily="2" charset="2"/>
              <a:buNone/>
            </a:pPr>
            <a:r>
              <a:rPr lang="en-US" altLang="en-US" smtClean="0"/>
              <a:t>	- another class in another package,</a:t>
            </a:r>
          </a:p>
        </p:txBody>
      </p:sp>
      <p:sp>
        <p:nvSpPr>
          <p:cNvPr id="97284" name="Rectangle 4"/>
          <p:cNvSpPr>
            <a:spLocks noChangeArrowheads="1"/>
          </p:cNvSpPr>
          <p:nvPr/>
        </p:nvSpPr>
        <p:spPr bwMode="auto">
          <a:xfrm>
            <a:off x="990600" y="5005388"/>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7285" name="Rectangle 5"/>
          <p:cNvSpPr>
            <a:spLocks noChangeArrowheads="1"/>
          </p:cNvSpPr>
          <p:nvPr/>
        </p:nvSpPr>
        <p:spPr bwMode="auto">
          <a:xfrm>
            <a:off x="990600" y="4676775"/>
            <a:ext cx="1066800" cy="328613"/>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Package1</a:t>
            </a:r>
          </a:p>
        </p:txBody>
      </p:sp>
      <p:sp>
        <p:nvSpPr>
          <p:cNvPr id="97286" name="Oval 6"/>
          <p:cNvSpPr>
            <a:spLocks noChangeArrowheads="1"/>
          </p:cNvSpPr>
          <p:nvPr/>
        </p:nvSpPr>
        <p:spPr bwMode="auto">
          <a:xfrm>
            <a:off x="2286000" y="50815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a:t>
            </a:r>
          </a:p>
        </p:txBody>
      </p:sp>
      <p:sp>
        <p:nvSpPr>
          <p:cNvPr id="97287" name="Oval 7"/>
          <p:cNvSpPr>
            <a:spLocks noChangeArrowheads="1"/>
          </p:cNvSpPr>
          <p:nvPr/>
        </p:nvSpPr>
        <p:spPr bwMode="auto">
          <a:xfrm>
            <a:off x="2514600" y="59197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sp>
        <p:nvSpPr>
          <p:cNvPr id="97288" name="Rectangle 8"/>
          <p:cNvSpPr>
            <a:spLocks noChangeArrowheads="1"/>
          </p:cNvSpPr>
          <p:nvPr/>
        </p:nvSpPr>
        <p:spPr bwMode="auto">
          <a:xfrm>
            <a:off x="4800600" y="5029200"/>
            <a:ext cx="2852738" cy="1371600"/>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endParaRPr lang="en-US" altLang="en-US">
              <a:latin typeface="Times New Roman" panose="02020603050405020304" pitchFamily="18" charset="0"/>
            </a:endParaRPr>
          </a:p>
        </p:txBody>
      </p:sp>
      <p:sp>
        <p:nvSpPr>
          <p:cNvPr id="97289" name="Rectangle 9"/>
          <p:cNvSpPr>
            <a:spLocks noChangeArrowheads="1"/>
          </p:cNvSpPr>
          <p:nvPr/>
        </p:nvSpPr>
        <p:spPr bwMode="auto">
          <a:xfrm>
            <a:off x="4800600" y="4700588"/>
            <a:ext cx="1066800" cy="328612"/>
          </a:xfrm>
          <a:prstGeom prst="rect">
            <a:avLst/>
          </a:prstGeom>
          <a:solidFill>
            <a:srgbClr val="CCFFFF"/>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Package2</a:t>
            </a:r>
          </a:p>
        </p:txBody>
      </p:sp>
      <p:sp>
        <p:nvSpPr>
          <p:cNvPr id="97290" name="Oval 10"/>
          <p:cNvSpPr>
            <a:spLocks noChangeArrowheads="1"/>
          </p:cNvSpPr>
          <p:nvPr/>
        </p:nvSpPr>
        <p:spPr bwMode="auto">
          <a:xfrm>
            <a:off x="6096000" y="50053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97291" name="Oval 11"/>
          <p:cNvSpPr>
            <a:spLocks noChangeArrowheads="1"/>
          </p:cNvSpPr>
          <p:nvPr/>
        </p:nvSpPr>
        <p:spPr bwMode="auto">
          <a:xfrm>
            <a:off x="6324600" y="5767388"/>
            <a:ext cx="838200" cy="438150"/>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ClassB</a:t>
            </a:r>
          </a:p>
        </p:txBody>
      </p:sp>
      <p:cxnSp>
        <p:nvCxnSpPr>
          <p:cNvPr id="1412108" name="AutoShape 12"/>
          <p:cNvCxnSpPr>
            <a:cxnSpLocks noChangeShapeType="1"/>
          </p:cNvCxnSpPr>
          <p:nvPr/>
        </p:nvCxnSpPr>
        <p:spPr bwMode="auto">
          <a:xfrm rot="-5400000" flipH="1" flipV="1">
            <a:off x="2269331" y="5250657"/>
            <a:ext cx="155575" cy="122238"/>
          </a:xfrm>
          <a:prstGeom prst="curvedConnector4">
            <a:avLst>
              <a:gd name="adj1" fmla="val -187755"/>
              <a:gd name="adj2" fmla="val 287014"/>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97293" name="AutoShape 13"/>
          <p:cNvSpPr>
            <a:spLocks noChangeArrowheads="1"/>
          </p:cNvSpPr>
          <p:nvPr/>
        </p:nvSpPr>
        <p:spPr bwMode="auto">
          <a:xfrm>
            <a:off x="1981200" y="4090988"/>
            <a:ext cx="4191000" cy="585787"/>
          </a:xfrm>
          <a:prstGeom prst="wedgeEllipseCallout">
            <a:avLst>
              <a:gd name="adj1" fmla="val -31366"/>
              <a:gd name="adj2" fmla="val 113144"/>
            </a:avLst>
          </a:prstGeom>
          <a:solidFill>
            <a:srgbClr val="666699"/>
          </a:solidFill>
          <a:ln w="9525">
            <a:solidFill>
              <a:schemeClr val="bg1"/>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400">
                <a:solidFill>
                  <a:schemeClr val="bg1"/>
                </a:solidFill>
                <a:latin typeface="Courier New" panose="02070309020205020404" pitchFamily="49" charset="0"/>
              </a:rPr>
              <a:t>I have a default method </a:t>
            </a:r>
            <a:r>
              <a:rPr lang="en-US" altLang="en-US" sz="1400" b="1">
                <a:solidFill>
                  <a:schemeClr val="bg1"/>
                </a:solidFill>
                <a:latin typeface="Courier New" panose="02070309020205020404" pitchFamily="49" charset="0"/>
              </a:rPr>
              <a:t>aMethod()</a:t>
            </a:r>
            <a:r>
              <a:rPr lang="en-US" altLang="en-US" sz="1400">
                <a:latin typeface="Courier New" panose="02070309020205020404" pitchFamily="49" charset="0"/>
              </a:rPr>
              <a:t> </a:t>
            </a:r>
          </a:p>
        </p:txBody>
      </p:sp>
      <p:sp>
        <p:nvSpPr>
          <p:cNvPr id="1412110" name="Line 14"/>
          <p:cNvSpPr>
            <a:spLocks noChangeShapeType="1"/>
          </p:cNvSpPr>
          <p:nvPr/>
        </p:nvSpPr>
        <p:spPr bwMode="auto">
          <a:xfrm flipH="1" flipV="1">
            <a:off x="2743200" y="5538788"/>
            <a:ext cx="1524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95" name="Oval 15"/>
          <p:cNvSpPr>
            <a:spLocks noChangeArrowheads="1"/>
          </p:cNvSpPr>
          <p:nvPr/>
        </p:nvSpPr>
        <p:spPr bwMode="auto">
          <a:xfrm>
            <a:off x="1371600" y="5767388"/>
            <a:ext cx="914400" cy="614362"/>
          </a:xfrm>
          <a:prstGeom prst="ellipse">
            <a:avLst/>
          </a:prstGeom>
          <a:solidFill>
            <a:srgbClr val="FFCC99"/>
          </a:solidFill>
          <a:ln w="9525">
            <a:solidFill>
              <a:schemeClr val="tx1"/>
            </a:solidFill>
            <a:round/>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a:latin typeface="Courier New" panose="02070309020205020404" pitchFamily="49" charset="0"/>
              </a:rPr>
              <a:t>Class</a:t>
            </a:r>
          </a:p>
          <a:p>
            <a:pPr algn="ctr">
              <a:lnSpc>
                <a:spcPct val="100000"/>
              </a:lnSpc>
              <a:spcBef>
                <a:spcPct val="0"/>
              </a:spcBef>
              <a:buClrTx/>
              <a:buFontTx/>
              <a:buNone/>
            </a:pPr>
            <a:r>
              <a:rPr lang="en-US" altLang="en-US" sz="1600">
                <a:latin typeface="Courier New" panose="02070309020205020404" pitchFamily="49" charset="0"/>
              </a:rPr>
              <a:t>Achild</a:t>
            </a:r>
          </a:p>
        </p:txBody>
      </p:sp>
      <p:sp>
        <p:nvSpPr>
          <p:cNvPr id="1412112" name="Line 16"/>
          <p:cNvSpPr>
            <a:spLocks noChangeShapeType="1"/>
          </p:cNvSpPr>
          <p:nvPr/>
        </p:nvSpPr>
        <p:spPr bwMode="auto">
          <a:xfrm flipV="1">
            <a:off x="2133600" y="5462588"/>
            <a:ext cx="304800" cy="3810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2113" name="Line 17"/>
          <p:cNvSpPr>
            <a:spLocks noChangeShapeType="1"/>
          </p:cNvSpPr>
          <p:nvPr/>
        </p:nvSpPr>
        <p:spPr bwMode="auto">
          <a:xfrm flipH="1" flipV="1">
            <a:off x="3200400" y="5233988"/>
            <a:ext cx="2743200" cy="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2114" name="Line 18"/>
          <p:cNvSpPr>
            <a:spLocks noChangeShapeType="1"/>
          </p:cNvSpPr>
          <p:nvPr/>
        </p:nvSpPr>
        <p:spPr bwMode="auto">
          <a:xfrm flipH="1" flipV="1">
            <a:off x="3124200" y="5386388"/>
            <a:ext cx="3124200" cy="457200"/>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2115" name="Line 19"/>
          <p:cNvSpPr>
            <a:spLocks noChangeShapeType="1"/>
          </p:cNvSpPr>
          <p:nvPr/>
        </p:nvSpPr>
        <p:spPr bwMode="auto">
          <a:xfrm>
            <a:off x="4267200" y="5081588"/>
            <a:ext cx="4572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2116" name="Line 20"/>
          <p:cNvSpPr>
            <a:spLocks noChangeShapeType="1"/>
          </p:cNvSpPr>
          <p:nvPr/>
        </p:nvSpPr>
        <p:spPr bwMode="auto">
          <a:xfrm flipH="1">
            <a:off x="4267200" y="5005388"/>
            <a:ext cx="381000" cy="762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12099">
                                            <p:txEl>
                                              <p:pRg st="0" end="0"/>
                                            </p:txEl>
                                          </p:spTgt>
                                        </p:tgtEl>
                                        <p:attrNameLst>
                                          <p:attrName>style.visibility</p:attrName>
                                        </p:attrNameLst>
                                      </p:cBhvr>
                                      <p:to>
                                        <p:strVal val="visible"/>
                                      </p:to>
                                    </p:set>
                                    <p:animEffect transition="in" filter="blinds(horizontal)">
                                      <p:cBhvr>
                                        <p:cTn id="7" dur="500"/>
                                        <p:tgtEl>
                                          <p:spTgt spid="141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2099">
                                            <p:txEl>
                                              <p:pRg st="1" end="1"/>
                                            </p:txEl>
                                          </p:spTgt>
                                        </p:tgtEl>
                                        <p:attrNameLst>
                                          <p:attrName>style.visibility</p:attrName>
                                        </p:attrNameLst>
                                      </p:cBhvr>
                                      <p:to>
                                        <p:strVal val="visible"/>
                                      </p:to>
                                    </p:set>
                                    <p:animEffect transition="in" filter="blinds(horizontal)">
                                      <p:cBhvr>
                                        <p:cTn id="12" dur="500"/>
                                        <p:tgtEl>
                                          <p:spTgt spid="1412099">
                                            <p:txEl>
                                              <p:pRg st="1" end="1"/>
                                            </p:txEl>
                                          </p:spTgt>
                                        </p:tgtEl>
                                      </p:cBhvr>
                                    </p:animEffect>
                                  </p:childTnLst>
                                </p:cTn>
                              </p:par>
                            </p:childTnLst>
                          </p:cTn>
                        </p:par>
                        <p:par>
                          <p:cTn id="13" fill="hold" nodeType="afterGroup">
                            <p:stCondLst>
                              <p:cond delay="500"/>
                            </p:stCondLst>
                            <p:childTnLst>
                              <p:par>
                                <p:cTn id="14" presetID="23" presetClass="entr" presetSubtype="16" fill="hold" nodeType="afterEffect">
                                  <p:stCondLst>
                                    <p:cond delay="0"/>
                                  </p:stCondLst>
                                  <p:childTnLst>
                                    <p:set>
                                      <p:cBhvr>
                                        <p:cTn id="15" dur="1" fill="hold">
                                          <p:stCondLst>
                                            <p:cond delay="0"/>
                                          </p:stCondLst>
                                        </p:cTn>
                                        <p:tgtEl>
                                          <p:spTgt spid="1412108"/>
                                        </p:tgtEl>
                                        <p:attrNameLst>
                                          <p:attrName>style.visibility</p:attrName>
                                        </p:attrNameLst>
                                      </p:cBhvr>
                                      <p:to>
                                        <p:strVal val="visible"/>
                                      </p:to>
                                    </p:set>
                                    <p:anim calcmode="lin" valueType="num">
                                      <p:cBhvr>
                                        <p:cTn id="16" dur="500" fill="hold"/>
                                        <p:tgtEl>
                                          <p:spTgt spid="1412108"/>
                                        </p:tgtEl>
                                        <p:attrNameLst>
                                          <p:attrName>ppt_w</p:attrName>
                                        </p:attrNameLst>
                                      </p:cBhvr>
                                      <p:tavLst>
                                        <p:tav tm="0">
                                          <p:val>
                                            <p:fltVal val="0"/>
                                          </p:val>
                                        </p:tav>
                                        <p:tav tm="100000">
                                          <p:val>
                                            <p:strVal val="#ppt_w"/>
                                          </p:val>
                                        </p:tav>
                                      </p:tavLst>
                                    </p:anim>
                                    <p:anim calcmode="lin" valueType="num">
                                      <p:cBhvr>
                                        <p:cTn id="17" dur="500" fill="hold"/>
                                        <p:tgtEl>
                                          <p:spTgt spid="1412108"/>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12099">
                                            <p:txEl>
                                              <p:pRg st="2" end="2"/>
                                            </p:txEl>
                                          </p:spTgt>
                                        </p:tgtEl>
                                        <p:attrNameLst>
                                          <p:attrName>style.visibility</p:attrName>
                                        </p:attrNameLst>
                                      </p:cBhvr>
                                      <p:to>
                                        <p:strVal val="visible"/>
                                      </p:to>
                                    </p:set>
                                    <p:animEffect transition="in" filter="blinds(horizontal)">
                                      <p:cBhvr>
                                        <p:cTn id="22" dur="500"/>
                                        <p:tgtEl>
                                          <p:spTgt spid="1412099">
                                            <p:txEl>
                                              <p:pRg st="2" end="2"/>
                                            </p:txEl>
                                          </p:spTgt>
                                        </p:tgtEl>
                                      </p:cBhvr>
                                    </p:animEffect>
                                  </p:childTnLst>
                                </p:cTn>
                              </p:par>
                            </p:childTnLst>
                          </p:cTn>
                        </p:par>
                        <p:par>
                          <p:cTn id="23" fill="hold" nodeType="afterGroup">
                            <p:stCondLst>
                              <p:cond delay="500"/>
                            </p:stCondLst>
                            <p:childTnLst>
                              <p:par>
                                <p:cTn id="24" presetID="23" presetClass="entr" presetSubtype="16" fill="hold" nodeType="afterEffect">
                                  <p:stCondLst>
                                    <p:cond delay="0"/>
                                  </p:stCondLst>
                                  <p:childTnLst>
                                    <p:set>
                                      <p:cBhvr>
                                        <p:cTn id="25" dur="1" fill="hold">
                                          <p:stCondLst>
                                            <p:cond delay="0"/>
                                          </p:stCondLst>
                                        </p:cTn>
                                        <p:tgtEl>
                                          <p:spTgt spid="1412110"/>
                                        </p:tgtEl>
                                        <p:attrNameLst>
                                          <p:attrName>style.visibility</p:attrName>
                                        </p:attrNameLst>
                                      </p:cBhvr>
                                      <p:to>
                                        <p:strVal val="visible"/>
                                      </p:to>
                                    </p:set>
                                    <p:anim calcmode="lin" valueType="num">
                                      <p:cBhvr>
                                        <p:cTn id="26" dur="500" fill="hold"/>
                                        <p:tgtEl>
                                          <p:spTgt spid="1412110"/>
                                        </p:tgtEl>
                                        <p:attrNameLst>
                                          <p:attrName>ppt_w</p:attrName>
                                        </p:attrNameLst>
                                      </p:cBhvr>
                                      <p:tavLst>
                                        <p:tav tm="0">
                                          <p:val>
                                            <p:fltVal val="0"/>
                                          </p:val>
                                        </p:tav>
                                        <p:tav tm="100000">
                                          <p:val>
                                            <p:strVal val="#ppt_w"/>
                                          </p:val>
                                        </p:tav>
                                      </p:tavLst>
                                    </p:anim>
                                    <p:anim calcmode="lin" valueType="num">
                                      <p:cBhvr>
                                        <p:cTn id="27" dur="500" fill="hold"/>
                                        <p:tgtEl>
                                          <p:spTgt spid="1412110"/>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12099">
                                            <p:txEl>
                                              <p:pRg st="3" end="3"/>
                                            </p:txEl>
                                          </p:spTgt>
                                        </p:tgtEl>
                                        <p:attrNameLst>
                                          <p:attrName>style.visibility</p:attrName>
                                        </p:attrNameLst>
                                      </p:cBhvr>
                                      <p:to>
                                        <p:strVal val="visible"/>
                                      </p:to>
                                    </p:set>
                                    <p:animEffect transition="in" filter="blinds(horizontal)">
                                      <p:cBhvr>
                                        <p:cTn id="32" dur="500"/>
                                        <p:tgtEl>
                                          <p:spTgt spid="141209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12099">
                                            <p:txEl>
                                              <p:pRg st="4" end="4"/>
                                            </p:txEl>
                                          </p:spTgt>
                                        </p:tgtEl>
                                        <p:attrNameLst>
                                          <p:attrName>style.visibility</p:attrName>
                                        </p:attrNameLst>
                                      </p:cBhvr>
                                      <p:to>
                                        <p:strVal val="visible"/>
                                      </p:to>
                                    </p:set>
                                    <p:animEffect transition="in" filter="blinds(horizontal)">
                                      <p:cBhvr>
                                        <p:cTn id="37" dur="500"/>
                                        <p:tgtEl>
                                          <p:spTgt spid="141209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12099">
                                            <p:txEl>
                                              <p:pRg st="5" end="5"/>
                                            </p:txEl>
                                          </p:spTgt>
                                        </p:tgtEl>
                                        <p:attrNameLst>
                                          <p:attrName>style.visibility</p:attrName>
                                        </p:attrNameLst>
                                      </p:cBhvr>
                                      <p:to>
                                        <p:strVal val="visible"/>
                                      </p:to>
                                    </p:set>
                                    <p:animEffect transition="in" filter="blinds(horizontal)">
                                      <p:cBhvr>
                                        <p:cTn id="42" dur="500"/>
                                        <p:tgtEl>
                                          <p:spTgt spid="1412099">
                                            <p:txEl>
                                              <p:pRg st="5" end="5"/>
                                            </p:txEl>
                                          </p:spTgt>
                                        </p:tgtEl>
                                      </p:cBhvr>
                                    </p:animEffect>
                                  </p:childTnLst>
                                </p:cTn>
                              </p:par>
                            </p:childTnLst>
                          </p:cTn>
                        </p:par>
                        <p:par>
                          <p:cTn id="43" fill="hold" nodeType="afterGroup">
                            <p:stCondLst>
                              <p:cond delay="500"/>
                            </p:stCondLst>
                            <p:childTnLst>
                              <p:par>
                                <p:cTn id="44" presetID="23" presetClass="entr" presetSubtype="16" fill="hold" nodeType="afterEffect">
                                  <p:stCondLst>
                                    <p:cond delay="0"/>
                                  </p:stCondLst>
                                  <p:childTnLst>
                                    <p:set>
                                      <p:cBhvr>
                                        <p:cTn id="45" dur="1" fill="hold">
                                          <p:stCondLst>
                                            <p:cond delay="0"/>
                                          </p:stCondLst>
                                        </p:cTn>
                                        <p:tgtEl>
                                          <p:spTgt spid="1412112"/>
                                        </p:tgtEl>
                                        <p:attrNameLst>
                                          <p:attrName>style.visibility</p:attrName>
                                        </p:attrNameLst>
                                      </p:cBhvr>
                                      <p:to>
                                        <p:strVal val="visible"/>
                                      </p:to>
                                    </p:set>
                                    <p:anim calcmode="lin" valueType="num">
                                      <p:cBhvr>
                                        <p:cTn id="46" dur="500" fill="hold"/>
                                        <p:tgtEl>
                                          <p:spTgt spid="1412112"/>
                                        </p:tgtEl>
                                        <p:attrNameLst>
                                          <p:attrName>ppt_w</p:attrName>
                                        </p:attrNameLst>
                                      </p:cBhvr>
                                      <p:tavLst>
                                        <p:tav tm="0">
                                          <p:val>
                                            <p:fltVal val="0"/>
                                          </p:val>
                                        </p:tav>
                                        <p:tav tm="100000">
                                          <p:val>
                                            <p:strVal val="#ppt_w"/>
                                          </p:val>
                                        </p:tav>
                                      </p:tavLst>
                                    </p:anim>
                                    <p:anim calcmode="lin" valueType="num">
                                      <p:cBhvr>
                                        <p:cTn id="47" dur="500" fill="hold"/>
                                        <p:tgtEl>
                                          <p:spTgt spid="1412112"/>
                                        </p:tgtEl>
                                        <p:attrNameLst>
                                          <p:attrName>ppt_h</p:attrName>
                                        </p:attrNameLst>
                                      </p:cBhvr>
                                      <p:tavLst>
                                        <p:tav tm="0">
                                          <p:val>
                                            <p:fltVal val="0"/>
                                          </p:val>
                                        </p:tav>
                                        <p:tav tm="100000">
                                          <p:val>
                                            <p:strVal val="#ppt_h"/>
                                          </p:val>
                                        </p:tav>
                                      </p:tavLst>
                                    </p:anim>
                                  </p:childTnLst>
                                </p:cTn>
                              </p:par>
                            </p:childTnLst>
                          </p:cTn>
                        </p:par>
                        <p:par>
                          <p:cTn id="48" fill="hold" nodeType="afterGroup">
                            <p:stCondLst>
                              <p:cond delay="1000"/>
                            </p:stCondLst>
                            <p:childTnLst>
                              <p:par>
                                <p:cTn id="49" presetID="23" presetClass="entr" presetSubtype="16" fill="hold" nodeType="afterEffect">
                                  <p:stCondLst>
                                    <p:cond delay="0"/>
                                  </p:stCondLst>
                                  <p:childTnLst>
                                    <p:set>
                                      <p:cBhvr>
                                        <p:cTn id="50" dur="1" fill="hold">
                                          <p:stCondLst>
                                            <p:cond delay="0"/>
                                          </p:stCondLst>
                                        </p:cTn>
                                        <p:tgtEl>
                                          <p:spTgt spid="1412113"/>
                                        </p:tgtEl>
                                        <p:attrNameLst>
                                          <p:attrName>style.visibility</p:attrName>
                                        </p:attrNameLst>
                                      </p:cBhvr>
                                      <p:to>
                                        <p:strVal val="visible"/>
                                      </p:to>
                                    </p:set>
                                    <p:anim calcmode="lin" valueType="num">
                                      <p:cBhvr>
                                        <p:cTn id="51" dur="500" fill="hold"/>
                                        <p:tgtEl>
                                          <p:spTgt spid="1412113"/>
                                        </p:tgtEl>
                                        <p:attrNameLst>
                                          <p:attrName>ppt_w</p:attrName>
                                        </p:attrNameLst>
                                      </p:cBhvr>
                                      <p:tavLst>
                                        <p:tav tm="0">
                                          <p:val>
                                            <p:fltVal val="0"/>
                                          </p:val>
                                        </p:tav>
                                        <p:tav tm="100000">
                                          <p:val>
                                            <p:strVal val="#ppt_w"/>
                                          </p:val>
                                        </p:tav>
                                      </p:tavLst>
                                    </p:anim>
                                    <p:anim calcmode="lin" valueType="num">
                                      <p:cBhvr>
                                        <p:cTn id="52" dur="500" fill="hold"/>
                                        <p:tgtEl>
                                          <p:spTgt spid="1412113"/>
                                        </p:tgtEl>
                                        <p:attrNameLst>
                                          <p:attrName>ppt_h</p:attrName>
                                        </p:attrNameLst>
                                      </p:cBhvr>
                                      <p:tavLst>
                                        <p:tav tm="0">
                                          <p:val>
                                            <p:fltVal val="0"/>
                                          </p:val>
                                        </p:tav>
                                        <p:tav tm="100000">
                                          <p:val>
                                            <p:strVal val="#ppt_h"/>
                                          </p:val>
                                        </p:tav>
                                      </p:tavLst>
                                    </p:anim>
                                  </p:childTnLst>
                                </p:cTn>
                              </p:par>
                              <p:par>
                                <p:cTn id="53" presetID="3" presetClass="entr" presetSubtype="10" fill="hold" nodeType="withEffect">
                                  <p:stCondLst>
                                    <p:cond delay="0"/>
                                  </p:stCondLst>
                                  <p:childTnLst>
                                    <p:set>
                                      <p:cBhvr>
                                        <p:cTn id="54" dur="1" fill="hold">
                                          <p:stCondLst>
                                            <p:cond delay="0"/>
                                          </p:stCondLst>
                                        </p:cTn>
                                        <p:tgtEl>
                                          <p:spTgt spid="1412099">
                                            <p:txEl>
                                              <p:pRg st="6" end="6"/>
                                            </p:txEl>
                                          </p:spTgt>
                                        </p:tgtEl>
                                        <p:attrNameLst>
                                          <p:attrName>style.visibility</p:attrName>
                                        </p:attrNameLst>
                                      </p:cBhvr>
                                      <p:to>
                                        <p:strVal val="visible"/>
                                      </p:to>
                                    </p:set>
                                    <p:animEffect transition="in" filter="blinds(horizontal)">
                                      <p:cBhvr>
                                        <p:cTn id="55" dur="500"/>
                                        <p:tgtEl>
                                          <p:spTgt spid="1412099">
                                            <p:txEl>
                                              <p:pRg st="6" end="6"/>
                                            </p:txEl>
                                          </p:spTgt>
                                        </p:tgtEl>
                                      </p:cBhvr>
                                    </p:animEffect>
                                  </p:childTnLst>
                                </p:cTn>
                              </p:par>
                            </p:childTnLst>
                          </p:cTn>
                        </p:par>
                        <p:par>
                          <p:cTn id="56" fill="hold" nodeType="afterGroup">
                            <p:stCondLst>
                              <p:cond delay="1500"/>
                            </p:stCondLst>
                            <p:childTnLst>
                              <p:par>
                                <p:cTn id="57" presetID="23" presetClass="entr" presetSubtype="16" fill="hold" nodeType="afterEffect">
                                  <p:stCondLst>
                                    <p:cond delay="0"/>
                                  </p:stCondLst>
                                  <p:childTnLst>
                                    <p:set>
                                      <p:cBhvr>
                                        <p:cTn id="58" dur="1" fill="hold">
                                          <p:stCondLst>
                                            <p:cond delay="0"/>
                                          </p:stCondLst>
                                        </p:cTn>
                                        <p:tgtEl>
                                          <p:spTgt spid="1412114"/>
                                        </p:tgtEl>
                                        <p:attrNameLst>
                                          <p:attrName>style.visibility</p:attrName>
                                        </p:attrNameLst>
                                      </p:cBhvr>
                                      <p:to>
                                        <p:strVal val="visible"/>
                                      </p:to>
                                    </p:set>
                                    <p:anim calcmode="lin" valueType="num">
                                      <p:cBhvr>
                                        <p:cTn id="59" dur="500" fill="hold"/>
                                        <p:tgtEl>
                                          <p:spTgt spid="1412114"/>
                                        </p:tgtEl>
                                        <p:attrNameLst>
                                          <p:attrName>ppt_w</p:attrName>
                                        </p:attrNameLst>
                                      </p:cBhvr>
                                      <p:tavLst>
                                        <p:tav tm="0">
                                          <p:val>
                                            <p:fltVal val="0"/>
                                          </p:val>
                                        </p:tav>
                                        <p:tav tm="100000">
                                          <p:val>
                                            <p:strVal val="#ppt_w"/>
                                          </p:val>
                                        </p:tav>
                                      </p:tavLst>
                                    </p:anim>
                                    <p:anim calcmode="lin" valueType="num">
                                      <p:cBhvr>
                                        <p:cTn id="60" dur="500" fill="hold"/>
                                        <p:tgtEl>
                                          <p:spTgt spid="1412114"/>
                                        </p:tgtEl>
                                        <p:attrNameLst>
                                          <p:attrName>ppt_h</p:attrName>
                                        </p:attrNameLst>
                                      </p:cBhvr>
                                      <p:tavLst>
                                        <p:tav tm="0">
                                          <p:val>
                                            <p:fltVal val="0"/>
                                          </p:val>
                                        </p:tav>
                                        <p:tav tm="100000">
                                          <p:val>
                                            <p:strVal val="#ppt_h"/>
                                          </p:val>
                                        </p:tav>
                                      </p:tavLst>
                                    </p:anim>
                                  </p:childTnLst>
                                </p:cTn>
                              </p:par>
                            </p:childTnLst>
                          </p:cTn>
                        </p:par>
                        <p:par>
                          <p:cTn id="61" fill="hold" nodeType="afterGroup">
                            <p:stCondLst>
                              <p:cond delay="2000"/>
                            </p:stCondLst>
                            <p:childTnLst>
                              <p:par>
                                <p:cTn id="62" presetID="3" presetClass="entr" presetSubtype="10" fill="hold" nodeType="afterEffect">
                                  <p:stCondLst>
                                    <p:cond delay="0"/>
                                  </p:stCondLst>
                                  <p:childTnLst>
                                    <p:set>
                                      <p:cBhvr>
                                        <p:cTn id="63" dur="1" fill="hold">
                                          <p:stCondLst>
                                            <p:cond delay="0"/>
                                          </p:stCondLst>
                                        </p:cTn>
                                        <p:tgtEl>
                                          <p:spTgt spid="1412115"/>
                                        </p:tgtEl>
                                        <p:attrNameLst>
                                          <p:attrName>style.visibility</p:attrName>
                                        </p:attrNameLst>
                                      </p:cBhvr>
                                      <p:to>
                                        <p:strVal val="visible"/>
                                      </p:to>
                                    </p:set>
                                    <p:animEffect transition="in" filter="blinds(horizontal)">
                                      <p:cBhvr>
                                        <p:cTn id="64" dur="500"/>
                                        <p:tgtEl>
                                          <p:spTgt spid="1412115"/>
                                        </p:tgtEl>
                                      </p:cBhvr>
                                    </p:animEffect>
                                  </p:childTnLst>
                                </p:cTn>
                              </p:par>
                            </p:childTnLst>
                          </p:cTn>
                        </p:par>
                        <p:par>
                          <p:cTn id="65" fill="hold" nodeType="afterGroup">
                            <p:stCondLst>
                              <p:cond delay="2500"/>
                            </p:stCondLst>
                            <p:childTnLst>
                              <p:par>
                                <p:cTn id="66" presetID="3" presetClass="entr" presetSubtype="10" fill="hold" nodeType="afterEffect">
                                  <p:stCondLst>
                                    <p:cond delay="0"/>
                                  </p:stCondLst>
                                  <p:childTnLst>
                                    <p:set>
                                      <p:cBhvr>
                                        <p:cTn id="67" dur="1" fill="hold">
                                          <p:stCondLst>
                                            <p:cond delay="0"/>
                                          </p:stCondLst>
                                        </p:cTn>
                                        <p:tgtEl>
                                          <p:spTgt spid="1412116"/>
                                        </p:tgtEl>
                                        <p:attrNameLst>
                                          <p:attrName>style.visibility</p:attrName>
                                        </p:attrNameLst>
                                      </p:cBhvr>
                                      <p:to>
                                        <p:strVal val="visible"/>
                                      </p:to>
                                    </p:set>
                                    <p:animEffect transition="in" filter="blinds(horizontal)">
                                      <p:cBhvr>
                                        <p:cTn id="68" dur="500"/>
                                        <p:tgtEl>
                                          <p:spTgt spid="141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304800" y="552450"/>
            <a:ext cx="6705600" cy="411163"/>
          </a:xfrm>
        </p:spPr>
        <p:txBody>
          <a:bodyPr/>
          <a:lstStyle/>
          <a:p>
            <a:pPr eaLnBrk="1" hangingPunct="1"/>
            <a:r>
              <a:rPr smtClean="0"/>
              <a:t>Abstract Class</a:t>
            </a:r>
          </a:p>
        </p:txBody>
      </p:sp>
      <p:sp>
        <p:nvSpPr>
          <p:cNvPr id="1302530" name="Rectangle 2"/>
          <p:cNvSpPr>
            <a:spLocks noGrp="1" noChangeArrowheads="1"/>
          </p:cNvSpPr>
          <p:nvPr>
            <p:ph type="body" idx="1"/>
          </p:nvPr>
        </p:nvSpPr>
        <p:spPr/>
        <p:txBody>
          <a:bodyPr/>
          <a:lstStyle/>
          <a:p>
            <a:pPr eaLnBrk="1" hangingPunct="1"/>
            <a:r>
              <a:rPr lang="en-US" altLang="en-US" dirty="0" smtClean="0"/>
              <a:t>A class is made abstract when it is so general that it </a:t>
            </a:r>
            <a:r>
              <a:rPr lang="en-US" altLang="en-US" dirty="0" smtClean="0">
                <a:solidFill>
                  <a:srgbClr val="FF0000"/>
                </a:solidFill>
              </a:rPr>
              <a:t>should not </a:t>
            </a:r>
            <a:r>
              <a:rPr lang="en-US" altLang="en-US" dirty="0" smtClean="0"/>
              <a:t>be instantiated.</a:t>
            </a:r>
            <a:endParaRPr lang="en-US" altLang="en-US" b="1" dirty="0" smtClean="0">
              <a:solidFill>
                <a:srgbClr val="FF0000"/>
              </a:solidFill>
              <a:latin typeface="Courier New" panose="02070309020205020404" pitchFamily="49" charset="0"/>
            </a:endParaRPr>
          </a:p>
          <a:p>
            <a:pPr eaLnBrk="1" hangingPunct="1">
              <a:buFont typeface="Wingdings" panose="05000000000000000000" pitchFamily="2" charset="2"/>
              <a:buNone/>
            </a:pPr>
            <a:endParaRPr lang="en-US" altLang="en-US" b="1" dirty="0" smtClean="0">
              <a:solidFill>
                <a:srgbClr val="FF0000"/>
              </a:solidFill>
              <a:latin typeface="Courier New" panose="02070309020205020404" pitchFamily="49" charset="0"/>
            </a:endParaRPr>
          </a:p>
          <a:p>
            <a:pPr eaLnBrk="1" hangingPunct="1">
              <a:buFont typeface="Wingdings" panose="05000000000000000000" pitchFamily="2" charset="2"/>
              <a:buNone/>
            </a:pPr>
            <a:r>
              <a:rPr lang="en-US" altLang="en-US" b="1" dirty="0" smtClean="0">
                <a:solidFill>
                  <a:srgbClr val="FF0000"/>
                </a:solidFill>
                <a:latin typeface="Courier New" panose="02070309020205020404" pitchFamily="49" charset="0"/>
              </a:rPr>
              <a:t>		new Car()</a:t>
            </a: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r>
              <a:rPr lang="en-US" altLang="en-US" dirty="0" smtClean="0">
                <a:latin typeface="Courier New" panose="02070309020205020404" pitchFamily="49" charset="0"/>
              </a:rPr>
              <a:t>		</a:t>
            </a:r>
          </a:p>
          <a:p>
            <a:pPr eaLnBrk="1" hangingPunct="1">
              <a:buFont typeface="Wingdings" panose="05000000000000000000" pitchFamily="2" charset="2"/>
              <a:buNone/>
            </a:pPr>
            <a:r>
              <a:rPr lang="en-US" altLang="en-US" b="1" dirty="0" smtClean="0">
                <a:solidFill>
                  <a:srgbClr val="FF0000"/>
                </a:solidFill>
                <a:latin typeface="Courier New" panose="02070309020205020404" pitchFamily="49" charset="0"/>
              </a:rPr>
              <a:t>		new Bike()</a:t>
            </a: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endParaRPr lang="en-US" altLang="en-US" dirty="0" smtClean="0">
              <a:latin typeface="Courier New" panose="02070309020205020404" pitchFamily="49" charset="0"/>
            </a:endParaRPr>
          </a:p>
          <a:p>
            <a:pPr eaLnBrk="1" hangingPunct="1">
              <a:buFont typeface="Wingdings" panose="05000000000000000000" pitchFamily="2" charset="2"/>
              <a:buNone/>
            </a:pPr>
            <a:r>
              <a:rPr lang="en-US" altLang="en-US" dirty="0" smtClean="0">
                <a:latin typeface="Courier New" panose="02070309020205020404" pitchFamily="49" charset="0"/>
              </a:rPr>
              <a:t>		</a:t>
            </a:r>
            <a:r>
              <a:rPr lang="en-US" altLang="en-US" b="1" dirty="0" smtClean="0">
                <a:solidFill>
                  <a:srgbClr val="FF0000"/>
                </a:solidFill>
                <a:latin typeface="Courier New" panose="02070309020205020404" pitchFamily="49" charset="0"/>
              </a:rPr>
              <a:t>new Vehicle()</a:t>
            </a:r>
            <a:endParaRPr lang="en-US" altLang="en-US" b="1" dirty="0" smtClean="0">
              <a:solidFill>
                <a:srgbClr val="FF0000"/>
              </a:solidFill>
            </a:endParaRPr>
          </a:p>
        </p:txBody>
      </p:sp>
      <p:pic>
        <p:nvPicPr>
          <p:cNvPr id="1302532" name="Picture 4" descr="bike_Suz,gsx1300r,Hayabu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200" y="3367088"/>
            <a:ext cx="19812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2533" name="Picture 5" descr="ferrari-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4963"/>
            <a:ext cx="198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2534" name="Picture 6" descr="question-mark-7788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5257800"/>
            <a:ext cx="7762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02530">
                                            <p:txEl>
                                              <p:pRg st="0" end="0"/>
                                            </p:txEl>
                                          </p:spTgt>
                                        </p:tgtEl>
                                        <p:attrNameLst>
                                          <p:attrName>style.visibility</p:attrName>
                                        </p:attrNameLst>
                                      </p:cBhvr>
                                      <p:to>
                                        <p:strVal val="visible"/>
                                      </p:to>
                                    </p:set>
                                    <p:animEffect transition="in" filter="blinds(horizontal)">
                                      <p:cBhvr>
                                        <p:cTn id="7" dur="500"/>
                                        <p:tgtEl>
                                          <p:spTgt spid="130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02530">
                                            <p:txEl>
                                              <p:pRg st="2" end="2"/>
                                            </p:txEl>
                                          </p:spTgt>
                                        </p:tgtEl>
                                        <p:attrNameLst>
                                          <p:attrName>style.visibility</p:attrName>
                                        </p:attrNameLst>
                                      </p:cBhvr>
                                      <p:to>
                                        <p:strVal val="visible"/>
                                      </p:to>
                                    </p:set>
                                    <p:animEffect transition="in" filter="blinds(horizontal)">
                                      <p:cBhvr>
                                        <p:cTn id="12" dur="500"/>
                                        <p:tgtEl>
                                          <p:spTgt spid="13025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02533"/>
                                        </p:tgtEl>
                                        <p:attrNameLst>
                                          <p:attrName>style.visibility</p:attrName>
                                        </p:attrNameLst>
                                      </p:cBhvr>
                                      <p:to>
                                        <p:strVal val="visible"/>
                                      </p:to>
                                    </p:set>
                                    <p:animEffect transition="in" filter="blinds(horizontal)">
                                      <p:cBhvr>
                                        <p:cTn id="17" dur="500"/>
                                        <p:tgtEl>
                                          <p:spTgt spid="130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02530">
                                            <p:txEl>
                                              <p:pRg st="6" end="6"/>
                                            </p:txEl>
                                          </p:spTgt>
                                        </p:tgtEl>
                                        <p:attrNameLst>
                                          <p:attrName>style.visibility</p:attrName>
                                        </p:attrNameLst>
                                      </p:cBhvr>
                                      <p:to>
                                        <p:strVal val="visible"/>
                                      </p:to>
                                    </p:set>
                                    <p:animEffect transition="in" filter="blinds(horizontal)">
                                      <p:cBhvr>
                                        <p:cTn id="22" dur="500"/>
                                        <p:tgtEl>
                                          <p:spTgt spid="130253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02530">
                                            <p:txEl>
                                              <p:pRg st="7" end="7"/>
                                            </p:txEl>
                                          </p:spTgt>
                                        </p:tgtEl>
                                        <p:attrNameLst>
                                          <p:attrName>style.visibility</p:attrName>
                                        </p:attrNameLst>
                                      </p:cBhvr>
                                      <p:to>
                                        <p:strVal val="visible"/>
                                      </p:to>
                                    </p:set>
                                    <p:animEffect transition="in" filter="blinds(horizontal)">
                                      <p:cBhvr>
                                        <p:cTn id="27" dur="500"/>
                                        <p:tgtEl>
                                          <p:spTgt spid="1302530">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02532"/>
                                        </p:tgtEl>
                                        <p:attrNameLst>
                                          <p:attrName>style.visibility</p:attrName>
                                        </p:attrNameLst>
                                      </p:cBhvr>
                                      <p:to>
                                        <p:strVal val="visible"/>
                                      </p:to>
                                    </p:set>
                                    <p:animEffect transition="in" filter="blinds(horizontal)">
                                      <p:cBhvr>
                                        <p:cTn id="32" dur="500"/>
                                        <p:tgtEl>
                                          <p:spTgt spid="13025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02530">
                                            <p:txEl>
                                              <p:pRg st="13" end="13"/>
                                            </p:txEl>
                                          </p:spTgt>
                                        </p:tgtEl>
                                        <p:attrNameLst>
                                          <p:attrName>style.visibility</p:attrName>
                                        </p:attrNameLst>
                                      </p:cBhvr>
                                      <p:to>
                                        <p:strVal val="visible"/>
                                      </p:to>
                                    </p:set>
                                    <p:animEffect transition="in" filter="blinds(horizontal)">
                                      <p:cBhvr>
                                        <p:cTn id="37" dur="500"/>
                                        <p:tgtEl>
                                          <p:spTgt spid="1302530">
                                            <p:txEl>
                                              <p:pRg st="13" end="1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02534"/>
                                        </p:tgtEl>
                                        <p:attrNameLst>
                                          <p:attrName>style.visibility</p:attrName>
                                        </p:attrNameLst>
                                      </p:cBhvr>
                                      <p:to>
                                        <p:strVal val="visible"/>
                                      </p:to>
                                    </p:set>
                                    <p:animEffect transition="in" filter="blinds(horizontal)">
                                      <p:cBhvr>
                                        <p:cTn id="42" dur="500"/>
                                        <p:tgtEl>
                                          <p:spTgt spid="130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04800" y="552450"/>
            <a:ext cx="6705600" cy="411163"/>
          </a:xfrm>
        </p:spPr>
        <p:txBody>
          <a:bodyPr/>
          <a:lstStyle/>
          <a:p>
            <a:pPr eaLnBrk="1" hangingPunct="1"/>
            <a:r>
              <a:rPr smtClean="0"/>
              <a:t> Access Modifier Summary</a:t>
            </a:r>
          </a:p>
        </p:txBody>
      </p:sp>
      <p:pic>
        <p:nvPicPr>
          <p:cNvPr id="99331" name="Picture 4" descr="http://4.bp.blogspot.com/-kK8ugRld3D0/TZs_K3bliWI/AAAAAAAAAnQ/p-ti9gV4Ds8/s1600/access+modifi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1524000"/>
            <a:ext cx="83058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6" descr="public Mod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1325563"/>
            <a:ext cx="294322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79" name="Picture 8" descr="Private Mod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325563"/>
            <a:ext cx="3132138"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Picture 10" descr="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3679825"/>
            <a:ext cx="29432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12" descr="Protected Modif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2138" y="3630613"/>
            <a:ext cx="3132137"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2" name="Rectangle 39"/>
          <p:cNvSpPr>
            <a:spLocks noChangeArrowheads="1"/>
          </p:cNvSpPr>
          <p:nvPr/>
        </p:nvSpPr>
        <p:spPr bwMode="auto">
          <a:xfrm>
            <a:off x="3087688" y="2527300"/>
            <a:ext cx="35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IN" altLang="en-US" sz="2800" b="1">
                <a:solidFill>
                  <a:srgbClr val="000000"/>
                </a:solidFill>
                <a:latin typeface="Calibri" panose="020F0502020204030204" pitchFamily="34" charset="0"/>
              </a:rPr>
              <a:t>?</a:t>
            </a:r>
            <a:endParaRPr lang="en-IN" altLang="en-US" sz="2800">
              <a:solidFill>
                <a:srgbClr val="000000"/>
              </a:solidFill>
              <a:latin typeface="Calibri" panose="020F0502020204030204" pitchFamily="34" charset="0"/>
            </a:endParaRPr>
          </a:p>
        </p:txBody>
      </p:sp>
      <p:sp>
        <p:nvSpPr>
          <p:cNvPr id="101383" name="Rectangle 40"/>
          <p:cNvSpPr>
            <a:spLocks noChangeArrowheads="1"/>
          </p:cNvSpPr>
          <p:nvPr/>
        </p:nvSpPr>
        <p:spPr bwMode="auto">
          <a:xfrm>
            <a:off x="5064125" y="2536825"/>
            <a:ext cx="35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IN" altLang="en-US" sz="2800" b="1">
                <a:solidFill>
                  <a:srgbClr val="000000"/>
                </a:solidFill>
                <a:latin typeface="Calibri" panose="020F0502020204030204" pitchFamily="34" charset="0"/>
              </a:rPr>
              <a:t>?</a:t>
            </a:r>
            <a:endParaRPr lang="en-IN" altLang="en-US" sz="2800">
              <a:solidFill>
                <a:srgbClr val="000000"/>
              </a:solidFill>
              <a:latin typeface="Calibri" panose="020F0502020204030204" pitchFamily="34" charset="0"/>
            </a:endParaRPr>
          </a:p>
        </p:txBody>
      </p:sp>
      <p:sp>
        <p:nvSpPr>
          <p:cNvPr id="101384" name="Rectangle 41"/>
          <p:cNvSpPr>
            <a:spLocks noChangeArrowheads="1"/>
          </p:cNvSpPr>
          <p:nvPr/>
        </p:nvSpPr>
        <p:spPr bwMode="auto">
          <a:xfrm>
            <a:off x="3111500" y="4751388"/>
            <a:ext cx="35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IN" altLang="en-US" sz="2800" b="1">
                <a:solidFill>
                  <a:srgbClr val="000000"/>
                </a:solidFill>
                <a:latin typeface="Calibri" panose="020F0502020204030204" pitchFamily="34" charset="0"/>
              </a:rPr>
              <a:t>?</a:t>
            </a:r>
            <a:endParaRPr lang="en-IN" altLang="en-US" sz="2800">
              <a:solidFill>
                <a:srgbClr val="000000"/>
              </a:solidFill>
              <a:latin typeface="Calibri" panose="020F0502020204030204" pitchFamily="34" charset="0"/>
            </a:endParaRPr>
          </a:p>
        </p:txBody>
      </p:sp>
      <p:sp>
        <p:nvSpPr>
          <p:cNvPr id="101385" name="Rectangle 42"/>
          <p:cNvSpPr>
            <a:spLocks noChangeArrowheads="1"/>
          </p:cNvSpPr>
          <p:nvPr/>
        </p:nvSpPr>
        <p:spPr bwMode="auto">
          <a:xfrm>
            <a:off x="5168900" y="4751388"/>
            <a:ext cx="35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IN" altLang="en-US" sz="2800" b="1">
                <a:solidFill>
                  <a:srgbClr val="000000"/>
                </a:solidFill>
                <a:latin typeface="Calibri" panose="020F0502020204030204" pitchFamily="34" charset="0"/>
              </a:rPr>
              <a:t>?</a:t>
            </a:r>
          </a:p>
        </p:txBody>
      </p:sp>
      <p:sp>
        <p:nvSpPr>
          <p:cNvPr id="101386" name="Rectangle 2"/>
          <p:cNvSpPr>
            <a:spLocks noGrp="1" noChangeArrowheads="1"/>
          </p:cNvSpPr>
          <p:nvPr>
            <p:ph type="title"/>
          </p:nvPr>
        </p:nvSpPr>
        <p:spPr>
          <a:xfrm>
            <a:off x="304800" y="552450"/>
            <a:ext cx="6705600" cy="411163"/>
          </a:xfrm>
        </p:spPr>
        <p:txBody>
          <a:bodyPr/>
          <a:lstStyle/>
          <a:p>
            <a:pPr eaLnBrk="1" hangingPunct="1"/>
            <a:r>
              <a:rPr smtClean="0"/>
              <a:t>Activity :</a:t>
            </a:r>
          </a:p>
        </p:txBody>
      </p:sp>
      <p:sp>
        <p:nvSpPr>
          <p:cNvPr id="53259" name="Rectangle 44"/>
          <p:cNvSpPr>
            <a:spLocks noChangeArrowheads="1"/>
          </p:cNvSpPr>
          <p:nvPr/>
        </p:nvSpPr>
        <p:spPr bwMode="auto">
          <a:xfrm>
            <a:off x="2570163" y="838200"/>
            <a:ext cx="4068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bg2"/>
              </a:buClr>
              <a:buSzPct val="12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1pPr>
            <a:lvl2pPr marL="742950" indent="-285750" eaLnBrk="0" hangingPunct="0">
              <a:buClr>
                <a:schemeClr val="bg2"/>
              </a:buClr>
              <a:buSzPct val="10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2pPr>
            <a:lvl3pPr marL="1143000" indent="-228600" eaLnBrk="0" hangingPunct="0">
              <a:buClr>
                <a:schemeClr val="bg2"/>
              </a:buClr>
              <a:buSzPct val="9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eaLnBrk="0" hangingPunct="0">
              <a:buClr>
                <a:schemeClr val="bg2"/>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2057400" indent="-228600" defTabSz="933450" eaLnBrk="0" hangingPunct="0">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buClrTx/>
              <a:buSzTx/>
              <a:buFontTx/>
              <a:buNone/>
              <a:defRPr/>
            </a:pPr>
            <a:r>
              <a:rPr lang="en-IN" altLang="en-US" smtClean="0">
                <a:latin typeface="+mn-lt"/>
              </a:rPr>
              <a:t>Identifiy the access modifier </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txBox="1">
            <a:spLocks noChangeArrowheads="1"/>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eaLnBrk="1" hangingPunct="1">
              <a:defRPr/>
            </a:pPr>
            <a:endParaRPr lang="en-US" altLang="en-US" kern="0" dirty="0" smtClean="0">
              <a:solidFill>
                <a:srgbClr val="000000"/>
              </a:solidFill>
            </a:endParaRPr>
          </a:p>
        </p:txBody>
      </p:sp>
      <p:sp>
        <p:nvSpPr>
          <p:cNvPr id="7" name="Rectangle 31"/>
          <p:cNvSpPr txBox="1">
            <a:spLocks noChangeArrowheads="1"/>
          </p:cNvSpPr>
          <p:nvPr/>
        </p:nvSpPr>
        <p:spPr bwMode="gray">
          <a:xfrm>
            <a:off x="609600" y="1447800"/>
            <a:ext cx="79184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sz="1800" kern="0" dirty="0" smtClean="0">
                <a:solidFill>
                  <a:srgbClr val="000000"/>
                </a:solidFill>
                <a:latin typeface="+mn-lt"/>
              </a:rPr>
              <a:t>A nested class is a class declared within the body of another class. Nested classes:</a:t>
            </a:r>
          </a:p>
          <a:p>
            <a:pPr lvl="1" eaLnBrk="1" hangingPunct="1">
              <a:defRPr/>
            </a:pPr>
            <a:r>
              <a:rPr lang="en-US" altLang="en-US" sz="1600" kern="0" dirty="0" smtClean="0">
                <a:solidFill>
                  <a:srgbClr val="000000"/>
                </a:solidFill>
                <a:cs typeface="+mn-cs"/>
              </a:rPr>
              <a:t>Have multiple categories</a:t>
            </a:r>
          </a:p>
          <a:p>
            <a:pPr lvl="2" eaLnBrk="1" hangingPunct="1">
              <a:defRPr/>
            </a:pPr>
            <a:r>
              <a:rPr lang="en-US" altLang="en-US" sz="1600" kern="0" dirty="0" smtClean="0">
                <a:solidFill>
                  <a:srgbClr val="000000"/>
                </a:solidFill>
                <a:cs typeface="+mn-cs"/>
              </a:rPr>
              <a:t>Inner classes</a:t>
            </a:r>
          </a:p>
          <a:p>
            <a:pPr lvl="3" eaLnBrk="1" hangingPunct="1">
              <a:buClr>
                <a:srgbClr val="FF0000"/>
              </a:buClr>
              <a:defRPr/>
            </a:pPr>
            <a:r>
              <a:rPr lang="en-US" altLang="en-US" sz="1600" kern="0" dirty="0" smtClean="0">
                <a:solidFill>
                  <a:srgbClr val="000000"/>
                </a:solidFill>
                <a:cs typeface="+mn-cs"/>
              </a:rPr>
              <a:t>Member classes</a:t>
            </a:r>
          </a:p>
          <a:p>
            <a:pPr lvl="3" eaLnBrk="1" hangingPunct="1">
              <a:buClr>
                <a:srgbClr val="FF0000"/>
              </a:buClr>
              <a:defRPr/>
            </a:pPr>
            <a:r>
              <a:rPr lang="en-US" altLang="en-US" sz="1600" kern="0" dirty="0" smtClean="0">
                <a:solidFill>
                  <a:srgbClr val="000000"/>
                </a:solidFill>
                <a:cs typeface="+mn-cs"/>
              </a:rPr>
              <a:t>Local classes</a:t>
            </a:r>
          </a:p>
          <a:p>
            <a:pPr lvl="3" eaLnBrk="1" hangingPunct="1">
              <a:buClr>
                <a:srgbClr val="FF0000"/>
              </a:buClr>
              <a:defRPr/>
            </a:pPr>
            <a:r>
              <a:rPr lang="en-US" altLang="en-US" sz="1600" kern="0" dirty="0" smtClean="0">
                <a:solidFill>
                  <a:srgbClr val="000000"/>
                </a:solidFill>
                <a:cs typeface="+mn-cs"/>
              </a:rPr>
              <a:t>Anonymous classes</a:t>
            </a:r>
          </a:p>
          <a:p>
            <a:pPr lvl="2" eaLnBrk="1" hangingPunct="1">
              <a:defRPr/>
            </a:pPr>
            <a:r>
              <a:rPr lang="en-US" altLang="en-US" sz="1600" kern="0" dirty="0" smtClean="0">
                <a:solidFill>
                  <a:srgbClr val="000000"/>
                </a:solidFill>
                <a:cs typeface="+mn-cs"/>
              </a:rPr>
              <a:t>Static nested classes</a:t>
            </a:r>
          </a:p>
          <a:p>
            <a:pPr lvl="1" eaLnBrk="1" hangingPunct="1">
              <a:defRPr/>
            </a:pPr>
            <a:r>
              <a:rPr lang="en-US" altLang="en-US" sz="1600" kern="0" dirty="0" smtClean="0">
                <a:solidFill>
                  <a:srgbClr val="000000"/>
                </a:solidFill>
                <a:cs typeface="+mn-cs"/>
              </a:rPr>
              <a:t>Are commonly used in applications with GUI elements</a:t>
            </a:r>
          </a:p>
          <a:p>
            <a:pPr lvl="1" eaLnBrk="1" hangingPunct="1">
              <a:defRPr/>
            </a:pPr>
            <a:r>
              <a:rPr lang="en-US" altLang="en-US" sz="1600" kern="0" dirty="0" smtClean="0">
                <a:solidFill>
                  <a:srgbClr val="000000"/>
                </a:solidFill>
                <a:cs typeface="+mn-cs"/>
              </a:rPr>
              <a:t>Can limit utilization of a "helper class" to the enclosing top-level class</a:t>
            </a:r>
          </a:p>
        </p:txBody>
      </p:sp>
      <p:sp>
        <p:nvSpPr>
          <p:cNvPr id="102404" name="Title 1"/>
          <p:cNvSpPr>
            <a:spLocks noGrp="1"/>
          </p:cNvSpPr>
          <p:nvPr>
            <p:ph type="title"/>
          </p:nvPr>
        </p:nvSpPr>
        <p:spPr>
          <a:xfrm>
            <a:off x="304800" y="552450"/>
            <a:ext cx="6705600" cy="411163"/>
          </a:xfrm>
        </p:spPr>
        <p:txBody>
          <a:bodyPr/>
          <a:lstStyle/>
          <a:p>
            <a:pPr eaLnBrk="1" hangingPunct="1"/>
            <a:r>
              <a:rPr lang="en-IN" smtClean="0"/>
              <a:t>Nested Classes</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04800" y="552450"/>
            <a:ext cx="6705600" cy="411163"/>
          </a:xfrm>
        </p:spPr>
        <p:txBody>
          <a:bodyPr/>
          <a:lstStyle/>
          <a:p>
            <a:pPr eaLnBrk="1" hangingPunct="1"/>
            <a:r>
              <a:rPr smtClean="0"/>
              <a:t>Inner Classes</a:t>
            </a:r>
          </a:p>
        </p:txBody>
      </p:sp>
      <p:sp>
        <p:nvSpPr>
          <p:cNvPr id="103427" name="Rectangle 3"/>
          <p:cNvSpPr>
            <a:spLocks noGrp="1" noChangeArrowheads="1"/>
          </p:cNvSpPr>
          <p:nvPr>
            <p:ph type="body" idx="1"/>
          </p:nvPr>
        </p:nvSpPr>
        <p:spPr/>
        <p:txBody>
          <a:bodyPr/>
          <a:lstStyle/>
          <a:p>
            <a:pPr lvl="1" eaLnBrk="1" hangingPunct="1">
              <a:lnSpc>
                <a:spcPct val="80000"/>
              </a:lnSpc>
              <a:buClr>
                <a:schemeClr val="tx1"/>
              </a:buClr>
              <a:buSzPct val="110000"/>
              <a:buFont typeface="Wingdings" panose="05000000000000000000" pitchFamily="2" charset="2"/>
              <a:buNone/>
            </a:pPr>
            <a:r>
              <a:rPr lang="en-US" altLang="en-US" sz="1800" smtClean="0"/>
              <a:t>An Inner Class:</a:t>
            </a:r>
          </a:p>
          <a:p>
            <a:pPr lvl="1" eaLnBrk="1" hangingPunct="1">
              <a:lnSpc>
                <a:spcPct val="80000"/>
              </a:lnSpc>
              <a:buClr>
                <a:schemeClr val="tx1"/>
              </a:buClr>
              <a:buSzPct val="110000"/>
              <a:buFont typeface="Wingdings" panose="05000000000000000000" pitchFamily="2" charset="2"/>
              <a:buNone/>
            </a:pPr>
            <a:endParaRPr lang="en-US" altLang="en-US" sz="1800" smtClean="0"/>
          </a:p>
          <a:p>
            <a:pPr eaLnBrk="1" hangingPunct="1">
              <a:lnSpc>
                <a:spcPct val="80000"/>
              </a:lnSpc>
              <a:buClr>
                <a:srgbClr val="C00000"/>
              </a:buClr>
            </a:pPr>
            <a:r>
              <a:rPr lang="en-US" altLang="en-US" smtClean="0"/>
              <a:t>is declared inside the curly braces of another class</a:t>
            </a:r>
          </a:p>
          <a:p>
            <a:pPr eaLnBrk="1" hangingPunct="1">
              <a:lnSpc>
                <a:spcPct val="80000"/>
              </a:lnSpc>
              <a:buClr>
                <a:srgbClr val="C00000"/>
              </a:buClr>
            </a:pPr>
            <a:endParaRPr lang="en-US" altLang="en-US" smtClean="0"/>
          </a:p>
          <a:p>
            <a:pPr eaLnBrk="1" hangingPunct="1">
              <a:lnSpc>
                <a:spcPct val="80000"/>
              </a:lnSpc>
              <a:buClr>
                <a:srgbClr val="C00000"/>
              </a:buClr>
            </a:pPr>
            <a:r>
              <a:rPr lang="en-US" altLang="en-US" smtClean="0"/>
              <a:t>is outside any method or other code block.</a:t>
            </a:r>
          </a:p>
          <a:p>
            <a:pPr eaLnBrk="1" hangingPunct="1">
              <a:lnSpc>
                <a:spcPct val="80000"/>
              </a:lnSpc>
              <a:buClr>
                <a:srgbClr val="C00000"/>
              </a:buClr>
            </a:pPr>
            <a:endParaRPr lang="en-US" altLang="en-US" smtClean="0"/>
          </a:p>
          <a:p>
            <a:pPr eaLnBrk="1" hangingPunct="1">
              <a:lnSpc>
                <a:spcPct val="80000"/>
              </a:lnSpc>
              <a:buClr>
                <a:srgbClr val="C00000"/>
              </a:buClr>
            </a:pPr>
            <a:r>
              <a:rPr lang="en-US" altLang="en-US" smtClean="0"/>
              <a:t>can be marked with any access modifier as well as the abstract or final modifiers </a:t>
            </a:r>
          </a:p>
          <a:p>
            <a:pPr eaLnBrk="1" hangingPunct="1">
              <a:lnSpc>
                <a:spcPct val="80000"/>
              </a:lnSpc>
              <a:buClr>
                <a:srgbClr val="C00000"/>
              </a:buClr>
            </a:pPr>
            <a:endParaRPr lang="en-US" altLang="en-US" smtClean="0"/>
          </a:p>
          <a:p>
            <a:pPr eaLnBrk="1" hangingPunct="1">
              <a:lnSpc>
                <a:spcPct val="80000"/>
              </a:lnSpc>
              <a:buClr>
                <a:srgbClr val="C00000"/>
              </a:buClr>
            </a:pPr>
            <a:r>
              <a:rPr lang="en-US" altLang="en-US" smtClean="0"/>
              <a:t>instance shares a special relationship with an instance of the enclosing class.</a:t>
            </a:r>
          </a:p>
          <a:p>
            <a:pPr eaLnBrk="1" hangingPunct="1">
              <a:lnSpc>
                <a:spcPct val="80000"/>
              </a:lnSpc>
              <a:buClr>
                <a:srgbClr val="C00000"/>
              </a:buClr>
            </a:pPr>
            <a:endParaRPr lang="en-US" altLang="en-US" smtClean="0"/>
          </a:p>
          <a:p>
            <a:pPr eaLnBrk="1" hangingPunct="1">
              <a:lnSpc>
                <a:spcPct val="80000"/>
              </a:lnSpc>
              <a:buClr>
                <a:srgbClr val="C00000"/>
              </a:buClr>
            </a:pPr>
            <a:r>
              <a:rPr lang="en-US" altLang="en-US" smtClean="0"/>
              <a:t>Can access all of the outer class’ members, including those marked private.</a:t>
            </a:r>
          </a:p>
          <a:p>
            <a:pPr eaLnBrk="1" hangingPunct="1">
              <a:lnSpc>
                <a:spcPct val="80000"/>
              </a:lnSpc>
              <a:buClr>
                <a:srgbClr val="C00000"/>
              </a:buClr>
            </a:pPr>
            <a:endParaRPr lang="en-US" altLang="en-US" smtClean="0"/>
          </a:p>
          <a:p>
            <a:pPr eaLnBrk="1" hangingPunct="1">
              <a:lnSpc>
                <a:spcPct val="80000"/>
              </a:lnSpc>
              <a:buClr>
                <a:srgbClr val="C00000"/>
              </a:buClr>
            </a:pPr>
            <a:r>
              <a:rPr lang="en-US" altLang="en-US" smtClean="0"/>
              <a:t>Cannot have any static members.</a:t>
            </a:r>
          </a:p>
          <a:p>
            <a:pPr lvl="1" eaLnBrk="1" hangingPunct="1">
              <a:lnSpc>
                <a:spcPct val="80000"/>
              </a:lnSpc>
              <a:buFontTx/>
              <a:buChar char="•"/>
            </a:pPr>
            <a:endParaRPr lang="en-US" altLang="en-US" sz="1800" smtClean="0"/>
          </a:p>
          <a:p>
            <a:pPr eaLnBrk="1" hangingPunct="1">
              <a:lnSpc>
                <a:spcPct val="80000"/>
              </a:lnSpc>
            </a:pPr>
            <a:endParaRPr lang="en-US" altLang="en-US" sz="2000"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txBox="1">
            <a:spLocks noChangeArrowheads="1"/>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eaLnBrk="1" hangingPunct="1">
              <a:defRPr/>
            </a:pPr>
            <a:endParaRPr lang="en-US" altLang="en-US" kern="0" dirty="0" smtClean="0">
              <a:solidFill>
                <a:srgbClr val="000000"/>
              </a:solidFill>
            </a:endParaRPr>
          </a:p>
        </p:txBody>
      </p:sp>
      <p:sp>
        <p:nvSpPr>
          <p:cNvPr id="105475" name="Rectangle 9"/>
          <p:cNvSpPr>
            <a:spLocks noChangeArrowheads="1"/>
          </p:cNvSpPr>
          <p:nvPr/>
        </p:nvSpPr>
        <p:spPr bwMode="gray">
          <a:xfrm>
            <a:off x="609600" y="1295400"/>
            <a:ext cx="7886700" cy="4114800"/>
          </a:xfrm>
          <a:prstGeom prst="rect">
            <a:avLst/>
          </a:prstGeom>
          <a:solidFill>
            <a:srgbClr val="DDDDDD"/>
          </a:solidFill>
          <a:ln w="28575">
            <a:solidFill>
              <a:srgbClr val="000000"/>
            </a:solidFill>
            <a:miter lim="800000"/>
            <a:headEnd/>
            <a:tailEnd/>
          </a:ln>
        </p:spPr>
        <p:txBody>
          <a:bodyPr lIns="92075" tIns="9144" rIns="92075" bIns="9144" anchor="ctr"/>
          <a:lstStyle>
            <a:lvl1pPr marL="457200" indent="-457200" defTabSz="400050">
              <a:lnSpc>
                <a:spcPct val="114000"/>
              </a:lnSpc>
              <a:spcBef>
                <a:spcPct val="20000"/>
              </a:spcBef>
              <a:buClr>
                <a:srgbClr val="BF1313"/>
              </a:buClr>
              <a:buFont typeface="Wingdings" panose="05000000000000000000" pitchFamily="2" charset="2"/>
              <a:buChar char="§"/>
              <a:tabLst>
                <a:tab pos="400050" algn="r"/>
                <a:tab pos="673100" algn="l"/>
              </a:tabLst>
              <a:defRPr>
                <a:solidFill>
                  <a:schemeClr val="tx1"/>
                </a:solidFill>
                <a:latin typeface="Arial" panose="020B0604020202020204" pitchFamily="34" charset="0"/>
              </a:defRPr>
            </a:lvl1pPr>
            <a:lvl2pPr marL="742950" indent="-285750" defTabSz="400050">
              <a:lnSpc>
                <a:spcPct val="114000"/>
              </a:lnSpc>
              <a:spcBef>
                <a:spcPct val="20000"/>
              </a:spcBef>
              <a:buClr>
                <a:srgbClr val="E63700"/>
              </a:buClr>
              <a:buFont typeface="Wingdings" panose="05000000000000000000" pitchFamily="2" charset="2"/>
              <a:buChar char="§"/>
              <a:tabLst>
                <a:tab pos="400050" algn="r"/>
                <a:tab pos="673100" algn="l"/>
              </a:tabLst>
              <a:defRPr sz="1600">
                <a:solidFill>
                  <a:schemeClr val="tx1"/>
                </a:solidFill>
                <a:latin typeface="Arial" panose="020B0604020202020204" pitchFamily="34" charset="0"/>
              </a:defRPr>
            </a:lvl2pPr>
            <a:lvl3pPr marL="1143000" indent="-228600" defTabSz="400050">
              <a:lnSpc>
                <a:spcPct val="114000"/>
              </a:lnSpc>
              <a:spcBef>
                <a:spcPct val="20000"/>
              </a:spcBef>
              <a:buClr>
                <a:srgbClr val="FF0000"/>
              </a:buClr>
              <a:buChar char="•"/>
              <a:tabLst>
                <a:tab pos="400050" algn="r"/>
                <a:tab pos="673100" algn="l"/>
              </a:tabLst>
              <a:defRPr sz="1600">
                <a:solidFill>
                  <a:schemeClr val="tx1"/>
                </a:solidFill>
                <a:latin typeface="Arial" panose="020B0604020202020204" pitchFamily="34" charset="0"/>
              </a:defRPr>
            </a:lvl3pPr>
            <a:lvl4pPr marL="1600200" indent="-228600" defTabSz="400050">
              <a:lnSpc>
                <a:spcPct val="114000"/>
              </a:lnSpc>
              <a:spcBef>
                <a:spcPct val="20000"/>
              </a:spcBef>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4pPr>
            <a:lvl5pPr marL="2057400" indent="-228600" defTabSz="400050">
              <a:lnSpc>
                <a:spcPct val="114000"/>
              </a:lnSpc>
              <a:spcBef>
                <a:spcPct val="20000"/>
              </a:spcBef>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5pPr>
            <a:lvl6pPr marL="2514600" indent="-228600" defTabSz="400050" eaLnBrk="0" fontAlgn="base" hangingPunct="0">
              <a:lnSpc>
                <a:spcPct val="114000"/>
              </a:lnSpc>
              <a:spcBef>
                <a:spcPct val="20000"/>
              </a:spcBef>
              <a:spcAft>
                <a:spcPct val="0"/>
              </a:spcAft>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6pPr>
            <a:lvl7pPr marL="2971800" indent="-228600" defTabSz="400050" eaLnBrk="0" fontAlgn="base" hangingPunct="0">
              <a:lnSpc>
                <a:spcPct val="114000"/>
              </a:lnSpc>
              <a:spcBef>
                <a:spcPct val="20000"/>
              </a:spcBef>
              <a:spcAft>
                <a:spcPct val="0"/>
              </a:spcAft>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7pPr>
            <a:lvl8pPr marL="3429000" indent="-228600" defTabSz="400050" eaLnBrk="0" fontAlgn="base" hangingPunct="0">
              <a:lnSpc>
                <a:spcPct val="114000"/>
              </a:lnSpc>
              <a:spcBef>
                <a:spcPct val="20000"/>
              </a:spcBef>
              <a:spcAft>
                <a:spcPct val="0"/>
              </a:spcAft>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8pPr>
            <a:lvl9pPr marL="3886200" indent="-228600" defTabSz="400050" eaLnBrk="0" fontAlgn="base" hangingPunct="0">
              <a:lnSpc>
                <a:spcPct val="114000"/>
              </a:lnSpc>
              <a:spcBef>
                <a:spcPct val="20000"/>
              </a:spcBef>
              <a:spcAft>
                <a:spcPct val="0"/>
              </a:spcAft>
              <a:buClr>
                <a:srgbClr val="FF0000"/>
              </a:buClr>
              <a:buFont typeface="Arial" panose="020B0604020202020204" pitchFamily="34" charset="0"/>
              <a:buChar char="»"/>
              <a:tabLst>
                <a:tab pos="400050" algn="r"/>
                <a:tab pos="673100" algn="l"/>
              </a:tabLst>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sz="1800" b="1">
                <a:solidFill>
                  <a:srgbClr val="000000"/>
                </a:solidFill>
                <a:latin typeface="Courier New" panose="02070309020205020404" pitchFamily="49" charset="0"/>
              </a:rPr>
              <a:t>public class Car {</a:t>
            </a:r>
          </a:p>
          <a:p>
            <a:pPr>
              <a:lnSpc>
                <a:spcPct val="100000"/>
              </a:lnSpc>
              <a:spcBef>
                <a:spcPct val="0"/>
              </a:spcBef>
              <a:buClrTx/>
              <a:buFontTx/>
              <a:buNone/>
            </a:pPr>
            <a:r>
              <a:rPr lang="en-US" altLang="en-US" sz="1800" b="1">
                <a:solidFill>
                  <a:srgbClr val="000000"/>
                </a:solidFill>
                <a:latin typeface="Courier New" panose="02070309020205020404" pitchFamily="49" charset="0"/>
              </a:rPr>
              <a:t>    private boolean running = false;</a:t>
            </a:r>
          </a:p>
          <a:p>
            <a:pPr>
              <a:lnSpc>
                <a:spcPct val="100000"/>
              </a:lnSpc>
              <a:spcBef>
                <a:spcPct val="0"/>
              </a:spcBef>
              <a:buClrTx/>
              <a:buFontTx/>
              <a:buNone/>
            </a:pPr>
            <a:r>
              <a:rPr lang="en-US" altLang="en-US" sz="1800" b="1">
                <a:solidFill>
                  <a:srgbClr val="000000"/>
                </a:solidFill>
                <a:latin typeface="Courier New" panose="02070309020205020404" pitchFamily="49" charset="0"/>
              </a:rPr>
              <a:t>    private Engine engine = new Engine();</a:t>
            </a:r>
          </a:p>
          <a:p>
            <a:pPr>
              <a:lnSpc>
                <a:spcPct val="100000"/>
              </a:lnSpc>
              <a:spcBef>
                <a:spcPct val="0"/>
              </a:spcBef>
              <a:buClrTx/>
              <a:buFontTx/>
              <a:buNone/>
            </a:pPr>
            <a:r>
              <a:rPr lang="en-US" altLang="en-US" sz="1800" b="1">
                <a:solidFill>
                  <a:srgbClr val="000000"/>
                </a:solidFill>
                <a:latin typeface="Courier New" panose="02070309020205020404" pitchFamily="49" charset="0"/>
              </a:rPr>
              <a:t>    </a:t>
            </a:r>
          </a:p>
          <a:p>
            <a:pPr>
              <a:lnSpc>
                <a:spcPct val="100000"/>
              </a:lnSpc>
              <a:spcBef>
                <a:spcPct val="0"/>
              </a:spcBef>
              <a:buClrTx/>
              <a:buFontTx/>
              <a:buNone/>
            </a:pPr>
            <a:r>
              <a:rPr lang="en-US" altLang="en-US" sz="1800" b="1">
                <a:solidFill>
                  <a:srgbClr val="000000"/>
                </a:solidFill>
                <a:latin typeface="Courier New" panose="02070309020205020404" pitchFamily="49" charset="0"/>
              </a:rPr>
              <a:t>    private class Engine {</a:t>
            </a:r>
          </a:p>
          <a:p>
            <a:pPr>
              <a:lnSpc>
                <a:spcPct val="100000"/>
              </a:lnSpc>
              <a:spcBef>
                <a:spcPct val="0"/>
              </a:spcBef>
              <a:buClrTx/>
              <a:buFontTx/>
              <a:buNone/>
            </a:pPr>
            <a:r>
              <a:rPr lang="en-US" altLang="en-US" sz="1800" b="1">
                <a:solidFill>
                  <a:srgbClr val="000000"/>
                </a:solidFill>
                <a:latin typeface="Courier New" panose="02070309020205020404" pitchFamily="49" charset="0"/>
              </a:rPr>
              <a:t>        public void start() {</a:t>
            </a:r>
          </a:p>
          <a:p>
            <a:pPr>
              <a:lnSpc>
                <a:spcPct val="100000"/>
              </a:lnSpc>
              <a:spcBef>
                <a:spcPct val="0"/>
              </a:spcBef>
              <a:buClrTx/>
              <a:buFontTx/>
              <a:buNone/>
            </a:pPr>
            <a:r>
              <a:rPr lang="en-US" altLang="en-US" sz="1800" b="1">
                <a:solidFill>
                  <a:srgbClr val="000000"/>
                </a:solidFill>
                <a:latin typeface="Courier New" panose="02070309020205020404" pitchFamily="49" charset="0"/>
              </a:rPr>
              <a:t>            running = true;</a:t>
            </a:r>
          </a:p>
          <a:p>
            <a:pPr>
              <a:lnSpc>
                <a:spcPct val="100000"/>
              </a:lnSpc>
              <a:spcBef>
                <a:spcPct val="0"/>
              </a:spcBef>
              <a:buClrTx/>
              <a:buFontTx/>
              <a:buNone/>
            </a:pPr>
            <a:r>
              <a:rPr lang="en-US" altLang="en-US" sz="1800" b="1">
                <a:solidFill>
                  <a:srgbClr val="000000"/>
                </a:solidFill>
                <a:latin typeface="Courier New" panose="02070309020205020404" pitchFamily="49" charset="0"/>
              </a:rPr>
              <a:t>        }</a:t>
            </a:r>
          </a:p>
          <a:p>
            <a:pPr>
              <a:lnSpc>
                <a:spcPct val="100000"/>
              </a:lnSpc>
              <a:spcBef>
                <a:spcPct val="0"/>
              </a:spcBef>
              <a:buClrTx/>
              <a:buFontTx/>
              <a:buNone/>
            </a:pPr>
            <a:r>
              <a:rPr lang="en-US" altLang="en-US" sz="1800" b="1">
                <a:solidFill>
                  <a:srgbClr val="000000"/>
                </a:solidFill>
                <a:latin typeface="Courier New" panose="02070309020205020404" pitchFamily="49" charset="0"/>
              </a:rPr>
              <a:t>    }</a:t>
            </a:r>
          </a:p>
          <a:p>
            <a:pPr>
              <a:lnSpc>
                <a:spcPct val="100000"/>
              </a:lnSpc>
              <a:spcBef>
                <a:spcPct val="0"/>
              </a:spcBef>
              <a:buClrTx/>
              <a:buFontTx/>
              <a:buNone/>
            </a:pPr>
            <a:r>
              <a:rPr lang="en-US" altLang="en-US" sz="1800" b="1">
                <a:solidFill>
                  <a:srgbClr val="000000"/>
                </a:solidFill>
                <a:latin typeface="Courier New" panose="02070309020205020404" pitchFamily="49" charset="0"/>
              </a:rPr>
              <a:t>    </a:t>
            </a:r>
          </a:p>
          <a:p>
            <a:pPr>
              <a:lnSpc>
                <a:spcPct val="100000"/>
              </a:lnSpc>
              <a:spcBef>
                <a:spcPct val="0"/>
              </a:spcBef>
              <a:buClrTx/>
              <a:buFontTx/>
              <a:buNone/>
            </a:pPr>
            <a:r>
              <a:rPr lang="en-US" altLang="en-US" sz="1800" b="1">
                <a:solidFill>
                  <a:srgbClr val="000000"/>
                </a:solidFill>
                <a:latin typeface="Courier New" panose="02070309020205020404" pitchFamily="49" charset="0"/>
              </a:rPr>
              <a:t>    public void start() {</a:t>
            </a:r>
          </a:p>
          <a:p>
            <a:pPr>
              <a:lnSpc>
                <a:spcPct val="100000"/>
              </a:lnSpc>
              <a:spcBef>
                <a:spcPct val="0"/>
              </a:spcBef>
              <a:buClrTx/>
              <a:buFontTx/>
              <a:buNone/>
            </a:pPr>
            <a:r>
              <a:rPr lang="en-US" altLang="en-US" sz="1800" b="1">
                <a:solidFill>
                  <a:srgbClr val="000000"/>
                </a:solidFill>
                <a:latin typeface="Courier New" panose="02070309020205020404" pitchFamily="49" charset="0"/>
              </a:rPr>
              <a:t>        engine.start();</a:t>
            </a:r>
          </a:p>
          <a:p>
            <a:pPr>
              <a:lnSpc>
                <a:spcPct val="100000"/>
              </a:lnSpc>
              <a:spcBef>
                <a:spcPct val="0"/>
              </a:spcBef>
              <a:buClrTx/>
              <a:buFontTx/>
              <a:buNone/>
            </a:pPr>
            <a:r>
              <a:rPr lang="en-US" altLang="en-US" sz="1800" b="1">
                <a:solidFill>
                  <a:srgbClr val="000000"/>
                </a:solidFill>
                <a:latin typeface="Courier New" panose="02070309020205020404" pitchFamily="49" charset="0"/>
              </a:rPr>
              <a:t>    }</a:t>
            </a:r>
          </a:p>
          <a:p>
            <a:pPr>
              <a:lnSpc>
                <a:spcPct val="100000"/>
              </a:lnSpc>
              <a:spcBef>
                <a:spcPct val="0"/>
              </a:spcBef>
              <a:buClrTx/>
              <a:buFontTx/>
              <a:buNone/>
            </a:pPr>
            <a:r>
              <a:rPr lang="en-US" altLang="en-US" sz="1800" b="1">
                <a:solidFill>
                  <a:srgbClr val="000000"/>
                </a:solidFill>
                <a:latin typeface="Courier New" panose="02070309020205020404" pitchFamily="49" charset="0"/>
              </a:rPr>
              <a:t>}</a:t>
            </a:r>
          </a:p>
        </p:txBody>
      </p:sp>
      <p:sp>
        <p:nvSpPr>
          <p:cNvPr id="105476" name="Title 1"/>
          <p:cNvSpPr>
            <a:spLocks noGrp="1"/>
          </p:cNvSpPr>
          <p:nvPr>
            <p:ph type="title"/>
          </p:nvPr>
        </p:nvSpPr>
        <p:spPr>
          <a:xfrm>
            <a:off x="304800" y="552450"/>
            <a:ext cx="6705600" cy="411163"/>
          </a:xfrm>
        </p:spPr>
        <p:txBody>
          <a:bodyPr/>
          <a:lstStyle/>
          <a:p>
            <a:pPr eaLnBrk="1" hangingPunct="1"/>
            <a:r>
              <a:rPr lang="en-IN" smtClean="0"/>
              <a:t>Inner Class: Example</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 y="552450"/>
            <a:ext cx="6705600" cy="411163"/>
          </a:xfrm>
        </p:spPr>
        <p:txBody>
          <a:bodyPr/>
          <a:lstStyle/>
          <a:p>
            <a:pPr eaLnBrk="1" hangingPunct="1"/>
            <a:r>
              <a:rPr smtClean="0"/>
              <a:t>Try it out</a:t>
            </a:r>
          </a:p>
        </p:txBody>
      </p:sp>
      <p:sp>
        <p:nvSpPr>
          <p:cNvPr id="1291267" name="Rectangle 3"/>
          <p:cNvSpPr>
            <a:spLocks noGrp="1" noChangeArrowheads="1"/>
          </p:cNvSpPr>
          <p:nvPr>
            <p:ph type="body" idx="1"/>
          </p:nvPr>
        </p:nvSpPr>
        <p:spPr/>
        <p:txBody>
          <a:bodyPr/>
          <a:lstStyle/>
          <a:p>
            <a:pPr marL="0" indent="0" eaLnBrk="1" hangingPunct="1">
              <a:lnSpc>
                <a:spcPct val="100000"/>
              </a:lnSpc>
              <a:buFont typeface="Wingdings" panose="05000000000000000000" pitchFamily="2" charset="2"/>
              <a:buNone/>
            </a:pPr>
            <a:r>
              <a:rPr lang="en-US" altLang="en-US" smtClean="0"/>
              <a:t>Q1. </a:t>
            </a:r>
            <a:r>
              <a:rPr lang="en-IN" altLang="en-US" smtClean="0"/>
              <a:t>An abstract class can have both abstract methods and non-abstract methods. (TRUE/FALSE).</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Q2. Is the below method overloaded?</a:t>
            </a:r>
          </a:p>
          <a:p>
            <a:pPr marL="0" indent="0" eaLnBrk="1" hangingPunct="1">
              <a:lnSpc>
                <a:spcPct val="100000"/>
              </a:lnSpc>
              <a:buFont typeface="Wingdings" panose="05000000000000000000" pitchFamily="2" charset="2"/>
              <a:buNone/>
            </a:pPr>
            <a:r>
              <a:rPr lang="en-IN" altLang="en-US" smtClean="0"/>
              <a:t>	void add(int a, float b)</a:t>
            </a:r>
          </a:p>
          <a:p>
            <a:pPr marL="0" indent="0" eaLnBrk="1" hangingPunct="1">
              <a:lnSpc>
                <a:spcPct val="100000"/>
              </a:lnSpc>
              <a:buFont typeface="Wingdings" panose="05000000000000000000" pitchFamily="2" charset="2"/>
              <a:buNone/>
            </a:pPr>
            <a:r>
              <a:rPr lang="en-IN" altLang="en-US" smtClean="0"/>
              <a:t>	int add(int a, float b)</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Q3. An interface can ________ another interface </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Q4. A class can _________ one or more interfaces</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Q5. Fill the blanks</a:t>
            </a:r>
          </a:p>
          <a:p>
            <a:pPr marL="0" indent="0" eaLnBrk="1" hangingPunct="1">
              <a:lnSpc>
                <a:spcPct val="100000"/>
              </a:lnSpc>
              <a:buFont typeface="Wingdings" panose="05000000000000000000" pitchFamily="2" charset="2"/>
              <a:buNone/>
            </a:pPr>
            <a:r>
              <a:rPr lang="en-IN" altLang="en-US" smtClean="0"/>
              <a:t>	public interface Foo{</a:t>
            </a:r>
          </a:p>
          <a:p>
            <a:pPr marL="0" indent="0" eaLnBrk="1" hangingPunct="1">
              <a:lnSpc>
                <a:spcPct val="100000"/>
              </a:lnSpc>
              <a:buFont typeface="Wingdings" panose="05000000000000000000" pitchFamily="2" charset="2"/>
              <a:buNone/>
            </a:pPr>
            <a:r>
              <a:rPr lang="en-IN" altLang="en-US" smtClean="0"/>
              <a:t>		_________   _________   _________ int x=1;</a:t>
            </a:r>
          </a:p>
          <a:p>
            <a:pPr marL="0" indent="0" eaLnBrk="1" hangingPunct="1">
              <a:lnSpc>
                <a:spcPct val="100000"/>
              </a:lnSpc>
              <a:buFont typeface="Wingdings" panose="05000000000000000000" pitchFamily="2" charset="2"/>
              <a:buNone/>
            </a:pPr>
            <a:r>
              <a:rPr lang="en-IN" altLang="en-US" smtClean="0"/>
              <a:t>		</a:t>
            </a:r>
          </a:p>
          <a:p>
            <a:pPr marL="0" indent="0" eaLnBrk="1" hangingPunct="1">
              <a:lnSpc>
                <a:spcPct val="100000"/>
              </a:lnSpc>
              <a:buFont typeface="Wingdings" panose="05000000000000000000" pitchFamily="2" charset="2"/>
              <a:buNone/>
            </a:pPr>
            <a:r>
              <a:rPr lang="en-IN" altLang="en-US" smtClean="0"/>
              <a:t>		_________   _________   void bar();</a:t>
            </a:r>
          </a:p>
          <a:p>
            <a:pPr marL="0" indent="0" eaLnBrk="1" hangingPunct="1">
              <a:lnSpc>
                <a:spcPct val="100000"/>
              </a:lnSpc>
              <a:buFont typeface="Wingdings" panose="05000000000000000000" pitchFamily="2" charset="2"/>
              <a:buNone/>
            </a:pPr>
            <a:r>
              <a:rPr lang="en-IN" altLang="en-US" smtClean="0"/>
              <a:t>	}</a:t>
            </a: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blinds(horizontal)">
                                      <p:cBhvr>
                                        <p:cTn id="7" dur="500"/>
                                        <p:tgtEl>
                                          <p:spTgt spid="129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1267">
                                            <p:txEl>
                                              <p:pRg st="2" end="2"/>
                                            </p:txEl>
                                          </p:spTgt>
                                        </p:tgtEl>
                                        <p:attrNameLst>
                                          <p:attrName>style.visibility</p:attrName>
                                        </p:attrNameLst>
                                      </p:cBhvr>
                                      <p:to>
                                        <p:strVal val="visible"/>
                                      </p:to>
                                    </p:set>
                                    <p:animEffect transition="in" filter="blinds(horizontal)">
                                      <p:cBhvr>
                                        <p:cTn id="10" dur="500"/>
                                        <p:tgtEl>
                                          <p:spTgt spid="1291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91267">
                                            <p:txEl>
                                              <p:pRg st="3" end="3"/>
                                            </p:txEl>
                                          </p:spTgt>
                                        </p:tgtEl>
                                        <p:attrNameLst>
                                          <p:attrName>style.visibility</p:attrName>
                                        </p:attrNameLst>
                                      </p:cBhvr>
                                      <p:to>
                                        <p:strVal val="visible"/>
                                      </p:to>
                                    </p:set>
                                    <p:animEffect transition="in" filter="blinds(horizontal)">
                                      <p:cBhvr>
                                        <p:cTn id="13" dur="500"/>
                                        <p:tgtEl>
                                          <p:spTgt spid="129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91267">
                                            <p:txEl>
                                              <p:pRg st="4" end="4"/>
                                            </p:txEl>
                                          </p:spTgt>
                                        </p:tgtEl>
                                        <p:attrNameLst>
                                          <p:attrName>style.visibility</p:attrName>
                                        </p:attrNameLst>
                                      </p:cBhvr>
                                      <p:to>
                                        <p:strVal val="visible"/>
                                      </p:to>
                                    </p:set>
                                    <p:animEffect transition="in" filter="blinds(horizontal)">
                                      <p:cBhvr>
                                        <p:cTn id="16" dur="500"/>
                                        <p:tgtEl>
                                          <p:spTgt spid="1291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91267">
                                            <p:txEl>
                                              <p:pRg st="6" end="6"/>
                                            </p:txEl>
                                          </p:spTgt>
                                        </p:tgtEl>
                                        <p:attrNameLst>
                                          <p:attrName>style.visibility</p:attrName>
                                        </p:attrNameLst>
                                      </p:cBhvr>
                                      <p:to>
                                        <p:strVal val="visible"/>
                                      </p:to>
                                    </p:set>
                                    <p:animEffect transition="in" filter="blinds(horizontal)">
                                      <p:cBhvr>
                                        <p:cTn id="19" dur="500"/>
                                        <p:tgtEl>
                                          <p:spTgt spid="1291267">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91267">
                                            <p:txEl>
                                              <p:pRg st="8" end="8"/>
                                            </p:txEl>
                                          </p:spTgt>
                                        </p:tgtEl>
                                        <p:attrNameLst>
                                          <p:attrName>style.visibility</p:attrName>
                                        </p:attrNameLst>
                                      </p:cBhvr>
                                      <p:to>
                                        <p:strVal val="visible"/>
                                      </p:to>
                                    </p:set>
                                    <p:animEffect transition="in" filter="blinds(horizontal)">
                                      <p:cBhvr>
                                        <p:cTn id="22" dur="500"/>
                                        <p:tgtEl>
                                          <p:spTgt spid="1291267">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91267">
                                            <p:txEl>
                                              <p:pRg st="10" end="10"/>
                                            </p:txEl>
                                          </p:spTgt>
                                        </p:tgtEl>
                                        <p:attrNameLst>
                                          <p:attrName>style.visibility</p:attrName>
                                        </p:attrNameLst>
                                      </p:cBhvr>
                                      <p:to>
                                        <p:strVal val="visible"/>
                                      </p:to>
                                    </p:set>
                                    <p:animEffect transition="in" filter="blinds(horizontal)">
                                      <p:cBhvr>
                                        <p:cTn id="25" dur="500"/>
                                        <p:tgtEl>
                                          <p:spTgt spid="1291267">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91267">
                                            <p:txEl>
                                              <p:pRg st="11" end="11"/>
                                            </p:txEl>
                                          </p:spTgt>
                                        </p:tgtEl>
                                        <p:attrNameLst>
                                          <p:attrName>style.visibility</p:attrName>
                                        </p:attrNameLst>
                                      </p:cBhvr>
                                      <p:to>
                                        <p:strVal val="visible"/>
                                      </p:to>
                                    </p:set>
                                    <p:animEffect transition="in" filter="blinds(horizontal)">
                                      <p:cBhvr>
                                        <p:cTn id="28" dur="500"/>
                                        <p:tgtEl>
                                          <p:spTgt spid="1291267">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91267">
                                            <p:txEl>
                                              <p:pRg st="12" end="12"/>
                                            </p:txEl>
                                          </p:spTgt>
                                        </p:tgtEl>
                                        <p:attrNameLst>
                                          <p:attrName>style.visibility</p:attrName>
                                        </p:attrNameLst>
                                      </p:cBhvr>
                                      <p:to>
                                        <p:strVal val="visible"/>
                                      </p:to>
                                    </p:set>
                                    <p:animEffect transition="in" filter="blinds(horizontal)">
                                      <p:cBhvr>
                                        <p:cTn id="31" dur="500"/>
                                        <p:tgtEl>
                                          <p:spTgt spid="1291267">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91267">
                                            <p:txEl>
                                              <p:pRg st="13" end="13"/>
                                            </p:txEl>
                                          </p:spTgt>
                                        </p:tgtEl>
                                        <p:attrNameLst>
                                          <p:attrName>style.visibility</p:attrName>
                                        </p:attrNameLst>
                                      </p:cBhvr>
                                      <p:to>
                                        <p:strVal val="visible"/>
                                      </p:to>
                                    </p:set>
                                    <p:animEffect transition="in" filter="blinds(horizontal)">
                                      <p:cBhvr>
                                        <p:cTn id="34" dur="500"/>
                                        <p:tgtEl>
                                          <p:spTgt spid="1291267">
                                            <p:txEl>
                                              <p:pRg st="13" end="13"/>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91267">
                                            <p:txEl>
                                              <p:pRg st="14" end="14"/>
                                            </p:txEl>
                                          </p:spTgt>
                                        </p:tgtEl>
                                        <p:attrNameLst>
                                          <p:attrName>style.visibility</p:attrName>
                                        </p:attrNameLst>
                                      </p:cBhvr>
                                      <p:to>
                                        <p:strVal val="visible"/>
                                      </p:to>
                                    </p:set>
                                    <p:animEffect transition="in" filter="blinds(horizontal)">
                                      <p:cBhvr>
                                        <p:cTn id="37" dur="500"/>
                                        <p:tgtEl>
                                          <p:spTgt spid="1291267">
                                            <p:txEl>
                                              <p:pRg st="14" end="1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91267">
                                            <p:txEl>
                                              <p:pRg st="15" end="15"/>
                                            </p:txEl>
                                          </p:spTgt>
                                        </p:tgtEl>
                                        <p:attrNameLst>
                                          <p:attrName>style.visibility</p:attrName>
                                        </p:attrNameLst>
                                      </p:cBhvr>
                                      <p:to>
                                        <p:strVal val="visible"/>
                                      </p:to>
                                    </p:set>
                                    <p:animEffect transition="in" filter="blinds(horizontal)">
                                      <p:cBhvr>
                                        <p:cTn id="40" dur="500"/>
                                        <p:tgtEl>
                                          <p:spTgt spid="1291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552450"/>
            <a:ext cx="6705600" cy="411163"/>
          </a:xfrm>
        </p:spPr>
        <p:txBody>
          <a:bodyPr/>
          <a:lstStyle/>
          <a:p>
            <a:pPr eaLnBrk="1" hangingPunct="1"/>
            <a:r>
              <a:rPr smtClean="0"/>
              <a:t>Try it out</a:t>
            </a:r>
          </a:p>
        </p:txBody>
      </p:sp>
      <p:sp>
        <p:nvSpPr>
          <p:cNvPr id="1291267" name="Rectangle 3"/>
          <p:cNvSpPr>
            <a:spLocks noGrp="1" noChangeArrowheads="1"/>
          </p:cNvSpPr>
          <p:nvPr>
            <p:ph type="body" idx="1"/>
          </p:nvPr>
        </p:nvSpPr>
        <p:spPr/>
        <p:txBody>
          <a:bodyPr/>
          <a:lstStyle/>
          <a:p>
            <a:pPr marL="0" indent="0" eaLnBrk="1" hangingPunct="1">
              <a:lnSpc>
                <a:spcPct val="100000"/>
              </a:lnSpc>
              <a:buFont typeface="Wingdings" panose="05000000000000000000" pitchFamily="2" charset="2"/>
              <a:buNone/>
            </a:pPr>
            <a:r>
              <a:rPr lang="en-US" altLang="en-US" smtClean="0"/>
              <a:t>Q6. Access modifiers cannot be applied to ________ </a:t>
            </a:r>
          </a:p>
          <a:p>
            <a:pPr marL="0" indent="0" eaLnBrk="1" hangingPunct="1">
              <a:lnSpc>
                <a:spcPct val="100000"/>
              </a:lnSpc>
              <a:buFont typeface="Wingdings" panose="05000000000000000000" pitchFamily="2" charset="2"/>
              <a:buNone/>
            </a:pPr>
            <a:r>
              <a:rPr lang="en-US" altLang="en-US" smtClean="0"/>
              <a:t>	a) class     b) instance variables  c) instance methods 	d) local variables</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Q7. A java source file can have ______(one/multiple) package statement and _______(one/multiple) import statement.</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Q8. The import statement (if any) must come ________ (before/after) the package statement and __________ (before/after) the class declaration.</a:t>
            </a:r>
          </a:p>
          <a:p>
            <a:pPr marL="0" indent="0" eaLnBrk="1" hangingPunct="1">
              <a:lnSpc>
                <a:spcPct val="100000"/>
              </a:lnSpc>
              <a:buFont typeface="Wingdings" panose="05000000000000000000" pitchFamily="2" charset="2"/>
              <a:buNone/>
            </a:pPr>
            <a:endParaRPr lang="en-IN" altLang="en-US" smtClean="0"/>
          </a:p>
          <a:p>
            <a:pPr marL="0" indent="0" eaLnBrk="1" hangingPunct="1">
              <a:lnSpc>
                <a:spcPct val="100000"/>
              </a:lnSpc>
              <a:buFont typeface="Wingdings" panose="05000000000000000000" pitchFamily="2" charset="2"/>
              <a:buNone/>
            </a:pPr>
            <a:r>
              <a:rPr lang="en-IN" altLang="en-US" smtClean="0"/>
              <a:t>Q9. Why the below code fails to compile?</a:t>
            </a:r>
          </a:p>
          <a:p>
            <a:pPr marL="0" indent="0" eaLnBrk="1" hangingPunct="1">
              <a:lnSpc>
                <a:spcPct val="100000"/>
              </a:lnSpc>
              <a:buFont typeface="Wingdings" panose="05000000000000000000" pitchFamily="2" charset="2"/>
              <a:buNone/>
            </a:pPr>
            <a:r>
              <a:rPr lang="en-IN" altLang="en-US" smtClean="0"/>
              <a:t>	class Animal{</a:t>
            </a:r>
          </a:p>
          <a:p>
            <a:pPr marL="0" indent="0" eaLnBrk="1" hangingPunct="1">
              <a:lnSpc>
                <a:spcPct val="100000"/>
              </a:lnSpc>
              <a:buFont typeface="Wingdings" panose="05000000000000000000" pitchFamily="2" charset="2"/>
              <a:buNone/>
            </a:pPr>
            <a:r>
              <a:rPr lang="en-IN" altLang="en-US" smtClean="0"/>
              <a:t>		public void eat(){</a:t>
            </a:r>
          </a:p>
          <a:p>
            <a:pPr marL="0" indent="0" eaLnBrk="1" hangingPunct="1">
              <a:lnSpc>
                <a:spcPct val="100000"/>
              </a:lnSpc>
              <a:buFont typeface="Wingdings" panose="05000000000000000000" pitchFamily="2" charset="2"/>
              <a:buNone/>
            </a:pPr>
            <a:r>
              <a:rPr lang="en-IN" altLang="en-US" smtClean="0"/>
              <a:t>			System.out.println(“Animal eating”);</a:t>
            </a:r>
          </a:p>
          <a:p>
            <a:pPr marL="0" indent="0" eaLnBrk="1" hangingPunct="1">
              <a:lnSpc>
                <a:spcPct val="100000"/>
              </a:lnSpc>
              <a:buFont typeface="Wingdings" panose="05000000000000000000" pitchFamily="2" charset="2"/>
              <a:buNone/>
            </a:pPr>
            <a:r>
              <a:rPr lang="en-IN" altLang="en-US" smtClean="0"/>
              <a:t>	}}</a:t>
            </a:r>
          </a:p>
          <a:p>
            <a:pPr marL="0" indent="0" eaLnBrk="1" hangingPunct="1">
              <a:lnSpc>
                <a:spcPct val="100000"/>
              </a:lnSpc>
              <a:buFont typeface="Wingdings" panose="05000000000000000000" pitchFamily="2" charset="2"/>
              <a:buNone/>
            </a:pPr>
            <a:r>
              <a:rPr lang="en-IN" altLang="en-US" smtClean="0"/>
              <a:t>	class Horse extends Animal{</a:t>
            </a:r>
          </a:p>
          <a:p>
            <a:pPr marL="0" indent="0" eaLnBrk="1" hangingPunct="1">
              <a:lnSpc>
                <a:spcPct val="100000"/>
              </a:lnSpc>
              <a:buFont typeface="Wingdings" panose="05000000000000000000" pitchFamily="2" charset="2"/>
              <a:buNone/>
            </a:pPr>
            <a:r>
              <a:rPr lang="en-IN" altLang="en-US" smtClean="0"/>
              <a:t>		void eat(){</a:t>
            </a:r>
          </a:p>
          <a:p>
            <a:pPr marL="0" indent="0" eaLnBrk="1" hangingPunct="1">
              <a:lnSpc>
                <a:spcPct val="100000"/>
              </a:lnSpc>
              <a:buFont typeface="Wingdings" panose="05000000000000000000" pitchFamily="2" charset="2"/>
              <a:buNone/>
            </a:pPr>
            <a:r>
              <a:rPr lang="en-IN" altLang="en-US" smtClean="0"/>
              <a:t>			System.out.println(“Horse eating”);</a:t>
            </a:r>
          </a:p>
          <a:p>
            <a:pPr marL="0" indent="0" eaLnBrk="1" hangingPunct="1">
              <a:lnSpc>
                <a:spcPct val="100000"/>
              </a:lnSpc>
              <a:buFont typeface="Wingdings" panose="05000000000000000000" pitchFamily="2" charset="2"/>
              <a:buNone/>
            </a:pPr>
            <a:r>
              <a:rPr lang="en-IN" altLang="en-US" smtClean="0"/>
              <a:t>	}}</a:t>
            </a: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blinds(horizontal)">
                                      <p:cBhvr>
                                        <p:cTn id="7" dur="500"/>
                                        <p:tgtEl>
                                          <p:spTgt spid="129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1267">
                                            <p:txEl>
                                              <p:pRg st="1" end="1"/>
                                            </p:txEl>
                                          </p:spTgt>
                                        </p:tgtEl>
                                        <p:attrNameLst>
                                          <p:attrName>style.visibility</p:attrName>
                                        </p:attrNameLst>
                                      </p:cBhvr>
                                      <p:to>
                                        <p:strVal val="visible"/>
                                      </p:to>
                                    </p:set>
                                    <p:animEffect transition="in" filter="blinds(horizontal)">
                                      <p:cBhvr>
                                        <p:cTn id="10" dur="500"/>
                                        <p:tgtEl>
                                          <p:spTgt spid="12912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91267">
                                            <p:txEl>
                                              <p:pRg st="3" end="3"/>
                                            </p:txEl>
                                          </p:spTgt>
                                        </p:tgtEl>
                                        <p:attrNameLst>
                                          <p:attrName>style.visibility</p:attrName>
                                        </p:attrNameLst>
                                      </p:cBhvr>
                                      <p:to>
                                        <p:strVal val="visible"/>
                                      </p:to>
                                    </p:set>
                                    <p:animEffect transition="in" filter="blinds(horizontal)">
                                      <p:cBhvr>
                                        <p:cTn id="13" dur="500"/>
                                        <p:tgtEl>
                                          <p:spTgt spid="129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91267">
                                            <p:txEl>
                                              <p:pRg st="5" end="5"/>
                                            </p:txEl>
                                          </p:spTgt>
                                        </p:tgtEl>
                                        <p:attrNameLst>
                                          <p:attrName>style.visibility</p:attrName>
                                        </p:attrNameLst>
                                      </p:cBhvr>
                                      <p:to>
                                        <p:strVal val="visible"/>
                                      </p:to>
                                    </p:set>
                                    <p:animEffect transition="in" filter="blinds(horizontal)">
                                      <p:cBhvr>
                                        <p:cTn id="16" dur="500"/>
                                        <p:tgtEl>
                                          <p:spTgt spid="1291267">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91267">
                                            <p:txEl>
                                              <p:pRg st="7" end="7"/>
                                            </p:txEl>
                                          </p:spTgt>
                                        </p:tgtEl>
                                        <p:attrNameLst>
                                          <p:attrName>style.visibility</p:attrName>
                                        </p:attrNameLst>
                                      </p:cBhvr>
                                      <p:to>
                                        <p:strVal val="visible"/>
                                      </p:to>
                                    </p:set>
                                    <p:animEffect transition="in" filter="blinds(horizontal)">
                                      <p:cBhvr>
                                        <p:cTn id="19" dur="500"/>
                                        <p:tgtEl>
                                          <p:spTgt spid="1291267">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91267">
                                            <p:txEl>
                                              <p:pRg st="8" end="8"/>
                                            </p:txEl>
                                          </p:spTgt>
                                        </p:tgtEl>
                                        <p:attrNameLst>
                                          <p:attrName>style.visibility</p:attrName>
                                        </p:attrNameLst>
                                      </p:cBhvr>
                                      <p:to>
                                        <p:strVal val="visible"/>
                                      </p:to>
                                    </p:set>
                                    <p:animEffect transition="in" filter="blinds(horizontal)">
                                      <p:cBhvr>
                                        <p:cTn id="22" dur="500"/>
                                        <p:tgtEl>
                                          <p:spTgt spid="1291267">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91267">
                                            <p:txEl>
                                              <p:pRg st="9" end="9"/>
                                            </p:txEl>
                                          </p:spTgt>
                                        </p:tgtEl>
                                        <p:attrNameLst>
                                          <p:attrName>style.visibility</p:attrName>
                                        </p:attrNameLst>
                                      </p:cBhvr>
                                      <p:to>
                                        <p:strVal val="visible"/>
                                      </p:to>
                                    </p:set>
                                    <p:animEffect transition="in" filter="blinds(horizontal)">
                                      <p:cBhvr>
                                        <p:cTn id="25" dur="500"/>
                                        <p:tgtEl>
                                          <p:spTgt spid="1291267">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91267">
                                            <p:txEl>
                                              <p:pRg st="10" end="10"/>
                                            </p:txEl>
                                          </p:spTgt>
                                        </p:tgtEl>
                                        <p:attrNameLst>
                                          <p:attrName>style.visibility</p:attrName>
                                        </p:attrNameLst>
                                      </p:cBhvr>
                                      <p:to>
                                        <p:strVal val="visible"/>
                                      </p:to>
                                    </p:set>
                                    <p:animEffect transition="in" filter="blinds(horizontal)">
                                      <p:cBhvr>
                                        <p:cTn id="28" dur="500"/>
                                        <p:tgtEl>
                                          <p:spTgt spid="1291267">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91267">
                                            <p:txEl>
                                              <p:pRg st="11" end="11"/>
                                            </p:txEl>
                                          </p:spTgt>
                                        </p:tgtEl>
                                        <p:attrNameLst>
                                          <p:attrName>style.visibility</p:attrName>
                                        </p:attrNameLst>
                                      </p:cBhvr>
                                      <p:to>
                                        <p:strVal val="visible"/>
                                      </p:to>
                                    </p:set>
                                    <p:animEffect transition="in" filter="blinds(horizontal)">
                                      <p:cBhvr>
                                        <p:cTn id="31" dur="500"/>
                                        <p:tgtEl>
                                          <p:spTgt spid="1291267">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91267">
                                            <p:txEl>
                                              <p:pRg st="12" end="12"/>
                                            </p:txEl>
                                          </p:spTgt>
                                        </p:tgtEl>
                                        <p:attrNameLst>
                                          <p:attrName>style.visibility</p:attrName>
                                        </p:attrNameLst>
                                      </p:cBhvr>
                                      <p:to>
                                        <p:strVal val="visible"/>
                                      </p:to>
                                    </p:set>
                                    <p:animEffect transition="in" filter="blinds(horizontal)">
                                      <p:cBhvr>
                                        <p:cTn id="34" dur="500"/>
                                        <p:tgtEl>
                                          <p:spTgt spid="1291267">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91267">
                                            <p:txEl>
                                              <p:pRg st="13" end="13"/>
                                            </p:txEl>
                                          </p:spTgt>
                                        </p:tgtEl>
                                        <p:attrNameLst>
                                          <p:attrName>style.visibility</p:attrName>
                                        </p:attrNameLst>
                                      </p:cBhvr>
                                      <p:to>
                                        <p:strVal val="visible"/>
                                      </p:to>
                                    </p:set>
                                    <p:animEffect transition="in" filter="blinds(horizontal)">
                                      <p:cBhvr>
                                        <p:cTn id="37" dur="500"/>
                                        <p:tgtEl>
                                          <p:spTgt spid="1291267">
                                            <p:txEl>
                                              <p:pRg st="13" end="1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91267">
                                            <p:txEl>
                                              <p:pRg st="14" end="14"/>
                                            </p:txEl>
                                          </p:spTgt>
                                        </p:tgtEl>
                                        <p:attrNameLst>
                                          <p:attrName>style.visibility</p:attrName>
                                        </p:attrNameLst>
                                      </p:cBhvr>
                                      <p:to>
                                        <p:strVal val="visible"/>
                                      </p:to>
                                    </p:set>
                                    <p:animEffect transition="in" filter="blinds(horizontal)">
                                      <p:cBhvr>
                                        <p:cTn id="40" dur="500"/>
                                        <p:tgtEl>
                                          <p:spTgt spid="1291267">
                                            <p:txEl>
                                              <p:pRg st="14" end="1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291267">
                                            <p:txEl>
                                              <p:pRg st="15" end="15"/>
                                            </p:txEl>
                                          </p:spTgt>
                                        </p:tgtEl>
                                        <p:attrNameLst>
                                          <p:attrName>style.visibility</p:attrName>
                                        </p:attrNameLst>
                                      </p:cBhvr>
                                      <p:to>
                                        <p:strVal val="visible"/>
                                      </p:to>
                                    </p:set>
                                    <p:animEffect transition="in" filter="blinds(horizontal)">
                                      <p:cBhvr>
                                        <p:cTn id="43" dur="500"/>
                                        <p:tgtEl>
                                          <p:spTgt spid="1291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552450"/>
            <a:ext cx="6705600" cy="411163"/>
          </a:xfrm>
        </p:spPr>
        <p:txBody>
          <a:bodyPr/>
          <a:lstStyle/>
          <a:p>
            <a:pPr eaLnBrk="1" hangingPunct="1"/>
            <a:r>
              <a:rPr smtClean="0"/>
              <a:t>Summary</a:t>
            </a:r>
          </a:p>
        </p:txBody>
      </p:sp>
      <p:sp>
        <p:nvSpPr>
          <p:cNvPr id="117763"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altLang="en-US" dirty="0" smtClean="0"/>
              <a:t>In this session, we have covered:</a:t>
            </a:r>
          </a:p>
          <a:p>
            <a:pPr marL="575071" indent="-342900" eaLnBrk="1" hangingPunct="1">
              <a:defRPr/>
            </a:pPr>
            <a:r>
              <a:rPr lang="en-IN" altLang="en-US" dirty="0" smtClean="0">
                <a:cs typeface="Arial" panose="020B0604020202020204" pitchFamily="34" charset="0"/>
              </a:rPr>
              <a:t>Abstract Classes</a:t>
            </a:r>
          </a:p>
          <a:p>
            <a:pPr marL="575071" indent="-342900" eaLnBrk="1" hangingPunct="1">
              <a:defRPr/>
            </a:pPr>
            <a:r>
              <a:rPr lang="en-IN" altLang="en-US" i="1" dirty="0" smtClean="0">
                <a:cs typeface="Arial" panose="020B0604020202020204" pitchFamily="34" charset="0"/>
              </a:rPr>
              <a:t>final</a:t>
            </a:r>
            <a:r>
              <a:rPr lang="en-IN" altLang="en-US" dirty="0" smtClean="0">
                <a:cs typeface="Arial" panose="020B0604020202020204" pitchFamily="34" charset="0"/>
              </a:rPr>
              <a:t> keyword</a:t>
            </a:r>
          </a:p>
          <a:p>
            <a:pPr marL="575071" indent="-342900" eaLnBrk="1" hangingPunct="1">
              <a:defRPr/>
            </a:pPr>
            <a:r>
              <a:rPr lang="en-IN" altLang="en-US" dirty="0" smtClean="0">
                <a:cs typeface="Arial" panose="020B0604020202020204" pitchFamily="34" charset="0"/>
              </a:rPr>
              <a:t>Interfaces</a:t>
            </a:r>
          </a:p>
          <a:p>
            <a:pPr marL="575071" indent="-342900" eaLnBrk="1" hangingPunct="1">
              <a:defRPr/>
            </a:pPr>
            <a:r>
              <a:rPr lang="en-IN" altLang="en-US" dirty="0" smtClean="0">
                <a:cs typeface="Arial" panose="020B0604020202020204" pitchFamily="34" charset="0"/>
              </a:rPr>
              <a:t>Static and Dynamic Polymorphism </a:t>
            </a:r>
          </a:p>
          <a:p>
            <a:pPr marL="575071" indent="-342900" eaLnBrk="1" hangingPunct="1">
              <a:defRPr/>
            </a:pPr>
            <a:r>
              <a:rPr lang="en-IN" altLang="en-US" dirty="0" smtClean="0">
                <a:cs typeface="Arial" panose="020B0604020202020204" pitchFamily="34" charset="0"/>
              </a:rPr>
              <a:t>Access Modifiers</a:t>
            </a:r>
          </a:p>
          <a:p>
            <a:pPr marL="575071" indent="-342900" eaLnBrk="1" hangingPunct="1">
              <a:defRPr/>
            </a:pPr>
            <a:r>
              <a:rPr lang="en-IN" altLang="en-US" dirty="0" smtClean="0">
                <a:cs typeface="Arial" panose="020B0604020202020204" pitchFamily="34" charset="0"/>
              </a:rPr>
              <a:t>Packages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366838" y="1527175"/>
            <a:ext cx="6729412" cy="369888"/>
          </a:xfrm>
        </p:spPr>
        <p:txBody>
          <a:bodyPr/>
          <a:lstStyle/>
          <a:p>
            <a:pPr eaLnBrk="1" hangingPunct="1">
              <a:defRPr/>
            </a:pPr>
            <a:r>
              <a:rPr smtClean="0"/>
              <a:t>Thank you</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US" dirty="0">
              <a:solidFill>
                <a:schemeClr val="bg1">
                  <a:lumMod val="50000"/>
                </a:schemeClr>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552450"/>
            <a:ext cx="6705600" cy="411163"/>
          </a:xfrm>
        </p:spPr>
        <p:txBody>
          <a:bodyPr/>
          <a:lstStyle/>
          <a:p>
            <a:pPr eaLnBrk="1" hangingPunct="1"/>
            <a:r>
              <a:rPr smtClean="0"/>
              <a:t>Abstract Class</a:t>
            </a:r>
          </a:p>
        </p:txBody>
      </p:sp>
      <p:sp>
        <p:nvSpPr>
          <p:cNvPr id="1304579" name="Rectangle 3"/>
          <p:cNvSpPr>
            <a:spLocks noGrp="1" noChangeArrowheads="1"/>
          </p:cNvSpPr>
          <p:nvPr>
            <p:ph type="body" idx="1"/>
          </p:nvPr>
        </p:nvSpPr>
        <p:spPr/>
        <p:txBody>
          <a:bodyPr/>
          <a:lstStyle/>
          <a:p>
            <a:pPr eaLnBrk="1" hangingPunct="1"/>
            <a:r>
              <a:rPr lang="en-US" altLang="en-US" smtClean="0"/>
              <a:t>An abstract class is used to carry out a planned hierarchy.</a:t>
            </a:r>
          </a:p>
          <a:p>
            <a:pPr eaLnBrk="1" hangingPunct="1"/>
            <a:endParaRPr lang="en-US" altLang="en-US" sz="1400" smtClean="0"/>
          </a:p>
          <a:p>
            <a:pPr eaLnBrk="1" hangingPunct="1"/>
            <a:r>
              <a:rPr lang="en-US" altLang="en-US" smtClean="0"/>
              <a:t>An abstract class has no direct instances, but whose descendants may have instances.</a:t>
            </a:r>
            <a:endParaRPr lang="en-US" altLang="en-US" sz="2200" smtClean="0">
              <a:solidFill>
                <a:srgbClr val="FF0000"/>
              </a:solidFill>
              <a:latin typeface="Courier New" panose="02070309020205020404" pitchFamily="49" charset="0"/>
            </a:endParaRPr>
          </a:p>
        </p:txBody>
      </p:sp>
      <p:grpSp>
        <p:nvGrpSpPr>
          <p:cNvPr id="2" name="Group 4"/>
          <p:cNvGrpSpPr>
            <a:grpSpLocks/>
          </p:cNvGrpSpPr>
          <p:nvPr/>
        </p:nvGrpSpPr>
        <p:grpSpPr bwMode="auto">
          <a:xfrm>
            <a:off x="1219200" y="3048000"/>
            <a:ext cx="7116763" cy="2625725"/>
            <a:chOff x="632" y="2208"/>
            <a:chExt cx="4386" cy="1611"/>
          </a:xfrm>
        </p:grpSpPr>
        <p:sp>
          <p:nvSpPr>
            <p:cNvPr id="16393" name="Line 5"/>
            <p:cNvSpPr>
              <a:spLocks noChangeShapeType="1"/>
            </p:cNvSpPr>
            <p:nvPr/>
          </p:nvSpPr>
          <p:spPr bwMode="auto">
            <a:xfrm>
              <a:off x="4560" y="2976"/>
              <a:ext cx="26" cy="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IN">
                <a:latin typeface="+mn-lt"/>
              </a:endParaRPr>
            </a:p>
          </p:txBody>
        </p:sp>
        <p:grpSp>
          <p:nvGrpSpPr>
            <p:cNvPr id="30731" name="Group 6"/>
            <p:cNvGrpSpPr>
              <a:grpSpLocks/>
            </p:cNvGrpSpPr>
            <p:nvPr/>
          </p:nvGrpSpPr>
          <p:grpSpPr bwMode="auto">
            <a:xfrm>
              <a:off x="632" y="2208"/>
              <a:ext cx="4386" cy="1611"/>
              <a:chOff x="632" y="1872"/>
              <a:chExt cx="4386" cy="1611"/>
            </a:xfrm>
          </p:grpSpPr>
          <p:sp>
            <p:nvSpPr>
              <p:cNvPr id="16395" name="Line 7"/>
              <p:cNvSpPr>
                <a:spLocks noChangeShapeType="1"/>
              </p:cNvSpPr>
              <p:nvPr/>
            </p:nvSpPr>
            <p:spPr bwMode="auto">
              <a:xfrm flipH="1">
                <a:off x="1028" y="2640"/>
                <a:ext cx="26" cy="4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IN">
                  <a:latin typeface="+mn-lt"/>
                </a:endParaRPr>
              </a:p>
            </p:txBody>
          </p:sp>
          <p:grpSp>
            <p:nvGrpSpPr>
              <p:cNvPr id="30733" name="Group 8"/>
              <p:cNvGrpSpPr>
                <a:grpSpLocks/>
              </p:cNvGrpSpPr>
              <p:nvPr/>
            </p:nvGrpSpPr>
            <p:grpSpPr bwMode="auto">
              <a:xfrm>
                <a:off x="632" y="1872"/>
                <a:ext cx="4386" cy="1611"/>
                <a:chOff x="632" y="1872"/>
                <a:chExt cx="4386" cy="1611"/>
              </a:xfrm>
            </p:grpSpPr>
            <p:sp>
              <p:nvSpPr>
                <p:cNvPr id="16397" name="Line 9"/>
                <p:cNvSpPr>
                  <a:spLocks noChangeShapeType="1"/>
                </p:cNvSpPr>
                <p:nvPr/>
              </p:nvSpPr>
              <p:spPr bwMode="auto">
                <a:xfrm>
                  <a:off x="1056" y="2640"/>
                  <a:ext cx="3504"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IN">
                    <a:latin typeface="+mn-lt"/>
                  </a:endParaRPr>
                </a:p>
              </p:txBody>
            </p:sp>
            <p:grpSp>
              <p:nvGrpSpPr>
                <p:cNvPr id="30735" name="Group 10"/>
                <p:cNvGrpSpPr>
                  <a:grpSpLocks/>
                </p:cNvGrpSpPr>
                <p:nvPr/>
              </p:nvGrpSpPr>
              <p:grpSpPr bwMode="auto">
                <a:xfrm>
                  <a:off x="2640" y="2256"/>
                  <a:ext cx="192" cy="384"/>
                  <a:chOff x="1296" y="2640"/>
                  <a:chExt cx="192" cy="480"/>
                </a:xfrm>
              </p:grpSpPr>
              <p:sp>
                <p:nvSpPr>
                  <p:cNvPr id="16402" name="Line 11"/>
                  <p:cNvSpPr>
                    <a:spLocks noChangeShapeType="1"/>
                  </p:cNvSpPr>
                  <p:nvPr/>
                </p:nvSpPr>
                <p:spPr bwMode="auto">
                  <a:xfrm flipV="1">
                    <a:off x="1392" y="2640"/>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en-IN">
                      <a:latin typeface="+mn-lt"/>
                    </a:endParaRPr>
                  </a:p>
                </p:txBody>
              </p:sp>
              <p:sp>
                <p:nvSpPr>
                  <p:cNvPr id="16403" name="AutoShape 12"/>
                  <p:cNvSpPr>
                    <a:spLocks noChangeArrowheads="1"/>
                  </p:cNvSpPr>
                  <p:nvPr/>
                </p:nvSpPr>
                <p:spPr bwMode="auto">
                  <a:xfrm>
                    <a:off x="1296" y="2640"/>
                    <a:ext cx="194" cy="144"/>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buClr>
                        <a:schemeClr val="bg2"/>
                      </a:buClr>
                      <a:buSzPct val="12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1pPr>
                    <a:lvl2pPr marL="742950" indent="-285750" eaLnBrk="0" hangingPunct="0">
                      <a:buClr>
                        <a:schemeClr val="bg2"/>
                      </a:buClr>
                      <a:buSzPct val="10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2pPr>
                    <a:lvl3pPr marL="1143000" indent="-228600" eaLnBrk="0" hangingPunct="0">
                      <a:buClr>
                        <a:schemeClr val="bg2"/>
                      </a:buClr>
                      <a:buSzPct val="9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eaLnBrk="0" hangingPunct="0">
                      <a:buClr>
                        <a:schemeClr val="bg2"/>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2057400" indent="-228600" defTabSz="933450" eaLnBrk="0" hangingPunct="0">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buClrTx/>
                      <a:buSzTx/>
                      <a:buFontTx/>
                      <a:buNone/>
                      <a:defRPr/>
                    </a:pPr>
                    <a:endParaRPr lang="en-US" altLang="en-US" smtClean="0">
                      <a:latin typeface="+mn-lt"/>
                    </a:endParaRPr>
                  </a:p>
                </p:txBody>
              </p:sp>
            </p:grpSp>
            <p:sp>
              <p:nvSpPr>
                <p:cNvPr id="16399" name="Rectangle 13"/>
                <p:cNvSpPr>
                  <a:spLocks noChangeArrowheads="1"/>
                </p:cNvSpPr>
                <p:nvPr/>
              </p:nvSpPr>
              <p:spPr bwMode="auto">
                <a:xfrm>
                  <a:off x="2304" y="1872"/>
                  <a:ext cx="864" cy="384"/>
                </a:xfrm>
                <a:prstGeom prst="rect">
                  <a:avLst/>
                </a:prstGeom>
                <a:solidFill>
                  <a:schemeClr val="accent1"/>
                </a:solidFill>
                <a:ln w="9525">
                  <a:solidFill>
                    <a:schemeClr val="tx1"/>
                  </a:solidFill>
                  <a:miter lim="800000"/>
                  <a:headEnd/>
                  <a:tailEnd/>
                </a:ln>
              </p:spPr>
              <p:txBody>
                <a:bodyPr wrap="none" anchor="ctr"/>
                <a:lstStyle>
                  <a:lvl1pPr eaLnBrk="0" hangingPunct="0">
                    <a:buClr>
                      <a:schemeClr val="bg2"/>
                    </a:buClr>
                    <a:buSzPct val="12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1pPr>
                  <a:lvl2pPr marL="742950" indent="-285750" eaLnBrk="0" hangingPunct="0">
                    <a:buClr>
                      <a:schemeClr val="bg2"/>
                    </a:buClr>
                    <a:buSzPct val="10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2pPr>
                  <a:lvl3pPr marL="1143000" indent="-228600" eaLnBrk="0" hangingPunct="0">
                    <a:buClr>
                      <a:schemeClr val="bg2"/>
                    </a:buClr>
                    <a:buSzPct val="9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eaLnBrk="0" hangingPunct="0">
                    <a:buClr>
                      <a:schemeClr val="bg2"/>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2057400" indent="-228600" defTabSz="933450" eaLnBrk="0" hangingPunct="0">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buClrTx/>
                    <a:buSzTx/>
                    <a:buFontTx/>
                    <a:buNone/>
                    <a:defRPr/>
                  </a:pPr>
                  <a:r>
                    <a:rPr lang="en-US" altLang="en-US" sz="2000" b="1" smtClean="0">
                      <a:latin typeface="+mn-lt"/>
                    </a:rPr>
                    <a:t>Vehicle</a:t>
                  </a:r>
                </a:p>
              </p:txBody>
            </p:sp>
            <p:sp>
              <p:nvSpPr>
                <p:cNvPr id="16400" name="Rectangle 14"/>
                <p:cNvSpPr>
                  <a:spLocks noChangeArrowheads="1"/>
                </p:cNvSpPr>
                <p:nvPr/>
              </p:nvSpPr>
              <p:spPr bwMode="auto">
                <a:xfrm>
                  <a:off x="4154" y="3052"/>
                  <a:ext cx="864" cy="386"/>
                </a:xfrm>
                <a:prstGeom prst="rect">
                  <a:avLst/>
                </a:prstGeom>
                <a:solidFill>
                  <a:schemeClr val="accent1"/>
                </a:solidFill>
                <a:ln w="9525">
                  <a:solidFill>
                    <a:schemeClr val="tx1"/>
                  </a:solidFill>
                  <a:miter lim="800000"/>
                  <a:headEnd/>
                  <a:tailEnd/>
                </a:ln>
              </p:spPr>
              <p:txBody>
                <a:bodyPr wrap="none" anchor="ctr"/>
                <a:lstStyle>
                  <a:lvl1pPr eaLnBrk="0" hangingPunct="0">
                    <a:buClr>
                      <a:schemeClr val="bg2"/>
                    </a:buClr>
                    <a:buSzPct val="12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1pPr>
                  <a:lvl2pPr marL="742950" indent="-285750" eaLnBrk="0" hangingPunct="0">
                    <a:buClr>
                      <a:schemeClr val="bg2"/>
                    </a:buClr>
                    <a:buSzPct val="10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2pPr>
                  <a:lvl3pPr marL="1143000" indent="-228600" eaLnBrk="0" hangingPunct="0">
                    <a:buClr>
                      <a:schemeClr val="bg2"/>
                    </a:buClr>
                    <a:buSzPct val="9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eaLnBrk="0" hangingPunct="0">
                    <a:buClr>
                      <a:schemeClr val="bg2"/>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2057400" indent="-228600" defTabSz="933450" eaLnBrk="0" hangingPunct="0">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buClrTx/>
                    <a:buSzTx/>
                    <a:buFontTx/>
                    <a:buNone/>
                    <a:defRPr/>
                  </a:pPr>
                  <a:r>
                    <a:rPr lang="en-US" altLang="en-US" sz="2000" b="1" smtClean="0">
                      <a:latin typeface="+mn-lt"/>
                    </a:rPr>
                    <a:t>Bike</a:t>
                  </a:r>
                </a:p>
              </p:txBody>
            </p:sp>
            <p:sp>
              <p:nvSpPr>
                <p:cNvPr id="16401" name="Rectangle 15"/>
                <p:cNvSpPr>
                  <a:spLocks noChangeArrowheads="1"/>
                </p:cNvSpPr>
                <p:nvPr/>
              </p:nvSpPr>
              <p:spPr bwMode="auto">
                <a:xfrm>
                  <a:off x="632" y="3099"/>
                  <a:ext cx="864" cy="384"/>
                </a:xfrm>
                <a:prstGeom prst="rect">
                  <a:avLst/>
                </a:prstGeom>
                <a:solidFill>
                  <a:schemeClr val="accent1"/>
                </a:solidFill>
                <a:ln w="9525">
                  <a:solidFill>
                    <a:schemeClr val="tx1"/>
                  </a:solidFill>
                  <a:miter lim="800000"/>
                  <a:headEnd/>
                  <a:tailEnd/>
                </a:ln>
              </p:spPr>
              <p:txBody>
                <a:bodyPr wrap="none" anchor="ctr"/>
                <a:lstStyle>
                  <a:lvl1pPr eaLnBrk="0" hangingPunct="0">
                    <a:buClr>
                      <a:schemeClr val="bg2"/>
                    </a:buClr>
                    <a:buSzPct val="12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1pPr>
                  <a:lvl2pPr marL="742950" indent="-285750" eaLnBrk="0" hangingPunct="0">
                    <a:buClr>
                      <a:schemeClr val="bg2"/>
                    </a:buClr>
                    <a:buSzPct val="10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2pPr>
                  <a:lvl3pPr marL="1143000" indent="-228600" eaLnBrk="0" hangingPunct="0">
                    <a:buClr>
                      <a:schemeClr val="bg2"/>
                    </a:buClr>
                    <a:buSzPct val="9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eaLnBrk="0" hangingPunct="0">
                    <a:buClr>
                      <a:schemeClr val="bg2"/>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2057400" indent="-228600" defTabSz="933450" eaLnBrk="0" hangingPunct="0">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933450" eaLnBrk="0" fontAlgn="base" hangingPunct="0">
                    <a:spcBef>
                      <a:spcPct val="0"/>
                    </a:spcBef>
                    <a:spcAft>
                      <a:spcPct val="0"/>
                    </a:spcAft>
                    <a:buClr>
                      <a:schemeClr val="bg2"/>
                    </a:buClr>
                    <a:buSzPct val="70000"/>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buClrTx/>
                    <a:buSzTx/>
                    <a:buFontTx/>
                    <a:buNone/>
                    <a:defRPr/>
                  </a:pPr>
                  <a:r>
                    <a:rPr lang="en-US" altLang="en-US" sz="2000" b="1" smtClean="0">
                      <a:latin typeface="+mn-lt"/>
                    </a:rPr>
                    <a:t>Car</a:t>
                  </a:r>
                </a:p>
              </p:txBody>
            </p:sp>
          </p:grpSp>
        </p:grpSp>
      </p:grpSp>
      <p:sp>
        <p:nvSpPr>
          <p:cNvPr id="1304592" name="AutoShape 16"/>
          <p:cNvSpPr>
            <a:spLocks noChangeArrowheads="1"/>
          </p:cNvSpPr>
          <p:nvPr/>
        </p:nvSpPr>
        <p:spPr bwMode="auto">
          <a:xfrm>
            <a:off x="3454400" y="4370388"/>
            <a:ext cx="2413000" cy="1878012"/>
          </a:xfrm>
          <a:prstGeom prst="leftRightArrowCallout">
            <a:avLst>
              <a:gd name="adj1" fmla="val 25000"/>
              <a:gd name="adj2" fmla="val 25000"/>
              <a:gd name="adj3" fmla="val 16061"/>
              <a:gd name="adj4" fmla="val 50000"/>
            </a:avLst>
          </a:prstGeom>
          <a:solidFill>
            <a:srgbClr val="CCFF66"/>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1600" b="1">
              <a:solidFill>
                <a:srgbClr val="FF0000"/>
              </a:solidFill>
              <a:latin typeface="Courier New" panose="02070309020205020404" pitchFamily="49" charset="0"/>
            </a:endParaRPr>
          </a:p>
        </p:txBody>
      </p:sp>
      <p:sp>
        <p:nvSpPr>
          <p:cNvPr id="1304593" name="AutoShape 17"/>
          <p:cNvSpPr>
            <a:spLocks noChangeArrowheads="1"/>
          </p:cNvSpPr>
          <p:nvPr/>
        </p:nvSpPr>
        <p:spPr bwMode="auto">
          <a:xfrm>
            <a:off x="5638800" y="2913063"/>
            <a:ext cx="2570163" cy="1017587"/>
          </a:xfrm>
          <a:prstGeom prst="leftArrowCallout">
            <a:avLst>
              <a:gd name="adj1" fmla="val 25000"/>
              <a:gd name="adj2" fmla="val 25000"/>
              <a:gd name="adj3" fmla="val 42096"/>
              <a:gd name="adj4" fmla="val 66667"/>
            </a:avLst>
          </a:prstGeom>
          <a:solidFill>
            <a:srgbClr val="CCFF66"/>
          </a:solidFill>
          <a:ln w="9525">
            <a:solidFill>
              <a:schemeClr val="tx1"/>
            </a:solidFill>
            <a:miter lim="800000"/>
            <a:headEnd/>
            <a:tailEnd/>
          </a:ln>
        </p:spPr>
        <p:txBody>
          <a:bodyPr wrap="none"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1800" b="1">
              <a:solidFill>
                <a:srgbClr val="FF0000"/>
              </a:solidFill>
              <a:latin typeface="Courier New" panose="02070309020205020404" pitchFamily="49" charset="0"/>
            </a:endParaRPr>
          </a:p>
        </p:txBody>
      </p:sp>
      <p:sp>
        <p:nvSpPr>
          <p:cNvPr id="1304594" name="Rectangle 18"/>
          <p:cNvSpPr>
            <a:spLocks noChangeArrowheads="1"/>
          </p:cNvSpPr>
          <p:nvPr/>
        </p:nvSpPr>
        <p:spPr bwMode="auto">
          <a:xfrm>
            <a:off x="3579813" y="4868863"/>
            <a:ext cx="213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solidFill>
                  <a:srgbClr val="FF0000"/>
                </a:solidFill>
                <a:latin typeface="Courier New" panose="02070309020205020404" pitchFamily="49" charset="0"/>
              </a:rPr>
              <a:t>Can be</a:t>
            </a:r>
          </a:p>
          <a:p>
            <a:pPr algn="ctr">
              <a:lnSpc>
                <a:spcPct val="100000"/>
              </a:lnSpc>
              <a:spcBef>
                <a:spcPct val="0"/>
              </a:spcBef>
              <a:buClrTx/>
              <a:buFontTx/>
              <a:buNone/>
            </a:pPr>
            <a:r>
              <a:rPr lang="en-US" altLang="en-US" sz="1800" b="1">
                <a:solidFill>
                  <a:srgbClr val="FF0000"/>
                </a:solidFill>
                <a:latin typeface="Courier New" panose="02070309020205020404" pitchFamily="49" charset="0"/>
              </a:rPr>
              <a:t>Instantiated</a:t>
            </a:r>
          </a:p>
        </p:txBody>
      </p:sp>
      <p:sp>
        <p:nvSpPr>
          <p:cNvPr id="1304595" name="Rectangle 19"/>
          <p:cNvSpPr>
            <a:spLocks noChangeArrowheads="1"/>
          </p:cNvSpPr>
          <p:nvPr/>
        </p:nvSpPr>
        <p:spPr bwMode="auto">
          <a:xfrm>
            <a:off x="6246813" y="3325813"/>
            <a:ext cx="213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00" b="1">
                <a:solidFill>
                  <a:srgbClr val="FF0000"/>
                </a:solidFill>
                <a:latin typeface="Courier New" panose="02070309020205020404" pitchFamily="49" charset="0"/>
              </a:rPr>
              <a:t>Cannot be</a:t>
            </a:r>
          </a:p>
          <a:p>
            <a:pPr algn="ctr">
              <a:lnSpc>
                <a:spcPct val="100000"/>
              </a:lnSpc>
              <a:spcBef>
                <a:spcPct val="0"/>
              </a:spcBef>
              <a:buClrTx/>
              <a:buFontTx/>
              <a:buNone/>
            </a:pPr>
            <a:r>
              <a:rPr lang="en-US" altLang="en-US" sz="1800" b="1">
                <a:solidFill>
                  <a:srgbClr val="FF0000"/>
                </a:solidFill>
                <a:latin typeface="Courier New" panose="02070309020205020404" pitchFamily="49" charset="0"/>
              </a:rPr>
              <a:t>Instantiated</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04579">
                                            <p:txEl>
                                              <p:pRg st="0" end="0"/>
                                            </p:txEl>
                                          </p:spTgt>
                                        </p:tgtEl>
                                        <p:attrNameLst>
                                          <p:attrName>style.visibility</p:attrName>
                                        </p:attrNameLst>
                                      </p:cBhvr>
                                      <p:to>
                                        <p:strVal val="visible"/>
                                      </p:to>
                                    </p:set>
                                    <p:animEffect transition="in" filter="blinds(horizontal)">
                                      <p:cBhvr>
                                        <p:cTn id="7" dur="500"/>
                                        <p:tgtEl>
                                          <p:spTgt spid="130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04579">
                                            <p:txEl>
                                              <p:pRg st="2" end="2"/>
                                            </p:txEl>
                                          </p:spTgt>
                                        </p:tgtEl>
                                        <p:attrNameLst>
                                          <p:attrName>style.visibility</p:attrName>
                                        </p:attrNameLst>
                                      </p:cBhvr>
                                      <p:to>
                                        <p:strVal val="visible"/>
                                      </p:to>
                                    </p:set>
                                    <p:animEffect transition="in" filter="blinds(horizontal)">
                                      <p:cBhvr>
                                        <p:cTn id="17" dur="500"/>
                                        <p:tgtEl>
                                          <p:spTgt spid="130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4595"/>
                                        </p:tgtEl>
                                        <p:attrNameLst>
                                          <p:attrName>style.visibility</p:attrName>
                                        </p:attrNameLst>
                                      </p:cBhvr>
                                      <p:to>
                                        <p:strVal val="visible"/>
                                      </p:to>
                                    </p:set>
                                    <p:animEffect transition="in" filter="blinds(horizontal)">
                                      <p:cBhvr>
                                        <p:cTn id="22" dur="500"/>
                                        <p:tgtEl>
                                          <p:spTgt spid="130459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04593"/>
                                        </p:tgtEl>
                                        <p:attrNameLst>
                                          <p:attrName>style.visibility</p:attrName>
                                        </p:attrNameLst>
                                      </p:cBhvr>
                                      <p:to>
                                        <p:strVal val="visible"/>
                                      </p:to>
                                    </p:set>
                                    <p:animEffect transition="in" filter="blinds(horizontal)">
                                      <p:cBhvr>
                                        <p:cTn id="25" dur="500"/>
                                        <p:tgtEl>
                                          <p:spTgt spid="13045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04592"/>
                                        </p:tgtEl>
                                        <p:attrNameLst>
                                          <p:attrName>style.visibility</p:attrName>
                                        </p:attrNameLst>
                                      </p:cBhvr>
                                      <p:to>
                                        <p:strVal val="visible"/>
                                      </p:to>
                                    </p:set>
                                    <p:animEffect transition="in" filter="blinds(horizontal)">
                                      <p:cBhvr>
                                        <p:cTn id="30" dur="500"/>
                                        <p:tgtEl>
                                          <p:spTgt spid="130459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04594"/>
                                        </p:tgtEl>
                                        <p:attrNameLst>
                                          <p:attrName>style.visibility</p:attrName>
                                        </p:attrNameLst>
                                      </p:cBhvr>
                                      <p:to>
                                        <p:strVal val="visible"/>
                                      </p:to>
                                    </p:set>
                                    <p:animEffect transition="in" filter="blinds(horizontal)">
                                      <p:cBhvr>
                                        <p:cTn id="33" dur="500"/>
                                        <p:tgtEl>
                                          <p:spTgt spid="1304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592" grpId="0" animBg="1"/>
      <p:bldP spid="1304593" grpId="0" animBg="1"/>
      <p:bldP spid="1304594" grpId="0"/>
      <p:bldP spid="13045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304800" y="552450"/>
            <a:ext cx="6705600" cy="411163"/>
          </a:xfrm>
        </p:spPr>
        <p:txBody>
          <a:bodyPr/>
          <a:lstStyle/>
          <a:p>
            <a:pPr eaLnBrk="1" hangingPunct="1"/>
            <a:r>
              <a:rPr smtClean="0"/>
              <a:t>Abstract Class</a:t>
            </a:r>
          </a:p>
        </p:txBody>
      </p:sp>
      <p:sp>
        <p:nvSpPr>
          <p:cNvPr id="1306626" name="Rectangle 2"/>
          <p:cNvSpPr>
            <a:spLocks noGrp="1" noChangeArrowheads="1"/>
          </p:cNvSpPr>
          <p:nvPr>
            <p:ph type="body" idx="1"/>
          </p:nvPr>
        </p:nvSpPr>
        <p:spPr/>
        <p:txBody>
          <a:bodyPr/>
          <a:lstStyle/>
          <a:p>
            <a:pPr eaLnBrk="1" hangingPunct="1">
              <a:lnSpc>
                <a:spcPct val="90000"/>
              </a:lnSpc>
            </a:pPr>
            <a:r>
              <a:rPr lang="en-US" altLang="en-US" dirty="0" smtClean="0"/>
              <a:t>Java uses the modifier abstract to declare an abstract class as well as an abstract method.</a:t>
            </a:r>
          </a:p>
          <a:p>
            <a:pPr lvl="1" eaLnBrk="1" hangingPunct="1">
              <a:lnSpc>
                <a:spcPct val="90000"/>
              </a:lnSpc>
              <a:buFont typeface="Wingdings" panose="05000000000000000000" pitchFamily="2" charset="2"/>
              <a:buNone/>
            </a:pPr>
            <a:r>
              <a:rPr lang="en-US" altLang="en-US" b="1" dirty="0" smtClean="0">
                <a:solidFill>
                  <a:srgbClr val="FF0000"/>
                </a:solidFill>
                <a:cs typeface="Arial" panose="020B0604020202020204" pitchFamily="34" charset="0"/>
              </a:rPr>
              <a:t>	</a:t>
            </a:r>
            <a:endParaRPr lang="en-US" altLang="en-US" sz="1900" dirty="0" smtClean="0">
              <a:solidFill>
                <a:srgbClr val="FF0000"/>
              </a:solidFill>
              <a:cs typeface="Arial" panose="020B0604020202020204" pitchFamily="34" charset="0"/>
            </a:endParaRPr>
          </a:p>
          <a:p>
            <a:pPr eaLnBrk="1" hangingPunct="1">
              <a:lnSpc>
                <a:spcPct val="90000"/>
              </a:lnSpc>
            </a:pPr>
            <a:r>
              <a:rPr lang="en-US" altLang="en-US" dirty="0" smtClean="0"/>
              <a:t>Abstract methods do not have a body</a:t>
            </a:r>
          </a:p>
          <a:p>
            <a:pPr eaLnBrk="1" hangingPunct="1">
              <a:lnSpc>
                <a:spcPct val="90000"/>
              </a:lnSpc>
            </a:pPr>
            <a:endParaRPr lang="en-US" altLang="en-US" dirty="0" smtClean="0"/>
          </a:p>
          <a:p>
            <a:pPr eaLnBrk="1" hangingPunct="1">
              <a:lnSpc>
                <a:spcPct val="90000"/>
              </a:lnSpc>
              <a:buFont typeface="Wingdings" panose="05000000000000000000" pitchFamily="2" charset="2"/>
              <a:buNone/>
            </a:pPr>
            <a:r>
              <a:rPr lang="en-US" altLang="en-US" dirty="0" smtClean="0"/>
              <a:t>	</a:t>
            </a:r>
            <a:r>
              <a:rPr lang="en-US" altLang="en-US" sz="1900" b="1" dirty="0" smtClean="0">
                <a:solidFill>
                  <a:srgbClr val="FF0000"/>
                </a:solidFill>
                <a:latin typeface="Courier New" panose="02070309020205020404" pitchFamily="49" charset="0"/>
              </a:rPr>
              <a:t>abstract</a:t>
            </a:r>
            <a:r>
              <a:rPr lang="en-US" altLang="en-US" sz="1900" dirty="0" smtClean="0">
                <a:solidFill>
                  <a:srgbClr val="FF0000"/>
                </a:solidFill>
                <a:latin typeface="Courier New" panose="02070309020205020404" pitchFamily="49" charset="0"/>
              </a:rPr>
              <a:t> class Vehicle{</a:t>
            </a:r>
          </a:p>
          <a:p>
            <a:pPr lvl="1" eaLnBrk="1" hangingPunct="1">
              <a:lnSpc>
                <a:spcPct val="90000"/>
              </a:lnSpc>
              <a:buFont typeface="Wingdings" panose="05000000000000000000" pitchFamily="2" charset="2"/>
              <a:buNone/>
            </a:pPr>
            <a:r>
              <a:rPr lang="en-US" altLang="en-US" sz="1900" dirty="0" smtClean="0">
                <a:solidFill>
                  <a:srgbClr val="FF0000"/>
                </a:solidFill>
                <a:latin typeface="Courier New" panose="02070309020205020404" pitchFamily="49" charset="0"/>
                <a:cs typeface="Arial" panose="020B0604020202020204" pitchFamily="34" charset="0"/>
              </a:rPr>
              <a:t>		…</a:t>
            </a:r>
          </a:p>
          <a:p>
            <a:pPr eaLnBrk="1" hangingPunct="1">
              <a:lnSpc>
                <a:spcPct val="90000"/>
              </a:lnSpc>
              <a:buFont typeface="Wingdings" panose="05000000000000000000" pitchFamily="2" charset="2"/>
              <a:buNone/>
            </a:pPr>
            <a:r>
              <a:rPr lang="en-US" altLang="en-US" sz="1900" dirty="0" smtClean="0">
                <a:solidFill>
                  <a:srgbClr val="FF0000"/>
                </a:solidFill>
                <a:latin typeface="Courier New" panose="02070309020205020404" pitchFamily="49" charset="0"/>
              </a:rPr>
              <a:t>	public </a:t>
            </a:r>
            <a:r>
              <a:rPr lang="en-US" altLang="en-US" sz="1900" b="1" dirty="0" smtClean="0">
                <a:solidFill>
                  <a:srgbClr val="FF0000"/>
                </a:solidFill>
                <a:latin typeface="Courier New" panose="02070309020205020404" pitchFamily="49" charset="0"/>
              </a:rPr>
              <a:t>abstract </a:t>
            </a:r>
            <a:r>
              <a:rPr lang="en-US" altLang="en-US" sz="1900" dirty="0" smtClean="0">
                <a:solidFill>
                  <a:srgbClr val="FF0000"/>
                </a:solidFill>
                <a:latin typeface="Courier New" panose="02070309020205020404" pitchFamily="49" charset="0"/>
              </a:rPr>
              <a:t>void start();  //does not have a body	</a:t>
            </a:r>
          </a:p>
          <a:p>
            <a:pPr eaLnBrk="1" hangingPunct="1">
              <a:lnSpc>
                <a:spcPct val="90000"/>
              </a:lnSpc>
              <a:buFont typeface="Wingdings" panose="05000000000000000000" pitchFamily="2" charset="2"/>
              <a:buNone/>
            </a:pPr>
            <a:r>
              <a:rPr lang="en-US" altLang="en-US" sz="1900" dirty="0" smtClean="0">
                <a:solidFill>
                  <a:srgbClr val="FF0000"/>
                </a:solidFill>
                <a:latin typeface="Courier New" panose="02070309020205020404" pitchFamily="49" charset="0"/>
              </a:rPr>
              <a:t>	…</a:t>
            </a:r>
          </a:p>
          <a:p>
            <a:pPr eaLnBrk="1" hangingPunct="1">
              <a:lnSpc>
                <a:spcPct val="90000"/>
              </a:lnSpc>
              <a:buFont typeface="Wingdings" panose="05000000000000000000" pitchFamily="2" charset="2"/>
              <a:buNone/>
            </a:pPr>
            <a:r>
              <a:rPr lang="en-US" altLang="en-US" sz="1900" dirty="0" smtClean="0">
                <a:solidFill>
                  <a:srgbClr val="FF0000"/>
                </a:solidFill>
                <a:latin typeface="Courier New" panose="02070309020205020404" pitchFamily="49" charset="0"/>
              </a:rPr>
              <a:t>	}</a:t>
            </a:r>
          </a:p>
          <a:p>
            <a:pPr eaLnBrk="1" hangingPunct="1">
              <a:lnSpc>
                <a:spcPct val="90000"/>
              </a:lnSpc>
            </a:pPr>
            <a:r>
              <a:rPr lang="en-US" dirty="0" smtClean="0"/>
              <a:t>An abstract class is a type. So though an </a:t>
            </a:r>
            <a:r>
              <a:rPr lang="en-US" dirty="0"/>
              <a:t>object of an abstract class cannot be created, it is perfectly fine to </a:t>
            </a:r>
            <a:r>
              <a:rPr lang="en-US" dirty="0" smtClean="0"/>
              <a:t>use a variable of an </a:t>
            </a:r>
            <a:r>
              <a:rPr lang="en-US" dirty="0"/>
              <a:t>abstract class type</a:t>
            </a:r>
            <a:endParaRPr lang="en-US" altLang="en-US" dirty="0"/>
          </a:p>
          <a:p>
            <a:pPr eaLnBrk="1" hangingPunct="1">
              <a:lnSpc>
                <a:spcPct val="90000"/>
              </a:lnSpc>
              <a:buFont typeface="Wingdings" panose="05000000000000000000" pitchFamily="2" charset="2"/>
              <a:buNone/>
            </a:pPr>
            <a:endParaRPr lang="en-US" altLang="en-US" sz="1600" dirty="0" smtClean="0"/>
          </a:p>
        </p:txBody>
      </p:sp>
      <p:sp>
        <p:nvSpPr>
          <p:cNvPr id="4" name="Text Box 21"/>
          <p:cNvSpPr txBox="1">
            <a:spLocks noChangeArrowheads="1"/>
          </p:cNvSpPr>
          <p:nvPr/>
        </p:nvSpPr>
        <p:spPr bwMode="auto">
          <a:xfrm>
            <a:off x="616527" y="4873986"/>
            <a:ext cx="6400800" cy="676275"/>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lvl="1" eaLnBrk="1" hangingPunct="1">
              <a:lnSpc>
                <a:spcPct val="100000"/>
              </a:lnSpc>
              <a:spcBef>
                <a:spcPct val="0"/>
              </a:spcBef>
              <a:buClrTx/>
              <a:buFontTx/>
              <a:buNone/>
            </a:pPr>
            <a:r>
              <a:rPr lang="en-US" altLang="en-US" sz="1900" dirty="0">
                <a:solidFill>
                  <a:srgbClr val="FF0000"/>
                </a:solidFill>
                <a:latin typeface="Courier New" panose="02070309020205020404" pitchFamily="49" charset="0"/>
              </a:rPr>
              <a:t>Vehicle v ;		// OK</a:t>
            </a:r>
          </a:p>
          <a:p>
            <a:pPr lvl="1" eaLnBrk="1" hangingPunct="1">
              <a:lnSpc>
                <a:spcPct val="100000"/>
              </a:lnSpc>
              <a:spcBef>
                <a:spcPct val="0"/>
              </a:spcBef>
              <a:buClrTx/>
              <a:buFontTx/>
              <a:buNone/>
            </a:pPr>
            <a:r>
              <a:rPr lang="en-US" altLang="en-US" sz="1900" dirty="0">
                <a:solidFill>
                  <a:srgbClr val="FF0000"/>
                </a:solidFill>
                <a:latin typeface="Courier New" panose="02070309020205020404" pitchFamily="49" charset="0"/>
              </a:rPr>
              <a:t>v = new Vehicle();</a:t>
            </a:r>
          </a:p>
        </p:txBody>
      </p:sp>
      <p:grpSp>
        <p:nvGrpSpPr>
          <p:cNvPr id="5" name="Group 4"/>
          <p:cNvGrpSpPr>
            <a:grpSpLocks/>
          </p:cNvGrpSpPr>
          <p:nvPr/>
        </p:nvGrpSpPr>
        <p:grpSpPr bwMode="auto">
          <a:xfrm>
            <a:off x="4038600" y="5181600"/>
            <a:ext cx="381000" cy="376237"/>
            <a:chOff x="4038600" y="4691063"/>
            <a:chExt cx="381000" cy="376237"/>
          </a:xfrm>
        </p:grpSpPr>
        <p:cxnSp>
          <p:nvCxnSpPr>
            <p:cNvPr id="3" name="Straight Connector 2"/>
            <p:cNvCxnSpPr/>
            <p:nvPr/>
          </p:nvCxnSpPr>
          <p:spPr>
            <a:xfrm>
              <a:off x="4038600" y="4724400"/>
              <a:ext cx="381000" cy="342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4800" y="4691063"/>
              <a:ext cx="190500" cy="338137"/>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AutoShape 34"/>
          <p:cNvSpPr>
            <a:spLocks noChangeArrowheads="1"/>
          </p:cNvSpPr>
          <p:nvPr/>
        </p:nvSpPr>
        <p:spPr bwMode="auto">
          <a:xfrm>
            <a:off x="4953000" y="5748337"/>
            <a:ext cx="2590800" cy="914400"/>
          </a:xfrm>
          <a:prstGeom prst="wedgeRoundRectCallout">
            <a:avLst>
              <a:gd name="adj1" fmla="val -130639"/>
              <a:gd name="adj2" fmla="val -77778"/>
              <a:gd name="adj3" fmla="val 16667"/>
            </a:avLst>
          </a:prstGeom>
          <a:solidFill>
            <a:srgbClr val="99CCFF">
              <a:alpha val="50195"/>
            </a:srgbClr>
          </a:solidFill>
          <a:ln w="12700" algn="ctr">
            <a:solidFill>
              <a:schemeClr val="tx1"/>
            </a:solidFill>
            <a:miter lim="800000"/>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50000"/>
              </a:spcBef>
              <a:buClr>
                <a:srgbClr val="0033CC"/>
              </a:buClr>
              <a:buSzPct val="155000"/>
              <a:buFont typeface="Symbol" panose="05050102010706020507" pitchFamily="18" charset="2"/>
              <a:buNone/>
            </a:pPr>
            <a:r>
              <a:rPr lang="en-US" altLang="en-US" sz="1600">
                <a:latin typeface="Times New Roman" panose="02020603050405020304" pitchFamily="18" charset="0"/>
              </a:rPr>
              <a:t>Abstract classes can not be instantiated</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06626">
                                            <p:txEl>
                                              <p:pRg st="0" end="0"/>
                                            </p:txEl>
                                          </p:spTgt>
                                        </p:tgtEl>
                                        <p:attrNameLst>
                                          <p:attrName>style.visibility</p:attrName>
                                        </p:attrNameLst>
                                      </p:cBhvr>
                                      <p:to>
                                        <p:strVal val="visible"/>
                                      </p:to>
                                    </p:set>
                                    <p:animEffect transition="in" filter="blinds(horizontal)">
                                      <p:cBhvr>
                                        <p:cTn id="7" dur="500"/>
                                        <p:tgtEl>
                                          <p:spTgt spid="1306626">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06626">
                                            <p:txEl>
                                              <p:pRg st="1" end="1"/>
                                            </p:txEl>
                                          </p:spTgt>
                                        </p:tgtEl>
                                        <p:attrNameLst>
                                          <p:attrName>style.visibility</p:attrName>
                                        </p:attrNameLst>
                                      </p:cBhvr>
                                      <p:to>
                                        <p:strVal val="visible"/>
                                      </p:to>
                                    </p:set>
                                    <p:animEffect transition="in" filter="blinds(horizontal)">
                                      <p:cBhvr>
                                        <p:cTn id="11" dur="500"/>
                                        <p:tgtEl>
                                          <p:spTgt spid="130662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06626">
                                            <p:txEl>
                                              <p:pRg st="2" end="2"/>
                                            </p:txEl>
                                          </p:spTgt>
                                        </p:tgtEl>
                                        <p:attrNameLst>
                                          <p:attrName>style.visibility</p:attrName>
                                        </p:attrNameLst>
                                      </p:cBhvr>
                                      <p:to>
                                        <p:strVal val="visible"/>
                                      </p:to>
                                    </p:set>
                                    <p:animEffect transition="in" filter="blinds(horizontal)">
                                      <p:cBhvr>
                                        <p:cTn id="16" dur="500"/>
                                        <p:tgtEl>
                                          <p:spTgt spid="1306626">
                                            <p:txEl>
                                              <p:pRg st="2" end="2"/>
                                            </p:txEl>
                                          </p:spTgt>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1306626">
                                            <p:txEl>
                                              <p:pRg st="4" end="4"/>
                                            </p:txEl>
                                          </p:spTgt>
                                        </p:tgtEl>
                                        <p:attrNameLst>
                                          <p:attrName>style.visibility</p:attrName>
                                        </p:attrNameLst>
                                      </p:cBhvr>
                                      <p:to>
                                        <p:strVal val="visible"/>
                                      </p:to>
                                    </p:set>
                                    <p:animEffect transition="in" filter="blinds(horizontal)">
                                      <p:cBhvr>
                                        <p:cTn id="20" dur="500"/>
                                        <p:tgtEl>
                                          <p:spTgt spid="130662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06626">
                                            <p:txEl>
                                              <p:pRg st="5" end="5"/>
                                            </p:txEl>
                                          </p:spTgt>
                                        </p:tgtEl>
                                        <p:attrNameLst>
                                          <p:attrName>style.visibility</p:attrName>
                                        </p:attrNameLst>
                                      </p:cBhvr>
                                      <p:to>
                                        <p:strVal val="visible"/>
                                      </p:to>
                                    </p:set>
                                    <p:animEffect transition="in" filter="blinds(horizontal)">
                                      <p:cBhvr>
                                        <p:cTn id="23" dur="500"/>
                                        <p:tgtEl>
                                          <p:spTgt spid="130662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06626">
                                            <p:txEl>
                                              <p:pRg st="6" end="6"/>
                                            </p:txEl>
                                          </p:spTgt>
                                        </p:tgtEl>
                                        <p:attrNameLst>
                                          <p:attrName>style.visibility</p:attrName>
                                        </p:attrNameLst>
                                      </p:cBhvr>
                                      <p:to>
                                        <p:strVal val="visible"/>
                                      </p:to>
                                    </p:set>
                                    <p:animEffect transition="in" filter="blinds(horizontal)">
                                      <p:cBhvr>
                                        <p:cTn id="26" dur="500"/>
                                        <p:tgtEl>
                                          <p:spTgt spid="1306626">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06626">
                                            <p:txEl>
                                              <p:pRg st="7" end="7"/>
                                            </p:txEl>
                                          </p:spTgt>
                                        </p:tgtEl>
                                        <p:attrNameLst>
                                          <p:attrName>style.visibility</p:attrName>
                                        </p:attrNameLst>
                                      </p:cBhvr>
                                      <p:to>
                                        <p:strVal val="visible"/>
                                      </p:to>
                                    </p:set>
                                    <p:animEffect transition="in" filter="blinds(horizontal)">
                                      <p:cBhvr>
                                        <p:cTn id="29" dur="500"/>
                                        <p:tgtEl>
                                          <p:spTgt spid="130662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06626">
                                            <p:txEl>
                                              <p:pRg st="8" end="8"/>
                                            </p:txEl>
                                          </p:spTgt>
                                        </p:tgtEl>
                                        <p:attrNameLst>
                                          <p:attrName>style.visibility</p:attrName>
                                        </p:attrNameLst>
                                      </p:cBhvr>
                                      <p:to>
                                        <p:strVal val="visible"/>
                                      </p:to>
                                    </p:set>
                                    <p:animEffect transition="in" filter="blinds(horizontal)">
                                      <p:cBhvr>
                                        <p:cTn id="32" dur="500"/>
                                        <p:tgtEl>
                                          <p:spTgt spid="130662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306626">
                                            <p:txEl>
                                              <p:pRg st="9" end="9"/>
                                            </p:txEl>
                                          </p:spTgt>
                                        </p:tgtEl>
                                        <p:attrNameLst>
                                          <p:attrName>style.visibility</p:attrName>
                                        </p:attrNameLst>
                                      </p:cBhvr>
                                      <p:to>
                                        <p:strVal val="visible"/>
                                      </p:to>
                                    </p:set>
                                    <p:animEffect transition="in" filter="blinds(horizontal)">
                                      <p:cBhvr>
                                        <p:cTn id="35" dur="500"/>
                                        <p:tgtEl>
                                          <p:spTgt spid="1306626">
                                            <p:txEl>
                                              <p:pRg st="9" end="9"/>
                                            </p:txEl>
                                          </p:spTgt>
                                        </p:tgtEl>
                                      </p:cBhvr>
                                    </p:animEffect>
                                  </p:childTnLst>
                                </p:cTn>
                              </p:par>
                            </p:childTnLst>
                          </p:cTn>
                        </p:par>
                        <p:par>
                          <p:cTn id="36" fill="hold" nodeType="afterGroup">
                            <p:stCondLst>
                              <p:cond delay="1000"/>
                            </p:stCondLst>
                            <p:childTnLst>
                              <p:par>
                                <p:cTn id="37" presetID="22" presetClass="entr" presetSubtype="1" fill="hold" grpId="0" nodeType="after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par>
                          <p:cTn id="40" fill="hold" nodeType="afterGroup">
                            <p:stCondLst>
                              <p:cond delay="2500"/>
                            </p:stCondLst>
                            <p:childTnLst>
                              <p:par>
                                <p:cTn id="41" presetID="54" presetClass="entr" presetSubtype="0" accel="10000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05"/>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 calcmode="lin" valueType="num">
                                      <p:cBhvr>
                                        <p:cTn id="45" dur="1000" fill="hold"/>
                                        <p:tgtEl>
                                          <p:spTgt spid="13"/>
                                        </p:tgtEl>
                                        <p:attrNameLst>
                                          <p:attrName>ppt_x</p:attrName>
                                        </p:attrNameLst>
                                      </p:cBhvr>
                                      <p:tavLst>
                                        <p:tav tm="0">
                                          <p:val>
                                            <p:strVal val="#ppt_x-.2"/>
                                          </p:val>
                                        </p:tav>
                                        <p:tav tm="100000">
                                          <p:val>
                                            <p:strVal val="#ppt_x"/>
                                          </p:val>
                                        </p:tav>
                                      </p:tavLst>
                                    </p:anim>
                                    <p:anim calcmode="lin" valueType="num">
                                      <p:cBhvr>
                                        <p:cTn id="46" dur="1000" fill="hold"/>
                                        <p:tgtEl>
                                          <p:spTgt spid="13"/>
                                        </p:tgtEl>
                                        <p:attrNameLst>
                                          <p:attrName>ppt_y</p:attrName>
                                        </p:attrNameLst>
                                      </p:cBhvr>
                                      <p:tavLst>
                                        <p:tav tm="0">
                                          <p:val>
                                            <p:strVal val="#ppt_y"/>
                                          </p:val>
                                        </p:tav>
                                        <p:tav tm="100000">
                                          <p:val>
                                            <p:strVal val="#ppt_y"/>
                                          </p:val>
                                        </p:tav>
                                      </p:tavLst>
                                    </p:anim>
                                    <p:animEffect transition="in" filter="fade">
                                      <p:cBhvr>
                                        <p:cTn id="47" dur="1000"/>
                                        <p:tgtEl>
                                          <p:spTgt spid="13"/>
                                        </p:tgtEl>
                                      </p:cBhvr>
                                    </p:animEffect>
                                  </p:childTnLst>
                                </p:cTn>
                              </p:par>
                              <p:par>
                                <p:cTn id="48" presetID="1"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a:xfrm>
            <a:off x="304800" y="552450"/>
            <a:ext cx="6705600" cy="411163"/>
          </a:xfrm>
        </p:spPr>
        <p:txBody>
          <a:bodyPr/>
          <a:lstStyle/>
          <a:p>
            <a:pPr eaLnBrk="1" hangingPunct="1"/>
            <a:r>
              <a:rPr smtClean="0"/>
              <a:t>Abstract Class</a:t>
            </a:r>
          </a:p>
        </p:txBody>
      </p:sp>
      <p:sp>
        <p:nvSpPr>
          <p:cNvPr id="1308674" name="Rectangle 2"/>
          <p:cNvSpPr>
            <a:spLocks noGrp="1" noChangeArrowheads="1"/>
          </p:cNvSpPr>
          <p:nvPr>
            <p:ph type="body" idx="1"/>
          </p:nvPr>
        </p:nvSpPr>
        <p:spPr/>
        <p:txBody>
          <a:bodyPr/>
          <a:lstStyle/>
          <a:p>
            <a:pPr algn="just" eaLnBrk="1" hangingPunct="1"/>
            <a:r>
              <a:rPr lang="en-US" altLang="en-US" smtClean="0"/>
              <a:t>When an abstract class is inherited, the subclass MUST implement all abstract methods in its parent class</a:t>
            </a:r>
          </a:p>
          <a:p>
            <a:pPr algn="just" eaLnBrk="1" hangingPunct="1"/>
            <a:endParaRPr lang="en-US" altLang="en-US" smtClean="0"/>
          </a:p>
          <a:p>
            <a:pPr algn="just" eaLnBrk="1" hangingPunct="1"/>
            <a:r>
              <a:rPr lang="en-US" altLang="en-US" smtClean="0"/>
              <a:t>If it does not, the subclass must also be declared abstract</a:t>
            </a:r>
          </a:p>
          <a:p>
            <a:pPr eaLnBrk="1" hangingPunct="1">
              <a:spcBef>
                <a:spcPts val="600"/>
              </a:spcBef>
              <a:buFont typeface="Wingdings" panose="05000000000000000000" pitchFamily="2" charset="2"/>
              <a:buNone/>
            </a:pPr>
            <a:endParaRPr lang="en-IN" altLang="en-US" sz="1500" smtClean="0"/>
          </a:p>
          <a:p>
            <a:pPr eaLnBrk="1" hangingPunct="1">
              <a:lnSpc>
                <a:spcPct val="90000"/>
              </a:lnSpc>
              <a:buFont typeface="Wingdings" panose="05000000000000000000" pitchFamily="2" charset="2"/>
              <a:buNone/>
            </a:pPr>
            <a:endParaRPr lang="en-US" altLang="en-US" sz="1500" smtClean="0"/>
          </a:p>
        </p:txBody>
      </p:sp>
      <p:sp>
        <p:nvSpPr>
          <p:cNvPr id="1308676" name="Rectangle 4"/>
          <p:cNvSpPr>
            <a:spLocks noChangeArrowheads="1"/>
          </p:cNvSpPr>
          <p:nvPr/>
        </p:nvSpPr>
        <p:spPr bwMode="auto">
          <a:xfrm>
            <a:off x="344488" y="2743200"/>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nSpc>
                <a:spcPct val="100000"/>
              </a:lnSpc>
              <a:spcBef>
                <a:spcPct val="0"/>
              </a:spcBef>
              <a:buClrTx/>
              <a:buFontTx/>
              <a:buNone/>
            </a:pPr>
            <a:r>
              <a:rPr lang="en-US" altLang="en-US" sz="1900" b="1">
                <a:solidFill>
                  <a:srgbClr val="FF0000"/>
                </a:solidFill>
                <a:latin typeface="Courier New" panose="02070309020205020404" pitchFamily="49" charset="0"/>
              </a:rPr>
              <a:t>abstract</a:t>
            </a:r>
            <a:r>
              <a:rPr lang="en-US" altLang="en-US" sz="1900">
                <a:solidFill>
                  <a:srgbClr val="FF0000"/>
                </a:solidFill>
                <a:latin typeface="Courier New" panose="02070309020205020404" pitchFamily="49" charset="0"/>
              </a:rPr>
              <a:t> class Vehicle{		</a:t>
            </a:r>
            <a:r>
              <a:rPr lang="en-US" altLang="en-US" sz="1900">
                <a:latin typeface="Courier New" panose="02070309020205020404" pitchFamily="49" charset="0"/>
              </a:rPr>
              <a:t>//abstract class</a:t>
            </a:r>
          </a:p>
          <a:p>
            <a:pPr>
              <a:lnSpc>
                <a:spcPct val="100000"/>
              </a:lnSpc>
              <a:spcBef>
                <a:spcPct val="0"/>
              </a:spcBef>
              <a:buClrTx/>
              <a:buFontTx/>
              <a:buNone/>
            </a:pPr>
            <a:endParaRPr lang="en-US" altLang="en-US" sz="1900">
              <a:solidFill>
                <a:srgbClr val="FF0000"/>
              </a:solidFill>
              <a:latin typeface="Courier New" panose="02070309020205020404" pitchFamily="49" charset="0"/>
            </a:endParaRPr>
          </a:p>
          <a:p>
            <a:pPr>
              <a:lnSpc>
                <a:spcPct val="100000"/>
              </a:lnSpc>
              <a:spcBef>
                <a:spcPct val="0"/>
              </a:spcBef>
              <a:buClrTx/>
              <a:buFontTx/>
              <a:buNone/>
            </a:pPr>
            <a:r>
              <a:rPr lang="en-US" altLang="en-US" sz="1900">
                <a:solidFill>
                  <a:srgbClr val="FF0000"/>
                </a:solidFill>
                <a:latin typeface="Courier New" panose="02070309020205020404" pitchFamily="49" charset="0"/>
              </a:rPr>
              <a:t>	public</a:t>
            </a:r>
            <a:r>
              <a:rPr lang="en-US" altLang="en-US" sz="1900" b="1">
                <a:solidFill>
                  <a:srgbClr val="FF0000"/>
                </a:solidFill>
                <a:latin typeface="Courier New" panose="02070309020205020404" pitchFamily="49" charset="0"/>
              </a:rPr>
              <a:t> abstract </a:t>
            </a:r>
            <a:r>
              <a:rPr lang="en-US" altLang="en-US" sz="1900">
                <a:solidFill>
                  <a:srgbClr val="FF0000"/>
                </a:solidFill>
                <a:latin typeface="Courier New" panose="02070309020205020404" pitchFamily="49" charset="0"/>
              </a:rPr>
              <a:t>void start(); </a:t>
            </a:r>
            <a:r>
              <a:rPr lang="en-US" altLang="en-US" sz="1900">
                <a:latin typeface="Courier New" panose="02070309020205020404" pitchFamily="49" charset="0"/>
              </a:rPr>
              <a:t>//abstract method</a:t>
            </a:r>
          </a:p>
          <a:p>
            <a:pPr>
              <a:lnSpc>
                <a:spcPct val="100000"/>
              </a:lnSpc>
              <a:spcBef>
                <a:spcPct val="0"/>
              </a:spcBef>
              <a:buClrTx/>
              <a:buFontTx/>
              <a:buNone/>
            </a:pPr>
            <a:r>
              <a:rPr lang="en-US" altLang="en-US" sz="1900">
                <a:solidFill>
                  <a:srgbClr val="FF0000"/>
                </a:solidFill>
                <a:latin typeface="Courier New" panose="02070309020205020404" pitchFamily="49" charset="0"/>
              </a:rPr>
              <a:t>}</a:t>
            </a:r>
          </a:p>
          <a:p>
            <a:pPr>
              <a:lnSpc>
                <a:spcPct val="100000"/>
              </a:lnSpc>
              <a:spcBef>
                <a:spcPct val="0"/>
              </a:spcBef>
              <a:buClrTx/>
              <a:buFontTx/>
              <a:buNone/>
            </a:pPr>
            <a:endParaRPr lang="en-US" altLang="en-US" sz="1900">
              <a:solidFill>
                <a:srgbClr val="FF0000"/>
              </a:solidFill>
              <a:latin typeface="Courier New" panose="02070309020205020404" pitchFamily="49" charset="0"/>
            </a:endParaRPr>
          </a:p>
          <a:p>
            <a:pPr>
              <a:lnSpc>
                <a:spcPct val="100000"/>
              </a:lnSpc>
              <a:spcBef>
                <a:spcPct val="0"/>
              </a:spcBef>
              <a:buClrTx/>
              <a:buFontTx/>
              <a:buNone/>
            </a:pPr>
            <a:r>
              <a:rPr lang="en-US" altLang="en-US" sz="1900">
                <a:solidFill>
                  <a:srgbClr val="FF0000"/>
                </a:solidFill>
                <a:latin typeface="Courier New" panose="02070309020205020404" pitchFamily="49" charset="0"/>
              </a:rPr>
              <a:t>class Car </a:t>
            </a:r>
            <a:r>
              <a:rPr lang="en-US" altLang="en-US" sz="1900" b="1">
                <a:solidFill>
                  <a:srgbClr val="FF0000"/>
                </a:solidFill>
                <a:latin typeface="Courier New" panose="02070309020205020404" pitchFamily="49" charset="0"/>
              </a:rPr>
              <a:t>extends </a:t>
            </a:r>
            <a:r>
              <a:rPr lang="en-US" altLang="en-US" sz="1900">
                <a:solidFill>
                  <a:srgbClr val="FF0000"/>
                </a:solidFill>
                <a:latin typeface="Courier New" panose="02070309020205020404" pitchFamily="49" charset="0"/>
              </a:rPr>
              <a:t>Vehicle{ </a:t>
            </a:r>
            <a:r>
              <a:rPr lang="en-US" altLang="en-US" sz="1900">
                <a:latin typeface="Courier New" panose="02070309020205020404" pitchFamily="49" charset="0"/>
              </a:rPr>
              <a:t>//extending an abstract class</a:t>
            </a:r>
          </a:p>
          <a:p>
            <a:pPr>
              <a:lnSpc>
                <a:spcPct val="100000"/>
              </a:lnSpc>
              <a:spcBef>
                <a:spcPct val="0"/>
              </a:spcBef>
              <a:buClrTx/>
              <a:buFontTx/>
              <a:buNone/>
            </a:pPr>
            <a:r>
              <a:rPr lang="en-US" altLang="en-US" sz="1900">
                <a:solidFill>
                  <a:srgbClr val="FF0000"/>
                </a:solidFill>
                <a:latin typeface="Courier New" panose="02070309020205020404" pitchFamily="49" charset="0"/>
              </a:rPr>
              <a:t>		</a:t>
            </a:r>
          </a:p>
          <a:p>
            <a:pPr>
              <a:lnSpc>
                <a:spcPct val="100000"/>
              </a:lnSpc>
              <a:spcBef>
                <a:spcPct val="0"/>
              </a:spcBef>
              <a:buClrTx/>
              <a:buFontTx/>
              <a:buNone/>
            </a:pPr>
            <a:r>
              <a:rPr lang="en-US" altLang="en-US" sz="1900">
                <a:solidFill>
                  <a:srgbClr val="FF0000"/>
                </a:solidFill>
                <a:latin typeface="Courier New" panose="02070309020205020404" pitchFamily="49" charset="0"/>
              </a:rPr>
              <a:t>	public void start(){ </a:t>
            </a:r>
            <a:r>
              <a:rPr lang="en-US" altLang="en-US" sz="1900">
                <a:latin typeface="Courier New" panose="02070309020205020404" pitchFamily="49" charset="0"/>
              </a:rPr>
              <a:t>//overriding an abstract method </a:t>
            </a:r>
            <a:r>
              <a:rPr lang="en-US" altLang="en-US" sz="1900">
                <a:solidFill>
                  <a:srgbClr val="FF0000"/>
                </a:solidFill>
                <a:latin typeface="Courier New" panose="02070309020205020404" pitchFamily="49" charset="0"/>
              </a:rPr>
              <a:t>	</a:t>
            </a:r>
            <a:r>
              <a:rPr lang="en-US" altLang="en-US" sz="1900">
                <a:latin typeface="Courier New" panose="02070309020205020404" pitchFamily="49" charset="0"/>
              </a:rPr>
              <a:t>//code to start car</a:t>
            </a:r>
          </a:p>
          <a:p>
            <a:pPr>
              <a:lnSpc>
                <a:spcPct val="100000"/>
              </a:lnSpc>
              <a:spcBef>
                <a:spcPct val="0"/>
              </a:spcBef>
              <a:buClrTx/>
              <a:buFontTx/>
              <a:buNone/>
            </a:pPr>
            <a:r>
              <a:rPr lang="en-US" altLang="en-US" sz="1900">
                <a:solidFill>
                  <a:srgbClr val="FF0000"/>
                </a:solidFill>
                <a:latin typeface="Courier New" panose="02070309020205020404" pitchFamily="49" charset="0"/>
              </a:rPr>
              <a:t>	}</a:t>
            </a:r>
          </a:p>
          <a:p>
            <a:pPr>
              <a:lnSpc>
                <a:spcPct val="100000"/>
              </a:lnSpc>
              <a:spcBef>
                <a:spcPct val="0"/>
              </a:spcBef>
              <a:buClrTx/>
              <a:buFontTx/>
              <a:buNone/>
            </a:pPr>
            <a:r>
              <a:rPr lang="en-US" altLang="en-US" sz="1900">
                <a:solidFill>
                  <a:srgbClr val="FF0000"/>
                </a:solidFill>
                <a:latin typeface="Courier New" panose="02070309020205020404" pitchFamily="49" charset="0"/>
              </a:rPr>
              <a:t>}					 </a:t>
            </a:r>
          </a:p>
          <a:p>
            <a:pPr>
              <a:lnSpc>
                <a:spcPct val="100000"/>
              </a:lnSpc>
              <a:spcBef>
                <a:spcPct val="0"/>
              </a:spcBef>
              <a:buClrTx/>
              <a:buFontTx/>
              <a:buNone/>
            </a:pPr>
            <a:r>
              <a:rPr lang="en-US" altLang="en-US" sz="1900">
                <a:solidFill>
                  <a:srgbClr val="FF0000"/>
                </a:solidFill>
                <a:latin typeface="Courier New" panose="02070309020205020404" pitchFamily="49" charset="0"/>
              </a:rPr>
              <a:t>						</a:t>
            </a:r>
            <a:endParaRPr lang="en-US" altLang="en-US" sz="2000" i="1">
              <a:solidFill>
                <a:schemeClr val="accent2"/>
              </a:solidFill>
            </a:endParaRPr>
          </a:p>
        </p:txBody>
      </p:sp>
      <p:sp>
        <p:nvSpPr>
          <p:cNvPr id="5" name="AutoShape 15"/>
          <p:cNvSpPr>
            <a:spLocks noChangeArrowheads="1"/>
          </p:cNvSpPr>
          <p:nvPr/>
        </p:nvSpPr>
        <p:spPr bwMode="auto">
          <a:xfrm>
            <a:off x="76200" y="3952875"/>
            <a:ext cx="1389063" cy="238125"/>
          </a:xfrm>
          <a:prstGeom prst="wedgeRoundRectCallout">
            <a:avLst>
              <a:gd name="adj1" fmla="val 40116"/>
              <a:gd name="adj2" fmla="val 83023"/>
              <a:gd name="adj3" fmla="val 16667"/>
            </a:avLst>
          </a:prstGeom>
          <a:solidFill>
            <a:srgbClr val="CCFFCC">
              <a:alpha val="39999"/>
            </a:srgbClr>
          </a:solidFill>
          <a:ln w="12700" algn="ctr">
            <a:solidFill>
              <a:schemeClr val="tx1"/>
            </a:solidFill>
            <a:miter lim="800000"/>
            <a:headEnd/>
            <a:tailEnd/>
          </a:ln>
        </p:spPr>
        <p:txBody>
          <a:bodyPr anchor="ct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50000"/>
              </a:spcBef>
              <a:buClr>
                <a:srgbClr val="0033CC"/>
              </a:buClr>
              <a:buSzPct val="155000"/>
              <a:buFont typeface="Symbol" panose="05050102010706020507" pitchFamily="18" charset="2"/>
              <a:buNone/>
            </a:pPr>
            <a:r>
              <a:rPr lang="en-US" altLang="en-US" sz="1600">
                <a:latin typeface="Times New Roman" panose="02020603050405020304" pitchFamily="18" charset="0"/>
              </a:rPr>
              <a:t>Concrete class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08674">
                                            <p:txEl>
                                              <p:pRg st="0" end="0"/>
                                            </p:txEl>
                                          </p:spTgt>
                                        </p:tgtEl>
                                        <p:attrNameLst>
                                          <p:attrName>style.visibility</p:attrName>
                                        </p:attrNameLst>
                                      </p:cBhvr>
                                      <p:to>
                                        <p:strVal val="visible"/>
                                      </p:to>
                                    </p:set>
                                    <p:animEffect transition="in" filter="blinds(horizontal)">
                                      <p:cBhvr>
                                        <p:cTn id="7" dur="500"/>
                                        <p:tgtEl>
                                          <p:spTgt spid="1308674">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08674">
                                            <p:txEl>
                                              <p:pRg st="2" end="2"/>
                                            </p:txEl>
                                          </p:spTgt>
                                        </p:tgtEl>
                                        <p:attrNameLst>
                                          <p:attrName>style.visibility</p:attrName>
                                        </p:attrNameLst>
                                      </p:cBhvr>
                                      <p:to>
                                        <p:strVal val="visible"/>
                                      </p:to>
                                    </p:set>
                                    <p:animEffect transition="in" filter="blinds(horizontal)">
                                      <p:cBhvr>
                                        <p:cTn id="11" dur="500"/>
                                        <p:tgtEl>
                                          <p:spTgt spid="1308674">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08676">
                                            <p:txEl>
                                              <p:pRg st="0" end="0"/>
                                            </p:txEl>
                                          </p:spTgt>
                                        </p:tgtEl>
                                        <p:attrNameLst>
                                          <p:attrName>style.visibility</p:attrName>
                                        </p:attrNameLst>
                                      </p:cBhvr>
                                      <p:to>
                                        <p:strVal val="visible"/>
                                      </p:to>
                                    </p:set>
                                    <p:animEffect transition="in" filter="blinds(horizontal)">
                                      <p:cBhvr>
                                        <p:cTn id="16" dur="500"/>
                                        <p:tgtEl>
                                          <p:spTgt spid="130867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308676">
                                            <p:txEl>
                                              <p:pRg st="2" end="2"/>
                                            </p:txEl>
                                          </p:spTgt>
                                        </p:tgtEl>
                                        <p:attrNameLst>
                                          <p:attrName>style.visibility</p:attrName>
                                        </p:attrNameLst>
                                      </p:cBhvr>
                                      <p:to>
                                        <p:strVal val="visible"/>
                                      </p:to>
                                    </p:set>
                                    <p:animEffect transition="in" filter="blinds(horizontal)">
                                      <p:cBhvr>
                                        <p:cTn id="21" dur="500"/>
                                        <p:tgtEl>
                                          <p:spTgt spid="1308676">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08676">
                                            <p:txEl>
                                              <p:pRg st="3" end="3"/>
                                            </p:txEl>
                                          </p:spTgt>
                                        </p:tgtEl>
                                        <p:attrNameLst>
                                          <p:attrName>style.visibility</p:attrName>
                                        </p:attrNameLst>
                                      </p:cBhvr>
                                      <p:to>
                                        <p:strVal val="visible"/>
                                      </p:to>
                                    </p:set>
                                    <p:animEffect transition="in" filter="blinds(horizontal)">
                                      <p:cBhvr>
                                        <p:cTn id="24" dur="500"/>
                                        <p:tgtEl>
                                          <p:spTgt spid="1308676">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308676">
                                            <p:txEl>
                                              <p:pRg st="5" end="5"/>
                                            </p:txEl>
                                          </p:spTgt>
                                        </p:tgtEl>
                                        <p:attrNameLst>
                                          <p:attrName>style.visibility</p:attrName>
                                        </p:attrNameLst>
                                      </p:cBhvr>
                                      <p:to>
                                        <p:strVal val="visible"/>
                                      </p:to>
                                    </p:set>
                                    <p:animEffect transition="in" filter="blinds(horizontal)">
                                      <p:cBhvr>
                                        <p:cTn id="29" dur="500"/>
                                        <p:tgtEl>
                                          <p:spTgt spid="1308676">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08676">
                                            <p:txEl>
                                              <p:pRg st="6" end="6"/>
                                            </p:txEl>
                                          </p:spTgt>
                                        </p:tgtEl>
                                        <p:attrNameLst>
                                          <p:attrName>style.visibility</p:attrName>
                                        </p:attrNameLst>
                                      </p:cBhvr>
                                      <p:to>
                                        <p:strVal val="visible"/>
                                      </p:to>
                                    </p:set>
                                    <p:animEffect transition="in" filter="blinds(horizontal)">
                                      <p:cBhvr>
                                        <p:cTn id="32" dur="500"/>
                                        <p:tgtEl>
                                          <p:spTgt spid="130867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08676">
                                            <p:txEl>
                                              <p:pRg st="7" end="7"/>
                                            </p:txEl>
                                          </p:spTgt>
                                        </p:tgtEl>
                                        <p:attrNameLst>
                                          <p:attrName>style.visibility</p:attrName>
                                        </p:attrNameLst>
                                      </p:cBhvr>
                                      <p:to>
                                        <p:strVal val="visible"/>
                                      </p:to>
                                    </p:set>
                                    <p:animEffect transition="in" filter="blinds(horizontal)">
                                      <p:cBhvr>
                                        <p:cTn id="37" dur="500"/>
                                        <p:tgtEl>
                                          <p:spTgt spid="1308676">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08676">
                                            <p:txEl>
                                              <p:pRg st="8" end="8"/>
                                            </p:txEl>
                                          </p:spTgt>
                                        </p:tgtEl>
                                        <p:attrNameLst>
                                          <p:attrName>style.visibility</p:attrName>
                                        </p:attrNameLst>
                                      </p:cBhvr>
                                      <p:to>
                                        <p:strVal val="visible"/>
                                      </p:to>
                                    </p:set>
                                    <p:animEffect transition="in" filter="blinds(horizontal)">
                                      <p:cBhvr>
                                        <p:cTn id="42" dur="500"/>
                                        <p:tgtEl>
                                          <p:spTgt spid="1308676">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308676">
                                            <p:txEl>
                                              <p:pRg st="9" end="9"/>
                                            </p:txEl>
                                          </p:spTgt>
                                        </p:tgtEl>
                                        <p:attrNameLst>
                                          <p:attrName>style.visibility</p:attrName>
                                        </p:attrNameLst>
                                      </p:cBhvr>
                                      <p:to>
                                        <p:strVal val="visible"/>
                                      </p:to>
                                    </p:set>
                                    <p:animEffect transition="in" filter="blinds(horizontal)">
                                      <p:cBhvr>
                                        <p:cTn id="45" dur="500"/>
                                        <p:tgtEl>
                                          <p:spTgt spid="1308676">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308676">
                                            <p:txEl>
                                              <p:pRg st="10" end="10"/>
                                            </p:txEl>
                                          </p:spTgt>
                                        </p:tgtEl>
                                        <p:attrNameLst>
                                          <p:attrName>style.visibility</p:attrName>
                                        </p:attrNameLst>
                                      </p:cBhvr>
                                      <p:to>
                                        <p:strVal val="visible"/>
                                      </p:to>
                                    </p:set>
                                    <p:animEffect transition="in" filter="blinds(horizontal)">
                                      <p:cBhvr>
                                        <p:cTn id="50" dur="500"/>
                                        <p:tgtEl>
                                          <p:spTgt spid="1308676">
                                            <p:txEl>
                                              <p:pRg st="10" end="10"/>
                                            </p:txEl>
                                          </p:spTgt>
                                        </p:tgtEl>
                                      </p:cBhvr>
                                    </p:animEffect>
                                  </p:childTnLst>
                                </p:cTn>
                              </p:par>
                            </p:childTnLst>
                          </p:cTn>
                        </p:par>
                        <p:par>
                          <p:cTn id="51" fill="hold" nodeType="afterGroup">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552450"/>
            <a:ext cx="6705600" cy="411163"/>
          </a:xfrm>
        </p:spPr>
        <p:txBody>
          <a:bodyPr/>
          <a:lstStyle/>
          <a:p>
            <a:pPr eaLnBrk="1" hangingPunct="1"/>
            <a:r>
              <a:rPr smtClean="0"/>
              <a:t>Final Classes</a:t>
            </a:r>
          </a:p>
        </p:txBody>
      </p:sp>
      <p:sp>
        <p:nvSpPr>
          <p:cNvPr id="1310723" name="Rectangle 3"/>
          <p:cNvSpPr>
            <a:spLocks noGrp="1" noChangeArrowheads="1"/>
          </p:cNvSpPr>
          <p:nvPr>
            <p:ph type="body" idx="1"/>
          </p:nvPr>
        </p:nvSpPr>
        <p:spPr/>
        <p:txBody>
          <a:bodyPr/>
          <a:lstStyle/>
          <a:p>
            <a:pPr algn="just" eaLnBrk="1" hangingPunct="1"/>
            <a:r>
              <a:rPr lang="en-US" altLang="en-US" smtClean="0"/>
              <a:t>A </a:t>
            </a:r>
            <a:r>
              <a:rPr lang="en-US" altLang="en-US" b="1" smtClean="0">
                <a:solidFill>
                  <a:srgbClr val="FF0000"/>
                </a:solidFill>
              </a:rPr>
              <a:t>final class</a:t>
            </a:r>
            <a:r>
              <a:rPr lang="en-US" altLang="en-US" smtClean="0"/>
              <a:t> cannot be sub classed. </a:t>
            </a:r>
          </a:p>
          <a:p>
            <a:pPr algn="just" eaLnBrk="1" hangingPunct="1">
              <a:buFont typeface="Wingdings" panose="05000000000000000000" pitchFamily="2" charset="2"/>
              <a:buNone/>
            </a:pPr>
            <a:r>
              <a:rPr lang="en-US" altLang="en-US" smtClean="0"/>
              <a:t> </a:t>
            </a:r>
          </a:p>
          <a:p>
            <a:pPr algn="just" eaLnBrk="1" hangingPunct="1"/>
            <a:r>
              <a:rPr lang="en-US" altLang="en-US" smtClean="0"/>
              <a:t>Many of the </a:t>
            </a:r>
            <a:r>
              <a:rPr lang="en-IN" altLang="en-US" smtClean="0"/>
              <a:t>classes in </a:t>
            </a:r>
            <a:r>
              <a:rPr lang="en-US" altLang="en-US" smtClean="0"/>
              <a:t>Java standard library are final</a:t>
            </a:r>
          </a:p>
          <a:p>
            <a:pPr algn="just" eaLnBrk="1" hangingPunct="1"/>
            <a:endParaRPr lang="en-US" altLang="en-US" smtClean="0"/>
          </a:p>
          <a:p>
            <a:pPr algn="just" eaLnBrk="1" hangingPunct="1"/>
            <a:r>
              <a:rPr lang="en-US" altLang="en-US" smtClean="0"/>
              <a:t>Example: java.lang.System and java.lang.String. </a:t>
            </a:r>
          </a:p>
          <a:p>
            <a:pPr algn="just" eaLnBrk="1" hangingPunct="1"/>
            <a:endParaRPr lang="en-US" altLang="en-US" smtClean="0"/>
          </a:p>
          <a:p>
            <a:pPr algn="just" eaLnBrk="1" hangingPunct="1"/>
            <a:r>
              <a:rPr lang="en-US" altLang="en-US" smtClean="0"/>
              <a:t>All methods in a final class are implicitly final.</a:t>
            </a:r>
            <a:endParaRPr lang="en-US" altLang="en-US" sz="1400" smtClean="0"/>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public final class MyFinalClass {</a:t>
            </a:r>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algn="just" eaLnBrk="1" hangingPunct="1">
              <a:buFont typeface="Wingdings" panose="05000000000000000000" pitchFamily="2" charset="2"/>
              <a:buNone/>
            </a:pPr>
            <a:endParaRPr lang="en-US" altLang="en-US" sz="2200" smtClean="0">
              <a:solidFill>
                <a:srgbClr val="FF0000"/>
              </a:solidFill>
              <a:latin typeface="Courier New" panose="02070309020205020404" pitchFamily="49" charset="0"/>
            </a:endParaRPr>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public class NewClass extends MyFinalClass{</a:t>
            </a:r>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algn="just"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endParaRPr lang="en-US" altLang="en-US" sz="2200" smtClean="0">
              <a:solidFill>
                <a:srgbClr val="FF0000"/>
              </a:solidFill>
            </a:endParaRPr>
          </a:p>
        </p:txBody>
      </p:sp>
      <p:grpSp>
        <p:nvGrpSpPr>
          <p:cNvPr id="3" name="Group 2"/>
          <p:cNvGrpSpPr>
            <a:grpSpLocks/>
          </p:cNvGrpSpPr>
          <p:nvPr/>
        </p:nvGrpSpPr>
        <p:grpSpPr bwMode="auto">
          <a:xfrm>
            <a:off x="7239000" y="5181600"/>
            <a:ext cx="534988" cy="604838"/>
            <a:chOff x="7239000" y="5181600"/>
            <a:chExt cx="534988" cy="604838"/>
          </a:xfrm>
        </p:grpSpPr>
        <p:cxnSp>
          <p:nvCxnSpPr>
            <p:cNvPr id="12" name="Straight Connector 11"/>
            <p:cNvCxnSpPr/>
            <p:nvPr/>
          </p:nvCxnSpPr>
          <p:spPr>
            <a:xfrm>
              <a:off x="7239000" y="5181600"/>
              <a:ext cx="534988" cy="604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239000" y="5181600"/>
              <a:ext cx="534988" cy="60483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0723">
                                            <p:txEl>
                                              <p:pRg st="0" end="0"/>
                                            </p:txEl>
                                          </p:spTgt>
                                        </p:tgtEl>
                                        <p:attrNameLst>
                                          <p:attrName>style.visibility</p:attrName>
                                        </p:attrNameLst>
                                      </p:cBhvr>
                                      <p:to>
                                        <p:strVal val="visible"/>
                                      </p:to>
                                    </p:set>
                                    <p:animEffect transition="in" filter="blinds(horizontal)">
                                      <p:cBhvr>
                                        <p:cTn id="7" dur="500"/>
                                        <p:tgtEl>
                                          <p:spTgt spid="131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23">
                                            <p:txEl>
                                              <p:pRg st="1" end="1"/>
                                            </p:txEl>
                                          </p:spTgt>
                                        </p:tgtEl>
                                        <p:attrNameLst>
                                          <p:attrName>style.visibility</p:attrName>
                                        </p:attrNameLst>
                                      </p:cBhvr>
                                      <p:to>
                                        <p:strVal val="visible"/>
                                      </p:to>
                                    </p:set>
                                    <p:animEffect transition="in" filter="blinds(horizontal)">
                                      <p:cBhvr>
                                        <p:cTn id="12" dur="500"/>
                                        <p:tgtEl>
                                          <p:spTgt spid="131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23">
                                            <p:txEl>
                                              <p:pRg st="2" end="2"/>
                                            </p:txEl>
                                          </p:spTgt>
                                        </p:tgtEl>
                                        <p:attrNameLst>
                                          <p:attrName>style.visibility</p:attrName>
                                        </p:attrNameLst>
                                      </p:cBhvr>
                                      <p:to>
                                        <p:strVal val="visible"/>
                                      </p:to>
                                    </p:set>
                                    <p:animEffect transition="in" filter="blinds(horizontal)">
                                      <p:cBhvr>
                                        <p:cTn id="17" dur="500"/>
                                        <p:tgtEl>
                                          <p:spTgt spid="131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10723">
                                            <p:txEl>
                                              <p:pRg st="4" end="4"/>
                                            </p:txEl>
                                          </p:spTgt>
                                        </p:tgtEl>
                                        <p:attrNameLst>
                                          <p:attrName>style.visibility</p:attrName>
                                        </p:attrNameLst>
                                      </p:cBhvr>
                                      <p:to>
                                        <p:strVal val="visible"/>
                                      </p:to>
                                    </p:set>
                                    <p:animEffect transition="in" filter="blinds(horizontal)">
                                      <p:cBhvr>
                                        <p:cTn id="22" dur="500"/>
                                        <p:tgtEl>
                                          <p:spTgt spid="13107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10723">
                                            <p:txEl>
                                              <p:pRg st="6" end="6"/>
                                            </p:txEl>
                                          </p:spTgt>
                                        </p:tgtEl>
                                        <p:attrNameLst>
                                          <p:attrName>style.visibility</p:attrName>
                                        </p:attrNameLst>
                                      </p:cBhvr>
                                      <p:to>
                                        <p:strVal val="visible"/>
                                      </p:to>
                                    </p:set>
                                    <p:animEffect transition="in" filter="blinds(horizontal)">
                                      <p:cBhvr>
                                        <p:cTn id="27" dur="500"/>
                                        <p:tgtEl>
                                          <p:spTgt spid="13107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10723">
                                            <p:txEl>
                                              <p:pRg st="7" end="7"/>
                                            </p:txEl>
                                          </p:spTgt>
                                        </p:tgtEl>
                                        <p:attrNameLst>
                                          <p:attrName>style.visibility</p:attrName>
                                        </p:attrNameLst>
                                      </p:cBhvr>
                                      <p:to>
                                        <p:strVal val="visible"/>
                                      </p:to>
                                    </p:set>
                                    <p:animEffect transition="in" filter="blinds(horizontal)">
                                      <p:cBhvr>
                                        <p:cTn id="32" dur="500"/>
                                        <p:tgtEl>
                                          <p:spTgt spid="131072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310723">
                                            <p:txEl>
                                              <p:pRg st="8" end="8"/>
                                            </p:txEl>
                                          </p:spTgt>
                                        </p:tgtEl>
                                        <p:attrNameLst>
                                          <p:attrName>style.visibility</p:attrName>
                                        </p:attrNameLst>
                                      </p:cBhvr>
                                      <p:to>
                                        <p:strVal val="visible"/>
                                      </p:to>
                                    </p:set>
                                    <p:animEffect transition="in" filter="blinds(horizontal)">
                                      <p:cBhvr>
                                        <p:cTn id="35" dur="500"/>
                                        <p:tgtEl>
                                          <p:spTgt spid="131072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23">
                                            <p:txEl>
                                              <p:pRg st="9" end="9"/>
                                            </p:txEl>
                                          </p:spTgt>
                                        </p:tgtEl>
                                        <p:attrNameLst>
                                          <p:attrName>style.visibility</p:attrName>
                                        </p:attrNameLst>
                                      </p:cBhvr>
                                      <p:to>
                                        <p:strVal val="visible"/>
                                      </p:to>
                                    </p:set>
                                    <p:animEffect transition="in" filter="blinds(horizontal)">
                                      <p:cBhvr>
                                        <p:cTn id="38" dur="500"/>
                                        <p:tgtEl>
                                          <p:spTgt spid="131072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10723">
                                            <p:txEl>
                                              <p:pRg st="11" end="11"/>
                                            </p:txEl>
                                          </p:spTgt>
                                        </p:tgtEl>
                                        <p:attrNameLst>
                                          <p:attrName>style.visibility</p:attrName>
                                        </p:attrNameLst>
                                      </p:cBhvr>
                                      <p:to>
                                        <p:strVal val="visible"/>
                                      </p:to>
                                    </p:set>
                                    <p:animEffect transition="in" filter="blinds(horizontal)">
                                      <p:cBhvr>
                                        <p:cTn id="41" dur="500"/>
                                        <p:tgtEl>
                                          <p:spTgt spid="1310723">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310723">
                                            <p:txEl>
                                              <p:pRg st="12" end="12"/>
                                            </p:txEl>
                                          </p:spTgt>
                                        </p:tgtEl>
                                        <p:attrNameLst>
                                          <p:attrName>style.visibility</p:attrName>
                                        </p:attrNameLst>
                                      </p:cBhvr>
                                      <p:to>
                                        <p:strVal val="visible"/>
                                      </p:to>
                                    </p:set>
                                    <p:animEffect transition="in" filter="blinds(horizontal)">
                                      <p:cBhvr>
                                        <p:cTn id="44" dur="500"/>
                                        <p:tgtEl>
                                          <p:spTgt spid="1310723">
                                            <p:txEl>
                                              <p:pRg st="12" end="1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10723">
                                            <p:txEl>
                                              <p:pRg st="13" end="13"/>
                                            </p:txEl>
                                          </p:spTgt>
                                        </p:tgtEl>
                                        <p:attrNameLst>
                                          <p:attrName>style.visibility</p:attrName>
                                        </p:attrNameLst>
                                      </p:cBhvr>
                                      <p:to>
                                        <p:strVal val="visible"/>
                                      </p:to>
                                    </p:set>
                                    <p:animEffect transition="in" filter="blinds(horizontal)">
                                      <p:cBhvr>
                                        <p:cTn id="49" dur="500"/>
                                        <p:tgtEl>
                                          <p:spTgt spid="1310723">
                                            <p:txEl>
                                              <p:pRg st="13" end="13"/>
                                            </p:txEl>
                                          </p:spTgt>
                                        </p:tgtEl>
                                      </p:cBhvr>
                                    </p:animEffec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552450"/>
            <a:ext cx="6705600" cy="411163"/>
          </a:xfrm>
        </p:spPr>
        <p:txBody>
          <a:bodyPr/>
          <a:lstStyle/>
          <a:p>
            <a:pPr eaLnBrk="1" hangingPunct="1"/>
            <a:r>
              <a:rPr smtClean="0"/>
              <a:t>Final Methods</a:t>
            </a:r>
          </a:p>
        </p:txBody>
      </p:sp>
      <p:sp>
        <p:nvSpPr>
          <p:cNvPr id="1312771" name="Rectangle 3"/>
          <p:cNvSpPr>
            <a:spLocks noGrp="1" noChangeArrowheads="1"/>
          </p:cNvSpPr>
          <p:nvPr>
            <p:ph type="body" idx="1"/>
          </p:nvPr>
        </p:nvSpPr>
        <p:spPr/>
        <p:txBody>
          <a:bodyPr/>
          <a:lstStyle/>
          <a:p>
            <a:pPr eaLnBrk="1" hangingPunct="1"/>
            <a:r>
              <a:rPr lang="en-US" altLang="en-US" smtClean="0"/>
              <a:t>A </a:t>
            </a:r>
            <a:r>
              <a:rPr lang="en-US" altLang="en-US" b="1" smtClean="0">
                <a:solidFill>
                  <a:srgbClr val="FF0000"/>
                </a:solidFill>
              </a:rPr>
              <a:t>final method</a:t>
            </a:r>
            <a:r>
              <a:rPr lang="en-US" altLang="en-US" smtClean="0"/>
              <a:t> cannot be overridden by subclasses. </a:t>
            </a:r>
          </a:p>
          <a:p>
            <a:pPr eaLnBrk="1" hangingPunct="1">
              <a:buFont typeface="Wingdings" panose="05000000000000000000" pitchFamily="2" charset="2"/>
              <a:buNone/>
            </a:pPr>
            <a:endParaRPr lang="en-US" altLang="en-US" sz="1400" smtClean="0"/>
          </a:p>
          <a:p>
            <a:pPr eaLnBrk="1" hangingPunct="1">
              <a:buFont typeface="Wingdings" panose="05000000000000000000" pitchFamily="2" charset="2"/>
              <a:buNone/>
            </a:pPr>
            <a:r>
              <a:rPr lang="en-US" altLang="en-US" smtClean="0"/>
              <a:t>	</a:t>
            </a:r>
            <a:r>
              <a:rPr lang="en-US" altLang="en-US" smtClean="0">
                <a:solidFill>
                  <a:srgbClr val="FF0000"/>
                </a:solidFill>
                <a:latin typeface="Courier New" panose="02070309020205020404" pitchFamily="49" charset="0"/>
              </a:rPr>
              <a:t>public class Student {</a:t>
            </a:r>
          </a:p>
          <a:p>
            <a:pPr eaLnBrk="1" hangingPunct="1">
              <a:buFont typeface="Wingdings" panose="05000000000000000000" pitchFamily="2" charset="2"/>
              <a:buNone/>
            </a:pPr>
            <a:r>
              <a:rPr lang="en-US" altLang="en-US" smtClean="0">
                <a:solidFill>
                  <a:srgbClr val="FF0000"/>
                </a:solidFill>
                <a:latin typeface="Courier New" panose="02070309020205020404" pitchFamily="49" charset="0"/>
              </a:rPr>
              <a:t>		public </a:t>
            </a:r>
            <a:r>
              <a:rPr lang="en-US" altLang="en-US" b="1" smtClean="0">
                <a:solidFill>
                  <a:srgbClr val="FF0000"/>
                </a:solidFill>
                <a:latin typeface="Courier New" panose="02070309020205020404" pitchFamily="49" charset="0"/>
              </a:rPr>
              <a:t>final</a:t>
            </a:r>
            <a:r>
              <a:rPr lang="en-US" altLang="en-US" smtClean="0">
                <a:solidFill>
                  <a:srgbClr val="FF0000"/>
                </a:solidFill>
                <a:latin typeface="Courier New" panose="02070309020205020404" pitchFamily="49" charset="0"/>
              </a:rPr>
              <a:t> void registerForExam() {</a:t>
            </a:r>
          </a:p>
          <a:p>
            <a:pPr eaLnBrk="1" hangingPunct="1">
              <a:buFont typeface="Wingdings" panose="05000000000000000000" pitchFamily="2" charset="2"/>
              <a:buNone/>
            </a:pPr>
            <a:r>
              <a:rPr lang="en-US" altLang="en-US" smtClean="0">
                <a:solidFill>
                  <a:srgbClr val="FF0000"/>
                </a:solidFill>
                <a:latin typeface="Courier New" panose="02070309020205020404" pitchFamily="49" charset="0"/>
              </a:rPr>
              <a:t>			...</a:t>
            </a:r>
            <a:br>
              <a:rPr lang="en-US" altLang="en-US" smtClean="0">
                <a:solidFill>
                  <a:srgbClr val="FF0000"/>
                </a:solidFill>
                <a:latin typeface="Courier New" panose="02070309020205020404" pitchFamily="49" charset="0"/>
              </a:rPr>
            </a:br>
            <a:r>
              <a:rPr lang="en-US" altLang="en-US" smtClean="0">
                <a:solidFill>
                  <a:srgbClr val="FF0000"/>
                </a:solidFill>
                <a:latin typeface="Courier New" panose="02070309020205020404" pitchFamily="49" charset="0"/>
              </a:rPr>
              <a:t>	} </a:t>
            </a:r>
          </a:p>
          <a:p>
            <a:pPr eaLnBrk="1" hangingPunct="1">
              <a:buFont typeface="Wingdings" panose="05000000000000000000" pitchFamily="2" charset="2"/>
              <a:buNone/>
            </a:pPr>
            <a:r>
              <a:rPr lang="en-US" altLang="en-US" smtClean="0">
                <a:solidFill>
                  <a:srgbClr val="FF0000"/>
                </a:solidFill>
                <a:latin typeface="Courier New" panose="02070309020205020404" pitchFamily="49" charset="0"/>
              </a:rPr>
              <a:t>	}</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r>
              <a:rPr lang="en-IN" altLang="en-US" smtClean="0">
                <a:solidFill>
                  <a:srgbClr val="FF0000"/>
                </a:solidFill>
                <a:latin typeface="Courier New" panose="02070309020205020404" pitchFamily="49" charset="0"/>
              </a:rPr>
              <a:t>public class ArtsStudent extends Student{</a:t>
            </a:r>
          </a:p>
          <a:p>
            <a:pPr eaLnBrk="1" hangingPunct="1">
              <a:buFont typeface="Wingdings" panose="05000000000000000000" pitchFamily="2" charset="2"/>
              <a:buNone/>
            </a:pPr>
            <a:r>
              <a:rPr lang="en-IN" altLang="en-US" smtClean="0">
                <a:solidFill>
                  <a:srgbClr val="FF0000"/>
                </a:solidFill>
                <a:latin typeface="Courier New" panose="02070309020205020404" pitchFamily="49" charset="0"/>
              </a:rPr>
              <a:t>		public void registerForExam() {</a:t>
            </a:r>
          </a:p>
          <a:p>
            <a:pPr eaLnBrk="1" hangingPunct="1">
              <a:buFont typeface="Wingdings" panose="05000000000000000000" pitchFamily="2" charset="2"/>
              <a:buNone/>
            </a:pPr>
            <a:r>
              <a:rPr lang="en-IN" altLang="en-US" smtClean="0">
                <a:solidFill>
                  <a:srgbClr val="FF0000"/>
                </a:solidFill>
                <a:latin typeface="Courier New" panose="02070309020205020404" pitchFamily="49" charset="0"/>
              </a:rPr>
              <a:t>			...</a:t>
            </a:r>
            <a:br>
              <a:rPr lang="en-IN" altLang="en-US" smtClean="0">
                <a:solidFill>
                  <a:srgbClr val="FF0000"/>
                </a:solidFill>
                <a:latin typeface="Courier New" panose="02070309020205020404" pitchFamily="49" charset="0"/>
              </a:rPr>
            </a:br>
            <a:r>
              <a:rPr lang="en-IN" altLang="en-US" smtClean="0">
                <a:solidFill>
                  <a:srgbClr val="FF0000"/>
                </a:solidFill>
                <a:latin typeface="Courier New" panose="02070309020205020404" pitchFamily="49" charset="0"/>
              </a:rPr>
              <a:t>	} </a:t>
            </a:r>
          </a:p>
          <a:p>
            <a:pPr eaLnBrk="1" hangingPunct="1">
              <a:buFont typeface="Wingdings" panose="05000000000000000000" pitchFamily="2" charset="2"/>
              <a:buNone/>
            </a:pPr>
            <a:r>
              <a:rPr lang="en-IN" altLang="en-US" smtClean="0">
                <a:solidFill>
                  <a:srgbClr val="FF0000"/>
                </a:solidFill>
                <a:latin typeface="Courier New" panose="02070309020205020404" pitchFamily="49" charset="0"/>
              </a:rPr>
              <a:t>	}</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eaLnBrk="1" hangingPunct="1">
              <a:buFont typeface="Wingdings" panose="05000000000000000000" pitchFamily="2" charset="2"/>
              <a:buNone/>
            </a:pPr>
            <a:r>
              <a:rPr lang="en-US" altLang="en-US" sz="2200" smtClean="0">
                <a:solidFill>
                  <a:srgbClr val="FF0000"/>
                </a:solidFill>
                <a:latin typeface="Courier New" panose="02070309020205020404" pitchFamily="49" charset="0"/>
              </a:rPr>
              <a:t>						</a:t>
            </a:r>
          </a:p>
          <a:p>
            <a:pPr eaLnBrk="1" hangingPunct="1">
              <a:buFont typeface="Wingdings" panose="05000000000000000000" pitchFamily="2" charset="2"/>
              <a:buNone/>
            </a:pPr>
            <a:endParaRPr lang="en-US" altLang="en-US" sz="2200" i="1" smtClean="0">
              <a:solidFill>
                <a:srgbClr val="FF0000"/>
              </a:solidFill>
              <a:latin typeface="Courier New" panose="02070309020205020404" pitchFamily="49" charset="0"/>
            </a:endParaRPr>
          </a:p>
          <a:p>
            <a:pPr eaLnBrk="1" hangingPunct="1">
              <a:buFont typeface="Wingdings" panose="05000000000000000000" pitchFamily="2" charset="2"/>
              <a:buNone/>
            </a:pPr>
            <a:endParaRPr lang="en-US" altLang="en-US" sz="2200" i="1" smtClean="0">
              <a:solidFill>
                <a:srgbClr val="FF0000"/>
              </a:solidFill>
              <a:latin typeface="Courier New" panose="02070309020205020404" pitchFamily="49" charset="0"/>
            </a:endParaRPr>
          </a:p>
          <a:p>
            <a:pPr eaLnBrk="1" hangingPunct="1">
              <a:buFont typeface="Wingdings" panose="05000000000000000000" pitchFamily="2" charset="2"/>
              <a:buNone/>
            </a:pPr>
            <a:endParaRPr lang="en-US" altLang="en-US" sz="2200" i="1" smtClean="0">
              <a:solidFill>
                <a:srgbClr val="FF0000"/>
              </a:solidFill>
              <a:latin typeface="Courier New" panose="02070309020205020404" pitchFamily="49" charset="0"/>
            </a:endParaRPr>
          </a:p>
          <a:p>
            <a:pPr eaLnBrk="1" hangingPunct="1">
              <a:buFont typeface="Wingdings" panose="05000000000000000000" pitchFamily="2" charset="2"/>
              <a:buNone/>
            </a:pPr>
            <a:endParaRPr lang="en-US" altLang="en-US" sz="2200" i="1" smtClean="0">
              <a:solidFill>
                <a:srgbClr val="FF0000"/>
              </a:solidFill>
              <a:latin typeface="Courier New" panose="02070309020205020404" pitchFamily="49" charset="0"/>
            </a:endParaRPr>
          </a:p>
          <a:p>
            <a:pPr eaLnBrk="1" hangingPunct="1">
              <a:buFont typeface="Wingdings" panose="05000000000000000000" pitchFamily="2" charset="2"/>
              <a:buNone/>
            </a:pPr>
            <a:endParaRPr lang="en-US" altLang="en-US" sz="2000" i="1" smtClean="0"/>
          </a:p>
          <a:p>
            <a:pPr eaLnBrk="1" hangingPunct="1">
              <a:buFont typeface="Wingdings" panose="05000000000000000000" pitchFamily="2" charset="2"/>
              <a:buNone/>
            </a:pPr>
            <a:endParaRPr lang="en-US" altLang="en-US" sz="2000" i="1" smtClean="0"/>
          </a:p>
        </p:txBody>
      </p:sp>
      <p:grpSp>
        <p:nvGrpSpPr>
          <p:cNvPr id="2" name="Group 4"/>
          <p:cNvGrpSpPr>
            <a:grpSpLocks/>
          </p:cNvGrpSpPr>
          <p:nvPr/>
        </p:nvGrpSpPr>
        <p:grpSpPr bwMode="auto">
          <a:xfrm>
            <a:off x="1447800" y="4191000"/>
            <a:ext cx="5943600" cy="1828800"/>
            <a:chOff x="2160" y="1620"/>
            <a:chExt cx="8280" cy="1559"/>
          </a:xfrm>
        </p:grpSpPr>
        <p:sp>
          <p:nvSpPr>
            <p:cNvPr id="38921" name="Text Box 5"/>
            <p:cNvSpPr txBox="1">
              <a:spLocks noChangeArrowheads="1"/>
            </p:cNvSpPr>
            <p:nvPr/>
          </p:nvSpPr>
          <p:spPr bwMode="auto">
            <a:xfrm>
              <a:off x="5175" y="1620"/>
              <a:ext cx="2340" cy="360"/>
            </a:xfrm>
            <a:prstGeom prst="rect">
              <a:avLst/>
            </a:prstGeom>
            <a:solidFill>
              <a:srgbClr val="FFFFFF"/>
            </a:solidFill>
            <a:ln w="9525">
              <a:solidFill>
                <a:srgbClr val="000000"/>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latin typeface="Times New Roman" panose="02020603050405020304" pitchFamily="18" charset="0"/>
                </a:rPr>
                <a:t>Student</a:t>
              </a:r>
            </a:p>
          </p:txBody>
        </p:sp>
        <p:sp>
          <p:nvSpPr>
            <p:cNvPr id="38922" name="Text Box 6"/>
            <p:cNvSpPr txBox="1">
              <a:spLocks noChangeArrowheads="1"/>
            </p:cNvSpPr>
            <p:nvPr/>
          </p:nvSpPr>
          <p:spPr bwMode="auto">
            <a:xfrm>
              <a:off x="2160" y="2700"/>
              <a:ext cx="2340" cy="360"/>
            </a:xfrm>
            <a:prstGeom prst="rect">
              <a:avLst/>
            </a:prstGeom>
            <a:solidFill>
              <a:srgbClr val="FFFFFF"/>
            </a:solidFill>
            <a:ln w="9525">
              <a:solidFill>
                <a:srgbClr val="000000"/>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latin typeface="Times New Roman" panose="02020603050405020304" pitchFamily="18" charset="0"/>
                </a:rPr>
                <a:t>Science Student</a:t>
              </a:r>
            </a:p>
          </p:txBody>
        </p:sp>
        <p:sp>
          <p:nvSpPr>
            <p:cNvPr id="38923" name="Text Box 7"/>
            <p:cNvSpPr txBox="1">
              <a:spLocks noChangeArrowheads="1"/>
            </p:cNvSpPr>
            <p:nvPr/>
          </p:nvSpPr>
          <p:spPr bwMode="auto">
            <a:xfrm>
              <a:off x="5085" y="2700"/>
              <a:ext cx="2340" cy="360"/>
            </a:xfrm>
            <a:prstGeom prst="rect">
              <a:avLst/>
            </a:prstGeom>
            <a:solidFill>
              <a:srgbClr val="FFFFFF"/>
            </a:solidFill>
            <a:ln w="9525">
              <a:solidFill>
                <a:srgbClr val="000000"/>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latin typeface="Times New Roman" panose="02020603050405020304" pitchFamily="18" charset="0"/>
                </a:rPr>
                <a:t>Arts Student</a:t>
              </a:r>
            </a:p>
          </p:txBody>
        </p:sp>
        <p:sp>
          <p:nvSpPr>
            <p:cNvPr id="38924" name="Text Box 8"/>
            <p:cNvSpPr txBox="1">
              <a:spLocks noChangeArrowheads="1"/>
            </p:cNvSpPr>
            <p:nvPr/>
          </p:nvSpPr>
          <p:spPr bwMode="auto">
            <a:xfrm>
              <a:off x="8100" y="2700"/>
              <a:ext cx="2340" cy="479"/>
            </a:xfrm>
            <a:prstGeom prst="rect">
              <a:avLst/>
            </a:prstGeom>
            <a:solidFill>
              <a:srgbClr val="FFFFFF"/>
            </a:solidFill>
            <a:ln w="9525">
              <a:solidFill>
                <a:srgbClr val="000000"/>
              </a:solidFill>
              <a:miter lim="800000"/>
              <a:headEnd/>
              <a:tailEnd/>
            </a:ln>
          </p:spPr>
          <p:txBody>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600" b="1">
                  <a:latin typeface="Times New Roman" panose="02020603050405020304" pitchFamily="18" charset="0"/>
                </a:rPr>
                <a:t>Commerce Student</a:t>
              </a:r>
            </a:p>
          </p:txBody>
        </p:sp>
        <p:sp>
          <p:nvSpPr>
            <p:cNvPr id="38925" name="Line 9"/>
            <p:cNvSpPr>
              <a:spLocks noChangeShapeType="1"/>
            </p:cNvSpPr>
            <p:nvPr/>
          </p:nvSpPr>
          <p:spPr bwMode="auto">
            <a:xfrm>
              <a:off x="6300" y="2010"/>
              <a:ext cx="1"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10"/>
            <p:cNvSpPr>
              <a:spLocks noChangeShapeType="1"/>
            </p:cNvSpPr>
            <p:nvPr/>
          </p:nvSpPr>
          <p:spPr bwMode="auto">
            <a:xfrm flipH="1">
              <a:off x="3420" y="2205"/>
              <a:ext cx="57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11"/>
            <p:cNvSpPr>
              <a:spLocks noChangeShapeType="1"/>
            </p:cNvSpPr>
            <p:nvPr/>
          </p:nvSpPr>
          <p:spPr bwMode="auto">
            <a:xfrm>
              <a:off x="6300" y="2220"/>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2"/>
            <p:cNvSpPr>
              <a:spLocks noChangeShapeType="1"/>
            </p:cNvSpPr>
            <p:nvPr/>
          </p:nvSpPr>
          <p:spPr bwMode="auto">
            <a:xfrm>
              <a:off x="9179" y="2205"/>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13"/>
            <p:cNvSpPr>
              <a:spLocks noChangeShapeType="1"/>
            </p:cNvSpPr>
            <p:nvPr/>
          </p:nvSpPr>
          <p:spPr bwMode="auto">
            <a:xfrm>
              <a:off x="3420" y="2220"/>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3"/>
          <p:cNvGrpSpPr>
            <a:grpSpLocks/>
          </p:cNvGrpSpPr>
          <p:nvPr/>
        </p:nvGrpSpPr>
        <p:grpSpPr bwMode="auto">
          <a:xfrm>
            <a:off x="6551613" y="3276600"/>
            <a:ext cx="534987" cy="604838"/>
            <a:chOff x="6551613" y="3276600"/>
            <a:chExt cx="534987" cy="604838"/>
          </a:xfrm>
        </p:grpSpPr>
        <p:cxnSp>
          <p:nvCxnSpPr>
            <p:cNvPr id="14" name="Straight Connector 13"/>
            <p:cNvCxnSpPr/>
            <p:nvPr/>
          </p:nvCxnSpPr>
          <p:spPr>
            <a:xfrm>
              <a:off x="6551613" y="3276600"/>
              <a:ext cx="534987" cy="604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551613" y="3276600"/>
              <a:ext cx="534987" cy="604838"/>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animEffect transition="in" filter="blinds(horizontal)">
                                      <p:cBhvr>
                                        <p:cTn id="7" dur="500"/>
                                        <p:tgtEl>
                                          <p:spTgt spid="131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2771">
                                            <p:txEl>
                                              <p:pRg st="2" end="2"/>
                                            </p:txEl>
                                          </p:spTgt>
                                        </p:tgtEl>
                                        <p:attrNameLst>
                                          <p:attrName>style.visibility</p:attrName>
                                        </p:attrNameLst>
                                      </p:cBhvr>
                                      <p:to>
                                        <p:strVal val="visible"/>
                                      </p:to>
                                    </p:set>
                                    <p:animEffect transition="in" filter="blinds(horizontal)">
                                      <p:cBhvr>
                                        <p:cTn id="17" dur="500"/>
                                        <p:tgtEl>
                                          <p:spTgt spid="13127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12771">
                                            <p:txEl>
                                              <p:pRg st="3" end="3"/>
                                            </p:txEl>
                                          </p:spTgt>
                                        </p:tgtEl>
                                        <p:attrNameLst>
                                          <p:attrName>style.visibility</p:attrName>
                                        </p:attrNameLst>
                                      </p:cBhvr>
                                      <p:to>
                                        <p:strVal val="visible"/>
                                      </p:to>
                                    </p:set>
                                    <p:animEffect transition="in" filter="blinds(horizontal)">
                                      <p:cBhvr>
                                        <p:cTn id="20" dur="500"/>
                                        <p:tgtEl>
                                          <p:spTgt spid="131277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12771">
                                            <p:txEl>
                                              <p:pRg st="4" end="4"/>
                                            </p:txEl>
                                          </p:spTgt>
                                        </p:tgtEl>
                                        <p:attrNameLst>
                                          <p:attrName>style.visibility</p:attrName>
                                        </p:attrNameLst>
                                      </p:cBhvr>
                                      <p:to>
                                        <p:strVal val="visible"/>
                                      </p:to>
                                    </p:set>
                                    <p:animEffect transition="in" filter="blinds(horizontal)">
                                      <p:cBhvr>
                                        <p:cTn id="23" dur="500"/>
                                        <p:tgtEl>
                                          <p:spTgt spid="131277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12771">
                                            <p:txEl>
                                              <p:pRg st="5" end="5"/>
                                            </p:txEl>
                                          </p:spTgt>
                                        </p:tgtEl>
                                        <p:attrNameLst>
                                          <p:attrName>style.visibility</p:attrName>
                                        </p:attrNameLst>
                                      </p:cBhvr>
                                      <p:to>
                                        <p:strVal val="visible"/>
                                      </p:to>
                                    </p:set>
                                    <p:animEffect transition="in" filter="blinds(horizontal)">
                                      <p:cBhvr>
                                        <p:cTn id="26" dur="500"/>
                                        <p:tgtEl>
                                          <p:spTgt spid="131277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12771">
                                            <p:txEl>
                                              <p:pRg st="6" end="6"/>
                                            </p:txEl>
                                          </p:spTgt>
                                        </p:tgtEl>
                                        <p:attrNameLst>
                                          <p:attrName>style.visibility</p:attrName>
                                        </p:attrNameLst>
                                      </p:cBhvr>
                                      <p:to>
                                        <p:strVal val="visible"/>
                                      </p:to>
                                    </p:set>
                                    <p:animEffect transition="in" filter="blinds(horizontal)">
                                      <p:cBhvr>
                                        <p:cTn id="29" dur="500"/>
                                        <p:tgtEl>
                                          <p:spTgt spid="1312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12771">
                                            <p:txEl>
                                              <p:pRg st="7" end="7"/>
                                            </p:txEl>
                                          </p:spTgt>
                                        </p:tgtEl>
                                        <p:attrNameLst>
                                          <p:attrName>style.visibility</p:attrName>
                                        </p:attrNameLst>
                                      </p:cBhvr>
                                      <p:to>
                                        <p:strVal val="visible"/>
                                      </p:to>
                                    </p:set>
                                    <p:animEffect transition="in" filter="blinds(horizontal)">
                                      <p:cBhvr>
                                        <p:cTn id="32" dur="500"/>
                                        <p:tgtEl>
                                          <p:spTgt spid="1312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312771">
                                            <p:txEl>
                                              <p:pRg st="8" end="8"/>
                                            </p:txEl>
                                          </p:spTgt>
                                        </p:tgtEl>
                                        <p:attrNameLst>
                                          <p:attrName>style.visibility</p:attrName>
                                        </p:attrNameLst>
                                      </p:cBhvr>
                                      <p:to>
                                        <p:strVal val="visible"/>
                                      </p:to>
                                    </p:set>
                                    <p:animEffect transition="in" filter="blinds(horizontal)">
                                      <p:cBhvr>
                                        <p:cTn id="35" dur="500"/>
                                        <p:tgtEl>
                                          <p:spTgt spid="1312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2771">
                                            <p:txEl>
                                              <p:pRg st="9" end="9"/>
                                            </p:txEl>
                                          </p:spTgt>
                                        </p:tgtEl>
                                        <p:attrNameLst>
                                          <p:attrName>style.visibility</p:attrName>
                                        </p:attrNameLst>
                                      </p:cBhvr>
                                      <p:to>
                                        <p:strVal val="visible"/>
                                      </p:to>
                                    </p:set>
                                    <p:animEffect transition="in" filter="blinds(horizontal)">
                                      <p:cBhvr>
                                        <p:cTn id="38" dur="500"/>
                                        <p:tgtEl>
                                          <p:spTgt spid="1312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12771">
                                            <p:txEl>
                                              <p:pRg st="10" end="10"/>
                                            </p:txEl>
                                          </p:spTgt>
                                        </p:tgtEl>
                                        <p:attrNameLst>
                                          <p:attrName>style.visibility</p:attrName>
                                        </p:attrNameLst>
                                      </p:cBhvr>
                                      <p:to>
                                        <p:strVal val="visible"/>
                                      </p:to>
                                    </p:set>
                                    <p:animEffect transition="in" filter="blinds(horizontal)">
                                      <p:cBhvr>
                                        <p:cTn id="41" dur="500"/>
                                        <p:tgtEl>
                                          <p:spTgt spid="131277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312771">
                                            <p:txEl>
                                              <p:pRg st="11" end="11"/>
                                            </p:txEl>
                                          </p:spTgt>
                                        </p:tgtEl>
                                        <p:attrNameLst>
                                          <p:attrName>style.visibility</p:attrName>
                                        </p:attrNameLst>
                                      </p:cBhvr>
                                      <p:to>
                                        <p:strVal val="visible"/>
                                      </p:to>
                                    </p:set>
                                    <p:animEffect transition="in" filter="blinds(horizontal)">
                                      <p:cBhvr>
                                        <p:cTn id="46" dur="500"/>
                                        <p:tgtEl>
                                          <p:spTgt spid="1312771">
                                            <p:txEl>
                                              <p:pRg st="11" end="11"/>
                                            </p:txEl>
                                          </p:spTgt>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4426</TotalTime>
  <Words>2438</Words>
  <Application>Microsoft Office PowerPoint</Application>
  <PresentationFormat>On-screen Show (4:3)</PresentationFormat>
  <Paragraphs>713</Paragraphs>
  <Slides>48</Slides>
  <Notes>39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Adobe Gothic Std B</vt:lpstr>
      <vt:lpstr>Arial</vt:lpstr>
      <vt:lpstr>Arial Narrow</vt:lpstr>
      <vt:lpstr>Calibri</vt:lpstr>
      <vt:lpstr>Courier New</vt:lpstr>
      <vt:lpstr>LavosHandy™</vt:lpstr>
      <vt:lpstr>Symbol</vt:lpstr>
      <vt:lpstr>Times New Roman</vt:lpstr>
      <vt:lpstr>Verdana</vt:lpstr>
      <vt:lpstr>Wingdings</vt:lpstr>
      <vt:lpstr>Tech Mahindra Powerpoint Template</vt:lpstr>
      <vt:lpstr>ESG-FocusAreas_Nov'12Update_Issue1</vt:lpstr>
      <vt:lpstr>Abstraction &amp; Polymorphism</vt:lpstr>
      <vt:lpstr>Objectives</vt:lpstr>
      <vt:lpstr>Agenda</vt:lpstr>
      <vt:lpstr>Abstract Class</vt:lpstr>
      <vt:lpstr>Abstract Class</vt:lpstr>
      <vt:lpstr>Abstract Class</vt:lpstr>
      <vt:lpstr>Abstract Class</vt:lpstr>
      <vt:lpstr>Final Classes</vt:lpstr>
      <vt:lpstr>Final Methods</vt:lpstr>
      <vt:lpstr>Final Variable</vt:lpstr>
      <vt:lpstr>Interface</vt:lpstr>
      <vt:lpstr>Need for Interfaces</vt:lpstr>
      <vt:lpstr>Interface</vt:lpstr>
      <vt:lpstr>Interface</vt:lpstr>
      <vt:lpstr>Interface</vt:lpstr>
      <vt:lpstr>Interface</vt:lpstr>
      <vt:lpstr>Polymorphism</vt:lpstr>
      <vt:lpstr>Static Polymorphism</vt:lpstr>
      <vt:lpstr>Method Overloading </vt:lpstr>
      <vt:lpstr>Static Polymorphism</vt:lpstr>
      <vt:lpstr>Static Polymorphism</vt:lpstr>
      <vt:lpstr>Dynamic Polymorphism</vt:lpstr>
      <vt:lpstr>Dynamic Polymorphism</vt:lpstr>
      <vt:lpstr>Dynamic Polymorphism</vt:lpstr>
      <vt:lpstr>Dynamic Polymorphism</vt:lpstr>
      <vt:lpstr>Dynamic Polymorphism</vt:lpstr>
      <vt:lpstr>Polymorphism in JAVA</vt:lpstr>
      <vt:lpstr>Constructing a Manager Object</vt:lpstr>
      <vt:lpstr>Polymorphism in JAVA</vt:lpstr>
      <vt:lpstr>Interfaces Vs Subclasses</vt:lpstr>
      <vt:lpstr>Introduction to Packages</vt:lpstr>
      <vt:lpstr>Packages</vt:lpstr>
      <vt:lpstr>Packages</vt:lpstr>
      <vt:lpstr>Predefined Packages</vt:lpstr>
      <vt:lpstr>Access Modifiers</vt:lpstr>
      <vt:lpstr>Public Modifier</vt:lpstr>
      <vt:lpstr>Private Modifier</vt:lpstr>
      <vt:lpstr>Protected Modifier</vt:lpstr>
      <vt:lpstr>Default Modifier</vt:lpstr>
      <vt:lpstr> Access Modifier Summary</vt:lpstr>
      <vt:lpstr>Activity :</vt:lpstr>
      <vt:lpstr>Nested Classes</vt:lpstr>
      <vt:lpstr>Inner Classes</vt:lpstr>
      <vt:lpstr>Inner Class: Example</vt:lpstr>
      <vt:lpstr>Try it out</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448</cp:revision>
  <dcterms:created xsi:type="dcterms:W3CDTF">1999-01-05T13:34:36Z</dcterms:created>
  <dcterms:modified xsi:type="dcterms:W3CDTF">2016-08-12T09:52:49Z</dcterms:modified>
</cp:coreProperties>
</file>