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70" r:id="rId1"/>
    <p:sldMasterId id="2147483928" r:id="rId2"/>
  </p:sldMasterIdLst>
  <p:notesMasterIdLst>
    <p:notesMasterId r:id="rId26"/>
  </p:notesMasterIdLst>
  <p:handoutMasterIdLst>
    <p:handoutMasterId r:id="rId27"/>
  </p:handoutMasterIdLst>
  <p:sldIdLst>
    <p:sldId id="1310" r:id="rId3"/>
    <p:sldId id="1297" r:id="rId4"/>
    <p:sldId id="1314" r:id="rId5"/>
    <p:sldId id="1275" r:id="rId6"/>
    <p:sldId id="1277" r:id="rId7"/>
    <p:sldId id="1316" r:id="rId8"/>
    <p:sldId id="1311" r:id="rId9"/>
    <p:sldId id="1317" r:id="rId10"/>
    <p:sldId id="1299" r:id="rId11"/>
    <p:sldId id="1300" r:id="rId12"/>
    <p:sldId id="1301" r:id="rId13"/>
    <p:sldId id="1302" r:id="rId14"/>
    <p:sldId id="1303" r:id="rId15"/>
    <p:sldId id="1304" r:id="rId16"/>
    <p:sldId id="1305" r:id="rId17"/>
    <p:sldId id="1306" r:id="rId18"/>
    <p:sldId id="1279" r:id="rId19"/>
    <p:sldId id="1283" r:id="rId20"/>
    <p:sldId id="1281" r:id="rId21"/>
    <p:sldId id="1312" r:id="rId22"/>
    <p:sldId id="1313" r:id="rId23"/>
    <p:sldId id="1315" r:id="rId24"/>
    <p:sldId id="1308" r:id="rId25"/>
  </p:sldIdLst>
  <p:sldSz cx="9144000" cy="6858000" type="screen4x3"/>
  <p:notesSz cx="6858000" cy="9144000"/>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FF3300"/>
    <a:srgbClr val="FFFF99"/>
    <a:srgbClr val="FFCC99"/>
    <a:srgbClr val="FF9900"/>
    <a:srgbClr val="FFFFFF"/>
    <a:srgbClr val="F7A7EC"/>
    <a:srgbClr val="B0C0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4664" autoAdjust="0"/>
  </p:normalViewPr>
  <p:slideViewPr>
    <p:cSldViewPr>
      <p:cViewPr varScale="1">
        <p:scale>
          <a:sx n="56" d="100"/>
          <a:sy n="56" d="100"/>
        </p:scale>
        <p:origin x="72" y="3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8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77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0977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0977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0977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9BA4867-2717-404D-A88F-D001875E2747}" type="slidenum">
              <a:rPr lang="en-US"/>
              <a:pPr>
                <a:defRPr/>
              </a:pPr>
              <a:t>‹#›</a:t>
            </a:fld>
            <a:endParaRPr lang="en-US"/>
          </a:p>
        </p:txBody>
      </p:sp>
    </p:spTree>
    <p:extLst>
      <p:ext uri="{BB962C8B-B14F-4D97-AF65-F5344CB8AC3E}">
        <p14:creationId xmlns:p14="http://schemas.microsoft.com/office/powerpoint/2010/main" val="321103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3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2134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34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134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2134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92366E3-4904-468D-8F05-512A3155BD0D}" type="slidenum">
              <a:rPr lang="en-US"/>
              <a:pPr>
                <a:defRPr/>
              </a:pPr>
              <a:t>‹#›</a:t>
            </a:fld>
            <a:endParaRPr lang="en-US"/>
          </a:p>
        </p:txBody>
      </p:sp>
    </p:spTree>
    <p:extLst>
      <p:ext uri="{BB962C8B-B14F-4D97-AF65-F5344CB8AC3E}">
        <p14:creationId xmlns:p14="http://schemas.microsoft.com/office/powerpoint/2010/main" val="15365608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04B6C86B-9A7A-4B8C-B17A-3E1150B7E0EB}" type="slidenum">
              <a:rPr lang="en-US" sz="1200" smtClean="0"/>
              <a:pPr/>
              <a:t>1</a:t>
            </a:fld>
            <a:endParaRPr lang="en-US" sz="1200" smtClean="0"/>
          </a:p>
        </p:txBody>
      </p:sp>
    </p:spTree>
    <p:extLst>
      <p:ext uri="{BB962C8B-B14F-4D97-AF65-F5344CB8AC3E}">
        <p14:creationId xmlns:p14="http://schemas.microsoft.com/office/powerpoint/2010/main" val="3318531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766E2EA9-7AE4-4EB6-AD72-3CB711F03D3D}" type="slidenum">
              <a:rPr lang="en-US" sz="1200" smtClean="0"/>
              <a:pPr/>
              <a:t>10</a:t>
            </a:fld>
            <a:endParaRPr lang="en-US" sz="120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35791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E92350A0-A2CA-4C5B-9F8A-24F892047C04}" type="slidenum">
              <a:rPr lang="en-US" sz="1200" smtClean="0"/>
              <a:pPr/>
              <a:t>11</a:t>
            </a:fld>
            <a:endParaRPr lang="en-US" sz="120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310923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FCFDFB72-D5C2-4339-80BE-A67EDE23295B}" type="slidenum">
              <a:rPr lang="en-US" sz="1200" smtClean="0"/>
              <a:pPr/>
              <a:t>12</a:t>
            </a:fld>
            <a:endParaRPr lang="en-US" sz="120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73512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CA35BD9F-BD14-4DBD-831A-EA7307CBDBDE}" type="slidenum">
              <a:rPr lang="en-US" sz="1200" smtClean="0"/>
              <a:pPr/>
              <a:t>13</a:t>
            </a:fld>
            <a:endParaRPr lang="en-US" sz="120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12916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172E45B8-247C-4084-9CB0-15EAEAB0367A}" type="slidenum">
              <a:rPr lang="en-US" sz="1200" smtClean="0"/>
              <a:pPr/>
              <a:t>14</a:t>
            </a:fld>
            <a:endParaRPr lang="en-US" sz="120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51770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71279AAB-3E03-4D6C-AD58-494AA91B8C8D}" type="slidenum">
              <a:rPr lang="en-US" sz="1200" smtClean="0"/>
              <a:pPr/>
              <a:t>15</a:t>
            </a:fld>
            <a:endParaRPr lang="en-US" sz="120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15583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E83A1485-3793-42B4-B332-772292644EE4}" type="slidenum">
              <a:rPr lang="en-US" sz="1200" smtClean="0"/>
              <a:pPr/>
              <a:t>16</a:t>
            </a:fld>
            <a:endParaRPr lang="en-US" sz="120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18701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202347FD-215A-4158-A286-0BBFF2109362}" type="slidenum">
              <a:rPr lang="en-US" sz="1200" smtClean="0"/>
              <a:pPr/>
              <a:t>17</a:t>
            </a:fld>
            <a:endParaRPr lang="en-US"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006554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427F7655-F982-4CAD-94C9-0DD9EBFF3CD9}" type="slidenum">
              <a:rPr lang="en-US" sz="1200" smtClean="0"/>
              <a:pPr/>
              <a:t>18</a:t>
            </a:fld>
            <a:endParaRPr lang="en-US" sz="120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53132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B204CF77-99B3-4F08-B6E3-5B31C616E84F}" type="slidenum">
              <a:rPr lang="en-US" sz="1200" smtClean="0"/>
              <a:pPr/>
              <a:t>19</a:t>
            </a:fld>
            <a:endParaRPr lang="en-US" sz="120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85068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28888A41-522C-4F47-8DD6-993B367A712E}" type="slidenum">
              <a:rPr lang="en-US" sz="1200" smtClean="0"/>
              <a:pPr/>
              <a:t>2</a:t>
            </a:fld>
            <a:endParaRPr lang="en-US" sz="120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535224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427F7655-F982-4CAD-94C9-0DD9EBFF3CD9}" type="slidenum">
              <a:rPr lang="en-US" sz="1200" smtClean="0"/>
              <a:pPr/>
              <a:t>20</a:t>
            </a:fld>
            <a:endParaRPr lang="en-US" sz="120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79072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r"/>
            <a:fld id="{DF961B95-1E69-4E35-A4E9-7516442543C2}" type="slidenum">
              <a:rPr lang="en-US" sz="1200">
                <a:latin typeface="Arial" charset="0"/>
              </a:rPr>
              <a:pPr algn="r"/>
              <a:t>21</a:t>
            </a:fld>
            <a:endParaRPr lang="en-US" sz="1200">
              <a:latin typeface="Arial"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312805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rgbClr val="FF3300"/>
                </a:solidFill>
                <a:latin typeface="Courier New" pitchFamily="49" charset="0"/>
              </a:defRPr>
            </a:lvl1pPr>
            <a:lvl2pPr marL="742950" indent="-285750">
              <a:defRPr sz="1500">
                <a:solidFill>
                  <a:srgbClr val="FF3300"/>
                </a:solidFill>
                <a:latin typeface="Courier New" pitchFamily="49" charset="0"/>
              </a:defRPr>
            </a:lvl2pPr>
            <a:lvl3pPr marL="1143000" indent="-228600">
              <a:defRPr sz="1500">
                <a:solidFill>
                  <a:srgbClr val="FF3300"/>
                </a:solidFill>
                <a:latin typeface="Courier New" pitchFamily="49" charset="0"/>
              </a:defRPr>
            </a:lvl3pPr>
            <a:lvl4pPr marL="1600200" indent="-228600">
              <a:defRPr sz="1500">
                <a:solidFill>
                  <a:srgbClr val="FF3300"/>
                </a:solidFill>
                <a:latin typeface="Courier New" pitchFamily="49" charset="0"/>
              </a:defRPr>
            </a:lvl4pPr>
            <a:lvl5pPr marL="2057400" indent="-228600">
              <a:defRPr sz="1500">
                <a:solidFill>
                  <a:srgbClr val="FF3300"/>
                </a:solidFill>
                <a:latin typeface="Courier New" pitchFamily="49" charset="0"/>
              </a:defRPr>
            </a:lvl5pPr>
            <a:lvl6pPr marL="2514600" indent="-228600" eaLnBrk="0" fontAlgn="base" hangingPunct="0">
              <a:spcBef>
                <a:spcPct val="0"/>
              </a:spcBef>
              <a:spcAft>
                <a:spcPct val="0"/>
              </a:spcAft>
              <a:defRPr sz="1500">
                <a:solidFill>
                  <a:srgbClr val="FF3300"/>
                </a:solidFill>
                <a:latin typeface="Courier New" pitchFamily="49" charset="0"/>
              </a:defRPr>
            </a:lvl6pPr>
            <a:lvl7pPr marL="2971800" indent="-228600" eaLnBrk="0" fontAlgn="base" hangingPunct="0">
              <a:spcBef>
                <a:spcPct val="0"/>
              </a:spcBef>
              <a:spcAft>
                <a:spcPct val="0"/>
              </a:spcAft>
              <a:defRPr sz="1500">
                <a:solidFill>
                  <a:srgbClr val="FF3300"/>
                </a:solidFill>
                <a:latin typeface="Courier New" pitchFamily="49" charset="0"/>
              </a:defRPr>
            </a:lvl7pPr>
            <a:lvl8pPr marL="3429000" indent="-228600" eaLnBrk="0" fontAlgn="base" hangingPunct="0">
              <a:spcBef>
                <a:spcPct val="0"/>
              </a:spcBef>
              <a:spcAft>
                <a:spcPct val="0"/>
              </a:spcAft>
              <a:defRPr sz="1500">
                <a:solidFill>
                  <a:srgbClr val="FF3300"/>
                </a:solidFill>
                <a:latin typeface="Courier New" pitchFamily="49" charset="0"/>
              </a:defRPr>
            </a:lvl8pPr>
            <a:lvl9pPr marL="3886200" indent="-228600" eaLnBrk="0" fontAlgn="base" hangingPunct="0">
              <a:spcBef>
                <a:spcPct val="0"/>
              </a:spcBef>
              <a:spcAft>
                <a:spcPct val="0"/>
              </a:spcAft>
              <a:defRPr sz="1500">
                <a:solidFill>
                  <a:srgbClr val="FF3300"/>
                </a:solidFill>
                <a:latin typeface="Courier New" pitchFamily="49" charset="0"/>
              </a:defRPr>
            </a:lvl9pPr>
          </a:lstStyle>
          <a:p>
            <a:fld id="{E8134B81-3565-4733-AA0E-334A5DFA0D98}" type="slidenum">
              <a:rPr lang="en-US" sz="1200" smtClean="0">
                <a:solidFill>
                  <a:schemeClr val="tx1"/>
                </a:solidFill>
                <a:latin typeface="Times New Roman" pitchFamily="18" charset="0"/>
              </a:rPr>
              <a:pPr/>
              <a:t>22</a:t>
            </a:fld>
            <a:endParaRPr lang="en-US" sz="1200" smtClean="0">
              <a:solidFill>
                <a:schemeClr val="tx1"/>
              </a:solidFill>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82597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CD816A1D-69F1-40A7-AB92-5842BA48DD7C}" type="slidenum">
              <a:rPr lang="en-US" sz="1200" smtClean="0"/>
              <a:pPr/>
              <a:t>23</a:t>
            </a:fld>
            <a:endParaRPr lang="en-US" sz="1200" smtClean="0"/>
          </a:p>
        </p:txBody>
      </p:sp>
    </p:spTree>
    <p:extLst>
      <p:ext uri="{BB962C8B-B14F-4D97-AF65-F5344CB8AC3E}">
        <p14:creationId xmlns:p14="http://schemas.microsoft.com/office/powerpoint/2010/main" val="4138977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rgbClr val="FF3300"/>
                </a:solidFill>
                <a:latin typeface="Courier New" pitchFamily="49" charset="0"/>
              </a:defRPr>
            </a:lvl1pPr>
            <a:lvl2pPr marL="742950" indent="-285750">
              <a:defRPr sz="1500">
                <a:solidFill>
                  <a:srgbClr val="FF3300"/>
                </a:solidFill>
                <a:latin typeface="Courier New" pitchFamily="49" charset="0"/>
              </a:defRPr>
            </a:lvl2pPr>
            <a:lvl3pPr marL="1143000" indent="-228600">
              <a:defRPr sz="1500">
                <a:solidFill>
                  <a:srgbClr val="FF3300"/>
                </a:solidFill>
                <a:latin typeface="Courier New" pitchFamily="49" charset="0"/>
              </a:defRPr>
            </a:lvl3pPr>
            <a:lvl4pPr marL="1600200" indent="-228600">
              <a:defRPr sz="1500">
                <a:solidFill>
                  <a:srgbClr val="FF3300"/>
                </a:solidFill>
                <a:latin typeface="Courier New" pitchFamily="49" charset="0"/>
              </a:defRPr>
            </a:lvl4pPr>
            <a:lvl5pPr marL="2057400" indent="-228600">
              <a:defRPr sz="1500">
                <a:solidFill>
                  <a:srgbClr val="FF3300"/>
                </a:solidFill>
                <a:latin typeface="Courier New" pitchFamily="49" charset="0"/>
              </a:defRPr>
            </a:lvl5pPr>
            <a:lvl6pPr marL="2514600" indent="-228600" eaLnBrk="0" fontAlgn="base" hangingPunct="0">
              <a:spcBef>
                <a:spcPct val="0"/>
              </a:spcBef>
              <a:spcAft>
                <a:spcPct val="0"/>
              </a:spcAft>
              <a:defRPr sz="1500">
                <a:solidFill>
                  <a:srgbClr val="FF3300"/>
                </a:solidFill>
                <a:latin typeface="Courier New" pitchFamily="49" charset="0"/>
              </a:defRPr>
            </a:lvl6pPr>
            <a:lvl7pPr marL="2971800" indent="-228600" eaLnBrk="0" fontAlgn="base" hangingPunct="0">
              <a:spcBef>
                <a:spcPct val="0"/>
              </a:spcBef>
              <a:spcAft>
                <a:spcPct val="0"/>
              </a:spcAft>
              <a:defRPr sz="1500">
                <a:solidFill>
                  <a:srgbClr val="FF3300"/>
                </a:solidFill>
                <a:latin typeface="Courier New" pitchFamily="49" charset="0"/>
              </a:defRPr>
            </a:lvl7pPr>
            <a:lvl8pPr marL="3429000" indent="-228600" eaLnBrk="0" fontAlgn="base" hangingPunct="0">
              <a:spcBef>
                <a:spcPct val="0"/>
              </a:spcBef>
              <a:spcAft>
                <a:spcPct val="0"/>
              </a:spcAft>
              <a:defRPr sz="1500">
                <a:solidFill>
                  <a:srgbClr val="FF3300"/>
                </a:solidFill>
                <a:latin typeface="Courier New" pitchFamily="49" charset="0"/>
              </a:defRPr>
            </a:lvl8pPr>
            <a:lvl9pPr marL="3886200" indent="-228600" eaLnBrk="0" fontAlgn="base" hangingPunct="0">
              <a:spcBef>
                <a:spcPct val="0"/>
              </a:spcBef>
              <a:spcAft>
                <a:spcPct val="0"/>
              </a:spcAft>
              <a:defRPr sz="1500">
                <a:solidFill>
                  <a:srgbClr val="FF3300"/>
                </a:solidFill>
                <a:latin typeface="Courier New" pitchFamily="49" charset="0"/>
              </a:defRPr>
            </a:lvl9pPr>
          </a:lstStyle>
          <a:p>
            <a:fld id="{E8134B81-3565-4733-AA0E-334A5DFA0D98}" type="slidenum">
              <a:rPr lang="en-US" sz="1200" smtClean="0">
                <a:solidFill>
                  <a:schemeClr val="tx1"/>
                </a:solidFill>
                <a:latin typeface="Times New Roman" pitchFamily="18" charset="0"/>
              </a:rPr>
              <a:pPr/>
              <a:t>3</a:t>
            </a:fld>
            <a:endParaRPr lang="en-US" sz="1200" smtClean="0">
              <a:solidFill>
                <a:schemeClr val="tx1"/>
              </a:solidFill>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070759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4EB3DD4D-38F5-452D-97E8-1A1F821CC038}" type="slidenum">
              <a:rPr lang="en-US" sz="1200" smtClean="0"/>
              <a:pPr/>
              <a:t>4</a:t>
            </a:fld>
            <a:endParaRPr lang="en-US" sz="1200"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611344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5AD49176-D23B-45E3-AFAF-B84207D41A79}" type="slidenum">
              <a:rPr lang="en-US" sz="1200" smtClean="0"/>
              <a:pPr/>
              <a:t>5</a:t>
            </a:fld>
            <a:endParaRPr lang="en-US" sz="1200"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047685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BFEC221D-F71C-4353-BA64-9D0ED43FDB18}" type="slidenum">
              <a:rPr lang="en-US" sz="1200" smtClean="0"/>
              <a:pPr/>
              <a:t>6</a:t>
            </a:fld>
            <a:endParaRPr lang="en-US" sz="1200"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125386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r"/>
            <a:fld id="{7CAF242C-0049-4300-942F-6BD423B435FA}" type="slidenum">
              <a:rPr lang="en-US" sz="1200">
                <a:latin typeface="Arial" pitchFamily="34" charset="0"/>
              </a:rPr>
              <a:pPr algn="r"/>
              <a:t>7</a:t>
            </a:fld>
            <a:endParaRPr lang="en-US" sz="1200">
              <a:latin typeface="Arial"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altLang="ko-KR" smtClean="0">
              <a:latin typeface="Arial" pitchFamily="34" charset="0"/>
              <a:ea typeface="Gulim" pitchFamily="34" charset="-127"/>
            </a:endParaRPr>
          </a:p>
        </p:txBody>
      </p:sp>
    </p:spTree>
    <p:extLst>
      <p:ext uri="{BB962C8B-B14F-4D97-AF65-F5344CB8AC3E}">
        <p14:creationId xmlns:p14="http://schemas.microsoft.com/office/powerpoint/2010/main" val="2095335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r"/>
            <a:fld id="{7CAF242C-0049-4300-942F-6BD423B435FA}" type="slidenum">
              <a:rPr lang="en-US" sz="1200">
                <a:latin typeface="Arial" pitchFamily="34" charset="0"/>
              </a:rPr>
              <a:pPr algn="r"/>
              <a:t>8</a:t>
            </a:fld>
            <a:endParaRPr lang="en-US" sz="1200">
              <a:latin typeface="Arial"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altLang="ko-KR" smtClean="0">
              <a:latin typeface="Arial" pitchFamily="34" charset="0"/>
              <a:ea typeface="Gulim" pitchFamily="34" charset="-127"/>
            </a:endParaRPr>
          </a:p>
        </p:txBody>
      </p:sp>
    </p:spTree>
    <p:extLst>
      <p:ext uri="{BB962C8B-B14F-4D97-AF65-F5344CB8AC3E}">
        <p14:creationId xmlns:p14="http://schemas.microsoft.com/office/powerpoint/2010/main" val="1128522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C9C60D41-4D19-4E5C-A1E5-CDFCA7F43B37}" type="slidenum">
              <a:rPr lang="en-US" sz="1200" smtClean="0"/>
              <a:pPr/>
              <a:t>9</a:t>
            </a:fld>
            <a:endParaRPr lang="en-US" sz="1200"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7023715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userDrawn="1"/>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eaLnBrk="1" hangingPunct="1">
              <a:defRPr/>
            </a:pPr>
            <a:fld id="{8CAC4D54-5155-4BD1-8527-73775442C387}" type="slidenum">
              <a:rPr lang="en-US" sz="1000">
                <a:solidFill>
                  <a:schemeClr val="tx2"/>
                </a:solidFill>
                <a:latin typeface="Arial" pitchFamily="34" charset="0"/>
                <a:cs typeface="Arial" pitchFamily="34" charset="0"/>
              </a:rPr>
              <a:pPr algn="r" eaLnBrk="1" hangingPunct="1">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4017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63798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53653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886945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818178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1366838" y="3370263"/>
            <a:ext cx="6754812" cy="2446337"/>
          </a:xfrm>
          <a:prstGeom prst="rect">
            <a:avLst/>
          </a:prstGeom>
          <a:noFill/>
          <a:ln w="9525">
            <a:noFill/>
            <a:miter lim="800000"/>
            <a:headEnd/>
            <a:tailEnd/>
          </a:ln>
        </p:spPr>
        <p:txBody>
          <a:bodyPr lIns="0" tIns="0" rIns="0" bIns="0">
            <a:spAutoFit/>
          </a:bodyPr>
          <a:lstStyle/>
          <a:p>
            <a:pPr algn="just">
              <a:spcBef>
                <a:spcPts val="600"/>
              </a:spcBef>
              <a:defRPr/>
            </a:pPr>
            <a:r>
              <a:rPr lang="en-US" sz="1000" b="1" dirty="0">
                <a:solidFill>
                  <a:schemeClr val="tx2"/>
                </a:solidFill>
                <a:latin typeface="Arial" pitchFamily="34" charset="0"/>
                <a:cs typeface="Arial" pitchFamily="34" charset="0"/>
              </a:rPr>
              <a:t>Disclaimer </a:t>
            </a:r>
          </a:p>
          <a:p>
            <a:pPr algn="just">
              <a:spcBef>
                <a:spcPts val="600"/>
              </a:spcBef>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66474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pic>
        <p:nvPicPr>
          <p:cNvPr id="3" name="Picture 10" descr="Mahindra Logo.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8638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xfrm>
            <a:off x="5486400" y="6610350"/>
            <a:ext cx="2895600" cy="247650"/>
          </a:xfrm>
          <a:prstGeom prst="rect">
            <a:avLst/>
          </a:prstGeom>
        </p:spPr>
        <p:txBody>
          <a:bodyPr/>
          <a:lstStyle>
            <a:lvl1pPr>
              <a:defRPr/>
            </a:lvl1pPr>
          </a:lstStyle>
          <a:p>
            <a:pPr>
              <a:defRPr/>
            </a:pPr>
            <a:r>
              <a:rPr lang="en-IN" smtClean="0"/>
              <a:t>Copyright © 2016 Tech Mahindra. All Rights Reserved.</a:t>
            </a:r>
            <a:endParaRPr lang="en-US"/>
          </a:p>
        </p:txBody>
      </p:sp>
    </p:spTree>
    <p:extLst>
      <p:ext uri="{BB962C8B-B14F-4D97-AF65-F5344CB8AC3E}">
        <p14:creationId xmlns:p14="http://schemas.microsoft.com/office/powerpoint/2010/main" val="3565761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5410200" cy="609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6"/>
          <p:cNvSpPr>
            <a:spLocks noGrp="1" noChangeArrowheads="1"/>
          </p:cNvSpPr>
          <p:nvPr>
            <p:ph type="ftr" sz="quarter" idx="10"/>
          </p:nvPr>
        </p:nvSpPr>
        <p:spPr>
          <a:xfrm>
            <a:off x="5486400" y="6610350"/>
            <a:ext cx="2895600" cy="247650"/>
          </a:xfrm>
          <a:prstGeom prst="rect">
            <a:avLst/>
          </a:prstGeom>
        </p:spPr>
        <p:txBody>
          <a:bodyPr/>
          <a:lstStyle>
            <a:lvl1pPr>
              <a:defRPr/>
            </a:lvl1pPr>
          </a:lstStyle>
          <a:p>
            <a:pPr>
              <a:defRPr/>
            </a:pPr>
            <a:r>
              <a:rPr lang="en-IN" smtClean="0"/>
              <a:t>Copyright © 2016 Tech Mahindra. All Rights Reserved.</a:t>
            </a:r>
            <a:endParaRPr lang="en-US"/>
          </a:p>
        </p:txBody>
      </p:sp>
    </p:spTree>
    <p:extLst>
      <p:ext uri="{BB962C8B-B14F-4D97-AF65-F5344CB8AC3E}">
        <p14:creationId xmlns:p14="http://schemas.microsoft.com/office/powerpoint/2010/main" val="9827293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54102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xfrm>
            <a:off x="5486400" y="6610350"/>
            <a:ext cx="2895600" cy="247650"/>
          </a:xfrm>
          <a:prstGeom prst="rect">
            <a:avLst/>
          </a:prstGeom>
        </p:spPr>
        <p:txBody>
          <a:bodyPr/>
          <a:lstStyle>
            <a:lvl1pPr>
              <a:defRPr/>
            </a:lvl1pPr>
          </a:lstStyle>
          <a:p>
            <a:pPr>
              <a:defRPr/>
            </a:pPr>
            <a:r>
              <a:rPr lang="en-IN" smtClean="0"/>
              <a:t>Copyright © 2016 Tech Mahindra. All Rights Reserved.</a:t>
            </a:r>
            <a:endParaRPr lang="en-US"/>
          </a:p>
        </p:txBody>
      </p:sp>
    </p:spTree>
    <p:extLst>
      <p:ext uri="{BB962C8B-B14F-4D97-AF65-F5344CB8AC3E}">
        <p14:creationId xmlns:p14="http://schemas.microsoft.com/office/powerpoint/2010/main" val="3926397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hank you">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1366838" y="3370263"/>
            <a:ext cx="6754812" cy="2446337"/>
          </a:xfrm>
          <a:prstGeom prst="rect">
            <a:avLst/>
          </a:prstGeom>
          <a:noFill/>
          <a:ln w="9525">
            <a:noFill/>
            <a:miter lim="800000"/>
            <a:headEnd/>
            <a:tailEnd/>
          </a:ln>
        </p:spPr>
        <p:txBody>
          <a:bodyPr lIns="0" tIns="0" rIns="0" bIns="0">
            <a:spAutoFit/>
          </a:bodyPr>
          <a:lstStyle/>
          <a:p>
            <a:pPr algn="just">
              <a:spcBef>
                <a:spcPts val="600"/>
              </a:spcBef>
              <a:defRPr/>
            </a:pPr>
            <a:r>
              <a:rPr lang="en-US" sz="1000" b="1" dirty="0">
                <a:solidFill>
                  <a:schemeClr val="tx2"/>
                </a:solidFill>
                <a:latin typeface="Arial" pitchFamily="34" charset="0"/>
                <a:cs typeface="Arial" pitchFamily="34" charset="0"/>
              </a:rPr>
              <a:t>Disclaimer </a:t>
            </a:r>
          </a:p>
          <a:p>
            <a:pPr algn="just">
              <a:spcBef>
                <a:spcPts val="600"/>
              </a:spcBef>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952070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535307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953000" y="6610350"/>
            <a:ext cx="3276600" cy="247650"/>
          </a:xfrm>
          <a:prstGeom prst="rect">
            <a:avLst/>
          </a:prstGeom>
        </p:spPr>
        <p:txBody>
          <a:bodyPr/>
          <a:lstStyle>
            <a:lvl1pPr>
              <a:defRPr sz="1200">
                <a:solidFill>
                  <a:schemeClr val="tx1"/>
                </a:solidFill>
                <a:latin typeface="Times New Roman" pitchFamily="18" charset="0"/>
                <a:cs typeface="Times New Roman" pitchFamily="18" charset="0"/>
              </a:defRPr>
            </a:lvl1pPr>
          </a:lstStyle>
          <a:p>
            <a:pPr>
              <a:defRPr/>
            </a:pPr>
            <a:r>
              <a:rPr lang="en-IN" smtClean="0"/>
              <a:t>Copyright © 2016 Tech Mahindra. All Rights Reserved.</a:t>
            </a:r>
            <a:endParaRPr lang="en-US"/>
          </a:p>
        </p:txBody>
      </p:sp>
    </p:spTree>
    <p:extLst>
      <p:ext uri="{BB962C8B-B14F-4D97-AF65-F5344CB8AC3E}">
        <p14:creationId xmlns:p14="http://schemas.microsoft.com/office/powerpoint/2010/main" val="37003195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11"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0" y="-1"/>
            <a:ext cx="1981200"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705602" y="15240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p:cNvSpPr>
            <a:spLocks noGrp="1"/>
          </p:cNvSpPr>
          <p:nvPr>
            <p:ph type="subTitle" idx="1" hasCustomPrompt="1"/>
          </p:nvPr>
        </p:nvSpPr>
        <p:spPr bwMode="gray">
          <a:xfrm>
            <a:off x="1827214" y="4053705"/>
            <a:ext cx="5511800" cy="276999"/>
          </a:xfrm>
        </p:spPr>
        <p:txBody>
          <a:bodyPr anchor="b">
            <a:noAutofit/>
          </a:bodyPr>
          <a:lstStyle>
            <a:lvl1pPr marL="0" indent="0" algn="l">
              <a:buNone/>
              <a:defRPr b="1">
                <a:solidFill>
                  <a:srgbClr val="6D6E71"/>
                </a:solidFill>
                <a:latin typeface="Arial" pitchFamily="34" charset="0"/>
                <a:cs typeface="Arial" pitchFamily="34" charset="0"/>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smtClean="0"/>
              <a:t>Click to add sub title</a:t>
            </a:r>
            <a:endParaRPr lang="en-US" dirty="0"/>
          </a:p>
        </p:txBody>
      </p:sp>
      <p:sp>
        <p:nvSpPr>
          <p:cNvPr id="10" name="Title 8"/>
          <p:cNvSpPr>
            <a:spLocks noGrp="1"/>
          </p:cNvSpPr>
          <p:nvPr>
            <p:ph type="title" hasCustomPrompt="1"/>
          </p:nvPr>
        </p:nvSpPr>
        <p:spPr bwMode="gray">
          <a:xfrm>
            <a:off x="1827214" y="2076679"/>
            <a:ext cx="5511800" cy="1446550"/>
          </a:xfrm>
        </p:spPr>
        <p:txBody>
          <a:bodyPr>
            <a:spAutoFit/>
          </a:bodyPr>
          <a:lstStyle>
            <a:lvl1pPr algn="l">
              <a:defRPr sz="4400" b="1">
                <a:solidFill>
                  <a:srgbClr val="E31819"/>
                </a:solidFill>
                <a:latin typeface="Arial" pitchFamily="34" charset="0"/>
                <a:cs typeface="Arial" pitchFamily="34" charset="0"/>
              </a:defRPr>
            </a:lvl1pPr>
          </a:lstStyle>
          <a:p>
            <a:r>
              <a:rPr lang="en-US" dirty="0" smtClean="0"/>
              <a:t>Click to add training topic name</a:t>
            </a:r>
            <a:endParaRPr lang="en-US" dirty="0"/>
          </a:p>
        </p:txBody>
      </p:sp>
      <p:pic>
        <p:nvPicPr>
          <p:cNvPr id="8"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2" y="5156200"/>
            <a:ext cx="9874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67532" r="3783" b="6876"/>
          <a:stretch>
            <a:fillRect/>
          </a:stretch>
        </p:blipFill>
        <p:spPr bwMode="auto">
          <a:xfrm>
            <a:off x="1292227" y="6032500"/>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21159" t="18152" r="37704" b="19611"/>
          <a:stretch>
            <a:fillRect/>
          </a:stretch>
        </p:blipFill>
        <p:spPr bwMode="auto">
          <a:xfrm>
            <a:off x="2322513" y="6019804"/>
            <a:ext cx="14097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r="80951"/>
          <a:stretch>
            <a:fillRect/>
          </a:stretch>
        </p:blipFill>
        <p:spPr bwMode="auto">
          <a:xfrm>
            <a:off x="533402" y="5959479"/>
            <a:ext cx="4857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ounded Rectangle 13"/>
          <p:cNvSpPr/>
          <p:nvPr/>
        </p:nvSpPr>
        <p:spPr>
          <a:xfrm>
            <a:off x="381000" y="5884863"/>
            <a:ext cx="3505200" cy="773112"/>
          </a:xfrm>
          <a:prstGeom prst="roundRect">
            <a:avLst>
              <a:gd name="adj" fmla="val 6277"/>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TextBox 5"/>
          <p:cNvSpPr txBox="1">
            <a:spLocks noChangeArrowheads="1"/>
          </p:cNvSpPr>
          <p:nvPr/>
        </p:nvSpPr>
        <p:spPr bwMode="auto">
          <a:xfrm>
            <a:off x="1019175" y="5727701"/>
            <a:ext cx="2133600" cy="196208"/>
          </a:xfrm>
          <a:prstGeom prst="rect">
            <a:avLst/>
          </a:prstGeom>
          <a:solidFill>
            <a:schemeClr val="bg1"/>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675" b="0" dirty="0" smtClean="0">
                <a:solidFill>
                  <a:schemeClr val="bg1">
                    <a:lumMod val="65000"/>
                  </a:schemeClr>
                </a:solidFill>
                <a:latin typeface="+mn-lt"/>
                <a:ea typeface="Adobe Gothic Std B" pitchFamily="34" charset="-128"/>
              </a:rPr>
              <a:t>Rewards and Recognition</a:t>
            </a:r>
          </a:p>
        </p:txBody>
      </p:sp>
    </p:spTree>
    <p:extLst>
      <p:ext uri="{BB962C8B-B14F-4D97-AF65-F5344CB8AC3E}">
        <p14:creationId xmlns:p14="http://schemas.microsoft.com/office/powerpoint/2010/main" val="3644316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52451"/>
            <a:ext cx="6705600" cy="411162"/>
          </a:xfrm>
        </p:spPr>
        <p:txBody>
          <a:bodyPr/>
          <a:lstStyle>
            <a:lvl1pPr>
              <a:defRPr sz="24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rtl="0" fontAlgn="base">
              <a:spcBef>
                <a:spcPct val="0"/>
              </a:spcBef>
              <a:spcAft>
                <a:spcPct val="0"/>
              </a:spcAft>
              <a:defRPr lang="en-US" sz="800" b="1" kern="1200" smtClean="0">
                <a:solidFill>
                  <a:schemeClr val="tx2">
                    <a:lumMod val="75000"/>
                  </a:schemeClr>
                </a:solidFill>
                <a:latin typeface="Arial" pitchFamily="34" charset="0"/>
                <a:ea typeface="+mn-ea"/>
                <a:cs typeface="Arial" pitchFamily="34" charset="0"/>
              </a:defRPr>
            </a:lvl1pPr>
          </a:lstStyle>
          <a:p>
            <a:r>
              <a:rPr lang="en-IN" sz="700" smtClean="0"/>
              <a:t>Copyright © 2016 Tech Mahindra. All Rights Reserved.</a:t>
            </a:r>
            <a:endParaRPr lang="en-IN" dirty="0"/>
          </a:p>
        </p:txBody>
      </p:sp>
    </p:spTree>
    <p:extLst>
      <p:ext uri="{BB962C8B-B14F-4D97-AF65-F5344CB8AC3E}">
        <p14:creationId xmlns:p14="http://schemas.microsoft.com/office/powerpoint/2010/main" val="8252734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7"/>
            <a:ext cx="6729984" cy="369332"/>
          </a:xfrm>
          <a:noFill/>
          <a:ln w="9525">
            <a:noFill/>
            <a:miter lim="800000"/>
            <a:headEnd/>
            <a:tailEnd/>
          </a:ln>
        </p:spPr>
        <p:txBody>
          <a:bodyPr vert="horz" wrap="square" lIns="0" tIns="0" rIns="0" bIns="0" numCol="1" anchor="t" anchorCtr="0" compatLnSpc="1">
            <a:prstTxWarp prst="textNoShape">
              <a:avLst/>
            </a:prstTxWarp>
            <a:spAutoFit/>
          </a:bodyPr>
          <a:lstStyle>
            <a:lvl1pPr algn="ctr">
              <a:defRPr lang="en-US" sz="2400" b="1" kern="1200" dirty="0">
                <a:solidFill>
                  <a:schemeClr val="tx2"/>
                </a:solidFill>
                <a:latin typeface="Arial" pitchFamily="34" charset="0"/>
                <a:ea typeface="+mj-ea"/>
                <a:cs typeface="Arial" pitchFamily="34" charset="0"/>
              </a:defRPr>
            </a:lvl1pPr>
          </a:lstStyle>
          <a:p>
            <a:pPr lvl="0" algn="l" defTabSz="514350" rtl="0" eaLnBrk="1" fontAlgn="base" latinLnBrk="0" hangingPunct="1">
              <a:spcBef>
                <a:spcPct val="0"/>
              </a:spcBef>
              <a:spcAft>
                <a:spcPct val="0"/>
              </a:spcAft>
              <a:buNone/>
            </a:pPr>
            <a:r>
              <a:rPr lang="en-US" dirty="0" smtClean="0"/>
              <a:t>					Thank You</a:t>
            </a:r>
            <a:endParaRPr lang="en-US" dirty="0"/>
          </a:p>
        </p:txBody>
      </p:sp>
      <p:sp>
        <p:nvSpPr>
          <p:cNvPr id="9" name="TextBox 8"/>
          <p:cNvSpPr txBox="1">
            <a:spLocks noChangeArrowheads="1"/>
          </p:cNvSpPr>
          <p:nvPr/>
        </p:nvSpPr>
        <p:spPr bwMode="gray">
          <a:xfrm>
            <a:off x="1366838" y="2895600"/>
            <a:ext cx="6754811" cy="1885131"/>
          </a:xfrm>
          <a:prstGeom prst="rect">
            <a:avLst/>
          </a:prstGeom>
          <a:noFill/>
          <a:ln w="9525">
            <a:noFill/>
            <a:miter lim="800000"/>
            <a:headEnd/>
            <a:tailEnd/>
          </a:ln>
        </p:spPr>
        <p:txBody>
          <a:bodyPr wrap="square" lIns="0" tIns="0" rIns="0" bIns="0">
            <a:spAutoFit/>
          </a:bodyPr>
          <a:lstStyle/>
          <a:p>
            <a:pPr algn="just">
              <a:spcBef>
                <a:spcPts val="338"/>
              </a:spcBef>
            </a:pPr>
            <a:r>
              <a:rPr lang="en-US" sz="800" b="1" dirty="0" smtClean="0">
                <a:solidFill>
                  <a:schemeClr val="tx2"/>
                </a:solidFill>
                <a:latin typeface="Arial" pitchFamily="34" charset="0"/>
                <a:cs typeface="Arial" pitchFamily="34" charset="0"/>
              </a:rPr>
              <a:t>Disclaimer </a:t>
            </a:r>
          </a:p>
          <a:p>
            <a:pPr algn="just">
              <a:spcBef>
                <a:spcPts val="338"/>
              </a:spcBef>
            </a:pPr>
            <a:r>
              <a:rPr lang="en-US" sz="800" dirty="0" smtClean="0">
                <a:solidFill>
                  <a:schemeClr val="tx2"/>
                </a:solidFill>
                <a:latin typeface="Arial" pitchFamily="34" charset="0"/>
                <a:cs typeface="Arial" pitchFamily="34" charset="0"/>
              </a:rPr>
              <a:t>Tech Mahindra Limited, herein referred to as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Information contained in a presentation hosted or promoted by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800" dirty="0" err="1" smtClean="0">
                <a:solidFill>
                  <a:schemeClr val="tx2"/>
                </a:solidFill>
                <a:latin typeface="Arial" pitchFamily="34" charset="0"/>
                <a:cs typeface="Arial" pitchFamily="34" charset="0"/>
              </a:rPr>
              <a:t>TechM</a:t>
            </a:r>
            <a:r>
              <a:rPr lang="en-US" sz="800" baseline="0" dirty="0" smtClean="0">
                <a:solidFill>
                  <a:schemeClr val="tx2"/>
                </a:solidFill>
                <a:latin typeface="Arial" pitchFamily="34" charset="0"/>
                <a:cs typeface="Arial" pitchFamily="34" charset="0"/>
              </a:rPr>
              <a:t> </a:t>
            </a:r>
            <a:r>
              <a:rPr lang="en-US" sz="8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5"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a:defRPr sz="700" b="1">
                <a:solidFill>
                  <a:schemeClr val="bg1">
                    <a:lumMod val="50000"/>
                  </a:schemeClr>
                </a:solidFill>
              </a:defRPr>
            </a:lvl1pPr>
          </a:lstStyle>
          <a:p>
            <a:r>
              <a:rPr lang="en-IN" smtClean="0">
                <a:solidFill>
                  <a:schemeClr val="tx2">
                    <a:lumMod val="75000"/>
                  </a:schemeClr>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4043294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790293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xfrm>
            <a:off x="5486400" y="6610350"/>
            <a:ext cx="2895600" cy="247650"/>
          </a:xfrm>
          <a:prstGeom prst="rect">
            <a:avLst/>
          </a:prstGeom>
        </p:spPr>
        <p:txBody>
          <a:bodyPr/>
          <a:lstStyle>
            <a:lvl1pPr>
              <a:defRPr/>
            </a:lvl1pPr>
          </a:lstStyle>
          <a:p>
            <a:pPr>
              <a:defRPr/>
            </a:pPr>
            <a:r>
              <a:rPr lang="en-IN" smtClean="0"/>
              <a:t>Copyright © 2016 Tech Mahindra. All Rights Reserved.</a:t>
            </a:r>
            <a:endParaRPr lang="en-US"/>
          </a:p>
        </p:txBody>
      </p:sp>
    </p:spTree>
    <p:extLst>
      <p:ext uri="{BB962C8B-B14F-4D97-AF65-F5344CB8AC3E}">
        <p14:creationId xmlns:p14="http://schemas.microsoft.com/office/powerpoint/2010/main" val="14991613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953000" y="6610350"/>
            <a:ext cx="3276600" cy="247650"/>
          </a:xfrm>
          <a:prstGeom prst="rect">
            <a:avLst/>
          </a:prstGeom>
        </p:spPr>
        <p:txBody>
          <a:bodyPr/>
          <a:lstStyle>
            <a:lvl1pPr>
              <a:defRPr sz="1200">
                <a:solidFill>
                  <a:schemeClr val="tx1"/>
                </a:solidFill>
                <a:latin typeface="Times New Roman" pitchFamily="18" charset="0"/>
                <a:cs typeface="Times New Roman" pitchFamily="18" charset="0"/>
              </a:defRPr>
            </a:lvl1pPr>
          </a:lstStyle>
          <a:p>
            <a:pPr>
              <a:defRPr/>
            </a:pPr>
            <a:r>
              <a:rPr lang="en-IN" smtClean="0"/>
              <a:t>Copyright © 2016 Tech Mahindra. All Rights Reserved.</a:t>
            </a:r>
            <a:endParaRPr lang="en-US"/>
          </a:p>
        </p:txBody>
      </p:sp>
    </p:spTree>
    <p:extLst>
      <p:ext uri="{BB962C8B-B14F-4D97-AF65-F5344CB8AC3E}">
        <p14:creationId xmlns:p14="http://schemas.microsoft.com/office/powerpoint/2010/main" val="28787780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5410200" cy="609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6"/>
          <p:cNvSpPr>
            <a:spLocks noGrp="1" noChangeArrowheads="1"/>
          </p:cNvSpPr>
          <p:nvPr>
            <p:ph type="ftr" sz="quarter" idx="10"/>
          </p:nvPr>
        </p:nvSpPr>
        <p:spPr>
          <a:xfrm>
            <a:off x="5486400" y="6610350"/>
            <a:ext cx="2895600" cy="247650"/>
          </a:xfrm>
          <a:prstGeom prst="rect">
            <a:avLst/>
          </a:prstGeom>
        </p:spPr>
        <p:txBody>
          <a:bodyPr/>
          <a:lstStyle>
            <a:lvl1pPr>
              <a:defRPr/>
            </a:lvl1pPr>
          </a:lstStyle>
          <a:p>
            <a:pPr>
              <a:defRPr/>
            </a:pPr>
            <a:r>
              <a:rPr lang="en-IN" smtClean="0"/>
              <a:t>Copyright © 2016 Tech Mahindra. All Rights Reserved.</a:t>
            </a:r>
            <a:endParaRPr lang="en-US"/>
          </a:p>
        </p:txBody>
      </p:sp>
    </p:spTree>
    <p:extLst>
      <p:ext uri="{BB962C8B-B14F-4D97-AF65-F5344CB8AC3E}">
        <p14:creationId xmlns:p14="http://schemas.microsoft.com/office/powerpoint/2010/main" val="20061334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54102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xfrm>
            <a:off x="5486400" y="6610350"/>
            <a:ext cx="2895600" cy="247650"/>
          </a:xfrm>
          <a:prstGeom prst="rect">
            <a:avLst/>
          </a:prstGeom>
        </p:spPr>
        <p:txBody>
          <a:bodyPr/>
          <a:lstStyle>
            <a:lvl1pPr>
              <a:defRPr/>
            </a:lvl1pPr>
          </a:lstStyle>
          <a:p>
            <a:pPr>
              <a:defRPr/>
            </a:pPr>
            <a:r>
              <a:rPr lang="en-IN" smtClean="0"/>
              <a:t>Copyright © 2016 Tech Mahindra. All Rights Reserved.</a:t>
            </a:r>
            <a:endParaRPr lang="en-US"/>
          </a:p>
        </p:txBody>
      </p:sp>
    </p:spTree>
    <p:extLst>
      <p:ext uri="{BB962C8B-B14F-4D97-AF65-F5344CB8AC3E}">
        <p14:creationId xmlns:p14="http://schemas.microsoft.com/office/powerpoint/2010/main" val="31361379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Thank you">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1366838" y="3370263"/>
            <a:ext cx="6754812" cy="2446337"/>
          </a:xfrm>
          <a:prstGeom prst="rect">
            <a:avLst/>
          </a:prstGeom>
          <a:noFill/>
          <a:ln w="9525">
            <a:noFill/>
            <a:miter lim="800000"/>
            <a:headEnd/>
            <a:tailEnd/>
          </a:ln>
        </p:spPr>
        <p:txBody>
          <a:bodyPr lIns="0" tIns="0" rIns="0" bIns="0">
            <a:spAutoFit/>
          </a:bodyPr>
          <a:lstStyle/>
          <a:p>
            <a:pPr algn="just">
              <a:spcBef>
                <a:spcPts val="600"/>
              </a:spcBef>
              <a:defRPr/>
            </a:pPr>
            <a:r>
              <a:rPr lang="en-US" sz="1000" b="1" dirty="0">
                <a:solidFill>
                  <a:schemeClr val="tx2"/>
                </a:solidFill>
                <a:latin typeface="Arial" pitchFamily="34" charset="0"/>
                <a:cs typeface="Arial" pitchFamily="34" charset="0"/>
              </a:rPr>
              <a:t>Disclaimer </a:t>
            </a:r>
          </a:p>
          <a:p>
            <a:pPr algn="just">
              <a:spcBef>
                <a:spcPts val="600"/>
              </a:spcBef>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20362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6537939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ftr" sz="quarter" idx="10"/>
          </p:nvPr>
        </p:nvSpPr>
        <p:spPr>
          <a:xfrm>
            <a:off x="5486400" y="6610350"/>
            <a:ext cx="2895600" cy="247650"/>
          </a:xfrm>
          <a:prstGeom prst="rect">
            <a:avLst/>
          </a:prstGeom>
        </p:spPr>
        <p:txBody>
          <a:bodyPr/>
          <a:lstStyle>
            <a:lvl1pPr>
              <a:defRPr/>
            </a:lvl1pPr>
          </a:lstStyle>
          <a:p>
            <a:pPr>
              <a:defRPr/>
            </a:pPr>
            <a:r>
              <a:rPr lang="en-US"/>
              <a:t>java.lang Package</a:t>
            </a:r>
          </a:p>
        </p:txBody>
      </p:sp>
    </p:spTree>
    <p:extLst>
      <p:ext uri="{BB962C8B-B14F-4D97-AF65-F5344CB8AC3E}">
        <p14:creationId xmlns:p14="http://schemas.microsoft.com/office/powerpoint/2010/main" val="263463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986302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3858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1087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2388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95224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userDrawn="1"/>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42784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image" Target="../media/image6.png"/><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image" Target="../media/image5.pn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2.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ltGray">
          <a:xfrm>
            <a:off x="0" y="0"/>
            <a:ext cx="22701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68313" y="711200"/>
            <a:ext cx="82121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07450" y="6605588"/>
            <a:ext cx="171450" cy="169862"/>
          </a:xfrm>
          <a:prstGeom prst="rect">
            <a:avLst/>
          </a:prstGeom>
          <a:noFill/>
          <a:ln w="9525">
            <a:noFill/>
            <a:miter lim="800000"/>
            <a:headEnd/>
            <a:tailEnd/>
          </a:ln>
        </p:spPr>
        <p:txBody>
          <a:bodyPr wrap="none" lIns="0" tIns="0" rIns="0" bIns="0" anchor="ctr">
            <a:spAutoFit/>
          </a:bodyPr>
          <a:lstStyle/>
          <a:p>
            <a:pPr algn="r">
              <a:defRPr/>
            </a:pPr>
            <a:fld id="{5CB8CAF3-10E8-43A0-945F-38C437734437}" type="slidenum">
              <a:rPr lang="en-US" sz="1100">
                <a:solidFill>
                  <a:schemeClr val="tx2"/>
                </a:solidFill>
                <a:latin typeface="Arial" pitchFamily="34" charset="0"/>
                <a:cs typeface="Arial" pitchFamily="34" charset="0"/>
              </a:rPr>
              <a:pPr algn="r">
                <a:defRPr/>
              </a:pPr>
              <a:t>‹#›</a:t>
            </a:fld>
            <a:endParaRPr lang="en-US" sz="11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3322637" cy="169863"/>
          </a:xfrm>
          <a:prstGeom prst="rect">
            <a:avLst/>
          </a:prstGeom>
          <a:noFill/>
          <a:ln w="9525">
            <a:noFill/>
            <a:miter lim="800000"/>
            <a:headEnd/>
            <a:tailEnd/>
          </a:ln>
        </p:spPr>
        <p:txBody>
          <a:bodyPr wrap="none" lIns="0" tIns="0" rIns="0" bIns="0">
            <a:spAutoFit/>
          </a:bodyPr>
          <a:lstStyle/>
          <a:p>
            <a:pPr algn="l" eaLnBrk="1" hangingPunct="1">
              <a:defRPr/>
            </a:pPr>
            <a:r>
              <a:rPr lang="en-US" sz="1100" dirty="0">
                <a:solidFill>
                  <a:schemeClr val="tx2"/>
                </a:solidFill>
                <a:latin typeface="Arial" pitchFamily="34" charset="0"/>
                <a:cs typeface="Arial" pitchFamily="34" charset="0"/>
              </a:rPr>
              <a:t>Copyright © 2013 Tech Mahindra. All rights reserved.</a:t>
            </a:r>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06" r:id="rId3"/>
    <p:sldLayoutId id="2147483907" r:id="rId4"/>
    <p:sldLayoutId id="2147483908" r:id="rId5"/>
    <p:sldLayoutId id="2147483909" r:id="rId6"/>
    <p:sldLayoutId id="2147483915" r:id="rId7"/>
    <p:sldLayoutId id="2147483916" r:id="rId8"/>
    <p:sldLayoutId id="2147483917" r:id="rId9"/>
    <p:sldLayoutId id="2147483918" r:id="rId10"/>
    <p:sldLayoutId id="2147483910" r:id="rId11"/>
    <p:sldLayoutId id="2147483911" r:id="rId12"/>
    <p:sldLayoutId id="2147483912" r:id="rId13"/>
    <p:sldLayoutId id="2147483919" r:id="rId14"/>
    <p:sldLayoutId id="2147483920" r:id="rId15"/>
    <p:sldLayoutId id="2147483921" r:id="rId16"/>
    <p:sldLayoutId id="2147483924" r:id="rId17"/>
    <p:sldLayoutId id="2147483925" r:id="rId18"/>
    <p:sldLayoutId id="2147483926" r:id="rId19"/>
    <p:sldLayoutId id="2147483927" r:id="rId20"/>
  </p:sldLayoutIdLst>
  <p:hf sldNum="0" hdr="0" dt="0"/>
  <p:txStyles>
    <p:titleStyle>
      <a:lvl1pPr algn="l" rtl="0" fontAlgn="base">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fontAlgn="base">
        <a:spcBef>
          <a:spcPct val="0"/>
        </a:spcBef>
        <a:spcAft>
          <a:spcPct val="0"/>
        </a:spcAft>
        <a:defRPr sz="3200" b="1">
          <a:solidFill>
            <a:schemeClr val="tx2"/>
          </a:solidFill>
          <a:latin typeface="Arial" pitchFamily="34" charset="0"/>
          <a:cs typeface="Arial" pitchFamily="34" charset="0"/>
        </a:defRPr>
      </a:lvl2pPr>
      <a:lvl3pPr algn="l" rtl="0" fontAlgn="base">
        <a:spcBef>
          <a:spcPct val="0"/>
        </a:spcBef>
        <a:spcAft>
          <a:spcPct val="0"/>
        </a:spcAft>
        <a:defRPr sz="3200" b="1">
          <a:solidFill>
            <a:schemeClr val="tx2"/>
          </a:solidFill>
          <a:latin typeface="Arial" pitchFamily="34" charset="0"/>
          <a:cs typeface="Arial" pitchFamily="34" charset="0"/>
        </a:defRPr>
      </a:lvl3pPr>
      <a:lvl4pPr algn="l" rtl="0" fontAlgn="base">
        <a:spcBef>
          <a:spcPct val="0"/>
        </a:spcBef>
        <a:spcAft>
          <a:spcPct val="0"/>
        </a:spcAft>
        <a:defRPr sz="3200" b="1">
          <a:solidFill>
            <a:schemeClr val="tx2"/>
          </a:solidFill>
          <a:latin typeface="Arial" pitchFamily="34" charset="0"/>
          <a:cs typeface="Arial" pitchFamily="34" charset="0"/>
        </a:defRPr>
      </a:lvl4pPr>
      <a:lvl5pPr algn="l" rtl="0" fontAlgn="base">
        <a:spcBef>
          <a:spcPct val="0"/>
        </a:spcBef>
        <a:spcAft>
          <a:spcPct val="0"/>
        </a:spcAft>
        <a:defRPr sz="3200" b="1">
          <a:solidFill>
            <a:schemeClr val="tx2"/>
          </a:solidFill>
          <a:latin typeface="Arial" pitchFamily="34" charset="0"/>
          <a:cs typeface="Arial" pitchFamily="34" charset="0"/>
        </a:defRPr>
      </a:lvl5pPr>
      <a:lvl6pPr marL="457200" algn="l" rtl="0" fontAlgn="base">
        <a:spcBef>
          <a:spcPct val="0"/>
        </a:spcBef>
        <a:spcAft>
          <a:spcPct val="0"/>
        </a:spcAft>
        <a:defRPr sz="3200" b="1">
          <a:solidFill>
            <a:schemeClr val="tx2"/>
          </a:solidFill>
          <a:latin typeface="Arial" pitchFamily="34" charset="0"/>
          <a:cs typeface="Arial" pitchFamily="34" charset="0"/>
        </a:defRPr>
      </a:lvl6pPr>
      <a:lvl7pPr marL="914400" algn="l" rtl="0" fontAlgn="base">
        <a:spcBef>
          <a:spcPct val="0"/>
        </a:spcBef>
        <a:spcAft>
          <a:spcPct val="0"/>
        </a:spcAft>
        <a:defRPr sz="3200" b="1">
          <a:solidFill>
            <a:schemeClr val="tx2"/>
          </a:solidFill>
          <a:latin typeface="Arial" pitchFamily="34" charset="0"/>
          <a:cs typeface="Arial" pitchFamily="34" charset="0"/>
        </a:defRPr>
      </a:lvl7pPr>
      <a:lvl8pPr marL="1371600" algn="l" rtl="0" fontAlgn="base">
        <a:spcBef>
          <a:spcPct val="0"/>
        </a:spcBef>
        <a:spcAft>
          <a:spcPct val="0"/>
        </a:spcAft>
        <a:defRPr sz="3200" b="1">
          <a:solidFill>
            <a:schemeClr val="tx2"/>
          </a:solidFill>
          <a:latin typeface="Arial" pitchFamily="34" charset="0"/>
          <a:cs typeface="Arial" pitchFamily="34" charset="0"/>
        </a:defRPr>
      </a:lvl8pPr>
      <a:lvl9pPr marL="1828800" algn="l" rtl="0" fontAlgn="base">
        <a:spcBef>
          <a:spcPct val="0"/>
        </a:spcBef>
        <a:spcAft>
          <a:spcPct val="0"/>
        </a:spcAft>
        <a:defRPr sz="3200" b="1">
          <a:solidFill>
            <a:schemeClr val="tx2"/>
          </a:solidFill>
          <a:latin typeface="Arial" pitchFamily="34" charset="0"/>
          <a:cs typeface="Arial" pitchFamily="34" charset="0"/>
        </a:defRPr>
      </a:lvl9pPr>
    </p:titleStyle>
    <p:bodyStyle>
      <a:lvl1pPr marL="290513" indent="-290513" algn="l" rtl="0" fontAlgn="base">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fontAlgn="base">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pitchFamily="34" charset="0"/>
        </a:defRPr>
      </a:lvl2pPr>
      <a:lvl3pPr marL="571500" indent="-279400" algn="l" rtl="0" fontAlgn="base">
        <a:spcBef>
          <a:spcPct val="0"/>
        </a:spcBef>
        <a:spcAft>
          <a:spcPct val="0"/>
        </a:spcAft>
        <a:buClr>
          <a:schemeClr val="bg2"/>
        </a:buClr>
        <a:buSzPct val="90000"/>
        <a:buFont typeface="Arial" pitchFamily="34" charset="0"/>
        <a:buChar char="–"/>
        <a:defRPr lang="en-US" kern="1200" dirty="0">
          <a:solidFill>
            <a:schemeClr val="tx1"/>
          </a:solidFill>
          <a:latin typeface="Arial" pitchFamily="34" charset="0"/>
          <a:ea typeface="+mn-ea"/>
          <a:cs typeface="Arial" pitchFamily="34" charset="0"/>
        </a:defRPr>
      </a:lvl3pPr>
      <a:lvl4pPr marL="850900" indent="-279400" algn="l" rtl="0" fontAlgn="base">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pitchFamily="34" charset="0"/>
        </a:defRPr>
      </a:lvl4pPr>
      <a:lvl5pPr marL="1136650" indent="-285750" algn="l" defTabSz="933450" rtl="0" fontAlgn="base">
        <a:spcBef>
          <a:spcPct val="0"/>
        </a:spcBef>
        <a:spcAft>
          <a:spcPct val="0"/>
        </a:spcAft>
        <a:buClr>
          <a:schemeClr val="bg2"/>
        </a:buClr>
        <a:buSzPct val="70000"/>
        <a:buFont typeface="Arial" pitchFamily="34" charset="0"/>
        <a:buChar char="–"/>
        <a:defRPr lang="en-US" kern="1200" dirty="0">
          <a:solidFill>
            <a:schemeClr val="tx1"/>
          </a:solidFill>
          <a:latin typeface="Arial" pitchFamily="34" charset="0"/>
          <a:ea typeface="+mn-ea"/>
          <a:cs typeface="Arial" pitchFamily="34"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Ridge.pdf"/>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ltGray">
          <a:xfrm>
            <a:off x="0" y="4"/>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hindra Logo.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gray">
          <a:xfrm>
            <a:off x="7543800" y="104779"/>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
        <p:nvSpPr>
          <p:cNvPr id="1029" name="Rectangle 3"/>
          <p:cNvSpPr>
            <a:spLocks noGrp="1" noChangeArrowheads="1"/>
          </p:cNvSpPr>
          <p:nvPr>
            <p:ph type="body" idx="1"/>
          </p:nvPr>
        </p:nvSpPr>
        <p:spPr bwMode="auto">
          <a:xfrm>
            <a:off x="304800" y="963613"/>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30" name="Rectangle 19"/>
          <p:cNvSpPr>
            <a:spLocks noChangeArrowheads="1"/>
          </p:cNvSpPr>
          <p:nvPr/>
        </p:nvSpPr>
        <p:spPr bwMode="auto">
          <a:xfrm>
            <a:off x="6019800" y="6553204"/>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A5B8A8A3-34F8-486F-98A9-CDAE73A67C11}" type="slidenum">
              <a:rPr lang="en-US" altLang="en-US" sz="800" b="1" kern="1200" smtClean="0">
                <a:solidFill>
                  <a:schemeClr val="tx2">
                    <a:lumMod val="75000"/>
                  </a:schemeClr>
                </a:solidFill>
                <a:latin typeface="Arial" pitchFamily="34" charset="0"/>
                <a:ea typeface="+mn-ea"/>
                <a:cs typeface="Arial" pitchFamily="34" charset="0"/>
              </a:rPr>
              <a:pPr algn="ctr" eaLnBrk="1" hangingPunct="1">
                <a:defRPr/>
              </a:pPr>
              <a:t>‹#›</a:t>
            </a:fld>
            <a:endParaRPr lang="en-US" altLang="en-US" sz="800" b="1" kern="1200" dirty="0" smtClean="0">
              <a:solidFill>
                <a:schemeClr val="tx2">
                  <a:lumMod val="75000"/>
                </a:schemeClr>
              </a:solidFill>
              <a:latin typeface="Arial" pitchFamily="34" charset="0"/>
              <a:ea typeface="+mn-ea"/>
              <a:cs typeface="Arial" pitchFamily="34" charset="0"/>
            </a:endParaRPr>
          </a:p>
        </p:txBody>
      </p:sp>
      <p:sp>
        <p:nvSpPr>
          <p:cNvPr id="1031" name="Line 21"/>
          <p:cNvSpPr>
            <a:spLocks noChangeShapeType="1"/>
          </p:cNvSpPr>
          <p:nvPr/>
        </p:nvSpPr>
        <p:spPr bwMode="auto">
          <a:xfrm>
            <a:off x="64008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2" descr="C:\Users\RS0093745\Desktop\TLS icon.pn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11798" t="10393" r="12222" b="25218"/>
          <a:stretch/>
        </p:blipFill>
        <p:spPr bwMode="auto">
          <a:xfrm>
            <a:off x="236306" y="6502276"/>
            <a:ext cx="657546" cy="310346"/>
          </a:xfrm>
          <a:prstGeom prst="rect">
            <a:avLst/>
          </a:prstGeom>
          <a:noFill/>
          <a:extLst>
            <a:ext uri="{909E8E84-426E-40DD-AFC4-6F175D3DCCD1}">
              <a14:hiddenFill xmlns:a14="http://schemas.microsoft.com/office/drawing/2010/main">
                <a:solidFill>
                  <a:srgbClr val="FFFFFF"/>
                </a:solidFill>
              </a14:hiddenFill>
            </a:ext>
          </a:extLst>
        </p:spPr>
      </p:pic>
      <p:sp>
        <p:nvSpPr>
          <p:cNvPr id="12" name="Line 9"/>
          <p:cNvSpPr>
            <a:spLocks noChangeShapeType="1"/>
          </p:cNvSpPr>
          <p:nvPr/>
        </p:nvSpPr>
        <p:spPr bwMode="auto">
          <a:xfrm>
            <a:off x="2717800" y="6477000"/>
            <a:ext cx="0" cy="381000"/>
          </a:xfrm>
          <a:prstGeom prst="line">
            <a:avLst/>
          </a:prstGeom>
          <a:noFill/>
          <a:ln w="9525">
            <a:solidFill>
              <a:schemeClr val="bg1"/>
            </a:solidFill>
            <a:round/>
            <a:headEnd/>
            <a:tailEnd/>
          </a:ln>
          <a:effectLst/>
        </p:spPr>
        <p:txBody>
          <a:bodyPr/>
          <a:lstStyle/>
          <a:p>
            <a:pPr>
              <a:defRPr/>
            </a:pPr>
            <a:endParaRPr lang="en-US"/>
          </a:p>
        </p:txBody>
      </p:sp>
      <p:sp>
        <p:nvSpPr>
          <p:cNvPr id="11" name="Footer Placeholder 4"/>
          <p:cNvSpPr>
            <a:spLocks noGrp="1"/>
          </p:cNvSpPr>
          <p:nvPr>
            <p:ph type="ftr" sz="quarter" idx="3"/>
          </p:nvPr>
        </p:nvSpPr>
        <p:spPr>
          <a:xfrm>
            <a:off x="6400800" y="6584022"/>
            <a:ext cx="2693988" cy="228600"/>
          </a:xfrm>
          <a:prstGeom prst="rect">
            <a:avLst/>
          </a:prstGeom>
        </p:spPr>
        <p:txBody>
          <a:bodyPr vert="horz" lIns="91440" tIns="45720" rIns="91440" bIns="45720" rtlCol="0" anchor="ctr"/>
          <a:lstStyle>
            <a:lvl1pPr algn="l">
              <a:defRPr sz="700" b="1">
                <a:solidFill>
                  <a:schemeClr val="tx2">
                    <a:lumMod val="75000"/>
                  </a:schemeClr>
                </a:solidFill>
              </a:defRPr>
            </a:lvl1pPr>
          </a:lstStyle>
          <a:p>
            <a:r>
              <a:rPr lang="en-IN" smtClean="0">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086990724"/>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dt="0"/>
  <p:txStyles>
    <p:titleStyle>
      <a:lvl1pPr algn="l" rtl="0" eaLnBrk="1" fontAlgn="base" hangingPunct="1">
        <a:spcBef>
          <a:spcPct val="0"/>
        </a:spcBef>
        <a:spcAft>
          <a:spcPct val="0"/>
        </a:spcAft>
        <a:defRPr lang="en-US" altLang="en-US" sz="2400" b="1" dirty="0">
          <a:solidFill>
            <a:srgbClr val="6D6E71"/>
          </a:solidFill>
          <a:latin typeface="+mn-lt"/>
          <a:ea typeface="+mj-ea"/>
          <a:cs typeface="+mj-cs"/>
        </a:defRPr>
      </a:lvl1pPr>
      <a:lvl2pPr algn="l" rtl="0" eaLnBrk="1" fontAlgn="base" hangingPunct="1">
        <a:spcBef>
          <a:spcPct val="0"/>
        </a:spcBef>
        <a:spcAft>
          <a:spcPct val="0"/>
        </a:spcAft>
        <a:defRPr sz="1350" b="1">
          <a:solidFill>
            <a:srgbClr val="6D6E71"/>
          </a:solidFill>
          <a:latin typeface="Arial" charset="0"/>
        </a:defRPr>
      </a:lvl2pPr>
      <a:lvl3pPr algn="l" rtl="0" eaLnBrk="1" fontAlgn="base" hangingPunct="1">
        <a:spcBef>
          <a:spcPct val="0"/>
        </a:spcBef>
        <a:spcAft>
          <a:spcPct val="0"/>
        </a:spcAft>
        <a:defRPr sz="1350" b="1">
          <a:solidFill>
            <a:srgbClr val="6D6E71"/>
          </a:solidFill>
          <a:latin typeface="Arial" charset="0"/>
        </a:defRPr>
      </a:lvl3pPr>
      <a:lvl4pPr algn="l" rtl="0" eaLnBrk="1" fontAlgn="base" hangingPunct="1">
        <a:spcBef>
          <a:spcPct val="0"/>
        </a:spcBef>
        <a:spcAft>
          <a:spcPct val="0"/>
        </a:spcAft>
        <a:defRPr sz="1350" b="1">
          <a:solidFill>
            <a:srgbClr val="6D6E71"/>
          </a:solidFill>
          <a:latin typeface="Arial" charset="0"/>
        </a:defRPr>
      </a:lvl4pPr>
      <a:lvl5pPr algn="l" rtl="0" eaLnBrk="1" fontAlgn="base" hangingPunct="1">
        <a:spcBef>
          <a:spcPct val="0"/>
        </a:spcBef>
        <a:spcAft>
          <a:spcPct val="0"/>
        </a:spcAft>
        <a:defRPr sz="1350" b="1">
          <a:solidFill>
            <a:srgbClr val="6D6E71"/>
          </a:solidFill>
          <a:latin typeface="Arial" charset="0"/>
        </a:defRPr>
      </a:lvl5pPr>
      <a:lvl6pPr marL="257175" algn="l" rtl="0" eaLnBrk="1" fontAlgn="base" hangingPunct="1">
        <a:spcBef>
          <a:spcPct val="0"/>
        </a:spcBef>
        <a:spcAft>
          <a:spcPct val="0"/>
        </a:spcAft>
        <a:defRPr sz="1350" b="1">
          <a:solidFill>
            <a:schemeClr val="bg1"/>
          </a:solidFill>
          <a:latin typeface="Arial Narrow" pitchFamily="34" charset="0"/>
        </a:defRPr>
      </a:lvl6pPr>
      <a:lvl7pPr marL="514350" algn="l" rtl="0" eaLnBrk="1" fontAlgn="base" hangingPunct="1">
        <a:spcBef>
          <a:spcPct val="0"/>
        </a:spcBef>
        <a:spcAft>
          <a:spcPct val="0"/>
        </a:spcAft>
        <a:defRPr sz="1350" b="1">
          <a:solidFill>
            <a:schemeClr val="bg1"/>
          </a:solidFill>
          <a:latin typeface="Arial Narrow" pitchFamily="34" charset="0"/>
        </a:defRPr>
      </a:lvl7pPr>
      <a:lvl8pPr marL="771525" algn="l" rtl="0" eaLnBrk="1" fontAlgn="base" hangingPunct="1">
        <a:spcBef>
          <a:spcPct val="0"/>
        </a:spcBef>
        <a:spcAft>
          <a:spcPct val="0"/>
        </a:spcAft>
        <a:defRPr sz="1350" b="1">
          <a:solidFill>
            <a:schemeClr val="bg1"/>
          </a:solidFill>
          <a:latin typeface="Arial Narrow" pitchFamily="34" charset="0"/>
        </a:defRPr>
      </a:lvl8pPr>
      <a:lvl9pPr marL="1028700" algn="l" rtl="0" eaLnBrk="1" fontAlgn="base" hangingPunct="1">
        <a:spcBef>
          <a:spcPct val="0"/>
        </a:spcBef>
        <a:spcAft>
          <a:spcPct val="0"/>
        </a:spcAft>
        <a:defRPr sz="1350" b="1">
          <a:solidFill>
            <a:schemeClr val="bg1"/>
          </a:solidFill>
          <a:latin typeface="Arial Narrow" pitchFamily="34" charset="0"/>
        </a:defRPr>
      </a:lvl9pPr>
    </p:titleStyle>
    <p:bodyStyle>
      <a:lvl1pPr marL="192881" indent="-192881" algn="l" rtl="0" eaLnBrk="1" fontAlgn="base" hangingPunct="1">
        <a:lnSpc>
          <a:spcPct val="114000"/>
        </a:lnSpc>
        <a:spcBef>
          <a:spcPct val="20000"/>
        </a:spcBef>
        <a:spcAft>
          <a:spcPct val="0"/>
        </a:spcAft>
        <a:buClr>
          <a:srgbClr val="BF1313"/>
        </a:buClr>
        <a:buFont typeface="Wingdings" pitchFamily="2" charset="2"/>
        <a:buChar char="§"/>
        <a:defRPr>
          <a:solidFill>
            <a:schemeClr val="tx1"/>
          </a:solidFill>
          <a:latin typeface="+mn-lt"/>
          <a:ea typeface="+mn-ea"/>
          <a:cs typeface="+mn-cs"/>
        </a:defRPr>
      </a:lvl1pPr>
      <a:lvl2pPr marL="417910" indent="-160735" algn="l" rtl="0" eaLnBrk="1" fontAlgn="base" hangingPunct="1">
        <a:lnSpc>
          <a:spcPct val="114000"/>
        </a:lnSpc>
        <a:spcBef>
          <a:spcPct val="20000"/>
        </a:spcBef>
        <a:spcAft>
          <a:spcPct val="0"/>
        </a:spcAft>
        <a:buClr>
          <a:srgbClr val="E63700"/>
        </a:buClr>
        <a:buFont typeface="Wingdings" pitchFamily="2" charset="2"/>
        <a:buChar char="§"/>
        <a:defRPr sz="1600">
          <a:solidFill>
            <a:schemeClr val="tx1"/>
          </a:solidFill>
          <a:latin typeface="+mn-lt"/>
        </a:defRPr>
      </a:lvl2pPr>
      <a:lvl3pPr marL="642938" indent="-128588" algn="l" rtl="0" eaLnBrk="1" fontAlgn="base" hangingPunct="1">
        <a:lnSpc>
          <a:spcPct val="114000"/>
        </a:lnSpc>
        <a:spcBef>
          <a:spcPct val="20000"/>
        </a:spcBef>
        <a:spcAft>
          <a:spcPct val="0"/>
        </a:spcAft>
        <a:buClr>
          <a:srgbClr val="FF0000"/>
        </a:buClr>
        <a:buChar char="•"/>
        <a:defRPr sz="1600">
          <a:solidFill>
            <a:schemeClr val="tx1"/>
          </a:solidFill>
          <a:latin typeface="+mn-lt"/>
        </a:defRPr>
      </a:lvl3pPr>
      <a:lvl4pPr marL="900113"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4pPr>
      <a:lvl5pPr marL="1157288"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5pPr>
      <a:lvl6pPr marL="141446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6pPr>
      <a:lvl7pPr marL="167163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7pPr>
      <a:lvl8pPr marL="192881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8pPr>
      <a:lvl9pPr marL="218598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30.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p:txBody>
          <a:bodyPr/>
          <a:lstStyle/>
          <a:p>
            <a:r>
              <a:rPr dirty="0" err="1">
                <a:latin typeface="Verdana" pitchFamily="34" charset="0"/>
              </a:rPr>
              <a:t>j</a:t>
            </a:r>
            <a:r>
              <a:rPr dirty="0" err="1" smtClean="0">
                <a:latin typeface="Verdana" pitchFamily="34" charset="0"/>
              </a:rPr>
              <a:t>ava.lang</a:t>
            </a:r>
            <a:r>
              <a:rPr dirty="0" smtClean="0">
                <a:latin typeface="Verdana" pitchFamily="34" charset="0"/>
              </a:rPr>
              <a:t> Package</a:t>
            </a:r>
            <a:endParaRPr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t>String Buffer </a:t>
            </a:r>
          </a:p>
        </p:txBody>
      </p:sp>
      <p:sp>
        <p:nvSpPr>
          <p:cNvPr id="24579" name="Rectangle 3"/>
          <p:cNvSpPr>
            <a:spLocks noGrp="1" noChangeArrowheads="1"/>
          </p:cNvSpPr>
          <p:nvPr>
            <p:ph type="body" idx="1"/>
          </p:nvPr>
        </p:nvSpPr>
        <p:spPr bwMode="auto"/>
        <p:txBody>
          <a:bodyPr/>
          <a:lstStyle/>
          <a:p>
            <a:pPr>
              <a:lnSpc>
                <a:spcPct val="90000"/>
              </a:lnSpc>
            </a:pPr>
            <a:r>
              <a:rPr dirty="0"/>
              <a:t> A </a:t>
            </a:r>
            <a:r>
              <a:rPr dirty="0">
                <a:solidFill>
                  <a:srgbClr val="FF3300"/>
                </a:solidFill>
              </a:rPr>
              <a:t>string buffer</a:t>
            </a:r>
            <a:r>
              <a:rPr dirty="0"/>
              <a:t> is like a string except that it is </a:t>
            </a:r>
            <a:r>
              <a:rPr i="1" dirty="0">
                <a:solidFill>
                  <a:srgbClr val="FF3300"/>
                </a:solidFill>
              </a:rPr>
              <a:t>mutable</a:t>
            </a:r>
            <a:r>
              <a:rPr dirty="0"/>
              <a:t>,   i.e. we can add to the string. </a:t>
            </a:r>
          </a:p>
          <a:p>
            <a:pPr>
              <a:lnSpc>
                <a:spcPct val="90000"/>
              </a:lnSpc>
            </a:pPr>
            <a:r>
              <a:rPr dirty="0"/>
              <a:t> It represents </a:t>
            </a:r>
            <a:r>
              <a:rPr dirty="0" err="1">
                <a:solidFill>
                  <a:srgbClr val="FF3300"/>
                </a:solidFill>
              </a:rPr>
              <a:t>growable</a:t>
            </a:r>
            <a:r>
              <a:rPr dirty="0">
                <a:solidFill>
                  <a:srgbClr val="FF3300"/>
                </a:solidFill>
              </a:rPr>
              <a:t> </a:t>
            </a:r>
            <a:r>
              <a:rPr dirty="0"/>
              <a:t>and </a:t>
            </a:r>
            <a:r>
              <a:rPr dirty="0">
                <a:solidFill>
                  <a:srgbClr val="FF3300"/>
                </a:solidFill>
              </a:rPr>
              <a:t>writable</a:t>
            </a:r>
            <a:r>
              <a:rPr dirty="0"/>
              <a:t> character  sequences</a:t>
            </a:r>
          </a:p>
          <a:p>
            <a:pPr>
              <a:lnSpc>
                <a:spcPct val="90000"/>
              </a:lnSpc>
              <a:buFont typeface="Wingdings" pitchFamily="2" charset="2"/>
              <a:buNone/>
            </a:pPr>
            <a:endParaRPr sz="1000" dirty="0"/>
          </a:p>
          <a:p>
            <a:pPr>
              <a:lnSpc>
                <a:spcPct val="90000"/>
              </a:lnSpc>
            </a:pPr>
            <a:r>
              <a:rPr dirty="0"/>
              <a:t> There are three </a:t>
            </a:r>
            <a:r>
              <a:rPr dirty="0" err="1">
                <a:solidFill>
                  <a:srgbClr val="FF3300"/>
                </a:solidFill>
              </a:rPr>
              <a:t>StringBuffer</a:t>
            </a:r>
            <a:r>
              <a:rPr dirty="0">
                <a:solidFill>
                  <a:srgbClr val="FF3300"/>
                </a:solidFill>
              </a:rPr>
              <a:t> constructors</a:t>
            </a:r>
            <a:r>
              <a:rPr dirty="0"/>
              <a:t> available:</a:t>
            </a:r>
          </a:p>
          <a:p>
            <a:pPr lvl="1">
              <a:lnSpc>
                <a:spcPct val="90000"/>
              </a:lnSpc>
            </a:pPr>
            <a:endParaRPr sz="1000" dirty="0"/>
          </a:p>
          <a:p>
            <a:pPr lvl="2">
              <a:lnSpc>
                <a:spcPct val="90000"/>
              </a:lnSpc>
              <a:buClr>
                <a:srgbClr val="C00000"/>
              </a:buClr>
              <a:buFont typeface="Wingdings" panose="05000000000000000000" pitchFamily="2" charset="2"/>
              <a:buChar char="§"/>
            </a:pPr>
            <a:r>
              <a:rPr b="1" dirty="0" err="1">
                <a:solidFill>
                  <a:srgbClr val="FF3300"/>
                </a:solidFill>
              </a:rPr>
              <a:t>StringBuffer</a:t>
            </a:r>
            <a:r>
              <a:rPr b="1" dirty="0">
                <a:solidFill>
                  <a:srgbClr val="FF3300"/>
                </a:solidFill>
              </a:rPr>
              <a:t>():</a:t>
            </a:r>
            <a:r>
              <a:rPr dirty="0">
                <a:solidFill>
                  <a:srgbClr val="FF3300"/>
                </a:solidFill>
              </a:rPr>
              <a:t> </a:t>
            </a:r>
            <a:r>
              <a:rPr dirty="0"/>
              <a:t>no characters and initial capacity of 16 characters.</a:t>
            </a:r>
          </a:p>
          <a:p>
            <a:pPr lvl="2">
              <a:lnSpc>
                <a:spcPct val="90000"/>
              </a:lnSpc>
              <a:buClr>
                <a:srgbClr val="C00000"/>
              </a:buClr>
              <a:buFont typeface="Wingdings" panose="05000000000000000000" pitchFamily="2" charset="2"/>
              <a:buChar char="§"/>
            </a:pPr>
            <a:endParaRPr sz="1000" dirty="0"/>
          </a:p>
          <a:p>
            <a:pPr lvl="2">
              <a:lnSpc>
                <a:spcPct val="90000"/>
              </a:lnSpc>
              <a:buClr>
                <a:srgbClr val="C00000"/>
              </a:buClr>
              <a:buFont typeface="Wingdings" panose="05000000000000000000" pitchFamily="2" charset="2"/>
              <a:buChar char="§"/>
            </a:pPr>
            <a:r>
              <a:rPr b="1" dirty="0" err="1">
                <a:solidFill>
                  <a:srgbClr val="FF3300"/>
                </a:solidFill>
              </a:rPr>
              <a:t>StringBuffer</a:t>
            </a:r>
            <a:r>
              <a:rPr b="1" dirty="0">
                <a:solidFill>
                  <a:srgbClr val="FF3300"/>
                </a:solidFill>
              </a:rPr>
              <a:t>(</a:t>
            </a:r>
            <a:r>
              <a:rPr b="1" dirty="0" err="1">
                <a:solidFill>
                  <a:srgbClr val="FF3300"/>
                </a:solidFill>
              </a:rPr>
              <a:t>int</a:t>
            </a:r>
            <a:r>
              <a:rPr b="1" dirty="0">
                <a:solidFill>
                  <a:srgbClr val="FF3300"/>
                </a:solidFill>
              </a:rPr>
              <a:t> length):</a:t>
            </a:r>
            <a:r>
              <a:rPr dirty="0">
                <a:solidFill>
                  <a:srgbClr val="FF3300"/>
                </a:solidFill>
              </a:rPr>
              <a:t> </a:t>
            </a:r>
            <a:r>
              <a:rPr dirty="0"/>
              <a:t>no characters in it and an initial capacity specified by the length argument.</a:t>
            </a:r>
          </a:p>
          <a:p>
            <a:pPr lvl="2">
              <a:lnSpc>
                <a:spcPct val="90000"/>
              </a:lnSpc>
              <a:buClr>
                <a:srgbClr val="C00000"/>
              </a:buClr>
              <a:buFont typeface="Wingdings" panose="05000000000000000000" pitchFamily="2" charset="2"/>
              <a:buChar char="§"/>
            </a:pPr>
            <a:endParaRPr sz="1000" dirty="0"/>
          </a:p>
          <a:p>
            <a:pPr lvl="2">
              <a:lnSpc>
                <a:spcPct val="90000"/>
              </a:lnSpc>
              <a:buClr>
                <a:srgbClr val="C00000"/>
              </a:buClr>
              <a:buFont typeface="Wingdings" panose="05000000000000000000" pitchFamily="2" charset="2"/>
              <a:buChar char="§"/>
            </a:pPr>
            <a:r>
              <a:rPr b="1" dirty="0" err="1">
                <a:solidFill>
                  <a:srgbClr val="FF3300"/>
                </a:solidFill>
              </a:rPr>
              <a:t>StringBuffer</a:t>
            </a:r>
            <a:r>
              <a:rPr b="1" dirty="0">
                <a:solidFill>
                  <a:srgbClr val="FF3300"/>
                </a:solidFill>
              </a:rPr>
              <a:t>(String </a:t>
            </a:r>
            <a:r>
              <a:rPr b="1" dirty="0" err="1">
                <a:solidFill>
                  <a:srgbClr val="FF3300"/>
                </a:solidFill>
              </a:rPr>
              <a:t>str</a:t>
            </a:r>
            <a:r>
              <a:rPr b="1" dirty="0">
                <a:solidFill>
                  <a:srgbClr val="FF3300"/>
                </a:solidFill>
              </a:rPr>
              <a:t>):</a:t>
            </a:r>
            <a:r>
              <a:rPr dirty="0"/>
              <a:t>represents the same sequence of characters as the string argument.</a:t>
            </a:r>
          </a:p>
          <a:p>
            <a:pPr lvl="1">
              <a:lnSpc>
                <a:spcPct val="90000"/>
              </a:lnSpc>
              <a:buFontTx/>
              <a:buChar char="•"/>
            </a:pPr>
            <a:endParaRPr dirty="0"/>
          </a:p>
        </p:txBody>
      </p:sp>
      <p:sp>
        <p:nvSpPr>
          <p:cNvPr id="24580" name="Text Box 4"/>
          <p:cNvSpPr txBox="1">
            <a:spLocks noChangeArrowheads="1"/>
          </p:cNvSpPr>
          <p:nvPr/>
        </p:nvSpPr>
        <p:spPr bwMode="auto">
          <a:xfrm>
            <a:off x="228600" y="4876800"/>
            <a:ext cx="5791200" cy="915988"/>
          </a:xfrm>
          <a:prstGeom prst="rect">
            <a:avLst/>
          </a:prstGeom>
          <a:solidFill>
            <a:srgbClr val="B0C0E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lvl="2" algn="l"/>
            <a:r>
              <a:rPr lang="en-US" sz="1800" b="1" dirty="0" err="1">
                <a:latin typeface="Courier New" pitchFamily="49" charset="0"/>
              </a:rPr>
              <a:t>StringBuffer</a:t>
            </a:r>
            <a:r>
              <a:rPr lang="en-US" sz="1800" b="1" dirty="0">
                <a:latin typeface="Courier New" pitchFamily="49" charset="0"/>
              </a:rPr>
              <a:t> s= new </a:t>
            </a:r>
            <a:r>
              <a:rPr lang="en-US" sz="1800" b="1" dirty="0" err="1">
                <a:latin typeface="Courier New" pitchFamily="49" charset="0"/>
              </a:rPr>
              <a:t>StringBuffer</a:t>
            </a:r>
            <a:r>
              <a:rPr lang="en-US" sz="1800" b="1" dirty="0" smtClean="0">
                <a:latin typeface="Courier New" pitchFamily="49" charset="0"/>
              </a:rPr>
              <a:t>(“tom”);</a:t>
            </a:r>
            <a:endParaRPr lang="en-US" sz="1800" b="1" dirty="0">
              <a:latin typeface="Courier New" pitchFamily="49" charset="0"/>
            </a:endParaRPr>
          </a:p>
          <a:p>
            <a:pPr lvl="2" algn="l"/>
            <a:r>
              <a:rPr lang="en-US" sz="1800" b="1" dirty="0" err="1">
                <a:latin typeface="Courier New" pitchFamily="49" charset="0"/>
              </a:rPr>
              <a:t>s.append</a:t>
            </a:r>
            <a:r>
              <a:rPr lang="en-US" sz="1800" b="1" dirty="0">
                <a:latin typeface="Courier New" pitchFamily="49" charset="0"/>
              </a:rPr>
              <a:t>(“my”);</a:t>
            </a:r>
          </a:p>
        </p:txBody>
      </p:sp>
      <p:sp>
        <p:nvSpPr>
          <p:cNvPr id="24581" name="Rectangle 5"/>
          <p:cNvSpPr>
            <a:spLocks noChangeArrowheads="1"/>
          </p:cNvSpPr>
          <p:nvPr/>
        </p:nvSpPr>
        <p:spPr bwMode="auto">
          <a:xfrm>
            <a:off x="6324600" y="4572000"/>
            <a:ext cx="533400" cy="304800"/>
          </a:xfrm>
          <a:prstGeom prst="rect">
            <a:avLst/>
          </a:prstGeom>
          <a:solidFill>
            <a:srgbClr val="CCFFCC"/>
          </a:solidFill>
          <a:ln w="9525">
            <a:solidFill>
              <a:schemeClr val="bg1"/>
            </a:solidFill>
            <a:miter lim="800000"/>
            <a:headEnd/>
            <a:tailEnd/>
          </a:ln>
        </p:spPr>
        <p:txBody>
          <a:bodyPr wrap="none" anchor="ctr"/>
          <a:lstStyle/>
          <a:p>
            <a:r>
              <a:rPr lang="en-US"/>
              <a:t>s</a:t>
            </a:r>
          </a:p>
        </p:txBody>
      </p:sp>
      <p:sp>
        <p:nvSpPr>
          <p:cNvPr id="24582" name="Rectangle 6"/>
          <p:cNvSpPr>
            <a:spLocks noChangeArrowheads="1"/>
          </p:cNvSpPr>
          <p:nvPr/>
        </p:nvSpPr>
        <p:spPr bwMode="auto">
          <a:xfrm>
            <a:off x="6324600" y="5410200"/>
            <a:ext cx="762000" cy="381000"/>
          </a:xfrm>
          <a:prstGeom prst="rect">
            <a:avLst/>
          </a:prstGeom>
          <a:solidFill>
            <a:srgbClr val="F7A7EC"/>
          </a:solidFill>
          <a:ln w="9525">
            <a:solidFill>
              <a:schemeClr val="bg1"/>
            </a:solidFill>
            <a:miter lim="800000"/>
            <a:headEnd/>
            <a:tailEnd/>
          </a:ln>
        </p:spPr>
        <p:txBody>
          <a:bodyPr wrap="none" anchor="ctr"/>
          <a:lstStyle/>
          <a:p>
            <a:r>
              <a:rPr lang="en-US" sz="2000">
                <a:latin typeface="Comic Sans MS" pitchFamily="66" charset="0"/>
              </a:rPr>
              <a:t>t o m</a:t>
            </a:r>
          </a:p>
        </p:txBody>
      </p:sp>
      <p:sp>
        <p:nvSpPr>
          <p:cNvPr id="24583" name="Rectangle 7"/>
          <p:cNvSpPr>
            <a:spLocks noChangeArrowheads="1"/>
          </p:cNvSpPr>
          <p:nvPr/>
        </p:nvSpPr>
        <p:spPr bwMode="auto">
          <a:xfrm>
            <a:off x="7772400" y="5410200"/>
            <a:ext cx="1219200" cy="381000"/>
          </a:xfrm>
          <a:prstGeom prst="rect">
            <a:avLst/>
          </a:prstGeom>
          <a:solidFill>
            <a:srgbClr val="F7A7EC"/>
          </a:solidFill>
          <a:ln w="9525">
            <a:solidFill>
              <a:schemeClr val="bg1"/>
            </a:solidFill>
            <a:miter lim="800000"/>
            <a:headEnd/>
            <a:tailEnd/>
          </a:ln>
        </p:spPr>
        <p:txBody>
          <a:bodyPr wrap="none" anchor="ctr"/>
          <a:lstStyle/>
          <a:p>
            <a:r>
              <a:rPr lang="en-US" sz="2000">
                <a:latin typeface="Comic Sans MS" pitchFamily="66" charset="0"/>
              </a:rPr>
              <a:t>t o m m y</a:t>
            </a:r>
          </a:p>
        </p:txBody>
      </p:sp>
      <p:sp>
        <p:nvSpPr>
          <p:cNvPr id="24584" name="Rectangle 8"/>
          <p:cNvSpPr>
            <a:spLocks noChangeArrowheads="1"/>
          </p:cNvSpPr>
          <p:nvPr/>
        </p:nvSpPr>
        <p:spPr bwMode="auto">
          <a:xfrm>
            <a:off x="8001000" y="4572000"/>
            <a:ext cx="457200" cy="304800"/>
          </a:xfrm>
          <a:prstGeom prst="rect">
            <a:avLst/>
          </a:prstGeom>
          <a:solidFill>
            <a:srgbClr val="CCFFCC"/>
          </a:solidFill>
          <a:ln w="9525">
            <a:solidFill>
              <a:schemeClr val="bg1"/>
            </a:solidFill>
            <a:miter lim="800000"/>
            <a:headEnd/>
            <a:tailEnd/>
          </a:ln>
        </p:spPr>
        <p:txBody>
          <a:bodyPr wrap="none" anchor="ctr"/>
          <a:lstStyle/>
          <a:p>
            <a:r>
              <a:rPr lang="en-US"/>
              <a:t>s</a:t>
            </a:r>
          </a:p>
        </p:txBody>
      </p:sp>
      <p:sp>
        <p:nvSpPr>
          <p:cNvPr id="24585" name="Line 9"/>
          <p:cNvSpPr>
            <a:spLocks noChangeShapeType="1"/>
          </p:cNvSpPr>
          <p:nvPr/>
        </p:nvSpPr>
        <p:spPr bwMode="auto">
          <a:xfrm>
            <a:off x="6400800" y="48006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4586" name="Line 10"/>
          <p:cNvSpPr>
            <a:spLocks noChangeShapeType="1"/>
          </p:cNvSpPr>
          <p:nvPr/>
        </p:nvSpPr>
        <p:spPr bwMode="auto">
          <a:xfrm>
            <a:off x="8077200" y="48006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4587" name="Line 11"/>
          <p:cNvSpPr>
            <a:spLocks noChangeShapeType="1"/>
          </p:cNvSpPr>
          <p:nvPr/>
        </p:nvSpPr>
        <p:spPr bwMode="auto">
          <a:xfrm>
            <a:off x="7162800" y="5181600"/>
            <a:ext cx="60960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dirty="0"/>
              <a:t>String Buffer Methods</a:t>
            </a:r>
          </a:p>
        </p:txBody>
      </p:sp>
      <p:graphicFrame>
        <p:nvGraphicFramePr>
          <p:cNvPr id="1263619" name="Group 3"/>
          <p:cNvGraphicFramePr>
            <a:graphicFrameLocks noGrp="1"/>
          </p:cNvGraphicFramePr>
          <p:nvPr>
            <p:ph type="tbl" idx="4294967295"/>
            <p:extLst>
              <p:ext uri="{D42A27DB-BD31-4B8C-83A1-F6EECF244321}">
                <p14:modId xmlns:p14="http://schemas.microsoft.com/office/powerpoint/2010/main" val="1040398701"/>
              </p:ext>
            </p:extLst>
          </p:nvPr>
        </p:nvGraphicFramePr>
        <p:xfrm>
          <a:off x="152398" y="1981200"/>
          <a:ext cx="8305801" cy="3987801"/>
        </p:xfrm>
        <a:graphic>
          <a:graphicData uri="http://schemas.openxmlformats.org/drawingml/2006/table">
            <a:tbl>
              <a:tblPr/>
              <a:tblGrid>
                <a:gridCol w="639415">
                  <a:extLst>
                    <a:ext uri="{9D8B030D-6E8A-4147-A177-3AD203B41FA5}">
                      <a16:colId xmlns:a16="http://schemas.microsoft.com/office/drawing/2014/main" val="20000"/>
                    </a:ext>
                  </a:extLst>
                </a:gridCol>
                <a:gridCol w="3597533">
                  <a:extLst>
                    <a:ext uri="{9D8B030D-6E8A-4147-A177-3AD203B41FA5}">
                      <a16:colId xmlns:a16="http://schemas.microsoft.com/office/drawing/2014/main" val="20001"/>
                    </a:ext>
                  </a:extLst>
                </a:gridCol>
                <a:gridCol w="2170384">
                  <a:extLst>
                    <a:ext uri="{9D8B030D-6E8A-4147-A177-3AD203B41FA5}">
                      <a16:colId xmlns:a16="http://schemas.microsoft.com/office/drawing/2014/main" val="20002"/>
                    </a:ext>
                  </a:extLst>
                </a:gridCol>
                <a:gridCol w="1898469">
                  <a:extLst>
                    <a:ext uri="{9D8B030D-6E8A-4147-A177-3AD203B41FA5}">
                      <a16:colId xmlns:a16="http://schemas.microsoft.com/office/drawing/2014/main" val="20003"/>
                    </a:ext>
                  </a:extLst>
                </a:gridCol>
              </a:tblGrid>
              <a:tr h="838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Char char=""/>
                        <a:tabLst/>
                      </a:pPr>
                      <a:r>
                        <a:rPr kumimoji="0" lang="en-US" sz="2000" b="0" i="0" u="none" strike="noStrike" cap="none" normalizeH="0" baseline="0" dirty="0" smtClean="0">
                          <a:ln>
                            <a:noFill/>
                          </a:ln>
                          <a:solidFill>
                            <a:schemeClr val="tx1"/>
                          </a:solidFill>
                          <a:effectLst/>
                          <a:latin typeface="Verdan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dirty="0" err="1" smtClean="0">
                          <a:ln>
                            <a:noFill/>
                          </a:ln>
                          <a:solidFill>
                            <a:schemeClr val="tx1"/>
                          </a:solidFill>
                          <a:effectLst/>
                          <a:latin typeface="Verdana" pitchFamily="34" charset="0"/>
                        </a:rPr>
                        <a:t>s.</a:t>
                      </a:r>
                      <a:r>
                        <a:rPr kumimoji="0" lang="en-US" sz="2400" b="0" i="0" u="none" strike="noStrike" cap="none" normalizeH="0" baseline="0" dirty="0" err="1" smtClean="0">
                          <a:ln>
                            <a:noFill/>
                          </a:ln>
                          <a:solidFill>
                            <a:srgbClr val="FF3300"/>
                          </a:solidFill>
                          <a:effectLst/>
                          <a:latin typeface="Verdana" pitchFamily="34" charset="0"/>
                        </a:rPr>
                        <a:t>append</a:t>
                      </a:r>
                      <a:r>
                        <a:rPr kumimoji="0" lang="en-US" sz="2400" b="0" i="0" u="none" strike="noStrike" cap="none" normalizeH="0" baseline="0" dirty="0" smtClean="0">
                          <a:ln>
                            <a:noFill/>
                          </a:ln>
                          <a:solidFill>
                            <a:schemeClr val="tx1"/>
                          </a:solidFill>
                          <a:effectLst/>
                          <a:latin typeface="Verdana" pitchFamily="34" charset="0"/>
                        </a:rPr>
                        <a:t>(2,”xyz”);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921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rPr>
                        <a:t>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rPr>
                        <a:t>s.</a:t>
                      </a:r>
                      <a:r>
                        <a:rPr kumimoji="0" lang="en-US" sz="2400" b="0" i="0" u="none" strike="noStrike" cap="none" normalizeH="0" baseline="0" smtClean="0">
                          <a:ln>
                            <a:noFill/>
                          </a:ln>
                          <a:solidFill>
                            <a:srgbClr val="FF3300"/>
                          </a:solidFill>
                          <a:effectLst/>
                          <a:latin typeface="Verdana" pitchFamily="34" charset="0"/>
                        </a:rPr>
                        <a:t>delete</a:t>
                      </a:r>
                      <a:r>
                        <a:rPr kumimoji="0" lang="en-US" sz="2400" b="0" i="0" u="none" strike="noStrike" cap="none" normalizeH="0" baseline="0" smtClean="0">
                          <a:ln>
                            <a:noFill/>
                          </a:ln>
                          <a:solidFill>
                            <a:schemeClr val="tx1"/>
                          </a:solidFill>
                          <a:effectLst/>
                          <a:latin typeface="Verdana"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74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Char char=""/>
                        <a:tabLst/>
                      </a:pPr>
                      <a:r>
                        <a:rPr kumimoji="0" lang="en-US" sz="2000" b="0" i="0" u="none" strike="noStrike" cap="none" normalizeH="0" baseline="0" dirty="0" smtClean="0">
                          <a:ln>
                            <a:noFill/>
                          </a:ln>
                          <a:solidFill>
                            <a:schemeClr val="tx1"/>
                          </a:solidFill>
                          <a:effectLst/>
                          <a:latin typeface="Verdan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rPr>
                        <a:t>s.</a:t>
                      </a:r>
                      <a:r>
                        <a:rPr kumimoji="0" lang="en-US" sz="2400" b="0" i="0" u="none" strike="noStrike" cap="none" normalizeH="0" baseline="0" smtClean="0">
                          <a:ln>
                            <a:noFill/>
                          </a:ln>
                          <a:solidFill>
                            <a:srgbClr val="FF3300"/>
                          </a:solidFill>
                          <a:effectLst/>
                          <a:latin typeface="Verdana" pitchFamily="34" charset="0"/>
                        </a:rPr>
                        <a:t>replace</a:t>
                      </a:r>
                      <a:r>
                        <a:rPr kumimoji="0" lang="en-US" sz="2400" b="0" i="0" u="none" strike="noStrike" cap="none" normalizeH="0" baseline="0" smtClean="0">
                          <a:ln>
                            <a:noFill/>
                          </a:ln>
                          <a:solidFill>
                            <a:schemeClr val="tx1"/>
                          </a:solidFill>
                          <a:effectLst/>
                          <a:latin typeface="Verdana" pitchFamily="34" charset="0"/>
                        </a:rPr>
                        <a:t>(1,3,”xyz”);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8581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Char char=""/>
                        <a:tabLst/>
                      </a:pPr>
                      <a:r>
                        <a:rPr kumimoji="0" lang="en-US" sz="2000" b="0" i="0" u="none" strike="noStrike" cap="none" normalizeH="0" baseline="0" smtClean="0">
                          <a:ln>
                            <a:noFill/>
                          </a:ln>
                          <a:solidFill>
                            <a:schemeClr val="tx1"/>
                          </a:solidFill>
                          <a:effectLst/>
                          <a:latin typeface="Verdan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dirty="0" err="1" smtClean="0">
                          <a:ln>
                            <a:noFill/>
                          </a:ln>
                          <a:solidFill>
                            <a:schemeClr val="tx1"/>
                          </a:solidFill>
                          <a:effectLst/>
                          <a:latin typeface="Verdana" pitchFamily="34" charset="0"/>
                        </a:rPr>
                        <a:t>s.</a:t>
                      </a:r>
                      <a:r>
                        <a:rPr kumimoji="0" lang="en-US" sz="2400" b="0" i="0" u="none" strike="noStrike" cap="none" normalizeH="0" baseline="0" dirty="0" err="1" smtClean="0">
                          <a:ln>
                            <a:noFill/>
                          </a:ln>
                          <a:solidFill>
                            <a:srgbClr val="FF3300"/>
                          </a:solidFill>
                          <a:effectLst/>
                          <a:latin typeface="Verdana" pitchFamily="34" charset="0"/>
                        </a:rPr>
                        <a:t>setCharAt</a:t>
                      </a:r>
                      <a:r>
                        <a:rPr kumimoji="0" lang="en-US" sz="2400" b="0" i="0" u="none" strike="noStrike" cap="none" normalizeH="0" baseline="0" dirty="0" smtClean="0">
                          <a:ln>
                            <a:noFill/>
                          </a:ln>
                          <a:solidFill>
                            <a:schemeClr val="tx1"/>
                          </a:solidFill>
                          <a:effectLst/>
                          <a:latin typeface="Verdana" pitchFamily="34" charset="0"/>
                        </a:rPr>
                        <a:t>(3,‘x’);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8422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Char char=""/>
                        <a:tabLst/>
                      </a:pPr>
                      <a:r>
                        <a:rPr kumimoji="0" lang="en-US" sz="2000" b="0" i="0" u="none" strike="noStrike" cap="none" normalizeH="0" baseline="0" dirty="0" smtClean="0">
                          <a:ln>
                            <a:noFill/>
                          </a:ln>
                          <a:solidFill>
                            <a:schemeClr val="tx1"/>
                          </a:solidFill>
                          <a:effectLst/>
                          <a:latin typeface="Verdan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0" i="0" u="none" strike="noStrike" cap="none" normalizeH="0" baseline="0" dirty="0" err="1" smtClean="0">
                          <a:ln>
                            <a:noFill/>
                          </a:ln>
                          <a:solidFill>
                            <a:schemeClr val="tx1"/>
                          </a:solidFill>
                          <a:effectLst/>
                          <a:latin typeface="Verdana" pitchFamily="34" charset="0"/>
                        </a:rPr>
                        <a:t>s.</a:t>
                      </a:r>
                      <a:r>
                        <a:rPr kumimoji="0" lang="en-US" sz="2400" b="0" i="0" u="none" strike="noStrike" cap="none" normalizeH="0" baseline="0" dirty="0" err="1" smtClean="0">
                          <a:ln>
                            <a:noFill/>
                          </a:ln>
                          <a:solidFill>
                            <a:srgbClr val="FF3300"/>
                          </a:solidFill>
                          <a:effectLst/>
                          <a:latin typeface="Verdana" pitchFamily="34" charset="0"/>
                        </a:rPr>
                        <a:t>reverse</a:t>
                      </a:r>
                      <a:r>
                        <a:rPr kumimoji="0" lang="en-US" sz="2400" b="0" i="0" u="none" strike="noStrike" cap="none" normalizeH="0" baseline="0" dirty="0" smtClean="0">
                          <a:ln>
                            <a:noFill/>
                          </a:ln>
                          <a:solidFill>
                            <a:schemeClr val="tx1"/>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4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63651" name="Text Box 35"/>
          <p:cNvSpPr txBox="1">
            <a:spLocks noChangeArrowheads="1"/>
          </p:cNvSpPr>
          <p:nvPr/>
        </p:nvSpPr>
        <p:spPr bwMode="auto">
          <a:xfrm>
            <a:off x="304800" y="1371600"/>
            <a:ext cx="5105400" cy="400050"/>
          </a:xfrm>
          <a:prstGeom prst="rect">
            <a:avLst/>
          </a:prstGeom>
          <a:noFill/>
          <a:ln w="9525" algn="ctr">
            <a:noFill/>
            <a:miter lim="800000"/>
            <a:headEnd/>
            <a:tailEnd/>
          </a:ln>
        </p:spPr>
        <p:txBody>
          <a:bodyPr>
            <a:spAutoFit/>
          </a:bodyPr>
          <a:lstStyle/>
          <a:p>
            <a:pPr algn="l" eaLnBrk="1" hangingPunct="1">
              <a:spcBef>
                <a:spcPct val="20000"/>
              </a:spcBef>
              <a:buFont typeface="Wingdings" pitchFamily="2" charset="2"/>
              <a:buNone/>
              <a:defRPr/>
            </a:pPr>
            <a:r>
              <a:rPr lang="en-US" sz="2000" i="1" dirty="0" err="1">
                <a:latin typeface="+mn-lt"/>
              </a:rPr>
              <a:t>StringBuffer</a:t>
            </a:r>
            <a:r>
              <a:rPr lang="en-US" sz="2000" i="1" dirty="0">
                <a:latin typeface="+mn-lt"/>
              </a:rPr>
              <a:t> s= new </a:t>
            </a:r>
            <a:r>
              <a:rPr lang="en-US" sz="2000" i="1" dirty="0" err="1">
                <a:latin typeface="+mn-lt"/>
              </a:rPr>
              <a:t>StringBuffer</a:t>
            </a:r>
            <a:r>
              <a:rPr lang="en-US" sz="2000" i="1" dirty="0">
                <a:latin typeface="+mn-lt"/>
              </a:rPr>
              <a:t>(“</a:t>
            </a:r>
            <a:r>
              <a:rPr lang="en-US" sz="2000" i="1" dirty="0" err="1">
                <a:latin typeface="+mn-lt"/>
              </a:rPr>
              <a:t>abcde</a:t>
            </a:r>
            <a:r>
              <a:rPr lang="en-US" sz="2000" i="1" dirty="0">
                <a:latin typeface="+mn-lt"/>
              </a:rPr>
              <a:t>”);</a:t>
            </a:r>
          </a:p>
        </p:txBody>
      </p:sp>
      <p:sp>
        <p:nvSpPr>
          <p:cNvPr id="25636" name="Rectangle 36"/>
          <p:cNvSpPr>
            <a:spLocks noChangeArrowheads="1"/>
          </p:cNvSpPr>
          <p:nvPr/>
        </p:nvSpPr>
        <p:spPr bwMode="auto">
          <a:xfrm>
            <a:off x="4953000" y="2057400"/>
            <a:ext cx="457200" cy="228600"/>
          </a:xfrm>
          <a:prstGeom prst="rect">
            <a:avLst/>
          </a:prstGeom>
          <a:solidFill>
            <a:srgbClr val="CCFFCC"/>
          </a:solidFill>
          <a:ln w="9525">
            <a:solidFill>
              <a:schemeClr val="bg1"/>
            </a:solidFill>
            <a:miter lim="800000"/>
            <a:headEnd/>
            <a:tailEnd/>
          </a:ln>
        </p:spPr>
        <p:txBody>
          <a:bodyPr wrap="none" anchor="ctr"/>
          <a:lstStyle/>
          <a:p>
            <a:r>
              <a:rPr lang="en-US" sz="1600"/>
              <a:t>s</a:t>
            </a:r>
          </a:p>
        </p:txBody>
      </p:sp>
      <p:sp>
        <p:nvSpPr>
          <p:cNvPr id="25637" name="Rectangle 37"/>
          <p:cNvSpPr>
            <a:spLocks noChangeArrowheads="1"/>
          </p:cNvSpPr>
          <p:nvPr/>
        </p:nvSpPr>
        <p:spPr bwMode="auto">
          <a:xfrm>
            <a:off x="4953000" y="2519363"/>
            <a:ext cx="914400" cy="223837"/>
          </a:xfrm>
          <a:prstGeom prst="rect">
            <a:avLst/>
          </a:prstGeom>
          <a:solidFill>
            <a:srgbClr val="F7A7EC"/>
          </a:solidFill>
          <a:ln w="9525">
            <a:solidFill>
              <a:schemeClr val="bg1"/>
            </a:solidFill>
            <a:miter lim="800000"/>
            <a:headEnd/>
            <a:tailEnd/>
          </a:ln>
        </p:spPr>
        <p:txBody>
          <a:bodyPr wrap="none" anchor="ctr"/>
          <a:lstStyle/>
          <a:p>
            <a:pPr algn="l"/>
            <a:r>
              <a:rPr lang="en-US" sz="1600">
                <a:latin typeface="Comic Sans MS" pitchFamily="66" charset="0"/>
              </a:rPr>
              <a:t>a b </a:t>
            </a:r>
            <a:r>
              <a:rPr lang="en-US" sz="1600">
                <a:solidFill>
                  <a:srgbClr val="FF3300"/>
                </a:solidFill>
                <a:latin typeface="Comic Sans MS" pitchFamily="66" charset="0"/>
              </a:rPr>
              <a:t>c</a:t>
            </a:r>
            <a:r>
              <a:rPr lang="en-US" sz="1600">
                <a:latin typeface="Comic Sans MS" pitchFamily="66" charset="0"/>
              </a:rPr>
              <a:t> d e</a:t>
            </a:r>
          </a:p>
        </p:txBody>
      </p:sp>
      <p:sp>
        <p:nvSpPr>
          <p:cNvPr id="25638" name="Line 38"/>
          <p:cNvSpPr>
            <a:spLocks noChangeShapeType="1"/>
          </p:cNvSpPr>
          <p:nvPr/>
        </p:nvSpPr>
        <p:spPr bwMode="auto">
          <a:xfrm>
            <a:off x="5029200" y="22860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639" name="Rectangle 39"/>
          <p:cNvSpPr>
            <a:spLocks noChangeArrowheads="1"/>
          </p:cNvSpPr>
          <p:nvPr/>
        </p:nvSpPr>
        <p:spPr bwMode="auto">
          <a:xfrm>
            <a:off x="6858000" y="2057400"/>
            <a:ext cx="457200" cy="228600"/>
          </a:xfrm>
          <a:prstGeom prst="rect">
            <a:avLst/>
          </a:prstGeom>
          <a:solidFill>
            <a:srgbClr val="CCFFCC"/>
          </a:solidFill>
          <a:ln w="9525">
            <a:solidFill>
              <a:schemeClr val="bg1"/>
            </a:solidFill>
            <a:miter lim="800000"/>
            <a:headEnd/>
            <a:tailEnd/>
          </a:ln>
        </p:spPr>
        <p:txBody>
          <a:bodyPr wrap="none" anchor="ctr"/>
          <a:lstStyle/>
          <a:p>
            <a:r>
              <a:rPr lang="en-US" sz="1600"/>
              <a:t>s</a:t>
            </a:r>
          </a:p>
        </p:txBody>
      </p:sp>
      <p:sp>
        <p:nvSpPr>
          <p:cNvPr id="25640" name="Rectangle 40"/>
          <p:cNvSpPr>
            <a:spLocks noChangeArrowheads="1"/>
          </p:cNvSpPr>
          <p:nvPr/>
        </p:nvSpPr>
        <p:spPr bwMode="auto">
          <a:xfrm>
            <a:off x="6858000" y="2514600"/>
            <a:ext cx="1447800" cy="228600"/>
          </a:xfrm>
          <a:prstGeom prst="rect">
            <a:avLst/>
          </a:prstGeom>
          <a:solidFill>
            <a:srgbClr val="F7A7EC"/>
          </a:solidFill>
          <a:ln w="9525">
            <a:solidFill>
              <a:schemeClr val="bg1"/>
            </a:solidFill>
            <a:miter lim="800000"/>
            <a:headEnd/>
            <a:tailEnd/>
          </a:ln>
        </p:spPr>
        <p:txBody>
          <a:bodyPr wrap="none" anchor="ctr"/>
          <a:lstStyle/>
          <a:p>
            <a:pPr algn="l"/>
            <a:r>
              <a:rPr lang="en-US" sz="1600">
                <a:latin typeface="Comic Sans MS" pitchFamily="66" charset="0"/>
              </a:rPr>
              <a:t>a b </a:t>
            </a:r>
            <a:r>
              <a:rPr lang="en-US" sz="1600">
                <a:solidFill>
                  <a:srgbClr val="FFFF99"/>
                </a:solidFill>
                <a:latin typeface="Comic Sans MS" pitchFamily="66" charset="0"/>
              </a:rPr>
              <a:t>x y z</a:t>
            </a:r>
            <a:r>
              <a:rPr lang="en-US" sz="1600">
                <a:latin typeface="Comic Sans MS" pitchFamily="66" charset="0"/>
              </a:rPr>
              <a:t> </a:t>
            </a:r>
            <a:r>
              <a:rPr lang="en-US" sz="1600">
                <a:solidFill>
                  <a:srgbClr val="FF3300"/>
                </a:solidFill>
                <a:latin typeface="Comic Sans MS" pitchFamily="66" charset="0"/>
              </a:rPr>
              <a:t>c </a:t>
            </a:r>
            <a:r>
              <a:rPr lang="en-US" sz="1600">
                <a:latin typeface="Comic Sans MS" pitchFamily="66" charset="0"/>
              </a:rPr>
              <a:t>d e</a:t>
            </a:r>
          </a:p>
        </p:txBody>
      </p:sp>
      <p:sp>
        <p:nvSpPr>
          <p:cNvPr id="25641" name="Line 41"/>
          <p:cNvSpPr>
            <a:spLocks noChangeShapeType="1"/>
          </p:cNvSpPr>
          <p:nvPr/>
        </p:nvSpPr>
        <p:spPr bwMode="auto">
          <a:xfrm>
            <a:off x="6934200" y="22860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642" name="Rectangle 42"/>
          <p:cNvSpPr>
            <a:spLocks noChangeArrowheads="1"/>
          </p:cNvSpPr>
          <p:nvPr/>
        </p:nvSpPr>
        <p:spPr bwMode="auto">
          <a:xfrm>
            <a:off x="4953000" y="2819400"/>
            <a:ext cx="457200" cy="228600"/>
          </a:xfrm>
          <a:prstGeom prst="rect">
            <a:avLst/>
          </a:prstGeom>
          <a:solidFill>
            <a:srgbClr val="CCFFCC"/>
          </a:solidFill>
          <a:ln w="9525">
            <a:solidFill>
              <a:schemeClr val="bg1"/>
            </a:solidFill>
            <a:miter lim="800000"/>
            <a:headEnd/>
            <a:tailEnd/>
          </a:ln>
        </p:spPr>
        <p:txBody>
          <a:bodyPr wrap="none" anchor="ctr"/>
          <a:lstStyle/>
          <a:p>
            <a:r>
              <a:rPr lang="en-US" sz="1600"/>
              <a:t>s</a:t>
            </a:r>
          </a:p>
        </p:txBody>
      </p:sp>
      <p:sp>
        <p:nvSpPr>
          <p:cNvPr id="25643" name="Rectangle 43"/>
          <p:cNvSpPr>
            <a:spLocks noChangeArrowheads="1"/>
          </p:cNvSpPr>
          <p:nvPr/>
        </p:nvSpPr>
        <p:spPr bwMode="auto">
          <a:xfrm>
            <a:off x="4953000" y="3281363"/>
            <a:ext cx="914400" cy="223837"/>
          </a:xfrm>
          <a:prstGeom prst="rect">
            <a:avLst/>
          </a:prstGeom>
          <a:solidFill>
            <a:srgbClr val="F7A7EC"/>
          </a:solidFill>
          <a:ln w="9525">
            <a:solidFill>
              <a:schemeClr val="bg1"/>
            </a:solidFill>
            <a:miter lim="800000"/>
            <a:headEnd/>
            <a:tailEnd/>
          </a:ln>
        </p:spPr>
        <p:txBody>
          <a:bodyPr wrap="none" anchor="ctr"/>
          <a:lstStyle/>
          <a:p>
            <a:pPr algn="l"/>
            <a:r>
              <a:rPr lang="en-US" sz="1600">
                <a:latin typeface="Comic Sans MS" pitchFamily="66" charset="0"/>
              </a:rPr>
              <a:t>a</a:t>
            </a:r>
            <a:r>
              <a:rPr lang="en-US" sz="1600">
                <a:solidFill>
                  <a:srgbClr val="FF3300"/>
                </a:solidFill>
                <a:latin typeface="Comic Sans MS" pitchFamily="66" charset="0"/>
              </a:rPr>
              <a:t> b c</a:t>
            </a:r>
            <a:r>
              <a:rPr lang="en-US" sz="1600">
                <a:latin typeface="Comic Sans MS" pitchFamily="66" charset="0"/>
              </a:rPr>
              <a:t> d e</a:t>
            </a:r>
          </a:p>
        </p:txBody>
      </p:sp>
      <p:sp>
        <p:nvSpPr>
          <p:cNvPr id="25644" name="Line 44"/>
          <p:cNvSpPr>
            <a:spLocks noChangeShapeType="1"/>
          </p:cNvSpPr>
          <p:nvPr/>
        </p:nvSpPr>
        <p:spPr bwMode="auto">
          <a:xfrm>
            <a:off x="5029200" y="30480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645" name="Rectangle 45"/>
          <p:cNvSpPr>
            <a:spLocks noChangeArrowheads="1"/>
          </p:cNvSpPr>
          <p:nvPr/>
        </p:nvSpPr>
        <p:spPr bwMode="auto">
          <a:xfrm>
            <a:off x="6858000" y="2819400"/>
            <a:ext cx="457200" cy="228600"/>
          </a:xfrm>
          <a:prstGeom prst="rect">
            <a:avLst/>
          </a:prstGeom>
          <a:solidFill>
            <a:srgbClr val="CCFFCC"/>
          </a:solidFill>
          <a:ln w="9525">
            <a:solidFill>
              <a:schemeClr val="bg1"/>
            </a:solidFill>
            <a:miter lim="800000"/>
            <a:headEnd/>
            <a:tailEnd/>
          </a:ln>
        </p:spPr>
        <p:txBody>
          <a:bodyPr wrap="none" anchor="ctr"/>
          <a:lstStyle/>
          <a:p>
            <a:r>
              <a:rPr lang="en-US" sz="1600"/>
              <a:t>s</a:t>
            </a:r>
          </a:p>
        </p:txBody>
      </p:sp>
      <p:sp>
        <p:nvSpPr>
          <p:cNvPr id="25646" name="Rectangle 46"/>
          <p:cNvSpPr>
            <a:spLocks noChangeArrowheads="1"/>
          </p:cNvSpPr>
          <p:nvPr/>
        </p:nvSpPr>
        <p:spPr bwMode="auto">
          <a:xfrm>
            <a:off x="6858000" y="3276600"/>
            <a:ext cx="1447800" cy="228600"/>
          </a:xfrm>
          <a:prstGeom prst="rect">
            <a:avLst/>
          </a:prstGeom>
          <a:solidFill>
            <a:srgbClr val="F7A7EC"/>
          </a:solidFill>
          <a:ln w="9525">
            <a:solidFill>
              <a:schemeClr val="bg1"/>
            </a:solidFill>
            <a:miter lim="800000"/>
            <a:headEnd/>
            <a:tailEnd/>
          </a:ln>
        </p:spPr>
        <p:txBody>
          <a:bodyPr wrap="none" anchor="ctr"/>
          <a:lstStyle/>
          <a:p>
            <a:pPr algn="l"/>
            <a:r>
              <a:rPr lang="en-US" sz="1600">
                <a:latin typeface="Comic Sans MS" pitchFamily="66" charset="0"/>
              </a:rPr>
              <a:t>a d e</a:t>
            </a:r>
          </a:p>
        </p:txBody>
      </p:sp>
      <p:sp>
        <p:nvSpPr>
          <p:cNvPr id="25647" name="Line 47"/>
          <p:cNvSpPr>
            <a:spLocks noChangeShapeType="1"/>
          </p:cNvSpPr>
          <p:nvPr/>
        </p:nvSpPr>
        <p:spPr bwMode="auto">
          <a:xfrm>
            <a:off x="6934200" y="30480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648" name="Rectangle 48"/>
          <p:cNvSpPr>
            <a:spLocks noChangeArrowheads="1"/>
          </p:cNvSpPr>
          <p:nvPr/>
        </p:nvSpPr>
        <p:spPr bwMode="auto">
          <a:xfrm>
            <a:off x="4953000" y="3581400"/>
            <a:ext cx="457200" cy="228600"/>
          </a:xfrm>
          <a:prstGeom prst="rect">
            <a:avLst/>
          </a:prstGeom>
          <a:solidFill>
            <a:srgbClr val="CCFFCC"/>
          </a:solidFill>
          <a:ln w="9525">
            <a:solidFill>
              <a:schemeClr val="bg1"/>
            </a:solidFill>
            <a:miter lim="800000"/>
            <a:headEnd/>
            <a:tailEnd/>
          </a:ln>
        </p:spPr>
        <p:txBody>
          <a:bodyPr wrap="none" anchor="ctr"/>
          <a:lstStyle/>
          <a:p>
            <a:r>
              <a:rPr lang="en-US" sz="1600"/>
              <a:t>s</a:t>
            </a:r>
          </a:p>
        </p:txBody>
      </p:sp>
      <p:sp>
        <p:nvSpPr>
          <p:cNvPr id="25649" name="Rectangle 49"/>
          <p:cNvSpPr>
            <a:spLocks noChangeArrowheads="1"/>
          </p:cNvSpPr>
          <p:nvPr/>
        </p:nvSpPr>
        <p:spPr bwMode="auto">
          <a:xfrm>
            <a:off x="4953000" y="4043363"/>
            <a:ext cx="914400" cy="223837"/>
          </a:xfrm>
          <a:prstGeom prst="rect">
            <a:avLst/>
          </a:prstGeom>
          <a:solidFill>
            <a:srgbClr val="F7A7EC"/>
          </a:solidFill>
          <a:ln w="9525">
            <a:solidFill>
              <a:schemeClr val="bg1"/>
            </a:solidFill>
            <a:miter lim="800000"/>
            <a:headEnd/>
            <a:tailEnd/>
          </a:ln>
        </p:spPr>
        <p:txBody>
          <a:bodyPr wrap="none" anchor="ctr"/>
          <a:lstStyle/>
          <a:p>
            <a:pPr algn="l"/>
            <a:r>
              <a:rPr lang="en-US" sz="1600">
                <a:latin typeface="Comic Sans MS" pitchFamily="66" charset="0"/>
              </a:rPr>
              <a:t>a </a:t>
            </a:r>
            <a:r>
              <a:rPr lang="en-US" sz="1600">
                <a:solidFill>
                  <a:srgbClr val="FF3300"/>
                </a:solidFill>
                <a:latin typeface="Comic Sans MS" pitchFamily="66" charset="0"/>
              </a:rPr>
              <a:t>b c</a:t>
            </a:r>
            <a:r>
              <a:rPr lang="en-US" sz="1600">
                <a:latin typeface="Comic Sans MS" pitchFamily="66" charset="0"/>
              </a:rPr>
              <a:t> d e</a:t>
            </a:r>
          </a:p>
        </p:txBody>
      </p:sp>
      <p:sp>
        <p:nvSpPr>
          <p:cNvPr id="25650" name="Line 50"/>
          <p:cNvSpPr>
            <a:spLocks noChangeShapeType="1"/>
          </p:cNvSpPr>
          <p:nvPr/>
        </p:nvSpPr>
        <p:spPr bwMode="auto">
          <a:xfrm>
            <a:off x="5029200" y="38100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651" name="Rectangle 51"/>
          <p:cNvSpPr>
            <a:spLocks noChangeArrowheads="1"/>
          </p:cNvSpPr>
          <p:nvPr/>
        </p:nvSpPr>
        <p:spPr bwMode="auto">
          <a:xfrm>
            <a:off x="6858000" y="3581400"/>
            <a:ext cx="457200" cy="228600"/>
          </a:xfrm>
          <a:prstGeom prst="rect">
            <a:avLst/>
          </a:prstGeom>
          <a:solidFill>
            <a:srgbClr val="CCFFCC"/>
          </a:solidFill>
          <a:ln w="9525">
            <a:solidFill>
              <a:schemeClr val="bg1"/>
            </a:solidFill>
            <a:miter lim="800000"/>
            <a:headEnd/>
            <a:tailEnd/>
          </a:ln>
        </p:spPr>
        <p:txBody>
          <a:bodyPr wrap="none" anchor="ctr"/>
          <a:lstStyle/>
          <a:p>
            <a:r>
              <a:rPr lang="en-US" sz="1600"/>
              <a:t>s</a:t>
            </a:r>
          </a:p>
        </p:txBody>
      </p:sp>
      <p:sp>
        <p:nvSpPr>
          <p:cNvPr id="25652" name="Rectangle 52"/>
          <p:cNvSpPr>
            <a:spLocks noChangeArrowheads="1"/>
          </p:cNvSpPr>
          <p:nvPr/>
        </p:nvSpPr>
        <p:spPr bwMode="auto">
          <a:xfrm>
            <a:off x="6858000" y="4038600"/>
            <a:ext cx="1447800" cy="228600"/>
          </a:xfrm>
          <a:prstGeom prst="rect">
            <a:avLst/>
          </a:prstGeom>
          <a:solidFill>
            <a:srgbClr val="F7A7EC"/>
          </a:solidFill>
          <a:ln w="9525">
            <a:solidFill>
              <a:schemeClr val="bg1"/>
            </a:solidFill>
            <a:miter lim="800000"/>
            <a:headEnd/>
            <a:tailEnd/>
          </a:ln>
        </p:spPr>
        <p:txBody>
          <a:bodyPr wrap="none" anchor="ctr"/>
          <a:lstStyle/>
          <a:p>
            <a:pPr algn="l"/>
            <a:r>
              <a:rPr lang="en-US" sz="1600">
                <a:latin typeface="Comic Sans MS" pitchFamily="66" charset="0"/>
              </a:rPr>
              <a:t>a </a:t>
            </a:r>
            <a:r>
              <a:rPr lang="en-US" sz="1600">
                <a:solidFill>
                  <a:srgbClr val="FFFF99"/>
                </a:solidFill>
                <a:latin typeface="Comic Sans MS" pitchFamily="66" charset="0"/>
              </a:rPr>
              <a:t>x y z</a:t>
            </a:r>
            <a:r>
              <a:rPr lang="en-US" sz="1600">
                <a:latin typeface="Comic Sans MS" pitchFamily="66" charset="0"/>
              </a:rPr>
              <a:t> d e</a:t>
            </a:r>
          </a:p>
        </p:txBody>
      </p:sp>
      <p:sp>
        <p:nvSpPr>
          <p:cNvPr id="25653" name="Line 53"/>
          <p:cNvSpPr>
            <a:spLocks noChangeShapeType="1"/>
          </p:cNvSpPr>
          <p:nvPr/>
        </p:nvSpPr>
        <p:spPr bwMode="auto">
          <a:xfrm>
            <a:off x="6934200" y="38100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654" name="Rectangle 54"/>
          <p:cNvSpPr>
            <a:spLocks noChangeArrowheads="1"/>
          </p:cNvSpPr>
          <p:nvPr/>
        </p:nvSpPr>
        <p:spPr bwMode="auto">
          <a:xfrm>
            <a:off x="4953000" y="4419600"/>
            <a:ext cx="457200" cy="228600"/>
          </a:xfrm>
          <a:prstGeom prst="rect">
            <a:avLst/>
          </a:prstGeom>
          <a:solidFill>
            <a:srgbClr val="CCFFCC"/>
          </a:solidFill>
          <a:ln w="9525">
            <a:solidFill>
              <a:schemeClr val="bg1"/>
            </a:solidFill>
            <a:miter lim="800000"/>
            <a:headEnd/>
            <a:tailEnd/>
          </a:ln>
        </p:spPr>
        <p:txBody>
          <a:bodyPr wrap="none" anchor="ctr"/>
          <a:lstStyle/>
          <a:p>
            <a:r>
              <a:rPr lang="en-US" sz="1600"/>
              <a:t>s</a:t>
            </a:r>
          </a:p>
        </p:txBody>
      </p:sp>
      <p:sp>
        <p:nvSpPr>
          <p:cNvPr id="25655" name="Rectangle 55"/>
          <p:cNvSpPr>
            <a:spLocks noChangeArrowheads="1"/>
          </p:cNvSpPr>
          <p:nvPr/>
        </p:nvSpPr>
        <p:spPr bwMode="auto">
          <a:xfrm>
            <a:off x="4953000" y="4881563"/>
            <a:ext cx="914400" cy="223837"/>
          </a:xfrm>
          <a:prstGeom prst="rect">
            <a:avLst/>
          </a:prstGeom>
          <a:solidFill>
            <a:srgbClr val="F7A7EC"/>
          </a:solidFill>
          <a:ln w="9525">
            <a:solidFill>
              <a:schemeClr val="bg1"/>
            </a:solidFill>
            <a:miter lim="800000"/>
            <a:headEnd/>
            <a:tailEnd/>
          </a:ln>
        </p:spPr>
        <p:txBody>
          <a:bodyPr wrap="none" anchor="ctr"/>
          <a:lstStyle/>
          <a:p>
            <a:pPr algn="l"/>
            <a:r>
              <a:rPr lang="en-US" sz="1600">
                <a:latin typeface="Comic Sans MS" pitchFamily="66" charset="0"/>
              </a:rPr>
              <a:t>a b c </a:t>
            </a:r>
            <a:r>
              <a:rPr lang="en-US" sz="1600">
                <a:solidFill>
                  <a:srgbClr val="FF3300"/>
                </a:solidFill>
                <a:latin typeface="Comic Sans MS" pitchFamily="66" charset="0"/>
              </a:rPr>
              <a:t>d</a:t>
            </a:r>
            <a:r>
              <a:rPr lang="en-US" sz="1600">
                <a:latin typeface="Comic Sans MS" pitchFamily="66" charset="0"/>
              </a:rPr>
              <a:t> e</a:t>
            </a:r>
          </a:p>
        </p:txBody>
      </p:sp>
      <p:sp>
        <p:nvSpPr>
          <p:cNvPr id="25656" name="Line 56"/>
          <p:cNvSpPr>
            <a:spLocks noChangeShapeType="1"/>
          </p:cNvSpPr>
          <p:nvPr/>
        </p:nvSpPr>
        <p:spPr bwMode="auto">
          <a:xfrm>
            <a:off x="5029200" y="46482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657" name="Rectangle 57"/>
          <p:cNvSpPr>
            <a:spLocks noChangeArrowheads="1"/>
          </p:cNvSpPr>
          <p:nvPr/>
        </p:nvSpPr>
        <p:spPr bwMode="auto">
          <a:xfrm>
            <a:off x="6858000" y="4419600"/>
            <a:ext cx="457200" cy="228600"/>
          </a:xfrm>
          <a:prstGeom prst="rect">
            <a:avLst/>
          </a:prstGeom>
          <a:solidFill>
            <a:srgbClr val="CCFFCC"/>
          </a:solidFill>
          <a:ln w="9525">
            <a:solidFill>
              <a:schemeClr val="bg1"/>
            </a:solidFill>
            <a:miter lim="800000"/>
            <a:headEnd/>
            <a:tailEnd/>
          </a:ln>
        </p:spPr>
        <p:txBody>
          <a:bodyPr wrap="none" anchor="ctr"/>
          <a:lstStyle/>
          <a:p>
            <a:r>
              <a:rPr lang="en-US" sz="1600"/>
              <a:t>s</a:t>
            </a:r>
          </a:p>
        </p:txBody>
      </p:sp>
      <p:sp>
        <p:nvSpPr>
          <p:cNvPr id="25658" name="Rectangle 58"/>
          <p:cNvSpPr>
            <a:spLocks noChangeArrowheads="1"/>
          </p:cNvSpPr>
          <p:nvPr/>
        </p:nvSpPr>
        <p:spPr bwMode="auto">
          <a:xfrm>
            <a:off x="6858000" y="4876800"/>
            <a:ext cx="1447800" cy="228600"/>
          </a:xfrm>
          <a:prstGeom prst="rect">
            <a:avLst/>
          </a:prstGeom>
          <a:solidFill>
            <a:srgbClr val="F7A7EC"/>
          </a:solidFill>
          <a:ln w="9525">
            <a:solidFill>
              <a:schemeClr val="bg1"/>
            </a:solidFill>
            <a:miter lim="800000"/>
            <a:headEnd/>
            <a:tailEnd/>
          </a:ln>
        </p:spPr>
        <p:txBody>
          <a:bodyPr wrap="none" anchor="ctr"/>
          <a:lstStyle/>
          <a:p>
            <a:pPr algn="l"/>
            <a:r>
              <a:rPr lang="en-US" sz="1600">
                <a:latin typeface="Comic Sans MS" pitchFamily="66" charset="0"/>
              </a:rPr>
              <a:t>a b c  </a:t>
            </a:r>
            <a:r>
              <a:rPr lang="en-US" sz="1600">
                <a:solidFill>
                  <a:srgbClr val="FFFF99"/>
                </a:solidFill>
                <a:latin typeface="Comic Sans MS" pitchFamily="66" charset="0"/>
              </a:rPr>
              <a:t>x </a:t>
            </a:r>
            <a:r>
              <a:rPr lang="en-US" sz="1600">
                <a:solidFill>
                  <a:srgbClr val="FF3300"/>
                </a:solidFill>
                <a:latin typeface="Comic Sans MS" pitchFamily="66" charset="0"/>
              </a:rPr>
              <a:t> </a:t>
            </a:r>
            <a:r>
              <a:rPr lang="en-US" sz="1600">
                <a:latin typeface="Comic Sans MS" pitchFamily="66" charset="0"/>
              </a:rPr>
              <a:t> e</a:t>
            </a:r>
          </a:p>
        </p:txBody>
      </p:sp>
      <p:sp>
        <p:nvSpPr>
          <p:cNvPr id="25659" name="Line 59"/>
          <p:cNvSpPr>
            <a:spLocks noChangeShapeType="1"/>
          </p:cNvSpPr>
          <p:nvPr/>
        </p:nvSpPr>
        <p:spPr bwMode="auto">
          <a:xfrm>
            <a:off x="6934200" y="46482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660" name="Rectangle 60"/>
          <p:cNvSpPr>
            <a:spLocks noChangeArrowheads="1"/>
          </p:cNvSpPr>
          <p:nvPr/>
        </p:nvSpPr>
        <p:spPr bwMode="auto">
          <a:xfrm>
            <a:off x="4953000" y="5181600"/>
            <a:ext cx="457200" cy="228600"/>
          </a:xfrm>
          <a:prstGeom prst="rect">
            <a:avLst/>
          </a:prstGeom>
          <a:solidFill>
            <a:srgbClr val="CCFFCC"/>
          </a:solidFill>
          <a:ln w="9525">
            <a:solidFill>
              <a:schemeClr val="bg1"/>
            </a:solidFill>
            <a:miter lim="800000"/>
            <a:headEnd/>
            <a:tailEnd/>
          </a:ln>
        </p:spPr>
        <p:txBody>
          <a:bodyPr wrap="none" anchor="ctr"/>
          <a:lstStyle/>
          <a:p>
            <a:r>
              <a:rPr lang="en-US" sz="1600"/>
              <a:t>s</a:t>
            </a:r>
          </a:p>
        </p:txBody>
      </p:sp>
      <p:sp>
        <p:nvSpPr>
          <p:cNvPr id="25661" name="Rectangle 61"/>
          <p:cNvSpPr>
            <a:spLocks noChangeArrowheads="1"/>
          </p:cNvSpPr>
          <p:nvPr/>
        </p:nvSpPr>
        <p:spPr bwMode="auto">
          <a:xfrm>
            <a:off x="4953000" y="5643563"/>
            <a:ext cx="914400" cy="223837"/>
          </a:xfrm>
          <a:prstGeom prst="rect">
            <a:avLst/>
          </a:prstGeom>
          <a:solidFill>
            <a:srgbClr val="F7A7EC"/>
          </a:solidFill>
          <a:ln w="9525">
            <a:solidFill>
              <a:schemeClr val="bg1"/>
            </a:solidFill>
            <a:miter lim="800000"/>
            <a:headEnd/>
            <a:tailEnd/>
          </a:ln>
        </p:spPr>
        <p:txBody>
          <a:bodyPr wrap="none" anchor="ctr"/>
          <a:lstStyle/>
          <a:p>
            <a:pPr algn="l"/>
            <a:r>
              <a:rPr lang="en-US" sz="1600">
                <a:solidFill>
                  <a:srgbClr val="FF3300"/>
                </a:solidFill>
                <a:latin typeface="Comic Sans MS" pitchFamily="66" charset="0"/>
              </a:rPr>
              <a:t>a b c d e</a:t>
            </a:r>
          </a:p>
        </p:txBody>
      </p:sp>
      <p:sp>
        <p:nvSpPr>
          <p:cNvPr id="25662" name="Line 62"/>
          <p:cNvSpPr>
            <a:spLocks noChangeShapeType="1"/>
          </p:cNvSpPr>
          <p:nvPr/>
        </p:nvSpPr>
        <p:spPr bwMode="auto">
          <a:xfrm>
            <a:off x="5029200" y="54102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663" name="Rectangle 63"/>
          <p:cNvSpPr>
            <a:spLocks noChangeArrowheads="1"/>
          </p:cNvSpPr>
          <p:nvPr/>
        </p:nvSpPr>
        <p:spPr bwMode="auto">
          <a:xfrm>
            <a:off x="6858000" y="5181600"/>
            <a:ext cx="457200" cy="228600"/>
          </a:xfrm>
          <a:prstGeom prst="rect">
            <a:avLst/>
          </a:prstGeom>
          <a:solidFill>
            <a:srgbClr val="CCFFCC"/>
          </a:solidFill>
          <a:ln w="9525">
            <a:solidFill>
              <a:schemeClr val="bg1"/>
            </a:solidFill>
            <a:miter lim="800000"/>
            <a:headEnd/>
            <a:tailEnd/>
          </a:ln>
        </p:spPr>
        <p:txBody>
          <a:bodyPr wrap="none" anchor="ctr"/>
          <a:lstStyle/>
          <a:p>
            <a:r>
              <a:rPr lang="en-US" sz="1600"/>
              <a:t>s</a:t>
            </a:r>
          </a:p>
        </p:txBody>
      </p:sp>
      <p:sp>
        <p:nvSpPr>
          <p:cNvPr id="25664" name="Rectangle 64"/>
          <p:cNvSpPr>
            <a:spLocks noChangeArrowheads="1"/>
          </p:cNvSpPr>
          <p:nvPr/>
        </p:nvSpPr>
        <p:spPr bwMode="auto">
          <a:xfrm>
            <a:off x="6858000" y="5638800"/>
            <a:ext cx="1447800" cy="228600"/>
          </a:xfrm>
          <a:prstGeom prst="rect">
            <a:avLst/>
          </a:prstGeom>
          <a:solidFill>
            <a:srgbClr val="F7A7EC"/>
          </a:solidFill>
          <a:ln w="9525">
            <a:solidFill>
              <a:schemeClr val="bg1"/>
            </a:solidFill>
            <a:miter lim="800000"/>
            <a:headEnd/>
            <a:tailEnd/>
          </a:ln>
        </p:spPr>
        <p:txBody>
          <a:bodyPr wrap="none" anchor="ctr"/>
          <a:lstStyle/>
          <a:p>
            <a:pPr algn="l"/>
            <a:r>
              <a:rPr lang="en-US" sz="1600">
                <a:solidFill>
                  <a:srgbClr val="FFFF99"/>
                </a:solidFill>
                <a:latin typeface="Comic Sans MS" pitchFamily="66" charset="0"/>
              </a:rPr>
              <a:t>e d c b a</a:t>
            </a:r>
          </a:p>
        </p:txBody>
      </p:sp>
      <p:sp>
        <p:nvSpPr>
          <p:cNvPr id="25665" name="Line 65"/>
          <p:cNvSpPr>
            <a:spLocks noChangeShapeType="1"/>
          </p:cNvSpPr>
          <p:nvPr/>
        </p:nvSpPr>
        <p:spPr bwMode="auto">
          <a:xfrm>
            <a:off x="6934200" y="54102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667" name="Oval 67"/>
          <p:cNvSpPr>
            <a:spLocks noChangeArrowheads="1"/>
          </p:cNvSpPr>
          <p:nvPr/>
        </p:nvSpPr>
        <p:spPr bwMode="auto">
          <a:xfrm>
            <a:off x="381000" y="3069194"/>
            <a:ext cx="152400" cy="152400"/>
          </a:xfrm>
          <a:prstGeom prst="ellipse">
            <a:avLst/>
          </a:prstGeom>
          <a:solidFill>
            <a:schemeClr val="tx1"/>
          </a:solidFill>
          <a:ln w="9525" algn="ctr">
            <a:solidFill>
              <a:schemeClr val="tx1"/>
            </a:solidFill>
            <a:round/>
            <a:headEnd/>
            <a:tailEnd/>
          </a:ln>
        </p:spPr>
        <p:txBody>
          <a:bodyPr wrap="none" anchor="ctr"/>
          <a:lstStyle/>
          <a:p>
            <a:r>
              <a:rPr lang="en-US" sz="1400" b="1" dirty="0">
                <a:solidFill>
                  <a:schemeClr val="bg1"/>
                </a:solidFill>
                <a:latin typeface="Arial" pitchFamily="34" charset="0"/>
              </a:rPr>
              <a:t>2</a:t>
            </a:r>
          </a:p>
        </p:txBody>
      </p:sp>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dirty="0"/>
              <a:t>Math Class</a:t>
            </a:r>
          </a:p>
        </p:txBody>
      </p:sp>
      <p:pic>
        <p:nvPicPr>
          <p:cNvPr id="26627" name="Picture 3" descr="MA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895600"/>
            <a:ext cx="25908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t>Math Class</a:t>
            </a:r>
          </a:p>
        </p:txBody>
      </p:sp>
      <p:sp>
        <p:nvSpPr>
          <p:cNvPr id="27651" name="Rectangle 3"/>
          <p:cNvSpPr>
            <a:spLocks noGrp="1" noChangeArrowheads="1"/>
          </p:cNvSpPr>
          <p:nvPr>
            <p:ph type="body" idx="1"/>
          </p:nvPr>
        </p:nvSpPr>
        <p:spPr bwMode="auto"/>
        <p:txBody>
          <a:bodyPr/>
          <a:lstStyle/>
          <a:p>
            <a:pPr>
              <a:lnSpc>
                <a:spcPct val="90000"/>
              </a:lnSpc>
            </a:pPr>
            <a:r>
              <a:rPr dirty="0"/>
              <a:t>The </a:t>
            </a:r>
            <a:r>
              <a:rPr dirty="0">
                <a:solidFill>
                  <a:srgbClr val="FF3300"/>
                </a:solidFill>
              </a:rPr>
              <a:t>Math class</a:t>
            </a:r>
            <a:r>
              <a:rPr dirty="0"/>
              <a:t> is </a:t>
            </a:r>
            <a:r>
              <a:rPr dirty="0">
                <a:solidFill>
                  <a:srgbClr val="FF3300"/>
                </a:solidFill>
              </a:rPr>
              <a:t>final</a:t>
            </a:r>
            <a:r>
              <a:rPr dirty="0"/>
              <a:t> so you </a:t>
            </a:r>
            <a:r>
              <a:rPr dirty="0">
                <a:solidFill>
                  <a:srgbClr val="FF3300"/>
                </a:solidFill>
              </a:rPr>
              <a:t>cannot inherit</a:t>
            </a:r>
            <a:r>
              <a:rPr dirty="0"/>
              <a:t> this class.</a:t>
            </a:r>
          </a:p>
          <a:p>
            <a:pPr>
              <a:lnSpc>
                <a:spcPct val="90000"/>
              </a:lnSpc>
            </a:pPr>
            <a:endParaRPr sz="1000" dirty="0"/>
          </a:p>
          <a:p>
            <a:pPr>
              <a:lnSpc>
                <a:spcPct val="90000"/>
              </a:lnSpc>
            </a:pPr>
            <a:r>
              <a:rPr dirty="0"/>
              <a:t>All the </a:t>
            </a:r>
            <a:r>
              <a:rPr dirty="0">
                <a:solidFill>
                  <a:srgbClr val="FF3300"/>
                </a:solidFill>
              </a:rPr>
              <a:t>methods</a:t>
            </a:r>
            <a:r>
              <a:rPr dirty="0"/>
              <a:t> defined in the Math class are </a:t>
            </a:r>
            <a:r>
              <a:rPr dirty="0">
                <a:solidFill>
                  <a:srgbClr val="FF3300"/>
                </a:solidFill>
              </a:rPr>
              <a:t>static</a:t>
            </a:r>
            <a:r>
              <a:rPr dirty="0" smtClean="0"/>
              <a:t>. Such classes are commonly referred to as utility classes</a:t>
            </a:r>
            <a:endParaRPr dirty="0"/>
          </a:p>
          <a:p>
            <a:pPr>
              <a:lnSpc>
                <a:spcPct val="90000"/>
              </a:lnSpc>
            </a:pPr>
            <a:endParaRPr sz="1000" dirty="0"/>
          </a:p>
          <a:p>
            <a:pPr>
              <a:lnSpc>
                <a:spcPct val="90000"/>
              </a:lnSpc>
            </a:pPr>
            <a:r>
              <a:rPr dirty="0"/>
              <a:t>Also, the Math class has a private constructor, so you cannot instantiate it.</a:t>
            </a:r>
          </a:p>
          <a:p>
            <a:pPr>
              <a:lnSpc>
                <a:spcPct val="90000"/>
              </a:lnSpc>
            </a:pPr>
            <a:endParaRPr dirty="0"/>
          </a:p>
          <a:p>
            <a:pPr>
              <a:lnSpc>
                <a:spcPct val="90000"/>
              </a:lnSpc>
            </a:pPr>
            <a:endParaRPr sz="1000" dirty="0"/>
          </a:p>
          <a:p>
            <a:pPr>
              <a:lnSpc>
                <a:spcPct val="90000"/>
              </a:lnSpc>
              <a:buFont typeface="Wingdings" pitchFamily="2" charset="2"/>
              <a:buNone/>
            </a:pPr>
            <a:r>
              <a:rPr sz="2000" b="1" dirty="0"/>
              <a:t>The Math class has the following methods</a:t>
            </a:r>
            <a:r>
              <a:rPr dirty="0"/>
              <a:t>: </a:t>
            </a:r>
          </a:p>
          <a:p>
            <a:pPr>
              <a:lnSpc>
                <a:spcPct val="90000"/>
              </a:lnSpc>
              <a:buFont typeface="Wingdings" pitchFamily="2" charset="2"/>
              <a:buNone/>
            </a:pPr>
            <a:endParaRPr sz="1000" dirty="0"/>
          </a:p>
          <a:p>
            <a:pPr>
              <a:lnSpc>
                <a:spcPct val="90000"/>
              </a:lnSpc>
            </a:pPr>
            <a:r>
              <a:rPr dirty="0">
                <a:solidFill>
                  <a:srgbClr val="FF3300"/>
                </a:solidFill>
              </a:rPr>
              <a:t>ceil()</a:t>
            </a:r>
            <a:r>
              <a:rPr dirty="0"/>
              <a:t>: returns the smallest double value that is not less than the argument and is equal to a mathematical integer. </a:t>
            </a:r>
            <a:endParaRPr dirty="0" smtClean="0"/>
          </a:p>
          <a:p>
            <a:pPr>
              <a:lnSpc>
                <a:spcPct val="90000"/>
              </a:lnSpc>
            </a:pPr>
            <a:endParaRPr dirty="0"/>
          </a:p>
          <a:p>
            <a:pPr lvl="3">
              <a:lnSpc>
                <a:spcPct val="90000"/>
              </a:lnSpc>
              <a:buClr>
                <a:schemeClr val="tx1"/>
              </a:buClr>
              <a:buFontTx/>
              <a:buChar char="•"/>
            </a:pPr>
            <a:r>
              <a:rPr b="1" dirty="0" err="1">
                <a:solidFill>
                  <a:srgbClr val="FF3300"/>
                </a:solidFill>
                <a:latin typeface="Courier New" pitchFamily="49" charset="0"/>
              </a:rPr>
              <a:t>Math.ceil</a:t>
            </a:r>
            <a:r>
              <a:rPr dirty="0">
                <a:solidFill>
                  <a:srgbClr val="FF3300"/>
                </a:solidFill>
                <a:latin typeface="Courier New" pitchFamily="49" charset="0"/>
              </a:rPr>
              <a:t>(5.4) 		// gives 6 </a:t>
            </a:r>
          </a:p>
          <a:p>
            <a:pPr lvl="3">
              <a:lnSpc>
                <a:spcPct val="90000"/>
              </a:lnSpc>
              <a:buClr>
                <a:schemeClr val="tx1"/>
              </a:buClr>
              <a:buFontTx/>
              <a:buChar char="•"/>
            </a:pPr>
            <a:r>
              <a:rPr b="1" dirty="0" err="1">
                <a:solidFill>
                  <a:srgbClr val="FF3300"/>
                </a:solidFill>
                <a:latin typeface="Courier New" pitchFamily="49" charset="0"/>
              </a:rPr>
              <a:t>Math.ceil</a:t>
            </a:r>
            <a:r>
              <a:rPr dirty="0">
                <a:solidFill>
                  <a:srgbClr val="FF3300"/>
                </a:solidFill>
                <a:latin typeface="Courier New" pitchFamily="49" charset="0"/>
              </a:rPr>
              <a:t>(-6.3) 	</a:t>
            </a:r>
            <a:r>
              <a:rPr dirty="0" smtClean="0">
                <a:solidFill>
                  <a:srgbClr val="FF3300"/>
                </a:solidFill>
                <a:latin typeface="Courier New" pitchFamily="49" charset="0"/>
              </a:rPr>
              <a:t>// </a:t>
            </a:r>
            <a:r>
              <a:rPr dirty="0">
                <a:solidFill>
                  <a:srgbClr val="FF3300"/>
                </a:solidFill>
                <a:latin typeface="Courier New" pitchFamily="49" charset="0"/>
              </a:rPr>
              <a:t>gives -6 </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t>Math Class</a:t>
            </a:r>
          </a:p>
        </p:txBody>
      </p:sp>
      <p:sp>
        <p:nvSpPr>
          <p:cNvPr id="1266691" name="Rectangle 3"/>
          <p:cNvSpPr>
            <a:spLocks noGrp="1" noChangeArrowheads="1"/>
          </p:cNvSpPr>
          <p:nvPr>
            <p:ph type="body" idx="1"/>
          </p:nvPr>
        </p:nvSpPr>
        <p:spPr bwMode="auto"/>
        <p:txBody>
          <a:bodyPr/>
          <a:lstStyle/>
          <a:p>
            <a:pPr>
              <a:lnSpc>
                <a:spcPct val="90000"/>
              </a:lnSpc>
            </a:pPr>
            <a:r>
              <a:rPr dirty="0">
                <a:solidFill>
                  <a:srgbClr val="FF3300"/>
                </a:solidFill>
              </a:rPr>
              <a:t>floor():</a:t>
            </a:r>
            <a:r>
              <a:rPr dirty="0"/>
              <a:t>returns the largest double value that is not greater than the argument and is equal to a mathematical integer. </a:t>
            </a:r>
            <a:endParaRPr dirty="0" smtClean="0"/>
          </a:p>
          <a:p>
            <a:pPr>
              <a:lnSpc>
                <a:spcPct val="90000"/>
              </a:lnSpc>
            </a:pPr>
            <a:endParaRPr dirty="0"/>
          </a:p>
          <a:p>
            <a:pPr lvl="2">
              <a:lnSpc>
                <a:spcPct val="90000"/>
              </a:lnSpc>
              <a:buClr>
                <a:schemeClr val="tx1"/>
              </a:buClr>
              <a:buFontTx/>
              <a:buChar char="•"/>
            </a:pPr>
            <a:r>
              <a:rPr dirty="0" err="1">
                <a:solidFill>
                  <a:srgbClr val="FF3300"/>
                </a:solidFill>
                <a:latin typeface="Courier New" pitchFamily="49" charset="0"/>
              </a:rPr>
              <a:t>Math.floor</a:t>
            </a:r>
            <a:r>
              <a:rPr dirty="0">
                <a:solidFill>
                  <a:srgbClr val="FF3300"/>
                </a:solidFill>
                <a:latin typeface="Courier New" pitchFamily="49" charset="0"/>
              </a:rPr>
              <a:t>(5.4) // gives 5 </a:t>
            </a:r>
          </a:p>
          <a:p>
            <a:pPr lvl="2">
              <a:lnSpc>
                <a:spcPct val="90000"/>
              </a:lnSpc>
              <a:buClr>
                <a:schemeClr val="tx1"/>
              </a:buClr>
              <a:buFontTx/>
              <a:buChar char="•"/>
            </a:pPr>
            <a:r>
              <a:rPr dirty="0" err="1">
                <a:solidFill>
                  <a:srgbClr val="FF3300"/>
                </a:solidFill>
                <a:latin typeface="Courier New" pitchFamily="49" charset="0"/>
              </a:rPr>
              <a:t>Math.floor</a:t>
            </a:r>
            <a:r>
              <a:rPr dirty="0">
                <a:solidFill>
                  <a:srgbClr val="FF3300"/>
                </a:solidFill>
                <a:latin typeface="Courier New" pitchFamily="49" charset="0"/>
              </a:rPr>
              <a:t>(-6.3) // gives -7</a:t>
            </a:r>
          </a:p>
          <a:p>
            <a:pPr lvl="1">
              <a:lnSpc>
                <a:spcPct val="90000"/>
              </a:lnSpc>
              <a:buFontTx/>
              <a:buNone/>
            </a:pPr>
            <a:endParaRPr dirty="0">
              <a:solidFill>
                <a:srgbClr val="FF3300"/>
              </a:solidFill>
              <a:latin typeface="Courier New" pitchFamily="49" charset="0"/>
            </a:endParaRPr>
          </a:p>
          <a:p>
            <a:pPr>
              <a:lnSpc>
                <a:spcPct val="90000"/>
              </a:lnSpc>
            </a:pPr>
            <a:r>
              <a:rPr dirty="0">
                <a:solidFill>
                  <a:srgbClr val="FF3300"/>
                </a:solidFill>
              </a:rPr>
              <a:t>max():</a:t>
            </a:r>
            <a:r>
              <a:rPr dirty="0"/>
              <a:t> takes two numeric arguments and returns the greater of the two. It is overloaded for </a:t>
            </a:r>
            <a:r>
              <a:rPr dirty="0" err="1"/>
              <a:t>int</a:t>
            </a:r>
            <a:r>
              <a:rPr dirty="0"/>
              <a:t>, long, float, or double arguments. </a:t>
            </a:r>
            <a:endParaRPr dirty="0" smtClean="0"/>
          </a:p>
          <a:p>
            <a:pPr>
              <a:lnSpc>
                <a:spcPct val="90000"/>
              </a:lnSpc>
            </a:pPr>
            <a:endParaRPr dirty="0"/>
          </a:p>
          <a:p>
            <a:pPr lvl="2">
              <a:lnSpc>
                <a:spcPct val="90000"/>
              </a:lnSpc>
              <a:buClr>
                <a:schemeClr val="tx1"/>
              </a:buClr>
              <a:buFontTx/>
              <a:buChar char="•"/>
            </a:pPr>
            <a:r>
              <a:rPr dirty="0">
                <a:solidFill>
                  <a:srgbClr val="FF3300"/>
                </a:solidFill>
                <a:latin typeface="Courier New" pitchFamily="49" charset="0"/>
              </a:rPr>
              <a:t>x = </a:t>
            </a:r>
            <a:r>
              <a:rPr dirty="0" err="1">
                <a:solidFill>
                  <a:srgbClr val="FF3300"/>
                </a:solidFill>
                <a:latin typeface="Courier New" pitchFamily="49" charset="0"/>
              </a:rPr>
              <a:t>Math.max</a:t>
            </a:r>
            <a:r>
              <a:rPr dirty="0">
                <a:solidFill>
                  <a:srgbClr val="FF3300"/>
                </a:solidFill>
                <a:latin typeface="Courier New" pitchFamily="49" charset="0"/>
              </a:rPr>
              <a:t>(10,-10); // returns 10</a:t>
            </a:r>
            <a:r>
              <a:rPr dirty="0"/>
              <a:t> </a:t>
            </a:r>
          </a:p>
          <a:p>
            <a:pPr lvl="1">
              <a:lnSpc>
                <a:spcPct val="90000"/>
              </a:lnSpc>
              <a:buFontTx/>
              <a:buNone/>
            </a:pPr>
            <a:endParaRPr dirty="0"/>
          </a:p>
          <a:p>
            <a:pPr>
              <a:lnSpc>
                <a:spcPct val="90000"/>
              </a:lnSpc>
            </a:pPr>
            <a:r>
              <a:rPr dirty="0">
                <a:solidFill>
                  <a:srgbClr val="FF3300"/>
                </a:solidFill>
              </a:rPr>
              <a:t>min():</a:t>
            </a:r>
            <a:r>
              <a:rPr dirty="0"/>
              <a:t>takes two numeric arguments and returns the smaller of the two. It is overloaded for </a:t>
            </a:r>
            <a:r>
              <a:rPr dirty="0" err="1"/>
              <a:t>int</a:t>
            </a:r>
            <a:r>
              <a:rPr dirty="0"/>
              <a:t>, long, float, or double arguments. </a:t>
            </a:r>
            <a:endParaRPr dirty="0" smtClean="0"/>
          </a:p>
          <a:p>
            <a:pPr>
              <a:lnSpc>
                <a:spcPct val="90000"/>
              </a:lnSpc>
            </a:pPr>
            <a:endParaRPr dirty="0"/>
          </a:p>
          <a:p>
            <a:pPr lvl="2">
              <a:lnSpc>
                <a:spcPct val="90000"/>
              </a:lnSpc>
              <a:buClr>
                <a:schemeClr val="tx1"/>
              </a:buClr>
              <a:buFontTx/>
              <a:buChar char="•"/>
            </a:pPr>
            <a:r>
              <a:rPr dirty="0">
                <a:solidFill>
                  <a:srgbClr val="FF3300"/>
                </a:solidFill>
                <a:latin typeface="Courier New" pitchFamily="49" charset="0"/>
              </a:rPr>
              <a:t>x = </a:t>
            </a:r>
            <a:r>
              <a:rPr dirty="0" err="1">
                <a:solidFill>
                  <a:srgbClr val="FF3300"/>
                </a:solidFill>
                <a:latin typeface="Courier New" pitchFamily="49" charset="0"/>
              </a:rPr>
              <a:t>Math.min</a:t>
            </a:r>
            <a:r>
              <a:rPr dirty="0">
                <a:solidFill>
                  <a:srgbClr val="FF3300"/>
                </a:solidFill>
                <a:latin typeface="Courier New" pitchFamily="49" charset="0"/>
              </a:rPr>
              <a:t>(10,-10); // returns -10 </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66691">
                                            <p:txEl>
                                              <p:pRg st="0" end="0"/>
                                            </p:txEl>
                                          </p:spTgt>
                                        </p:tgtEl>
                                        <p:attrNameLst>
                                          <p:attrName>style.visibility</p:attrName>
                                        </p:attrNameLst>
                                      </p:cBhvr>
                                      <p:to>
                                        <p:strVal val="visible"/>
                                      </p:to>
                                    </p:set>
                                    <p:animEffect transition="in" filter="blinds(horizontal)">
                                      <p:cBhvr>
                                        <p:cTn id="7" dur="500"/>
                                        <p:tgtEl>
                                          <p:spTgt spid="126669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66691">
                                            <p:txEl>
                                              <p:pRg st="2" end="2"/>
                                            </p:txEl>
                                          </p:spTgt>
                                        </p:tgtEl>
                                        <p:attrNameLst>
                                          <p:attrName>style.visibility</p:attrName>
                                        </p:attrNameLst>
                                      </p:cBhvr>
                                      <p:to>
                                        <p:strVal val="visible"/>
                                      </p:to>
                                    </p:set>
                                    <p:animEffect transition="in" filter="blinds(horizontal)">
                                      <p:cBhvr>
                                        <p:cTn id="10" dur="500"/>
                                        <p:tgtEl>
                                          <p:spTgt spid="126669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66691">
                                            <p:txEl>
                                              <p:pRg st="3" end="3"/>
                                            </p:txEl>
                                          </p:spTgt>
                                        </p:tgtEl>
                                        <p:attrNameLst>
                                          <p:attrName>style.visibility</p:attrName>
                                        </p:attrNameLst>
                                      </p:cBhvr>
                                      <p:to>
                                        <p:strVal val="visible"/>
                                      </p:to>
                                    </p:set>
                                    <p:animEffect transition="in" filter="blinds(horizontal)">
                                      <p:cBhvr>
                                        <p:cTn id="13" dur="500"/>
                                        <p:tgtEl>
                                          <p:spTgt spid="126669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266691">
                                            <p:txEl>
                                              <p:pRg st="5" end="5"/>
                                            </p:txEl>
                                          </p:spTgt>
                                        </p:tgtEl>
                                        <p:attrNameLst>
                                          <p:attrName>style.visibility</p:attrName>
                                        </p:attrNameLst>
                                      </p:cBhvr>
                                      <p:to>
                                        <p:strVal val="visible"/>
                                      </p:to>
                                    </p:set>
                                    <p:animEffect transition="in" filter="blinds(horizontal)">
                                      <p:cBhvr>
                                        <p:cTn id="16" dur="500"/>
                                        <p:tgtEl>
                                          <p:spTgt spid="1266691">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266691">
                                            <p:txEl>
                                              <p:pRg st="7" end="7"/>
                                            </p:txEl>
                                          </p:spTgt>
                                        </p:tgtEl>
                                        <p:attrNameLst>
                                          <p:attrName>style.visibility</p:attrName>
                                        </p:attrNameLst>
                                      </p:cBhvr>
                                      <p:to>
                                        <p:strVal val="visible"/>
                                      </p:to>
                                    </p:set>
                                    <p:animEffect transition="in" filter="blinds(horizontal)">
                                      <p:cBhvr>
                                        <p:cTn id="19" dur="500"/>
                                        <p:tgtEl>
                                          <p:spTgt spid="1266691">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266691">
                                            <p:txEl>
                                              <p:pRg st="9" end="9"/>
                                            </p:txEl>
                                          </p:spTgt>
                                        </p:tgtEl>
                                        <p:attrNameLst>
                                          <p:attrName>style.visibility</p:attrName>
                                        </p:attrNameLst>
                                      </p:cBhvr>
                                      <p:to>
                                        <p:strVal val="visible"/>
                                      </p:to>
                                    </p:set>
                                    <p:animEffect transition="in" filter="blinds(horizontal)">
                                      <p:cBhvr>
                                        <p:cTn id="22" dur="500"/>
                                        <p:tgtEl>
                                          <p:spTgt spid="1266691">
                                            <p:txEl>
                                              <p:pRg st="9" end="9"/>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266691">
                                            <p:txEl>
                                              <p:pRg st="11" end="11"/>
                                            </p:txEl>
                                          </p:spTgt>
                                        </p:tgtEl>
                                        <p:attrNameLst>
                                          <p:attrName>style.visibility</p:attrName>
                                        </p:attrNameLst>
                                      </p:cBhvr>
                                      <p:to>
                                        <p:strVal val="visible"/>
                                      </p:to>
                                    </p:set>
                                    <p:animEffect transition="in" filter="blinds(horizontal)">
                                      <p:cBhvr>
                                        <p:cTn id="25" dur="500"/>
                                        <p:tgtEl>
                                          <p:spTgt spid="126669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t>Math Class</a:t>
            </a:r>
          </a:p>
        </p:txBody>
      </p:sp>
      <p:sp>
        <p:nvSpPr>
          <p:cNvPr id="1267715" name="Rectangle 3"/>
          <p:cNvSpPr>
            <a:spLocks noGrp="1" noChangeArrowheads="1"/>
          </p:cNvSpPr>
          <p:nvPr>
            <p:ph type="body" idx="1"/>
          </p:nvPr>
        </p:nvSpPr>
        <p:spPr bwMode="auto"/>
        <p:txBody>
          <a:bodyPr/>
          <a:lstStyle/>
          <a:p>
            <a:pPr>
              <a:lnSpc>
                <a:spcPct val="90000"/>
              </a:lnSpc>
            </a:pPr>
            <a:r>
              <a:rPr dirty="0">
                <a:solidFill>
                  <a:srgbClr val="FF3300"/>
                </a:solidFill>
              </a:rPr>
              <a:t>random():</a:t>
            </a:r>
            <a:r>
              <a:rPr dirty="0"/>
              <a:t> returns a double value with a positive sign, greater than or equal to 0.0 and less than 1.0.</a:t>
            </a:r>
          </a:p>
          <a:p>
            <a:pPr>
              <a:lnSpc>
                <a:spcPct val="90000"/>
              </a:lnSpc>
            </a:pPr>
            <a:endParaRPr dirty="0"/>
          </a:p>
          <a:p>
            <a:pPr>
              <a:lnSpc>
                <a:spcPct val="90000"/>
              </a:lnSpc>
            </a:pPr>
            <a:r>
              <a:rPr dirty="0">
                <a:solidFill>
                  <a:srgbClr val="FF3300"/>
                </a:solidFill>
              </a:rPr>
              <a:t>abs(): </a:t>
            </a:r>
            <a:r>
              <a:rPr dirty="0"/>
              <a:t>returns the absolute value of the argument</a:t>
            </a:r>
            <a:r>
              <a:rPr dirty="0" smtClean="0"/>
              <a:t>.</a:t>
            </a:r>
          </a:p>
          <a:p>
            <a:pPr>
              <a:lnSpc>
                <a:spcPct val="90000"/>
              </a:lnSpc>
            </a:pPr>
            <a:endParaRPr dirty="0"/>
          </a:p>
          <a:p>
            <a:pPr lvl="2">
              <a:lnSpc>
                <a:spcPct val="90000"/>
              </a:lnSpc>
              <a:buClr>
                <a:schemeClr val="tx1"/>
              </a:buClr>
              <a:buFontTx/>
              <a:buChar char="•"/>
            </a:pPr>
            <a:r>
              <a:rPr dirty="0" err="1">
                <a:solidFill>
                  <a:srgbClr val="FF3300"/>
                </a:solidFill>
                <a:latin typeface="Courier New" pitchFamily="49" charset="0"/>
              </a:rPr>
              <a:t>Math.abs</a:t>
            </a:r>
            <a:r>
              <a:rPr dirty="0">
                <a:solidFill>
                  <a:srgbClr val="FF3300"/>
                </a:solidFill>
                <a:latin typeface="Courier New" pitchFamily="49" charset="0"/>
              </a:rPr>
              <a:t>(-33) 	// returns 33</a:t>
            </a:r>
            <a:r>
              <a:rPr dirty="0"/>
              <a:t> </a:t>
            </a:r>
          </a:p>
          <a:p>
            <a:pPr lvl="1">
              <a:lnSpc>
                <a:spcPct val="90000"/>
              </a:lnSpc>
              <a:buFontTx/>
              <a:buChar char="•"/>
            </a:pPr>
            <a:endParaRPr dirty="0"/>
          </a:p>
          <a:p>
            <a:pPr>
              <a:lnSpc>
                <a:spcPct val="90000"/>
              </a:lnSpc>
            </a:pPr>
            <a:r>
              <a:rPr dirty="0">
                <a:solidFill>
                  <a:srgbClr val="FF3300"/>
                </a:solidFill>
              </a:rPr>
              <a:t>round()</a:t>
            </a:r>
            <a:r>
              <a:rPr dirty="0"/>
              <a:t> : returns the integer closest to the argument .If the number after the decimal point is less than 0.5, </a:t>
            </a:r>
            <a:r>
              <a:rPr dirty="0" err="1"/>
              <a:t>Math.round</a:t>
            </a:r>
            <a:r>
              <a:rPr dirty="0"/>
              <a:t>() returns the same result as </a:t>
            </a:r>
            <a:r>
              <a:rPr dirty="0" err="1"/>
              <a:t>Math.floor</a:t>
            </a:r>
            <a:r>
              <a:rPr dirty="0"/>
              <a:t>(). In all the other cases, </a:t>
            </a:r>
            <a:r>
              <a:rPr dirty="0" err="1"/>
              <a:t>Math.round</a:t>
            </a:r>
            <a:r>
              <a:rPr dirty="0"/>
              <a:t>() works the same as </a:t>
            </a:r>
            <a:r>
              <a:rPr dirty="0" err="1" smtClean="0"/>
              <a:t>Math.ceil</a:t>
            </a:r>
            <a:r>
              <a:rPr dirty="0" smtClean="0"/>
              <a:t>(). </a:t>
            </a:r>
          </a:p>
          <a:p>
            <a:pPr>
              <a:lnSpc>
                <a:spcPct val="90000"/>
              </a:lnSpc>
            </a:pPr>
            <a:endParaRPr dirty="0"/>
          </a:p>
          <a:p>
            <a:pPr>
              <a:lnSpc>
                <a:spcPct val="90000"/>
              </a:lnSpc>
            </a:pPr>
            <a:endParaRPr sz="1000" dirty="0"/>
          </a:p>
          <a:p>
            <a:pPr lvl="2">
              <a:lnSpc>
                <a:spcPct val="90000"/>
              </a:lnSpc>
              <a:buClr>
                <a:schemeClr val="tx1"/>
              </a:buClr>
              <a:buFontTx/>
              <a:buChar char="•"/>
            </a:pPr>
            <a:r>
              <a:rPr dirty="0" err="1">
                <a:solidFill>
                  <a:srgbClr val="FF3300"/>
                </a:solidFill>
                <a:latin typeface="Courier New" pitchFamily="49" charset="0"/>
              </a:rPr>
              <a:t>Math.round</a:t>
            </a:r>
            <a:r>
              <a:rPr dirty="0">
                <a:solidFill>
                  <a:srgbClr val="FF3300"/>
                </a:solidFill>
                <a:latin typeface="Courier New" pitchFamily="49" charset="0"/>
              </a:rPr>
              <a:t>(-1.5) 	// result is -1 </a:t>
            </a:r>
          </a:p>
          <a:p>
            <a:pPr lvl="2">
              <a:lnSpc>
                <a:spcPct val="90000"/>
              </a:lnSpc>
              <a:buClr>
                <a:schemeClr val="tx1"/>
              </a:buClr>
              <a:buFontTx/>
              <a:buChar char="•"/>
            </a:pPr>
            <a:r>
              <a:rPr dirty="0" err="1">
                <a:solidFill>
                  <a:srgbClr val="FF3300"/>
                </a:solidFill>
                <a:latin typeface="Courier New" pitchFamily="49" charset="0"/>
              </a:rPr>
              <a:t>Math.round</a:t>
            </a:r>
            <a:r>
              <a:rPr dirty="0">
                <a:solidFill>
                  <a:srgbClr val="FF3300"/>
                </a:solidFill>
                <a:latin typeface="Courier New" pitchFamily="49" charset="0"/>
              </a:rPr>
              <a:t>(1.8) 	// result is 2 </a:t>
            </a:r>
          </a:p>
          <a:p>
            <a:pPr lvl="1">
              <a:lnSpc>
                <a:spcPct val="90000"/>
              </a:lnSpc>
              <a:buClr>
                <a:srgbClr val="FF3300"/>
              </a:buClr>
              <a:buFontTx/>
              <a:buNone/>
            </a:pPr>
            <a:endParaRPr b="1" i="1" dirty="0">
              <a:solidFill>
                <a:schemeClr val="accent2"/>
              </a:solidFill>
            </a:endParaRPr>
          </a:p>
          <a:p>
            <a:pPr lvl="1">
              <a:lnSpc>
                <a:spcPct val="90000"/>
              </a:lnSpc>
              <a:buClr>
                <a:srgbClr val="FF3300"/>
              </a:buClr>
              <a:buFontTx/>
              <a:buNone/>
            </a:pPr>
            <a:r>
              <a:rPr b="1" i="1" dirty="0">
                <a:solidFill>
                  <a:schemeClr val="accent2"/>
                </a:solidFill>
              </a:rPr>
              <a:t>								</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267715">
                                            <p:txEl>
                                              <p:pRg st="0" end="0"/>
                                            </p:txEl>
                                          </p:spTgt>
                                        </p:tgtEl>
                                        <p:attrNameLst>
                                          <p:attrName>style.visibility</p:attrName>
                                        </p:attrNameLst>
                                      </p:cBhvr>
                                      <p:to>
                                        <p:strVal val="visible"/>
                                      </p:to>
                                    </p:set>
                                    <p:animEffect transition="in" filter="blinds(horizontal)">
                                      <p:cBhvr>
                                        <p:cTn id="7" dur="500"/>
                                        <p:tgtEl>
                                          <p:spTgt spid="1267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67715">
                                            <p:txEl>
                                              <p:pRg st="2" end="2"/>
                                            </p:txEl>
                                          </p:spTgt>
                                        </p:tgtEl>
                                        <p:attrNameLst>
                                          <p:attrName>style.visibility</p:attrName>
                                        </p:attrNameLst>
                                      </p:cBhvr>
                                      <p:to>
                                        <p:strVal val="visible"/>
                                      </p:to>
                                    </p:set>
                                    <p:animEffect transition="in" filter="blinds(horizontal)">
                                      <p:cBhvr>
                                        <p:cTn id="12" dur="500"/>
                                        <p:tgtEl>
                                          <p:spTgt spid="1267715">
                                            <p:txEl>
                                              <p:pRg st="2" end="2"/>
                                            </p:txEl>
                                          </p:spTgt>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1267715">
                                            <p:txEl>
                                              <p:pRg st="4" end="4"/>
                                            </p:txEl>
                                          </p:spTgt>
                                        </p:tgtEl>
                                        <p:attrNameLst>
                                          <p:attrName>style.visibility</p:attrName>
                                        </p:attrNameLst>
                                      </p:cBhvr>
                                      <p:to>
                                        <p:strVal val="visible"/>
                                      </p:to>
                                    </p:set>
                                    <p:animEffect transition="in" filter="blinds(horizontal)">
                                      <p:cBhvr>
                                        <p:cTn id="16" dur="500"/>
                                        <p:tgtEl>
                                          <p:spTgt spid="1267715">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267715">
                                            <p:txEl>
                                              <p:pRg st="6" end="6"/>
                                            </p:txEl>
                                          </p:spTgt>
                                        </p:tgtEl>
                                        <p:attrNameLst>
                                          <p:attrName>style.visibility</p:attrName>
                                        </p:attrNameLst>
                                      </p:cBhvr>
                                      <p:to>
                                        <p:strVal val="visible"/>
                                      </p:to>
                                    </p:set>
                                    <p:animEffect transition="in" filter="blinds(horizontal)">
                                      <p:cBhvr>
                                        <p:cTn id="21" dur="500"/>
                                        <p:tgtEl>
                                          <p:spTgt spid="1267715">
                                            <p:txEl>
                                              <p:pRg st="6" end="6"/>
                                            </p:txEl>
                                          </p:spTgt>
                                        </p:tgtEl>
                                      </p:cBhvr>
                                    </p:animEffect>
                                  </p:childTnLst>
                                </p:cTn>
                              </p:par>
                            </p:childTnLst>
                          </p:cTn>
                        </p:par>
                        <p:par>
                          <p:cTn id="22" fill="hold" nodeType="afterGroup">
                            <p:stCondLst>
                              <p:cond delay="500"/>
                            </p:stCondLst>
                            <p:childTnLst>
                              <p:par>
                                <p:cTn id="23" presetID="3" presetClass="entr" presetSubtype="10" fill="hold" nodeType="afterEffect">
                                  <p:stCondLst>
                                    <p:cond delay="0"/>
                                  </p:stCondLst>
                                  <p:childTnLst>
                                    <p:set>
                                      <p:cBhvr>
                                        <p:cTn id="24" dur="1" fill="hold">
                                          <p:stCondLst>
                                            <p:cond delay="0"/>
                                          </p:stCondLst>
                                        </p:cTn>
                                        <p:tgtEl>
                                          <p:spTgt spid="1267715">
                                            <p:txEl>
                                              <p:pRg st="9" end="9"/>
                                            </p:txEl>
                                          </p:spTgt>
                                        </p:tgtEl>
                                        <p:attrNameLst>
                                          <p:attrName>style.visibility</p:attrName>
                                        </p:attrNameLst>
                                      </p:cBhvr>
                                      <p:to>
                                        <p:strVal val="visible"/>
                                      </p:to>
                                    </p:set>
                                    <p:animEffect transition="in" filter="blinds(horizontal)">
                                      <p:cBhvr>
                                        <p:cTn id="25" dur="500"/>
                                        <p:tgtEl>
                                          <p:spTgt spid="1267715">
                                            <p:txEl>
                                              <p:pRg st="9" end="9"/>
                                            </p:txEl>
                                          </p:spTgt>
                                        </p:tgtEl>
                                      </p:cBhvr>
                                    </p:animEffect>
                                  </p:childTnLst>
                                </p:cTn>
                              </p:par>
                            </p:childTnLst>
                          </p:cTn>
                        </p:par>
                        <p:par>
                          <p:cTn id="26" fill="hold" nodeType="afterGroup">
                            <p:stCondLst>
                              <p:cond delay="1000"/>
                            </p:stCondLst>
                            <p:childTnLst>
                              <p:par>
                                <p:cTn id="27" presetID="3" presetClass="entr" presetSubtype="10" fill="hold" nodeType="afterEffect">
                                  <p:stCondLst>
                                    <p:cond delay="0"/>
                                  </p:stCondLst>
                                  <p:childTnLst>
                                    <p:set>
                                      <p:cBhvr>
                                        <p:cTn id="28" dur="1" fill="hold">
                                          <p:stCondLst>
                                            <p:cond delay="0"/>
                                          </p:stCondLst>
                                        </p:cTn>
                                        <p:tgtEl>
                                          <p:spTgt spid="1267715">
                                            <p:txEl>
                                              <p:pRg st="10" end="10"/>
                                            </p:txEl>
                                          </p:spTgt>
                                        </p:tgtEl>
                                        <p:attrNameLst>
                                          <p:attrName>style.visibility</p:attrName>
                                        </p:attrNameLst>
                                      </p:cBhvr>
                                      <p:to>
                                        <p:strVal val="visible"/>
                                      </p:to>
                                    </p:set>
                                    <p:animEffect transition="in" filter="blinds(horizontal)">
                                      <p:cBhvr>
                                        <p:cTn id="29" dur="500"/>
                                        <p:tgtEl>
                                          <p:spTgt spid="1267715">
                                            <p:txEl>
                                              <p:pRg st="10" end="10"/>
                                            </p:txEl>
                                          </p:spTgt>
                                        </p:tgtEl>
                                      </p:cBhvr>
                                    </p:animEffect>
                                  </p:childTnLst>
                                </p:cTn>
                              </p:par>
                            </p:childTnLst>
                          </p:cTn>
                        </p:par>
                        <p:par>
                          <p:cTn id="30" fill="hold" nodeType="afterGroup">
                            <p:stCondLst>
                              <p:cond delay="1500"/>
                            </p:stCondLst>
                            <p:childTnLst>
                              <p:par>
                                <p:cTn id="31" presetID="3" presetClass="entr" presetSubtype="10" fill="hold" nodeType="afterEffect">
                                  <p:stCondLst>
                                    <p:cond delay="0"/>
                                  </p:stCondLst>
                                  <p:childTnLst>
                                    <p:set>
                                      <p:cBhvr>
                                        <p:cTn id="32" dur="1" fill="hold">
                                          <p:stCondLst>
                                            <p:cond delay="0"/>
                                          </p:stCondLst>
                                        </p:cTn>
                                        <p:tgtEl>
                                          <p:spTgt spid="1267715">
                                            <p:txEl>
                                              <p:pRg st="12" end="12"/>
                                            </p:txEl>
                                          </p:spTgt>
                                        </p:tgtEl>
                                        <p:attrNameLst>
                                          <p:attrName>style.visibility</p:attrName>
                                        </p:attrNameLst>
                                      </p:cBhvr>
                                      <p:to>
                                        <p:strVal val="visible"/>
                                      </p:to>
                                    </p:set>
                                    <p:animEffect transition="in" filter="blinds(horizontal)">
                                      <p:cBhvr>
                                        <p:cTn id="33" dur="500"/>
                                        <p:tgtEl>
                                          <p:spTgt spid="12677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t>Math Class</a:t>
            </a:r>
          </a:p>
        </p:txBody>
      </p:sp>
      <p:sp>
        <p:nvSpPr>
          <p:cNvPr id="1268739" name="Rectangle 3"/>
          <p:cNvSpPr>
            <a:spLocks noGrp="1" noChangeArrowheads="1"/>
          </p:cNvSpPr>
          <p:nvPr>
            <p:ph type="body" idx="1"/>
          </p:nvPr>
        </p:nvSpPr>
        <p:spPr bwMode="auto"/>
        <p:txBody>
          <a:bodyPr/>
          <a:lstStyle/>
          <a:p>
            <a:pPr>
              <a:lnSpc>
                <a:spcPct val="90000"/>
              </a:lnSpc>
            </a:pPr>
            <a:r>
              <a:rPr dirty="0">
                <a:solidFill>
                  <a:srgbClr val="FF3300"/>
                </a:solidFill>
              </a:rPr>
              <a:t>Trigonometric functions</a:t>
            </a:r>
            <a:r>
              <a:rPr b="1" dirty="0"/>
              <a:t>:</a:t>
            </a:r>
            <a:r>
              <a:rPr dirty="0"/>
              <a:t> </a:t>
            </a:r>
            <a:endParaRPr dirty="0" smtClean="0"/>
          </a:p>
          <a:p>
            <a:pPr>
              <a:lnSpc>
                <a:spcPct val="90000"/>
              </a:lnSpc>
            </a:pPr>
            <a:endParaRPr dirty="0" smtClean="0"/>
          </a:p>
          <a:p>
            <a:pPr lvl="2">
              <a:lnSpc>
                <a:spcPct val="90000"/>
              </a:lnSpc>
              <a:buClr>
                <a:schemeClr val="tx1"/>
              </a:buClr>
              <a:buFontTx/>
              <a:buChar char="•"/>
            </a:pPr>
            <a:r>
              <a:rPr dirty="0" smtClean="0">
                <a:solidFill>
                  <a:srgbClr val="FF3300"/>
                </a:solidFill>
              </a:rPr>
              <a:t>sin</a:t>
            </a:r>
            <a:r>
              <a:rPr dirty="0">
                <a:solidFill>
                  <a:srgbClr val="FF3300"/>
                </a:solidFill>
              </a:rPr>
              <a:t>(), </a:t>
            </a:r>
            <a:r>
              <a:rPr dirty="0" err="1">
                <a:solidFill>
                  <a:srgbClr val="FF3300"/>
                </a:solidFill>
              </a:rPr>
              <a:t>cos</a:t>
            </a:r>
            <a:r>
              <a:rPr dirty="0">
                <a:solidFill>
                  <a:srgbClr val="FF3300"/>
                </a:solidFill>
              </a:rPr>
              <a:t>(), and tan()</a:t>
            </a:r>
            <a:r>
              <a:rPr dirty="0"/>
              <a:t> methods return the sine, cosine, and tangent of an angle, respectively</a:t>
            </a:r>
            <a:r>
              <a:rPr dirty="0" smtClean="0"/>
              <a:t>.</a:t>
            </a:r>
          </a:p>
          <a:p>
            <a:pPr lvl="2">
              <a:lnSpc>
                <a:spcPct val="90000"/>
              </a:lnSpc>
              <a:buClr>
                <a:schemeClr val="tx1"/>
              </a:buClr>
              <a:buFontTx/>
              <a:buChar char="•"/>
            </a:pPr>
            <a:endParaRPr dirty="0" smtClean="0"/>
          </a:p>
          <a:p>
            <a:pPr lvl="2">
              <a:lnSpc>
                <a:spcPct val="90000"/>
              </a:lnSpc>
              <a:buClr>
                <a:schemeClr val="tx1"/>
              </a:buClr>
              <a:buFontTx/>
              <a:buChar char="•"/>
            </a:pPr>
            <a:r>
              <a:rPr dirty="0" smtClean="0"/>
              <a:t>The </a:t>
            </a:r>
            <a:r>
              <a:rPr dirty="0"/>
              <a:t>argument is the angle in radians. </a:t>
            </a:r>
            <a:endParaRPr dirty="0" smtClean="0"/>
          </a:p>
          <a:p>
            <a:pPr lvl="2">
              <a:lnSpc>
                <a:spcPct val="90000"/>
              </a:lnSpc>
              <a:buClr>
                <a:schemeClr val="tx1"/>
              </a:buClr>
              <a:buFontTx/>
              <a:buChar char="•"/>
            </a:pPr>
            <a:endParaRPr lang="en-US" dirty="0"/>
          </a:p>
          <a:p>
            <a:pPr lvl="2">
              <a:lnSpc>
                <a:spcPct val="90000"/>
              </a:lnSpc>
              <a:buClr>
                <a:schemeClr val="tx1"/>
              </a:buClr>
              <a:buFontTx/>
              <a:buChar char="•"/>
            </a:pPr>
            <a:r>
              <a:rPr dirty="0" smtClean="0"/>
              <a:t>Degrees </a:t>
            </a:r>
            <a:r>
              <a:rPr dirty="0"/>
              <a:t>can be converted to radians by using </a:t>
            </a:r>
            <a:r>
              <a:rPr dirty="0" err="1">
                <a:solidFill>
                  <a:srgbClr val="FF3300"/>
                </a:solidFill>
              </a:rPr>
              <a:t>Math.toRadians</a:t>
            </a:r>
            <a:r>
              <a:rPr dirty="0">
                <a:solidFill>
                  <a:srgbClr val="FF3300"/>
                </a:solidFill>
              </a:rPr>
              <a:t>().</a:t>
            </a:r>
            <a:r>
              <a:rPr dirty="0"/>
              <a:t> </a:t>
            </a:r>
            <a:endParaRPr dirty="0" smtClean="0"/>
          </a:p>
          <a:p>
            <a:pPr lvl="2">
              <a:lnSpc>
                <a:spcPct val="90000"/>
              </a:lnSpc>
              <a:buClr>
                <a:schemeClr val="tx1"/>
              </a:buClr>
              <a:buFontTx/>
              <a:buChar char="•"/>
            </a:pPr>
            <a:endParaRPr dirty="0"/>
          </a:p>
          <a:p>
            <a:pPr lvl="2">
              <a:lnSpc>
                <a:spcPct val="90000"/>
              </a:lnSpc>
              <a:buClr>
                <a:schemeClr val="tx1"/>
              </a:buClr>
              <a:buFontTx/>
              <a:buChar char="•"/>
            </a:pPr>
            <a:r>
              <a:rPr dirty="0">
                <a:solidFill>
                  <a:srgbClr val="FF3300"/>
                </a:solidFill>
                <a:latin typeface="Courier New" pitchFamily="49" charset="0"/>
              </a:rPr>
              <a:t>x = </a:t>
            </a:r>
            <a:r>
              <a:rPr dirty="0" err="1">
                <a:solidFill>
                  <a:srgbClr val="FF3300"/>
                </a:solidFill>
                <a:latin typeface="Courier New" pitchFamily="49" charset="0"/>
              </a:rPr>
              <a:t>Math.sin</a:t>
            </a:r>
            <a:r>
              <a:rPr dirty="0">
                <a:solidFill>
                  <a:srgbClr val="FF3300"/>
                </a:solidFill>
                <a:latin typeface="Courier New" pitchFamily="49" charset="0"/>
              </a:rPr>
              <a:t>(</a:t>
            </a:r>
            <a:r>
              <a:rPr dirty="0" err="1">
                <a:solidFill>
                  <a:srgbClr val="FF3300"/>
                </a:solidFill>
                <a:latin typeface="Courier New" pitchFamily="49" charset="0"/>
              </a:rPr>
              <a:t>Math.toRadians</a:t>
            </a:r>
            <a:r>
              <a:rPr dirty="0">
                <a:solidFill>
                  <a:srgbClr val="FF3300"/>
                </a:solidFill>
                <a:latin typeface="Courier New" pitchFamily="49" charset="0"/>
              </a:rPr>
              <a:t>(90.0)); // returns </a:t>
            </a:r>
            <a:r>
              <a:rPr dirty="0" smtClean="0">
                <a:solidFill>
                  <a:srgbClr val="FF3300"/>
                </a:solidFill>
                <a:latin typeface="Courier New" pitchFamily="49" charset="0"/>
              </a:rPr>
              <a:t>1.0</a:t>
            </a:r>
          </a:p>
          <a:p>
            <a:pPr lvl="2">
              <a:lnSpc>
                <a:spcPct val="90000"/>
              </a:lnSpc>
              <a:buClr>
                <a:schemeClr val="tx1"/>
              </a:buClr>
              <a:buFontTx/>
              <a:buChar char="•"/>
            </a:pPr>
            <a:r>
              <a:rPr dirty="0" smtClean="0">
                <a:solidFill>
                  <a:srgbClr val="FF3300"/>
                </a:solidFill>
                <a:latin typeface="Courier New" pitchFamily="49" charset="0"/>
              </a:rPr>
              <a:t> </a:t>
            </a:r>
            <a:endParaRPr dirty="0">
              <a:solidFill>
                <a:srgbClr val="FF3300"/>
              </a:solidFill>
              <a:latin typeface="Courier New" pitchFamily="49" charset="0"/>
            </a:endParaRPr>
          </a:p>
          <a:p>
            <a:pPr lvl="1">
              <a:lnSpc>
                <a:spcPct val="90000"/>
              </a:lnSpc>
              <a:buFont typeface="Wingdings" pitchFamily="2" charset="2"/>
              <a:buNone/>
            </a:pPr>
            <a:endParaRPr sz="1000" dirty="0">
              <a:solidFill>
                <a:srgbClr val="FF3300"/>
              </a:solidFill>
              <a:latin typeface="Courier New" pitchFamily="49" charset="0"/>
            </a:endParaRPr>
          </a:p>
          <a:p>
            <a:pPr>
              <a:lnSpc>
                <a:spcPct val="90000"/>
              </a:lnSpc>
            </a:pPr>
            <a:r>
              <a:rPr dirty="0" err="1">
                <a:solidFill>
                  <a:srgbClr val="FF3300"/>
                </a:solidFill>
              </a:rPr>
              <a:t>sqrt</a:t>
            </a:r>
            <a:r>
              <a:rPr dirty="0">
                <a:solidFill>
                  <a:srgbClr val="FF3300"/>
                </a:solidFill>
              </a:rPr>
              <a:t>()</a:t>
            </a:r>
            <a:r>
              <a:rPr dirty="0"/>
              <a:t> : returns the square root of an argument of type double. </a:t>
            </a:r>
            <a:r>
              <a:rPr dirty="0" smtClean="0"/>
              <a:t>:</a:t>
            </a:r>
          </a:p>
          <a:p>
            <a:pPr>
              <a:lnSpc>
                <a:spcPct val="90000"/>
              </a:lnSpc>
            </a:pPr>
            <a:endParaRPr dirty="0"/>
          </a:p>
          <a:p>
            <a:pPr lvl="2">
              <a:lnSpc>
                <a:spcPct val="90000"/>
              </a:lnSpc>
              <a:buClr>
                <a:schemeClr val="tx1"/>
              </a:buClr>
              <a:buFontTx/>
              <a:buChar char="•"/>
            </a:pPr>
            <a:r>
              <a:rPr dirty="0">
                <a:solidFill>
                  <a:srgbClr val="FF3300"/>
                </a:solidFill>
                <a:latin typeface="Courier New" pitchFamily="49" charset="0"/>
              </a:rPr>
              <a:t>x = </a:t>
            </a:r>
            <a:r>
              <a:rPr dirty="0" err="1">
                <a:solidFill>
                  <a:srgbClr val="FF3300"/>
                </a:solidFill>
                <a:latin typeface="Courier New" pitchFamily="49" charset="0"/>
              </a:rPr>
              <a:t>Math.sqrt</a:t>
            </a:r>
            <a:r>
              <a:rPr dirty="0">
                <a:solidFill>
                  <a:srgbClr val="FF3300"/>
                </a:solidFill>
                <a:latin typeface="Courier New" pitchFamily="49" charset="0"/>
              </a:rPr>
              <a:t>(25.0); // returns 5.0</a:t>
            </a:r>
            <a:r>
              <a:rPr dirty="0"/>
              <a:t> </a:t>
            </a:r>
          </a:p>
          <a:p>
            <a:pPr lvl="1">
              <a:lnSpc>
                <a:spcPct val="90000"/>
              </a:lnSpc>
              <a:buFontTx/>
              <a:buNone/>
            </a:pPr>
            <a:endParaRPr dirty="0"/>
          </a:p>
          <a:p>
            <a:pPr>
              <a:lnSpc>
                <a:spcPct val="90000"/>
              </a:lnSpc>
              <a:buFont typeface="Wingdings" pitchFamily="2" charset="2"/>
              <a:buNone/>
            </a:pPr>
            <a:r>
              <a:rPr sz="2000" dirty="0">
                <a:solidFill>
                  <a:srgbClr val="FF3300"/>
                </a:solidFill>
              </a:rPr>
              <a:t>	</a:t>
            </a:r>
            <a:r>
              <a:rPr lang="en-US" b="1" dirty="0" smtClean="0"/>
              <a:t>Note</a:t>
            </a:r>
            <a:r>
              <a:rPr lang="en-US" dirty="0" smtClean="0"/>
              <a:t>: If you pass a negative number to the </a:t>
            </a:r>
            <a:r>
              <a:rPr lang="en-US" dirty="0" err="1" smtClean="0"/>
              <a:t>sqrt</a:t>
            </a:r>
            <a:r>
              <a:rPr lang="en-US" dirty="0" smtClean="0"/>
              <a:t>() function, it  returns </a:t>
            </a:r>
            <a:r>
              <a:rPr lang="en-US" dirty="0" err="1" smtClean="0"/>
              <a:t>NaN</a:t>
            </a:r>
            <a:r>
              <a:rPr lang="en-US" dirty="0" smtClean="0"/>
              <a:t> ("Not a Number"). </a:t>
            </a:r>
          </a:p>
          <a:p>
            <a:pPr>
              <a:lnSpc>
                <a:spcPct val="90000"/>
              </a:lnSpc>
              <a:buFont typeface="Wingdings" pitchFamily="2" charset="2"/>
              <a:buNone/>
            </a:pPr>
            <a:r>
              <a:rPr i="1" dirty="0">
                <a:solidFill>
                  <a:schemeClr val="accent2"/>
                </a:solidFill>
              </a:rPr>
              <a:t>								</a:t>
            </a:r>
            <a:endParaRPr sz="2000"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68739">
                                            <p:txEl>
                                              <p:pRg st="0" end="0"/>
                                            </p:txEl>
                                          </p:spTgt>
                                        </p:tgtEl>
                                        <p:attrNameLst>
                                          <p:attrName>style.visibility</p:attrName>
                                        </p:attrNameLst>
                                      </p:cBhvr>
                                      <p:to>
                                        <p:strVal val="visible"/>
                                      </p:to>
                                    </p:set>
                                    <p:animEffect transition="in" filter="blinds(horizontal)">
                                      <p:cBhvr>
                                        <p:cTn id="7" dur="500"/>
                                        <p:tgtEl>
                                          <p:spTgt spid="12687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68739">
                                            <p:txEl>
                                              <p:pRg st="2" end="2"/>
                                            </p:txEl>
                                          </p:spTgt>
                                        </p:tgtEl>
                                        <p:attrNameLst>
                                          <p:attrName>style.visibility</p:attrName>
                                        </p:attrNameLst>
                                      </p:cBhvr>
                                      <p:to>
                                        <p:strVal val="visible"/>
                                      </p:to>
                                    </p:set>
                                    <p:animEffect transition="in" filter="blinds(horizontal)">
                                      <p:cBhvr>
                                        <p:cTn id="12" dur="500"/>
                                        <p:tgtEl>
                                          <p:spTgt spid="12687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68739">
                                            <p:txEl>
                                              <p:pRg st="4" end="4"/>
                                            </p:txEl>
                                          </p:spTgt>
                                        </p:tgtEl>
                                        <p:attrNameLst>
                                          <p:attrName>style.visibility</p:attrName>
                                        </p:attrNameLst>
                                      </p:cBhvr>
                                      <p:to>
                                        <p:strVal val="visible"/>
                                      </p:to>
                                    </p:set>
                                    <p:animEffect transition="in" filter="blinds(horizontal)">
                                      <p:cBhvr>
                                        <p:cTn id="17" dur="500"/>
                                        <p:tgtEl>
                                          <p:spTgt spid="126873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68739">
                                            <p:txEl>
                                              <p:pRg st="6" end="6"/>
                                            </p:txEl>
                                          </p:spTgt>
                                        </p:tgtEl>
                                        <p:attrNameLst>
                                          <p:attrName>style.visibility</p:attrName>
                                        </p:attrNameLst>
                                      </p:cBhvr>
                                      <p:to>
                                        <p:strVal val="visible"/>
                                      </p:to>
                                    </p:set>
                                    <p:animEffect transition="in" filter="blinds(horizontal)">
                                      <p:cBhvr>
                                        <p:cTn id="22" dur="500"/>
                                        <p:tgtEl>
                                          <p:spTgt spid="1268739">
                                            <p:txEl>
                                              <p:pRg st="6" end="6"/>
                                            </p:txEl>
                                          </p:spTgt>
                                        </p:tgtEl>
                                      </p:cBhvr>
                                    </p:animEffect>
                                  </p:childTnLst>
                                </p:cTn>
                              </p:par>
                            </p:childTnLst>
                          </p:cTn>
                        </p:par>
                        <p:par>
                          <p:cTn id="23" fill="hold" nodeType="afterGroup">
                            <p:stCondLst>
                              <p:cond delay="500"/>
                            </p:stCondLst>
                            <p:childTnLst>
                              <p:par>
                                <p:cTn id="24" presetID="3" presetClass="entr" presetSubtype="10" fill="hold" nodeType="afterEffect">
                                  <p:stCondLst>
                                    <p:cond delay="0"/>
                                  </p:stCondLst>
                                  <p:childTnLst>
                                    <p:set>
                                      <p:cBhvr>
                                        <p:cTn id="25" dur="1" fill="hold">
                                          <p:stCondLst>
                                            <p:cond delay="0"/>
                                          </p:stCondLst>
                                        </p:cTn>
                                        <p:tgtEl>
                                          <p:spTgt spid="1268739">
                                            <p:txEl>
                                              <p:pRg st="8" end="8"/>
                                            </p:txEl>
                                          </p:spTgt>
                                        </p:tgtEl>
                                        <p:attrNameLst>
                                          <p:attrName>style.visibility</p:attrName>
                                        </p:attrNameLst>
                                      </p:cBhvr>
                                      <p:to>
                                        <p:strVal val="visible"/>
                                      </p:to>
                                    </p:set>
                                    <p:animEffect transition="in" filter="blinds(horizontal)">
                                      <p:cBhvr>
                                        <p:cTn id="26" dur="500"/>
                                        <p:tgtEl>
                                          <p:spTgt spid="1268739">
                                            <p:txEl>
                                              <p:pRg st="8" end="8"/>
                                            </p:txEl>
                                          </p:spTgt>
                                        </p:tgtEl>
                                      </p:cBhvr>
                                    </p:animEffect>
                                  </p:childTnLst>
                                </p:cTn>
                              </p:par>
                            </p:childTnLst>
                          </p:cTn>
                        </p:par>
                        <p:par>
                          <p:cTn id="27" fill="hold">
                            <p:stCondLst>
                              <p:cond delay="1000"/>
                            </p:stCondLst>
                            <p:childTnLst>
                              <p:par>
                                <p:cTn id="28" presetID="3" presetClass="entr" presetSubtype="10" fill="hold" nodeType="afterEffect">
                                  <p:stCondLst>
                                    <p:cond delay="0"/>
                                  </p:stCondLst>
                                  <p:childTnLst>
                                    <p:set>
                                      <p:cBhvr>
                                        <p:cTn id="29" dur="1" fill="hold">
                                          <p:stCondLst>
                                            <p:cond delay="0"/>
                                          </p:stCondLst>
                                        </p:cTn>
                                        <p:tgtEl>
                                          <p:spTgt spid="1268739">
                                            <p:txEl>
                                              <p:pRg st="9" end="9"/>
                                            </p:txEl>
                                          </p:spTgt>
                                        </p:tgtEl>
                                        <p:attrNameLst>
                                          <p:attrName>style.visibility</p:attrName>
                                        </p:attrNameLst>
                                      </p:cBhvr>
                                      <p:to>
                                        <p:strVal val="visible"/>
                                      </p:to>
                                    </p:set>
                                    <p:animEffect transition="in" filter="blinds(horizontal)">
                                      <p:cBhvr>
                                        <p:cTn id="30" dur="500"/>
                                        <p:tgtEl>
                                          <p:spTgt spid="1268739">
                                            <p:txEl>
                                              <p:pRg st="9" end="9"/>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268739">
                                            <p:txEl>
                                              <p:pRg st="11" end="11"/>
                                            </p:txEl>
                                          </p:spTgt>
                                        </p:tgtEl>
                                        <p:attrNameLst>
                                          <p:attrName>style.visibility</p:attrName>
                                        </p:attrNameLst>
                                      </p:cBhvr>
                                      <p:to>
                                        <p:strVal val="visible"/>
                                      </p:to>
                                    </p:set>
                                    <p:animEffect transition="in" filter="blinds(horizontal)">
                                      <p:cBhvr>
                                        <p:cTn id="35" dur="500"/>
                                        <p:tgtEl>
                                          <p:spTgt spid="1268739">
                                            <p:txEl>
                                              <p:pRg st="11" end="11"/>
                                            </p:txEl>
                                          </p:spTgt>
                                        </p:tgtEl>
                                      </p:cBhvr>
                                    </p:animEffect>
                                  </p:childTnLst>
                                </p:cTn>
                              </p:par>
                            </p:childTnLst>
                          </p:cTn>
                        </p:par>
                        <p:par>
                          <p:cTn id="36" fill="hold" nodeType="afterGroup">
                            <p:stCondLst>
                              <p:cond delay="500"/>
                            </p:stCondLst>
                            <p:childTnLst>
                              <p:par>
                                <p:cTn id="37" presetID="3" presetClass="entr" presetSubtype="10" fill="hold" nodeType="afterEffect">
                                  <p:stCondLst>
                                    <p:cond delay="0"/>
                                  </p:stCondLst>
                                  <p:childTnLst>
                                    <p:set>
                                      <p:cBhvr>
                                        <p:cTn id="38" dur="1" fill="hold">
                                          <p:stCondLst>
                                            <p:cond delay="0"/>
                                          </p:stCondLst>
                                        </p:cTn>
                                        <p:tgtEl>
                                          <p:spTgt spid="1268739">
                                            <p:txEl>
                                              <p:pRg st="13" end="13"/>
                                            </p:txEl>
                                          </p:spTgt>
                                        </p:tgtEl>
                                        <p:attrNameLst>
                                          <p:attrName>style.visibility</p:attrName>
                                        </p:attrNameLst>
                                      </p:cBhvr>
                                      <p:to>
                                        <p:strVal val="visible"/>
                                      </p:to>
                                    </p:set>
                                    <p:animEffect transition="in" filter="blinds(horizontal)">
                                      <p:cBhvr>
                                        <p:cTn id="39" dur="500"/>
                                        <p:tgtEl>
                                          <p:spTgt spid="1268739">
                                            <p:txEl>
                                              <p:pRg st="13" end="13"/>
                                            </p:txEl>
                                          </p:spTgt>
                                        </p:tgtEl>
                                      </p:cBhvr>
                                    </p:animEffect>
                                  </p:childTnLst>
                                </p:cTn>
                              </p:par>
                            </p:childTnLst>
                          </p:cTn>
                        </p:par>
                        <p:par>
                          <p:cTn id="40" fill="hold" nodeType="afterGroup">
                            <p:stCondLst>
                              <p:cond delay="1000"/>
                            </p:stCondLst>
                            <p:childTnLst>
                              <p:par>
                                <p:cTn id="41" presetID="3" presetClass="entr" presetSubtype="10" fill="hold" nodeType="afterEffect">
                                  <p:stCondLst>
                                    <p:cond delay="0"/>
                                  </p:stCondLst>
                                  <p:childTnLst>
                                    <p:set>
                                      <p:cBhvr>
                                        <p:cTn id="42" dur="1" fill="hold">
                                          <p:stCondLst>
                                            <p:cond delay="0"/>
                                          </p:stCondLst>
                                        </p:cTn>
                                        <p:tgtEl>
                                          <p:spTgt spid="1268739">
                                            <p:txEl>
                                              <p:pRg st="15" end="15"/>
                                            </p:txEl>
                                          </p:spTgt>
                                        </p:tgtEl>
                                        <p:attrNameLst>
                                          <p:attrName>style.visibility</p:attrName>
                                        </p:attrNameLst>
                                      </p:cBhvr>
                                      <p:to>
                                        <p:strVal val="visible"/>
                                      </p:to>
                                    </p:set>
                                    <p:animEffect transition="in" filter="blinds(horizontal)">
                                      <p:cBhvr>
                                        <p:cTn id="43" dur="500"/>
                                        <p:tgtEl>
                                          <p:spTgt spid="1268739">
                                            <p:txEl>
                                              <p:pRg st="15" end="15"/>
                                            </p:txEl>
                                          </p:spTgt>
                                        </p:tgtEl>
                                      </p:cBhvr>
                                    </p:animEffect>
                                  </p:childTnLst>
                                </p:cTn>
                              </p:par>
                            </p:childTnLst>
                          </p:cTn>
                        </p:par>
                        <p:par>
                          <p:cTn id="44" fill="hold" nodeType="afterGroup">
                            <p:stCondLst>
                              <p:cond delay="1500"/>
                            </p:stCondLst>
                            <p:childTnLst>
                              <p:par>
                                <p:cTn id="45" presetID="3" presetClass="entr" presetSubtype="10" fill="hold" nodeType="afterEffect">
                                  <p:stCondLst>
                                    <p:cond delay="0"/>
                                  </p:stCondLst>
                                  <p:childTnLst>
                                    <p:set>
                                      <p:cBhvr>
                                        <p:cTn id="46" dur="1" fill="hold">
                                          <p:stCondLst>
                                            <p:cond delay="0"/>
                                          </p:stCondLst>
                                        </p:cTn>
                                        <p:tgtEl>
                                          <p:spTgt spid="1268739">
                                            <p:txEl>
                                              <p:pRg st="16" end="16"/>
                                            </p:txEl>
                                          </p:spTgt>
                                        </p:tgtEl>
                                        <p:attrNameLst>
                                          <p:attrName>style.visibility</p:attrName>
                                        </p:attrNameLst>
                                      </p:cBhvr>
                                      <p:to>
                                        <p:strVal val="visible"/>
                                      </p:to>
                                    </p:set>
                                    <p:animEffect transition="in" filter="blinds(horizontal)">
                                      <p:cBhvr>
                                        <p:cTn id="47" dur="500"/>
                                        <p:tgtEl>
                                          <p:spTgt spid="1268739">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dirty="0"/>
              <a:t>Wrapper Class</a:t>
            </a:r>
          </a:p>
        </p:txBody>
      </p:sp>
      <p:sp>
        <p:nvSpPr>
          <p:cNvPr id="1231875" name="Rectangle 3"/>
          <p:cNvSpPr>
            <a:spLocks noGrp="1" noChangeArrowheads="1"/>
          </p:cNvSpPr>
          <p:nvPr>
            <p:ph type="body" idx="1"/>
          </p:nvPr>
        </p:nvSpPr>
        <p:spPr bwMode="auto"/>
        <p:txBody>
          <a:bodyPr/>
          <a:lstStyle/>
          <a:p>
            <a:r>
              <a:rPr lang="en-US" dirty="0"/>
              <a:t>Some times we need to treat </a:t>
            </a:r>
            <a:r>
              <a:rPr lang="en-US" dirty="0" smtClean="0"/>
              <a:t>primitives like </a:t>
            </a:r>
            <a:r>
              <a:rPr lang="en-US" dirty="0" err="1" smtClean="0"/>
              <a:t>int</a:t>
            </a:r>
            <a:r>
              <a:rPr lang="en-US" dirty="0"/>
              <a:t>, char, float values as Objects</a:t>
            </a:r>
          </a:p>
          <a:p>
            <a:pPr>
              <a:buNone/>
            </a:pPr>
            <a:endParaRPr lang="en-US" dirty="0"/>
          </a:p>
          <a:p>
            <a:r>
              <a:rPr lang="en-US" dirty="0"/>
              <a:t>Java provides Wrapper Classes for each primitive type which wraps the </a:t>
            </a:r>
            <a:r>
              <a:rPr lang="en-US" dirty="0" smtClean="0"/>
              <a:t>primitive value </a:t>
            </a:r>
            <a:r>
              <a:rPr lang="en-US" dirty="0"/>
              <a:t>as an Object</a:t>
            </a:r>
          </a:p>
          <a:p>
            <a:pPr marL="0" indent="0">
              <a:lnSpc>
                <a:spcPct val="90000"/>
              </a:lnSpc>
              <a:buNone/>
            </a:pPr>
            <a:r>
              <a:rPr dirty="0" smtClean="0">
                <a:solidFill>
                  <a:srgbClr val="FF3300"/>
                </a:solidFill>
              </a:rPr>
              <a:t>.</a:t>
            </a:r>
            <a:endParaRPr dirty="0">
              <a:solidFill>
                <a:srgbClr val="FF3300"/>
              </a:solidFill>
            </a:endParaRPr>
          </a:p>
        </p:txBody>
      </p:sp>
      <p:graphicFrame>
        <p:nvGraphicFramePr>
          <p:cNvPr id="1232073" name="Group 201"/>
          <p:cNvGraphicFramePr>
            <a:graphicFrameLocks noGrp="1"/>
          </p:cNvGraphicFramePr>
          <p:nvPr>
            <p:ph sz="half" idx="4294967295"/>
            <p:extLst>
              <p:ext uri="{D42A27DB-BD31-4B8C-83A1-F6EECF244321}">
                <p14:modId xmlns:p14="http://schemas.microsoft.com/office/powerpoint/2010/main" val="666791557"/>
              </p:ext>
            </p:extLst>
          </p:nvPr>
        </p:nvGraphicFramePr>
        <p:xfrm>
          <a:off x="914400" y="2438400"/>
          <a:ext cx="4343400" cy="3830639"/>
        </p:xfrm>
        <a:graphic>
          <a:graphicData uri="http://schemas.openxmlformats.org/drawingml/2006/table">
            <a:tbl>
              <a:tblPr/>
              <a:tblGrid>
                <a:gridCol w="2290763">
                  <a:extLst>
                    <a:ext uri="{9D8B030D-6E8A-4147-A177-3AD203B41FA5}">
                      <a16:colId xmlns:a16="http://schemas.microsoft.com/office/drawing/2014/main" val="20000"/>
                    </a:ext>
                  </a:extLst>
                </a:gridCol>
                <a:gridCol w="2052637">
                  <a:extLst>
                    <a:ext uri="{9D8B030D-6E8A-4147-A177-3AD203B41FA5}">
                      <a16:colId xmlns:a16="http://schemas.microsoft.com/office/drawing/2014/main" val="20001"/>
                    </a:ext>
                  </a:extLst>
                </a:gridCol>
              </a:tblGrid>
              <a:tr h="66045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dirty="0" smtClean="0">
                          <a:ln>
                            <a:noFill/>
                          </a:ln>
                          <a:solidFill>
                            <a:srgbClr val="3399FF"/>
                          </a:solidFill>
                          <a:effectLst/>
                          <a:latin typeface="+mn-lt"/>
                        </a:rPr>
                        <a:t>Primitive Type</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smtClean="0">
                          <a:ln>
                            <a:noFill/>
                          </a:ln>
                          <a:solidFill>
                            <a:srgbClr val="3399FF"/>
                          </a:solidFill>
                          <a:effectLst/>
                          <a:latin typeface="+mn-lt"/>
                        </a:rPr>
                        <a:t>Wrapper Class</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39627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mn-lt"/>
                        </a:rPr>
                        <a:t>byte</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mn-lt"/>
                        </a:rPr>
                        <a:t>Byte</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39627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mn-lt"/>
                        </a:rPr>
                        <a:t>short</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mn-lt"/>
                        </a:rPr>
                        <a:t>Short</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39627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mn-lt"/>
                        </a:rPr>
                        <a:t>char </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mn-lt"/>
                        </a:rPr>
                        <a:t>Character</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39627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mn-lt"/>
                        </a:rPr>
                        <a:t>int</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mn-lt"/>
                        </a:rPr>
                        <a:t>Integer</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39627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mn-lt"/>
                        </a:rPr>
                        <a:t>long</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mn-lt"/>
                        </a:rPr>
                        <a:t>Long</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r h="39627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mn-lt"/>
                        </a:rPr>
                        <a:t>float</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mn-lt"/>
                        </a:rPr>
                        <a:t>Float</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6"/>
                  </a:ext>
                </a:extLst>
              </a:tr>
              <a:tr h="39627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mn-lt"/>
                        </a:rPr>
                        <a:t>double</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mn-lt"/>
                        </a:rPr>
                        <a:t>Double</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7"/>
                  </a:ext>
                </a:extLst>
              </a:tr>
              <a:tr h="39627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mn-lt"/>
                        </a:rPr>
                        <a:t>boolean</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mn-lt"/>
                        </a:rPr>
                        <a:t>Boolean</a:t>
                      </a:r>
                    </a:p>
                  </a:txBody>
                  <a:tcPr marT="45724" marB="457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8"/>
                  </a:ext>
                </a:extLst>
              </a:tr>
            </a:tbl>
          </a:graphicData>
        </a:graphic>
      </p:graphicFrame>
      <p:graphicFrame>
        <p:nvGraphicFramePr>
          <p:cNvPr id="1232068" name="Group 196"/>
          <p:cNvGraphicFramePr>
            <a:graphicFrameLocks noGrp="1"/>
          </p:cNvGraphicFramePr>
          <p:nvPr/>
        </p:nvGraphicFramePr>
        <p:xfrm>
          <a:off x="6553200" y="3276600"/>
          <a:ext cx="208002" cy="396875"/>
        </p:xfrm>
        <a:graphic>
          <a:graphicData uri="http://schemas.openxmlformats.org/drawingml/2006/table">
            <a:tbl>
              <a:tblPr/>
              <a:tblGrid>
                <a:gridCol w="208002">
                  <a:extLst>
                    <a:ext uri="{9D8B030D-6E8A-4147-A177-3AD203B41FA5}">
                      <a16:colId xmlns:a16="http://schemas.microsoft.com/office/drawing/2014/main" val="20000"/>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smtClean="0">
                        <a:ln>
                          <a:noFill/>
                        </a:ln>
                        <a:solidFill>
                          <a:schemeClr val="tx1"/>
                        </a:solidFill>
                        <a:effectLst/>
                        <a:latin typeface="Verdana" pitchFamily="34" charset="0"/>
                      </a:endParaRPr>
                    </a:p>
                  </a:txBody>
                  <a:tcPr marL="91301" marR="91301" marT="45793" marB="45793"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1232072" name="Picture 200" descr="wrapped_gif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743200"/>
            <a:ext cx="257175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231875">
                                            <p:txEl>
                                              <p:pRg st="0" end="0"/>
                                            </p:txEl>
                                          </p:spTgt>
                                        </p:tgtEl>
                                        <p:attrNameLst>
                                          <p:attrName>style.visibility</p:attrName>
                                        </p:attrNameLst>
                                      </p:cBhvr>
                                      <p:to>
                                        <p:strVal val="visible"/>
                                      </p:to>
                                    </p:set>
                                    <p:animEffect transition="in" filter="blinds(horizontal)">
                                      <p:cBhvr>
                                        <p:cTn id="7" dur="500"/>
                                        <p:tgtEl>
                                          <p:spTgt spid="123187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31875">
                                            <p:txEl>
                                              <p:pRg st="2" end="2"/>
                                            </p:txEl>
                                          </p:spTgt>
                                        </p:tgtEl>
                                        <p:attrNameLst>
                                          <p:attrName>style.visibility</p:attrName>
                                        </p:attrNameLst>
                                      </p:cBhvr>
                                      <p:to>
                                        <p:strVal val="visible"/>
                                      </p:to>
                                    </p:set>
                                    <p:animEffect transition="in" filter="blinds(horizontal)">
                                      <p:cBhvr>
                                        <p:cTn id="10" dur="500"/>
                                        <p:tgtEl>
                                          <p:spTgt spid="123187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31875">
                                            <p:txEl>
                                              <p:pRg st="3" end="3"/>
                                            </p:txEl>
                                          </p:spTgt>
                                        </p:tgtEl>
                                        <p:attrNameLst>
                                          <p:attrName>style.visibility</p:attrName>
                                        </p:attrNameLst>
                                      </p:cBhvr>
                                      <p:to>
                                        <p:strVal val="visible"/>
                                      </p:to>
                                    </p:set>
                                    <p:animEffect transition="in" filter="blinds(horizontal)">
                                      <p:cBhvr>
                                        <p:cTn id="13" dur="500"/>
                                        <p:tgtEl>
                                          <p:spTgt spid="1231875">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232073"/>
                                        </p:tgtEl>
                                        <p:attrNameLst>
                                          <p:attrName>style.visibility</p:attrName>
                                        </p:attrNameLst>
                                      </p:cBhvr>
                                      <p:to>
                                        <p:strVal val="visible"/>
                                      </p:to>
                                    </p:set>
                                    <p:animEffect transition="in" filter="blinds(horizontal)">
                                      <p:cBhvr>
                                        <p:cTn id="18" dur="1000"/>
                                        <p:tgtEl>
                                          <p:spTgt spid="1232073"/>
                                        </p:tgtEl>
                                      </p:cBhvr>
                                    </p:animEffect>
                                  </p:childTnLst>
                                </p:cTn>
                              </p:par>
                              <p:par>
                                <p:cTn id="19" presetID="3" presetClass="entr" presetSubtype="10" fill="hold" nodeType="withEffect">
                                  <p:stCondLst>
                                    <p:cond delay="0"/>
                                  </p:stCondLst>
                                  <p:childTnLst>
                                    <p:set>
                                      <p:cBhvr>
                                        <p:cTn id="20" dur="1" fill="hold">
                                          <p:stCondLst>
                                            <p:cond delay="0"/>
                                          </p:stCondLst>
                                        </p:cTn>
                                        <p:tgtEl>
                                          <p:spTgt spid="1232072"/>
                                        </p:tgtEl>
                                        <p:attrNameLst>
                                          <p:attrName>style.visibility</p:attrName>
                                        </p:attrNameLst>
                                      </p:cBhvr>
                                      <p:to>
                                        <p:strVal val="visible"/>
                                      </p:to>
                                    </p:set>
                                    <p:animEffect transition="in" filter="blinds(horizontal)">
                                      <p:cBhvr>
                                        <p:cTn id="21" dur="1000"/>
                                        <p:tgtEl>
                                          <p:spTgt spid="1232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dirty="0"/>
              <a:t>Wrapper Class</a:t>
            </a:r>
          </a:p>
        </p:txBody>
      </p:sp>
      <p:sp>
        <p:nvSpPr>
          <p:cNvPr id="32771" name="Rectangle 3"/>
          <p:cNvSpPr>
            <a:spLocks noGrp="1" noChangeArrowheads="1"/>
          </p:cNvSpPr>
          <p:nvPr>
            <p:ph type="body" idx="1"/>
          </p:nvPr>
        </p:nvSpPr>
        <p:spPr bwMode="auto"/>
        <p:txBody>
          <a:bodyPr/>
          <a:lstStyle/>
          <a:p>
            <a:r>
              <a:rPr dirty="0"/>
              <a:t>Difference between a primitive data type and an object of a wrapper class</a:t>
            </a:r>
            <a:r>
              <a:rPr dirty="0" smtClean="0"/>
              <a:t>:</a:t>
            </a:r>
          </a:p>
          <a:p>
            <a:pPr marL="0" indent="0">
              <a:buNone/>
            </a:pPr>
            <a:endParaRPr lang="en-US" dirty="0"/>
          </a:p>
          <a:p>
            <a:pPr lvl="4">
              <a:buFont typeface="Wingdings" pitchFamily="2" charset="2"/>
              <a:buNone/>
            </a:pPr>
            <a:r>
              <a:rPr lang="en-IN" b="1" dirty="0" err="1">
                <a:solidFill>
                  <a:srgbClr val="FF3300"/>
                </a:solidFill>
                <a:latin typeface="Courier New" pitchFamily="49" charset="0"/>
              </a:rPr>
              <a:t>int</a:t>
            </a:r>
            <a:r>
              <a:rPr lang="en-IN" dirty="0">
                <a:solidFill>
                  <a:srgbClr val="FF3300"/>
                </a:solidFill>
                <a:latin typeface="Courier New" pitchFamily="49" charset="0"/>
              </a:rPr>
              <a:t> x = 100;</a:t>
            </a:r>
          </a:p>
          <a:p>
            <a:pPr lvl="4">
              <a:buFont typeface="Wingdings" pitchFamily="2" charset="2"/>
              <a:buNone/>
            </a:pPr>
            <a:r>
              <a:rPr lang="en-IN" b="1" dirty="0">
                <a:solidFill>
                  <a:srgbClr val="FF3300"/>
                </a:solidFill>
                <a:latin typeface="Courier New" pitchFamily="49" charset="0"/>
              </a:rPr>
              <a:t>Integer</a:t>
            </a:r>
            <a:r>
              <a:rPr lang="en-IN" dirty="0">
                <a:solidFill>
                  <a:srgbClr val="FF3300"/>
                </a:solidFill>
                <a:latin typeface="Courier New" pitchFamily="49" charset="0"/>
              </a:rPr>
              <a:t> y = new </a:t>
            </a:r>
            <a:r>
              <a:rPr lang="en-IN" b="1" dirty="0">
                <a:solidFill>
                  <a:srgbClr val="FF3300"/>
                </a:solidFill>
                <a:latin typeface="Courier New" pitchFamily="49" charset="0"/>
              </a:rPr>
              <a:t>Integer</a:t>
            </a:r>
            <a:r>
              <a:rPr lang="en-IN" dirty="0">
                <a:solidFill>
                  <a:srgbClr val="FF3300"/>
                </a:solidFill>
                <a:latin typeface="Courier New" pitchFamily="49" charset="0"/>
              </a:rPr>
              <a:t>(33);  // Before Java 5.0</a:t>
            </a:r>
          </a:p>
          <a:p>
            <a:pPr marL="0" indent="0">
              <a:buNone/>
            </a:pPr>
            <a:endParaRPr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dirty="0">
              <a:solidFill>
                <a:srgbClr val="FF3300"/>
              </a:solidFill>
              <a:latin typeface="Courier New" pitchFamily="49" charset="0"/>
            </a:endParaRPr>
          </a:p>
          <a:p>
            <a:endParaRPr dirty="0"/>
          </a:p>
        </p:txBody>
      </p:sp>
      <p:sp>
        <p:nvSpPr>
          <p:cNvPr id="32772" name="Rectangle 4"/>
          <p:cNvSpPr>
            <a:spLocks noChangeArrowheads="1"/>
          </p:cNvSpPr>
          <p:nvPr/>
        </p:nvSpPr>
        <p:spPr bwMode="auto">
          <a:xfrm>
            <a:off x="2209800" y="2667000"/>
            <a:ext cx="1143000" cy="685800"/>
          </a:xfrm>
          <a:prstGeom prst="rect">
            <a:avLst/>
          </a:prstGeom>
          <a:solidFill>
            <a:srgbClr val="B0C0EE"/>
          </a:solidFill>
          <a:ln w="9525">
            <a:solidFill>
              <a:schemeClr val="bg1"/>
            </a:solidFill>
            <a:miter lim="800000"/>
            <a:headEnd/>
            <a:tailEnd/>
          </a:ln>
        </p:spPr>
        <p:txBody>
          <a:bodyPr wrap="none" anchor="ctr"/>
          <a:lstStyle/>
          <a:p>
            <a:r>
              <a:rPr lang="en-US"/>
              <a:t>100</a:t>
            </a:r>
          </a:p>
        </p:txBody>
      </p:sp>
      <p:sp>
        <p:nvSpPr>
          <p:cNvPr id="32773" name="Text Box 5"/>
          <p:cNvSpPr txBox="1">
            <a:spLocks noChangeArrowheads="1"/>
          </p:cNvSpPr>
          <p:nvPr/>
        </p:nvSpPr>
        <p:spPr bwMode="auto">
          <a:xfrm>
            <a:off x="2698003" y="3505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dirty="0"/>
              <a:t>x</a:t>
            </a:r>
          </a:p>
        </p:txBody>
      </p:sp>
      <p:sp>
        <p:nvSpPr>
          <p:cNvPr id="32774" name="Rectangle 6"/>
          <p:cNvSpPr>
            <a:spLocks noChangeArrowheads="1"/>
          </p:cNvSpPr>
          <p:nvPr/>
        </p:nvSpPr>
        <p:spPr bwMode="auto">
          <a:xfrm>
            <a:off x="4267200" y="2667000"/>
            <a:ext cx="1143000" cy="685800"/>
          </a:xfrm>
          <a:prstGeom prst="rect">
            <a:avLst/>
          </a:prstGeom>
          <a:solidFill>
            <a:srgbClr val="B0C0EE"/>
          </a:solidFill>
          <a:ln w="9525">
            <a:solidFill>
              <a:schemeClr val="bg1"/>
            </a:solidFill>
            <a:miter lim="800000"/>
            <a:headEnd/>
            <a:tailEnd/>
          </a:ln>
        </p:spPr>
        <p:txBody>
          <a:bodyPr wrap="none" anchor="ctr"/>
          <a:lstStyle/>
          <a:p>
            <a:endParaRPr lang="en-US"/>
          </a:p>
        </p:txBody>
      </p:sp>
      <p:sp>
        <p:nvSpPr>
          <p:cNvPr id="32775" name="Text Box 7"/>
          <p:cNvSpPr txBox="1">
            <a:spLocks noChangeArrowheads="1"/>
          </p:cNvSpPr>
          <p:nvPr/>
        </p:nvSpPr>
        <p:spPr bwMode="auto">
          <a:xfrm>
            <a:off x="4670425" y="3505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dirty="0"/>
              <a:t>y</a:t>
            </a:r>
          </a:p>
        </p:txBody>
      </p:sp>
      <p:sp>
        <p:nvSpPr>
          <p:cNvPr id="32776" name="Oval 9"/>
          <p:cNvSpPr>
            <a:spLocks noChangeArrowheads="1"/>
          </p:cNvSpPr>
          <p:nvPr/>
        </p:nvSpPr>
        <p:spPr bwMode="auto">
          <a:xfrm>
            <a:off x="4724400" y="2895600"/>
            <a:ext cx="228600" cy="228600"/>
          </a:xfrm>
          <a:prstGeom prst="ellipse">
            <a:avLst/>
          </a:prstGeom>
          <a:solidFill>
            <a:schemeClr val="tx1"/>
          </a:solidFill>
          <a:ln w="9525">
            <a:solidFill>
              <a:schemeClr val="tx1"/>
            </a:solidFill>
            <a:round/>
            <a:headEnd/>
            <a:tailEnd/>
          </a:ln>
        </p:spPr>
        <p:txBody>
          <a:bodyPr wrap="none" anchor="ctr"/>
          <a:lstStyle/>
          <a:p>
            <a:endParaRPr lang="en-US"/>
          </a:p>
        </p:txBody>
      </p:sp>
      <p:sp>
        <p:nvSpPr>
          <p:cNvPr id="32777" name="Line 10"/>
          <p:cNvSpPr>
            <a:spLocks noChangeShapeType="1"/>
          </p:cNvSpPr>
          <p:nvPr/>
        </p:nvSpPr>
        <p:spPr bwMode="auto">
          <a:xfrm>
            <a:off x="4953000" y="29718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2778" name="AutoShape 11"/>
          <p:cNvSpPr>
            <a:spLocks noChangeArrowheads="1"/>
          </p:cNvSpPr>
          <p:nvPr/>
        </p:nvSpPr>
        <p:spPr bwMode="auto">
          <a:xfrm>
            <a:off x="6324600" y="2667000"/>
            <a:ext cx="762000" cy="609600"/>
          </a:xfrm>
          <a:prstGeom prst="hexagon">
            <a:avLst>
              <a:gd name="adj" fmla="val 31250"/>
              <a:gd name="vf" fmla="val 115470"/>
            </a:avLst>
          </a:prstGeom>
          <a:solidFill>
            <a:srgbClr val="F7A7EC"/>
          </a:solidFill>
          <a:ln w="9525">
            <a:solidFill>
              <a:schemeClr val="bg1"/>
            </a:solidFill>
            <a:miter lim="800000"/>
            <a:headEnd/>
            <a:tailEnd/>
          </a:ln>
        </p:spPr>
        <p:txBody>
          <a:bodyPr wrap="none" anchor="ctr"/>
          <a:lstStyle/>
          <a:p>
            <a:r>
              <a:rPr lang="en-US"/>
              <a:t>33</a:t>
            </a:r>
          </a:p>
        </p:txBody>
      </p:sp>
      <p:sp>
        <p:nvSpPr>
          <p:cNvPr id="1242124" name="Text Box 12"/>
          <p:cNvSpPr txBox="1">
            <a:spLocks noChangeArrowheads="1"/>
          </p:cNvSpPr>
          <p:nvPr/>
        </p:nvSpPr>
        <p:spPr bwMode="auto">
          <a:xfrm>
            <a:off x="457200" y="4165600"/>
            <a:ext cx="7315200" cy="954107"/>
          </a:xfrm>
          <a:prstGeom prst="rect">
            <a:avLst/>
          </a:prstGeom>
          <a:noFill/>
          <a:ln w="9525">
            <a:noFill/>
            <a:miter lim="800000"/>
            <a:headEnd/>
            <a:tailEnd/>
          </a:ln>
        </p:spPr>
        <p:txBody>
          <a:bodyPr>
            <a:spAutoFit/>
          </a:bodyPr>
          <a:lstStyle/>
          <a:p>
            <a:pPr marL="342900" indent="-342900" algn="l">
              <a:buClr>
                <a:srgbClr val="C00000"/>
              </a:buClr>
              <a:buFont typeface="Wingdings" panose="05000000000000000000" pitchFamily="2" charset="2"/>
              <a:buChar char="§"/>
              <a:defRPr/>
            </a:pPr>
            <a:r>
              <a:rPr lang="en-US" sz="1800" dirty="0" smtClean="0">
                <a:latin typeface="+mn-lt"/>
              </a:rPr>
              <a:t>x </a:t>
            </a:r>
            <a:r>
              <a:rPr lang="en-US" sz="1800" dirty="0">
                <a:latin typeface="+mn-lt"/>
              </a:rPr>
              <a:t>is a variable that holds a value</a:t>
            </a:r>
          </a:p>
          <a:p>
            <a:pPr marL="285750" indent="-285750" algn="l">
              <a:buClr>
                <a:srgbClr val="C00000"/>
              </a:buClr>
              <a:buFont typeface="Wingdings" panose="05000000000000000000" pitchFamily="2" charset="2"/>
              <a:buChar char="§"/>
              <a:defRPr/>
            </a:pPr>
            <a:r>
              <a:rPr lang="en-US" sz="1800" dirty="0">
                <a:latin typeface="+mn-lt"/>
              </a:rPr>
              <a:t> y is an object variable that holds a reference to an object.</a:t>
            </a:r>
          </a:p>
          <a:p>
            <a:pPr lvl="1" algn="l">
              <a:defRPr/>
            </a:pPr>
            <a:endParaRPr lang="en-US" sz="2000" dirty="0">
              <a:latin typeface="+mn-lt"/>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dirty="0"/>
              <a:t>Wrapper Classes</a:t>
            </a:r>
          </a:p>
        </p:txBody>
      </p:sp>
      <p:sp>
        <p:nvSpPr>
          <p:cNvPr id="33795" name="Rectangle 3"/>
          <p:cNvSpPr>
            <a:spLocks noGrp="1" noChangeArrowheads="1"/>
          </p:cNvSpPr>
          <p:nvPr>
            <p:ph type="body" idx="1"/>
          </p:nvPr>
        </p:nvSpPr>
        <p:spPr bwMode="auto"/>
        <p:txBody>
          <a:bodyPr/>
          <a:lstStyle/>
          <a:p>
            <a:r>
              <a:rPr dirty="0" smtClean="0"/>
              <a:t>All </a:t>
            </a:r>
            <a:r>
              <a:rPr dirty="0"/>
              <a:t>of the primitive wrapper classes in Java are </a:t>
            </a:r>
            <a:r>
              <a:rPr dirty="0">
                <a:solidFill>
                  <a:srgbClr val="FF3300"/>
                </a:solidFill>
              </a:rPr>
              <a:t>immutable </a:t>
            </a:r>
            <a:r>
              <a:rPr dirty="0"/>
              <a:t>i.e. once an object is created, the wrapped primitive </a:t>
            </a:r>
            <a:r>
              <a:rPr dirty="0">
                <a:solidFill>
                  <a:srgbClr val="FF3300"/>
                </a:solidFill>
              </a:rPr>
              <a:t>value cannot be </a:t>
            </a:r>
            <a:r>
              <a:rPr dirty="0" smtClean="0">
                <a:solidFill>
                  <a:srgbClr val="FF3300"/>
                </a:solidFill>
              </a:rPr>
              <a:t>changed</a:t>
            </a:r>
            <a:endParaRPr dirty="0" smtClean="0"/>
          </a:p>
          <a:p>
            <a:r>
              <a:rPr lang="en-US" dirty="0"/>
              <a:t>The Wrapper classes do not contain a no-argument </a:t>
            </a:r>
            <a:r>
              <a:rPr lang="en-US" dirty="0" smtClean="0"/>
              <a:t>constructor</a:t>
            </a:r>
            <a:endParaRPr dirty="0" smtClean="0"/>
          </a:p>
          <a:p>
            <a:endParaRPr sz="1000" dirty="0"/>
          </a:p>
          <a:p>
            <a:r>
              <a:rPr dirty="0"/>
              <a:t>All the wrapper classes except Character have two constructors </a:t>
            </a:r>
          </a:p>
          <a:p>
            <a:pPr lvl="1">
              <a:buFont typeface="Wingdings" pitchFamily="2" charset="2"/>
              <a:buNone/>
            </a:pPr>
            <a:r>
              <a:rPr dirty="0"/>
              <a:t>	</a:t>
            </a:r>
            <a:endParaRPr dirty="0" smtClean="0"/>
          </a:p>
          <a:p>
            <a:pPr lvl="1">
              <a:buFont typeface="Wingdings" pitchFamily="2" charset="2"/>
              <a:buNone/>
            </a:pPr>
            <a:r>
              <a:rPr lang="en-US" dirty="0"/>
              <a:t>	</a:t>
            </a:r>
            <a:r>
              <a:rPr dirty="0" smtClean="0"/>
              <a:t>1</a:t>
            </a:r>
            <a:r>
              <a:rPr dirty="0"/>
              <a:t>) takes the primitive value. </a:t>
            </a:r>
          </a:p>
          <a:p>
            <a:pPr lvl="1">
              <a:buFont typeface="Wingdings" pitchFamily="2" charset="2"/>
              <a:buNone/>
            </a:pPr>
            <a:r>
              <a:rPr b="1" dirty="0">
                <a:solidFill>
                  <a:srgbClr val="FF3300"/>
                </a:solidFill>
                <a:latin typeface="Courier New" pitchFamily="49" charset="0"/>
              </a:rPr>
              <a:t>		Integer</a:t>
            </a:r>
            <a:r>
              <a:rPr dirty="0">
                <a:solidFill>
                  <a:srgbClr val="FF3300"/>
                </a:solidFill>
                <a:latin typeface="Courier New" pitchFamily="49" charset="0"/>
              </a:rPr>
              <a:t> i1 = new </a:t>
            </a:r>
            <a:r>
              <a:rPr b="1" dirty="0">
                <a:solidFill>
                  <a:srgbClr val="FF3300"/>
                </a:solidFill>
                <a:latin typeface="Courier New" pitchFamily="49" charset="0"/>
              </a:rPr>
              <a:t>Integer</a:t>
            </a:r>
            <a:r>
              <a:rPr dirty="0">
                <a:solidFill>
                  <a:srgbClr val="FF3300"/>
                </a:solidFill>
                <a:latin typeface="Courier New" pitchFamily="49" charset="0"/>
              </a:rPr>
              <a:t>(50); </a:t>
            </a:r>
          </a:p>
          <a:p>
            <a:pPr lvl="1">
              <a:buFont typeface="Wingdings" pitchFamily="2" charset="2"/>
              <a:buNone/>
            </a:pPr>
            <a:endParaRPr sz="1200" dirty="0">
              <a:solidFill>
                <a:srgbClr val="FF3300"/>
              </a:solidFill>
              <a:latin typeface="Courier New" pitchFamily="49" charset="0"/>
            </a:endParaRPr>
          </a:p>
          <a:p>
            <a:pPr lvl="1">
              <a:buFont typeface="Wingdings" pitchFamily="2" charset="2"/>
              <a:buNone/>
            </a:pPr>
            <a:r>
              <a:rPr dirty="0"/>
              <a:t>	2) takes the String representation of the value.</a:t>
            </a:r>
          </a:p>
          <a:p>
            <a:pPr lvl="1">
              <a:buFont typeface="Wingdings" pitchFamily="2" charset="2"/>
              <a:buNone/>
            </a:pPr>
            <a:r>
              <a:rPr b="1" dirty="0">
                <a:solidFill>
                  <a:srgbClr val="FF3300"/>
                </a:solidFill>
                <a:latin typeface="Courier New" pitchFamily="49" charset="0"/>
              </a:rPr>
              <a:t>		Integer</a:t>
            </a:r>
            <a:r>
              <a:rPr dirty="0">
                <a:solidFill>
                  <a:srgbClr val="FF3300"/>
                </a:solidFill>
                <a:latin typeface="Courier New" pitchFamily="49" charset="0"/>
              </a:rPr>
              <a:t> i2 = new </a:t>
            </a:r>
            <a:r>
              <a:rPr b="1" dirty="0">
                <a:solidFill>
                  <a:srgbClr val="FF3300"/>
                </a:solidFill>
                <a:latin typeface="Courier New" pitchFamily="49" charset="0"/>
              </a:rPr>
              <a:t>Integer</a:t>
            </a:r>
            <a:r>
              <a:rPr dirty="0">
                <a:solidFill>
                  <a:srgbClr val="FF3300"/>
                </a:solidFill>
                <a:latin typeface="Courier New" pitchFamily="49" charset="0"/>
              </a:rPr>
              <a:t>("50");</a:t>
            </a:r>
            <a:r>
              <a:rPr dirty="0"/>
              <a:t> </a:t>
            </a:r>
            <a:endParaRPr lang="en-US" sz="1200" dirty="0"/>
          </a:p>
          <a:p>
            <a:pPr lvl="1">
              <a:buFont typeface="Wingdings" pitchFamily="2" charset="2"/>
              <a:buNone/>
            </a:pPr>
            <a:endParaRPr sz="1200" dirty="0"/>
          </a:p>
          <a:p>
            <a:r>
              <a:rPr dirty="0"/>
              <a:t>The Character class constructor takes a char type element as an argument</a:t>
            </a:r>
            <a:r>
              <a:rPr dirty="0" smtClean="0"/>
              <a:t>.</a:t>
            </a:r>
            <a:endParaRPr dirty="0"/>
          </a:p>
          <a:p>
            <a:pPr>
              <a:buFont typeface="Wingdings" pitchFamily="2" charset="2"/>
              <a:buNone/>
            </a:pPr>
            <a:r>
              <a:rPr dirty="0">
                <a:solidFill>
                  <a:srgbClr val="FF3300"/>
                </a:solidFill>
                <a:latin typeface="Courier New" pitchFamily="49" charset="0"/>
              </a:rPr>
              <a:t>	 </a:t>
            </a:r>
            <a:r>
              <a:rPr dirty="0" smtClean="0">
                <a:solidFill>
                  <a:srgbClr val="FF3300"/>
                </a:solidFill>
                <a:latin typeface="Courier New" pitchFamily="49" charset="0"/>
              </a:rPr>
              <a:t>	</a:t>
            </a:r>
            <a:r>
              <a:rPr b="1" dirty="0" smtClean="0">
                <a:solidFill>
                  <a:srgbClr val="FF3300"/>
                </a:solidFill>
                <a:latin typeface="Courier New" pitchFamily="49" charset="0"/>
              </a:rPr>
              <a:t>Character</a:t>
            </a:r>
            <a:r>
              <a:rPr dirty="0" smtClean="0">
                <a:solidFill>
                  <a:srgbClr val="FF3300"/>
                </a:solidFill>
                <a:latin typeface="Courier New" pitchFamily="49" charset="0"/>
              </a:rPr>
              <a:t> </a:t>
            </a:r>
            <a:r>
              <a:rPr dirty="0">
                <a:solidFill>
                  <a:srgbClr val="FF3300"/>
                </a:solidFill>
                <a:latin typeface="Courier New" pitchFamily="49" charset="0"/>
              </a:rPr>
              <a:t>c = new </a:t>
            </a:r>
            <a:r>
              <a:rPr b="1" dirty="0">
                <a:solidFill>
                  <a:srgbClr val="FF3300"/>
                </a:solidFill>
                <a:latin typeface="Courier New" pitchFamily="49" charset="0"/>
              </a:rPr>
              <a:t>Character</a:t>
            </a:r>
            <a:r>
              <a:rPr dirty="0">
                <a:solidFill>
                  <a:srgbClr val="FF3300"/>
                </a:solidFill>
                <a:latin typeface="Courier New" pitchFamily="49" charset="0"/>
              </a:rPr>
              <a:t>('A');</a:t>
            </a:r>
            <a:r>
              <a:rPr dirty="0"/>
              <a:t> </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t>Objectives</a:t>
            </a:r>
          </a:p>
        </p:txBody>
      </p:sp>
      <p:sp>
        <p:nvSpPr>
          <p:cNvPr id="10243" name="Rectangle 3"/>
          <p:cNvSpPr>
            <a:spLocks noGrp="1" noChangeArrowheads="1"/>
          </p:cNvSpPr>
          <p:nvPr>
            <p:ph type="body" idx="1"/>
          </p:nvPr>
        </p:nvSpPr>
        <p:spPr/>
        <p:txBody>
          <a:bodyPr/>
          <a:lstStyle/>
          <a:p>
            <a:pPr>
              <a:spcBef>
                <a:spcPts val="0"/>
              </a:spcBef>
              <a:buFont typeface="Wingdings" pitchFamily="2" charset="2"/>
              <a:buNone/>
              <a:defRPr/>
            </a:pPr>
            <a:r>
              <a:rPr dirty="0" smtClean="0">
                <a:latin typeface="Arial" charset="0"/>
              </a:rPr>
              <a:t>At the end of this session, you will be able to:</a:t>
            </a:r>
          </a:p>
          <a:p>
            <a:pPr marL="576263" indent="-285750">
              <a:spcBef>
                <a:spcPts val="0"/>
              </a:spcBef>
              <a:defRPr/>
            </a:pPr>
            <a:r>
              <a:rPr dirty="0">
                <a:latin typeface="Arial" charset="0"/>
              </a:rPr>
              <a:t>	</a:t>
            </a:r>
            <a:r>
              <a:rPr dirty="0" smtClean="0">
                <a:latin typeface="Arial" charset="0"/>
              </a:rPr>
              <a:t>Use classes </a:t>
            </a:r>
            <a:r>
              <a:rPr dirty="0">
                <a:latin typeface="Arial" charset="0"/>
              </a:rPr>
              <a:t>and </a:t>
            </a:r>
            <a:r>
              <a:rPr dirty="0" smtClean="0">
                <a:latin typeface="Arial" charset="0"/>
              </a:rPr>
              <a:t>interfaces </a:t>
            </a:r>
            <a:r>
              <a:rPr dirty="0">
                <a:latin typeface="Arial" charset="0"/>
              </a:rPr>
              <a:t>in </a:t>
            </a:r>
            <a:r>
              <a:rPr dirty="0" err="1">
                <a:latin typeface="Arial" charset="0"/>
              </a:rPr>
              <a:t>java.lang</a:t>
            </a:r>
            <a:r>
              <a:rPr dirty="0">
                <a:latin typeface="Arial" charset="0"/>
              </a:rPr>
              <a:t> package.</a:t>
            </a:r>
          </a:p>
          <a:p>
            <a:pPr marL="576263" indent="-285750">
              <a:spcBef>
                <a:spcPts val="0"/>
              </a:spcBef>
              <a:defRPr/>
            </a:pPr>
            <a:r>
              <a:rPr dirty="0">
                <a:latin typeface="Arial" charset="0"/>
              </a:rPr>
              <a:t>	</a:t>
            </a:r>
            <a:r>
              <a:rPr dirty="0" smtClean="0">
                <a:latin typeface="Arial" charset="0"/>
              </a:rPr>
              <a:t>Understand String </a:t>
            </a:r>
            <a:r>
              <a:rPr dirty="0">
                <a:latin typeface="Arial" charset="0"/>
              </a:rPr>
              <a:t>Buffer Class.</a:t>
            </a:r>
          </a:p>
          <a:p>
            <a:pPr marL="576263" indent="-285750">
              <a:spcBef>
                <a:spcPts val="0"/>
              </a:spcBef>
              <a:defRPr/>
            </a:pPr>
            <a:r>
              <a:rPr dirty="0">
                <a:latin typeface="Arial" charset="0"/>
              </a:rPr>
              <a:t>	</a:t>
            </a:r>
            <a:r>
              <a:rPr dirty="0" smtClean="0">
                <a:latin typeface="Arial" charset="0"/>
              </a:rPr>
              <a:t>Use </a:t>
            </a:r>
            <a:r>
              <a:rPr dirty="0">
                <a:latin typeface="Arial" charset="0"/>
              </a:rPr>
              <a:t>the Math Class and its methods.</a:t>
            </a:r>
          </a:p>
          <a:p>
            <a:pPr marL="576263" indent="-285750">
              <a:spcBef>
                <a:spcPts val="0"/>
              </a:spcBef>
              <a:defRPr/>
            </a:pPr>
            <a:r>
              <a:rPr dirty="0">
                <a:latin typeface="Arial" charset="0"/>
              </a:rPr>
              <a:t>	</a:t>
            </a:r>
            <a:r>
              <a:rPr dirty="0" smtClean="0">
                <a:latin typeface="Arial" charset="0"/>
              </a:rPr>
              <a:t>Understand </a:t>
            </a:r>
            <a:r>
              <a:rPr dirty="0">
                <a:latin typeface="Arial" charset="0"/>
              </a:rPr>
              <a:t>Wrapper Classes and use its methods.</a:t>
            </a:r>
          </a:p>
        </p:txBody>
      </p:sp>
      <p:pic>
        <p:nvPicPr>
          <p:cNvPr id="4" name="Picture 3" descr="Duke-with-Dart.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96714" y="4724400"/>
            <a:ext cx="382905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dirty="0" err="1" smtClean="0"/>
              <a:t>AutoBoxing</a:t>
            </a:r>
            <a:r>
              <a:rPr dirty="0" smtClean="0"/>
              <a:t> and </a:t>
            </a:r>
            <a:r>
              <a:rPr dirty="0" err="1" smtClean="0"/>
              <a:t>UnBoxing</a:t>
            </a:r>
            <a:endParaRPr dirty="0"/>
          </a:p>
        </p:txBody>
      </p:sp>
      <p:sp>
        <p:nvSpPr>
          <p:cNvPr id="32771" name="Rectangle 3"/>
          <p:cNvSpPr>
            <a:spLocks noGrp="1" noChangeArrowheads="1"/>
          </p:cNvSpPr>
          <p:nvPr>
            <p:ph type="body" idx="1"/>
          </p:nvPr>
        </p:nvSpPr>
        <p:spPr bwMode="auto"/>
        <p:txBody>
          <a:bodyPr/>
          <a:lstStyle/>
          <a:p>
            <a:r>
              <a:rPr lang="en-US" dirty="0" smtClean="0"/>
              <a:t>Boxing </a:t>
            </a:r>
            <a:r>
              <a:rPr lang="en-US" dirty="0"/>
              <a:t>is the process of converting primitive values into objects of corresponding wrapper </a:t>
            </a:r>
            <a:r>
              <a:rPr lang="en-US" dirty="0" smtClean="0"/>
              <a:t>class</a:t>
            </a:r>
          </a:p>
          <a:p>
            <a:pPr lvl="4">
              <a:buFont typeface="Wingdings" pitchFamily="2" charset="2"/>
              <a:buNone/>
            </a:pPr>
            <a:endParaRPr lang="en-IN" dirty="0" smtClean="0">
              <a:solidFill>
                <a:srgbClr val="FF3300"/>
              </a:solidFill>
              <a:latin typeface="Courier New" pitchFamily="49" charset="0"/>
            </a:endParaRPr>
          </a:p>
          <a:p>
            <a:pPr lvl="4">
              <a:buFont typeface="Wingdings" pitchFamily="2" charset="2"/>
              <a:buNone/>
            </a:pPr>
            <a:r>
              <a:rPr lang="en-IN" dirty="0" smtClean="0">
                <a:solidFill>
                  <a:srgbClr val="FF3300"/>
                </a:solidFill>
                <a:latin typeface="Courier New" pitchFamily="49" charset="0"/>
              </a:rPr>
              <a:t>Integer </a:t>
            </a:r>
            <a:r>
              <a:rPr lang="en-IN" dirty="0">
                <a:solidFill>
                  <a:srgbClr val="FF3300"/>
                </a:solidFill>
                <a:latin typeface="Courier New" pitchFamily="49" charset="0"/>
              </a:rPr>
              <a:t>y = 100; // Java </a:t>
            </a:r>
            <a:r>
              <a:rPr lang="en-IN" dirty="0" smtClean="0">
                <a:solidFill>
                  <a:srgbClr val="FF3300"/>
                </a:solidFill>
                <a:latin typeface="Courier New" pitchFamily="49" charset="0"/>
              </a:rPr>
              <a:t>5 </a:t>
            </a:r>
            <a:r>
              <a:rPr lang="en-IN" dirty="0">
                <a:solidFill>
                  <a:srgbClr val="FF3300"/>
                </a:solidFill>
                <a:latin typeface="Courier New" pitchFamily="49" charset="0"/>
              </a:rPr>
              <a:t>supports </a:t>
            </a:r>
            <a:r>
              <a:rPr lang="en-IN" dirty="0" err="1">
                <a:solidFill>
                  <a:srgbClr val="FF3300"/>
                </a:solidFill>
                <a:latin typeface="Courier New" pitchFamily="49" charset="0"/>
              </a:rPr>
              <a:t>AutoBoxing</a:t>
            </a:r>
            <a:endParaRPr lang="en-IN" dirty="0">
              <a:solidFill>
                <a:srgbClr val="FF3300"/>
              </a:solidFill>
              <a:latin typeface="Courier New" pitchFamily="49" charset="0"/>
            </a:endParaRPr>
          </a:p>
          <a:p>
            <a:pPr lvl="4">
              <a:buFont typeface="Wingdings" pitchFamily="2" charset="2"/>
              <a:buNone/>
            </a:pPr>
            <a:r>
              <a:rPr lang="en-IN" dirty="0">
                <a:solidFill>
                  <a:srgbClr val="FF3300"/>
                </a:solidFill>
                <a:latin typeface="Courier New" pitchFamily="49" charset="0"/>
              </a:rPr>
              <a:t>Integer y = new Integer(100); </a:t>
            </a:r>
            <a:r>
              <a:rPr lang="en-IN" dirty="0" smtClean="0">
                <a:solidFill>
                  <a:srgbClr val="FF3300"/>
                </a:solidFill>
                <a:latin typeface="Courier New" pitchFamily="49" charset="0"/>
              </a:rPr>
              <a:t>//Prior to Java 5</a:t>
            </a:r>
            <a:endParaRPr lang="en-IN" dirty="0">
              <a:solidFill>
                <a:srgbClr val="FF3300"/>
              </a:solidFill>
              <a:latin typeface="Courier New" pitchFamily="49" charset="0"/>
            </a:endParaRPr>
          </a:p>
          <a:p>
            <a:pPr marL="0" indent="0">
              <a:buNone/>
            </a:pPr>
            <a:endParaRPr lang="en-US" dirty="0"/>
          </a:p>
          <a:p>
            <a:r>
              <a:rPr lang="en-US" dirty="0" smtClean="0"/>
              <a:t>Un</a:t>
            </a:r>
            <a:r>
              <a:rPr lang="en-IN" dirty="0" smtClean="0"/>
              <a:t>Boxing </a:t>
            </a:r>
            <a:r>
              <a:rPr lang="en-IN" dirty="0"/>
              <a:t>is the process of converting </a:t>
            </a:r>
            <a:r>
              <a:rPr lang="en-IN" dirty="0" smtClean="0"/>
              <a:t>objects of wrapper type to </a:t>
            </a:r>
            <a:r>
              <a:rPr lang="en-IN" dirty="0"/>
              <a:t>corresponding </a:t>
            </a:r>
            <a:r>
              <a:rPr lang="en-IN" dirty="0" smtClean="0"/>
              <a:t>primitive values</a:t>
            </a:r>
            <a:endParaRPr lang="en-US" dirty="0" smtClean="0"/>
          </a:p>
          <a:p>
            <a:pPr lvl="4">
              <a:buFont typeface="Wingdings" pitchFamily="2" charset="2"/>
              <a:buNone/>
            </a:pPr>
            <a:endParaRPr lang="en-US" dirty="0" smtClean="0">
              <a:solidFill>
                <a:srgbClr val="FF3300"/>
              </a:solidFill>
              <a:latin typeface="Courier New" pitchFamily="49" charset="0"/>
            </a:endParaRPr>
          </a:p>
          <a:p>
            <a:pPr lvl="4">
              <a:buFont typeface="Wingdings" pitchFamily="2" charset="2"/>
              <a:buNone/>
            </a:pPr>
            <a:r>
              <a:rPr lang="en-US" dirty="0" err="1" smtClean="0">
                <a:solidFill>
                  <a:srgbClr val="FF3300"/>
                </a:solidFill>
                <a:latin typeface="Courier New" pitchFamily="49" charset="0"/>
              </a:rPr>
              <a:t>int</a:t>
            </a:r>
            <a:r>
              <a:rPr lang="en-US" dirty="0" smtClean="0">
                <a:solidFill>
                  <a:srgbClr val="FF3300"/>
                </a:solidFill>
                <a:latin typeface="Courier New" pitchFamily="49" charset="0"/>
              </a:rPr>
              <a:t> x = y ; // Java 5 supports </a:t>
            </a:r>
            <a:r>
              <a:rPr lang="en-US" dirty="0" err="1" smtClean="0">
                <a:solidFill>
                  <a:srgbClr val="FF3300"/>
                </a:solidFill>
                <a:latin typeface="Courier New" pitchFamily="49" charset="0"/>
              </a:rPr>
              <a:t>AutoUnBoxing</a:t>
            </a:r>
            <a:endParaRPr lang="en-US" dirty="0" smtClean="0">
              <a:solidFill>
                <a:srgbClr val="FF3300"/>
              </a:solidFill>
              <a:latin typeface="Courier New" pitchFamily="49" charset="0"/>
            </a:endParaRPr>
          </a:p>
          <a:p>
            <a:pPr lvl="4">
              <a:buFont typeface="Wingdings" pitchFamily="2" charset="2"/>
              <a:buNone/>
            </a:pPr>
            <a:r>
              <a:rPr dirty="0" err="1" smtClean="0">
                <a:solidFill>
                  <a:srgbClr val="FF3300"/>
                </a:solidFill>
                <a:latin typeface="Courier New" pitchFamily="49" charset="0"/>
              </a:rPr>
              <a:t>int</a:t>
            </a:r>
            <a:r>
              <a:rPr dirty="0" smtClean="0">
                <a:solidFill>
                  <a:srgbClr val="FF3300"/>
                </a:solidFill>
                <a:latin typeface="Courier New" pitchFamily="49" charset="0"/>
              </a:rPr>
              <a:t> x = </a:t>
            </a:r>
            <a:r>
              <a:rPr dirty="0" err="1" smtClean="0">
                <a:solidFill>
                  <a:srgbClr val="FF3300"/>
                </a:solidFill>
                <a:latin typeface="Courier New" pitchFamily="49" charset="0"/>
              </a:rPr>
              <a:t>y.valueOf</a:t>
            </a:r>
            <a:r>
              <a:rPr dirty="0" smtClean="0">
                <a:solidFill>
                  <a:srgbClr val="FF3300"/>
                </a:solidFill>
                <a:latin typeface="Courier New" pitchFamily="49" charset="0"/>
              </a:rPr>
              <a:t>(); //Prior to Java 5</a:t>
            </a:r>
          </a:p>
          <a:p>
            <a:pPr lvl="4">
              <a:buFont typeface="Wingdings" pitchFamily="2" charset="2"/>
              <a:buNone/>
            </a:pPr>
            <a:endParaRPr lang="en-US" dirty="0">
              <a:solidFill>
                <a:srgbClr val="FF3300"/>
              </a:solidFill>
              <a:latin typeface="Courier New" pitchFamily="49" charset="0"/>
            </a:endParaRPr>
          </a:p>
          <a:p>
            <a:pPr lvl="4">
              <a:buFont typeface="Wingdings" pitchFamily="2" charset="2"/>
              <a:buNone/>
            </a:pPr>
            <a:endParaRPr dirty="0" smtClean="0">
              <a:solidFill>
                <a:srgbClr val="FF3300"/>
              </a:solidFill>
              <a:latin typeface="Courier New" pitchFamily="49" charset="0"/>
            </a:endParaRPr>
          </a:p>
          <a:p>
            <a:pPr lvl="4">
              <a:buFont typeface="Wingdings" pitchFamily="2" charset="2"/>
              <a:buNone/>
            </a:pPr>
            <a:endParaRPr dirty="0" smtClean="0">
              <a:solidFill>
                <a:srgbClr val="FF3300"/>
              </a:solidFill>
              <a:latin typeface="Courier New" pitchFamily="49" charset="0"/>
            </a:endParaRPr>
          </a:p>
          <a:p>
            <a:endParaRPr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0183608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Date Placeholder 3"/>
          <p:cNvSpPr txBox="1">
            <a:spLocks noGrp="1"/>
          </p:cNvSpPr>
          <p:nvPr/>
        </p:nvSpPr>
        <p:spPr bwMode="auto">
          <a:xfrm>
            <a:off x="2819400" y="65151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fld id="{87148C79-00E9-464E-8FD8-9EF9B049F1F6}" type="datetime1">
              <a:rPr lang="en-US" sz="1200">
                <a:solidFill>
                  <a:schemeClr val="bg1"/>
                </a:solidFill>
                <a:latin typeface="Arial" charset="0"/>
              </a:rPr>
              <a:pPr/>
              <a:t>8/10/2016</a:t>
            </a:fld>
            <a:endParaRPr lang="en-US" sz="1200">
              <a:solidFill>
                <a:schemeClr val="bg1"/>
              </a:solidFill>
              <a:latin typeface="Arial" charset="0"/>
            </a:endParaRPr>
          </a:p>
        </p:txBody>
      </p:sp>
      <p:sp>
        <p:nvSpPr>
          <p:cNvPr id="2052" name="Footer Placeholder 4"/>
          <p:cNvSpPr txBox="1">
            <a:spLocks noGrp="1"/>
          </p:cNvSpPr>
          <p:nvPr/>
        </p:nvSpPr>
        <p:spPr bwMode="auto">
          <a:xfrm>
            <a:off x="4953000" y="6481763"/>
            <a:ext cx="38100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r"/>
            <a:r>
              <a:rPr lang="en-US" sz="800">
                <a:solidFill>
                  <a:schemeClr val="bg1"/>
                </a:solidFill>
                <a:latin typeface="Arial" charset="0"/>
              </a:rPr>
              <a:t>CONFIDENTIAL© Copyright 2008 Tech Mahindra Limited</a:t>
            </a:r>
          </a:p>
        </p:txBody>
      </p:sp>
      <p:sp>
        <p:nvSpPr>
          <p:cNvPr id="2053" name="Slide Number Placeholder 5"/>
          <p:cNvSpPr txBox="1">
            <a:spLocks noGrp="1"/>
          </p:cNvSpPr>
          <p:nvPr/>
        </p:nvSpPr>
        <p:spPr bwMode="auto">
          <a:xfrm>
            <a:off x="8839200" y="6524625"/>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r"/>
            <a:fld id="{1ACFBFAD-38C0-4FD6-8933-C44D31E78A67}" type="slidenum">
              <a:rPr lang="en-US" sz="900">
                <a:solidFill>
                  <a:schemeClr val="bg1"/>
                </a:solidFill>
                <a:latin typeface="Arial" charset="0"/>
              </a:rPr>
              <a:pPr algn="r"/>
              <a:t>21</a:t>
            </a:fld>
            <a:endParaRPr lang="en-US" sz="900">
              <a:solidFill>
                <a:schemeClr val="bg1"/>
              </a:solidFill>
              <a:latin typeface="Arial" charset="0"/>
            </a:endParaRPr>
          </a:p>
        </p:txBody>
      </p:sp>
      <p:sp>
        <p:nvSpPr>
          <p:cNvPr id="2054" name="Rectangle 2"/>
          <p:cNvSpPr>
            <a:spLocks noGrp="1" noChangeArrowheads="1"/>
          </p:cNvSpPr>
          <p:nvPr>
            <p:ph type="title"/>
          </p:nvPr>
        </p:nvSpPr>
        <p:spPr/>
        <p:txBody>
          <a:bodyPr/>
          <a:lstStyle/>
          <a:p>
            <a:pPr eaLnBrk="1" hangingPunct="1"/>
            <a:r>
              <a:rPr lang="en-US" dirty="0" smtClean="0"/>
              <a:t>Significance of Wrapper </a:t>
            </a:r>
            <a:r>
              <a:rPr lang="en-US" dirty="0" smtClean="0"/>
              <a:t>Classes</a:t>
            </a:r>
          </a:p>
        </p:txBody>
      </p:sp>
      <p:sp>
        <p:nvSpPr>
          <p:cNvPr id="2055" name="Rectangle 11"/>
          <p:cNvSpPr>
            <a:spLocks noChangeArrowheads="1"/>
          </p:cNvSpPr>
          <p:nvPr/>
        </p:nvSpPr>
        <p:spPr bwMode="auto">
          <a:xfrm>
            <a:off x="0" y="2208213"/>
            <a:ext cx="9144000" cy="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IN"/>
          </a:p>
        </p:txBody>
      </p:sp>
      <p:sp>
        <p:nvSpPr>
          <p:cNvPr id="87089" name="Rectangle 49"/>
          <p:cNvSpPr>
            <a:spLocks noChangeArrowheads="1"/>
          </p:cNvSpPr>
          <p:nvPr/>
        </p:nvSpPr>
        <p:spPr bwMode="auto">
          <a:xfrm>
            <a:off x="228600" y="1143000"/>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lgn="just">
              <a:spcBef>
                <a:spcPct val="20000"/>
              </a:spcBef>
              <a:buClr>
                <a:srgbClr val="CC3300"/>
              </a:buClr>
              <a:buFont typeface="Wingdings" pitchFamily="2" charset="2"/>
              <a:buChar char="§"/>
            </a:pPr>
            <a:r>
              <a:rPr lang="en-US" sz="1800" dirty="0">
                <a:latin typeface="Arial" pitchFamily="34" charset="0"/>
                <a:cs typeface="Arial" pitchFamily="34" charset="0"/>
              </a:rPr>
              <a:t>Wrapper classes have a lot of useful methods</a:t>
            </a:r>
          </a:p>
          <a:p>
            <a:pPr marL="228600" indent="-228600" algn="just">
              <a:spcBef>
                <a:spcPct val="20000"/>
              </a:spcBef>
              <a:buClr>
                <a:srgbClr val="CC3300"/>
              </a:buClr>
              <a:buFont typeface="Wingdings" pitchFamily="2" charset="2"/>
              <a:buChar char="§"/>
            </a:pPr>
            <a:endParaRPr lang="en-US" sz="1800" dirty="0">
              <a:latin typeface="Arial" pitchFamily="34" charset="0"/>
              <a:cs typeface="Arial" pitchFamily="34" charset="0"/>
            </a:endParaRPr>
          </a:p>
          <a:p>
            <a:pPr marL="228600" indent="-228600" algn="just">
              <a:spcBef>
                <a:spcPct val="20000"/>
              </a:spcBef>
              <a:buClr>
                <a:srgbClr val="CC3300"/>
              </a:buClr>
              <a:buFont typeface="Wingdings" pitchFamily="2" charset="2"/>
              <a:buNone/>
            </a:pPr>
            <a:r>
              <a:rPr lang="en-US" sz="1800" dirty="0">
                <a:latin typeface="Arial" pitchFamily="34" charset="0"/>
                <a:cs typeface="Arial" pitchFamily="34" charset="0"/>
              </a:rPr>
              <a:t>	Examples:</a:t>
            </a:r>
          </a:p>
          <a:p>
            <a:pPr marL="685800" lvl="1" indent="-228600" algn="just">
              <a:spcBef>
                <a:spcPct val="20000"/>
              </a:spcBef>
              <a:buClr>
                <a:srgbClr val="CC3300"/>
              </a:buClr>
              <a:buFont typeface="Wingdings" pitchFamily="2" charset="2"/>
              <a:buNone/>
            </a:pPr>
            <a:r>
              <a:rPr lang="en-US" sz="2000" dirty="0">
                <a:solidFill>
                  <a:schemeClr val="accent2"/>
                </a:solidFill>
                <a:latin typeface="Courier New" pitchFamily="49" charset="0"/>
              </a:rPr>
              <a:t>	</a:t>
            </a:r>
            <a:r>
              <a:rPr lang="en-US" sz="2000" dirty="0" err="1">
                <a:solidFill>
                  <a:srgbClr val="FF0000"/>
                </a:solidFill>
                <a:latin typeface="Courier New" pitchFamily="49" charset="0"/>
              </a:rPr>
              <a:t>Character.toLowerCase</a:t>
            </a:r>
            <a:r>
              <a:rPr lang="en-US" sz="2000" dirty="0">
                <a:solidFill>
                  <a:srgbClr val="FF0000"/>
                </a:solidFill>
                <a:latin typeface="Courier New" pitchFamily="49" charset="0"/>
              </a:rPr>
              <a:t>(</a:t>
            </a:r>
            <a:r>
              <a:rPr lang="en-US" sz="2000" dirty="0" err="1">
                <a:solidFill>
                  <a:srgbClr val="FF0000"/>
                </a:solidFill>
                <a:latin typeface="Courier New" pitchFamily="49" charset="0"/>
              </a:rPr>
              <a:t>ch</a:t>
            </a:r>
            <a:r>
              <a:rPr lang="en-US" sz="2000" dirty="0">
                <a:solidFill>
                  <a:srgbClr val="FF0000"/>
                </a:solidFill>
                <a:latin typeface="Courier New" pitchFamily="49" charset="0"/>
              </a:rPr>
              <a:t>)</a:t>
            </a:r>
          </a:p>
          <a:p>
            <a:pPr marL="685800" lvl="1" indent="-228600" algn="just">
              <a:spcBef>
                <a:spcPct val="20000"/>
              </a:spcBef>
              <a:buClr>
                <a:srgbClr val="CC3300"/>
              </a:buClr>
              <a:buFont typeface="Wingdings" pitchFamily="2" charset="2"/>
              <a:buNone/>
            </a:pPr>
            <a:r>
              <a:rPr lang="en-US" sz="2000" dirty="0">
                <a:solidFill>
                  <a:srgbClr val="FF0000"/>
                </a:solidFill>
                <a:latin typeface="Courier New" pitchFamily="49" charset="0"/>
              </a:rPr>
              <a:t>	</a:t>
            </a:r>
            <a:r>
              <a:rPr lang="en-US" sz="2000" dirty="0" err="1">
                <a:solidFill>
                  <a:srgbClr val="FF0000"/>
                </a:solidFill>
                <a:latin typeface="Courier New" pitchFamily="49" charset="0"/>
              </a:rPr>
              <a:t>Character.isLetter</a:t>
            </a:r>
            <a:r>
              <a:rPr lang="en-US" sz="2000" dirty="0">
                <a:solidFill>
                  <a:srgbClr val="FF0000"/>
                </a:solidFill>
                <a:latin typeface="Courier New" pitchFamily="49" charset="0"/>
              </a:rPr>
              <a:t>(</a:t>
            </a:r>
            <a:r>
              <a:rPr lang="en-US" sz="2000" dirty="0" err="1">
                <a:solidFill>
                  <a:srgbClr val="FF0000"/>
                </a:solidFill>
                <a:latin typeface="Courier New" pitchFamily="49" charset="0"/>
              </a:rPr>
              <a:t>ch</a:t>
            </a:r>
            <a:r>
              <a:rPr lang="en-US" sz="2000" dirty="0">
                <a:solidFill>
                  <a:srgbClr val="FF0000"/>
                </a:solidFill>
                <a:latin typeface="Courier New" pitchFamily="49" charset="0"/>
              </a:rPr>
              <a:t>)</a:t>
            </a:r>
          </a:p>
          <a:p>
            <a:pPr marL="685800" lvl="1" indent="-228600" algn="just">
              <a:spcBef>
                <a:spcPct val="20000"/>
              </a:spcBef>
              <a:buClr>
                <a:srgbClr val="CC3300"/>
              </a:buClr>
              <a:buFont typeface="Wingdings" pitchFamily="2" charset="2"/>
              <a:buChar char=""/>
            </a:pPr>
            <a:endParaRPr lang="en-US" sz="2000" dirty="0">
              <a:solidFill>
                <a:schemeClr val="accent2"/>
              </a:solidFill>
              <a:latin typeface="Courier New" pitchFamily="49" charset="0"/>
            </a:endParaRPr>
          </a:p>
          <a:p>
            <a:pPr marL="228600" indent="-228600" algn="just">
              <a:spcBef>
                <a:spcPct val="20000"/>
              </a:spcBef>
              <a:buClr>
                <a:srgbClr val="CC3300"/>
              </a:buClr>
              <a:buFont typeface="Wingdings" pitchFamily="2" charset="2"/>
              <a:buChar char="§"/>
            </a:pPr>
            <a:r>
              <a:rPr lang="en-US" sz="1800" dirty="0">
                <a:latin typeface="Arial" pitchFamily="34" charset="0"/>
                <a:cs typeface="Arial" pitchFamily="34" charset="0"/>
              </a:rPr>
              <a:t>A common translation is converting a string to a numeric type such as an </a:t>
            </a:r>
            <a:r>
              <a:rPr lang="en-US" sz="1800" dirty="0" err="1">
                <a:latin typeface="Arial" pitchFamily="34" charset="0"/>
                <a:cs typeface="Arial" pitchFamily="34" charset="0"/>
              </a:rPr>
              <a:t>int</a:t>
            </a:r>
            <a:r>
              <a:rPr lang="en-US" sz="1800" dirty="0">
                <a:latin typeface="Arial" pitchFamily="34" charset="0"/>
                <a:cs typeface="Arial" pitchFamily="34" charset="0"/>
              </a:rPr>
              <a:t> </a:t>
            </a:r>
          </a:p>
          <a:p>
            <a:pPr marL="228600" indent="-228600" algn="just">
              <a:spcBef>
                <a:spcPct val="20000"/>
              </a:spcBef>
              <a:buClr>
                <a:srgbClr val="CC3300"/>
              </a:buClr>
              <a:buFont typeface="Wingdings" pitchFamily="2" charset="2"/>
              <a:buNone/>
            </a:pPr>
            <a:r>
              <a:rPr lang="en-US" sz="1800" dirty="0">
                <a:latin typeface="Arial" pitchFamily="34" charset="0"/>
                <a:cs typeface="Arial" pitchFamily="34" charset="0"/>
              </a:rPr>
              <a:t>	</a:t>
            </a:r>
          </a:p>
          <a:p>
            <a:pPr marL="228600" indent="-228600" algn="just">
              <a:spcBef>
                <a:spcPct val="20000"/>
              </a:spcBef>
              <a:buClr>
                <a:srgbClr val="CC3300"/>
              </a:buClr>
              <a:buFont typeface="Wingdings" pitchFamily="2" charset="2"/>
              <a:buNone/>
            </a:pPr>
            <a:r>
              <a:rPr lang="en-US" sz="1800" dirty="0">
                <a:latin typeface="Arial" pitchFamily="34" charset="0"/>
                <a:cs typeface="Arial" pitchFamily="34" charset="0"/>
              </a:rPr>
              <a:t>	</a:t>
            </a:r>
            <a:r>
              <a:rPr lang="en-US" sz="1800" dirty="0" smtClean="0">
                <a:latin typeface="Arial" pitchFamily="34" charset="0"/>
                <a:cs typeface="Arial" pitchFamily="34" charset="0"/>
              </a:rPr>
              <a:t>Examples:</a:t>
            </a:r>
            <a:endParaRPr lang="en-US" sz="1800" dirty="0">
              <a:latin typeface="Arial" pitchFamily="34" charset="0"/>
              <a:cs typeface="Arial" pitchFamily="34" charset="0"/>
            </a:endParaRPr>
          </a:p>
          <a:p>
            <a:pPr marL="228600" indent="-228600" algn="just">
              <a:spcBef>
                <a:spcPct val="20000"/>
              </a:spcBef>
              <a:buClr>
                <a:srgbClr val="CC3300"/>
              </a:buClr>
              <a:buFont typeface="Wingdings" pitchFamily="2" charset="2"/>
              <a:buNone/>
            </a:pPr>
            <a:r>
              <a:rPr lang="en-US" sz="2000" dirty="0">
                <a:solidFill>
                  <a:schemeClr val="accent2"/>
                </a:solidFill>
                <a:latin typeface="Courier New" pitchFamily="49" charset="0"/>
              </a:rPr>
              <a:t>		</a:t>
            </a:r>
            <a:r>
              <a:rPr lang="en-US" sz="2000" dirty="0">
                <a:solidFill>
                  <a:srgbClr val="FF0000"/>
                </a:solidFill>
                <a:latin typeface="Courier New" pitchFamily="49" charset="0"/>
              </a:rPr>
              <a:t>String s = </a:t>
            </a:r>
            <a:r>
              <a:rPr lang="en-US" sz="2000" dirty="0" smtClean="0">
                <a:solidFill>
                  <a:srgbClr val="FF0000"/>
                </a:solidFill>
                <a:latin typeface="Courier New" pitchFamily="49" charset="0"/>
              </a:rPr>
              <a:t>“1000</a:t>
            </a:r>
            <a:r>
              <a:rPr lang="en-US" sz="2000" dirty="0">
                <a:solidFill>
                  <a:srgbClr val="FF0000"/>
                </a:solidFill>
                <a:latin typeface="Courier New" pitchFamily="49" charset="0"/>
              </a:rPr>
              <a:t>";</a:t>
            </a:r>
          </a:p>
          <a:p>
            <a:pPr marL="228600" indent="-228600" algn="just">
              <a:spcBef>
                <a:spcPct val="20000"/>
              </a:spcBef>
              <a:buClr>
                <a:srgbClr val="CC3300"/>
              </a:buClr>
              <a:buFont typeface="Wingdings" pitchFamily="2" charset="2"/>
              <a:buNone/>
            </a:pPr>
            <a:r>
              <a:rPr lang="en-US" sz="2000" dirty="0">
                <a:solidFill>
                  <a:srgbClr val="FF0000"/>
                </a:solidFill>
                <a:latin typeface="Courier New" pitchFamily="49" charset="0"/>
              </a:rPr>
              <a:t>		</a:t>
            </a:r>
            <a:r>
              <a:rPr lang="en-US" sz="2000" dirty="0" err="1">
                <a:solidFill>
                  <a:srgbClr val="FF0000"/>
                </a:solidFill>
                <a:latin typeface="Courier New" pitchFamily="49" charset="0"/>
              </a:rPr>
              <a:t>int</a:t>
            </a:r>
            <a:r>
              <a:rPr lang="en-US" sz="2000" dirty="0">
                <a:solidFill>
                  <a:srgbClr val="FF0000"/>
                </a:solidFill>
                <a:latin typeface="Courier New" pitchFamily="49" charset="0"/>
              </a:rPr>
              <a:t> i = </a:t>
            </a:r>
            <a:r>
              <a:rPr lang="en-US" sz="2000" dirty="0" err="1">
                <a:solidFill>
                  <a:srgbClr val="FF0000"/>
                </a:solidFill>
                <a:latin typeface="Courier New" pitchFamily="49" charset="0"/>
              </a:rPr>
              <a:t>Integer.parseInt</a:t>
            </a:r>
            <a:r>
              <a:rPr lang="en-US" sz="2000" dirty="0">
                <a:solidFill>
                  <a:srgbClr val="FF0000"/>
                </a:solidFill>
                <a:latin typeface="Courier New" pitchFamily="49" charset="0"/>
              </a:rPr>
              <a:t>(s);</a:t>
            </a:r>
          </a:p>
          <a:p>
            <a:pPr marL="228600" indent="-228600">
              <a:spcBef>
                <a:spcPct val="20000"/>
              </a:spcBef>
              <a:buClr>
                <a:srgbClr val="CC3300"/>
              </a:buClr>
              <a:buFont typeface="Wingdings" pitchFamily="2" charset="2"/>
              <a:buChar char="§"/>
            </a:pPr>
            <a:endParaRPr lang="en-US" sz="2000" dirty="0">
              <a:solidFill>
                <a:schemeClr val="accent2"/>
              </a:solidFill>
              <a:latin typeface="Courier New" pitchFamily="49" charset="0"/>
            </a:endParaRPr>
          </a:p>
          <a:p>
            <a:pPr marL="228600" indent="-228600">
              <a:spcBef>
                <a:spcPct val="20000"/>
              </a:spcBef>
              <a:buClr>
                <a:srgbClr val="CC3300"/>
              </a:buClr>
              <a:buFont typeface="Wingdings" pitchFamily="2" charset="2"/>
              <a:buChar char="§"/>
            </a:pPr>
            <a:endParaRPr lang="en-US" sz="1600" dirty="0">
              <a:solidFill>
                <a:srgbClr val="3C5658"/>
              </a:solidFill>
            </a:endParaRPr>
          </a:p>
        </p:txBody>
      </p:sp>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0325110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7089"/>
                                        </p:tgtEl>
                                        <p:attrNameLst>
                                          <p:attrName>style.visibility</p:attrName>
                                        </p:attrNameLst>
                                      </p:cBhvr>
                                      <p:to>
                                        <p:strVal val="visible"/>
                                      </p:to>
                                    </p:set>
                                    <p:animEffect transition="in" filter="wipe(up)">
                                      <p:cBhvr>
                                        <p:cTn id="7" dur="2000"/>
                                        <p:tgtEl>
                                          <p:spTgt spid="87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8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dirty="0" smtClean="0"/>
              <a:t>Summary</a:t>
            </a:r>
          </a:p>
        </p:txBody>
      </p:sp>
      <p:sp>
        <p:nvSpPr>
          <p:cNvPr id="1247235" name="Rectangle 3"/>
          <p:cNvSpPr>
            <a:spLocks noGrp="1" noChangeArrowheads="1"/>
          </p:cNvSpPr>
          <p:nvPr>
            <p:ph type="body" idx="1"/>
          </p:nvPr>
        </p:nvSpPr>
        <p:spPr bwMode="auto"/>
        <p:txBody>
          <a:bodyPr/>
          <a:lstStyle/>
          <a:p>
            <a:pPr marL="232171" indent="0">
              <a:buNone/>
            </a:pPr>
            <a:r>
              <a:rPr lang="en-IN" dirty="0" smtClean="0"/>
              <a:t>In this session, we have covered </a:t>
            </a:r>
          </a:p>
          <a:p>
            <a:pPr marL="457200" lvl="1" indent="0">
              <a:buNone/>
            </a:pPr>
            <a:endParaRPr lang="en-IN" dirty="0" smtClean="0"/>
          </a:p>
          <a:p>
            <a:pPr marL="575071" indent="-342900"/>
            <a:r>
              <a:rPr lang="en-IN" dirty="0" err="1" smtClean="0"/>
              <a:t>java.lang</a:t>
            </a:r>
            <a:r>
              <a:rPr lang="en-IN" dirty="0" smtClean="0"/>
              <a:t> package</a:t>
            </a:r>
          </a:p>
          <a:p>
            <a:pPr marL="575071" indent="-342900"/>
            <a:r>
              <a:rPr lang="en-IN" dirty="0" err="1" smtClean="0"/>
              <a:t>StringBuffer</a:t>
            </a:r>
            <a:r>
              <a:rPr lang="en-IN" dirty="0" smtClean="0"/>
              <a:t> class</a:t>
            </a:r>
          </a:p>
          <a:p>
            <a:pPr marL="575071" indent="-342900"/>
            <a:r>
              <a:rPr lang="en-IN" dirty="0" smtClean="0"/>
              <a:t>Math class</a:t>
            </a:r>
          </a:p>
          <a:p>
            <a:pPr marL="575071" indent="-342900"/>
            <a:r>
              <a:rPr lang="en-IN" dirty="0" smtClean="0"/>
              <a:t>Wrapper classes</a:t>
            </a:r>
          </a:p>
          <a:p>
            <a:pPr marL="800100" lvl="1" indent="-342900"/>
            <a:endParaRPr lang="en-IN" dirty="0" smtClean="0"/>
          </a:p>
          <a:p>
            <a:pPr marL="800100" lvl="1" indent="-342900"/>
            <a:endParaRPr lang="en-IN"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041145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47235">
                                            <p:txEl>
                                              <p:pRg st="2" end="2"/>
                                            </p:txEl>
                                          </p:spTgt>
                                        </p:tgtEl>
                                        <p:attrNameLst>
                                          <p:attrName>style.visibility</p:attrName>
                                        </p:attrNameLst>
                                      </p:cBhvr>
                                      <p:to>
                                        <p:strVal val="visible"/>
                                      </p:to>
                                    </p:set>
                                    <p:animEffect transition="in" filter="blinds(horizontal)">
                                      <p:cBhvr>
                                        <p:cTn id="7" dur="500"/>
                                        <p:tgtEl>
                                          <p:spTgt spid="1247235">
                                            <p:txEl>
                                              <p:pRg st="2" end="2"/>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247235">
                                            <p:txEl>
                                              <p:pRg st="0" end="0"/>
                                            </p:txEl>
                                          </p:spTgt>
                                        </p:tgtEl>
                                        <p:attrNameLst>
                                          <p:attrName>style.visibility</p:attrName>
                                        </p:attrNameLst>
                                      </p:cBhvr>
                                      <p:to>
                                        <p:strVal val="visible"/>
                                      </p:to>
                                    </p:set>
                                    <p:animEffect transition="in" filter="blinds(horizontal)">
                                      <p:cBhvr>
                                        <p:cTn id="11" dur="500"/>
                                        <p:tgtEl>
                                          <p:spTgt spid="1247235">
                                            <p:txEl>
                                              <p:pRg st="0" end="0"/>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247235">
                                            <p:txEl>
                                              <p:pRg st="3" end="3"/>
                                            </p:txEl>
                                          </p:spTgt>
                                        </p:tgtEl>
                                        <p:attrNameLst>
                                          <p:attrName>style.visibility</p:attrName>
                                        </p:attrNameLst>
                                      </p:cBhvr>
                                      <p:to>
                                        <p:strVal val="visible"/>
                                      </p:to>
                                    </p:set>
                                    <p:animEffect transition="in" filter="blinds(horizontal)">
                                      <p:cBhvr>
                                        <p:cTn id="15" dur="500"/>
                                        <p:tgtEl>
                                          <p:spTgt spid="1247235">
                                            <p:txEl>
                                              <p:pRg st="3" end="3"/>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247235">
                                            <p:txEl>
                                              <p:pRg st="4" end="4"/>
                                            </p:txEl>
                                          </p:spTgt>
                                        </p:tgtEl>
                                        <p:attrNameLst>
                                          <p:attrName>style.visibility</p:attrName>
                                        </p:attrNameLst>
                                      </p:cBhvr>
                                      <p:to>
                                        <p:strVal val="visible"/>
                                      </p:to>
                                    </p:set>
                                    <p:animEffect transition="in" filter="blinds(horizontal)">
                                      <p:cBhvr>
                                        <p:cTn id="19" dur="500"/>
                                        <p:tgtEl>
                                          <p:spTgt spid="1247235">
                                            <p:txEl>
                                              <p:pRg st="4" end="4"/>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1247235">
                                            <p:txEl>
                                              <p:pRg st="5" end="5"/>
                                            </p:txEl>
                                          </p:spTgt>
                                        </p:tgtEl>
                                        <p:attrNameLst>
                                          <p:attrName>style.visibility</p:attrName>
                                        </p:attrNameLst>
                                      </p:cBhvr>
                                      <p:to>
                                        <p:strVal val="visible"/>
                                      </p:to>
                                    </p:set>
                                    <p:animEffect transition="in" filter="blinds(horizontal)">
                                      <p:cBhvr>
                                        <p:cTn id="23" dur="500"/>
                                        <p:tgtEl>
                                          <p:spTgt spid="12472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ln/>
        </p:spPr>
        <p:txBody>
          <a:bodyPr/>
          <a:lstStyle/>
          <a:p>
            <a:r>
              <a:rPr smtClean="0"/>
              <a:t>Thank you</a:t>
            </a:r>
          </a:p>
        </p:txBody>
      </p:sp>
      <p:sp>
        <p:nvSpPr>
          <p:cNvPr id="2" name="Footer Placeholder 1"/>
          <p:cNvSpPr>
            <a:spLocks noGrp="1"/>
          </p:cNvSpPr>
          <p:nvPr>
            <p:ph type="ftr" sz="quarter" idx="3"/>
          </p:nvPr>
        </p:nvSpPr>
        <p:spPr/>
        <p:txBody>
          <a:bodyPr/>
          <a:lstStyle/>
          <a:p>
            <a:r>
              <a:rPr lang="en-IN" smtClean="0">
                <a:solidFill>
                  <a:schemeClr val="tx2">
                    <a:lumMod val="75000"/>
                  </a:schemeClr>
                </a:solidFill>
                <a:latin typeface="Arial" pitchFamily="34" charset="0"/>
                <a:cs typeface="Arial" pitchFamily="34" charset="0"/>
              </a:rPr>
              <a:t>Copyright © 2016 Tech Mahindra.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dirty="0" smtClean="0"/>
              <a:t>Agenda</a:t>
            </a:r>
          </a:p>
        </p:txBody>
      </p:sp>
      <p:sp>
        <p:nvSpPr>
          <p:cNvPr id="1247235" name="Rectangle 3"/>
          <p:cNvSpPr>
            <a:spLocks noGrp="1" noChangeArrowheads="1"/>
          </p:cNvSpPr>
          <p:nvPr>
            <p:ph type="body" idx="1"/>
          </p:nvPr>
        </p:nvSpPr>
        <p:spPr bwMode="auto"/>
        <p:txBody>
          <a:bodyPr/>
          <a:lstStyle/>
          <a:p>
            <a:pPr marL="575071" indent="-342900"/>
            <a:r>
              <a:rPr lang="en-IN" dirty="0" err="1" smtClean="0"/>
              <a:t>java.lang</a:t>
            </a:r>
            <a:r>
              <a:rPr lang="en-IN" dirty="0" smtClean="0"/>
              <a:t> package</a:t>
            </a:r>
          </a:p>
          <a:p>
            <a:pPr marL="575071" indent="-342900"/>
            <a:r>
              <a:rPr lang="en-IN" dirty="0" err="1" smtClean="0"/>
              <a:t>StringBuffer</a:t>
            </a:r>
            <a:r>
              <a:rPr lang="en-IN" dirty="0" smtClean="0"/>
              <a:t> class</a:t>
            </a:r>
          </a:p>
          <a:p>
            <a:pPr marL="575071" indent="-342900"/>
            <a:r>
              <a:rPr lang="en-IN" dirty="0" smtClean="0"/>
              <a:t>Math class</a:t>
            </a:r>
          </a:p>
          <a:p>
            <a:pPr marL="575071" indent="-342900"/>
            <a:r>
              <a:rPr lang="en-IN" dirty="0" smtClean="0"/>
              <a:t>Wrapper classes</a:t>
            </a:r>
          </a:p>
          <a:p>
            <a:pPr marL="800100" lvl="1" indent="-342900"/>
            <a:endParaRPr lang="en-IN" dirty="0" smtClean="0"/>
          </a:p>
          <a:p>
            <a:pPr marL="800100" lvl="1" indent="-342900"/>
            <a:endParaRPr lang="en-IN" dirty="0"/>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733158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247235">
                                            <p:txEl>
                                              <p:pRg st="0" end="0"/>
                                            </p:txEl>
                                          </p:spTgt>
                                        </p:tgtEl>
                                        <p:attrNameLst>
                                          <p:attrName>style.visibility</p:attrName>
                                        </p:attrNameLst>
                                      </p:cBhvr>
                                      <p:to>
                                        <p:strVal val="visible"/>
                                      </p:to>
                                    </p:set>
                                    <p:animEffect transition="in" filter="blinds(horizontal)">
                                      <p:cBhvr>
                                        <p:cTn id="7" dur="500"/>
                                        <p:tgtEl>
                                          <p:spTgt spid="1247235">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247235">
                                            <p:txEl>
                                              <p:pRg st="1" end="1"/>
                                            </p:txEl>
                                          </p:spTgt>
                                        </p:tgtEl>
                                        <p:attrNameLst>
                                          <p:attrName>style.visibility</p:attrName>
                                        </p:attrNameLst>
                                      </p:cBhvr>
                                      <p:to>
                                        <p:strVal val="visible"/>
                                      </p:to>
                                    </p:set>
                                    <p:animEffect transition="in" filter="blinds(horizontal)">
                                      <p:cBhvr>
                                        <p:cTn id="11" dur="500"/>
                                        <p:tgtEl>
                                          <p:spTgt spid="1247235">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247235">
                                            <p:txEl>
                                              <p:pRg st="2" end="2"/>
                                            </p:txEl>
                                          </p:spTgt>
                                        </p:tgtEl>
                                        <p:attrNameLst>
                                          <p:attrName>style.visibility</p:attrName>
                                        </p:attrNameLst>
                                      </p:cBhvr>
                                      <p:to>
                                        <p:strVal val="visible"/>
                                      </p:to>
                                    </p:set>
                                    <p:animEffect transition="in" filter="blinds(horizontal)">
                                      <p:cBhvr>
                                        <p:cTn id="15" dur="500"/>
                                        <p:tgtEl>
                                          <p:spTgt spid="1247235">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247235">
                                            <p:txEl>
                                              <p:pRg st="3" end="3"/>
                                            </p:txEl>
                                          </p:spTgt>
                                        </p:tgtEl>
                                        <p:attrNameLst>
                                          <p:attrName>style.visibility</p:attrName>
                                        </p:attrNameLst>
                                      </p:cBhvr>
                                      <p:to>
                                        <p:strVal val="visible"/>
                                      </p:to>
                                    </p:set>
                                    <p:animEffect transition="in" filter="blinds(horizontal)">
                                      <p:cBhvr>
                                        <p:cTn id="19" dur="500"/>
                                        <p:tgtEl>
                                          <p:spTgt spid="12472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dirty="0" err="1" smtClean="0"/>
              <a:t>java.lang</a:t>
            </a:r>
            <a:r>
              <a:rPr dirty="0" smtClean="0"/>
              <a:t> </a:t>
            </a:r>
            <a:endParaRPr dirty="0"/>
          </a:p>
        </p:txBody>
      </p:sp>
      <p:sp>
        <p:nvSpPr>
          <p:cNvPr id="18435" name="Rectangle 3"/>
          <p:cNvSpPr>
            <a:spLocks noGrp="1" noChangeArrowheads="1"/>
          </p:cNvSpPr>
          <p:nvPr>
            <p:ph type="body" idx="1"/>
          </p:nvPr>
        </p:nvSpPr>
        <p:spPr bwMode="auto"/>
        <p:txBody>
          <a:bodyPr/>
          <a:lstStyle/>
          <a:p>
            <a:r>
              <a:rPr dirty="0"/>
              <a:t>The Java package </a:t>
            </a:r>
            <a:r>
              <a:rPr dirty="0" err="1"/>
              <a:t>java.lang</a:t>
            </a:r>
            <a:r>
              <a:rPr dirty="0"/>
              <a:t> contains fundamental </a:t>
            </a:r>
            <a:r>
              <a:rPr i="1" dirty="0">
                <a:solidFill>
                  <a:srgbClr val="FF3300"/>
                </a:solidFill>
              </a:rPr>
              <a:t>classes</a:t>
            </a:r>
            <a:r>
              <a:rPr dirty="0"/>
              <a:t> and </a:t>
            </a:r>
            <a:r>
              <a:rPr i="1" dirty="0">
                <a:solidFill>
                  <a:srgbClr val="FF3300"/>
                </a:solidFill>
              </a:rPr>
              <a:t>interfaces</a:t>
            </a:r>
            <a:r>
              <a:rPr dirty="0"/>
              <a:t> closely tied to the language and runtime system. </a:t>
            </a:r>
            <a:endParaRPr lang="en-US" dirty="0"/>
          </a:p>
          <a:p>
            <a:r>
              <a:rPr lang="en-US" dirty="0" smtClean="0"/>
              <a:t>This package is imported by default in all java programs</a:t>
            </a:r>
            <a:endParaRPr dirty="0"/>
          </a:p>
          <a:p>
            <a:r>
              <a:rPr lang="en-IN" b="1" dirty="0" smtClean="0">
                <a:solidFill>
                  <a:srgbClr val="FF3300"/>
                </a:solidFill>
              </a:rPr>
              <a:t>Interfaces:</a:t>
            </a:r>
            <a:endParaRPr lang="en-IN" b="1" dirty="0">
              <a:solidFill>
                <a:srgbClr val="FF3300"/>
              </a:solidFill>
            </a:endParaRPr>
          </a:p>
          <a:p>
            <a:pPr lvl="2">
              <a:buFont typeface="Wingdings" panose="05000000000000000000" pitchFamily="2" charset="2"/>
              <a:buChar char="§"/>
            </a:pPr>
            <a:r>
              <a:rPr lang="en-IN" dirty="0" err="1"/>
              <a:t>Cloneable</a:t>
            </a:r>
            <a:endParaRPr lang="en-IN" dirty="0"/>
          </a:p>
          <a:p>
            <a:pPr lvl="2">
              <a:buFont typeface="Wingdings" panose="05000000000000000000" pitchFamily="2" charset="2"/>
              <a:buChar char="§"/>
            </a:pPr>
            <a:r>
              <a:rPr lang="en-IN" dirty="0"/>
              <a:t>Comparable</a:t>
            </a:r>
          </a:p>
          <a:p>
            <a:pPr lvl="2">
              <a:buFont typeface="Wingdings" panose="05000000000000000000" pitchFamily="2" charset="2"/>
              <a:buChar char="§"/>
            </a:pPr>
            <a:r>
              <a:rPr lang="en-IN" dirty="0" smtClean="0"/>
              <a:t>Runnable</a:t>
            </a:r>
            <a:endParaRPr lang="en-IN" dirty="0"/>
          </a:p>
          <a:p>
            <a:r>
              <a:rPr lang="en-IN" b="1" dirty="0">
                <a:solidFill>
                  <a:srgbClr val="FF3300"/>
                </a:solidFill>
              </a:rPr>
              <a:t>Classes:</a:t>
            </a:r>
          </a:p>
          <a:p>
            <a:pPr lvl="2">
              <a:buFont typeface="Wingdings" panose="05000000000000000000" pitchFamily="2" charset="2"/>
              <a:buChar char="§"/>
            </a:pPr>
            <a:r>
              <a:rPr lang="en-IN" dirty="0"/>
              <a:t>Object </a:t>
            </a:r>
          </a:p>
          <a:p>
            <a:pPr lvl="2">
              <a:buFont typeface="Wingdings" panose="05000000000000000000" pitchFamily="2" charset="2"/>
              <a:buChar char="§"/>
            </a:pPr>
            <a:r>
              <a:rPr lang="en-IN" dirty="0"/>
              <a:t>Data Type Wrappers </a:t>
            </a:r>
          </a:p>
          <a:p>
            <a:pPr lvl="2">
              <a:buFont typeface="Wingdings" panose="05000000000000000000" pitchFamily="2" charset="2"/>
              <a:buChar char="§"/>
            </a:pPr>
            <a:r>
              <a:rPr lang="en-IN" dirty="0"/>
              <a:t>Strings classes</a:t>
            </a:r>
          </a:p>
          <a:p>
            <a:pPr lvl="2">
              <a:buFont typeface="Wingdings" panose="05000000000000000000" pitchFamily="2" charset="2"/>
              <a:buChar char="§"/>
            </a:pPr>
            <a:r>
              <a:rPr lang="en-IN" dirty="0"/>
              <a:t>System and Runtime </a:t>
            </a:r>
          </a:p>
          <a:p>
            <a:pPr lvl="2">
              <a:buFont typeface="Wingdings" panose="05000000000000000000" pitchFamily="2" charset="2"/>
              <a:buChar char="§"/>
            </a:pPr>
            <a:r>
              <a:rPr lang="en-IN" dirty="0"/>
              <a:t>Threads</a:t>
            </a:r>
          </a:p>
          <a:p>
            <a:pPr lvl="2">
              <a:buFont typeface="Wingdings" panose="05000000000000000000" pitchFamily="2" charset="2"/>
              <a:buChar char="§"/>
            </a:pPr>
            <a:r>
              <a:rPr lang="en-IN" dirty="0"/>
              <a:t>Reflection Classes</a:t>
            </a:r>
          </a:p>
          <a:p>
            <a:pPr lvl="2">
              <a:buFont typeface="Wingdings" panose="05000000000000000000" pitchFamily="2" charset="2"/>
              <a:buChar char="§"/>
            </a:pPr>
            <a:r>
              <a:rPr lang="en-IN" dirty="0"/>
              <a:t>Math</a:t>
            </a:r>
          </a:p>
          <a:p>
            <a:pPr lvl="2">
              <a:buFont typeface="Wingdings" panose="05000000000000000000" pitchFamily="2" charset="2"/>
              <a:buChar char="§"/>
            </a:pPr>
            <a:r>
              <a:rPr lang="en-IN" dirty="0"/>
              <a:t>Exception, Error, and </a:t>
            </a:r>
            <a:r>
              <a:rPr lang="en-IN" dirty="0" err="1"/>
              <a:t>Throwable</a:t>
            </a:r>
            <a:r>
              <a:rPr lang="en-IN" dirty="0"/>
              <a:t> </a:t>
            </a:r>
          </a:p>
          <a:p>
            <a:pPr lvl="2">
              <a:buFont typeface="Wingdings" panose="05000000000000000000" pitchFamily="2" charset="2"/>
              <a:buChar char="§"/>
            </a:pPr>
            <a:r>
              <a:rPr lang="en-IN" dirty="0"/>
              <a:t>Process </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t>Object Class</a:t>
            </a:r>
          </a:p>
        </p:txBody>
      </p:sp>
      <p:sp>
        <p:nvSpPr>
          <p:cNvPr id="20483" name="Rectangle 3"/>
          <p:cNvSpPr>
            <a:spLocks noGrp="1" noChangeArrowheads="1"/>
          </p:cNvSpPr>
          <p:nvPr>
            <p:ph type="body" idx="1"/>
          </p:nvPr>
        </p:nvSpPr>
        <p:spPr bwMode="auto"/>
        <p:txBody>
          <a:bodyPr/>
          <a:lstStyle/>
          <a:p>
            <a:pPr>
              <a:spcBef>
                <a:spcPts val="600"/>
              </a:spcBef>
            </a:pPr>
            <a:r>
              <a:rPr dirty="0"/>
              <a:t>Class </a:t>
            </a:r>
            <a:r>
              <a:rPr lang="en-US" dirty="0" err="1" smtClean="0"/>
              <a:t>java.lang.Object</a:t>
            </a:r>
            <a:r>
              <a:rPr lang="en-US" dirty="0" smtClean="0"/>
              <a:t> is the root </a:t>
            </a:r>
            <a:r>
              <a:rPr dirty="0" smtClean="0"/>
              <a:t>of </a:t>
            </a:r>
            <a:r>
              <a:rPr dirty="0"/>
              <a:t>the java class hierarchy.</a:t>
            </a:r>
          </a:p>
          <a:p>
            <a:pPr>
              <a:spcBef>
                <a:spcPts val="600"/>
              </a:spcBef>
            </a:pPr>
            <a:r>
              <a:rPr dirty="0"/>
              <a:t>Every class has </a:t>
            </a:r>
            <a:r>
              <a:rPr dirty="0">
                <a:solidFill>
                  <a:srgbClr val="FF3300"/>
                </a:solidFill>
              </a:rPr>
              <a:t>Object as a superclass</a:t>
            </a:r>
            <a:r>
              <a:rPr dirty="0"/>
              <a:t>.</a:t>
            </a:r>
          </a:p>
          <a:p>
            <a:pPr>
              <a:spcBef>
                <a:spcPts val="600"/>
              </a:spcBef>
            </a:pPr>
            <a:r>
              <a:rPr dirty="0"/>
              <a:t>All objects, including arrays, inherit the methods of this class</a:t>
            </a:r>
          </a:p>
          <a:p>
            <a:endParaRPr dirty="0"/>
          </a:p>
          <a:p>
            <a:pPr>
              <a:buFont typeface="Wingdings" pitchFamily="2" charset="2"/>
              <a:buNone/>
            </a:pPr>
            <a:r>
              <a:rPr b="1" dirty="0"/>
              <a:t>Important methods</a:t>
            </a:r>
            <a:r>
              <a:rPr dirty="0">
                <a:solidFill>
                  <a:srgbClr val="FF3300"/>
                </a:solidFill>
              </a:rPr>
              <a:t>.</a:t>
            </a:r>
            <a:r>
              <a:rPr dirty="0"/>
              <a:t> </a:t>
            </a:r>
          </a:p>
          <a:p>
            <a:pPr>
              <a:spcBef>
                <a:spcPts val="600"/>
              </a:spcBef>
            </a:pPr>
            <a:r>
              <a:rPr dirty="0" err="1">
                <a:solidFill>
                  <a:srgbClr val="FF3300"/>
                </a:solidFill>
              </a:rPr>
              <a:t>toString</a:t>
            </a:r>
            <a:r>
              <a:rPr dirty="0">
                <a:solidFill>
                  <a:srgbClr val="FF3300"/>
                </a:solidFill>
              </a:rPr>
              <a:t>()</a:t>
            </a:r>
            <a:r>
              <a:rPr dirty="0"/>
              <a:t> :returns string representation of the object. </a:t>
            </a:r>
          </a:p>
          <a:p>
            <a:pPr>
              <a:spcBef>
                <a:spcPts val="600"/>
              </a:spcBef>
            </a:pPr>
            <a:r>
              <a:rPr dirty="0">
                <a:solidFill>
                  <a:srgbClr val="FF3300"/>
                </a:solidFill>
              </a:rPr>
              <a:t>equals()</a:t>
            </a:r>
            <a:r>
              <a:rPr dirty="0"/>
              <a:t> : compare the object references. </a:t>
            </a:r>
          </a:p>
          <a:p>
            <a:pPr>
              <a:spcBef>
                <a:spcPts val="600"/>
              </a:spcBef>
            </a:pPr>
            <a:r>
              <a:rPr dirty="0" err="1">
                <a:solidFill>
                  <a:srgbClr val="FF3300"/>
                </a:solidFill>
              </a:rPr>
              <a:t>hashCode</a:t>
            </a:r>
            <a:r>
              <a:rPr dirty="0">
                <a:solidFill>
                  <a:srgbClr val="FF3300"/>
                </a:solidFill>
              </a:rPr>
              <a:t>() </a:t>
            </a:r>
            <a:r>
              <a:rPr dirty="0"/>
              <a:t>: returns distinct integers for distinct objects </a:t>
            </a:r>
          </a:p>
          <a:p>
            <a:pPr>
              <a:spcBef>
                <a:spcPts val="600"/>
              </a:spcBef>
            </a:pPr>
            <a:r>
              <a:rPr dirty="0">
                <a:solidFill>
                  <a:srgbClr val="FF3300"/>
                </a:solidFill>
              </a:rPr>
              <a:t>wait(), notify(), </a:t>
            </a:r>
            <a:r>
              <a:rPr dirty="0" err="1">
                <a:solidFill>
                  <a:srgbClr val="FF3300"/>
                </a:solidFill>
              </a:rPr>
              <a:t>notifyAll</a:t>
            </a:r>
            <a:r>
              <a:rPr dirty="0">
                <a:solidFill>
                  <a:srgbClr val="FF3300"/>
                </a:solidFill>
              </a:rPr>
              <a:t>():</a:t>
            </a:r>
            <a:r>
              <a:rPr dirty="0"/>
              <a:t> Thread mechanism </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1"/>
          <p:cNvSpPr>
            <a:spLocks noGrp="1" noChangeArrowheads="1"/>
          </p:cNvSpPr>
          <p:nvPr>
            <p:ph type="title"/>
          </p:nvPr>
        </p:nvSpPr>
        <p:spPr/>
        <p:txBody>
          <a:bodyPr/>
          <a:lstStyle/>
          <a:p>
            <a:r>
              <a:t>Object Class</a:t>
            </a:r>
          </a:p>
        </p:txBody>
      </p:sp>
      <p:sp>
        <p:nvSpPr>
          <p:cNvPr id="1234948" name="Oval 4" descr="Papyrus"/>
          <p:cNvSpPr>
            <a:spLocks noChangeArrowheads="1"/>
          </p:cNvSpPr>
          <p:nvPr/>
        </p:nvSpPr>
        <p:spPr bwMode="auto">
          <a:xfrm>
            <a:off x="3962400" y="2362200"/>
            <a:ext cx="1371600" cy="1143000"/>
          </a:xfrm>
          <a:prstGeom prst="ellipse">
            <a:avLst/>
          </a:prstGeom>
          <a:blipFill dpi="0" rotWithShape="1">
            <a:blip r:embed="rId3" cstate="print"/>
            <a:srcRect/>
            <a:tile tx="0" ty="0" sx="100000" sy="100000" flip="none" algn="tl"/>
          </a:blipFill>
          <a:ln w="9525">
            <a:noFill/>
            <a:round/>
            <a:headEnd/>
            <a:tailEnd/>
          </a:ln>
          <a:effectLst>
            <a:outerShdw sy="50000" rotWithShape="0">
              <a:srgbClr val="808080">
                <a:alpha val="50000"/>
              </a:srgbClr>
            </a:outerShdw>
          </a:effectLst>
        </p:spPr>
        <p:txBody>
          <a:bodyPr wrap="none" anchor="ctr"/>
          <a:lstStyle/>
          <a:p>
            <a:pPr>
              <a:defRPr/>
            </a:pPr>
            <a:r>
              <a:rPr lang="en-US"/>
              <a:t>Object</a:t>
            </a:r>
          </a:p>
        </p:txBody>
      </p:sp>
      <p:sp>
        <p:nvSpPr>
          <p:cNvPr id="21508" name="Oval 5" descr="Recycled paper"/>
          <p:cNvSpPr>
            <a:spLocks noChangeArrowheads="1"/>
          </p:cNvSpPr>
          <p:nvPr/>
        </p:nvSpPr>
        <p:spPr bwMode="auto">
          <a:xfrm>
            <a:off x="2971800" y="1066800"/>
            <a:ext cx="1143000" cy="304800"/>
          </a:xfrm>
          <a:prstGeom prst="ellipse">
            <a:avLst/>
          </a:prstGeom>
          <a:blipFill dpi="0" rotWithShape="1">
            <a:blip r:embed="rId4"/>
            <a:srcRect/>
            <a:tile tx="0" ty="0" sx="100000" sy="100000" flip="none" algn="tl"/>
          </a:blipFill>
          <a:ln w="9525">
            <a:round/>
            <a:headEnd/>
            <a:tailEnd/>
          </a:ln>
          <a:scene3d>
            <a:camera prst="legacyPerspectiveTop"/>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lang="en-US" sz="1800" b="1"/>
              <a:t>Boolean</a:t>
            </a:r>
          </a:p>
        </p:txBody>
      </p:sp>
      <p:sp>
        <p:nvSpPr>
          <p:cNvPr id="21509" name="Oval 6" descr="Recycled paper"/>
          <p:cNvSpPr>
            <a:spLocks noChangeArrowheads="1"/>
          </p:cNvSpPr>
          <p:nvPr/>
        </p:nvSpPr>
        <p:spPr bwMode="auto">
          <a:xfrm>
            <a:off x="5181600" y="1066800"/>
            <a:ext cx="1143000" cy="304800"/>
          </a:xfrm>
          <a:prstGeom prst="ellipse">
            <a:avLst/>
          </a:prstGeom>
          <a:blipFill dpi="0" rotWithShape="1">
            <a:blip r:embed="rId4"/>
            <a:srcRect/>
            <a:tile tx="0" ty="0" sx="100000" sy="100000" flip="none" algn="tl"/>
          </a:blipFill>
          <a:ln w="9525">
            <a:round/>
            <a:headEnd/>
            <a:tailEnd/>
          </a:ln>
          <a:scene3d>
            <a:camera prst="legacyPerspectiveTop"/>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lang="en-US" sz="1800" b="1"/>
              <a:t>Character</a:t>
            </a:r>
          </a:p>
        </p:txBody>
      </p:sp>
      <p:sp>
        <p:nvSpPr>
          <p:cNvPr id="21510" name="Oval 7" descr="Recycled paper"/>
          <p:cNvSpPr>
            <a:spLocks noChangeArrowheads="1"/>
          </p:cNvSpPr>
          <p:nvPr/>
        </p:nvSpPr>
        <p:spPr bwMode="auto">
          <a:xfrm>
            <a:off x="4114800" y="4343400"/>
            <a:ext cx="1143000" cy="304800"/>
          </a:xfrm>
          <a:prstGeom prst="ellipse">
            <a:avLst/>
          </a:prstGeom>
          <a:blipFill dpi="0" rotWithShape="1">
            <a:blip r:embed="rId4"/>
            <a:srcRect/>
            <a:tile tx="0" ty="0" sx="100000" sy="100000" flip="none" algn="tl"/>
          </a:blipFill>
          <a:ln w="9525">
            <a:round/>
            <a:headEnd/>
            <a:tailEnd/>
          </a:ln>
          <a:scene3d>
            <a:camera prst="legacyPerspectiveTop"/>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lang="en-US" sz="1800" b="1"/>
              <a:t>Number</a:t>
            </a:r>
          </a:p>
        </p:txBody>
      </p:sp>
      <p:sp>
        <p:nvSpPr>
          <p:cNvPr id="21511" name="Oval 8" descr="Recycled paper"/>
          <p:cNvSpPr>
            <a:spLocks noChangeArrowheads="1"/>
          </p:cNvSpPr>
          <p:nvPr/>
        </p:nvSpPr>
        <p:spPr bwMode="auto">
          <a:xfrm>
            <a:off x="7543800" y="3505200"/>
            <a:ext cx="1143000" cy="304800"/>
          </a:xfrm>
          <a:prstGeom prst="ellipse">
            <a:avLst/>
          </a:prstGeom>
          <a:blipFill dpi="0" rotWithShape="1">
            <a:blip r:embed="rId4"/>
            <a:srcRect/>
            <a:tile tx="0" ty="0" sx="100000" sy="100000" flip="none" algn="tl"/>
          </a:blipFill>
          <a:ln w="9525">
            <a:round/>
            <a:headEnd/>
            <a:tailEnd/>
          </a:ln>
          <a:scene3d>
            <a:camera prst="legacyPerspectiveTop"/>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lang="en-US" sz="1800" b="1"/>
              <a:t>Math</a:t>
            </a:r>
          </a:p>
        </p:txBody>
      </p:sp>
      <p:sp>
        <p:nvSpPr>
          <p:cNvPr id="21512" name="Oval 9" descr="Recycled paper"/>
          <p:cNvSpPr>
            <a:spLocks noChangeArrowheads="1"/>
          </p:cNvSpPr>
          <p:nvPr/>
        </p:nvSpPr>
        <p:spPr bwMode="auto">
          <a:xfrm>
            <a:off x="1981200" y="4191000"/>
            <a:ext cx="1143000" cy="304800"/>
          </a:xfrm>
          <a:prstGeom prst="ellipse">
            <a:avLst/>
          </a:prstGeom>
          <a:blipFill dpi="0" rotWithShape="1">
            <a:blip r:embed="rId4"/>
            <a:srcRect/>
            <a:tile tx="0" ty="0" sx="100000" sy="100000" flip="none" algn="tl"/>
          </a:blipFill>
          <a:ln w="9525">
            <a:round/>
            <a:headEnd/>
            <a:tailEnd/>
          </a:ln>
          <a:scene3d>
            <a:camera prst="legacyPerspectiveTop"/>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lang="en-US" sz="1800" b="1"/>
              <a:t>System</a:t>
            </a:r>
          </a:p>
        </p:txBody>
      </p:sp>
      <p:sp>
        <p:nvSpPr>
          <p:cNvPr id="21513" name="Oval 10" descr="Recycled paper"/>
          <p:cNvSpPr>
            <a:spLocks noChangeArrowheads="1"/>
          </p:cNvSpPr>
          <p:nvPr/>
        </p:nvSpPr>
        <p:spPr bwMode="auto">
          <a:xfrm>
            <a:off x="304800" y="3352800"/>
            <a:ext cx="1143000" cy="304800"/>
          </a:xfrm>
          <a:prstGeom prst="ellipse">
            <a:avLst/>
          </a:prstGeom>
          <a:blipFill dpi="0" rotWithShape="1">
            <a:blip r:embed="rId4"/>
            <a:srcRect/>
            <a:tile tx="0" ty="0" sx="100000" sy="100000" flip="none" algn="tl"/>
          </a:blipFill>
          <a:ln w="9525">
            <a:round/>
            <a:headEnd/>
            <a:tailEnd/>
          </a:ln>
          <a:scene3d>
            <a:camera prst="legacyPerspectiveTop"/>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lang="en-US" sz="1800" b="1"/>
              <a:t>Runtime </a:t>
            </a:r>
          </a:p>
        </p:txBody>
      </p:sp>
      <p:sp>
        <p:nvSpPr>
          <p:cNvPr id="21514" name="Oval 11" descr="Recycled paper"/>
          <p:cNvSpPr>
            <a:spLocks noChangeArrowheads="1"/>
          </p:cNvSpPr>
          <p:nvPr/>
        </p:nvSpPr>
        <p:spPr bwMode="auto">
          <a:xfrm>
            <a:off x="0" y="2286000"/>
            <a:ext cx="1143000" cy="304800"/>
          </a:xfrm>
          <a:prstGeom prst="ellipse">
            <a:avLst/>
          </a:prstGeom>
          <a:blipFill dpi="0" rotWithShape="1">
            <a:blip r:embed="rId4"/>
            <a:srcRect/>
            <a:tile tx="0" ty="0" sx="100000" sy="100000" flip="none" algn="tl"/>
          </a:blipFill>
          <a:ln w="9525">
            <a:round/>
            <a:headEnd/>
            <a:tailEnd/>
          </a:ln>
          <a:scene3d>
            <a:camera prst="legacyPerspectiveTop"/>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lang="en-US" sz="1800" b="1"/>
              <a:t>Process</a:t>
            </a:r>
          </a:p>
        </p:txBody>
      </p:sp>
      <p:sp>
        <p:nvSpPr>
          <p:cNvPr id="21515" name="Oval 12" descr="Recycled paper"/>
          <p:cNvSpPr>
            <a:spLocks noChangeArrowheads="1"/>
          </p:cNvSpPr>
          <p:nvPr/>
        </p:nvSpPr>
        <p:spPr bwMode="auto">
          <a:xfrm>
            <a:off x="838200" y="1447800"/>
            <a:ext cx="1676400" cy="381000"/>
          </a:xfrm>
          <a:prstGeom prst="ellipse">
            <a:avLst/>
          </a:prstGeom>
          <a:blipFill dpi="0" rotWithShape="1">
            <a:blip r:embed="rId4"/>
            <a:srcRect/>
            <a:tile tx="0" ty="0" sx="100000" sy="100000" flip="none" algn="tl"/>
          </a:blipFill>
          <a:ln w="9525">
            <a:round/>
            <a:headEnd/>
            <a:tailEnd/>
          </a:ln>
          <a:scene3d>
            <a:camera prst="legacyPerspectiveTop"/>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lang="en-US" sz="1800" b="1"/>
              <a:t>SecurityManager</a:t>
            </a:r>
          </a:p>
        </p:txBody>
      </p:sp>
      <p:sp>
        <p:nvSpPr>
          <p:cNvPr id="21516" name="Oval 13" descr="Recycled paper"/>
          <p:cNvSpPr>
            <a:spLocks noChangeArrowheads="1"/>
          </p:cNvSpPr>
          <p:nvPr/>
        </p:nvSpPr>
        <p:spPr bwMode="auto">
          <a:xfrm>
            <a:off x="6248400" y="4038600"/>
            <a:ext cx="1143000" cy="304800"/>
          </a:xfrm>
          <a:prstGeom prst="ellipse">
            <a:avLst/>
          </a:prstGeom>
          <a:blipFill dpi="0" rotWithShape="1">
            <a:blip r:embed="rId4"/>
            <a:srcRect/>
            <a:tile tx="0" ty="0" sx="100000" sy="100000" flip="none" algn="tl"/>
          </a:blipFill>
          <a:ln w="9525">
            <a:round/>
            <a:headEnd/>
            <a:tailEnd/>
          </a:ln>
          <a:scene3d>
            <a:camera prst="legacyPerspectiveTop"/>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lang="en-US" sz="1800" b="1"/>
              <a:t>Throwable</a:t>
            </a:r>
          </a:p>
        </p:txBody>
      </p:sp>
      <p:sp>
        <p:nvSpPr>
          <p:cNvPr id="21517" name="Oval 14" descr="Recycled paper"/>
          <p:cNvSpPr>
            <a:spLocks noChangeArrowheads="1"/>
          </p:cNvSpPr>
          <p:nvPr/>
        </p:nvSpPr>
        <p:spPr bwMode="auto">
          <a:xfrm>
            <a:off x="6781800" y="1524000"/>
            <a:ext cx="1676400" cy="304800"/>
          </a:xfrm>
          <a:prstGeom prst="ellipse">
            <a:avLst/>
          </a:prstGeom>
          <a:blipFill dpi="0" rotWithShape="1">
            <a:blip r:embed="rId4"/>
            <a:srcRect/>
            <a:tile tx="0" ty="0" sx="100000" sy="100000" flip="none" algn="tl"/>
          </a:blipFill>
          <a:ln w="9525">
            <a:round/>
            <a:headEnd/>
            <a:tailEnd/>
          </a:ln>
          <a:scene3d>
            <a:camera prst="legacyPerspectiveTop"/>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lang="en-US" sz="1800" b="1"/>
              <a:t>ThreadGroup </a:t>
            </a:r>
          </a:p>
        </p:txBody>
      </p:sp>
      <p:sp>
        <p:nvSpPr>
          <p:cNvPr id="21518" name="Oval 15" descr="Recycled paper"/>
          <p:cNvSpPr>
            <a:spLocks noChangeArrowheads="1"/>
          </p:cNvSpPr>
          <p:nvPr/>
        </p:nvSpPr>
        <p:spPr bwMode="auto">
          <a:xfrm>
            <a:off x="8001000" y="2362200"/>
            <a:ext cx="1143000" cy="304800"/>
          </a:xfrm>
          <a:prstGeom prst="ellipse">
            <a:avLst/>
          </a:prstGeom>
          <a:blipFill dpi="0" rotWithShape="1">
            <a:blip r:embed="rId4"/>
            <a:srcRect/>
            <a:tile tx="0" ty="0" sx="100000" sy="100000" flip="none" algn="tl"/>
          </a:blipFill>
          <a:ln w="9525">
            <a:round/>
            <a:headEnd/>
            <a:tailEnd/>
          </a:ln>
          <a:scene3d>
            <a:camera prst="legacyPerspectiveTop"/>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lang="en-US" sz="1800" b="1"/>
              <a:t>Thread </a:t>
            </a:r>
          </a:p>
        </p:txBody>
      </p:sp>
      <p:sp>
        <p:nvSpPr>
          <p:cNvPr id="21519" name="Rectangle 18"/>
          <p:cNvSpPr>
            <a:spLocks noChangeArrowheads="1"/>
          </p:cNvSpPr>
          <p:nvPr/>
        </p:nvSpPr>
        <p:spPr bwMode="auto">
          <a:xfrm>
            <a:off x="6019800" y="5943600"/>
            <a:ext cx="990600" cy="533400"/>
          </a:xfrm>
          <a:prstGeom prst="rect">
            <a:avLst/>
          </a:prstGeom>
          <a:gradFill rotWithShape="1">
            <a:gsLst>
              <a:gs pos="0">
                <a:srgbClr val="CCECFF"/>
              </a:gs>
              <a:gs pos="100000">
                <a:srgbClr val="3399FF"/>
              </a:gs>
            </a:gsLst>
            <a:lin ang="5400000" scaled="1"/>
          </a:gradFill>
          <a:ln w="9525">
            <a:miter lim="800000"/>
            <a:headEnd/>
            <a:tailEnd/>
          </a:ln>
          <a:scene3d>
            <a:camera prst="legacyPerspectiveTop"/>
            <a:lightRig rig="legacyFlat3" dir="b"/>
          </a:scene3d>
          <a:sp3d extrusionH="887400" prstMaterial="legacyMatte">
            <a:bevelT w="13500" h="13500" prst="angle"/>
            <a:bevelB w="13500" h="13500" prst="angle"/>
            <a:extrusionClr>
              <a:srgbClr val="CCECFF"/>
            </a:extrusionClr>
          </a:sp3d>
        </p:spPr>
        <p:txBody>
          <a:bodyPr wrap="none" anchor="ctr">
            <a:flatTx/>
          </a:bodyPr>
          <a:lstStyle/>
          <a:p>
            <a:r>
              <a:rPr lang="en-US" sz="1800" b="1"/>
              <a:t>Integer</a:t>
            </a:r>
          </a:p>
        </p:txBody>
      </p:sp>
      <p:sp>
        <p:nvSpPr>
          <p:cNvPr id="21520" name="Rectangle 19"/>
          <p:cNvSpPr>
            <a:spLocks noChangeArrowheads="1"/>
          </p:cNvSpPr>
          <p:nvPr/>
        </p:nvSpPr>
        <p:spPr bwMode="auto">
          <a:xfrm>
            <a:off x="4648200" y="5943600"/>
            <a:ext cx="990600" cy="533400"/>
          </a:xfrm>
          <a:prstGeom prst="rect">
            <a:avLst/>
          </a:prstGeom>
          <a:gradFill rotWithShape="1">
            <a:gsLst>
              <a:gs pos="0">
                <a:srgbClr val="CCECFF"/>
              </a:gs>
              <a:gs pos="100000">
                <a:srgbClr val="3399FF"/>
              </a:gs>
            </a:gsLst>
            <a:lin ang="5400000" scaled="1"/>
          </a:gradFill>
          <a:ln w="9525">
            <a:miter lim="800000"/>
            <a:headEnd/>
            <a:tailEnd/>
          </a:ln>
          <a:scene3d>
            <a:camera prst="legacyPerspectiveTop"/>
            <a:lightRig rig="legacyFlat3" dir="b"/>
          </a:scene3d>
          <a:sp3d extrusionH="887400" prstMaterial="legacyMatte">
            <a:bevelT w="13500" h="13500" prst="angle"/>
            <a:bevelB w="13500" h="13500" prst="angle"/>
            <a:extrusionClr>
              <a:srgbClr val="CCECFF"/>
            </a:extrusionClr>
          </a:sp3d>
        </p:spPr>
        <p:txBody>
          <a:bodyPr wrap="none" anchor="ctr">
            <a:flatTx/>
          </a:bodyPr>
          <a:lstStyle/>
          <a:p>
            <a:r>
              <a:rPr lang="en-US" sz="1800" b="1"/>
              <a:t>Long</a:t>
            </a:r>
          </a:p>
        </p:txBody>
      </p:sp>
      <p:sp>
        <p:nvSpPr>
          <p:cNvPr id="21521" name="Rectangle 20"/>
          <p:cNvSpPr>
            <a:spLocks noChangeArrowheads="1"/>
          </p:cNvSpPr>
          <p:nvPr/>
        </p:nvSpPr>
        <p:spPr bwMode="auto">
          <a:xfrm>
            <a:off x="3200400" y="5943600"/>
            <a:ext cx="990600" cy="533400"/>
          </a:xfrm>
          <a:prstGeom prst="rect">
            <a:avLst/>
          </a:prstGeom>
          <a:gradFill rotWithShape="1">
            <a:gsLst>
              <a:gs pos="0">
                <a:srgbClr val="CCECFF"/>
              </a:gs>
              <a:gs pos="100000">
                <a:srgbClr val="3399FF"/>
              </a:gs>
            </a:gsLst>
            <a:lin ang="5400000" scaled="1"/>
          </a:gradFill>
          <a:ln w="9525">
            <a:miter lim="800000"/>
            <a:headEnd/>
            <a:tailEnd/>
          </a:ln>
          <a:scene3d>
            <a:camera prst="legacyPerspectiveTop"/>
            <a:lightRig rig="legacyFlat3" dir="b"/>
          </a:scene3d>
          <a:sp3d extrusionH="887400" prstMaterial="legacyMatte">
            <a:bevelT w="13500" h="13500" prst="angle"/>
            <a:bevelB w="13500" h="13500" prst="angle"/>
            <a:extrusionClr>
              <a:srgbClr val="CCECFF"/>
            </a:extrusionClr>
          </a:sp3d>
        </p:spPr>
        <p:txBody>
          <a:bodyPr wrap="none" anchor="ctr">
            <a:flatTx/>
          </a:bodyPr>
          <a:lstStyle/>
          <a:p>
            <a:r>
              <a:rPr lang="en-US" sz="1800" b="1"/>
              <a:t>Double</a:t>
            </a:r>
          </a:p>
        </p:txBody>
      </p:sp>
      <p:sp>
        <p:nvSpPr>
          <p:cNvPr id="21522" name="Rectangle 21"/>
          <p:cNvSpPr>
            <a:spLocks noChangeArrowheads="1"/>
          </p:cNvSpPr>
          <p:nvPr/>
        </p:nvSpPr>
        <p:spPr bwMode="auto">
          <a:xfrm>
            <a:off x="1828800" y="5943600"/>
            <a:ext cx="990600" cy="533400"/>
          </a:xfrm>
          <a:prstGeom prst="rect">
            <a:avLst/>
          </a:prstGeom>
          <a:gradFill rotWithShape="1">
            <a:gsLst>
              <a:gs pos="0">
                <a:srgbClr val="CCECFF"/>
              </a:gs>
              <a:gs pos="100000">
                <a:srgbClr val="3399FF"/>
              </a:gs>
            </a:gsLst>
            <a:lin ang="5400000" scaled="1"/>
          </a:gradFill>
          <a:ln w="9525">
            <a:miter lim="800000"/>
            <a:headEnd/>
            <a:tailEnd/>
          </a:ln>
          <a:scene3d>
            <a:camera prst="legacyPerspectiveTop"/>
            <a:lightRig rig="legacyFlat3" dir="b"/>
          </a:scene3d>
          <a:sp3d extrusionH="887400" prstMaterial="legacyMatte">
            <a:bevelT w="13500" h="13500" prst="angle"/>
            <a:bevelB w="13500" h="13500" prst="angle"/>
            <a:extrusionClr>
              <a:srgbClr val="CCECFF"/>
            </a:extrusionClr>
          </a:sp3d>
        </p:spPr>
        <p:txBody>
          <a:bodyPr wrap="none" anchor="ctr">
            <a:flatTx/>
          </a:bodyPr>
          <a:lstStyle/>
          <a:p>
            <a:r>
              <a:rPr lang="en-US" sz="1800" b="1"/>
              <a:t>Float</a:t>
            </a:r>
          </a:p>
        </p:txBody>
      </p:sp>
      <p:sp>
        <p:nvSpPr>
          <p:cNvPr id="21523" name="Text Box 40"/>
          <p:cNvSpPr txBox="1">
            <a:spLocks noChangeArrowheads="1"/>
          </p:cNvSpPr>
          <p:nvPr/>
        </p:nvSpPr>
        <p:spPr bwMode="auto">
          <a:xfrm>
            <a:off x="2346325" y="422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endParaRPr lang="en-US"/>
          </a:p>
        </p:txBody>
      </p:sp>
      <p:sp>
        <p:nvSpPr>
          <p:cNvPr id="21524" name="Line 42"/>
          <p:cNvSpPr>
            <a:spLocks noChangeShapeType="1"/>
          </p:cNvSpPr>
          <p:nvPr/>
        </p:nvSpPr>
        <p:spPr bwMode="auto">
          <a:xfrm flipH="1" flipV="1">
            <a:off x="3581400" y="1371600"/>
            <a:ext cx="685800" cy="106680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en-IN"/>
          </a:p>
        </p:txBody>
      </p:sp>
      <p:sp>
        <p:nvSpPr>
          <p:cNvPr id="21525" name="Line 43"/>
          <p:cNvSpPr>
            <a:spLocks noChangeShapeType="1"/>
          </p:cNvSpPr>
          <p:nvPr/>
        </p:nvSpPr>
        <p:spPr bwMode="auto">
          <a:xfrm flipV="1">
            <a:off x="5105400" y="1371600"/>
            <a:ext cx="533400" cy="106680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en-IN"/>
          </a:p>
        </p:txBody>
      </p:sp>
      <p:sp>
        <p:nvSpPr>
          <p:cNvPr id="21526" name="Line 44"/>
          <p:cNvSpPr>
            <a:spLocks noChangeShapeType="1"/>
          </p:cNvSpPr>
          <p:nvPr/>
        </p:nvSpPr>
        <p:spPr bwMode="auto">
          <a:xfrm flipV="1">
            <a:off x="5334000" y="1828800"/>
            <a:ext cx="1828800" cy="91440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en-IN"/>
          </a:p>
        </p:txBody>
      </p:sp>
      <p:sp>
        <p:nvSpPr>
          <p:cNvPr id="21527" name="Line 45"/>
          <p:cNvSpPr>
            <a:spLocks noChangeShapeType="1"/>
          </p:cNvSpPr>
          <p:nvPr/>
        </p:nvSpPr>
        <p:spPr bwMode="auto">
          <a:xfrm flipV="1">
            <a:off x="5334000" y="2590800"/>
            <a:ext cx="2895600" cy="45720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en-IN"/>
          </a:p>
        </p:txBody>
      </p:sp>
      <p:sp>
        <p:nvSpPr>
          <p:cNvPr id="21528" name="Line 46"/>
          <p:cNvSpPr>
            <a:spLocks noChangeShapeType="1"/>
          </p:cNvSpPr>
          <p:nvPr/>
        </p:nvSpPr>
        <p:spPr bwMode="auto">
          <a:xfrm flipH="1" flipV="1">
            <a:off x="1752600" y="1828800"/>
            <a:ext cx="2286000" cy="83820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en-IN"/>
          </a:p>
        </p:txBody>
      </p:sp>
      <p:sp>
        <p:nvSpPr>
          <p:cNvPr id="21529" name="Line 47"/>
          <p:cNvSpPr>
            <a:spLocks noChangeShapeType="1"/>
          </p:cNvSpPr>
          <p:nvPr/>
        </p:nvSpPr>
        <p:spPr bwMode="auto">
          <a:xfrm flipH="1" flipV="1">
            <a:off x="762000" y="2590800"/>
            <a:ext cx="3200400" cy="30480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en-IN"/>
          </a:p>
        </p:txBody>
      </p:sp>
      <p:sp>
        <p:nvSpPr>
          <p:cNvPr id="21530" name="Line 48"/>
          <p:cNvSpPr>
            <a:spLocks noChangeShapeType="1"/>
          </p:cNvSpPr>
          <p:nvPr/>
        </p:nvSpPr>
        <p:spPr bwMode="auto">
          <a:xfrm flipH="1">
            <a:off x="1371600" y="3124200"/>
            <a:ext cx="2667000" cy="30480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en-IN"/>
          </a:p>
        </p:txBody>
      </p:sp>
      <p:sp>
        <p:nvSpPr>
          <p:cNvPr id="21531" name="Line 49"/>
          <p:cNvSpPr>
            <a:spLocks noChangeShapeType="1"/>
          </p:cNvSpPr>
          <p:nvPr/>
        </p:nvSpPr>
        <p:spPr bwMode="auto">
          <a:xfrm flipH="1">
            <a:off x="2590800" y="3352800"/>
            <a:ext cx="1600200" cy="76200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en-IN"/>
          </a:p>
        </p:txBody>
      </p:sp>
      <p:sp>
        <p:nvSpPr>
          <p:cNvPr id="21532" name="Line 50"/>
          <p:cNvSpPr>
            <a:spLocks noChangeShapeType="1"/>
          </p:cNvSpPr>
          <p:nvPr/>
        </p:nvSpPr>
        <p:spPr bwMode="auto">
          <a:xfrm>
            <a:off x="4648200" y="3505200"/>
            <a:ext cx="0" cy="7620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1533" name="Line 51"/>
          <p:cNvSpPr>
            <a:spLocks noChangeShapeType="1"/>
          </p:cNvSpPr>
          <p:nvPr/>
        </p:nvSpPr>
        <p:spPr bwMode="auto">
          <a:xfrm>
            <a:off x="5257800" y="3200400"/>
            <a:ext cx="2743200" cy="22860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en-IN"/>
          </a:p>
        </p:txBody>
      </p:sp>
      <p:sp>
        <p:nvSpPr>
          <p:cNvPr id="21534" name="Line 52"/>
          <p:cNvSpPr>
            <a:spLocks noChangeShapeType="1"/>
          </p:cNvSpPr>
          <p:nvPr/>
        </p:nvSpPr>
        <p:spPr bwMode="auto">
          <a:xfrm>
            <a:off x="5105400" y="3352800"/>
            <a:ext cx="1828800" cy="60960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en-IN"/>
          </a:p>
        </p:txBody>
      </p:sp>
      <p:sp>
        <p:nvSpPr>
          <p:cNvPr id="21535" name="Rectangle 53"/>
          <p:cNvSpPr>
            <a:spLocks noChangeArrowheads="1"/>
          </p:cNvSpPr>
          <p:nvPr/>
        </p:nvSpPr>
        <p:spPr bwMode="auto">
          <a:xfrm>
            <a:off x="7391400" y="5943600"/>
            <a:ext cx="990600" cy="533400"/>
          </a:xfrm>
          <a:prstGeom prst="rect">
            <a:avLst/>
          </a:prstGeom>
          <a:gradFill rotWithShape="1">
            <a:gsLst>
              <a:gs pos="0">
                <a:srgbClr val="CCECFF"/>
              </a:gs>
              <a:gs pos="100000">
                <a:srgbClr val="3399FF"/>
              </a:gs>
            </a:gsLst>
            <a:lin ang="5400000" scaled="1"/>
          </a:gradFill>
          <a:ln w="9525">
            <a:miter lim="800000"/>
            <a:headEnd/>
            <a:tailEnd/>
          </a:ln>
          <a:scene3d>
            <a:camera prst="legacyPerspectiveTop"/>
            <a:lightRig rig="legacyFlat3" dir="b"/>
          </a:scene3d>
          <a:sp3d extrusionH="887400" prstMaterial="legacyMatte">
            <a:bevelT w="13500" h="13500" prst="angle"/>
            <a:bevelB w="13500" h="13500" prst="angle"/>
            <a:extrusionClr>
              <a:srgbClr val="CCECFF"/>
            </a:extrusionClr>
          </a:sp3d>
        </p:spPr>
        <p:txBody>
          <a:bodyPr wrap="none" anchor="ctr">
            <a:flatTx/>
          </a:bodyPr>
          <a:lstStyle/>
          <a:p>
            <a:r>
              <a:rPr lang="en-US" sz="1800" b="1"/>
              <a:t>Byte</a:t>
            </a:r>
          </a:p>
        </p:txBody>
      </p:sp>
      <p:sp>
        <p:nvSpPr>
          <p:cNvPr id="21536" name="Rectangle 54"/>
          <p:cNvSpPr>
            <a:spLocks noChangeArrowheads="1"/>
          </p:cNvSpPr>
          <p:nvPr/>
        </p:nvSpPr>
        <p:spPr bwMode="auto">
          <a:xfrm>
            <a:off x="533400" y="5943600"/>
            <a:ext cx="990600" cy="533400"/>
          </a:xfrm>
          <a:prstGeom prst="rect">
            <a:avLst/>
          </a:prstGeom>
          <a:gradFill rotWithShape="1">
            <a:gsLst>
              <a:gs pos="0">
                <a:srgbClr val="CCECFF"/>
              </a:gs>
              <a:gs pos="100000">
                <a:srgbClr val="3399FF"/>
              </a:gs>
            </a:gsLst>
            <a:lin ang="5400000" scaled="1"/>
          </a:gradFill>
          <a:ln w="9525">
            <a:miter lim="800000"/>
            <a:headEnd/>
            <a:tailEnd/>
          </a:ln>
          <a:scene3d>
            <a:camera prst="legacyPerspectiveTop"/>
            <a:lightRig rig="legacyFlat3" dir="b"/>
          </a:scene3d>
          <a:sp3d extrusionH="887400" prstMaterial="legacyMatte">
            <a:bevelT w="13500" h="13500" prst="angle"/>
            <a:bevelB w="13500" h="13500" prst="angle"/>
            <a:extrusionClr>
              <a:srgbClr val="CCECFF"/>
            </a:extrusionClr>
          </a:sp3d>
        </p:spPr>
        <p:txBody>
          <a:bodyPr wrap="none" anchor="ctr">
            <a:flatTx/>
          </a:bodyPr>
          <a:lstStyle/>
          <a:p>
            <a:r>
              <a:rPr lang="en-US" sz="1800" b="1"/>
              <a:t>Short</a:t>
            </a:r>
          </a:p>
        </p:txBody>
      </p:sp>
      <p:sp>
        <p:nvSpPr>
          <p:cNvPr id="21537" name="Line 56"/>
          <p:cNvSpPr>
            <a:spLocks noChangeShapeType="1"/>
          </p:cNvSpPr>
          <p:nvPr/>
        </p:nvSpPr>
        <p:spPr bwMode="auto">
          <a:xfrm flipH="1">
            <a:off x="1066800" y="4648200"/>
            <a:ext cx="3581400" cy="1219200"/>
          </a:xfrm>
          <a:prstGeom prst="line">
            <a:avLst/>
          </a:prstGeom>
          <a:noFill/>
          <a:ln w="28575">
            <a:solidFill>
              <a:srgbClr val="6699FF"/>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1538" name="Line 57"/>
          <p:cNvSpPr>
            <a:spLocks noChangeShapeType="1"/>
          </p:cNvSpPr>
          <p:nvPr/>
        </p:nvSpPr>
        <p:spPr bwMode="auto">
          <a:xfrm flipH="1">
            <a:off x="2362200" y="4648200"/>
            <a:ext cx="2286000" cy="1219200"/>
          </a:xfrm>
          <a:prstGeom prst="line">
            <a:avLst/>
          </a:prstGeom>
          <a:noFill/>
          <a:ln w="28575">
            <a:solidFill>
              <a:srgbClr val="6699FF"/>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1539" name="Line 58"/>
          <p:cNvSpPr>
            <a:spLocks noChangeShapeType="1"/>
          </p:cNvSpPr>
          <p:nvPr/>
        </p:nvSpPr>
        <p:spPr bwMode="auto">
          <a:xfrm flipH="1">
            <a:off x="3657600" y="4648200"/>
            <a:ext cx="990600" cy="1219200"/>
          </a:xfrm>
          <a:prstGeom prst="line">
            <a:avLst/>
          </a:prstGeom>
          <a:noFill/>
          <a:ln w="28575">
            <a:solidFill>
              <a:srgbClr val="6699FF"/>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1540" name="Line 59"/>
          <p:cNvSpPr>
            <a:spLocks noChangeShapeType="1"/>
          </p:cNvSpPr>
          <p:nvPr/>
        </p:nvSpPr>
        <p:spPr bwMode="auto">
          <a:xfrm>
            <a:off x="4648200" y="4648200"/>
            <a:ext cx="457200" cy="1219200"/>
          </a:xfrm>
          <a:prstGeom prst="line">
            <a:avLst/>
          </a:prstGeom>
          <a:noFill/>
          <a:ln w="28575">
            <a:solidFill>
              <a:srgbClr val="6699FF"/>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1541" name="Line 60"/>
          <p:cNvSpPr>
            <a:spLocks noChangeShapeType="1"/>
          </p:cNvSpPr>
          <p:nvPr/>
        </p:nvSpPr>
        <p:spPr bwMode="auto">
          <a:xfrm>
            <a:off x="4648200" y="4648200"/>
            <a:ext cx="1828800" cy="1219200"/>
          </a:xfrm>
          <a:prstGeom prst="line">
            <a:avLst/>
          </a:prstGeom>
          <a:noFill/>
          <a:ln w="28575">
            <a:solidFill>
              <a:srgbClr val="6699FF"/>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1542" name="Line 61"/>
          <p:cNvSpPr>
            <a:spLocks noChangeShapeType="1"/>
          </p:cNvSpPr>
          <p:nvPr/>
        </p:nvSpPr>
        <p:spPr bwMode="auto">
          <a:xfrm>
            <a:off x="4648200" y="4648200"/>
            <a:ext cx="3276600" cy="1219200"/>
          </a:xfrm>
          <a:prstGeom prst="line">
            <a:avLst/>
          </a:prstGeom>
          <a:noFill/>
          <a:ln w="28575">
            <a:solidFill>
              <a:srgbClr val="6699FF"/>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9" name="Footer Placeholder 2"/>
          <p:cNvSpPr>
            <a:spLocks noGrp="1"/>
          </p:cNvSpPr>
          <p:nvPr>
            <p:ph type="ftr" sz="quarter" idx="4294967295"/>
          </p:nvPr>
        </p:nvSpPr>
        <p:spPr>
          <a:xfrm>
            <a:off x="6400800" y="6584022"/>
            <a:ext cx="2667000" cy="228600"/>
          </a:xfrm>
          <a:prstGeom prst="rect">
            <a:avLst/>
          </a:prstGeom>
        </p:spPr>
        <p:txBody>
          <a:bodyPr/>
          <a:lstStyle/>
          <a:p>
            <a:r>
              <a:rPr lang="en-IN" sz="700" dirty="0" smtClean="0"/>
              <a:t>Copyright © 2016 Tech Mahindra. All Rights Reserved.</a:t>
            </a:r>
            <a:endParaRPr lang="en-IN" dirty="0"/>
          </a:p>
        </p:txBody>
      </p:sp>
    </p:spTree>
    <p:extLst>
      <p:ext uri="{BB962C8B-B14F-4D97-AF65-F5344CB8AC3E}">
        <p14:creationId xmlns:p14="http://schemas.microsoft.com/office/powerpoint/2010/main" val="3831019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Date Placeholder 4"/>
          <p:cNvSpPr txBox="1">
            <a:spLocks noGrp="1"/>
          </p:cNvSpPr>
          <p:nvPr/>
        </p:nvSpPr>
        <p:spPr bwMode="auto">
          <a:xfrm>
            <a:off x="2819400" y="65151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fld id="{C6B2CEEC-DE2E-41FE-A701-F5D9D6817999}" type="datetime1">
              <a:rPr lang="en-US" sz="1200">
                <a:solidFill>
                  <a:schemeClr val="bg1"/>
                </a:solidFill>
                <a:latin typeface="Arial" pitchFamily="34" charset="0"/>
              </a:rPr>
              <a:pPr/>
              <a:t>8/10/2016</a:t>
            </a:fld>
            <a:endParaRPr lang="en-US" sz="1200">
              <a:solidFill>
                <a:schemeClr val="bg1"/>
              </a:solidFill>
              <a:latin typeface="Arial" pitchFamily="34" charset="0"/>
            </a:endParaRPr>
          </a:p>
        </p:txBody>
      </p:sp>
      <p:sp>
        <p:nvSpPr>
          <p:cNvPr id="5130" name="Footer Placeholder 5"/>
          <p:cNvSpPr txBox="1">
            <a:spLocks noGrp="1"/>
          </p:cNvSpPr>
          <p:nvPr/>
        </p:nvSpPr>
        <p:spPr bwMode="auto">
          <a:xfrm>
            <a:off x="4953000" y="6481763"/>
            <a:ext cx="38100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r"/>
            <a:r>
              <a:rPr lang="en-US" sz="800">
                <a:solidFill>
                  <a:schemeClr val="bg1"/>
                </a:solidFill>
                <a:latin typeface="Arial" pitchFamily="34" charset="0"/>
              </a:rPr>
              <a:t>CONFIDENTIAL© Copyright 2008 Tech Mahindra Limited</a:t>
            </a:r>
          </a:p>
        </p:txBody>
      </p:sp>
      <p:sp>
        <p:nvSpPr>
          <p:cNvPr id="5131" name="Slide Number Placeholder 6"/>
          <p:cNvSpPr txBox="1">
            <a:spLocks noGrp="1"/>
          </p:cNvSpPr>
          <p:nvPr/>
        </p:nvSpPr>
        <p:spPr bwMode="auto">
          <a:xfrm>
            <a:off x="8839200" y="6524625"/>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r"/>
            <a:fld id="{B1B61E4D-705F-4709-9E3B-A424A5480BFA}" type="slidenum">
              <a:rPr lang="en-US" sz="900">
                <a:solidFill>
                  <a:schemeClr val="bg1"/>
                </a:solidFill>
                <a:latin typeface="Arial" pitchFamily="34" charset="0"/>
              </a:rPr>
              <a:pPr algn="r"/>
              <a:t>7</a:t>
            </a:fld>
            <a:endParaRPr lang="en-US" sz="900">
              <a:solidFill>
                <a:schemeClr val="bg1"/>
              </a:solidFill>
              <a:latin typeface="Arial" pitchFamily="34" charset="0"/>
            </a:endParaRPr>
          </a:p>
        </p:txBody>
      </p:sp>
      <p:sp>
        <p:nvSpPr>
          <p:cNvPr id="5132" name="Rectangle 2"/>
          <p:cNvSpPr>
            <a:spLocks noGrp="1" noChangeArrowheads="1"/>
          </p:cNvSpPr>
          <p:nvPr>
            <p:ph type="title"/>
          </p:nvPr>
        </p:nvSpPr>
        <p:spPr/>
        <p:txBody>
          <a:bodyPr/>
          <a:lstStyle/>
          <a:p>
            <a:pPr eaLnBrk="1" hangingPunct="1"/>
            <a:r>
              <a:rPr lang="en-US" smtClean="0"/>
              <a:t>The Object Class</a:t>
            </a:r>
          </a:p>
        </p:txBody>
      </p:sp>
      <p:sp>
        <p:nvSpPr>
          <p:cNvPr id="91142" name="Rectangle 3"/>
          <p:cNvSpPr>
            <a:spLocks noGrp="1" noChangeArrowheads="1"/>
          </p:cNvSpPr>
          <p:nvPr>
            <p:ph type="body" idx="1"/>
          </p:nvPr>
        </p:nvSpPr>
        <p:spPr/>
        <p:txBody>
          <a:bodyPr/>
          <a:lstStyle/>
          <a:p>
            <a:pPr algn="just" eaLnBrk="1" hangingPunct="1">
              <a:lnSpc>
                <a:spcPct val="90000"/>
              </a:lnSpc>
            </a:pPr>
            <a:r>
              <a:rPr lang="en-US" sz="1800" dirty="0" smtClean="0"/>
              <a:t>Every class extends Object class directly or indirectly</a:t>
            </a:r>
          </a:p>
          <a:p>
            <a:pPr eaLnBrk="1" hangingPunct="1">
              <a:lnSpc>
                <a:spcPct val="90000"/>
              </a:lnSpc>
            </a:pPr>
            <a:endParaRPr lang="en-US" sz="1800" dirty="0" smtClean="0"/>
          </a:p>
        </p:txBody>
      </p:sp>
      <p:grpSp>
        <p:nvGrpSpPr>
          <p:cNvPr id="2" name="Group 25"/>
          <p:cNvGrpSpPr>
            <a:grpSpLocks noChangeAspect="1"/>
          </p:cNvGrpSpPr>
          <p:nvPr/>
        </p:nvGrpSpPr>
        <p:grpSpPr bwMode="auto">
          <a:xfrm>
            <a:off x="381000" y="2666588"/>
            <a:ext cx="4343099" cy="3715168"/>
            <a:chOff x="2527" y="3504"/>
            <a:chExt cx="6775" cy="2018"/>
          </a:xfrm>
        </p:grpSpPr>
        <p:sp>
          <p:nvSpPr>
            <p:cNvPr id="5135" name="AutoShape 26"/>
            <p:cNvSpPr>
              <a:spLocks noChangeAspect="1" noChangeArrowheads="1"/>
            </p:cNvSpPr>
            <p:nvPr/>
          </p:nvSpPr>
          <p:spPr bwMode="auto">
            <a:xfrm>
              <a:off x="2527" y="3825"/>
              <a:ext cx="6300" cy="1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5136" name="Text Box 27"/>
            <p:cNvSpPr txBox="1">
              <a:spLocks noChangeArrowheads="1"/>
            </p:cNvSpPr>
            <p:nvPr/>
          </p:nvSpPr>
          <p:spPr bwMode="auto">
            <a:xfrm>
              <a:off x="3002" y="3504"/>
              <a:ext cx="6300" cy="1322"/>
            </a:xfrm>
            <a:prstGeom prst="rect">
              <a:avLst/>
            </a:prstGeom>
            <a:solidFill>
              <a:srgbClr val="FFFFCC"/>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GB" dirty="0">
                  <a:latin typeface="Courier New" pitchFamily="49" charset="0"/>
                </a:rPr>
                <a:t>class A </a:t>
              </a:r>
            </a:p>
            <a:p>
              <a:r>
                <a:rPr lang="en-GB" dirty="0">
                  <a:latin typeface="Courier New" pitchFamily="49" charset="0"/>
                </a:rPr>
                <a:t>{ </a:t>
              </a:r>
            </a:p>
            <a:p>
              <a:r>
                <a:rPr lang="en-GB" dirty="0">
                  <a:latin typeface="Courier New" pitchFamily="49" charset="0"/>
                </a:rPr>
                <a:t>	… </a:t>
              </a:r>
            </a:p>
            <a:p>
              <a:r>
                <a:rPr lang="en-GB" dirty="0">
                  <a:latin typeface="Courier New" pitchFamily="49" charset="0"/>
                </a:rPr>
                <a:t>}</a:t>
              </a:r>
            </a:p>
            <a:p>
              <a:r>
                <a:rPr lang="en-GB" dirty="0">
                  <a:latin typeface="Courier New" pitchFamily="49" charset="0"/>
                </a:rPr>
                <a:t>public class B extends A</a:t>
              </a:r>
            </a:p>
            <a:p>
              <a:r>
                <a:rPr lang="en-GB" dirty="0">
                  <a:latin typeface="Courier New" pitchFamily="49" charset="0"/>
                </a:rPr>
                <a:t>{</a:t>
              </a:r>
            </a:p>
            <a:p>
              <a:r>
                <a:rPr lang="en-GB" dirty="0">
                  <a:latin typeface="Courier New" pitchFamily="49" charset="0"/>
                </a:rPr>
                <a:t>	…</a:t>
              </a:r>
            </a:p>
            <a:p>
              <a:r>
                <a:rPr lang="en-GB" dirty="0">
                  <a:latin typeface="Courier New" pitchFamily="49" charset="0"/>
                </a:rPr>
                <a:t>}</a:t>
              </a:r>
            </a:p>
          </p:txBody>
        </p:sp>
      </p:grpSp>
      <p:grpSp>
        <p:nvGrpSpPr>
          <p:cNvPr id="5" name="Organization Chart 5"/>
          <p:cNvGrpSpPr>
            <a:grpSpLocks/>
          </p:cNvGrpSpPr>
          <p:nvPr/>
        </p:nvGrpSpPr>
        <p:grpSpPr bwMode="auto">
          <a:xfrm>
            <a:off x="5514975" y="1686944"/>
            <a:ext cx="2990850" cy="4114800"/>
            <a:chOff x="1152" y="1296"/>
            <a:chExt cx="864" cy="1152"/>
          </a:xfrm>
        </p:grpSpPr>
        <p:cxnSp>
          <p:nvCxnSpPr>
            <p:cNvPr id="1035" name="_s1035"/>
            <p:cNvCxnSpPr>
              <a:cxnSpLocks noChangeShapeType="1"/>
              <a:stCxn id="8" idx="0"/>
              <a:endCxn id="7" idx="3"/>
            </p:cNvCxnSpPr>
            <p:nvPr/>
          </p:nvCxnSpPr>
          <p:spPr bwMode="auto">
            <a:xfrm rot="5400000" flipH="1">
              <a:off x="1512" y="2072"/>
              <a:ext cx="144" cy="32"/>
            </a:xfrm>
            <a:prstGeom prst="bentConnector3">
              <a:avLst>
                <a:gd name="adj1" fmla="val 16218"/>
              </a:avLst>
            </a:prstGeom>
            <a:noFill/>
            <a:ln w="28575">
              <a:solidFill>
                <a:schemeClr val="bg2"/>
              </a:solidFill>
              <a:miter lim="800000"/>
              <a:headEnd/>
              <a:tailEnd/>
            </a:ln>
            <a:extLst>
              <a:ext uri="{909E8E84-426E-40DD-AFC4-6F175D3DCCD1}">
                <a14:hiddenFill xmlns:a14="http://schemas.microsoft.com/office/drawing/2010/main">
                  <a:noFill/>
                </a14:hiddenFill>
              </a:ext>
            </a:extLst>
          </p:spPr>
        </p:cxnSp>
        <p:cxnSp>
          <p:nvCxnSpPr>
            <p:cNvPr id="1036" name="_s1036"/>
            <p:cNvCxnSpPr>
              <a:cxnSpLocks noChangeShapeType="1"/>
              <a:stCxn id="7" idx="0"/>
              <a:endCxn id="6" idx="3"/>
            </p:cNvCxnSpPr>
            <p:nvPr/>
          </p:nvCxnSpPr>
          <p:spPr bwMode="auto">
            <a:xfrm rot="5400000" flipH="1">
              <a:off x="1512" y="1640"/>
              <a:ext cx="144" cy="32"/>
            </a:xfrm>
            <a:prstGeom prst="bentConnector3">
              <a:avLst>
                <a:gd name="adj1" fmla="val 16218"/>
              </a:avLst>
            </a:prstGeom>
            <a:noFill/>
            <a:ln w="28575">
              <a:solidFill>
                <a:schemeClr val="bg2"/>
              </a:solidFill>
              <a:miter lim="800000"/>
              <a:headEnd/>
              <a:tailEnd/>
            </a:ln>
            <a:extLst>
              <a:ext uri="{909E8E84-426E-40DD-AFC4-6F175D3DCCD1}">
                <a14:hiddenFill xmlns:a14="http://schemas.microsoft.com/office/drawing/2010/main">
                  <a:noFill/>
                </a14:hiddenFill>
              </a:ext>
            </a:extLst>
          </p:spPr>
        </p:cxnSp>
        <p:sp>
          <p:nvSpPr>
            <p:cNvPr id="6" name="_s1037"/>
            <p:cNvSpPr>
              <a:spLocks noChangeArrowheads="1"/>
            </p:cNvSpPr>
            <p:nvPr/>
          </p:nvSpPr>
          <p:spPr bwMode="auto">
            <a:xfrm>
              <a:off x="1152" y="1296"/>
              <a:ext cx="864" cy="288"/>
            </a:xfrm>
            <a:prstGeom prst="cube">
              <a:avLst>
                <a:gd name="adj" fmla="val 10764"/>
              </a:avLst>
            </a:prstGeom>
            <a:gradFill rotWithShape="0">
              <a:gsLst>
                <a:gs pos="0">
                  <a:schemeClr val="accent1">
                    <a:alpha val="39999"/>
                  </a:schemeClr>
                </a:gs>
                <a:gs pos="100000">
                  <a:schemeClr val="bg1"/>
                </a:gs>
              </a:gsLst>
              <a:lin ang="5400000" scaled="1"/>
            </a:gradFill>
            <a:ln w="9525">
              <a:solidFill>
                <a:schemeClr val="accent1"/>
              </a:solidFill>
              <a:miter lim="800000"/>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r>
                <a:rPr kumimoji="0" lang="en-US" sz="2200" b="1" i="0" u="none" strike="noStrike" cap="none" normalizeH="0" baseline="0" smtClean="0">
                  <a:ln>
                    <a:noFill/>
                  </a:ln>
                  <a:solidFill>
                    <a:schemeClr val="tx1"/>
                  </a:solidFill>
                  <a:effectLst/>
                  <a:latin typeface="Arial" pitchFamily="34" charset="0"/>
                </a:rPr>
                <a:t>Object</a:t>
              </a:r>
            </a:p>
          </p:txBody>
        </p:sp>
        <p:sp>
          <p:nvSpPr>
            <p:cNvPr id="7" name="_s1038"/>
            <p:cNvSpPr>
              <a:spLocks noChangeArrowheads="1"/>
            </p:cNvSpPr>
            <p:nvPr/>
          </p:nvSpPr>
          <p:spPr bwMode="auto">
            <a:xfrm>
              <a:off x="1152" y="1728"/>
              <a:ext cx="864" cy="288"/>
            </a:xfrm>
            <a:prstGeom prst="cube">
              <a:avLst>
                <a:gd name="adj" fmla="val 10764"/>
              </a:avLst>
            </a:prstGeom>
            <a:gradFill rotWithShape="0">
              <a:gsLst>
                <a:gs pos="0">
                  <a:schemeClr val="accent2">
                    <a:alpha val="39999"/>
                  </a:schemeClr>
                </a:gs>
                <a:gs pos="100000">
                  <a:schemeClr val="bg1"/>
                </a:gs>
              </a:gsLst>
              <a:lin ang="5400000" scaled="1"/>
            </a:gradFill>
            <a:ln w="9525">
              <a:solidFill>
                <a:schemeClr val="accent2"/>
              </a:solidFill>
              <a:miter lim="800000"/>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r>
                <a:rPr kumimoji="0" lang="en-US" sz="2200" b="1" i="0" u="none" strike="noStrike" cap="none" normalizeH="0" baseline="0" smtClean="0">
                  <a:ln>
                    <a:noFill/>
                  </a:ln>
                  <a:solidFill>
                    <a:schemeClr val="tx1"/>
                  </a:solidFill>
                  <a:effectLst/>
                  <a:latin typeface="Arial" pitchFamily="34" charset="0"/>
                </a:rPr>
                <a:t>A</a:t>
              </a:r>
            </a:p>
          </p:txBody>
        </p:sp>
        <p:sp>
          <p:nvSpPr>
            <p:cNvPr id="8" name="_s1039"/>
            <p:cNvSpPr>
              <a:spLocks noChangeArrowheads="1"/>
            </p:cNvSpPr>
            <p:nvPr/>
          </p:nvSpPr>
          <p:spPr bwMode="auto">
            <a:xfrm>
              <a:off x="1152" y="2160"/>
              <a:ext cx="864" cy="288"/>
            </a:xfrm>
            <a:prstGeom prst="cube">
              <a:avLst>
                <a:gd name="adj" fmla="val 10764"/>
              </a:avLst>
            </a:prstGeom>
            <a:gradFill rotWithShape="0">
              <a:gsLst>
                <a:gs pos="0">
                  <a:schemeClr val="hlink">
                    <a:alpha val="39999"/>
                  </a:schemeClr>
                </a:gs>
                <a:gs pos="100000">
                  <a:schemeClr val="bg1"/>
                </a:gs>
              </a:gsLst>
              <a:lin ang="5400000" scaled="1"/>
            </a:gradFill>
            <a:ln w="9525">
              <a:solidFill>
                <a:schemeClr val="hlink"/>
              </a:solidFill>
              <a:miter lim="800000"/>
              <a:headEnd/>
              <a:tailEnd/>
            </a:ln>
          </p:spPr>
          <p:txBody>
            <a:bodyPr vert="horz" wrap="non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50000"/>
                </a:spcBef>
                <a:spcAft>
                  <a:spcPct val="0"/>
                </a:spcAft>
                <a:buClr>
                  <a:srgbClr val="0033CC"/>
                </a:buClr>
                <a:buSzPct val="155000"/>
                <a:buFont typeface="Symbol" pitchFamily="18" charset="2"/>
                <a:buNone/>
                <a:tabLst/>
              </a:pPr>
              <a:r>
                <a:rPr kumimoji="0" lang="en-US" sz="2200" b="1" i="0" u="none" strike="noStrike" cap="none" normalizeH="0" baseline="0" smtClean="0">
                  <a:ln>
                    <a:noFill/>
                  </a:ln>
                  <a:solidFill>
                    <a:schemeClr val="tx1"/>
                  </a:solidFill>
                  <a:effectLst/>
                  <a:latin typeface="Arial" pitchFamily="34" charset="0"/>
                </a:rPr>
                <a:t>B</a:t>
              </a:r>
            </a:p>
          </p:txBody>
        </p:sp>
      </p:grpSp>
      <p:sp>
        <p:nvSpPr>
          <p:cNvPr id="3" name="Footer Placeholder 2"/>
          <p:cNvSpPr>
            <a:spLocks noGrp="1"/>
          </p:cNvSpPr>
          <p:nvPr>
            <p:ph type="ftr" sz="quarter" idx="3"/>
          </p:nvPr>
        </p:nvSpPr>
        <p:spPr/>
        <p:txBody>
          <a:bodyPr/>
          <a:lstStyle/>
          <a:p>
            <a:r>
              <a:rPr lang="en-IN" sz="700" dirty="0" smtClean="0"/>
              <a:t>Copyright © 2016 Tech Mahindra. All Rights Reserved.</a:t>
            </a:r>
            <a:endParaRPr lang="en-IN" dirty="0"/>
          </a:p>
        </p:txBody>
      </p:sp>
    </p:spTree>
    <p:extLst>
      <p:ext uri="{BB962C8B-B14F-4D97-AF65-F5344CB8AC3E}">
        <p14:creationId xmlns:p14="http://schemas.microsoft.com/office/powerpoint/2010/main" val="31271784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91142">
                                            <p:txEl>
                                              <p:pRg st="0" end="0"/>
                                            </p:txEl>
                                          </p:spTgt>
                                        </p:tgtEl>
                                        <p:attrNameLst>
                                          <p:attrName>style.visibility</p:attrName>
                                        </p:attrNameLst>
                                      </p:cBhvr>
                                      <p:to>
                                        <p:strVal val="visible"/>
                                      </p:to>
                                    </p:set>
                                    <p:anim calcmode="lin" valueType="num">
                                      <p:cBhvr>
                                        <p:cTn id="7" dur="2000" fill="hold"/>
                                        <p:tgtEl>
                                          <p:spTgt spid="91142">
                                            <p:txEl>
                                              <p:pRg st="0" end="0"/>
                                            </p:txEl>
                                          </p:spTgt>
                                        </p:tgtEl>
                                        <p:attrNameLst>
                                          <p:attrName>ppt_w</p:attrName>
                                        </p:attrNameLst>
                                      </p:cBhvr>
                                      <p:tavLst>
                                        <p:tav tm="0">
                                          <p:val>
                                            <p:strVal val="#ppt_w+.3"/>
                                          </p:val>
                                        </p:tav>
                                        <p:tav tm="100000">
                                          <p:val>
                                            <p:strVal val="#ppt_w"/>
                                          </p:val>
                                        </p:tav>
                                      </p:tavLst>
                                    </p:anim>
                                    <p:anim calcmode="lin" valueType="num">
                                      <p:cBhvr>
                                        <p:cTn id="8" dur="2000" fill="hold"/>
                                        <p:tgtEl>
                                          <p:spTgt spid="91142">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91142">
                                            <p:txEl>
                                              <p:pRg st="0" end="0"/>
                                            </p:txEl>
                                          </p:spTgt>
                                        </p:tgtEl>
                                      </p:cBhvr>
                                    </p:animEffect>
                                  </p:childTnLst>
                                </p:cTn>
                              </p:par>
                              <p:par>
                                <p:cTn id="10" presetID="10"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par>
                                <p:cTn id="13" presetID="22" presetClass="entr" presetSubtype="1"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Date Placeholder 4"/>
          <p:cNvSpPr txBox="1">
            <a:spLocks noGrp="1"/>
          </p:cNvSpPr>
          <p:nvPr/>
        </p:nvSpPr>
        <p:spPr bwMode="auto">
          <a:xfrm>
            <a:off x="2819400" y="65151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fld id="{C6B2CEEC-DE2E-41FE-A701-F5D9D6817999}" type="datetime1">
              <a:rPr lang="en-US" sz="1200">
                <a:solidFill>
                  <a:schemeClr val="bg1"/>
                </a:solidFill>
                <a:latin typeface="Arial" pitchFamily="34" charset="0"/>
              </a:rPr>
              <a:pPr/>
              <a:t>8/10/2016</a:t>
            </a:fld>
            <a:endParaRPr lang="en-US" sz="1200">
              <a:solidFill>
                <a:schemeClr val="bg1"/>
              </a:solidFill>
              <a:latin typeface="Arial" pitchFamily="34" charset="0"/>
            </a:endParaRPr>
          </a:p>
        </p:txBody>
      </p:sp>
      <p:sp>
        <p:nvSpPr>
          <p:cNvPr id="5130" name="Footer Placeholder 5"/>
          <p:cNvSpPr txBox="1">
            <a:spLocks noGrp="1"/>
          </p:cNvSpPr>
          <p:nvPr/>
        </p:nvSpPr>
        <p:spPr bwMode="auto">
          <a:xfrm>
            <a:off x="4953000" y="6481763"/>
            <a:ext cx="38100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r"/>
            <a:r>
              <a:rPr lang="en-US" sz="800">
                <a:solidFill>
                  <a:schemeClr val="bg1"/>
                </a:solidFill>
                <a:latin typeface="Arial" pitchFamily="34" charset="0"/>
              </a:rPr>
              <a:t>CONFIDENTIAL© Copyright 2008 Tech Mahindra Limited</a:t>
            </a:r>
          </a:p>
        </p:txBody>
      </p:sp>
      <p:sp>
        <p:nvSpPr>
          <p:cNvPr id="5131" name="Slide Number Placeholder 6"/>
          <p:cNvSpPr txBox="1">
            <a:spLocks noGrp="1"/>
          </p:cNvSpPr>
          <p:nvPr/>
        </p:nvSpPr>
        <p:spPr bwMode="auto">
          <a:xfrm>
            <a:off x="8839200" y="6524625"/>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r"/>
            <a:fld id="{B1B61E4D-705F-4709-9E3B-A424A5480BFA}" type="slidenum">
              <a:rPr lang="en-US" sz="900">
                <a:solidFill>
                  <a:schemeClr val="bg1"/>
                </a:solidFill>
                <a:latin typeface="Arial" pitchFamily="34" charset="0"/>
              </a:rPr>
              <a:pPr algn="r"/>
              <a:t>8</a:t>
            </a:fld>
            <a:endParaRPr lang="en-US" sz="900">
              <a:solidFill>
                <a:schemeClr val="bg1"/>
              </a:solidFill>
              <a:latin typeface="Arial" pitchFamily="34" charset="0"/>
            </a:endParaRPr>
          </a:p>
        </p:txBody>
      </p:sp>
      <p:sp>
        <p:nvSpPr>
          <p:cNvPr id="5132" name="Rectangle 2"/>
          <p:cNvSpPr>
            <a:spLocks noGrp="1" noChangeArrowheads="1"/>
          </p:cNvSpPr>
          <p:nvPr>
            <p:ph type="title" idx="4294967295"/>
          </p:nvPr>
        </p:nvSpPr>
        <p:spPr/>
        <p:txBody>
          <a:bodyPr/>
          <a:lstStyle/>
          <a:p>
            <a:pPr eaLnBrk="1" hangingPunct="1"/>
            <a:r>
              <a:rPr lang="en-US" dirty="0" smtClean="0"/>
              <a:t>Introduction to </a:t>
            </a:r>
            <a:r>
              <a:rPr lang="en-US" dirty="0" err="1" smtClean="0"/>
              <a:t>StringBuffer</a:t>
            </a:r>
            <a:endParaRPr lang="en-US" dirty="0" smtClean="0"/>
          </a:p>
        </p:txBody>
      </p:sp>
      <p:sp>
        <p:nvSpPr>
          <p:cNvPr id="5135" name="AutoShape 26"/>
          <p:cNvSpPr>
            <a:spLocks noChangeAspect="1" noChangeArrowheads="1"/>
          </p:cNvSpPr>
          <p:nvPr/>
        </p:nvSpPr>
        <p:spPr bwMode="auto">
          <a:xfrm>
            <a:off x="381000" y="3257553"/>
            <a:ext cx="4038601" cy="312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6" name="AutoShape 3"/>
          <p:cNvSpPr>
            <a:spLocks noChangeArrowheads="1"/>
          </p:cNvSpPr>
          <p:nvPr/>
        </p:nvSpPr>
        <p:spPr bwMode="auto">
          <a:xfrm>
            <a:off x="1219200" y="3505200"/>
            <a:ext cx="1371600" cy="1143000"/>
          </a:xfrm>
          <a:prstGeom prst="cube">
            <a:avLst>
              <a:gd name="adj" fmla="val 25000"/>
            </a:avLst>
          </a:prstGeom>
          <a:solidFill>
            <a:srgbClr val="FF3300"/>
          </a:solidFill>
          <a:ln w="28575">
            <a:solidFill>
              <a:schemeClr val="bg1"/>
            </a:solidFill>
            <a:miter lim="800000"/>
            <a:headEnd/>
            <a:tailEnd/>
          </a:ln>
        </p:spPr>
        <p:txBody>
          <a:bodyPr wrap="none" anchor="ctr"/>
          <a:lstStyle/>
          <a:p>
            <a:r>
              <a:rPr lang="en-US">
                <a:solidFill>
                  <a:schemeClr val="bg1"/>
                </a:solidFill>
              </a:rPr>
              <a:t>S</a:t>
            </a:r>
          </a:p>
        </p:txBody>
      </p:sp>
      <p:sp>
        <p:nvSpPr>
          <p:cNvPr id="17" name="AutoShape 4"/>
          <p:cNvSpPr>
            <a:spLocks noChangeArrowheads="1"/>
          </p:cNvSpPr>
          <p:nvPr/>
        </p:nvSpPr>
        <p:spPr bwMode="auto">
          <a:xfrm>
            <a:off x="2286000" y="3505200"/>
            <a:ext cx="1371600" cy="1143000"/>
          </a:xfrm>
          <a:prstGeom prst="cube">
            <a:avLst>
              <a:gd name="adj" fmla="val 25000"/>
            </a:avLst>
          </a:prstGeom>
          <a:solidFill>
            <a:srgbClr val="FF9900"/>
          </a:solidFill>
          <a:ln w="28575">
            <a:solidFill>
              <a:schemeClr val="bg1"/>
            </a:solidFill>
            <a:miter lim="800000"/>
            <a:headEnd/>
            <a:tailEnd/>
          </a:ln>
        </p:spPr>
        <p:txBody>
          <a:bodyPr wrap="none" anchor="ctr"/>
          <a:lstStyle/>
          <a:p>
            <a:r>
              <a:rPr lang="en-US">
                <a:solidFill>
                  <a:schemeClr val="bg1"/>
                </a:solidFill>
              </a:rPr>
              <a:t>T</a:t>
            </a:r>
          </a:p>
        </p:txBody>
      </p:sp>
      <p:sp>
        <p:nvSpPr>
          <p:cNvPr id="18" name="AutoShape 5"/>
          <p:cNvSpPr>
            <a:spLocks noChangeArrowheads="1"/>
          </p:cNvSpPr>
          <p:nvPr/>
        </p:nvSpPr>
        <p:spPr bwMode="auto">
          <a:xfrm>
            <a:off x="3352800" y="3505200"/>
            <a:ext cx="1371600" cy="1143000"/>
          </a:xfrm>
          <a:prstGeom prst="cube">
            <a:avLst>
              <a:gd name="adj" fmla="val 25000"/>
            </a:avLst>
          </a:prstGeom>
          <a:solidFill>
            <a:srgbClr val="FFFF00"/>
          </a:solidFill>
          <a:ln w="28575">
            <a:solidFill>
              <a:schemeClr val="bg1"/>
            </a:solidFill>
            <a:miter lim="800000"/>
            <a:headEnd/>
            <a:tailEnd/>
          </a:ln>
        </p:spPr>
        <p:txBody>
          <a:bodyPr wrap="none" anchor="ctr"/>
          <a:lstStyle/>
          <a:p>
            <a:r>
              <a:rPr lang="en-US"/>
              <a:t>R</a:t>
            </a:r>
          </a:p>
        </p:txBody>
      </p:sp>
      <p:sp>
        <p:nvSpPr>
          <p:cNvPr id="19" name="AutoShape 6"/>
          <p:cNvSpPr>
            <a:spLocks noChangeArrowheads="1"/>
          </p:cNvSpPr>
          <p:nvPr/>
        </p:nvSpPr>
        <p:spPr bwMode="auto">
          <a:xfrm>
            <a:off x="5486400" y="1905000"/>
            <a:ext cx="1371600" cy="1143000"/>
          </a:xfrm>
          <a:prstGeom prst="cube">
            <a:avLst>
              <a:gd name="adj" fmla="val 25000"/>
            </a:avLst>
          </a:prstGeom>
          <a:solidFill>
            <a:srgbClr val="00FF00"/>
          </a:solidFill>
          <a:ln w="28575">
            <a:solidFill>
              <a:schemeClr val="bg1"/>
            </a:solidFill>
            <a:miter lim="800000"/>
            <a:headEnd/>
            <a:tailEnd/>
          </a:ln>
        </p:spPr>
        <p:txBody>
          <a:bodyPr wrap="none" anchor="ctr"/>
          <a:lstStyle/>
          <a:p>
            <a:r>
              <a:rPr lang="en-US"/>
              <a:t>I</a:t>
            </a:r>
          </a:p>
        </p:txBody>
      </p:sp>
      <p:sp>
        <p:nvSpPr>
          <p:cNvPr id="20" name="AutoShape 7"/>
          <p:cNvSpPr>
            <a:spLocks noChangeArrowheads="1"/>
          </p:cNvSpPr>
          <p:nvPr/>
        </p:nvSpPr>
        <p:spPr bwMode="auto">
          <a:xfrm>
            <a:off x="3581400" y="1905000"/>
            <a:ext cx="1371600" cy="1143000"/>
          </a:xfrm>
          <a:prstGeom prst="cube">
            <a:avLst>
              <a:gd name="adj" fmla="val 25000"/>
            </a:avLst>
          </a:prstGeom>
          <a:solidFill>
            <a:srgbClr val="00CCFF"/>
          </a:solidFill>
          <a:ln w="28575">
            <a:solidFill>
              <a:schemeClr val="bg1"/>
            </a:solidFill>
            <a:miter lim="800000"/>
            <a:headEnd/>
            <a:tailEnd/>
          </a:ln>
        </p:spPr>
        <p:txBody>
          <a:bodyPr wrap="none" anchor="ctr"/>
          <a:lstStyle/>
          <a:p>
            <a:r>
              <a:rPr lang="en-US"/>
              <a:t>O</a:t>
            </a:r>
          </a:p>
        </p:txBody>
      </p:sp>
      <p:sp>
        <p:nvSpPr>
          <p:cNvPr id="21" name="AutoShape 8"/>
          <p:cNvSpPr>
            <a:spLocks noChangeArrowheads="1"/>
          </p:cNvSpPr>
          <p:nvPr/>
        </p:nvSpPr>
        <p:spPr bwMode="auto">
          <a:xfrm>
            <a:off x="5486400" y="3505200"/>
            <a:ext cx="1371600" cy="1143000"/>
          </a:xfrm>
          <a:prstGeom prst="cube">
            <a:avLst>
              <a:gd name="adj" fmla="val 25000"/>
            </a:avLst>
          </a:prstGeom>
          <a:solidFill>
            <a:srgbClr val="0000FF"/>
          </a:solidFill>
          <a:ln w="28575">
            <a:solidFill>
              <a:schemeClr val="bg1"/>
            </a:solidFill>
            <a:miter lim="800000"/>
            <a:headEnd/>
            <a:tailEnd/>
          </a:ln>
        </p:spPr>
        <p:txBody>
          <a:bodyPr wrap="none" anchor="ctr"/>
          <a:lstStyle/>
          <a:p>
            <a:r>
              <a:rPr lang="en-US">
                <a:solidFill>
                  <a:schemeClr val="bg1"/>
                </a:solidFill>
              </a:rPr>
              <a:t>N</a:t>
            </a:r>
          </a:p>
        </p:txBody>
      </p:sp>
      <p:sp>
        <p:nvSpPr>
          <p:cNvPr id="22" name="AutoShape 9"/>
          <p:cNvSpPr>
            <a:spLocks noChangeArrowheads="1"/>
          </p:cNvSpPr>
          <p:nvPr/>
        </p:nvSpPr>
        <p:spPr bwMode="auto">
          <a:xfrm>
            <a:off x="6553200" y="3505200"/>
            <a:ext cx="1371600" cy="1143000"/>
          </a:xfrm>
          <a:prstGeom prst="cube">
            <a:avLst>
              <a:gd name="adj" fmla="val 25000"/>
            </a:avLst>
          </a:prstGeom>
          <a:solidFill>
            <a:srgbClr val="FF00FF"/>
          </a:solidFill>
          <a:ln w="28575">
            <a:solidFill>
              <a:schemeClr val="bg1"/>
            </a:solidFill>
            <a:miter lim="800000"/>
            <a:headEnd/>
            <a:tailEnd/>
          </a:ln>
        </p:spPr>
        <p:txBody>
          <a:bodyPr wrap="none" anchor="ctr"/>
          <a:lstStyle/>
          <a:p>
            <a:r>
              <a:rPr lang="en-US">
                <a:solidFill>
                  <a:schemeClr val="bg1"/>
                </a:solidFill>
              </a:rPr>
              <a:t>G</a:t>
            </a:r>
          </a:p>
        </p:txBody>
      </p:sp>
      <p:sp>
        <p:nvSpPr>
          <p:cNvPr id="23" name="Line 10"/>
          <p:cNvSpPr>
            <a:spLocks noChangeShapeType="1"/>
          </p:cNvSpPr>
          <p:nvPr/>
        </p:nvSpPr>
        <p:spPr bwMode="auto">
          <a:xfrm>
            <a:off x="4800600" y="2895600"/>
            <a:ext cx="228600" cy="1447800"/>
          </a:xfrm>
          <a:prstGeom prst="line">
            <a:avLst/>
          </a:prstGeom>
          <a:noFill/>
          <a:ln w="38100">
            <a:solidFill>
              <a:srgbClr val="3399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4" name="Line 11"/>
          <p:cNvSpPr>
            <a:spLocks noChangeShapeType="1"/>
          </p:cNvSpPr>
          <p:nvPr/>
        </p:nvSpPr>
        <p:spPr bwMode="auto">
          <a:xfrm flipV="1">
            <a:off x="5257800" y="2819400"/>
            <a:ext cx="304800" cy="14478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5" name="Footer Placeholder 2"/>
          <p:cNvSpPr>
            <a:spLocks noGrp="1"/>
          </p:cNvSpPr>
          <p:nvPr>
            <p:ph type="ftr" sz="quarter" idx="4294967295"/>
          </p:nvPr>
        </p:nvSpPr>
        <p:spPr>
          <a:xfrm>
            <a:off x="6400800" y="6629400"/>
            <a:ext cx="2667000" cy="228600"/>
          </a:xfrm>
          <a:prstGeom prst="rect">
            <a:avLst/>
          </a:prstGeom>
        </p:spPr>
        <p:txBody>
          <a:bodyPr/>
          <a:lstStyle/>
          <a:p>
            <a:r>
              <a:rPr lang="en-IN" sz="700" dirty="0" smtClean="0"/>
              <a:t>Copyright © 2016 Tech Mahindra. All Rights Reserved.</a:t>
            </a:r>
            <a:endParaRPr lang="en-IN" dirty="0"/>
          </a:p>
        </p:txBody>
      </p:sp>
    </p:spTree>
    <p:extLst>
      <p:ext uri="{BB962C8B-B14F-4D97-AF65-F5344CB8AC3E}">
        <p14:creationId xmlns:p14="http://schemas.microsoft.com/office/powerpoint/2010/main" val="416488785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dirty="0" smtClean="0"/>
              <a:t>Limitations of String objects</a:t>
            </a:r>
            <a:endParaRPr dirty="0"/>
          </a:p>
        </p:txBody>
      </p:sp>
      <p:sp>
        <p:nvSpPr>
          <p:cNvPr id="23555" name="Rectangle 3"/>
          <p:cNvSpPr>
            <a:spLocks noGrp="1" noChangeArrowheads="1"/>
          </p:cNvSpPr>
          <p:nvPr>
            <p:ph type="body" idx="1"/>
          </p:nvPr>
        </p:nvSpPr>
        <p:spPr bwMode="auto"/>
        <p:txBody>
          <a:bodyPr/>
          <a:lstStyle/>
          <a:p>
            <a:r>
              <a:t>String objects are </a:t>
            </a:r>
            <a:r>
              <a:rPr i="1">
                <a:solidFill>
                  <a:srgbClr val="FF3300"/>
                </a:solidFill>
              </a:rPr>
              <a:t>immutable</a:t>
            </a:r>
            <a:r>
              <a:t>. This means an operation on a string will not change the orignal string but create a new String.</a:t>
            </a:r>
          </a:p>
        </p:txBody>
      </p:sp>
      <p:sp>
        <p:nvSpPr>
          <p:cNvPr id="1261572" name="Text Box 4"/>
          <p:cNvSpPr txBox="1">
            <a:spLocks noChangeArrowheads="1"/>
          </p:cNvSpPr>
          <p:nvPr/>
        </p:nvSpPr>
        <p:spPr bwMode="auto">
          <a:xfrm>
            <a:off x="381000" y="3505200"/>
            <a:ext cx="5562600" cy="861774"/>
          </a:xfrm>
          <a:prstGeom prst="rect">
            <a:avLst/>
          </a:prstGeom>
          <a:noFill/>
          <a:ln w="9525">
            <a:noFill/>
            <a:miter lim="800000"/>
            <a:headEnd/>
            <a:tailEnd/>
          </a:ln>
        </p:spPr>
        <p:txBody>
          <a:bodyPr>
            <a:spAutoFit/>
          </a:bodyPr>
          <a:lstStyle/>
          <a:p>
            <a:pPr algn="l">
              <a:buClr>
                <a:srgbClr val="C00000"/>
              </a:buClr>
              <a:buFont typeface="Wingdings" pitchFamily="2" charset="2"/>
              <a:buChar char="§"/>
              <a:defRPr/>
            </a:pPr>
            <a:r>
              <a:rPr lang="en-US" sz="2000" dirty="0">
                <a:latin typeface="+mn-lt"/>
              </a:rPr>
              <a:t> </a:t>
            </a:r>
            <a:r>
              <a:rPr lang="en-US" sz="1800" dirty="0">
                <a:latin typeface="+mn-lt"/>
              </a:rPr>
              <a:t>We can replace a string or change its value.</a:t>
            </a:r>
          </a:p>
          <a:p>
            <a:pPr algn="l">
              <a:buClr>
                <a:srgbClr val="C00000"/>
              </a:buClr>
              <a:buFont typeface="Wingdings" pitchFamily="2" charset="2"/>
              <a:buChar char="§"/>
              <a:defRPr/>
            </a:pPr>
            <a:r>
              <a:rPr lang="en-US" sz="1800" dirty="0">
                <a:solidFill>
                  <a:srgbClr val="FF3300"/>
                </a:solidFill>
                <a:latin typeface="+mn-lt"/>
              </a:rPr>
              <a:t> But </a:t>
            </a:r>
            <a:r>
              <a:rPr lang="en-US" sz="1800" dirty="0" smtClean="0">
                <a:solidFill>
                  <a:srgbClr val="FF3300"/>
                </a:solidFill>
                <a:latin typeface="+mn-lt"/>
              </a:rPr>
              <a:t>can </a:t>
            </a:r>
            <a:r>
              <a:rPr lang="en-US" sz="1800" dirty="0">
                <a:solidFill>
                  <a:srgbClr val="FF3300"/>
                </a:solidFill>
                <a:latin typeface="+mn-lt"/>
              </a:rPr>
              <a:t>we </a:t>
            </a:r>
            <a:r>
              <a:rPr lang="en-US" sz="1800" dirty="0" smtClean="0">
                <a:solidFill>
                  <a:srgbClr val="FF3300"/>
                </a:solidFill>
                <a:latin typeface="+mn-lt"/>
              </a:rPr>
              <a:t>insert or delete characters</a:t>
            </a:r>
            <a:r>
              <a:rPr lang="en-US" sz="1800" dirty="0">
                <a:solidFill>
                  <a:srgbClr val="FF3300"/>
                </a:solidFill>
                <a:latin typeface="+mn-lt"/>
              </a:rPr>
              <a:t>?</a:t>
            </a:r>
          </a:p>
          <a:p>
            <a:pPr algn="l">
              <a:buFont typeface="Wingdings" pitchFamily="2" charset="2"/>
              <a:buChar char="v"/>
              <a:defRPr/>
            </a:pPr>
            <a:endParaRPr lang="en-US" sz="1000" dirty="0">
              <a:latin typeface="Verdana" pitchFamily="34" charset="0"/>
            </a:endParaRPr>
          </a:p>
        </p:txBody>
      </p:sp>
      <p:sp>
        <p:nvSpPr>
          <p:cNvPr id="23557" name="Rectangle 5"/>
          <p:cNvSpPr>
            <a:spLocks noChangeArrowheads="1"/>
          </p:cNvSpPr>
          <p:nvPr/>
        </p:nvSpPr>
        <p:spPr bwMode="auto">
          <a:xfrm>
            <a:off x="914400" y="2362200"/>
            <a:ext cx="712788" cy="488950"/>
          </a:xfrm>
          <a:prstGeom prst="rect">
            <a:avLst/>
          </a:prstGeom>
          <a:solidFill>
            <a:srgbClr val="FFFF00"/>
          </a:solidFill>
          <a:ln w="9525">
            <a:solidFill>
              <a:schemeClr val="tx1"/>
            </a:solidFill>
            <a:miter lim="800000"/>
            <a:headEnd/>
            <a:tailEnd/>
          </a:ln>
        </p:spPr>
        <p:txBody>
          <a:bodyPr wrap="none" anchor="ctr"/>
          <a:lstStyle/>
          <a:p>
            <a:r>
              <a:rPr lang="en-US">
                <a:latin typeface="Comic Sans MS" pitchFamily="66" charset="0"/>
              </a:rPr>
              <a:t>T</a:t>
            </a:r>
          </a:p>
        </p:txBody>
      </p:sp>
      <p:sp>
        <p:nvSpPr>
          <p:cNvPr id="23558" name="Rectangle 6"/>
          <p:cNvSpPr>
            <a:spLocks noChangeArrowheads="1"/>
          </p:cNvSpPr>
          <p:nvPr/>
        </p:nvSpPr>
        <p:spPr bwMode="auto">
          <a:xfrm>
            <a:off x="1627188" y="2362200"/>
            <a:ext cx="711200" cy="488950"/>
          </a:xfrm>
          <a:prstGeom prst="rect">
            <a:avLst/>
          </a:prstGeom>
          <a:solidFill>
            <a:srgbClr val="FFFF00"/>
          </a:solidFill>
          <a:ln w="9525">
            <a:solidFill>
              <a:schemeClr val="tx1"/>
            </a:solidFill>
            <a:miter lim="800000"/>
            <a:headEnd/>
            <a:tailEnd/>
          </a:ln>
        </p:spPr>
        <p:txBody>
          <a:bodyPr wrap="none" anchor="ctr"/>
          <a:lstStyle/>
          <a:p>
            <a:r>
              <a:rPr lang="en-US">
                <a:latin typeface="Comic Sans MS" pitchFamily="66" charset="0"/>
              </a:rPr>
              <a:t>O</a:t>
            </a:r>
          </a:p>
        </p:txBody>
      </p:sp>
      <p:sp>
        <p:nvSpPr>
          <p:cNvPr id="23559" name="Rectangle 7"/>
          <p:cNvSpPr>
            <a:spLocks noChangeArrowheads="1"/>
          </p:cNvSpPr>
          <p:nvPr/>
        </p:nvSpPr>
        <p:spPr bwMode="auto">
          <a:xfrm>
            <a:off x="2338388" y="2362200"/>
            <a:ext cx="712787" cy="488950"/>
          </a:xfrm>
          <a:prstGeom prst="rect">
            <a:avLst/>
          </a:prstGeom>
          <a:solidFill>
            <a:srgbClr val="FFFF00"/>
          </a:solidFill>
          <a:ln w="9525">
            <a:solidFill>
              <a:schemeClr val="tx1"/>
            </a:solidFill>
            <a:miter lim="800000"/>
            <a:headEnd/>
            <a:tailEnd/>
          </a:ln>
        </p:spPr>
        <p:txBody>
          <a:bodyPr wrap="none" anchor="ctr"/>
          <a:lstStyle/>
          <a:p>
            <a:r>
              <a:rPr lang="en-US">
                <a:latin typeface="Comic Sans MS" pitchFamily="66" charset="0"/>
              </a:rPr>
              <a:t>M</a:t>
            </a:r>
          </a:p>
        </p:txBody>
      </p:sp>
      <p:sp>
        <p:nvSpPr>
          <p:cNvPr id="23560" name="Line 8"/>
          <p:cNvSpPr>
            <a:spLocks noChangeShapeType="1"/>
          </p:cNvSpPr>
          <p:nvPr/>
        </p:nvSpPr>
        <p:spPr bwMode="auto">
          <a:xfrm>
            <a:off x="3194050" y="2606675"/>
            <a:ext cx="14954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561" name="Text Box 9"/>
          <p:cNvSpPr txBox="1">
            <a:spLocks noChangeArrowheads="1"/>
          </p:cNvSpPr>
          <p:nvPr/>
        </p:nvSpPr>
        <p:spPr bwMode="auto">
          <a:xfrm>
            <a:off x="3200400" y="2133600"/>
            <a:ext cx="1522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sz="1600" b="1">
                <a:solidFill>
                  <a:srgbClr val="FF3300"/>
                </a:solidFill>
              </a:rPr>
              <a:t>toLowerCase() </a:t>
            </a:r>
          </a:p>
        </p:txBody>
      </p:sp>
      <p:sp>
        <p:nvSpPr>
          <p:cNvPr id="23562" name="Rectangle 10"/>
          <p:cNvSpPr>
            <a:spLocks noChangeArrowheads="1"/>
          </p:cNvSpPr>
          <p:nvPr/>
        </p:nvSpPr>
        <p:spPr bwMode="auto">
          <a:xfrm>
            <a:off x="5045075" y="2362200"/>
            <a:ext cx="711200" cy="488950"/>
          </a:xfrm>
          <a:prstGeom prst="rect">
            <a:avLst/>
          </a:prstGeom>
          <a:solidFill>
            <a:srgbClr val="FFFF00"/>
          </a:solidFill>
          <a:ln w="9525">
            <a:solidFill>
              <a:schemeClr val="tx1"/>
            </a:solidFill>
            <a:miter lim="800000"/>
            <a:headEnd/>
            <a:tailEnd/>
          </a:ln>
        </p:spPr>
        <p:txBody>
          <a:bodyPr wrap="none" anchor="ctr"/>
          <a:lstStyle/>
          <a:p>
            <a:r>
              <a:rPr lang="en-US">
                <a:latin typeface="Comic Sans MS" pitchFamily="66" charset="0"/>
              </a:rPr>
              <a:t>t</a:t>
            </a:r>
          </a:p>
        </p:txBody>
      </p:sp>
      <p:sp>
        <p:nvSpPr>
          <p:cNvPr id="23563" name="Rectangle 11"/>
          <p:cNvSpPr>
            <a:spLocks noChangeArrowheads="1"/>
          </p:cNvSpPr>
          <p:nvPr/>
        </p:nvSpPr>
        <p:spPr bwMode="auto">
          <a:xfrm>
            <a:off x="5756275" y="2362200"/>
            <a:ext cx="712788" cy="488950"/>
          </a:xfrm>
          <a:prstGeom prst="rect">
            <a:avLst/>
          </a:prstGeom>
          <a:solidFill>
            <a:srgbClr val="FFFF00"/>
          </a:solidFill>
          <a:ln w="9525">
            <a:solidFill>
              <a:schemeClr val="tx1"/>
            </a:solidFill>
            <a:miter lim="800000"/>
            <a:headEnd/>
            <a:tailEnd/>
          </a:ln>
        </p:spPr>
        <p:txBody>
          <a:bodyPr wrap="none" anchor="ctr"/>
          <a:lstStyle/>
          <a:p>
            <a:r>
              <a:rPr lang="en-US">
                <a:latin typeface="Comic Sans MS" pitchFamily="66" charset="0"/>
              </a:rPr>
              <a:t>o</a:t>
            </a:r>
          </a:p>
        </p:txBody>
      </p:sp>
      <p:sp>
        <p:nvSpPr>
          <p:cNvPr id="23564" name="Rectangle 12"/>
          <p:cNvSpPr>
            <a:spLocks noChangeArrowheads="1"/>
          </p:cNvSpPr>
          <p:nvPr/>
        </p:nvSpPr>
        <p:spPr bwMode="auto">
          <a:xfrm>
            <a:off x="6469063" y="2362200"/>
            <a:ext cx="712787" cy="488950"/>
          </a:xfrm>
          <a:prstGeom prst="rect">
            <a:avLst/>
          </a:prstGeom>
          <a:solidFill>
            <a:srgbClr val="FFFF00"/>
          </a:solidFill>
          <a:ln w="9525">
            <a:solidFill>
              <a:schemeClr val="tx1"/>
            </a:solidFill>
            <a:miter lim="800000"/>
            <a:headEnd/>
            <a:tailEnd/>
          </a:ln>
        </p:spPr>
        <p:txBody>
          <a:bodyPr wrap="none" anchor="ctr"/>
          <a:lstStyle/>
          <a:p>
            <a:r>
              <a:rPr lang="en-US">
                <a:latin typeface="Comic Sans MS" pitchFamily="66" charset="0"/>
              </a:rPr>
              <a:t>m</a:t>
            </a:r>
          </a:p>
        </p:txBody>
      </p:sp>
      <p:sp>
        <p:nvSpPr>
          <p:cNvPr id="23565" name="Text Box 13"/>
          <p:cNvSpPr txBox="1">
            <a:spLocks noChangeArrowheads="1"/>
          </p:cNvSpPr>
          <p:nvPr/>
        </p:nvSpPr>
        <p:spPr bwMode="auto">
          <a:xfrm>
            <a:off x="1539875" y="2828925"/>
            <a:ext cx="1462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t>Old String</a:t>
            </a:r>
          </a:p>
        </p:txBody>
      </p:sp>
      <p:sp>
        <p:nvSpPr>
          <p:cNvPr id="23566" name="Text Box 14"/>
          <p:cNvSpPr txBox="1">
            <a:spLocks noChangeArrowheads="1"/>
          </p:cNvSpPr>
          <p:nvPr/>
        </p:nvSpPr>
        <p:spPr bwMode="auto">
          <a:xfrm>
            <a:off x="5686425" y="2851150"/>
            <a:ext cx="158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t>New String</a:t>
            </a:r>
          </a:p>
        </p:txBody>
      </p:sp>
      <p:sp>
        <p:nvSpPr>
          <p:cNvPr id="23567" name="Text Box 15"/>
          <p:cNvSpPr txBox="1">
            <a:spLocks noChangeArrowheads="1"/>
          </p:cNvSpPr>
          <p:nvPr/>
        </p:nvSpPr>
        <p:spPr bwMode="auto">
          <a:xfrm>
            <a:off x="685800" y="4857750"/>
            <a:ext cx="3200400" cy="1190625"/>
          </a:xfrm>
          <a:prstGeom prst="rect">
            <a:avLst/>
          </a:prstGeom>
          <a:solidFill>
            <a:srgbClr val="B0C0E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lvl="1" algn="l"/>
            <a:endParaRPr lang="en-US" sz="1800" b="1">
              <a:latin typeface="Courier New" pitchFamily="49" charset="0"/>
            </a:endParaRPr>
          </a:p>
          <a:p>
            <a:pPr lvl="1" algn="l"/>
            <a:r>
              <a:rPr lang="en-US" sz="1800" b="1">
                <a:latin typeface="Courier New" pitchFamily="49" charset="0"/>
              </a:rPr>
              <a:t>String s=“tom”;</a:t>
            </a:r>
          </a:p>
          <a:p>
            <a:pPr lvl="1" algn="l"/>
            <a:r>
              <a:rPr lang="en-US" sz="1800" b="1">
                <a:latin typeface="Courier New" pitchFamily="49" charset="0"/>
              </a:rPr>
              <a:t>s=s.concat(“my”);</a:t>
            </a:r>
          </a:p>
          <a:p>
            <a:pPr algn="l"/>
            <a:endParaRPr lang="en-US" sz="1800">
              <a:latin typeface="Courier New" pitchFamily="49" charset="0"/>
            </a:endParaRPr>
          </a:p>
        </p:txBody>
      </p:sp>
      <p:sp>
        <p:nvSpPr>
          <p:cNvPr id="23568" name="Rectangle 16"/>
          <p:cNvSpPr>
            <a:spLocks noChangeArrowheads="1"/>
          </p:cNvSpPr>
          <p:nvPr/>
        </p:nvSpPr>
        <p:spPr bwMode="auto">
          <a:xfrm>
            <a:off x="4724400" y="4800600"/>
            <a:ext cx="762000" cy="381000"/>
          </a:xfrm>
          <a:prstGeom prst="rect">
            <a:avLst/>
          </a:prstGeom>
          <a:solidFill>
            <a:srgbClr val="CCFFCC"/>
          </a:solidFill>
          <a:ln w="9525">
            <a:solidFill>
              <a:schemeClr val="bg1"/>
            </a:solidFill>
            <a:miter lim="800000"/>
            <a:headEnd/>
            <a:tailEnd/>
          </a:ln>
        </p:spPr>
        <p:txBody>
          <a:bodyPr wrap="none" anchor="ctr"/>
          <a:lstStyle/>
          <a:p>
            <a:r>
              <a:rPr lang="en-US"/>
              <a:t>s</a:t>
            </a:r>
          </a:p>
        </p:txBody>
      </p:sp>
      <p:sp>
        <p:nvSpPr>
          <p:cNvPr id="23569" name="Rectangle 17"/>
          <p:cNvSpPr>
            <a:spLocks noChangeArrowheads="1"/>
          </p:cNvSpPr>
          <p:nvPr/>
        </p:nvSpPr>
        <p:spPr bwMode="auto">
          <a:xfrm>
            <a:off x="4648200" y="5715000"/>
            <a:ext cx="990600" cy="609600"/>
          </a:xfrm>
          <a:prstGeom prst="rect">
            <a:avLst/>
          </a:prstGeom>
          <a:solidFill>
            <a:srgbClr val="F7A7EC"/>
          </a:solidFill>
          <a:ln w="9525">
            <a:solidFill>
              <a:schemeClr val="bg1"/>
            </a:solidFill>
            <a:miter lim="800000"/>
            <a:headEnd/>
            <a:tailEnd/>
          </a:ln>
        </p:spPr>
        <p:txBody>
          <a:bodyPr wrap="none" anchor="ctr"/>
          <a:lstStyle/>
          <a:p>
            <a:r>
              <a:rPr lang="en-US">
                <a:latin typeface="Comic Sans MS" pitchFamily="66" charset="0"/>
              </a:rPr>
              <a:t>t o m</a:t>
            </a:r>
          </a:p>
        </p:txBody>
      </p:sp>
      <p:sp>
        <p:nvSpPr>
          <p:cNvPr id="23570" name="Rectangle 18"/>
          <p:cNvSpPr>
            <a:spLocks noChangeArrowheads="1"/>
          </p:cNvSpPr>
          <p:nvPr/>
        </p:nvSpPr>
        <p:spPr bwMode="auto">
          <a:xfrm>
            <a:off x="6553200" y="5715000"/>
            <a:ext cx="1828800" cy="609600"/>
          </a:xfrm>
          <a:prstGeom prst="rect">
            <a:avLst/>
          </a:prstGeom>
          <a:solidFill>
            <a:srgbClr val="F7A7EC"/>
          </a:solidFill>
          <a:ln w="9525">
            <a:solidFill>
              <a:schemeClr val="bg1"/>
            </a:solidFill>
            <a:miter lim="800000"/>
            <a:headEnd/>
            <a:tailEnd/>
          </a:ln>
        </p:spPr>
        <p:txBody>
          <a:bodyPr wrap="none" anchor="ctr"/>
          <a:lstStyle/>
          <a:p>
            <a:r>
              <a:rPr lang="en-US">
                <a:latin typeface="Comic Sans MS" pitchFamily="66" charset="0"/>
              </a:rPr>
              <a:t>t o m m y</a:t>
            </a:r>
          </a:p>
        </p:txBody>
      </p:sp>
      <p:sp>
        <p:nvSpPr>
          <p:cNvPr id="23571" name="Line 19"/>
          <p:cNvSpPr>
            <a:spLocks noChangeShapeType="1"/>
          </p:cNvSpPr>
          <p:nvPr/>
        </p:nvSpPr>
        <p:spPr bwMode="auto">
          <a:xfrm>
            <a:off x="5105400" y="51816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cxnSp>
        <p:nvCxnSpPr>
          <p:cNvPr id="23572" name="AutoShape 20"/>
          <p:cNvCxnSpPr>
            <a:cxnSpLocks noChangeShapeType="1"/>
            <a:stCxn id="23568" idx="3"/>
            <a:endCxn id="23570" idx="0"/>
          </p:cNvCxnSpPr>
          <p:nvPr/>
        </p:nvCxnSpPr>
        <p:spPr bwMode="auto">
          <a:xfrm>
            <a:off x="5486400" y="4991100"/>
            <a:ext cx="1981200" cy="7239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3573" name="Line 21"/>
          <p:cNvSpPr>
            <a:spLocks noChangeShapeType="1"/>
          </p:cNvSpPr>
          <p:nvPr/>
        </p:nvSpPr>
        <p:spPr bwMode="auto">
          <a:xfrm>
            <a:off x="5791200" y="6019800"/>
            <a:ext cx="6858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574" name="Line 22"/>
          <p:cNvSpPr>
            <a:spLocks noChangeShapeType="1"/>
          </p:cNvSpPr>
          <p:nvPr/>
        </p:nvSpPr>
        <p:spPr bwMode="auto">
          <a:xfrm>
            <a:off x="6172200" y="4724400"/>
            <a:ext cx="457200" cy="4572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5" name="Line 23"/>
          <p:cNvSpPr>
            <a:spLocks noChangeShapeType="1"/>
          </p:cNvSpPr>
          <p:nvPr/>
        </p:nvSpPr>
        <p:spPr bwMode="auto">
          <a:xfrm flipH="1">
            <a:off x="6172200" y="4724400"/>
            <a:ext cx="457200" cy="4572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6" name="Text Box 24"/>
          <p:cNvSpPr txBox="1">
            <a:spLocks noChangeArrowheads="1"/>
          </p:cNvSpPr>
          <p:nvPr/>
        </p:nvSpPr>
        <p:spPr bwMode="auto">
          <a:xfrm>
            <a:off x="7467600" y="43434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50000"/>
              </a:spcBef>
            </a:pPr>
            <a:r>
              <a:rPr lang="en-US" sz="3200" b="1">
                <a:solidFill>
                  <a:srgbClr val="FF3300"/>
                </a:solidFill>
              </a:rPr>
              <a:t>No!</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4359</TotalTime>
  <Words>1318</Words>
  <Application>Microsoft Office PowerPoint</Application>
  <PresentationFormat>On-screen Show (4:3)</PresentationFormat>
  <Paragraphs>353</Paragraphs>
  <Slides>23</Slides>
  <Notes>23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23</vt:i4>
      </vt:variant>
    </vt:vector>
  </HeadingPairs>
  <TitlesOfParts>
    <vt:vector size="35" baseType="lpstr">
      <vt:lpstr>Adobe Gothic Std B</vt:lpstr>
      <vt:lpstr>Arial</vt:lpstr>
      <vt:lpstr>Arial Narrow</vt:lpstr>
      <vt:lpstr>Comic Sans MS</vt:lpstr>
      <vt:lpstr>Courier New</vt:lpstr>
      <vt:lpstr>Gulim</vt:lpstr>
      <vt:lpstr>Symbol</vt:lpstr>
      <vt:lpstr>Times New Roman</vt:lpstr>
      <vt:lpstr>Verdana</vt:lpstr>
      <vt:lpstr>Wingdings</vt:lpstr>
      <vt:lpstr>Tech Mahindra Powerpoint Template</vt:lpstr>
      <vt:lpstr>ESG-FocusAreas_Nov'12Update_Issue1</vt:lpstr>
      <vt:lpstr>java.lang Package</vt:lpstr>
      <vt:lpstr>Objectives</vt:lpstr>
      <vt:lpstr>Agenda</vt:lpstr>
      <vt:lpstr>java.lang </vt:lpstr>
      <vt:lpstr>Object Class</vt:lpstr>
      <vt:lpstr>Object Class</vt:lpstr>
      <vt:lpstr>The Object Class</vt:lpstr>
      <vt:lpstr>Introduction to StringBuffer</vt:lpstr>
      <vt:lpstr>Limitations of String objects</vt:lpstr>
      <vt:lpstr>String Buffer </vt:lpstr>
      <vt:lpstr>String Buffer Methods</vt:lpstr>
      <vt:lpstr>Math Class</vt:lpstr>
      <vt:lpstr>Math Class</vt:lpstr>
      <vt:lpstr>Math Class</vt:lpstr>
      <vt:lpstr>Math Class</vt:lpstr>
      <vt:lpstr>Math Class</vt:lpstr>
      <vt:lpstr>Wrapper Class</vt:lpstr>
      <vt:lpstr>Wrapper Class</vt:lpstr>
      <vt:lpstr>Wrapper Classes</vt:lpstr>
      <vt:lpstr>AutoBoxing and UnBoxing</vt:lpstr>
      <vt:lpstr>Significance of Wrapper Classes</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Patricia Roy</dc:creator>
  <cp:lastModifiedBy>Mohana Krishnaveni P</cp:lastModifiedBy>
  <cp:revision>234</cp:revision>
  <dcterms:created xsi:type="dcterms:W3CDTF">1999-01-05T13:34:36Z</dcterms:created>
  <dcterms:modified xsi:type="dcterms:W3CDTF">2016-08-10T18:12:53Z</dcterms:modified>
</cp:coreProperties>
</file>