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62" r:id="rId1"/>
    <p:sldMasterId id="2147483968" r:id="rId2"/>
  </p:sldMasterIdLst>
  <p:notesMasterIdLst>
    <p:notesMasterId r:id="rId25"/>
  </p:notesMasterIdLst>
  <p:handoutMasterIdLst>
    <p:handoutMasterId r:id="rId26"/>
  </p:handoutMasterIdLst>
  <p:sldIdLst>
    <p:sldId id="1301" r:id="rId3"/>
    <p:sldId id="1310" r:id="rId4"/>
    <p:sldId id="1311" r:id="rId5"/>
    <p:sldId id="1279" r:id="rId6"/>
    <p:sldId id="1278" r:id="rId7"/>
    <p:sldId id="1305" r:id="rId8"/>
    <p:sldId id="1280" r:id="rId9"/>
    <p:sldId id="1304" r:id="rId10"/>
    <p:sldId id="1281" r:id="rId11"/>
    <p:sldId id="1289" r:id="rId12"/>
    <p:sldId id="1291" r:id="rId13"/>
    <p:sldId id="1295" r:id="rId14"/>
    <p:sldId id="1296" r:id="rId15"/>
    <p:sldId id="1290" r:id="rId16"/>
    <p:sldId id="1285" r:id="rId17"/>
    <p:sldId id="1284" r:id="rId18"/>
    <p:sldId id="1294" r:id="rId19"/>
    <p:sldId id="1308" r:id="rId20"/>
    <p:sldId id="1306" r:id="rId21"/>
    <p:sldId id="1309" r:id="rId22"/>
    <p:sldId id="1307" r:id="rId23"/>
    <p:sldId id="1302"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0C0C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4" autoAdjust="0"/>
  </p:normalViewPr>
  <p:slideViewPr>
    <p:cSldViewPr>
      <p:cViewPr varScale="1">
        <p:scale>
          <a:sx n="69" d="100"/>
          <a:sy n="69" d="100"/>
        </p:scale>
        <p:origin x="8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0"/>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E1436721-C5CE-48C7-BCD8-A0CEA96DEAC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F411BF1F-8473-4E8A-879F-0838A112E1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AFBA20B-4B8E-452C-8067-0EF41DB7DE32}" type="slidenum">
              <a:rPr kumimoji="0" lang="en-US" altLang="en-US"/>
              <a:pPr>
                <a:spcBef>
                  <a:spcPct val="0"/>
                </a:spcBef>
              </a:pPr>
              <a:t>1</a:t>
            </a:fld>
            <a:endParaRPr kumimoji="0"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83E938A-CC24-4A4D-9466-EE69787AB9A6}" type="slidenum">
              <a:rPr kumimoji="0" lang="en-US" altLang="en-US"/>
              <a:pPr>
                <a:spcBef>
                  <a:spcPct val="0"/>
                </a:spcBef>
              </a:pPr>
              <a:t>11</a:t>
            </a:fld>
            <a:endParaRPr kumimoji="0"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E34E327-BA87-4A3E-B008-8184072F4290}" type="slidenum">
              <a:rPr kumimoji="0" lang="en-US" altLang="en-US"/>
              <a:pPr>
                <a:spcBef>
                  <a:spcPct val="0"/>
                </a:spcBef>
              </a:pPr>
              <a:t>12</a:t>
            </a:fld>
            <a:endParaRPr kumimoji="0"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203D128-FFEF-4626-B973-8ADC396C9ABF}" type="slidenum">
              <a:rPr kumimoji="0" lang="en-US" altLang="en-US"/>
              <a:pPr>
                <a:spcBef>
                  <a:spcPct val="0"/>
                </a:spcBef>
              </a:pPr>
              <a:t>13</a:t>
            </a:fld>
            <a:endParaRPr kumimoji="0"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C2D0F03-D80E-46C7-BEF0-A5F749109527}" type="slidenum">
              <a:rPr kumimoji="0" lang="en-US" altLang="en-US"/>
              <a:pPr>
                <a:spcBef>
                  <a:spcPct val="0"/>
                </a:spcBef>
              </a:pPr>
              <a:t>14</a:t>
            </a:fld>
            <a:endParaRPr kumimoji="0"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05A094C-565E-4E16-8B4E-CCA4181F781B}" type="slidenum">
              <a:rPr kumimoji="0" lang="en-US" altLang="en-US"/>
              <a:pPr>
                <a:spcBef>
                  <a:spcPct val="0"/>
                </a:spcBef>
              </a:pPr>
              <a:t>15</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EC2D0D6-F198-4DBF-A3A3-500D20787E66}" type="slidenum">
              <a:rPr kumimoji="0" lang="en-US" altLang="en-US"/>
              <a:pPr>
                <a:spcBef>
                  <a:spcPct val="0"/>
                </a:spcBef>
              </a:pPr>
              <a:t>16</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C584414-0D7C-407A-87EC-117C123A6D42}" type="slidenum">
              <a:rPr kumimoji="0" lang="en-US" altLang="en-US"/>
              <a:pPr>
                <a:spcBef>
                  <a:spcPct val="0"/>
                </a:spcBef>
              </a:pPr>
              <a:t>17</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DEF26C5-62F0-46D3-B724-DB1CA22A4F6C}" type="slidenum">
              <a:rPr kumimoji="0" lang="en-US" altLang="en-US"/>
              <a:pPr>
                <a:spcBef>
                  <a:spcPct val="0"/>
                </a:spcBef>
              </a:pPr>
              <a:t>18</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5C8D9D1-30A3-4AA7-9326-B3030A5B1821}" type="slidenum">
              <a:rPr kumimoji="0" lang="en-US" altLang="en-US"/>
              <a:pPr>
                <a:spcBef>
                  <a:spcPct val="0"/>
                </a:spcBef>
              </a:pPr>
              <a:t>19</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1DC634A-740B-464D-87B4-BC470D8AC7F6}" type="slidenum">
              <a:rPr kumimoji="0" lang="en-US" altLang="en-US"/>
              <a:pPr>
                <a:spcBef>
                  <a:spcPct val="0"/>
                </a:spcBef>
              </a:pPr>
              <a:t>20</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904ECDF-8E64-4FB3-BECF-E95FDDA30E74}" type="slidenum">
              <a:rPr kumimoji="0" lang="en-US" altLang="en-US"/>
              <a:pPr>
                <a:spcBef>
                  <a:spcPct val="0"/>
                </a:spcBef>
              </a:pPr>
              <a:t>2</a:t>
            </a:fld>
            <a:endParaRPr kumimoji="0"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46001D8-17B6-4015-939C-901722A85351}" type="slidenum">
              <a:rPr kumimoji="0" lang="en-US" altLang="en-US"/>
              <a:pPr>
                <a:spcBef>
                  <a:spcPct val="0"/>
                </a:spcBef>
              </a:pPr>
              <a:t>22</a:t>
            </a:fld>
            <a:endParaRPr kumimoji="0"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854A021-503D-4D3E-A4D0-591DD000B50C}" type="slidenum">
              <a:rPr kumimoji="0" lang="en-US" altLang="en-US"/>
              <a:pPr>
                <a:spcBef>
                  <a:spcPct val="0"/>
                </a:spcBef>
              </a:pPr>
              <a:t>3</a:t>
            </a:fld>
            <a:endParaRPr kumimoji="0"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27004D4-BF2F-4DEA-A957-4CA38C54B2A9}" type="slidenum">
              <a:rPr kumimoji="0" lang="en-US" altLang="en-US"/>
              <a:pPr>
                <a:spcBef>
                  <a:spcPct val="0"/>
                </a:spcBef>
              </a:pPr>
              <a:t>4</a:t>
            </a:fld>
            <a:endParaRPr kumimoji="0"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F1463D6-D35E-41B0-B388-ADA3B840443B}" type="slidenum">
              <a:rPr kumimoji="0" lang="en-US" altLang="en-US"/>
              <a:pPr>
                <a:spcBef>
                  <a:spcPct val="0"/>
                </a:spcBef>
              </a:pPr>
              <a:t>5</a:t>
            </a:fld>
            <a:endParaRPr kumimoji="0"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C3950F1-6F6F-4137-96E9-FFDD6779D057}" type="slidenum">
              <a:rPr kumimoji="0" lang="en-US" altLang="en-US"/>
              <a:pPr>
                <a:spcBef>
                  <a:spcPct val="0"/>
                </a:spcBef>
              </a:pPr>
              <a:t>6</a:t>
            </a:fld>
            <a:endParaRPr kumimoji="0"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FC4956A-8551-4FC4-94F5-8028ED080451}" type="slidenum">
              <a:rPr kumimoji="0" lang="en-US" altLang="en-US"/>
              <a:pPr>
                <a:spcBef>
                  <a:spcPct val="0"/>
                </a:spcBef>
              </a:pPr>
              <a:t>7</a:t>
            </a:fld>
            <a:endParaRPr kumimoji="0"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E2515EA-8E1F-4BA2-848D-8D37FB9E4527}" type="slidenum">
              <a:rPr kumimoji="0" lang="en-US" altLang="en-US"/>
              <a:pPr>
                <a:spcBef>
                  <a:spcPct val="0"/>
                </a:spcBef>
              </a:pPr>
              <a:t>9</a:t>
            </a:fld>
            <a:endParaRPr kumimoji="0"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DF58393-1117-4B46-9A66-D001DC770B05}" type="slidenum">
              <a:rPr kumimoji="0" lang="en-US" altLang="en-US"/>
              <a:pPr>
                <a:spcBef>
                  <a:spcPct val="0"/>
                </a:spcBef>
              </a:pPr>
              <a:t>10</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6052ED6A-AAF2-42D3-883A-E9D5EA8283A2}" type="slidenum">
              <a:rPr lang="en-US" altLang="en-US" sz="1000" smtClean="0">
                <a:solidFill>
                  <a:schemeClr val="tx2"/>
                </a:solidFill>
                <a:latin typeface="Arial" panose="020B0604020202020204" pitchFamily="34" charset="0"/>
              </a:rPr>
              <a:pPr algn="r" eaLnBrk="1" hangingPunct="1">
                <a:defRPr/>
              </a:pPr>
              <a:t>‹#›</a:t>
            </a:fld>
            <a:endParaRPr lang="en-US" altLang="en-US" sz="1000" smtClean="0">
              <a:solidFill>
                <a:schemeClr val="tx2"/>
              </a:solidFill>
              <a:latin typeface="Arial" panose="020B0604020202020204"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84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4675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87165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62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37851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600"/>
              </a:spcBef>
              <a:defRPr/>
            </a:pPr>
            <a:r>
              <a:rPr lang="en-US" altLang="en-US" sz="1000" b="1" smtClean="0">
                <a:solidFill>
                  <a:schemeClr val="tx2"/>
                </a:solidFill>
                <a:latin typeface="Arial" charset="0"/>
                <a:cs typeface="Arial" charset="0"/>
              </a:rPr>
              <a:t>Disclaimer </a:t>
            </a:r>
          </a:p>
          <a:p>
            <a:pPr algn="just">
              <a:spcBef>
                <a:spcPts val="600"/>
              </a:spcBef>
              <a:defRPr/>
            </a:pPr>
            <a:r>
              <a:rPr lang="en-US" altLang="en-US" sz="900" smtClean="0">
                <a:solidFill>
                  <a:schemeClr val="tx2"/>
                </a:solidFill>
                <a:latin typeface="Arial"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275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noChangeArrowheads="1"/>
          </p:cNvSpPr>
          <p:nvPr>
            <p:ph type="ftr" sz="quarter" idx="10"/>
          </p:nvPr>
        </p:nvSpPr>
        <p:spPr>
          <a:xfrm>
            <a:off x="5562600" y="6477000"/>
            <a:ext cx="2895600" cy="247650"/>
          </a:xfrm>
          <a:prstGeom prst="rect">
            <a:avLst/>
          </a:prstGeom>
        </p:spPr>
        <p:txBody>
          <a:bodyPr/>
          <a:lstStyle>
            <a:lvl1pPr eaLnBrk="0" hangingPunct="0">
              <a:defRPr smtClean="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206657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248400" y="6610350"/>
            <a:ext cx="2895600" cy="247650"/>
          </a:xfrm>
          <a:prstGeom prst="rect">
            <a:avLst/>
          </a:prstGeom>
        </p:spPr>
        <p:txBody>
          <a:bodyPr/>
          <a:lstStyle>
            <a:lvl1pPr eaLnBrk="0" hangingPunct="0">
              <a:defRPr smtClean="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961005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6248400" y="6610350"/>
            <a:ext cx="2895600" cy="247650"/>
          </a:xfrm>
          <a:prstGeom prst="rect">
            <a:avLst/>
          </a:prstGeom>
        </p:spPr>
        <p:txBody>
          <a:bodyPr/>
          <a:lstStyle>
            <a:lvl1pPr eaLnBrk="0" hangingPunct="0">
              <a:defRPr smtClean="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2903349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0"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5"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0"/>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0" y="5959475"/>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5"/>
          <p:cNvSpPr txBox="1">
            <a:spLocks noChangeArrowheads="1"/>
          </p:cNvSpPr>
          <p:nvPr/>
        </p:nvSpPr>
        <p:spPr bwMode="auto">
          <a:xfrm>
            <a:off x="1019175" y="5727700"/>
            <a:ext cx="2133600" cy="196850"/>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dirty="0" smtClean="0">
                <a:solidFill>
                  <a:schemeClr val="bg1">
                    <a:lumMod val="65000"/>
                  </a:schemeClr>
                </a:solidFill>
                <a:latin typeface="+mn-lt"/>
                <a:ea typeface="Adobe Gothic Std B" pitchFamily="34" charset="-128"/>
              </a:rPr>
              <a:t>Rewards and Recognition</a:t>
            </a:r>
          </a:p>
        </p:txBody>
      </p:sp>
      <p:sp>
        <p:nvSpPr>
          <p:cNvPr id="9" name="Subtitle 2"/>
          <p:cNvSpPr>
            <a:spLocks noGrp="1"/>
          </p:cNvSpPr>
          <p:nvPr>
            <p:ph type="subTitle" idx="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558737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75421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6400800" y="6583363"/>
            <a:ext cx="2667000" cy="228600"/>
          </a:xfrm>
        </p:spPr>
        <p:txBody>
          <a:bodyPr/>
          <a:lstStyle>
            <a:lvl1pPr algn="l" rtl="0" fontAlgn="base">
              <a:spcBef>
                <a:spcPct val="0"/>
              </a:spcBef>
              <a:spcAft>
                <a:spcPct val="0"/>
              </a:spcAft>
              <a:defRPr lang="en-US" sz="700" b="1" kern="1200" smtClean="0">
                <a:solidFill>
                  <a:schemeClr val="tx2">
                    <a:lumMod val="75000"/>
                  </a:schemeClr>
                </a:solidFill>
                <a:latin typeface="Arial" pitchFamily="34" charset="0"/>
                <a:ea typeface="+mn-ea"/>
                <a:cs typeface="Arial" pitchFamily="34" charset="0"/>
              </a:defRPr>
            </a:lvl1p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2549603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3" name="TextBox 12"/>
          <p:cNvSpPr txBox="1">
            <a:spLocks noChangeArrowheads="1"/>
          </p:cNvSpPr>
          <p:nvPr/>
        </p:nvSpPr>
        <p:spPr bwMode="gray">
          <a:xfrm>
            <a:off x="1366838" y="2895600"/>
            <a:ext cx="6754812"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spcBef>
                <a:spcPts val="338"/>
              </a:spcBef>
            </a:pPr>
            <a:r>
              <a:rPr lang="en-US" altLang="en-US" sz="800" b="1">
                <a:solidFill>
                  <a:schemeClr val="tx2"/>
                </a:solidFill>
                <a:latin typeface="Arial" panose="020B0604020202020204" pitchFamily="34" charset="0"/>
              </a:rPr>
              <a:t>Disclaimer </a:t>
            </a:r>
          </a:p>
          <a:p>
            <a:pPr algn="just" eaLnBrk="1" hangingPunct="1">
              <a:spcBef>
                <a:spcPts val="338"/>
              </a:spcBef>
            </a:pPr>
            <a:r>
              <a:rPr lang="en-US" altLang="en-US" sz="800">
                <a:solidFill>
                  <a:schemeClr val="tx2"/>
                </a:solidFill>
                <a:latin typeface="Arial" panose="020B0604020202020204"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lIns="0" tIns="0" rIns="0" bIns="0" anchor="t">
            <a:spAutoFit/>
          </a:bodyPr>
          <a:lstStyle>
            <a:lvl1pPr algn="ctr">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Footer Placeholder 4"/>
          <p:cNvSpPr>
            <a:spLocks noGrp="1"/>
          </p:cNvSpPr>
          <p:nvPr>
            <p:ph type="ftr" sz="quarter" idx="10"/>
          </p:nvPr>
        </p:nvSpPr>
        <p:spPr>
          <a:xfrm>
            <a:off x="6400800" y="6583363"/>
            <a:ext cx="2667000" cy="228600"/>
          </a:xfrm>
        </p:spPr>
        <p:txBody>
          <a:bodyPr/>
          <a:lstStyle>
            <a:lvl1pPr algn="l">
              <a:defRPr sz="700" b="1" smtClean="0">
                <a:solidFill>
                  <a:schemeClr val="tx2">
                    <a:lumMod val="75000"/>
                  </a:schemeClr>
                </a:solidFill>
              </a:defRPr>
            </a:lvl1pPr>
          </a:lstStyle>
          <a:p>
            <a:pPr>
              <a:defRPr/>
            </a:pPr>
            <a:r>
              <a:rPr lang="en-IN"/>
              <a:t>Copyright © 2016 Tech Mahindra. All Rights Reserved.</a:t>
            </a:r>
            <a:endParaRPr lang="en-US" dirty="0">
              <a:solidFill>
                <a:schemeClr val="bg1">
                  <a:lumMod val="50000"/>
                </a:schemeClr>
              </a:solidFill>
              <a:latin typeface="Times New Roman" panose="02020603050405020304" pitchFamily="18" charset="0"/>
            </a:endParaRPr>
          </a:p>
        </p:txBody>
      </p:sp>
    </p:spTree>
    <p:extLst>
      <p:ext uri="{BB962C8B-B14F-4D97-AF65-F5344CB8AC3E}">
        <p14:creationId xmlns:p14="http://schemas.microsoft.com/office/powerpoint/2010/main" val="251488188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4474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noChangeArrowheads="1"/>
          </p:cNvSpPr>
          <p:nvPr>
            <p:ph type="ftr" sz="quarter" idx="10"/>
          </p:nvPr>
        </p:nvSpPr>
        <p:spPr>
          <a:xfrm>
            <a:off x="5562600" y="6477000"/>
            <a:ext cx="2895600" cy="247650"/>
          </a:xfrm>
        </p:spPr>
        <p:txBody>
          <a:bodyPr/>
          <a:lstStyle>
            <a:lvl1pPr eaLnBrk="0" hangingPunct="0">
              <a:defRPr smtClean="0">
                <a:latin typeface="Times New Roman" panose="02020603050405020304" pitchFamily="18" charset="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41587788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248400" y="6610350"/>
            <a:ext cx="2895600" cy="247650"/>
          </a:xfrm>
        </p:spPr>
        <p:txBody>
          <a:bodyPr/>
          <a:lstStyle>
            <a:lvl1pPr eaLnBrk="0" hangingPunct="0">
              <a:defRPr smtClean="0">
                <a:latin typeface="Times New Roman" panose="02020603050405020304" pitchFamily="18" charset="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3533238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6248400" y="6610350"/>
            <a:ext cx="2895600" cy="247650"/>
          </a:xfrm>
        </p:spPr>
        <p:txBody>
          <a:bodyPr/>
          <a:lstStyle>
            <a:lvl1pPr eaLnBrk="0" hangingPunct="0">
              <a:defRPr smtClean="0">
                <a:latin typeface="Times New Roman" panose="02020603050405020304" pitchFamily="18" charset="0"/>
                <a:cs typeface="+mn-cs"/>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850646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600"/>
              </a:spcBef>
              <a:defRPr/>
            </a:pPr>
            <a:r>
              <a:rPr lang="en-US" altLang="en-US" sz="1000" b="1" smtClean="0">
                <a:solidFill>
                  <a:schemeClr val="tx2"/>
                </a:solidFill>
                <a:latin typeface="Arial" charset="0"/>
                <a:cs typeface="Arial" charset="0"/>
              </a:rPr>
              <a:t>Disclaimer </a:t>
            </a:r>
          </a:p>
          <a:p>
            <a:pPr algn="just">
              <a:spcBef>
                <a:spcPts val="600"/>
              </a:spcBef>
              <a:defRPr/>
            </a:pPr>
            <a:r>
              <a:rPr lang="en-US" altLang="en-US" sz="900" smtClean="0">
                <a:solidFill>
                  <a:schemeClr val="tx2"/>
                </a:solidFill>
                <a:latin typeface="Arial"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534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42692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5854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7694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401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435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100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6106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7.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6.png"/><Relationship Id="rId5" Type="http://schemas.openxmlformats.org/officeDocument/2006/relationships/slideLayout" Target="../slideLayouts/slideLayout23.xml"/><Relationship Id="rId10" Type="http://schemas.openxmlformats.org/officeDocument/2006/relationships/image" Target="../media/image5.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defRPr/>
            </a:pPr>
            <a:fld id="{F2842D52-82EA-487B-87F3-229339441704}" type="slidenum">
              <a:rPr lang="en-US" altLang="en-US" sz="1100" smtClean="0">
                <a:solidFill>
                  <a:schemeClr val="tx2"/>
                </a:solidFill>
                <a:latin typeface="Arial" panose="020B0604020202020204" pitchFamily="34" charset="0"/>
              </a:rPr>
              <a:pPr algn="r">
                <a:defRPr/>
              </a:pPr>
              <a:t>‹#›</a:t>
            </a:fld>
            <a:endParaRPr lang="en-US" altLang="en-US" sz="1100" smtClean="0">
              <a:solidFill>
                <a:schemeClr val="tx2"/>
              </a:solidFill>
              <a:latin typeface="Arial" panose="020B0604020202020204" pitchFamily="34" charset="0"/>
            </a:endParaRPr>
          </a:p>
        </p:txBody>
      </p:sp>
      <p:sp>
        <p:nvSpPr>
          <p:cNvPr id="1030" name="TextBox 20"/>
          <p:cNvSpPr txBox="1">
            <a:spLocks noChangeArrowheads="1"/>
          </p:cNvSpPr>
          <p:nvPr/>
        </p:nvSpPr>
        <p:spPr bwMode="gray">
          <a:xfrm>
            <a:off x="481013" y="6629400"/>
            <a:ext cx="33226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altLang="en-US" sz="1100" smtClean="0">
                <a:solidFill>
                  <a:schemeClr val="tx2"/>
                </a:solidFill>
                <a:latin typeface="Arial" charset="0"/>
                <a:cs typeface="Arial"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3996" r:id="rId3"/>
    <p:sldLayoutId id="2147483997" r:id="rId4"/>
    <p:sldLayoutId id="2147483998" r:id="rId5"/>
    <p:sldLayoutId id="2147483999" r:id="rId6"/>
    <p:sldLayoutId id="2147484005" r:id="rId7"/>
    <p:sldLayoutId id="2147484006" r:id="rId8"/>
    <p:sldLayoutId id="2147484007" r:id="rId9"/>
    <p:sldLayoutId id="2147484008" r:id="rId10"/>
    <p:sldLayoutId id="2147484000" r:id="rId11"/>
    <p:sldLayoutId id="2147484001" r:id="rId12"/>
    <p:sldLayoutId id="2147484002" r:id="rId13"/>
    <p:sldLayoutId id="2147484009" r:id="rId14"/>
    <p:sldLayoutId id="2147484010" r:id="rId15"/>
    <p:sldLayoutId id="2147484011" r:id="rId16"/>
    <p:sldLayoutId id="2147484012" r:id="rId17"/>
    <p:sldLayoutId id="2147484013" r:id="rId18"/>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pitchFamily="34" charset="0"/>
        </a:defRPr>
      </a:lvl2pPr>
      <a:lvl3pPr marL="571500" indent="-279400"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 descr="Rid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Mahindra 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gray">
          <a:xfrm>
            <a:off x="7543800" y="1047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60198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D7CD9AAF-E91E-4C5E-9F89-769A664AC3DC}" type="slidenum">
              <a:rPr lang="en-US" altLang="en-US" sz="800" b="1" smtClean="0">
                <a:solidFill>
                  <a:schemeClr val="tx2">
                    <a:lumMod val="75000"/>
                  </a:schemeClr>
                </a:solidFill>
              </a:rPr>
              <a:pPr algn="ctr" eaLnBrk="1" hangingPunct="1">
                <a:defRPr/>
              </a:pPr>
              <a:t>‹#›</a:t>
            </a:fld>
            <a:endParaRPr lang="en-US" altLang="en-US" sz="800" b="1" dirty="0" smtClean="0">
              <a:solidFill>
                <a:schemeClr val="tx2">
                  <a:lumMod val="75000"/>
                </a:schemeClr>
              </a:solidFill>
            </a:endParaRPr>
          </a:p>
        </p:txBody>
      </p:sp>
      <p:sp>
        <p:nvSpPr>
          <p:cNvPr id="2055"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56" name="Picture 2" descr="C:\Users\RS0093745\Desktop\TLS icon.png"/>
          <p:cNvPicPr>
            <a:picLocks noChangeAspect="1" noChangeArrowheads="1"/>
          </p:cNvPicPr>
          <p:nvPr/>
        </p:nvPicPr>
        <p:blipFill>
          <a:blip r:embed="rId12" cstate="print">
            <a:extLst>
              <a:ext uri="{28A0092B-C50C-407E-A947-70E740481C1C}">
                <a14:useLocalDpi xmlns:a14="http://schemas.microsoft.com/office/drawing/2010/main" val="0"/>
              </a:ext>
            </a:extLst>
          </a:blip>
          <a:srcRect l="11798" t="10393" r="12222" b="25218"/>
          <a:stretch>
            <a:fillRect/>
          </a:stretch>
        </p:blipFill>
        <p:spPr bwMode="auto">
          <a:xfrm>
            <a:off x="236538" y="6502400"/>
            <a:ext cx="6572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Line 9"/>
          <p:cNvSpPr>
            <a:spLocks noChangeShapeType="1"/>
          </p:cNvSpPr>
          <p:nvPr/>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ooter Placeholder 4"/>
          <p:cNvSpPr>
            <a:spLocks noGrp="1"/>
          </p:cNvSpPr>
          <p:nvPr>
            <p:ph type="ftr" sz="quarter" idx="3"/>
          </p:nvPr>
        </p:nvSpPr>
        <p:spPr>
          <a:xfrm>
            <a:off x="6400800" y="6583363"/>
            <a:ext cx="2693988" cy="228600"/>
          </a:xfrm>
          <a:prstGeom prst="rect">
            <a:avLst/>
          </a:prstGeom>
        </p:spPr>
        <p:txBody>
          <a:bodyPr vert="horz" lIns="91440" tIns="45720" rIns="91440" bIns="45720" rtlCol="0" anchor="ctr"/>
          <a:lstStyle>
            <a:lvl1pPr algn="l" eaLnBrk="1" hangingPunct="1">
              <a:defRPr sz="700" b="1" smtClean="0">
                <a:solidFill>
                  <a:schemeClr val="tx2">
                    <a:lumMod val="75000"/>
                  </a:schemeClr>
                </a:solidFill>
                <a:latin typeface="Arial" pitchFamily="34" charset="0"/>
              </a:defRPr>
            </a:lvl1pPr>
          </a:lstStyle>
          <a:p>
            <a:pPr>
              <a:defRPr/>
            </a:pPr>
            <a:r>
              <a:rPr lang="en-IN"/>
              <a:t>Copyright © 2016 Tech Mahindra. All Rights Reserved.</a:t>
            </a:r>
            <a:endParaRPr 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Lst>
  <p:transition/>
  <p:timing>
    <p:tnLst>
      <p:par>
        <p:cTn id="1" dur="indefinite" restart="never" nodeType="tmRoot"/>
      </p:par>
    </p:tnLst>
  </p:timing>
  <p:hf sldNum="0" hdr="0" dt="0"/>
  <p:txStyles>
    <p:titleStyle>
      <a:lvl1pPr algn="l" rtl="0" fontAlgn="base">
        <a:spcBef>
          <a:spcPct val="0"/>
        </a:spcBef>
        <a:spcAft>
          <a:spcPct val="0"/>
        </a:spcAft>
        <a:defRPr lang="en-US" altLang="en-US" sz="2400" b="1" dirty="0">
          <a:solidFill>
            <a:srgbClr val="6D6E71"/>
          </a:solidFill>
          <a:latin typeface="+mn-lt"/>
          <a:ea typeface="+mj-ea"/>
          <a:cs typeface="+mj-cs"/>
        </a:defRPr>
      </a:lvl1pPr>
      <a:lvl2pPr algn="l" rtl="0" fontAlgn="base">
        <a:spcBef>
          <a:spcPct val="0"/>
        </a:spcBef>
        <a:spcAft>
          <a:spcPct val="0"/>
        </a:spcAft>
        <a:defRPr sz="2400" b="1">
          <a:solidFill>
            <a:srgbClr val="6D6E71"/>
          </a:solidFill>
          <a:latin typeface="Arial" charset="0"/>
        </a:defRPr>
      </a:lvl2pPr>
      <a:lvl3pPr algn="l" rtl="0" fontAlgn="base">
        <a:spcBef>
          <a:spcPct val="0"/>
        </a:spcBef>
        <a:spcAft>
          <a:spcPct val="0"/>
        </a:spcAft>
        <a:defRPr sz="2400" b="1">
          <a:solidFill>
            <a:srgbClr val="6D6E71"/>
          </a:solidFill>
          <a:latin typeface="Arial" charset="0"/>
        </a:defRPr>
      </a:lvl3pPr>
      <a:lvl4pPr algn="l" rtl="0" fontAlgn="base">
        <a:spcBef>
          <a:spcPct val="0"/>
        </a:spcBef>
        <a:spcAft>
          <a:spcPct val="0"/>
        </a:spcAft>
        <a:defRPr sz="2400" b="1">
          <a:solidFill>
            <a:srgbClr val="6D6E71"/>
          </a:solidFill>
          <a:latin typeface="Arial" charset="0"/>
        </a:defRPr>
      </a:lvl4pPr>
      <a:lvl5pPr algn="l" rtl="0" fontAlgn="base">
        <a:spcBef>
          <a:spcPct val="0"/>
        </a:spcBef>
        <a:spcAft>
          <a:spcPct val="0"/>
        </a:spcAft>
        <a:defRPr sz="240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088" indent="-192088" algn="l" rtl="0" fontAlgn="base">
        <a:lnSpc>
          <a:spcPct val="114000"/>
        </a:lnSpc>
        <a:spcBef>
          <a:spcPct val="20000"/>
        </a:spcBef>
        <a:spcAft>
          <a:spcPct val="0"/>
        </a:spcAft>
        <a:buClr>
          <a:srgbClr val="BF1313"/>
        </a:buClr>
        <a:buFont typeface="Wingdings" panose="05000000000000000000" pitchFamily="2" charset="2"/>
        <a:buChar char="§"/>
        <a:defRPr>
          <a:solidFill>
            <a:schemeClr val="tx1"/>
          </a:solidFill>
          <a:latin typeface="+mn-lt"/>
          <a:ea typeface="+mn-ea"/>
          <a:cs typeface="+mn-cs"/>
        </a:defRPr>
      </a:lvl1pPr>
      <a:lvl2pPr marL="417513" indent="-160338" algn="l" rtl="0" fontAlgn="base">
        <a:lnSpc>
          <a:spcPct val="114000"/>
        </a:lnSpc>
        <a:spcBef>
          <a:spcPct val="20000"/>
        </a:spcBef>
        <a:spcAft>
          <a:spcPct val="0"/>
        </a:spcAft>
        <a:buClr>
          <a:srgbClr val="E63700"/>
        </a:buClr>
        <a:buFont typeface="Wingdings" panose="05000000000000000000" pitchFamily="2" charset="2"/>
        <a:buChar char="§"/>
        <a:defRPr sz="1600">
          <a:solidFill>
            <a:schemeClr val="tx1"/>
          </a:solidFill>
          <a:latin typeface="+mn-lt"/>
        </a:defRPr>
      </a:lvl2pPr>
      <a:lvl3pPr marL="642938" indent="-128588" algn="l" rtl="0" fontAlgn="base">
        <a:lnSpc>
          <a:spcPct val="114000"/>
        </a:lnSpc>
        <a:spcBef>
          <a:spcPct val="20000"/>
        </a:spcBef>
        <a:spcAft>
          <a:spcPct val="0"/>
        </a:spcAft>
        <a:buClr>
          <a:srgbClr val="FF0000"/>
        </a:buClr>
        <a:buChar char="•"/>
        <a:defRPr sz="1600">
          <a:solidFill>
            <a:schemeClr val="tx1"/>
          </a:solidFill>
          <a:latin typeface="+mn-lt"/>
        </a:defRPr>
      </a:lvl3pPr>
      <a:lvl4pPr marL="900113" indent="-128588" algn="l" rtl="0" fontAlgn="base">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mn-lt"/>
        </a:defRPr>
      </a:lvl4pPr>
      <a:lvl5pPr marL="1157288" indent="-128588" algn="l" rtl="0" fontAlgn="base">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7213" y="2076450"/>
            <a:ext cx="5511800" cy="1446213"/>
          </a:xfrm>
        </p:spPr>
        <p:txBody>
          <a:bodyPr/>
          <a:lstStyle/>
          <a:p>
            <a:pPr fontAlgn="auto">
              <a:spcAft>
                <a:spcPts val="0"/>
              </a:spcAft>
              <a:defRPr/>
            </a:pPr>
            <a:r>
              <a:rPr dirty="0" smtClean="0">
                <a:latin typeface="Verdana" pitchFamily="34" charset="0"/>
              </a:rPr>
              <a:t>Exception Handling</a:t>
            </a:r>
            <a:r>
              <a:rPr dirty="0" smtClean="0">
                <a:solidFill>
                  <a:schemeClr val="tx2">
                    <a:lumMod val="75000"/>
                  </a:schemeClr>
                </a:solidFill>
                <a:latin typeface="Verdana" pitchFamily="34" charset="0"/>
              </a:rPr>
              <a:t/>
            </a:r>
            <a:br>
              <a:rPr dirty="0" smtClean="0">
                <a:solidFill>
                  <a:schemeClr val="tx2">
                    <a:lumMod val="75000"/>
                  </a:schemeClr>
                </a:solidFill>
                <a:latin typeface="Verdana" pitchFamily="34" charset="0"/>
              </a:rPr>
            </a:br>
            <a:endParaRP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552450"/>
            <a:ext cx="6705600" cy="411163"/>
          </a:xfrm>
        </p:spPr>
        <p:txBody>
          <a:bodyPr/>
          <a:lstStyle/>
          <a:p>
            <a:r>
              <a:rPr smtClean="0"/>
              <a:t>try-catch block</a:t>
            </a:r>
          </a:p>
        </p:txBody>
      </p:sp>
      <p:sp>
        <p:nvSpPr>
          <p:cNvPr id="1248259" name="Rectangle 3"/>
          <p:cNvSpPr>
            <a:spLocks noGrp="1" noChangeArrowheads="1"/>
          </p:cNvSpPr>
          <p:nvPr>
            <p:ph type="body" idx="1"/>
          </p:nvPr>
        </p:nvSpPr>
        <p:spPr/>
        <p:txBody>
          <a:bodyPr/>
          <a:lstStyle/>
          <a:p>
            <a:pPr>
              <a:buClr>
                <a:srgbClr val="C00000"/>
              </a:buClr>
            </a:pPr>
            <a:r>
              <a:rPr lang="en-US" altLang="en-US" dirty="0" smtClean="0"/>
              <a:t>Any code that could result in an exception should be placed in a </a:t>
            </a:r>
            <a:r>
              <a:rPr lang="en-US" altLang="en-US" i="1" dirty="0" smtClean="0">
                <a:solidFill>
                  <a:srgbClr val="FF3300"/>
                </a:solidFill>
              </a:rPr>
              <a:t>try block</a:t>
            </a:r>
            <a:r>
              <a:rPr lang="en-US" altLang="en-US" dirty="0" smtClean="0"/>
              <a:t>.</a:t>
            </a:r>
          </a:p>
          <a:p>
            <a:pPr>
              <a:buClr>
                <a:srgbClr val="C00000"/>
              </a:buClr>
            </a:pPr>
            <a:endParaRPr lang="en-US" altLang="en-US" dirty="0" smtClean="0"/>
          </a:p>
          <a:p>
            <a:pPr>
              <a:buClr>
                <a:srgbClr val="C00000"/>
              </a:buClr>
            </a:pPr>
            <a:r>
              <a:rPr lang="en-US" altLang="en-US" dirty="0" smtClean="0"/>
              <a:t>The </a:t>
            </a:r>
            <a:r>
              <a:rPr lang="en-US" altLang="en-US" i="1" dirty="0" smtClean="0">
                <a:solidFill>
                  <a:srgbClr val="FF3300"/>
                </a:solidFill>
              </a:rPr>
              <a:t>catch</a:t>
            </a:r>
            <a:r>
              <a:rPr lang="en-US" altLang="en-US" dirty="0" smtClean="0"/>
              <a:t> </a:t>
            </a:r>
            <a:r>
              <a:rPr lang="en-US" altLang="en-US" i="1" dirty="0" smtClean="0">
                <a:solidFill>
                  <a:srgbClr val="FF3300"/>
                </a:solidFill>
              </a:rPr>
              <a:t>block</a:t>
            </a:r>
            <a:r>
              <a:rPr lang="en-US" altLang="en-US" dirty="0" smtClean="0"/>
              <a:t> contains the code that will execute only when an exception is thrown. </a:t>
            </a:r>
          </a:p>
          <a:p>
            <a:pPr>
              <a:buClr>
                <a:srgbClr val="C00000"/>
              </a:buClr>
            </a:pPr>
            <a:endParaRPr lang="en-US" altLang="en-US" dirty="0" smtClean="0"/>
          </a:p>
          <a:p>
            <a:pPr>
              <a:buClr>
                <a:srgbClr val="C00000"/>
              </a:buClr>
            </a:pPr>
            <a:r>
              <a:rPr lang="en-US" altLang="en-US" dirty="0" smtClean="0"/>
              <a:t>If an exception is thrown in the try block, execution control jumps to the catch block that can </a:t>
            </a:r>
            <a:r>
              <a:rPr lang="en-US" altLang="en-US" dirty="0" smtClean="0">
                <a:solidFill>
                  <a:srgbClr val="FF0000"/>
                </a:solidFill>
              </a:rPr>
              <a:t>handle</a:t>
            </a:r>
            <a:r>
              <a:rPr lang="en-US" altLang="en-US" dirty="0" smtClean="0"/>
              <a:t> the exception.</a:t>
            </a:r>
          </a:p>
          <a:p>
            <a:pPr>
              <a:buClr>
                <a:srgbClr val="C00000"/>
              </a:buClr>
            </a:pPr>
            <a:endParaRPr lang="en-US" altLang="en-US" dirty="0" smtClean="0"/>
          </a:p>
          <a:p>
            <a:pPr>
              <a:buClr>
                <a:srgbClr val="C00000"/>
              </a:buClr>
            </a:pPr>
            <a:r>
              <a:rPr lang="en-US" altLang="en-US" dirty="0" smtClean="0"/>
              <a:t>The exception object is forwarded as an argument to the catch block where the Exception is caught</a:t>
            </a:r>
          </a:p>
          <a:p>
            <a:pPr>
              <a:buClr>
                <a:srgbClr val="C00000"/>
              </a:buClr>
            </a:pPr>
            <a:endParaRPr lang="en-US" altLang="en-US" dirty="0" smtClean="0"/>
          </a:p>
          <a:p>
            <a:pPr>
              <a:buClr>
                <a:srgbClr val="C00000"/>
              </a:buClr>
            </a:pPr>
            <a:r>
              <a:rPr lang="en-US" altLang="en-US" dirty="0" smtClean="0"/>
              <a:t>After executing the catch block, the normal flow of program resumes</a:t>
            </a:r>
            <a:r>
              <a:rPr lang="en-US" altLang="en-US" i="1" dirty="0" smtClean="0">
                <a:solidFill>
                  <a:schemeClr val="accent2"/>
                </a:solidFill>
              </a:rPr>
              <a:t>				</a:t>
            </a:r>
          </a:p>
          <a:p>
            <a:pPr lvl="4">
              <a:buFont typeface="Wingdings" panose="05000000000000000000" pitchFamily="2" charset="2"/>
              <a:buNone/>
            </a:pPr>
            <a:r>
              <a:rPr lang="en-US" altLang="en-US" i="1" dirty="0" smtClean="0">
                <a:solidFill>
                  <a:schemeClr val="accent2"/>
                </a:solidFill>
              </a:rPr>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48259">
                                            <p:txEl>
                                              <p:pRg st="0" end="0"/>
                                            </p:txEl>
                                          </p:spTgt>
                                        </p:tgtEl>
                                        <p:attrNameLst>
                                          <p:attrName>style.visibility</p:attrName>
                                        </p:attrNameLst>
                                      </p:cBhvr>
                                      <p:to>
                                        <p:strVal val="visible"/>
                                      </p:to>
                                    </p:set>
                                    <p:animEffect transition="in" filter="blinds(horizontal)">
                                      <p:cBhvr>
                                        <p:cTn id="7" dur="500"/>
                                        <p:tgtEl>
                                          <p:spTgt spid="1248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8259">
                                            <p:txEl>
                                              <p:pRg st="2" end="2"/>
                                            </p:txEl>
                                          </p:spTgt>
                                        </p:tgtEl>
                                        <p:attrNameLst>
                                          <p:attrName>style.visibility</p:attrName>
                                        </p:attrNameLst>
                                      </p:cBhvr>
                                      <p:to>
                                        <p:strVal val="visible"/>
                                      </p:to>
                                    </p:set>
                                    <p:animEffect transition="in" filter="blinds(horizontal)">
                                      <p:cBhvr>
                                        <p:cTn id="12" dur="500"/>
                                        <p:tgtEl>
                                          <p:spTgt spid="1248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48259">
                                            <p:txEl>
                                              <p:pRg st="4" end="4"/>
                                            </p:txEl>
                                          </p:spTgt>
                                        </p:tgtEl>
                                        <p:attrNameLst>
                                          <p:attrName>style.visibility</p:attrName>
                                        </p:attrNameLst>
                                      </p:cBhvr>
                                      <p:to>
                                        <p:strVal val="visible"/>
                                      </p:to>
                                    </p:set>
                                    <p:animEffect transition="in" filter="blinds(horizontal)">
                                      <p:cBhvr>
                                        <p:cTn id="17" dur="500"/>
                                        <p:tgtEl>
                                          <p:spTgt spid="12482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48259">
                                            <p:txEl>
                                              <p:pRg st="6" end="6"/>
                                            </p:txEl>
                                          </p:spTgt>
                                        </p:tgtEl>
                                        <p:attrNameLst>
                                          <p:attrName>style.visibility</p:attrName>
                                        </p:attrNameLst>
                                      </p:cBhvr>
                                      <p:to>
                                        <p:strVal val="visible"/>
                                      </p:to>
                                    </p:set>
                                    <p:animEffect transition="in" filter="blinds(horizontal)">
                                      <p:cBhvr>
                                        <p:cTn id="22" dur="500"/>
                                        <p:tgtEl>
                                          <p:spTgt spid="12482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48259">
                                            <p:txEl>
                                              <p:pRg st="8" end="8"/>
                                            </p:txEl>
                                          </p:spTgt>
                                        </p:tgtEl>
                                        <p:attrNameLst>
                                          <p:attrName>style.visibility</p:attrName>
                                        </p:attrNameLst>
                                      </p:cBhvr>
                                      <p:to>
                                        <p:strVal val="visible"/>
                                      </p:to>
                                    </p:set>
                                    <p:animEffect transition="in" filter="blinds(horizontal)">
                                      <p:cBhvr>
                                        <p:cTn id="27" dur="500"/>
                                        <p:tgtEl>
                                          <p:spTgt spid="1248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552450"/>
            <a:ext cx="6705600" cy="411163"/>
          </a:xfrm>
        </p:spPr>
        <p:txBody>
          <a:bodyPr/>
          <a:lstStyle/>
          <a:p>
            <a:r>
              <a:rPr smtClean="0"/>
              <a:t>try-catch Block</a:t>
            </a:r>
          </a:p>
        </p:txBody>
      </p:sp>
      <p:sp>
        <p:nvSpPr>
          <p:cNvPr id="1250307" name="Rectangle 3"/>
          <p:cNvSpPr>
            <a:spLocks noGrp="1" noChangeArrowheads="1"/>
          </p:cNvSpPr>
          <p:nvPr>
            <p:ph type="body" idx="1"/>
          </p:nvPr>
        </p:nvSpPr>
        <p:spPr/>
        <p:txBody>
          <a:bodyPr/>
          <a:lstStyle/>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class </a:t>
            </a:r>
            <a:r>
              <a:rPr sz="2000" err="1" smtClean="0">
                <a:latin typeface="Times New Roman" pitchFamily="18" charset="0"/>
                <a:cs typeface="Times New Roman" pitchFamily="18" charset="0"/>
              </a:rPr>
              <a:t>ExceptionDemo</a:t>
            </a:r>
            <a:r>
              <a:rPr sz="2000" smtClean="0">
                <a:latin typeface="Times New Roman" pitchFamily="18" charset="0"/>
                <a:cs typeface="Times New Roman" pitchFamily="18" charset="0"/>
              </a:rPr>
              <a:t>{</a:t>
            </a:r>
            <a:endParaRPr sz="2000">
              <a:latin typeface="Times New Roman" pitchFamily="18" charset="0"/>
              <a:cs typeface="Times New Roman" pitchFamily="18" charset="0"/>
            </a:endParaRPr>
          </a:p>
          <a:p>
            <a:pPr marL="0" indent="0">
              <a:lnSpc>
                <a:spcPct val="80000"/>
              </a:lnSpc>
              <a:spcBef>
                <a:spcPts val="0"/>
              </a:spcBef>
              <a:buFont typeface="Wingdings" panose="05000000000000000000" pitchFamily="2" charset="2"/>
              <a:buNone/>
              <a:defRPr/>
            </a:pPr>
            <a:r>
              <a:rPr sz="2000">
                <a:latin typeface="Times New Roman" pitchFamily="18" charset="0"/>
                <a:cs typeface="Times New Roman" pitchFamily="18" charset="0"/>
              </a:rPr>
              <a:t>	public static void main (String </a:t>
            </a:r>
            <a:r>
              <a:rPr sz="2000" err="1">
                <a:latin typeface="Times New Roman" pitchFamily="18" charset="0"/>
                <a:cs typeface="Times New Roman" pitchFamily="18" charset="0"/>
              </a:rPr>
              <a:t>args</a:t>
            </a:r>
            <a:r>
              <a:rPr sz="2000">
                <a:latin typeface="Times New Roman" pitchFamily="18" charset="0"/>
                <a:cs typeface="Times New Roman" pitchFamily="18" charset="0"/>
              </a:rPr>
              <a:t>[]) {</a:t>
            </a: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	</a:t>
            </a:r>
            <a:r>
              <a:rPr sz="2000" err="1">
                <a:latin typeface="Times New Roman" pitchFamily="18" charset="0"/>
                <a:cs typeface="Times New Roman" pitchFamily="18" charset="0"/>
              </a:rPr>
              <a:t>int</a:t>
            </a:r>
            <a:r>
              <a:rPr sz="2000">
                <a:latin typeface="Times New Roman" pitchFamily="18" charset="0"/>
                <a:cs typeface="Times New Roman" pitchFamily="18" charset="0"/>
              </a:rPr>
              <a:t> </a:t>
            </a:r>
            <a:r>
              <a:rPr sz="2000" smtClean="0">
                <a:latin typeface="Times New Roman" pitchFamily="18" charset="0"/>
                <a:cs typeface="Times New Roman" pitchFamily="18" charset="0"/>
              </a:rPr>
              <a:t>d, a</a:t>
            </a:r>
            <a:r>
              <a:rPr sz="2000">
                <a:latin typeface="Times New Roman" pitchFamily="18" charset="0"/>
                <a:cs typeface="Times New Roman" pitchFamily="18" charset="0"/>
              </a:rPr>
              <a:t>;</a:t>
            </a:r>
          </a:p>
          <a:p>
            <a:pPr marL="0" indent="0">
              <a:lnSpc>
                <a:spcPct val="80000"/>
              </a:lnSpc>
              <a:spcBef>
                <a:spcPts val="0"/>
              </a:spcBef>
              <a:buFont typeface="Wingdings" panose="05000000000000000000" pitchFamily="2" charset="2"/>
              <a:buNone/>
              <a:defRPr/>
            </a:pPr>
            <a:endParaRPr sz="2000">
              <a:latin typeface="Times New Roman" pitchFamily="18" charset="0"/>
              <a:cs typeface="Times New Roman" pitchFamily="18" charset="0"/>
            </a:endParaRP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	</a:t>
            </a:r>
            <a:r>
              <a:rPr sz="2000" b="1">
                <a:solidFill>
                  <a:srgbClr val="FF3300"/>
                </a:solidFill>
                <a:latin typeface="Times New Roman" pitchFamily="18" charset="0"/>
                <a:cs typeface="Times New Roman" pitchFamily="18" charset="0"/>
              </a:rPr>
              <a:t>try{</a:t>
            </a: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		d = 0</a:t>
            </a:r>
            <a:r>
              <a:rPr sz="2000" smtClean="0">
                <a:latin typeface="Times New Roman" pitchFamily="18" charset="0"/>
                <a:cs typeface="Times New Roman" pitchFamily="18" charset="0"/>
              </a:rPr>
              <a:t>;</a:t>
            </a:r>
            <a:endParaRPr sz="2000">
              <a:latin typeface="Times New Roman" pitchFamily="18" charset="0"/>
              <a:cs typeface="Times New Roman" pitchFamily="18" charset="0"/>
            </a:endParaRP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		</a:t>
            </a:r>
            <a:r>
              <a:rPr sz="2000" smtClean="0">
                <a:solidFill>
                  <a:srgbClr val="FF0000"/>
                </a:solidFill>
                <a:latin typeface="Times New Roman" pitchFamily="18" charset="0"/>
                <a:cs typeface="Times New Roman" pitchFamily="18" charset="0"/>
              </a:rPr>
              <a:t>a = 27 / d;</a:t>
            </a: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err="1" smtClean="0">
                <a:latin typeface="Times New Roman" pitchFamily="18" charset="0"/>
                <a:cs typeface="Times New Roman" pitchFamily="18" charset="0"/>
              </a:rPr>
              <a:t>System.out.println</a:t>
            </a:r>
            <a:r>
              <a:rPr sz="2000" smtClean="0">
                <a:latin typeface="Times New Roman" pitchFamily="18" charset="0"/>
                <a:cs typeface="Times New Roman" pitchFamily="18" charset="0"/>
              </a:rPr>
              <a:t> </a:t>
            </a:r>
            <a:r>
              <a:rPr sz="2000">
                <a:latin typeface="Times New Roman" pitchFamily="18" charset="0"/>
                <a:cs typeface="Times New Roman" pitchFamily="18" charset="0"/>
              </a:rPr>
              <a:t>("This will not be printed");</a:t>
            </a:r>
          </a:p>
          <a:p>
            <a:pPr marL="0" indent="0">
              <a:lnSpc>
                <a:spcPct val="80000"/>
              </a:lnSpc>
              <a:spcBef>
                <a:spcPts val="0"/>
              </a:spcBef>
              <a:buFont typeface="Wingdings" panose="05000000000000000000" pitchFamily="2" charset="2"/>
              <a:buNone/>
              <a:defRPr/>
            </a:pPr>
            <a:endParaRPr sz="2000">
              <a:latin typeface="Times New Roman" pitchFamily="18" charset="0"/>
              <a:cs typeface="Times New Roman" pitchFamily="18" charset="0"/>
            </a:endParaRP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	</a:t>
            </a:r>
            <a:r>
              <a:rPr sz="2000" b="1">
                <a:solidFill>
                  <a:srgbClr val="FF3300"/>
                </a:solidFill>
                <a:latin typeface="Times New Roman" pitchFamily="18" charset="0"/>
                <a:cs typeface="Times New Roman" pitchFamily="18" charset="0"/>
              </a:rPr>
              <a:t>}catch (</a:t>
            </a:r>
            <a:r>
              <a:rPr sz="2000" b="1" err="1">
                <a:solidFill>
                  <a:srgbClr val="FF3300"/>
                </a:solidFill>
                <a:latin typeface="Times New Roman" pitchFamily="18" charset="0"/>
                <a:cs typeface="Times New Roman" pitchFamily="18" charset="0"/>
              </a:rPr>
              <a:t>ArithmeticException</a:t>
            </a:r>
            <a:r>
              <a:rPr sz="2000" b="1">
                <a:solidFill>
                  <a:srgbClr val="FF3300"/>
                </a:solidFill>
                <a:latin typeface="Times New Roman" pitchFamily="18" charset="0"/>
                <a:cs typeface="Times New Roman" pitchFamily="18" charset="0"/>
              </a:rPr>
              <a:t> e) {</a:t>
            </a: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	</a:t>
            </a:r>
            <a:r>
              <a:rPr sz="2000" smtClean="0">
                <a:latin typeface="Times New Roman" pitchFamily="18" charset="0"/>
                <a:cs typeface="Times New Roman" pitchFamily="18" charset="0"/>
              </a:rPr>
              <a:t>	</a:t>
            </a:r>
            <a:r>
              <a:rPr sz="2000" err="1" smtClean="0">
                <a:latin typeface="Times New Roman" pitchFamily="18" charset="0"/>
                <a:cs typeface="Times New Roman" pitchFamily="18" charset="0"/>
              </a:rPr>
              <a:t>System.out.println</a:t>
            </a:r>
            <a:r>
              <a:rPr sz="2000" smtClean="0">
                <a:latin typeface="Times New Roman" pitchFamily="18" charset="0"/>
                <a:cs typeface="Times New Roman" pitchFamily="18" charset="0"/>
              </a:rPr>
              <a:t> (“You can not divide an integer by zero");</a:t>
            </a: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p>
          <a:p>
            <a:pPr marL="0" indent="0">
              <a:lnSpc>
                <a:spcPct val="80000"/>
              </a:lnSpc>
              <a:spcBef>
                <a:spcPts val="0"/>
              </a:spcBef>
              <a:buFont typeface="Wingdings" panose="05000000000000000000" pitchFamily="2" charset="2"/>
              <a:buNone/>
              <a:defRPr/>
            </a:pPr>
            <a:endParaRPr sz="2000">
              <a:latin typeface="Times New Roman" pitchFamily="18" charset="0"/>
              <a:cs typeface="Times New Roman" pitchFamily="18" charset="0"/>
            </a:endParaRPr>
          </a:p>
          <a:p>
            <a:pPr marL="0" indent="0">
              <a:lnSpc>
                <a:spcPct val="80000"/>
              </a:lnSpc>
              <a:spcBef>
                <a:spcPts val="0"/>
              </a:spcBef>
              <a:buFont typeface="Wingdings" panose="05000000000000000000" pitchFamily="2" charset="2"/>
              <a:buNone/>
              <a:defRPr/>
            </a:pPr>
            <a:r>
              <a:rPr sz="2000">
                <a:latin typeface="Times New Roman" pitchFamily="18" charset="0"/>
                <a:cs typeface="Times New Roman" pitchFamily="18" charset="0"/>
              </a:rPr>
              <a:t>	</a:t>
            </a:r>
            <a:r>
              <a:rPr sz="2000" err="1">
                <a:latin typeface="Times New Roman" pitchFamily="18" charset="0"/>
                <a:cs typeface="Times New Roman" pitchFamily="18" charset="0"/>
              </a:rPr>
              <a:t>System.out.println</a:t>
            </a:r>
            <a:r>
              <a:rPr sz="2000">
                <a:latin typeface="Times New Roman" pitchFamily="18" charset="0"/>
                <a:cs typeface="Times New Roman" pitchFamily="18" charset="0"/>
              </a:rPr>
              <a:t> ("After catch block.");</a:t>
            </a:r>
          </a:p>
          <a:p>
            <a:pPr marL="0" indent="0">
              <a:lnSpc>
                <a:spcPct val="80000"/>
              </a:lnSpc>
              <a:spcBef>
                <a:spcPts val="0"/>
              </a:spcBef>
              <a:buFont typeface="Wingdings" panose="05000000000000000000" pitchFamily="2" charset="2"/>
              <a:buNone/>
              <a:defRPr/>
            </a:pPr>
            <a:r>
              <a:rPr sz="2000" smtClean="0">
                <a:latin typeface="Times New Roman" pitchFamily="18" charset="0"/>
                <a:cs typeface="Times New Roman" pitchFamily="18" charset="0"/>
              </a:rPr>
              <a:t> </a:t>
            </a:r>
            <a:r>
              <a:rPr sz="2000">
                <a:latin typeface="Times New Roman" pitchFamily="18" charset="0"/>
                <a:cs typeface="Times New Roman" pitchFamily="18" charset="0"/>
              </a:rPr>
              <a:t>}</a:t>
            </a:r>
          </a:p>
          <a:p>
            <a:pPr marL="192881" indent="-192881">
              <a:lnSpc>
                <a:spcPct val="80000"/>
              </a:lnSpc>
              <a:spcBef>
                <a:spcPts val="0"/>
              </a:spcBef>
              <a:buFont typeface="Wingdings" panose="05000000000000000000" pitchFamily="2" charset="2"/>
              <a:buNone/>
              <a:defRPr/>
            </a:pPr>
            <a:endParaRPr sz="2000">
              <a:solidFill>
                <a:srgbClr val="FF3300"/>
              </a:solidFill>
              <a:latin typeface="Times New Roman" pitchFamily="18" charset="0"/>
              <a:cs typeface="Times New Roman" pitchFamily="18" charset="0"/>
            </a:endParaRPr>
          </a:p>
          <a:p>
            <a:pPr marL="192881" indent="-192881">
              <a:lnSpc>
                <a:spcPct val="80000"/>
              </a:lnSpc>
              <a:spcBef>
                <a:spcPts val="0"/>
              </a:spcBef>
              <a:buFont typeface="Wingdings" panose="05000000000000000000" pitchFamily="2" charset="2"/>
              <a:buNone/>
              <a:defRPr/>
            </a:pPr>
            <a:r>
              <a:rPr sz="2000" b="1">
                <a:latin typeface="Times New Roman" pitchFamily="18" charset="0"/>
                <a:cs typeface="Times New Roman" pitchFamily="18" charset="0"/>
              </a:rPr>
              <a:t>Output</a:t>
            </a:r>
            <a:r>
              <a:rPr sz="2000" b="1" smtClean="0">
                <a:latin typeface="Times New Roman" pitchFamily="18" charset="0"/>
                <a:cs typeface="Times New Roman" pitchFamily="18" charset="0"/>
              </a:rPr>
              <a:t>:</a:t>
            </a:r>
          </a:p>
          <a:p>
            <a:pPr marL="192881" indent="-192881">
              <a:lnSpc>
                <a:spcPct val="80000"/>
              </a:lnSpc>
              <a:spcBef>
                <a:spcPts val="0"/>
              </a:spcBef>
              <a:buFont typeface="Wingdings" panose="05000000000000000000" pitchFamily="2" charset="2"/>
              <a:buNone/>
              <a:defRPr/>
            </a:pPr>
            <a:endParaRPr sz="2000" b="1">
              <a:latin typeface="Times New Roman" pitchFamily="18" charset="0"/>
              <a:cs typeface="Times New Roman" pitchFamily="18" charset="0"/>
            </a:endParaRPr>
          </a:p>
          <a:p>
            <a:pPr marL="192881" indent="-192881">
              <a:lnSpc>
                <a:spcPct val="80000"/>
              </a:lnSpc>
              <a:spcBef>
                <a:spcPts val="0"/>
              </a:spcBef>
              <a:buFont typeface="Wingdings" panose="05000000000000000000" pitchFamily="2" charset="2"/>
              <a:buNone/>
              <a:defRPr/>
            </a:pPr>
            <a:r>
              <a:rPr sz="2000">
                <a:solidFill>
                  <a:srgbClr val="0066FF"/>
                </a:solidFill>
                <a:latin typeface="Times New Roman" pitchFamily="18" charset="0"/>
                <a:cs typeface="Times New Roman" pitchFamily="18" charset="0"/>
              </a:rPr>
              <a:t>You can not divide an integer by zero.</a:t>
            </a:r>
          </a:p>
          <a:p>
            <a:pPr marL="192881" indent="-192881">
              <a:lnSpc>
                <a:spcPct val="80000"/>
              </a:lnSpc>
              <a:spcBef>
                <a:spcPts val="0"/>
              </a:spcBef>
              <a:buFont typeface="Wingdings" panose="05000000000000000000" pitchFamily="2" charset="2"/>
              <a:buNone/>
              <a:defRPr/>
            </a:pPr>
            <a:r>
              <a:rPr sz="2000">
                <a:solidFill>
                  <a:srgbClr val="0066FF"/>
                </a:solidFill>
                <a:latin typeface="Times New Roman" pitchFamily="18" charset="0"/>
                <a:cs typeface="Times New Roman" pitchFamily="18" charset="0"/>
              </a:rPr>
              <a:t>After catch block.</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0307">
                                            <p:txEl>
                                              <p:pRg st="0" end="0"/>
                                            </p:txEl>
                                          </p:spTgt>
                                        </p:tgtEl>
                                        <p:attrNameLst>
                                          <p:attrName>style.visibility</p:attrName>
                                        </p:attrNameLst>
                                      </p:cBhvr>
                                      <p:to>
                                        <p:strVal val="visible"/>
                                      </p:to>
                                    </p:set>
                                    <p:animEffect transition="in" filter="blinds(horizontal)">
                                      <p:cBhvr>
                                        <p:cTn id="7" dur="500"/>
                                        <p:tgtEl>
                                          <p:spTgt spid="12503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0307">
                                            <p:txEl>
                                              <p:pRg st="1" end="1"/>
                                            </p:txEl>
                                          </p:spTgt>
                                        </p:tgtEl>
                                        <p:attrNameLst>
                                          <p:attrName>style.visibility</p:attrName>
                                        </p:attrNameLst>
                                      </p:cBhvr>
                                      <p:to>
                                        <p:strVal val="visible"/>
                                      </p:to>
                                    </p:set>
                                    <p:animEffect transition="in" filter="blinds(horizontal)">
                                      <p:cBhvr>
                                        <p:cTn id="10" dur="500"/>
                                        <p:tgtEl>
                                          <p:spTgt spid="12503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0307">
                                            <p:txEl>
                                              <p:pRg st="2" end="2"/>
                                            </p:txEl>
                                          </p:spTgt>
                                        </p:tgtEl>
                                        <p:attrNameLst>
                                          <p:attrName>style.visibility</p:attrName>
                                        </p:attrNameLst>
                                      </p:cBhvr>
                                      <p:to>
                                        <p:strVal val="visible"/>
                                      </p:to>
                                    </p:set>
                                    <p:animEffect transition="in" filter="blinds(horizontal)">
                                      <p:cBhvr>
                                        <p:cTn id="13" dur="500"/>
                                        <p:tgtEl>
                                          <p:spTgt spid="12503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0307">
                                            <p:txEl>
                                              <p:pRg st="4" end="4"/>
                                            </p:txEl>
                                          </p:spTgt>
                                        </p:tgtEl>
                                        <p:attrNameLst>
                                          <p:attrName>style.visibility</p:attrName>
                                        </p:attrNameLst>
                                      </p:cBhvr>
                                      <p:to>
                                        <p:strVal val="visible"/>
                                      </p:to>
                                    </p:set>
                                    <p:animEffect transition="in" filter="blinds(horizontal)">
                                      <p:cBhvr>
                                        <p:cTn id="16" dur="500"/>
                                        <p:tgtEl>
                                          <p:spTgt spid="125030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50307">
                                            <p:txEl>
                                              <p:pRg st="5" end="5"/>
                                            </p:txEl>
                                          </p:spTgt>
                                        </p:tgtEl>
                                        <p:attrNameLst>
                                          <p:attrName>style.visibility</p:attrName>
                                        </p:attrNameLst>
                                      </p:cBhvr>
                                      <p:to>
                                        <p:strVal val="visible"/>
                                      </p:to>
                                    </p:set>
                                    <p:animEffect transition="in" filter="blinds(horizontal)">
                                      <p:cBhvr>
                                        <p:cTn id="19" dur="500"/>
                                        <p:tgtEl>
                                          <p:spTgt spid="125030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50307">
                                            <p:txEl>
                                              <p:pRg st="6" end="6"/>
                                            </p:txEl>
                                          </p:spTgt>
                                        </p:tgtEl>
                                        <p:attrNameLst>
                                          <p:attrName>style.visibility</p:attrName>
                                        </p:attrNameLst>
                                      </p:cBhvr>
                                      <p:to>
                                        <p:strVal val="visible"/>
                                      </p:to>
                                    </p:set>
                                    <p:animEffect transition="in" filter="blinds(horizontal)">
                                      <p:cBhvr>
                                        <p:cTn id="22" dur="500"/>
                                        <p:tgtEl>
                                          <p:spTgt spid="125030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50307">
                                            <p:txEl>
                                              <p:pRg st="7" end="7"/>
                                            </p:txEl>
                                          </p:spTgt>
                                        </p:tgtEl>
                                        <p:attrNameLst>
                                          <p:attrName>style.visibility</p:attrName>
                                        </p:attrNameLst>
                                      </p:cBhvr>
                                      <p:to>
                                        <p:strVal val="visible"/>
                                      </p:to>
                                    </p:set>
                                    <p:animEffect transition="in" filter="blinds(horizontal)">
                                      <p:cBhvr>
                                        <p:cTn id="25" dur="500"/>
                                        <p:tgtEl>
                                          <p:spTgt spid="1250307">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50307">
                                            <p:txEl>
                                              <p:pRg st="9" end="9"/>
                                            </p:txEl>
                                          </p:spTgt>
                                        </p:tgtEl>
                                        <p:attrNameLst>
                                          <p:attrName>style.visibility</p:attrName>
                                        </p:attrNameLst>
                                      </p:cBhvr>
                                      <p:to>
                                        <p:strVal val="visible"/>
                                      </p:to>
                                    </p:set>
                                    <p:animEffect transition="in" filter="blinds(horizontal)">
                                      <p:cBhvr>
                                        <p:cTn id="30" dur="500"/>
                                        <p:tgtEl>
                                          <p:spTgt spid="1250307">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50307">
                                            <p:txEl>
                                              <p:pRg st="10" end="10"/>
                                            </p:txEl>
                                          </p:spTgt>
                                        </p:tgtEl>
                                        <p:attrNameLst>
                                          <p:attrName>style.visibility</p:attrName>
                                        </p:attrNameLst>
                                      </p:cBhvr>
                                      <p:to>
                                        <p:strVal val="visible"/>
                                      </p:to>
                                    </p:set>
                                    <p:animEffect transition="in" filter="blinds(horizontal)">
                                      <p:cBhvr>
                                        <p:cTn id="33" dur="500"/>
                                        <p:tgtEl>
                                          <p:spTgt spid="1250307">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250307">
                                            <p:txEl>
                                              <p:pRg st="11" end="11"/>
                                            </p:txEl>
                                          </p:spTgt>
                                        </p:tgtEl>
                                        <p:attrNameLst>
                                          <p:attrName>style.visibility</p:attrName>
                                        </p:attrNameLst>
                                      </p:cBhvr>
                                      <p:to>
                                        <p:strVal val="visible"/>
                                      </p:to>
                                    </p:set>
                                    <p:animEffect transition="in" filter="blinds(horizontal)">
                                      <p:cBhvr>
                                        <p:cTn id="36" dur="500"/>
                                        <p:tgtEl>
                                          <p:spTgt spid="1250307">
                                            <p:txEl>
                                              <p:pRg st="11" end="1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250307">
                                            <p:txEl>
                                              <p:pRg st="13" end="13"/>
                                            </p:txEl>
                                          </p:spTgt>
                                        </p:tgtEl>
                                        <p:attrNameLst>
                                          <p:attrName>style.visibility</p:attrName>
                                        </p:attrNameLst>
                                      </p:cBhvr>
                                      <p:to>
                                        <p:strVal val="visible"/>
                                      </p:to>
                                    </p:set>
                                    <p:animEffect transition="in" filter="blinds(horizontal)">
                                      <p:cBhvr>
                                        <p:cTn id="41" dur="500"/>
                                        <p:tgtEl>
                                          <p:spTgt spid="1250307">
                                            <p:txEl>
                                              <p:pRg st="13" end="13"/>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250307">
                                            <p:txEl>
                                              <p:pRg st="14" end="14"/>
                                            </p:txEl>
                                          </p:spTgt>
                                        </p:tgtEl>
                                        <p:attrNameLst>
                                          <p:attrName>style.visibility</p:attrName>
                                        </p:attrNameLst>
                                      </p:cBhvr>
                                      <p:to>
                                        <p:strVal val="visible"/>
                                      </p:to>
                                    </p:set>
                                    <p:animEffect transition="in" filter="blinds(horizontal)">
                                      <p:cBhvr>
                                        <p:cTn id="44" dur="500"/>
                                        <p:tgtEl>
                                          <p:spTgt spid="1250307">
                                            <p:txEl>
                                              <p:pRg st="14" end="1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250307">
                                            <p:txEl>
                                              <p:pRg st="16" end="16"/>
                                            </p:txEl>
                                          </p:spTgt>
                                        </p:tgtEl>
                                        <p:attrNameLst>
                                          <p:attrName>style.visibility</p:attrName>
                                        </p:attrNameLst>
                                      </p:cBhvr>
                                      <p:to>
                                        <p:strVal val="visible"/>
                                      </p:to>
                                    </p:set>
                                    <p:animEffect transition="in" filter="blinds(horizontal)">
                                      <p:cBhvr>
                                        <p:cTn id="49" dur="500"/>
                                        <p:tgtEl>
                                          <p:spTgt spid="1250307">
                                            <p:txEl>
                                              <p:pRg st="16" end="16"/>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250307">
                                            <p:txEl>
                                              <p:pRg st="18" end="18"/>
                                            </p:txEl>
                                          </p:spTgt>
                                        </p:tgtEl>
                                        <p:attrNameLst>
                                          <p:attrName>style.visibility</p:attrName>
                                        </p:attrNameLst>
                                      </p:cBhvr>
                                      <p:to>
                                        <p:strVal val="visible"/>
                                      </p:to>
                                    </p:set>
                                    <p:animEffect transition="in" filter="blinds(horizontal)">
                                      <p:cBhvr>
                                        <p:cTn id="53" dur="500"/>
                                        <p:tgtEl>
                                          <p:spTgt spid="1250307">
                                            <p:txEl>
                                              <p:pRg st="18" end="18"/>
                                            </p:txEl>
                                          </p:spTgt>
                                        </p:tgtEl>
                                      </p:cBhvr>
                                    </p:animEffect>
                                  </p:childTnLst>
                                </p:cTn>
                              </p:par>
                            </p:childTnLst>
                          </p:cTn>
                        </p:par>
                        <p:par>
                          <p:cTn id="54" fill="hold" nodeType="afterGroup">
                            <p:stCondLst>
                              <p:cond delay="1000"/>
                            </p:stCondLst>
                            <p:childTnLst>
                              <p:par>
                                <p:cTn id="55" presetID="3" presetClass="entr" presetSubtype="10" fill="hold" nodeType="afterEffect">
                                  <p:stCondLst>
                                    <p:cond delay="0"/>
                                  </p:stCondLst>
                                  <p:childTnLst>
                                    <p:set>
                                      <p:cBhvr>
                                        <p:cTn id="56" dur="1" fill="hold">
                                          <p:stCondLst>
                                            <p:cond delay="0"/>
                                          </p:stCondLst>
                                        </p:cTn>
                                        <p:tgtEl>
                                          <p:spTgt spid="1250307">
                                            <p:txEl>
                                              <p:pRg st="19" end="19"/>
                                            </p:txEl>
                                          </p:spTgt>
                                        </p:tgtEl>
                                        <p:attrNameLst>
                                          <p:attrName>style.visibility</p:attrName>
                                        </p:attrNameLst>
                                      </p:cBhvr>
                                      <p:to>
                                        <p:strVal val="visible"/>
                                      </p:to>
                                    </p:set>
                                    <p:animEffect transition="in" filter="blinds(horizontal)">
                                      <p:cBhvr>
                                        <p:cTn id="57" dur="500"/>
                                        <p:tgtEl>
                                          <p:spTgt spid="1250307">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552450"/>
            <a:ext cx="6705600" cy="411163"/>
          </a:xfrm>
        </p:spPr>
        <p:txBody>
          <a:bodyPr/>
          <a:lstStyle/>
          <a:p>
            <a:r>
              <a:rPr smtClean="0"/>
              <a:t>Multiple catch Blocks</a:t>
            </a:r>
          </a:p>
        </p:txBody>
      </p:sp>
      <p:sp>
        <p:nvSpPr>
          <p:cNvPr id="1255427" name="Rectangle 3"/>
          <p:cNvSpPr>
            <a:spLocks noGrp="1" noChangeArrowheads="1"/>
          </p:cNvSpPr>
          <p:nvPr>
            <p:ph type="body" idx="1"/>
          </p:nvPr>
        </p:nvSpPr>
        <p:spPr/>
        <p:txBody>
          <a:bodyPr/>
          <a:lstStyle/>
          <a:p>
            <a:r>
              <a:rPr lang="en-IN" altLang="en-US" smtClean="0"/>
              <a:t>A try block can have </a:t>
            </a:r>
            <a:r>
              <a:rPr lang="en-IN" altLang="en-US" smtClean="0">
                <a:solidFill>
                  <a:srgbClr val="FF0000"/>
                </a:solidFill>
              </a:rPr>
              <a:t>multiple</a:t>
            </a:r>
            <a:r>
              <a:rPr lang="en-IN" altLang="en-US" smtClean="0"/>
              <a:t> catch blocks. </a:t>
            </a:r>
          </a:p>
          <a:p>
            <a:endParaRPr lang="en-IN" altLang="en-US" smtClean="0"/>
          </a:p>
          <a:p>
            <a:r>
              <a:rPr lang="en-US" altLang="en-US" smtClean="0"/>
              <a:t>However, they should handle the exceptions as per the </a:t>
            </a:r>
            <a:r>
              <a:rPr lang="en-US" altLang="en-US" smtClean="0">
                <a:solidFill>
                  <a:srgbClr val="FF3300"/>
                </a:solidFill>
              </a:rPr>
              <a:t>exception hierarchy</a:t>
            </a:r>
            <a:r>
              <a:rPr lang="en-US" altLang="en-US" smtClean="0"/>
              <a:t>, </a:t>
            </a:r>
          </a:p>
          <a:p>
            <a:endParaRPr lang="en-US" altLang="en-US" smtClean="0"/>
          </a:p>
          <a:p>
            <a:r>
              <a:rPr lang="en-US" altLang="en-US" smtClean="0"/>
              <a:t>Catch blocks to handle subclass exceptions must precede the catch blocks for super class exceptions</a:t>
            </a:r>
          </a:p>
          <a:p>
            <a:endParaRPr lang="en-US" altLang="en-US" smtClean="0"/>
          </a:p>
          <a:p>
            <a:r>
              <a:rPr lang="en-IN" altLang="en-US" smtClean="0"/>
              <a:t>Generally, the last catch block is the generic </a:t>
            </a:r>
            <a:r>
              <a:rPr lang="en-IN" altLang="en-US" smtClean="0">
                <a:solidFill>
                  <a:srgbClr val="FF0000"/>
                </a:solidFill>
              </a:rPr>
              <a:t>Exception</a:t>
            </a:r>
            <a:r>
              <a:rPr lang="en-IN" altLang="en-US" smtClean="0"/>
              <a:t> class to handle exceptions not caught in the previous catch blocks for specific exceptions</a:t>
            </a: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animEffect transition="in" filter="blinds(horizontal)">
                                      <p:cBhvr>
                                        <p:cTn id="7" dur="500"/>
                                        <p:tgtEl>
                                          <p:spTgt spid="1255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5427">
                                            <p:txEl>
                                              <p:pRg st="2" end="2"/>
                                            </p:txEl>
                                          </p:spTgt>
                                        </p:tgtEl>
                                        <p:attrNameLst>
                                          <p:attrName>style.visibility</p:attrName>
                                        </p:attrNameLst>
                                      </p:cBhvr>
                                      <p:to>
                                        <p:strVal val="visible"/>
                                      </p:to>
                                    </p:set>
                                    <p:animEffect transition="in" filter="blinds(horizontal)">
                                      <p:cBhvr>
                                        <p:cTn id="12" dur="500"/>
                                        <p:tgtEl>
                                          <p:spTgt spid="1255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55427">
                                            <p:txEl>
                                              <p:pRg st="4" end="4"/>
                                            </p:txEl>
                                          </p:spTgt>
                                        </p:tgtEl>
                                        <p:attrNameLst>
                                          <p:attrName>style.visibility</p:attrName>
                                        </p:attrNameLst>
                                      </p:cBhvr>
                                      <p:to>
                                        <p:strVal val="visible"/>
                                      </p:to>
                                    </p:set>
                                    <p:animEffect transition="in" filter="blinds(horizontal)">
                                      <p:cBhvr>
                                        <p:cTn id="17" dur="500"/>
                                        <p:tgtEl>
                                          <p:spTgt spid="1255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55427">
                                            <p:txEl>
                                              <p:pRg st="6" end="6"/>
                                            </p:txEl>
                                          </p:spTgt>
                                        </p:tgtEl>
                                        <p:attrNameLst>
                                          <p:attrName>style.visibility</p:attrName>
                                        </p:attrNameLst>
                                      </p:cBhvr>
                                      <p:to>
                                        <p:strVal val="visible"/>
                                      </p:to>
                                    </p:set>
                                    <p:animEffect transition="in" filter="blinds(horizontal)">
                                      <p:cBhvr>
                                        <p:cTn id="22" dur="500"/>
                                        <p:tgtEl>
                                          <p:spTgt spid="1255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552450"/>
            <a:ext cx="6705600" cy="411163"/>
          </a:xfrm>
        </p:spPr>
        <p:txBody>
          <a:bodyPr/>
          <a:lstStyle/>
          <a:p>
            <a:r>
              <a:rPr smtClean="0"/>
              <a:t>Multiple catch Blocks</a:t>
            </a:r>
          </a:p>
        </p:txBody>
      </p:sp>
      <p:sp>
        <p:nvSpPr>
          <p:cNvPr id="1256451" name="Rectangle 3"/>
          <p:cNvSpPr>
            <a:spLocks noGrp="1" noChangeArrowheads="1"/>
          </p:cNvSpPr>
          <p:nvPr>
            <p:ph type="body" idx="1"/>
          </p:nvPr>
        </p:nvSpPr>
        <p:spPr>
          <a:xfrm>
            <a:off x="304800" y="963613"/>
            <a:ext cx="8839200" cy="5486400"/>
          </a:xfrm>
        </p:spPr>
        <p:txBody>
          <a:bodyPr/>
          <a:lstStyle/>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public class </a:t>
            </a:r>
            <a:r>
              <a:rPr lang="en-US" altLang="en-US" sz="2000" dirty="0" err="1" smtClean="0">
                <a:latin typeface="Times New Roman" panose="02020603050405020304" pitchFamily="18" charset="0"/>
                <a:cs typeface="Times New Roman" panose="02020603050405020304" pitchFamily="18" charset="0"/>
              </a:rPr>
              <a:t>FileReaderCode</a:t>
            </a:r>
            <a:r>
              <a:rPr lang="en-US" altLang="en-US" sz="2000" dirty="0" smtClean="0">
                <a:latin typeface="Times New Roman" panose="02020603050405020304" pitchFamily="18" charset="0"/>
                <a:cs typeface="Times New Roman" panose="02020603050405020304" pitchFamily="18" charset="0"/>
              </a:rPr>
              <a:t>{</a:t>
            </a:r>
          </a:p>
          <a:p>
            <a:pPr marL="0" indent="0">
              <a:lnSpc>
                <a:spcPct val="80000"/>
              </a:lnSpc>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public </a:t>
            </a:r>
            <a:r>
              <a:rPr lang="en-US" altLang="en-US" sz="2000" dirty="0" smtClean="0">
                <a:latin typeface="Times New Roman" panose="02020603050405020304" pitchFamily="18" charset="0"/>
                <a:cs typeface="Times New Roman" panose="02020603050405020304" pitchFamily="18" charset="0"/>
              </a:rPr>
              <a:t>static void main (String[] </a:t>
            </a:r>
            <a:r>
              <a:rPr lang="en-US" altLang="en-US" sz="2000" dirty="0" err="1" smtClean="0">
                <a:latin typeface="Times New Roman" panose="02020603050405020304" pitchFamily="18" charset="0"/>
                <a:cs typeface="Times New Roman" panose="02020603050405020304" pitchFamily="18" charset="0"/>
              </a:rPr>
              <a:t>args</a:t>
            </a:r>
            <a:r>
              <a:rPr lang="en-US" altLang="en-US" sz="2000" dirty="0" smtClean="0">
                <a:latin typeface="Times New Roman" panose="02020603050405020304" pitchFamily="18" charset="0"/>
                <a:cs typeface="Times New Roman" panose="02020603050405020304" pitchFamily="18" charset="0"/>
              </a:rPr>
              <a:t>){</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try{</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a:t>
            </a:r>
            <a:r>
              <a:rPr lang="en-US" altLang="en-US" sz="2000" b="1" dirty="0" smtClean="0">
                <a:solidFill>
                  <a:srgbClr val="FF3300"/>
                </a:solidFill>
                <a:latin typeface="Times New Roman" panose="02020603050405020304" pitchFamily="18" charset="0"/>
                <a:cs typeface="Times New Roman" panose="02020603050405020304" pitchFamily="18" charset="0"/>
              </a:rPr>
              <a:t>String </a:t>
            </a:r>
            <a:r>
              <a:rPr lang="en-US" altLang="en-US" sz="2000" b="1" dirty="0" err="1" smtClean="0">
                <a:solidFill>
                  <a:srgbClr val="FF3300"/>
                </a:solidFill>
                <a:latin typeface="Times New Roman" panose="02020603050405020304" pitchFamily="18" charset="0"/>
                <a:cs typeface="Times New Roman" panose="02020603050405020304" pitchFamily="18" charset="0"/>
              </a:rPr>
              <a:t>fName</a:t>
            </a:r>
            <a:r>
              <a:rPr lang="en-US" altLang="en-US" sz="2000" b="1" dirty="0" smtClean="0">
                <a:solidFill>
                  <a:srgbClr val="FF3300"/>
                </a:solidFill>
                <a:latin typeface="Times New Roman" panose="02020603050405020304" pitchFamily="18" charset="0"/>
                <a:cs typeface="Times New Roman" panose="02020603050405020304" pitchFamily="18" charset="0"/>
              </a:rPr>
              <a:t>=</a:t>
            </a:r>
            <a:r>
              <a:rPr lang="en-US" altLang="en-US" sz="2000" b="1" dirty="0" err="1" smtClean="0">
                <a:solidFill>
                  <a:srgbClr val="FF3300"/>
                </a:solidFill>
                <a:latin typeface="Times New Roman" panose="02020603050405020304" pitchFamily="18" charset="0"/>
                <a:cs typeface="Times New Roman" panose="02020603050405020304" pitchFamily="18" charset="0"/>
              </a:rPr>
              <a:t>args</a:t>
            </a:r>
            <a:r>
              <a:rPr lang="en-US" altLang="en-US" sz="2000" b="1" dirty="0" smtClean="0">
                <a:solidFill>
                  <a:srgbClr val="FF3300"/>
                </a:solidFill>
                <a:latin typeface="Times New Roman" panose="02020603050405020304" pitchFamily="18" charset="0"/>
                <a:cs typeface="Times New Roman" panose="02020603050405020304" pitchFamily="18" charset="0"/>
              </a:rPr>
              <a:t>[0]; </a:t>
            </a:r>
            <a:r>
              <a:rPr lang="en-US" altLang="en-US" sz="2000" dirty="0" smtClean="0">
                <a:latin typeface="Times New Roman" panose="02020603050405020304" pitchFamily="18" charset="0"/>
                <a:cs typeface="Times New Roman" panose="02020603050405020304" pitchFamily="18" charset="0"/>
              </a:rPr>
              <a:t>//Filename as command line argument</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//code to read File Contents</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catch (</a:t>
            </a:r>
            <a:r>
              <a:rPr lang="en-US" altLang="en-US" sz="2000" b="1" dirty="0" err="1" smtClean="0">
                <a:solidFill>
                  <a:srgbClr val="FF3300"/>
                </a:solidFill>
                <a:latin typeface="Times New Roman" panose="02020603050405020304" pitchFamily="18" charset="0"/>
                <a:cs typeface="Times New Roman" panose="02020603050405020304" pitchFamily="18" charset="0"/>
              </a:rPr>
              <a:t>ArrayIndexOutOfBoundsException</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aio</a:t>
            </a:r>
            <a:r>
              <a:rPr lang="en-US" altLang="en-US" sz="2000" dirty="0" smtClean="0">
                <a:latin typeface="Times New Roman" panose="02020603050405020304" pitchFamily="18" charset="0"/>
                <a:cs typeface="Times New Roman" panose="02020603050405020304" pitchFamily="18" charset="0"/>
              </a:rPr>
              <a:t>){</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//Handle the exception when user doesn’t enter filename</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catch (</a:t>
            </a:r>
            <a:r>
              <a:rPr lang="en-US" altLang="en-US" sz="2000" dirty="0" err="1" smtClean="0">
                <a:latin typeface="Times New Roman" panose="02020603050405020304" pitchFamily="18" charset="0"/>
                <a:cs typeface="Times New Roman" panose="02020603050405020304" pitchFamily="18" charset="0"/>
              </a:rPr>
              <a:t>java.io.</a:t>
            </a:r>
            <a:r>
              <a:rPr lang="en-US" altLang="en-US" sz="2000" b="1" dirty="0" err="1" smtClean="0">
                <a:solidFill>
                  <a:srgbClr val="FF3300"/>
                </a:solidFill>
                <a:latin typeface="Times New Roman" panose="02020603050405020304" pitchFamily="18" charset="0"/>
                <a:cs typeface="Times New Roman" panose="02020603050405020304" pitchFamily="18" charset="0"/>
              </a:rPr>
              <a:t>FileNotFoundException</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fnf</a:t>
            </a:r>
            <a:r>
              <a:rPr lang="en-US" altLang="en-US" sz="2000" dirty="0" smtClean="0">
                <a:latin typeface="Times New Roman" panose="02020603050405020304" pitchFamily="18" charset="0"/>
                <a:cs typeface="Times New Roman" panose="02020603050405020304" pitchFamily="18" charset="0"/>
              </a:rPr>
              <a:t>){</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//Handle the exception when file does not exist</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catch (</a:t>
            </a:r>
            <a:r>
              <a:rPr lang="en-US" altLang="en-US" sz="2000" b="1" dirty="0" smtClean="0">
                <a:solidFill>
                  <a:srgbClr val="FF3300"/>
                </a:solidFill>
                <a:latin typeface="Times New Roman" panose="02020603050405020304" pitchFamily="18" charset="0"/>
                <a:cs typeface="Times New Roman" panose="02020603050405020304" pitchFamily="18" charset="0"/>
              </a:rPr>
              <a:t>Exception</a:t>
            </a:r>
            <a:r>
              <a:rPr lang="en-US" altLang="en-US" sz="2000" dirty="0" smtClean="0">
                <a:latin typeface="Times New Roman" panose="02020603050405020304" pitchFamily="18" charset="0"/>
                <a:cs typeface="Times New Roman" panose="02020603050405020304" pitchFamily="18" charset="0"/>
              </a:rPr>
              <a:t> e){</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//Handle all other exceptions</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a:t>
            </a:r>
          </a:p>
          <a:p>
            <a:pPr marL="0" indent="0">
              <a:lnSpc>
                <a:spcPct val="80000"/>
              </a:lnSpc>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a:t>
            </a:r>
          </a:p>
          <a:p>
            <a:pPr marL="0" indent="0">
              <a:lnSpc>
                <a:spcPct val="80000"/>
              </a:lnSpc>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To run use: </a:t>
            </a:r>
            <a:r>
              <a:rPr lang="en-US" altLang="en-US" sz="2000" b="1" dirty="0" smtClean="0">
                <a:latin typeface="Times New Roman" panose="02020603050405020304" pitchFamily="18" charset="0"/>
                <a:cs typeface="Times New Roman" panose="02020603050405020304" pitchFamily="18" charset="0"/>
              </a:rPr>
              <a:t>java </a:t>
            </a:r>
            <a:r>
              <a:rPr lang="en-US" altLang="en-US" sz="2000" b="1" dirty="0" err="1" smtClean="0">
                <a:latin typeface="Times New Roman" panose="02020603050405020304" pitchFamily="18" charset="0"/>
                <a:cs typeface="Times New Roman" panose="02020603050405020304" pitchFamily="18" charset="0"/>
              </a:rPr>
              <a:t>FileReaderCode</a:t>
            </a:r>
            <a:r>
              <a:rPr lang="en-US" altLang="en-US" sz="2000" b="1" dirty="0" smtClean="0">
                <a:latin typeface="Times New Roman" panose="02020603050405020304" pitchFamily="18" charset="0"/>
                <a:cs typeface="Times New Roman" panose="02020603050405020304" pitchFamily="18" charset="0"/>
              </a:rPr>
              <a:t> </a:t>
            </a:r>
            <a:r>
              <a:rPr lang="en-US" altLang="en-US" sz="2000" b="1" dirty="0" err="1" smtClean="0">
                <a:latin typeface="Times New Roman" panose="02020603050405020304" pitchFamily="18" charset="0"/>
                <a:cs typeface="Times New Roman" panose="02020603050405020304" pitchFamily="18" charset="0"/>
              </a:rPr>
              <a:t>fileName</a:t>
            </a:r>
            <a:endParaRPr lang="en-US" altLang="en-US" sz="2000" b="1" dirty="0" smtClean="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56451">
                                            <p:txEl>
                                              <p:pRg st="0" end="0"/>
                                            </p:txEl>
                                          </p:spTgt>
                                        </p:tgtEl>
                                        <p:attrNameLst>
                                          <p:attrName>style.visibility</p:attrName>
                                        </p:attrNameLst>
                                      </p:cBhvr>
                                      <p:to>
                                        <p:strVal val="visible"/>
                                      </p:to>
                                    </p:set>
                                    <p:animEffect transition="in" filter="blinds(horizontal)">
                                      <p:cBhvr>
                                        <p:cTn id="7" dur="500"/>
                                        <p:tgtEl>
                                          <p:spTgt spid="12564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6451">
                                            <p:txEl>
                                              <p:pRg st="1" end="1"/>
                                            </p:txEl>
                                          </p:spTgt>
                                        </p:tgtEl>
                                        <p:attrNameLst>
                                          <p:attrName>style.visibility</p:attrName>
                                        </p:attrNameLst>
                                      </p:cBhvr>
                                      <p:to>
                                        <p:strVal val="visible"/>
                                      </p:to>
                                    </p:set>
                                    <p:animEffect transition="in" filter="blinds(horizontal)">
                                      <p:cBhvr>
                                        <p:cTn id="10" dur="500"/>
                                        <p:tgtEl>
                                          <p:spTgt spid="12564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56451">
                                            <p:txEl>
                                              <p:pRg st="2" end="2"/>
                                            </p:txEl>
                                          </p:spTgt>
                                        </p:tgtEl>
                                        <p:attrNameLst>
                                          <p:attrName>style.visibility</p:attrName>
                                        </p:attrNameLst>
                                      </p:cBhvr>
                                      <p:to>
                                        <p:strVal val="visible"/>
                                      </p:to>
                                    </p:set>
                                    <p:animEffect transition="in" filter="blinds(horizontal)">
                                      <p:cBhvr>
                                        <p:cTn id="15" dur="500"/>
                                        <p:tgtEl>
                                          <p:spTgt spid="125645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56451">
                                            <p:txEl>
                                              <p:pRg st="3" end="3"/>
                                            </p:txEl>
                                          </p:spTgt>
                                        </p:tgtEl>
                                        <p:attrNameLst>
                                          <p:attrName>style.visibility</p:attrName>
                                        </p:attrNameLst>
                                      </p:cBhvr>
                                      <p:to>
                                        <p:strVal val="visible"/>
                                      </p:to>
                                    </p:set>
                                    <p:animEffect transition="in" filter="blinds(horizontal)">
                                      <p:cBhvr>
                                        <p:cTn id="18" dur="500"/>
                                        <p:tgtEl>
                                          <p:spTgt spid="125645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56451">
                                            <p:txEl>
                                              <p:pRg st="4" end="4"/>
                                            </p:txEl>
                                          </p:spTgt>
                                        </p:tgtEl>
                                        <p:attrNameLst>
                                          <p:attrName>style.visibility</p:attrName>
                                        </p:attrNameLst>
                                      </p:cBhvr>
                                      <p:to>
                                        <p:strVal val="visible"/>
                                      </p:to>
                                    </p:set>
                                    <p:animEffect transition="in" filter="blinds(horizontal)">
                                      <p:cBhvr>
                                        <p:cTn id="21" dur="500"/>
                                        <p:tgtEl>
                                          <p:spTgt spid="12564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56451">
                                            <p:txEl>
                                              <p:pRg st="5" end="5"/>
                                            </p:txEl>
                                          </p:spTgt>
                                        </p:tgtEl>
                                        <p:attrNameLst>
                                          <p:attrName>style.visibility</p:attrName>
                                        </p:attrNameLst>
                                      </p:cBhvr>
                                      <p:to>
                                        <p:strVal val="visible"/>
                                      </p:to>
                                    </p:set>
                                    <p:animEffect transition="in" filter="blinds(horizontal)">
                                      <p:cBhvr>
                                        <p:cTn id="24" dur="500"/>
                                        <p:tgtEl>
                                          <p:spTgt spid="125645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56451">
                                            <p:txEl>
                                              <p:pRg st="6" end="6"/>
                                            </p:txEl>
                                          </p:spTgt>
                                        </p:tgtEl>
                                        <p:attrNameLst>
                                          <p:attrName>style.visibility</p:attrName>
                                        </p:attrNameLst>
                                      </p:cBhvr>
                                      <p:to>
                                        <p:strVal val="visible"/>
                                      </p:to>
                                    </p:set>
                                    <p:animEffect transition="in" filter="blinds(horizontal)">
                                      <p:cBhvr>
                                        <p:cTn id="29" dur="500"/>
                                        <p:tgtEl>
                                          <p:spTgt spid="12564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56451">
                                            <p:txEl>
                                              <p:pRg st="7" end="7"/>
                                            </p:txEl>
                                          </p:spTgt>
                                        </p:tgtEl>
                                        <p:attrNameLst>
                                          <p:attrName>style.visibility</p:attrName>
                                        </p:attrNameLst>
                                      </p:cBhvr>
                                      <p:to>
                                        <p:strVal val="visible"/>
                                      </p:to>
                                    </p:set>
                                    <p:animEffect transition="in" filter="blinds(horizontal)">
                                      <p:cBhvr>
                                        <p:cTn id="32" dur="500"/>
                                        <p:tgtEl>
                                          <p:spTgt spid="12564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56451">
                                            <p:txEl>
                                              <p:pRg st="8" end="8"/>
                                            </p:txEl>
                                          </p:spTgt>
                                        </p:tgtEl>
                                        <p:attrNameLst>
                                          <p:attrName>style.visibility</p:attrName>
                                        </p:attrNameLst>
                                      </p:cBhvr>
                                      <p:to>
                                        <p:strVal val="visible"/>
                                      </p:to>
                                    </p:set>
                                    <p:animEffect transition="in" filter="blinds(horizontal)">
                                      <p:cBhvr>
                                        <p:cTn id="35" dur="500"/>
                                        <p:tgtEl>
                                          <p:spTgt spid="125645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256451">
                                            <p:txEl>
                                              <p:pRg st="9" end="9"/>
                                            </p:txEl>
                                          </p:spTgt>
                                        </p:tgtEl>
                                        <p:attrNameLst>
                                          <p:attrName>style.visibility</p:attrName>
                                        </p:attrNameLst>
                                      </p:cBhvr>
                                      <p:to>
                                        <p:strVal val="visible"/>
                                      </p:to>
                                    </p:set>
                                    <p:animEffect transition="in" filter="blinds(horizontal)">
                                      <p:cBhvr>
                                        <p:cTn id="40" dur="500"/>
                                        <p:tgtEl>
                                          <p:spTgt spid="1256451">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256451">
                                            <p:txEl>
                                              <p:pRg st="10" end="10"/>
                                            </p:txEl>
                                          </p:spTgt>
                                        </p:tgtEl>
                                        <p:attrNameLst>
                                          <p:attrName>style.visibility</p:attrName>
                                        </p:attrNameLst>
                                      </p:cBhvr>
                                      <p:to>
                                        <p:strVal val="visible"/>
                                      </p:to>
                                    </p:set>
                                    <p:animEffect transition="in" filter="blinds(horizontal)">
                                      <p:cBhvr>
                                        <p:cTn id="43" dur="500"/>
                                        <p:tgtEl>
                                          <p:spTgt spid="1256451">
                                            <p:txEl>
                                              <p:pRg st="10" end="1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256451">
                                            <p:txEl>
                                              <p:pRg st="11" end="11"/>
                                            </p:txEl>
                                          </p:spTgt>
                                        </p:tgtEl>
                                        <p:attrNameLst>
                                          <p:attrName>style.visibility</p:attrName>
                                        </p:attrNameLst>
                                      </p:cBhvr>
                                      <p:to>
                                        <p:strVal val="visible"/>
                                      </p:to>
                                    </p:set>
                                    <p:animEffect transition="in" filter="blinds(horizontal)">
                                      <p:cBhvr>
                                        <p:cTn id="46" dur="500"/>
                                        <p:tgtEl>
                                          <p:spTgt spid="125645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256451">
                                            <p:txEl>
                                              <p:pRg st="12" end="12"/>
                                            </p:txEl>
                                          </p:spTgt>
                                        </p:tgtEl>
                                        <p:attrNameLst>
                                          <p:attrName>style.visibility</p:attrName>
                                        </p:attrNameLst>
                                      </p:cBhvr>
                                      <p:to>
                                        <p:strVal val="visible"/>
                                      </p:to>
                                    </p:set>
                                    <p:animEffect transition="in" filter="blinds(horizontal)">
                                      <p:cBhvr>
                                        <p:cTn id="51" dur="500"/>
                                        <p:tgtEl>
                                          <p:spTgt spid="1256451">
                                            <p:txEl>
                                              <p:pRg st="12" end="12"/>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256451">
                                            <p:txEl>
                                              <p:pRg st="13" end="13"/>
                                            </p:txEl>
                                          </p:spTgt>
                                        </p:tgtEl>
                                        <p:attrNameLst>
                                          <p:attrName>style.visibility</p:attrName>
                                        </p:attrNameLst>
                                      </p:cBhvr>
                                      <p:to>
                                        <p:strVal val="visible"/>
                                      </p:to>
                                    </p:set>
                                    <p:animEffect transition="in" filter="blinds(horizontal)">
                                      <p:cBhvr>
                                        <p:cTn id="54" dur="500"/>
                                        <p:tgtEl>
                                          <p:spTgt spid="1256451">
                                            <p:txEl>
                                              <p:pRg st="13" end="13"/>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256451">
                                            <p:txEl>
                                              <p:pRg st="14" end="14"/>
                                            </p:txEl>
                                          </p:spTgt>
                                        </p:tgtEl>
                                        <p:attrNameLst>
                                          <p:attrName>style.visibility</p:attrName>
                                        </p:attrNameLst>
                                      </p:cBhvr>
                                      <p:to>
                                        <p:strVal val="visible"/>
                                      </p:to>
                                    </p:set>
                                    <p:animEffect transition="in" filter="blinds(horizontal)">
                                      <p:cBhvr>
                                        <p:cTn id="57" dur="500"/>
                                        <p:tgtEl>
                                          <p:spTgt spid="1256451">
                                            <p:txEl>
                                              <p:pRg st="14" end="14"/>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256451">
                                            <p:txEl>
                                              <p:pRg st="15" end="15"/>
                                            </p:txEl>
                                          </p:spTgt>
                                        </p:tgtEl>
                                        <p:attrNameLst>
                                          <p:attrName>style.visibility</p:attrName>
                                        </p:attrNameLst>
                                      </p:cBhvr>
                                      <p:to>
                                        <p:strVal val="visible"/>
                                      </p:to>
                                    </p:set>
                                    <p:animEffect transition="in" filter="blinds(horizontal)">
                                      <p:cBhvr>
                                        <p:cTn id="60" dur="500"/>
                                        <p:tgtEl>
                                          <p:spTgt spid="1256451">
                                            <p:txEl>
                                              <p:pRg st="15" end="15"/>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256451">
                                            <p:txEl>
                                              <p:pRg st="16" end="16"/>
                                            </p:txEl>
                                          </p:spTgt>
                                        </p:tgtEl>
                                        <p:attrNameLst>
                                          <p:attrName>style.visibility</p:attrName>
                                        </p:attrNameLst>
                                      </p:cBhvr>
                                      <p:to>
                                        <p:strVal val="visible"/>
                                      </p:to>
                                    </p:set>
                                    <p:animEffect transition="in" filter="blinds(horizontal)">
                                      <p:cBhvr>
                                        <p:cTn id="63" dur="500"/>
                                        <p:tgtEl>
                                          <p:spTgt spid="1256451">
                                            <p:txEl>
                                              <p:pRg st="16" end="16"/>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1256451">
                                            <p:txEl>
                                              <p:pRg st="17" end="17"/>
                                            </p:txEl>
                                          </p:spTgt>
                                        </p:tgtEl>
                                        <p:attrNameLst>
                                          <p:attrName>style.visibility</p:attrName>
                                        </p:attrNameLst>
                                      </p:cBhvr>
                                      <p:to>
                                        <p:strVal val="visible"/>
                                      </p:to>
                                    </p:set>
                                    <p:animEffect transition="in" filter="blinds(horizontal)">
                                      <p:cBhvr>
                                        <p:cTn id="66" dur="500"/>
                                        <p:tgtEl>
                                          <p:spTgt spid="125645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552450"/>
            <a:ext cx="6705600" cy="411163"/>
          </a:xfrm>
        </p:spPr>
        <p:txBody>
          <a:bodyPr/>
          <a:lstStyle/>
          <a:p>
            <a:r>
              <a:rPr smtClean="0"/>
              <a:t>finally Block</a:t>
            </a:r>
          </a:p>
        </p:txBody>
      </p:sp>
      <p:sp>
        <p:nvSpPr>
          <p:cNvPr id="1249283" name="Rectangle 3"/>
          <p:cNvSpPr>
            <a:spLocks noGrp="1" noChangeArrowheads="1"/>
          </p:cNvSpPr>
          <p:nvPr>
            <p:ph type="body" idx="1"/>
          </p:nvPr>
        </p:nvSpPr>
        <p:spPr/>
        <p:txBody>
          <a:bodyPr/>
          <a:lstStyle/>
          <a:p>
            <a:r>
              <a:rPr lang="en-US" altLang="en-US" dirty="0" smtClean="0"/>
              <a:t>The </a:t>
            </a:r>
            <a:r>
              <a:rPr lang="en-US" altLang="en-US" b="1" dirty="0" smtClean="0">
                <a:solidFill>
                  <a:srgbClr val="FF3300"/>
                </a:solidFill>
              </a:rPr>
              <a:t>finally</a:t>
            </a:r>
            <a:r>
              <a:rPr lang="en-US" altLang="en-US" dirty="0" smtClean="0"/>
              <a:t> block </a:t>
            </a:r>
            <a:r>
              <a:rPr lang="en-US" altLang="en-US" dirty="0" smtClean="0">
                <a:solidFill>
                  <a:srgbClr val="FF3300"/>
                </a:solidFill>
              </a:rPr>
              <a:t>executes</a:t>
            </a:r>
            <a:r>
              <a:rPr lang="en-US" altLang="en-US" dirty="0" smtClean="0"/>
              <a:t> </a:t>
            </a:r>
            <a:r>
              <a:rPr lang="en-US" altLang="en-US" dirty="0" smtClean="0">
                <a:solidFill>
                  <a:srgbClr val="FF3300"/>
                </a:solidFill>
              </a:rPr>
              <a:t>irrespective of an exception</a:t>
            </a:r>
            <a:r>
              <a:rPr lang="en-US" altLang="en-US" dirty="0" smtClean="0"/>
              <a:t> being thrown or not.</a:t>
            </a:r>
          </a:p>
          <a:p>
            <a:pPr>
              <a:buFont typeface="Wingdings" panose="05000000000000000000" pitchFamily="2" charset="2"/>
              <a:buNone/>
            </a:pPr>
            <a:endParaRPr lang="en-US" altLang="en-US" sz="1400" b="1" i="1" dirty="0" smtClean="0"/>
          </a:p>
          <a:p>
            <a:r>
              <a:rPr lang="en-US" altLang="en-US" dirty="0" smtClean="0"/>
              <a:t>Thus, it is ideally used for </a:t>
            </a:r>
            <a:r>
              <a:rPr lang="en-US" altLang="en-US" dirty="0" smtClean="0">
                <a:solidFill>
                  <a:srgbClr val="FF3300"/>
                </a:solidFill>
              </a:rPr>
              <a:t>closing the resources</a:t>
            </a:r>
            <a:r>
              <a:rPr lang="en-US" altLang="en-US" dirty="0" smtClean="0"/>
              <a:t> such as file handlers or database connections acquired during the execution of the method.</a:t>
            </a:r>
          </a:p>
          <a:p>
            <a:endParaRPr lang="en-US" altLang="en-US" sz="1400" dirty="0" smtClean="0"/>
          </a:p>
          <a:p>
            <a:r>
              <a:rPr lang="en-US" altLang="en-US" dirty="0" smtClean="0"/>
              <a:t>The only situation when finally will not be executed is when the JVM shuts down.</a:t>
            </a:r>
          </a:p>
          <a:p>
            <a:pPr lvl="4">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try </a:t>
            </a:r>
            <a:r>
              <a:rPr lang="en-US" altLang="en-US" sz="2000" dirty="0" smtClean="0">
                <a:latin typeface="Times New Roman" panose="02020603050405020304" pitchFamily="18" charset="0"/>
                <a:cs typeface="Times New Roman" panose="02020603050405020304" pitchFamily="18" charset="0"/>
              </a:rPr>
              <a:t>{ </a:t>
            </a:r>
          </a:p>
          <a:p>
            <a:pPr lvl="4">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 some code that throws an exception } </a:t>
            </a:r>
          </a:p>
          <a:p>
            <a:pPr lvl="4">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catch (Exception e) { </a:t>
            </a:r>
          </a:p>
          <a:p>
            <a:pPr lvl="4">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 handle the exception, display a message, whatever } </a:t>
            </a:r>
          </a:p>
          <a:p>
            <a:pPr lvl="4">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finally { </a:t>
            </a:r>
          </a:p>
          <a:p>
            <a:pPr lvl="4">
              <a:buFont typeface="Wingdings" panose="05000000000000000000" pitchFamily="2" charset="2"/>
              <a:buNone/>
            </a:pPr>
            <a:r>
              <a:rPr lang="en-US" altLang="en-US" sz="2000" dirty="0" smtClean="0">
                <a:latin typeface="Times New Roman" panose="02020603050405020304" pitchFamily="18" charset="0"/>
                <a:cs typeface="Times New Roman" panose="02020603050405020304" pitchFamily="18" charset="0"/>
              </a:rPr>
              <a:t>		//perform cleanup operations }</a:t>
            </a:r>
          </a:p>
          <a:p>
            <a:pPr lvl="2">
              <a:buFont typeface="Wingdings" panose="05000000000000000000" pitchFamily="2" charset="2"/>
              <a:buNone/>
            </a:pPr>
            <a:endParaRPr lang="en-US" altLang="en-US" dirty="0" smtClean="0">
              <a:latin typeface="Courier New" panose="02070309020205020404" pitchFamily="49" charset="0"/>
            </a:endParaRPr>
          </a:p>
          <a:p>
            <a:pPr lvl="1"/>
            <a:r>
              <a:rPr lang="en-US" altLang="en-US" dirty="0" smtClean="0"/>
              <a:t>A try block must be accompanied by at least one</a:t>
            </a:r>
            <a:r>
              <a:rPr lang="en-US" altLang="en-US" i="1" dirty="0" smtClean="0"/>
              <a:t> </a:t>
            </a:r>
            <a:r>
              <a:rPr lang="en-US" altLang="en-US" i="1" dirty="0" smtClean="0">
                <a:solidFill>
                  <a:srgbClr val="FF0000"/>
                </a:solidFill>
              </a:rPr>
              <a:t>catch</a:t>
            </a:r>
            <a:r>
              <a:rPr lang="en-US" altLang="en-US" dirty="0" smtClean="0">
                <a:solidFill>
                  <a:srgbClr val="FF0000"/>
                </a:solidFill>
              </a:rPr>
              <a:t> </a:t>
            </a:r>
            <a:r>
              <a:rPr lang="en-US" altLang="en-US" dirty="0" smtClean="0"/>
              <a:t>block or one </a:t>
            </a:r>
            <a:r>
              <a:rPr lang="en-US" altLang="en-US" i="1" dirty="0" smtClean="0">
                <a:solidFill>
                  <a:srgbClr val="FF0000"/>
                </a:solidFill>
              </a:rPr>
              <a:t>finally</a:t>
            </a:r>
            <a:r>
              <a:rPr lang="en-US" altLang="en-US" dirty="0" smtClean="0"/>
              <a:t> block</a:t>
            </a:r>
            <a:endParaRPr lang="en-US" altLang="en-US" sz="2000" dirty="0" smtClean="0"/>
          </a:p>
          <a:p>
            <a:pPr lvl="2">
              <a:buFont typeface="Wingdings" panose="05000000000000000000" pitchFamily="2" charset="2"/>
              <a:buNone/>
            </a:pPr>
            <a:r>
              <a:rPr lang="en-US" altLang="en-US" dirty="0" smtClean="0">
                <a:latin typeface="Courier New" panose="02070309020205020404" pitchFamily="49" charset="0"/>
              </a:rPr>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49283">
                                            <p:txEl>
                                              <p:pRg st="0" end="0"/>
                                            </p:txEl>
                                          </p:spTgt>
                                        </p:tgtEl>
                                        <p:attrNameLst>
                                          <p:attrName>style.visibility</p:attrName>
                                        </p:attrNameLst>
                                      </p:cBhvr>
                                      <p:to>
                                        <p:strVal val="visible"/>
                                      </p:to>
                                    </p:set>
                                    <p:animEffect transition="in" filter="blinds(horizontal)">
                                      <p:cBhvr>
                                        <p:cTn id="7" dur="500"/>
                                        <p:tgtEl>
                                          <p:spTgt spid="1249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9283">
                                            <p:txEl>
                                              <p:pRg st="2" end="2"/>
                                            </p:txEl>
                                          </p:spTgt>
                                        </p:tgtEl>
                                        <p:attrNameLst>
                                          <p:attrName>style.visibility</p:attrName>
                                        </p:attrNameLst>
                                      </p:cBhvr>
                                      <p:to>
                                        <p:strVal val="visible"/>
                                      </p:to>
                                    </p:set>
                                    <p:animEffect transition="in" filter="blinds(horizontal)">
                                      <p:cBhvr>
                                        <p:cTn id="12" dur="500"/>
                                        <p:tgtEl>
                                          <p:spTgt spid="1249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49283">
                                            <p:txEl>
                                              <p:pRg st="4" end="4"/>
                                            </p:txEl>
                                          </p:spTgt>
                                        </p:tgtEl>
                                        <p:attrNameLst>
                                          <p:attrName>style.visibility</p:attrName>
                                        </p:attrNameLst>
                                      </p:cBhvr>
                                      <p:to>
                                        <p:strVal val="visible"/>
                                      </p:to>
                                    </p:set>
                                    <p:animEffect transition="in" filter="blinds(horizontal)">
                                      <p:cBhvr>
                                        <p:cTn id="17" dur="500"/>
                                        <p:tgtEl>
                                          <p:spTgt spid="12492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49283">
                                            <p:txEl>
                                              <p:pRg st="5" end="5"/>
                                            </p:txEl>
                                          </p:spTgt>
                                        </p:tgtEl>
                                        <p:attrNameLst>
                                          <p:attrName>style.visibility</p:attrName>
                                        </p:attrNameLst>
                                      </p:cBhvr>
                                      <p:to>
                                        <p:strVal val="visible"/>
                                      </p:to>
                                    </p:set>
                                    <p:animEffect transition="in" filter="blinds(horizontal)">
                                      <p:cBhvr>
                                        <p:cTn id="22" dur="500"/>
                                        <p:tgtEl>
                                          <p:spTgt spid="12492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49283">
                                            <p:txEl>
                                              <p:pRg st="6" end="6"/>
                                            </p:txEl>
                                          </p:spTgt>
                                        </p:tgtEl>
                                        <p:attrNameLst>
                                          <p:attrName>style.visibility</p:attrName>
                                        </p:attrNameLst>
                                      </p:cBhvr>
                                      <p:to>
                                        <p:strVal val="visible"/>
                                      </p:to>
                                    </p:set>
                                    <p:animEffect transition="in" filter="blinds(horizontal)">
                                      <p:cBhvr>
                                        <p:cTn id="27" dur="500"/>
                                        <p:tgtEl>
                                          <p:spTgt spid="124928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49283">
                                            <p:txEl>
                                              <p:pRg st="7" end="7"/>
                                            </p:txEl>
                                          </p:spTgt>
                                        </p:tgtEl>
                                        <p:attrNameLst>
                                          <p:attrName>style.visibility</p:attrName>
                                        </p:attrNameLst>
                                      </p:cBhvr>
                                      <p:to>
                                        <p:strVal val="visible"/>
                                      </p:to>
                                    </p:set>
                                    <p:animEffect transition="in" filter="blinds(horizontal)">
                                      <p:cBhvr>
                                        <p:cTn id="30" dur="500"/>
                                        <p:tgtEl>
                                          <p:spTgt spid="124928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49283">
                                            <p:txEl>
                                              <p:pRg st="8" end="8"/>
                                            </p:txEl>
                                          </p:spTgt>
                                        </p:tgtEl>
                                        <p:attrNameLst>
                                          <p:attrName>style.visibility</p:attrName>
                                        </p:attrNameLst>
                                      </p:cBhvr>
                                      <p:to>
                                        <p:strVal val="visible"/>
                                      </p:to>
                                    </p:set>
                                    <p:animEffect transition="in" filter="blinds(horizontal)">
                                      <p:cBhvr>
                                        <p:cTn id="33" dur="500"/>
                                        <p:tgtEl>
                                          <p:spTgt spid="124928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249283">
                                            <p:txEl>
                                              <p:pRg st="9" end="9"/>
                                            </p:txEl>
                                          </p:spTgt>
                                        </p:tgtEl>
                                        <p:attrNameLst>
                                          <p:attrName>style.visibility</p:attrName>
                                        </p:attrNameLst>
                                      </p:cBhvr>
                                      <p:to>
                                        <p:strVal val="visible"/>
                                      </p:to>
                                    </p:set>
                                    <p:animEffect transition="in" filter="blinds(horizontal)">
                                      <p:cBhvr>
                                        <p:cTn id="38" dur="500"/>
                                        <p:tgtEl>
                                          <p:spTgt spid="124928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49283">
                                            <p:txEl>
                                              <p:pRg st="10" end="10"/>
                                            </p:txEl>
                                          </p:spTgt>
                                        </p:tgtEl>
                                        <p:attrNameLst>
                                          <p:attrName>style.visibility</p:attrName>
                                        </p:attrNameLst>
                                      </p:cBhvr>
                                      <p:to>
                                        <p:strVal val="visible"/>
                                      </p:to>
                                    </p:set>
                                    <p:animEffect transition="in" filter="blinds(horizontal)">
                                      <p:cBhvr>
                                        <p:cTn id="43" dur="500"/>
                                        <p:tgtEl>
                                          <p:spTgt spid="1249283">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249283">
                                            <p:txEl>
                                              <p:pRg st="12" end="12"/>
                                            </p:txEl>
                                          </p:spTgt>
                                        </p:tgtEl>
                                        <p:attrNameLst>
                                          <p:attrName>style.visibility</p:attrName>
                                        </p:attrNameLst>
                                      </p:cBhvr>
                                      <p:to>
                                        <p:strVal val="visible"/>
                                      </p:to>
                                    </p:set>
                                    <p:animEffect transition="in" filter="blinds(horizontal)">
                                      <p:cBhvr>
                                        <p:cTn id="48" dur="500"/>
                                        <p:tgtEl>
                                          <p:spTgt spid="1249283">
                                            <p:txEl>
                                              <p:pRg st="12" end="1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249283">
                                            <p:txEl>
                                              <p:pRg st="13" end="13"/>
                                            </p:txEl>
                                          </p:spTgt>
                                        </p:tgtEl>
                                        <p:attrNameLst>
                                          <p:attrName>style.visibility</p:attrName>
                                        </p:attrNameLst>
                                      </p:cBhvr>
                                      <p:to>
                                        <p:strVal val="visible"/>
                                      </p:to>
                                    </p:set>
                                    <p:animEffect transition="in" filter="blinds(horizontal)">
                                      <p:cBhvr>
                                        <p:cTn id="53" dur="500"/>
                                        <p:tgtEl>
                                          <p:spTgt spid="12492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552450"/>
            <a:ext cx="6705600" cy="411163"/>
          </a:xfrm>
        </p:spPr>
        <p:txBody>
          <a:bodyPr/>
          <a:lstStyle/>
          <a:p>
            <a:r>
              <a:rPr smtClean="0"/>
              <a:t>throws Clause</a:t>
            </a:r>
          </a:p>
        </p:txBody>
      </p:sp>
      <p:sp>
        <p:nvSpPr>
          <p:cNvPr id="1244163" name="Rectangle 3"/>
          <p:cNvSpPr>
            <a:spLocks noGrp="1" noChangeArrowheads="1"/>
          </p:cNvSpPr>
          <p:nvPr>
            <p:ph type="body" idx="1"/>
          </p:nvPr>
        </p:nvSpPr>
        <p:spPr/>
        <p:txBody>
          <a:bodyPr/>
          <a:lstStyle/>
          <a:p>
            <a:pPr>
              <a:lnSpc>
                <a:spcPct val="90000"/>
              </a:lnSpc>
            </a:pPr>
            <a:r>
              <a:rPr lang="en-US" altLang="en-US" smtClean="0"/>
              <a:t>If a method is capable of causing an exception that it does not handle, it </a:t>
            </a:r>
            <a:r>
              <a:rPr lang="en-US" altLang="en-US" smtClean="0">
                <a:solidFill>
                  <a:srgbClr val="FF3300"/>
                </a:solidFill>
              </a:rPr>
              <a:t>must specify this behavior</a:t>
            </a:r>
            <a:r>
              <a:rPr lang="en-US" altLang="en-US" smtClean="0"/>
              <a:t> </a:t>
            </a:r>
            <a:r>
              <a:rPr lang="en-IN" altLang="en-US" smtClean="0"/>
              <a:t>u</a:t>
            </a:r>
            <a:r>
              <a:rPr lang="en-US" altLang="en-US" smtClean="0"/>
              <a:t>sing </a:t>
            </a:r>
            <a:r>
              <a:rPr lang="en-US" altLang="en-US" smtClean="0">
                <a:solidFill>
                  <a:srgbClr val="FF0000"/>
                </a:solidFill>
              </a:rPr>
              <a:t>throws</a:t>
            </a:r>
            <a:r>
              <a:rPr lang="en-US" altLang="en-US" smtClean="0"/>
              <a:t> clause </a:t>
            </a:r>
          </a:p>
          <a:p>
            <a:pPr>
              <a:lnSpc>
                <a:spcPct val="90000"/>
              </a:lnSpc>
              <a:buFont typeface="Wingdings" panose="05000000000000000000" pitchFamily="2" charset="2"/>
              <a:buNone/>
            </a:pPr>
            <a:endParaRPr lang="en-US" altLang="en-US" sz="1400" smtClean="0"/>
          </a:p>
          <a:p>
            <a:pPr>
              <a:lnSpc>
                <a:spcPct val="90000"/>
              </a:lnSpc>
            </a:pPr>
            <a:r>
              <a:rPr lang="en-US" altLang="en-US" smtClean="0"/>
              <a:t>The responsibility of dealing with the exception is forwarded to the caller of the method</a:t>
            </a:r>
            <a:br>
              <a:rPr lang="en-US" altLang="en-US" smtClean="0"/>
            </a:br>
            <a:endParaRPr lang="en-US" altLang="en-US" smtClean="0"/>
          </a:p>
          <a:p>
            <a:pPr>
              <a:lnSpc>
                <a:spcPct val="90000"/>
              </a:lnSpc>
            </a:pPr>
            <a:r>
              <a:rPr lang="en-US" altLang="en-US" smtClean="0"/>
              <a:t>The throws clause lists the types of exceptions that a method might throw.</a:t>
            </a:r>
          </a:p>
          <a:p>
            <a:pPr>
              <a:lnSpc>
                <a:spcPct val="90000"/>
              </a:lnSpc>
              <a:buFont typeface="Wingdings" panose="05000000000000000000" pitchFamily="2" charset="2"/>
              <a:buNone/>
            </a:pPr>
            <a:endParaRPr lang="en-US" altLang="en-US" sz="1400" smtClean="0">
              <a:solidFill>
                <a:srgbClr val="FF3300"/>
              </a:solidFill>
            </a:endParaRPr>
          </a:p>
          <a:p>
            <a:pPr>
              <a:lnSpc>
                <a:spcPct val="90000"/>
              </a:lnSpc>
              <a:buFont typeface="Wingdings" panose="05000000000000000000" pitchFamily="2" charset="2"/>
              <a:buNone/>
            </a:pPr>
            <a:r>
              <a:rPr lang="en-US" altLang="en-US" smtClean="0">
                <a:solidFill>
                  <a:srgbClr val="FF3300"/>
                </a:solidFill>
                <a:latin typeface="Courier New" panose="02070309020205020404" pitchFamily="49" charset="0"/>
              </a:rPr>
              <a:t>	</a:t>
            </a:r>
            <a:r>
              <a:rPr lang="en-US" altLang="en-US" sz="2000" smtClean="0">
                <a:latin typeface="Times New Roman" panose="02020603050405020304" pitchFamily="18" charset="0"/>
                <a:cs typeface="Times New Roman" panose="02020603050405020304" pitchFamily="18" charset="0"/>
              </a:rPr>
              <a:t>void myMethod() </a:t>
            </a:r>
            <a:r>
              <a:rPr lang="en-US" altLang="en-US" sz="2000" smtClean="0">
                <a:solidFill>
                  <a:srgbClr val="FF0000"/>
                </a:solidFill>
                <a:latin typeface="Times New Roman" panose="02020603050405020304" pitchFamily="18" charset="0"/>
                <a:cs typeface="Times New Roman" panose="02020603050405020304" pitchFamily="18" charset="0"/>
              </a:rPr>
              <a:t>throws</a:t>
            </a:r>
            <a:r>
              <a:rPr lang="en-US" altLang="en-US" sz="2000" smtClean="0">
                <a:latin typeface="Times New Roman" panose="02020603050405020304" pitchFamily="18" charset="0"/>
                <a:cs typeface="Times New Roman" panose="02020603050405020304" pitchFamily="18" charset="0"/>
              </a:rPr>
              <a:t> &lt;ExceptionType1&gt;,&lt;ExceptionType2&gt; {</a:t>
            </a:r>
          </a:p>
          <a:p>
            <a:pPr>
              <a:lnSpc>
                <a:spcPct val="90000"/>
              </a:lnSpc>
              <a:buFont typeface="Wingdings" panose="05000000000000000000" pitchFamily="2" charset="2"/>
              <a:buNone/>
            </a:pPr>
            <a:endParaRPr lang="en-US" altLang="en-US" sz="200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en-US" sz="2000" smtClean="0">
                <a:latin typeface="Times New Roman" panose="02020603050405020304" pitchFamily="18" charset="0"/>
                <a:cs typeface="Times New Roman" panose="02020603050405020304" pitchFamily="18" charset="0"/>
              </a:rPr>
              <a:t>		//Code that might throw a checked exception </a:t>
            </a:r>
          </a:p>
          <a:p>
            <a:pPr>
              <a:lnSpc>
                <a:spcPct val="90000"/>
              </a:lnSpc>
              <a:buFont typeface="Wingdings" panose="05000000000000000000" pitchFamily="2" charset="2"/>
              <a:buNone/>
            </a:pPr>
            <a:r>
              <a:rPr lang="en-US" altLang="en-US" sz="2000" smtClean="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endParaRPr lang="en-US" altLang="en-US" sz="1400" smtClean="0">
              <a:solidFill>
                <a:srgbClr val="FF3300"/>
              </a:solidFill>
            </a:endParaRPr>
          </a:p>
          <a:p>
            <a:pPr>
              <a:lnSpc>
                <a:spcPct val="90000"/>
              </a:lnSpc>
            </a:pPr>
            <a:r>
              <a:rPr lang="en-US" altLang="en-US" smtClean="0"/>
              <a:t>Unchecked Exceptions, i.e. Error or RuntimeException, or any of their subclasses need not be specified.</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4163">
                                            <p:txEl>
                                              <p:pRg st="0" end="0"/>
                                            </p:txEl>
                                          </p:spTgt>
                                        </p:tgtEl>
                                        <p:attrNameLst>
                                          <p:attrName>style.visibility</p:attrName>
                                        </p:attrNameLst>
                                      </p:cBhvr>
                                      <p:to>
                                        <p:strVal val="visible"/>
                                      </p:to>
                                    </p:set>
                                    <p:animEffect transition="in" filter="blinds(horizontal)">
                                      <p:cBhvr>
                                        <p:cTn id="7" dur="500"/>
                                        <p:tgtEl>
                                          <p:spTgt spid="1244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4163">
                                            <p:txEl>
                                              <p:pRg st="2" end="2"/>
                                            </p:txEl>
                                          </p:spTgt>
                                        </p:tgtEl>
                                        <p:attrNameLst>
                                          <p:attrName>style.visibility</p:attrName>
                                        </p:attrNameLst>
                                      </p:cBhvr>
                                      <p:to>
                                        <p:strVal val="visible"/>
                                      </p:to>
                                    </p:set>
                                    <p:animEffect transition="in" filter="blinds(horizontal)">
                                      <p:cBhvr>
                                        <p:cTn id="12" dur="500"/>
                                        <p:tgtEl>
                                          <p:spTgt spid="12441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44163">
                                            <p:txEl>
                                              <p:pRg st="3" end="3"/>
                                            </p:txEl>
                                          </p:spTgt>
                                        </p:tgtEl>
                                        <p:attrNameLst>
                                          <p:attrName>style.visibility</p:attrName>
                                        </p:attrNameLst>
                                      </p:cBhvr>
                                      <p:to>
                                        <p:strVal val="visible"/>
                                      </p:to>
                                    </p:set>
                                    <p:animEffect transition="in" filter="blinds(horizontal)">
                                      <p:cBhvr>
                                        <p:cTn id="17" dur="500"/>
                                        <p:tgtEl>
                                          <p:spTgt spid="124416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44163">
                                            <p:txEl>
                                              <p:pRg st="5" end="5"/>
                                            </p:txEl>
                                          </p:spTgt>
                                        </p:tgtEl>
                                        <p:attrNameLst>
                                          <p:attrName>style.visibility</p:attrName>
                                        </p:attrNameLst>
                                      </p:cBhvr>
                                      <p:to>
                                        <p:strVal val="visible"/>
                                      </p:to>
                                    </p:set>
                                    <p:animEffect transition="in" filter="blinds(horizontal)">
                                      <p:cBhvr>
                                        <p:cTn id="20" dur="500"/>
                                        <p:tgtEl>
                                          <p:spTgt spid="124416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44163">
                                            <p:txEl>
                                              <p:pRg st="7" end="7"/>
                                            </p:txEl>
                                          </p:spTgt>
                                        </p:tgtEl>
                                        <p:attrNameLst>
                                          <p:attrName>style.visibility</p:attrName>
                                        </p:attrNameLst>
                                      </p:cBhvr>
                                      <p:to>
                                        <p:strVal val="visible"/>
                                      </p:to>
                                    </p:set>
                                    <p:animEffect transition="in" filter="blinds(horizontal)">
                                      <p:cBhvr>
                                        <p:cTn id="23" dur="500"/>
                                        <p:tgtEl>
                                          <p:spTgt spid="124416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44163">
                                            <p:txEl>
                                              <p:pRg st="8" end="8"/>
                                            </p:txEl>
                                          </p:spTgt>
                                        </p:tgtEl>
                                        <p:attrNameLst>
                                          <p:attrName>style.visibility</p:attrName>
                                        </p:attrNameLst>
                                      </p:cBhvr>
                                      <p:to>
                                        <p:strVal val="visible"/>
                                      </p:to>
                                    </p:set>
                                    <p:animEffect transition="in" filter="blinds(horizontal)">
                                      <p:cBhvr>
                                        <p:cTn id="26" dur="500"/>
                                        <p:tgtEl>
                                          <p:spTgt spid="1244163">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44163">
                                            <p:txEl>
                                              <p:pRg st="10" end="10"/>
                                            </p:txEl>
                                          </p:spTgt>
                                        </p:tgtEl>
                                        <p:attrNameLst>
                                          <p:attrName>style.visibility</p:attrName>
                                        </p:attrNameLst>
                                      </p:cBhvr>
                                      <p:to>
                                        <p:strVal val="visible"/>
                                      </p:to>
                                    </p:set>
                                    <p:animEffect transition="in" filter="blinds(horizontal)">
                                      <p:cBhvr>
                                        <p:cTn id="29" dur="500"/>
                                        <p:tgtEl>
                                          <p:spTgt spid="12441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552450"/>
            <a:ext cx="6705600" cy="411163"/>
          </a:xfrm>
        </p:spPr>
        <p:txBody>
          <a:bodyPr/>
          <a:lstStyle/>
          <a:p>
            <a:r>
              <a:rPr smtClean="0"/>
              <a:t>throw Statement</a:t>
            </a:r>
          </a:p>
        </p:txBody>
      </p:sp>
      <p:sp>
        <p:nvSpPr>
          <p:cNvPr id="1243141" name="Rectangle 5"/>
          <p:cNvSpPr>
            <a:spLocks noGrp="1" noChangeArrowheads="1"/>
          </p:cNvSpPr>
          <p:nvPr>
            <p:ph type="body" idx="1"/>
          </p:nvPr>
        </p:nvSpPr>
        <p:spPr/>
        <p:txBody>
          <a:bodyPr/>
          <a:lstStyle/>
          <a:p>
            <a:r>
              <a:rPr lang="en-US" altLang="en-US" smtClean="0"/>
              <a:t>A program can explicitly throw an exception using the throw statement.</a:t>
            </a:r>
          </a:p>
          <a:p>
            <a:pPr>
              <a:buFont typeface="Wingdings" panose="05000000000000000000" pitchFamily="2" charset="2"/>
              <a:buNone/>
            </a:pPr>
            <a:endParaRPr lang="en-US" altLang="en-US" sz="1400" smtClean="0"/>
          </a:p>
          <a:p>
            <a:pPr>
              <a:buFont typeface="Wingdings" panose="05000000000000000000" pitchFamily="2" charset="2"/>
              <a:buNone/>
            </a:pPr>
            <a:r>
              <a:rPr lang="en-US" altLang="en-US" smtClean="0">
                <a:latin typeface="Courier New" panose="02070309020205020404" pitchFamily="49" charset="0"/>
              </a:rPr>
              <a:t>	</a:t>
            </a:r>
            <a:r>
              <a:rPr lang="en-US" altLang="en-US" b="1" smtClean="0">
                <a:solidFill>
                  <a:srgbClr val="FF3300"/>
                </a:solidFill>
                <a:latin typeface="Courier New" panose="02070309020205020404" pitchFamily="49" charset="0"/>
              </a:rPr>
              <a:t>throw </a:t>
            </a:r>
            <a:r>
              <a:rPr lang="en-US" altLang="en-US" b="1" i="1" smtClean="0">
                <a:solidFill>
                  <a:srgbClr val="FF3300"/>
                </a:solidFill>
                <a:latin typeface="Courier New" panose="02070309020205020404" pitchFamily="49" charset="0"/>
              </a:rPr>
              <a:t>someThrowableObject;</a:t>
            </a:r>
          </a:p>
          <a:p>
            <a:pPr>
              <a:buFont typeface="Wingdings" panose="05000000000000000000" pitchFamily="2" charset="2"/>
              <a:buNone/>
            </a:pPr>
            <a:endParaRPr lang="en-US" altLang="en-US" b="1" i="1" smtClean="0">
              <a:solidFill>
                <a:srgbClr val="FF3300"/>
              </a:solidFill>
              <a:latin typeface="Courier New" panose="02070309020205020404" pitchFamily="49" charset="0"/>
            </a:endParaRPr>
          </a:p>
          <a:p>
            <a:pPr>
              <a:buFont typeface="Wingdings" panose="05000000000000000000" pitchFamily="2" charset="2"/>
              <a:buNone/>
            </a:pPr>
            <a:endParaRPr lang="en-US" altLang="en-US" sz="1400" i="1" smtClean="0">
              <a:solidFill>
                <a:srgbClr val="FF3300"/>
              </a:solidFill>
              <a:latin typeface="Courier New" panose="02070309020205020404" pitchFamily="49" charset="0"/>
            </a:endParaRPr>
          </a:p>
          <a:p>
            <a:r>
              <a:rPr lang="en-US" altLang="en-US" smtClean="0"/>
              <a:t>throw requires a single argument: a </a:t>
            </a:r>
            <a:r>
              <a:rPr lang="en-US" altLang="en-US" i="1" smtClean="0">
                <a:solidFill>
                  <a:srgbClr val="FF3300"/>
                </a:solidFill>
              </a:rPr>
              <a:t>throwable</a:t>
            </a:r>
            <a:r>
              <a:rPr lang="en-US" altLang="en-US" smtClean="0"/>
              <a:t> </a:t>
            </a:r>
            <a:r>
              <a:rPr lang="en-US" altLang="en-US" smtClean="0">
                <a:solidFill>
                  <a:srgbClr val="FF3300"/>
                </a:solidFill>
              </a:rPr>
              <a:t>object</a:t>
            </a:r>
            <a:r>
              <a:rPr lang="en-US" altLang="en-US" smtClean="0"/>
              <a:t>, which is an instance of any subclass of the </a:t>
            </a:r>
            <a:r>
              <a:rPr lang="en-US" altLang="en-US" smtClean="0">
                <a:solidFill>
                  <a:srgbClr val="FF3300"/>
                </a:solidFill>
              </a:rPr>
              <a:t>Throwable class</a:t>
            </a:r>
          </a:p>
          <a:p>
            <a:endParaRPr lang="en-US" altLang="en-US" sz="1400" smtClean="0"/>
          </a:p>
          <a:p>
            <a:pPr>
              <a:buFont typeface="Wingdings" panose="05000000000000000000" pitchFamily="2" charset="2"/>
              <a:buNone/>
            </a:pPr>
            <a:r>
              <a:rPr lang="en-US" altLang="en-US" smtClean="0">
                <a:solidFill>
                  <a:srgbClr val="FF3300"/>
                </a:solidFill>
                <a:latin typeface="Courier New" panose="02070309020205020404" pitchFamily="49" charset="0"/>
              </a:rPr>
              <a:t>	</a:t>
            </a:r>
            <a:r>
              <a:rPr lang="en-US" altLang="en-US" b="1" smtClean="0">
                <a:solidFill>
                  <a:srgbClr val="FF3300"/>
                </a:solidFill>
                <a:latin typeface="Courier New" panose="02070309020205020404" pitchFamily="49" charset="0"/>
              </a:rPr>
              <a:t>throw new ArithmeticException(“Integer division is by 0”);</a:t>
            </a:r>
          </a:p>
          <a:p>
            <a:pPr>
              <a:buFont typeface="Wingdings" panose="05000000000000000000" pitchFamily="2" charset="2"/>
              <a:buNone/>
            </a:pPr>
            <a:endParaRPr lang="en-US" altLang="en-US" b="1" smtClean="0">
              <a:solidFill>
                <a:srgbClr val="FF3300"/>
              </a:solidFill>
              <a:latin typeface="Courier New" panose="02070309020205020404" pitchFamily="49" charset="0"/>
            </a:endParaRPr>
          </a:p>
          <a:p>
            <a:pPr>
              <a:buFont typeface="Wingdings" panose="05000000000000000000" pitchFamily="2" charset="2"/>
              <a:buNone/>
            </a:pPr>
            <a:endParaRPr lang="en-US" altLang="en-US" sz="1400" smtClean="0"/>
          </a:p>
          <a:p>
            <a:r>
              <a:rPr lang="en-US" altLang="en-US" smtClean="0"/>
              <a:t>When an exception is thrown, </a:t>
            </a:r>
            <a:r>
              <a:rPr lang="en-US" altLang="en-US" smtClean="0">
                <a:solidFill>
                  <a:srgbClr val="FF3300"/>
                </a:solidFill>
              </a:rPr>
              <a:t>runtime system searches for a catch block</a:t>
            </a:r>
            <a:r>
              <a:rPr lang="en-US" altLang="en-US" smtClean="0"/>
              <a:t> to handle the exception.</a:t>
            </a:r>
          </a:p>
          <a:p>
            <a:pPr>
              <a:buFont typeface="Wingdings" panose="05000000000000000000" pitchFamily="2" charset="2"/>
              <a:buNone/>
            </a:pPr>
            <a:r>
              <a:rPr lang="en-US" altLang="en-US" sz="1400" smtClean="0"/>
              <a:t>										</a:t>
            </a:r>
          </a:p>
          <a:p>
            <a:pPr>
              <a:buFont typeface="Wingdings" panose="05000000000000000000" pitchFamily="2" charset="2"/>
              <a:buNone/>
            </a:pPr>
            <a:r>
              <a:rPr lang="en-US" altLang="en-US" sz="2000" i="1" smtClean="0">
                <a:solidFill>
                  <a:schemeClr val="accent2"/>
                </a:solidFill>
              </a:rPr>
              <a:t>							</a:t>
            </a: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3141">
                                            <p:txEl>
                                              <p:pRg st="0" end="0"/>
                                            </p:txEl>
                                          </p:spTgt>
                                        </p:tgtEl>
                                        <p:attrNameLst>
                                          <p:attrName>style.visibility</p:attrName>
                                        </p:attrNameLst>
                                      </p:cBhvr>
                                      <p:to>
                                        <p:strVal val="visible"/>
                                      </p:to>
                                    </p:set>
                                    <p:animEffect transition="in" filter="blinds(horizontal)">
                                      <p:cBhvr>
                                        <p:cTn id="7" dur="500"/>
                                        <p:tgtEl>
                                          <p:spTgt spid="1243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3141">
                                            <p:txEl>
                                              <p:pRg st="2" end="2"/>
                                            </p:txEl>
                                          </p:spTgt>
                                        </p:tgtEl>
                                        <p:attrNameLst>
                                          <p:attrName>style.visibility</p:attrName>
                                        </p:attrNameLst>
                                      </p:cBhvr>
                                      <p:to>
                                        <p:strVal val="visible"/>
                                      </p:to>
                                    </p:set>
                                    <p:animEffect transition="in" filter="blinds(horizontal)">
                                      <p:cBhvr>
                                        <p:cTn id="12" dur="500"/>
                                        <p:tgtEl>
                                          <p:spTgt spid="124314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43141">
                                            <p:txEl>
                                              <p:pRg st="5" end="5"/>
                                            </p:txEl>
                                          </p:spTgt>
                                        </p:tgtEl>
                                        <p:attrNameLst>
                                          <p:attrName>style.visibility</p:attrName>
                                        </p:attrNameLst>
                                      </p:cBhvr>
                                      <p:to>
                                        <p:strVal val="visible"/>
                                      </p:to>
                                    </p:set>
                                    <p:animEffect transition="in" filter="blinds(horizontal)">
                                      <p:cBhvr>
                                        <p:cTn id="17" dur="500"/>
                                        <p:tgtEl>
                                          <p:spTgt spid="1243141">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43141">
                                            <p:txEl>
                                              <p:pRg st="7" end="7"/>
                                            </p:txEl>
                                          </p:spTgt>
                                        </p:tgtEl>
                                        <p:attrNameLst>
                                          <p:attrName>style.visibility</p:attrName>
                                        </p:attrNameLst>
                                      </p:cBhvr>
                                      <p:to>
                                        <p:strVal val="visible"/>
                                      </p:to>
                                    </p:set>
                                    <p:animEffect transition="in" filter="blinds(horizontal)">
                                      <p:cBhvr>
                                        <p:cTn id="20" dur="500"/>
                                        <p:tgtEl>
                                          <p:spTgt spid="1243141">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43141">
                                            <p:txEl>
                                              <p:pRg st="10" end="10"/>
                                            </p:txEl>
                                          </p:spTgt>
                                        </p:tgtEl>
                                        <p:attrNameLst>
                                          <p:attrName>style.visibility</p:attrName>
                                        </p:attrNameLst>
                                      </p:cBhvr>
                                      <p:to>
                                        <p:strVal val="visible"/>
                                      </p:to>
                                    </p:set>
                                    <p:animEffect transition="in" filter="blinds(horizontal)">
                                      <p:cBhvr>
                                        <p:cTn id="25" dur="500"/>
                                        <p:tgtEl>
                                          <p:spTgt spid="1243141">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43141">
                                            <p:txEl>
                                              <p:pRg st="11" end="11"/>
                                            </p:txEl>
                                          </p:spTgt>
                                        </p:tgtEl>
                                        <p:attrNameLst>
                                          <p:attrName>style.visibility</p:attrName>
                                        </p:attrNameLst>
                                      </p:cBhvr>
                                      <p:to>
                                        <p:strVal val="visible"/>
                                      </p:to>
                                    </p:set>
                                    <p:animEffect transition="in" filter="blinds(horizontal)">
                                      <p:cBhvr>
                                        <p:cTn id="28" dur="500"/>
                                        <p:tgtEl>
                                          <p:spTgt spid="1243141">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43141">
                                            <p:txEl>
                                              <p:pRg st="12" end="12"/>
                                            </p:txEl>
                                          </p:spTgt>
                                        </p:tgtEl>
                                        <p:attrNameLst>
                                          <p:attrName>style.visibility</p:attrName>
                                        </p:attrNameLst>
                                      </p:cBhvr>
                                      <p:to>
                                        <p:strVal val="visible"/>
                                      </p:to>
                                    </p:set>
                                    <p:animEffect transition="in" filter="blinds(horizontal)">
                                      <p:cBhvr>
                                        <p:cTn id="31" dur="500"/>
                                        <p:tgtEl>
                                          <p:spTgt spid="124314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552450"/>
            <a:ext cx="6705600" cy="411163"/>
          </a:xfrm>
        </p:spPr>
        <p:txBody>
          <a:bodyPr/>
          <a:lstStyle/>
          <a:p>
            <a:r>
              <a:rPr smtClean="0"/>
              <a:t>User Defined Exceptions</a:t>
            </a:r>
          </a:p>
        </p:txBody>
      </p:sp>
      <p:sp>
        <p:nvSpPr>
          <p:cNvPr id="1254403" name="Rectangle 3"/>
          <p:cNvSpPr>
            <a:spLocks noGrp="1" noChangeArrowheads="1"/>
          </p:cNvSpPr>
          <p:nvPr>
            <p:ph type="body" idx="1"/>
          </p:nvPr>
        </p:nvSpPr>
        <p:spPr/>
        <p:txBody>
          <a:bodyPr/>
          <a:lstStyle/>
          <a:p>
            <a:pPr algn="just"/>
            <a:r>
              <a:rPr lang="en-US" altLang="en-US" dirty="0" smtClean="0"/>
              <a:t>All user defined exception classes should inherit</a:t>
            </a:r>
            <a:r>
              <a:rPr lang="en-US" altLang="en-US" dirty="0" smtClean="0">
                <a:solidFill>
                  <a:srgbClr val="FF3300"/>
                </a:solidFill>
              </a:rPr>
              <a:t> Exception </a:t>
            </a:r>
            <a:r>
              <a:rPr lang="en-US" altLang="en-US" dirty="0" smtClean="0"/>
              <a:t>or </a:t>
            </a:r>
            <a:r>
              <a:rPr lang="en-US" altLang="en-US" dirty="0" err="1" smtClean="0">
                <a:solidFill>
                  <a:srgbClr val="FF3300"/>
                </a:solidFill>
              </a:rPr>
              <a:t>Throwable</a:t>
            </a:r>
            <a:r>
              <a:rPr lang="en-US" altLang="en-US" dirty="0" smtClean="0">
                <a:solidFill>
                  <a:srgbClr val="FF3300"/>
                </a:solidFill>
              </a:rPr>
              <a:t> Class</a:t>
            </a:r>
            <a:r>
              <a:rPr lang="en-US" altLang="en-US" dirty="0" smtClean="0"/>
              <a:t>.</a:t>
            </a:r>
          </a:p>
          <a:p>
            <a:pPr algn="just">
              <a:buFont typeface="Wingdings" panose="05000000000000000000" pitchFamily="2" charset="2"/>
              <a:buNone/>
            </a:pPr>
            <a:endParaRPr lang="en-US" altLang="en-US" sz="1400" dirty="0" smtClean="0"/>
          </a:p>
          <a:p>
            <a:pPr algn="just"/>
            <a:r>
              <a:rPr lang="en-US" altLang="en-US" dirty="0" smtClean="0"/>
              <a:t>They should also </a:t>
            </a:r>
            <a:r>
              <a:rPr lang="en-US" altLang="en-US" b="1" dirty="0" smtClean="0">
                <a:solidFill>
                  <a:srgbClr val="FF3300"/>
                </a:solidFill>
              </a:rPr>
              <a:t>override</a:t>
            </a:r>
            <a:r>
              <a:rPr lang="en-US" altLang="en-US" dirty="0" smtClean="0"/>
              <a:t> the </a:t>
            </a:r>
            <a:r>
              <a:rPr lang="en-US" altLang="en-US" dirty="0" err="1" smtClean="0">
                <a:solidFill>
                  <a:srgbClr val="FF3300"/>
                </a:solidFill>
              </a:rPr>
              <a:t>toString</a:t>
            </a:r>
            <a:r>
              <a:rPr lang="en-US" altLang="en-US" dirty="0" smtClean="0">
                <a:solidFill>
                  <a:srgbClr val="FF3300"/>
                </a:solidFill>
              </a:rPr>
              <a:t>()</a:t>
            </a:r>
            <a:r>
              <a:rPr lang="en-US" altLang="en-US" dirty="0" smtClean="0"/>
              <a:t> method and return a meaningful message string, or </a:t>
            </a:r>
            <a:r>
              <a:rPr lang="en-US" altLang="en-US" b="1" dirty="0" smtClean="0">
                <a:solidFill>
                  <a:srgbClr val="FF3300"/>
                </a:solidFill>
              </a:rPr>
              <a:t>pass</a:t>
            </a:r>
            <a:r>
              <a:rPr lang="en-US" altLang="en-US" dirty="0" smtClean="0"/>
              <a:t> the message string to the </a:t>
            </a:r>
            <a:r>
              <a:rPr lang="en-US" altLang="en-US" dirty="0" smtClean="0">
                <a:solidFill>
                  <a:srgbClr val="FF3300"/>
                </a:solidFill>
              </a:rPr>
              <a:t>superclass constructor</a:t>
            </a:r>
            <a:r>
              <a:rPr lang="en-US" altLang="en-US" dirty="0" smtClean="0"/>
              <a:t>.</a:t>
            </a:r>
          </a:p>
          <a:p>
            <a:pPr algn="just">
              <a:buFontTx/>
              <a:buNone/>
            </a:pPr>
            <a:endParaRPr lang="en-US" altLang="en-US" i="1" dirty="0" smtClean="0">
              <a:solidFill>
                <a:schemeClr val="accent2"/>
              </a:solidFill>
            </a:endParaRPr>
          </a:p>
          <a:p>
            <a:pPr algn="just">
              <a:buFontTx/>
              <a:buNone/>
            </a:pPr>
            <a:r>
              <a:rPr lang="en-US" altLang="en-US" i="1" dirty="0" smtClean="0">
                <a:solidFill>
                  <a:schemeClr val="accent2"/>
                </a:solidFill>
              </a:rPr>
              <a:t>							</a:t>
            </a:r>
            <a:endParaRPr lang="en-US" altLang="en-US" dirty="0" smtClean="0"/>
          </a:p>
        </p:txBody>
      </p:sp>
      <p:sp>
        <p:nvSpPr>
          <p:cNvPr id="56324" name="Rectangle 1"/>
          <p:cNvSpPr>
            <a:spLocks noChangeArrowheads="1"/>
          </p:cNvSpPr>
          <p:nvPr/>
        </p:nvSpPr>
        <p:spPr bwMode="auto">
          <a:xfrm>
            <a:off x="609600" y="2971800"/>
            <a:ext cx="79248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143000" indent="-228600">
              <a:lnSpc>
                <a:spcPct val="114000"/>
              </a:lnSpc>
              <a:spcBef>
                <a:spcPct val="20000"/>
              </a:spcBef>
              <a:buClr>
                <a:srgbClr val="FF0000"/>
              </a:buClr>
              <a:buChar char="•"/>
              <a:defRPr sz="1600">
                <a:solidFill>
                  <a:schemeClr val="tx1"/>
                </a:solidFill>
                <a:latin typeface="Arial" panose="020B0604020202020204" pitchFamily="34" charset="0"/>
              </a:defRPr>
            </a:lvl3pPr>
            <a:lvl4pPr marL="16002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514600" indent="-228600" fontAlgn="base">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971800" indent="-228600" fontAlgn="base">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429000" indent="-228600" fontAlgn="base">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886200" indent="-228600" fontAlgn="base">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class </a:t>
            </a:r>
            <a:r>
              <a:rPr lang="en-US" altLang="en-US" sz="2000" dirty="0" err="1">
                <a:latin typeface="Times New Roman" panose="02020603050405020304" pitchFamily="18" charset="0"/>
                <a:cs typeface="Times New Roman" panose="02020603050405020304" pitchFamily="18" charset="0"/>
              </a:rPr>
              <a:t>AgeException</a:t>
            </a:r>
            <a:r>
              <a:rPr lang="en-US" altLang="en-US" sz="2000" dirty="0">
                <a:latin typeface="Times New Roman" panose="02020603050405020304" pitchFamily="18" charset="0"/>
                <a:cs typeface="Times New Roman" panose="02020603050405020304" pitchFamily="18" charset="0"/>
              </a:rPr>
              <a:t> extends Exception {</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public </a:t>
            </a:r>
            <a:r>
              <a:rPr lang="en-US" altLang="en-US" sz="2000" dirty="0" err="1">
                <a:latin typeface="Times New Roman" panose="02020603050405020304" pitchFamily="18" charset="0"/>
                <a:cs typeface="Times New Roman" panose="02020603050405020304" pitchFamily="18" charset="0"/>
              </a:rPr>
              <a:t>AgeException</a:t>
            </a:r>
            <a:r>
              <a:rPr lang="en-US" altLang="en-US" sz="2000" dirty="0">
                <a:latin typeface="Times New Roman" panose="02020603050405020304" pitchFamily="18" charset="0"/>
                <a:cs typeface="Times New Roman" panose="02020603050405020304" pitchFamily="18" charset="0"/>
              </a:rPr>
              <a:t>(String message)  {</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super(message);</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a:t>
            </a:r>
          </a:p>
          <a:p>
            <a:pPr eaLnBrk="1" hangingPunct="1">
              <a:lnSpc>
                <a:spcPct val="50000"/>
              </a:lnSpc>
              <a:spcBef>
                <a:spcPct val="50000"/>
              </a:spcBef>
              <a:buClrTx/>
              <a:buFontTx/>
              <a:buNone/>
            </a:pPr>
            <a:endParaRPr lang="en-US" altLang="en-US" sz="2000" dirty="0">
              <a:latin typeface="Times New Roman" panose="02020603050405020304" pitchFamily="18" charset="0"/>
              <a:cs typeface="Times New Roman" panose="02020603050405020304" pitchFamily="18" charset="0"/>
            </a:endParaRP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class Employee {</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public void </a:t>
            </a:r>
            <a:r>
              <a:rPr lang="en-US" altLang="en-US" sz="2000" dirty="0" err="1">
                <a:latin typeface="Times New Roman" panose="02020603050405020304" pitchFamily="18" charset="0"/>
                <a:cs typeface="Times New Roman" panose="02020603050405020304" pitchFamily="18" charset="0"/>
              </a:rPr>
              <a:t>setAge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age) throws </a:t>
            </a:r>
            <a:r>
              <a:rPr lang="en-US" altLang="en-US" sz="2000" dirty="0" err="1">
                <a:latin typeface="Times New Roman" panose="02020603050405020304" pitchFamily="18" charset="0"/>
                <a:cs typeface="Times New Roman" panose="02020603050405020304" pitchFamily="18" charset="0"/>
              </a:rPr>
              <a:t>AgeException</a:t>
            </a:r>
            <a:r>
              <a:rPr lang="en-US" altLang="en-US" sz="2000" dirty="0">
                <a:latin typeface="Times New Roman" panose="02020603050405020304" pitchFamily="18" charset="0"/>
                <a:cs typeface="Times New Roman" panose="02020603050405020304" pitchFamily="18" charset="0"/>
              </a:rPr>
              <a:t>  {</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if(age&lt;18)</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throw new </a:t>
            </a:r>
            <a:r>
              <a:rPr lang="en-US" altLang="en-US" sz="2000" dirty="0" err="1">
                <a:latin typeface="Times New Roman" panose="02020603050405020304" pitchFamily="18" charset="0"/>
                <a:cs typeface="Times New Roman" panose="02020603050405020304" pitchFamily="18" charset="0"/>
              </a:rPr>
              <a:t>AgeException</a:t>
            </a:r>
            <a:r>
              <a:rPr lang="en-US" altLang="en-US" sz="2000" dirty="0">
                <a:latin typeface="Times New Roman" panose="02020603050405020304" pitchFamily="18" charset="0"/>
                <a:cs typeface="Times New Roman" panose="02020603050405020304" pitchFamily="18" charset="0"/>
              </a:rPr>
              <a:t>(“Age must be &gt; 18”);</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 	}		</a:t>
            </a:r>
          </a:p>
          <a:p>
            <a:pPr eaLnBrk="1" hangingPunct="1">
              <a:lnSpc>
                <a:spcPct val="50000"/>
              </a:lnSpc>
              <a:spcBef>
                <a:spcPct val="50000"/>
              </a:spcBef>
              <a:buClrTx/>
              <a:buFontTx/>
              <a:buNone/>
            </a:pPr>
            <a:r>
              <a:rPr lang="en-US" altLang="en-US" sz="2000" dirty="0">
                <a:latin typeface="Times New Roman" panose="02020603050405020304" pitchFamily="18" charset="0"/>
                <a:cs typeface="Times New Roman" panose="02020603050405020304" pitchFamily="18" charset="0"/>
              </a:rPr>
              <a:t>}</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4403">
                                            <p:txEl>
                                              <p:pRg st="0" end="0"/>
                                            </p:txEl>
                                          </p:spTgt>
                                        </p:tgtEl>
                                        <p:attrNameLst>
                                          <p:attrName>style.visibility</p:attrName>
                                        </p:attrNameLst>
                                      </p:cBhvr>
                                      <p:to>
                                        <p:strVal val="visible"/>
                                      </p:to>
                                    </p:set>
                                    <p:animEffect transition="in" filter="blinds(horizontal)">
                                      <p:cBhvr>
                                        <p:cTn id="7" dur="500"/>
                                        <p:tgtEl>
                                          <p:spTgt spid="1254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4403">
                                            <p:txEl>
                                              <p:pRg st="2" end="2"/>
                                            </p:txEl>
                                          </p:spTgt>
                                        </p:tgtEl>
                                        <p:attrNameLst>
                                          <p:attrName>style.visibility</p:attrName>
                                        </p:attrNameLst>
                                      </p:cBhvr>
                                      <p:to>
                                        <p:strVal val="visible"/>
                                      </p:to>
                                    </p:set>
                                    <p:animEffect transition="in" filter="blinds(horizontal)">
                                      <p:cBhvr>
                                        <p:cTn id="12" dur="500"/>
                                        <p:tgtEl>
                                          <p:spTgt spid="1254403">
                                            <p:txEl>
                                              <p:pRg st="2" end="2"/>
                                            </p:txEl>
                                          </p:spTgt>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56324"/>
                                        </p:tgtEl>
                                        <p:attrNameLst>
                                          <p:attrName>style.visibility</p:attrName>
                                        </p:attrNameLst>
                                      </p:cBhvr>
                                      <p:to>
                                        <p:strVal val="visible"/>
                                      </p:to>
                                    </p:set>
                                    <p:animEffect transition="in" filter="randombar(horizontal)">
                                      <p:cBhvr>
                                        <p:cTn id="16"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552450"/>
            <a:ext cx="6705600" cy="411163"/>
          </a:xfrm>
        </p:spPr>
        <p:txBody>
          <a:bodyPr/>
          <a:lstStyle/>
          <a:p>
            <a:r>
              <a:rPr smtClean="0"/>
              <a:t>Best Practices</a:t>
            </a:r>
          </a:p>
        </p:txBody>
      </p:sp>
      <p:sp>
        <p:nvSpPr>
          <p:cNvPr id="1254403" name="Rectangle 3"/>
          <p:cNvSpPr>
            <a:spLocks noGrp="1" noChangeArrowheads="1"/>
          </p:cNvSpPr>
          <p:nvPr>
            <p:ph type="body" idx="1"/>
          </p:nvPr>
        </p:nvSpPr>
        <p:spPr/>
        <p:txBody>
          <a:bodyPr/>
          <a:lstStyle/>
          <a:p>
            <a:pPr marL="192881" indent="-192881">
              <a:defRPr/>
            </a:pPr>
            <a:r>
              <a:t>Be specific while handling the exception in the catch block</a:t>
            </a:r>
            <a:r>
              <a:rPr smtClean="0"/>
              <a:t>.</a:t>
            </a:r>
          </a:p>
          <a:p>
            <a:pPr marL="0" indent="0">
              <a:buFont typeface="Wingdings" panose="05000000000000000000" pitchFamily="2" charset="2"/>
              <a:buNone/>
              <a:defRPr/>
            </a:pPr>
            <a:r>
              <a:rPr smtClean="0"/>
              <a:t> </a:t>
            </a:r>
            <a:endParaRPr lang="en-IN"/>
          </a:p>
          <a:p>
            <a:pPr marL="192881" indent="-192881">
              <a:defRPr/>
            </a:pPr>
            <a:r>
              <a:rPr smtClean="0"/>
              <a:t>Do </a:t>
            </a:r>
            <a:r>
              <a:t>not use Exception Handling to control programming flow. </a:t>
            </a:r>
            <a:endParaRPr lang="en-IN"/>
          </a:p>
          <a:p>
            <a:pPr marL="192881" indent="-192881">
              <a:defRPr/>
            </a:pPr>
            <a:endParaRPr smtClean="0"/>
          </a:p>
          <a:p>
            <a:pPr marL="192881" indent="-192881">
              <a:defRPr/>
            </a:pPr>
            <a:r>
              <a:rPr smtClean="0"/>
              <a:t>Use </a:t>
            </a:r>
            <a:r>
              <a:t>exception handling generously-Very little overhead is imposed by using exception handling mechanism unless an exception occurs. But when an exception occurs it imposes an overhead in terms of execution time.</a:t>
            </a:r>
            <a:endParaRPr lang="en-IN"/>
          </a:p>
          <a:p>
            <a:pPr marL="192881" indent="-192881">
              <a:defRPr/>
            </a:pPr>
            <a:endParaRPr smtClean="0"/>
          </a:p>
          <a:p>
            <a:pPr marL="192881" indent="-192881">
              <a:defRPr/>
            </a:pPr>
            <a:r>
              <a:rPr smtClean="0"/>
              <a:t>Always </a:t>
            </a:r>
            <a:r>
              <a:t>use the finally block to release the resources to prevent resource leaks. </a:t>
            </a:r>
            <a:endParaRPr lang="en-IN"/>
          </a:p>
          <a:p>
            <a:pPr marL="192881" indent="-192881">
              <a:defRPr/>
            </a:pPr>
            <a:endParaRPr smtClean="0"/>
          </a:p>
          <a:p>
            <a:pPr marL="192881" indent="-192881">
              <a:defRPr/>
            </a:pPr>
            <a:r>
              <a:rPr smtClean="0"/>
              <a:t>Handle </a:t>
            </a:r>
            <a:r>
              <a:t>exceptions locally wherever possible. </a:t>
            </a:r>
            <a:endParaRPr lang="en-IN"/>
          </a:p>
          <a:p>
            <a:pPr marL="192881" indent="-192881">
              <a:defRPr/>
            </a:pPr>
            <a:endParaRPr smtClean="0"/>
          </a:p>
          <a:p>
            <a:pPr marL="192881" indent="-192881">
              <a:defRPr/>
            </a:pPr>
            <a:r>
              <a:rPr smtClean="0"/>
              <a:t>Do </a:t>
            </a:r>
            <a:r>
              <a:t>not use Exception handling in </a:t>
            </a:r>
            <a:r>
              <a:rPr smtClean="0"/>
              <a:t>loops</a:t>
            </a:r>
          </a:p>
          <a:p>
            <a:pPr marL="192881" indent="-192881">
              <a:defRPr/>
            </a:pPr>
            <a:endParaRPr/>
          </a:p>
          <a:p>
            <a:pPr marL="192881" indent="-192881">
              <a:defRPr/>
            </a:pPr>
            <a:r>
              <a:rPr smtClean="0"/>
              <a:t>Avoid writing empty catch blocks</a:t>
            </a:r>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4403">
                                            <p:txEl>
                                              <p:pRg st="0" end="0"/>
                                            </p:txEl>
                                          </p:spTgt>
                                        </p:tgtEl>
                                        <p:attrNameLst>
                                          <p:attrName>style.visibility</p:attrName>
                                        </p:attrNameLst>
                                      </p:cBhvr>
                                      <p:to>
                                        <p:strVal val="visible"/>
                                      </p:to>
                                    </p:set>
                                    <p:animEffect transition="in" filter="blinds(horizontal)">
                                      <p:cBhvr>
                                        <p:cTn id="7" dur="500"/>
                                        <p:tgtEl>
                                          <p:spTgt spid="1254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4403">
                                            <p:txEl>
                                              <p:pRg st="1" end="1"/>
                                            </p:txEl>
                                          </p:spTgt>
                                        </p:tgtEl>
                                        <p:attrNameLst>
                                          <p:attrName>style.visibility</p:attrName>
                                        </p:attrNameLst>
                                      </p:cBhvr>
                                      <p:to>
                                        <p:strVal val="visible"/>
                                      </p:to>
                                    </p:set>
                                    <p:animEffect transition="in" filter="blinds(horizontal)">
                                      <p:cBhvr>
                                        <p:cTn id="12" dur="500"/>
                                        <p:tgtEl>
                                          <p:spTgt spid="1254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54403">
                                            <p:txEl>
                                              <p:pRg st="2" end="2"/>
                                            </p:txEl>
                                          </p:spTgt>
                                        </p:tgtEl>
                                        <p:attrNameLst>
                                          <p:attrName>style.visibility</p:attrName>
                                        </p:attrNameLst>
                                      </p:cBhvr>
                                      <p:to>
                                        <p:strVal val="visible"/>
                                      </p:to>
                                    </p:set>
                                    <p:animEffect transition="in" filter="blinds(horizontal)">
                                      <p:cBhvr>
                                        <p:cTn id="17" dur="500"/>
                                        <p:tgtEl>
                                          <p:spTgt spid="1254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54403">
                                            <p:txEl>
                                              <p:pRg st="4" end="4"/>
                                            </p:txEl>
                                          </p:spTgt>
                                        </p:tgtEl>
                                        <p:attrNameLst>
                                          <p:attrName>style.visibility</p:attrName>
                                        </p:attrNameLst>
                                      </p:cBhvr>
                                      <p:to>
                                        <p:strVal val="visible"/>
                                      </p:to>
                                    </p:set>
                                    <p:animEffect transition="in" filter="blinds(horizontal)">
                                      <p:cBhvr>
                                        <p:cTn id="22" dur="500"/>
                                        <p:tgtEl>
                                          <p:spTgt spid="12544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54403">
                                            <p:txEl>
                                              <p:pRg st="6" end="6"/>
                                            </p:txEl>
                                          </p:spTgt>
                                        </p:tgtEl>
                                        <p:attrNameLst>
                                          <p:attrName>style.visibility</p:attrName>
                                        </p:attrNameLst>
                                      </p:cBhvr>
                                      <p:to>
                                        <p:strVal val="visible"/>
                                      </p:to>
                                    </p:set>
                                    <p:animEffect transition="in" filter="blinds(horizontal)">
                                      <p:cBhvr>
                                        <p:cTn id="27" dur="500"/>
                                        <p:tgtEl>
                                          <p:spTgt spid="125440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54403">
                                            <p:txEl>
                                              <p:pRg st="8" end="8"/>
                                            </p:txEl>
                                          </p:spTgt>
                                        </p:tgtEl>
                                        <p:attrNameLst>
                                          <p:attrName>style.visibility</p:attrName>
                                        </p:attrNameLst>
                                      </p:cBhvr>
                                      <p:to>
                                        <p:strVal val="visible"/>
                                      </p:to>
                                    </p:set>
                                    <p:animEffect transition="in" filter="blinds(horizontal)">
                                      <p:cBhvr>
                                        <p:cTn id="32" dur="500"/>
                                        <p:tgtEl>
                                          <p:spTgt spid="125440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54403">
                                            <p:txEl>
                                              <p:pRg st="10" end="10"/>
                                            </p:txEl>
                                          </p:spTgt>
                                        </p:tgtEl>
                                        <p:attrNameLst>
                                          <p:attrName>style.visibility</p:attrName>
                                        </p:attrNameLst>
                                      </p:cBhvr>
                                      <p:to>
                                        <p:strVal val="visible"/>
                                      </p:to>
                                    </p:set>
                                    <p:animEffect transition="in" filter="blinds(horizontal)">
                                      <p:cBhvr>
                                        <p:cTn id="37" dur="500"/>
                                        <p:tgtEl>
                                          <p:spTgt spid="1254403">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254403">
                                            <p:txEl>
                                              <p:pRg st="12" end="12"/>
                                            </p:txEl>
                                          </p:spTgt>
                                        </p:tgtEl>
                                        <p:attrNameLst>
                                          <p:attrName>style.visibility</p:attrName>
                                        </p:attrNameLst>
                                      </p:cBhvr>
                                      <p:to>
                                        <p:strVal val="visible"/>
                                      </p:to>
                                    </p:set>
                                    <p:animEffect transition="in" filter="blinds(horizontal)">
                                      <p:cBhvr>
                                        <p:cTn id="42" dur="500"/>
                                        <p:tgtEl>
                                          <p:spTgt spid="12544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552450"/>
            <a:ext cx="6705600" cy="411163"/>
          </a:xfrm>
        </p:spPr>
        <p:txBody>
          <a:bodyPr/>
          <a:lstStyle/>
          <a:p>
            <a:r>
              <a:rPr lang="en-IN" smtClean="0"/>
              <a:t>Try it out</a:t>
            </a:r>
            <a:endParaRPr smtClean="0"/>
          </a:p>
        </p:txBody>
      </p:sp>
      <p:sp>
        <p:nvSpPr>
          <p:cNvPr id="6" name="Rectangle 3"/>
          <p:cNvSpPr>
            <a:spLocks noGrp="1" noChangeArrowheads="1"/>
          </p:cNvSpPr>
          <p:nvPr>
            <p:ph type="body" idx="1"/>
          </p:nvPr>
        </p:nvSpPr>
        <p:spPr/>
        <p:txBody>
          <a:bodyPr/>
          <a:lstStyle/>
          <a:p>
            <a:pPr marL="0" indent="0">
              <a:buFont typeface="Wingdings" panose="05000000000000000000" pitchFamily="2" charset="2"/>
              <a:buNone/>
              <a:defRPr/>
            </a:pPr>
            <a:r>
              <a:rPr dirty="0"/>
              <a:t>Q1. Is the following code legal?</a:t>
            </a:r>
          </a:p>
          <a:p>
            <a:pPr marL="0" indent="0">
              <a:buFont typeface="Wingdings" panose="05000000000000000000" pitchFamily="2" charset="2"/>
              <a:buNone/>
              <a:defRPr/>
            </a:pPr>
            <a:r>
              <a:rPr dirty="0" smtClean="0"/>
              <a:t>	 </a:t>
            </a:r>
            <a:r>
              <a:rPr dirty="0"/>
              <a:t>try { ... } finally { ... } </a:t>
            </a:r>
            <a:endParaRPr dirty="0" smtClean="0"/>
          </a:p>
          <a:p>
            <a:pPr marL="0" indent="0">
              <a:buFont typeface="Wingdings" panose="05000000000000000000" pitchFamily="2" charset="2"/>
              <a:buNone/>
              <a:defRPr/>
            </a:pPr>
            <a:endParaRPr dirty="0"/>
          </a:p>
          <a:p>
            <a:pPr marL="192881" indent="-192881">
              <a:buFont typeface="Wingdings" panose="05000000000000000000" pitchFamily="2" charset="2"/>
              <a:buNone/>
              <a:defRPr/>
            </a:pPr>
            <a:r>
              <a:rPr dirty="0" smtClean="0"/>
              <a:t>Q2. </a:t>
            </a:r>
            <a:r>
              <a:rPr lang="en-IN" dirty="0"/>
              <a:t>Code in finally block is executed even in case of unhandled exceptions. (True/False</a:t>
            </a:r>
            <a:r>
              <a:rPr lang="en-IN" dirty="0" smtClean="0"/>
              <a:t>)</a:t>
            </a:r>
          </a:p>
          <a:p>
            <a:pPr marL="192881" indent="-192881">
              <a:buFont typeface="Wingdings" panose="05000000000000000000" pitchFamily="2" charset="2"/>
              <a:buNone/>
              <a:defRPr/>
            </a:pPr>
            <a:endParaRPr lang="en-IN" dirty="0"/>
          </a:p>
          <a:p>
            <a:pPr marL="192881" indent="-192881">
              <a:buFont typeface="Wingdings" panose="05000000000000000000" pitchFamily="2" charset="2"/>
              <a:buNone/>
              <a:defRPr/>
            </a:pPr>
            <a:r>
              <a:rPr lang="en-IN" dirty="0" smtClean="0"/>
              <a:t>Q3. Will the below code compile?</a:t>
            </a:r>
          </a:p>
          <a:p>
            <a:pPr marL="192881" indent="-192881">
              <a:buFont typeface="Wingdings" panose="05000000000000000000" pitchFamily="2" charset="2"/>
              <a:buNone/>
              <a:defRPr/>
            </a:pPr>
            <a:r>
              <a:rPr lang="en-IN" dirty="0"/>
              <a:t>	</a:t>
            </a:r>
            <a:r>
              <a:rPr lang="en-IN" dirty="0" smtClean="0"/>
              <a:t>try{</a:t>
            </a:r>
            <a:r>
              <a:rPr dirty="0" smtClean="0"/>
              <a:t> </a:t>
            </a:r>
            <a:r>
              <a:rPr dirty="0"/>
              <a:t>... }  </a:t>
            </a:r>
            <a:endParaRPr dirty="0" smtClean="0"/>
          </a:p>
          <a:p>
            <a:pPr marL="192881" indent="-192881">
              <a:buFont typeface="Wingdings" panose="05000000000000000000" pitchFamily="2" charset="2"/>
              <a:buNone/>
              <a:defRPr/>
            </a:pPr>
            <a:r>
              <a:rPr dirty="0"/>
              <a:t>	</a:t>
            </a:r>
            <a:r>
              <a:rPr dirty="0" smtClean="0"/>
              <a:t>catch </a:t>
            </a:r>
            <a:r>
              <a:rPr dirty="0"/>
              <a:t>(Exception e) { ... } </a:t>
            </a:r>
            <a:endParaRPr dirty="0" smtClean="0"/>
          </a:p>
          <a:p>
            <a:pPr marL="192881" indent="-192881">
              <a:buFont typeface="Wingdings" panose="05000000000000000000" pitchFamily="2" charset="2"/>
              <a:buNone/>
              <a:defRPr/>
            </a:pPr>
            <a:r>
              <a:rPr dirty="0"/>
              <a:t>	</a:t>
            </a:r>
            <a:r>
              <a:rPr dirty="0" smtClean="0"/>
              <a:t>catch </a:t>
            </a:r>
            <a:r>
              <a:rPr dirty="0"/>
              <a:t>(</a:t>
            </a:r>
            <a:r>
              <a:rPr dirty="0" err="1"/>
              <a:t>ArithmeticException</a:t>
            </a:r>
            <a:r>
              <a:rPr dirty="0"/>
              <a:t> a) { ... } </a:t>
            </a:r>
            <a:endParaRPr dirty="0" smtClean="0"/>
          </a:p>
          <a:p>
            <a:pPr marL="192881" indent="-192881">
              <a:buFont typeface="Wingdings" panose="05000000000000000000" pitchFamily="2" charset="2"/>
              <a:buNone/>
              <a:defRPr/>
            </a:pPr>
            <a:endParaRPr dirty="0"/>
          </a:p>
          <a:p>
            <a:pPr marL="192881" indent="-192881">
              <a:buFont typeface="Wingdings" panose="05000000000000000000" pitchFamily="2" charset="2"/>
              <a:buNone/>
              <a:defRPr/>
            </a:pPr>
            <a:r>
              <a:rPr dirty="0" smtClean="0"/>
              <a:t>Q4. </a:t>
            </a:r>
            <a:r>
              <a:rPr dirty="0" err="1"/>
              <a:t>NullPointerException</a:t>
            </a:r>
            <a:r>
              <a:rPr dirty="0"/>
              <a:t> </a:t>
            </a:r>
            <a:r>
              <a:rPr dirty="0" smtClean="0"/>
              <a:t>exception is thrown from a method when it invokes a method on a reference variable that holds null. But it is not specified in the throws list of the method. </a:t>
            </a:r>
          </a:p>
          <a:p>
            <a:pPr marL="192881" indent="-192881">
              <a:buFont typeface="Wingdings" panose="05000000000000000000" pitchFamily="2" charset="2"/>
              <a:buNone/>
              <a:defRPr/>
            </a:pPr>
            <a:r>
              <a:rPr dirty="0"/>
              <a:t>	</a:t>
            </a:r>
            <a:r>
              <a:rPr dirty="0" smtClean="0"/>
              <a:t>It means </a:t>
            </a:r>
            <a:r>
              <a:rPr dirty="0" err="1" smtClean="0"/>
              <a:t>NullPointerException</a:t>
            </a:r>
            <a:r>
              <a:rPr dirty="0" smtClean="0"/>
              <a:t> is a __________ exception</a:t>
            </a:r>
            <a:endParaRPr lang="en-IN" dirty="0"/>
          </a:p>
          <a:p>
            <a:pPr marL="914400" lvl="1" indent="-457200">
              <a:buFontTx/>
              <a:buNone/>
              <a:defRPr/>
            </a:pPr>
            <a:endParaRPr dirty="0"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linds(horizontal)">
                                      <p:cBhvr>
                                        <p:cTn id="16" dur="500"/>
                                        <p:tgtEl>
                                          <p:spTgt spid="6">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blinds(horizontal)">
                                      <p:cBhvr>
                                        <p:cTn id="19" dur="500"/>
                                        <p:tgtEl>
                                          <p:spTgt spid="6">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blinds(horizontal)">
                                      <p:cBhvr>
                                        <p:cTn id="22" dur="500"/>
                                        <p:tgtEl>
                                          <p:spTgt spid="6">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blinds(horizontal)">
                                      <p:cBhvr>
                                        <p:cTn id="25" dur="500"/>
                                        <p:tgtEl>
                                          <p:spTgt spid="6">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animEffect transition="in" filter="blinds(horizontal)">
                                      <p:cBhvr>
                                        <p:cTn id="28" dur="500"/>
                                        <p:tgtEl>
                                          <p:spTgt spid="6">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animEffect transition="in" filter="blinds(horizontal)">
                                      <p:cBhvr>
                                        <p:cTn id="3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552450"/>
            <a:ext cx="6705600" cy="411163"/>
          </a:xfrm>
        </p:spPr>
        <p:txBody>
          <a:bodyPr/>
          <a:lstStyle/>
          <a:p>
            <a:r>
              <a:rPr smtClean="0"/>
              <a:t>Objectives</a:t>
            </a:r>
          </a:p>
        </p:txBody>
      </p:sp>
      <p:sp>
        <p:nvSpPr>
          <p:cNvPr id="14339" name="Rectangle 3"/>
          <p:cNvSpPr>
            <a:spLocks noGrp="1" noChangeArrowheads="1"/>
          </p:cNvSpPr>
          <p:nvPr>
            <p:ph type="body" idx="1"/>
          </p:nvPr>
        </p:nvSpPr>
        <p:spPr/>
        <p:txBody>
          <a:bodyPr/>
          <a:lstStyle/>
          <a:p>
            <a:pPr marL="457200" indent="-457200">
              <a:spcBef>
                <a:spcPts val="600"/>
              </a:spcBef>
              <a:buFont typeface="Wingdings" panose="05000000000000000000" pitchFamily="2" charset="2"/>
              <a:buNone/>
              <a:defRPr/>
            </a:pPr>
            <a:r>
              <a:rPr lang="en-IN" altLang="en-US" dirty="0" smtClean="0"/>
              <a:t>At the end of this session, you </a:t>
            </a:r>
            <a:r>
              <a:rPr altLang="en-US" dirty="0" smtClean="0"/>
              <a:t>will be able to</a:t>
            </a:r>
          </a:p>
          <a:p>
            <a:pPr marL="457200" indent="-457200">
              <a:spcBef>
                <a:spcPts val="600"/>
              </a:spcBef>
              <a:buFont typeface="Wingdings" panose="05000000000000000000" pitchFamily="2" charset="2"/>
              <a:buNone/>
              <a:defRPr/>
            </a:pPr>
            <a:endParaRPr altLang="en-US" dirty="0" smtClean="0"/>
          </a:p>
          <a:p>
            <a:pPr marL="575071" indent="-342900">
              <a:defRPr/>
            </a:pPr>
            <a:r>
              <a:rPr altLang="en-US" dirty="0" smtClean="0"/>
              <a:t>Deal with Exceptions</a:t>
            </a:r>
          </a:p>
          <a:p>
            <a:pPr marL="575071" indent="-342900">
              <a:defRPr/>
            </a:pPr>
            <a:r>
              <a:rPr altLang="en-US" dirty="0" smtClean="0"/>
              <a:t>Differentiate checked and unchecked exceptions</a:t>
            </a:r>
          </a:p>
          <a:p>
            <a:pPr marL="575071" indent="-342900">
              <a:defRPr/>
            </a:pPr>
            <a:r>
              <a:rPr altLang="en-US" dirty="0" smtClean="0"/>
              <a:t>Catch &amp; throw exceptions</a:t>
            </a:r>
          </a:p>
          <a:p>
            <a:pPr marL="575071" indent="-342900">
              <a:defRPr/>
            </a:pPr>
            <a:r>
              <a:rPr altLang="en-US" dirty="0" smtClean="0"/>
              <a:t>Use try, catch, finally, throw and throws keywords</a:t>
            </a:r>
          </a:p>
          <a:p>
            <a:pPr marL="575071" indent="-342900">
              <a:defRPr/>
            </a:pPr>
            <a:r>
              <a:rPr altLang="en-US" dirty="0" smtClean="0"/>
              <a:t>Handle predefined exceptions</a:t>
            </a:r>
          </a:p>
          <a:p>
            <a:pPr marL="575071" indent="-342900">
              <a:defRPr/>
            </a:pPr>
            <a:r>
              <a:rPr altLang="en-US" dirty="0" smtClean="0"/>
              <a:t>Create User defined exceptions</a:t>
            </a:r>
          </a:p>
          <a:p>
            <a:pPr marL="800100" lvl="1" indent="-342900">
              <a:defRPr/>
            </a:pPr>
            <a:endParaRPr altLang="en-US" dirty="0" smtClean="0"/>
          </a:p>
        </p:txBody>
      </p:sp>
      <p:pic>
        <p:nvPicPr>
          <p:cNvPr id="26628" name="Picture 3"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7244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552450"/>
            <a:ext cx="6705600" cy="411163"/>
          </a:xfrm>
        </p:spPr>
        <p:txBody>
          <a:bodyPr/>
          <a:lstStyle/>
          <a:p>
            <a:r>
              <a:rPr lang="en-IN" smtClean="0"/>
              <a:t>Try it out</a:t>
            </a:r>
            <a:endParaRPr smtClean="0"/>
          </a:p>
        </p:txBody>
      </p:sp>
      <p:sp>
        <p:nvSpPr>
          <p:cNvPr id="6" name="Rectangle 3"/>
          <p:cNvSpPr>
            <a:spLocks noGrp="1" noChangeArrowheads="1"/>
          </p:cNvSpPr>
          <p:nvPr>
            <p:ph type="body" idx="1"/>
          </p:nvPr>
        </p:nvSpPr>
        <p:spPr/>
        <p:txBody>
          <a:bodyPr/>
          <a:lstStyle/>
          <a:p>
            <a:pPr marL="0" indent="0">
              <a:buFont typeface="Wingdings" panose="05000000000000000000" pitchFamily="2" charset="2"/>
              <a:buNone/>
            </a:pPr>
            <a:r>
              <a:rPr lang="en-US" altLang="en-US" smtClean="0"/>
              <a:t>Q</a:t>
            </a:r>
            <a:r>
              <a:rPr lang="en-IN" altLang="en-US" smtClean="0"/>
              <a:t>5. Will the below code compile?</a:t>
            </a:r>
          </a:p>
          <a:p>
            <a:pPr marL="0" indent="0">
              <a:buFont typeface="Wingdings" panose="05000000000000000000" pitchFamily="2" charset="2"/>
              <a:buNone/>
            </a:pPr>
            <a:endParaRPr lang="en-IN" altLang="en-US" smtClean="0"/>
          </a:p>
          <a:p>
            <a:pPr marL="0" indent="0">
              <a:buFont typeface="Wingdings" panose="05000000000000000000" pitchFamily="2" charset="2"/>
              <a:buNone/>
            </a:pPr>
            <a:r>
              <a:rPr lang="en-IN" altLang="en-US" smtClean="0"/>
              <a:t>	try{</a:t>
            </a:r>
          </a:p>
          <a:p>
            <a:pPr marL="0" indent="0">
              <a:buFont typeface="Wingdings" panose="05000000000000000000" pitchFamily="2" charset="2"/>
              <a:buNone/>
            </a:pPr>
            <a:r>
              <a:rPr lang="en-IN" altLang="en-US" smtClean="0"/>
              <a:t>		int result=98;</a:t>
            </a:r>
          </a:p>
          <a:p>
            <a:pPr marL="0" indent="0">
              <a:buFont typeface="Wingdings" panose="05000000000000000000" pitchFamily="2" charset="2"/>
              <a:buNone/>
            </a:pPr>
            <a:r>
              <a:rPr lang="en-IN" altLang="en-US" smtClean="0"/>
              <a:t>		throw new Exception();</a:t>
            </a:r>
          </a:p>
          <a:p>
            <a:pPr marL="0" indent="0">
              <a:buFont typeface="Wingdings" panose="05000000000000000000" pitchFamily="2" charset="2"/>
              <a:buNone/>
            </a:pPr>
            <a:r>
              <a:rPr lang="en-IN" altLang="en-US" smtClean="0"/>
              <a:t>	}</a:t>
            </a:r>
          </a:p>
          <a:p>
            <a:pPr marL="0" indent="0">
              <a:buFont typeface="Wingdings" panose="05000000000000000000" pitchFamily="2" charset="2"/>
              <a:buNone/>
            </a:pPr>
            <a:r>
              <a:rPr lang="en-IN" altLang="en-US" smtClean="0"/>
              <a:t>	catch (Exception e){</a:t>
            </a:r>
          </a:p>
          <a:p>
            <a:pPr marL="0" indent="0">
              <a:buFont typeface="Wingdings" panose="05000000000000000000" pitchFamily="2" charset="2"/>
              <a:buNone/>
            </a:pPr>
            <a:r>
              <a:rPr lang="en-IN" altLang="en-US" smtClean="0"/>
              <a:t>		System.out.println(“Result is “+result);</a:t>
            </a:r>
          </a:p>
          <a:p>
            <a:pPr marL="0" indent="0">
              <a:buFont typeface="Wingdings" panose="05000000000000000000" pitchFamily="2" charset="2"/>
              <a:buNone/>
            </a:pPr>
            <a:r>
              <a:rPr lang="en-IN" altLang="en-US" smtClean="0"/>
              <a:t>	}</a:t>
            </a:r>
          </a:p>
          <a:p>
            <a:pPr marL="0" indent="0">
              <a:buFont typeface="Wingdings" panose="05000000000000000000" pitchFamily="2" charset="2"/>
              <a:buNone/>
            </a:pPr>
            <a:endParaRPr lang="en-IN" altLang="en-US" smtClean="0"/>
          </a:p>
          <a:p>
            <a:pPr marL="0" indent="0">
              <a:buFont typeface="Wingdings" panose="05000000000000000000" pitchFamily="2" charset="2"/>
              <a:buNone/>
            </a:pPr>
            <a:endParaRPr lang="en-IN" altLang="en-US" smtClean="0"/>
          </a:p>
          <a:p>
            <a:pPr marL="914400" lvl="1" indent="-457200">
              <a:buFontTx/>
              <a:buNone/>
            </a:pP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linds(horizontal)">
                                      <p:cBhvr>
                                        <p:cTn id="25" dur="500"/>
                                        <p:tgtEl>
                                          <p:spTgt spid="6">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linds(horizontal)">
                                      <p:cBhvr>
                                        <p:cTn id="2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552450"/>
            <a:ext cx="6705600" cy="411163"/>
          </a:xfrm>
        </p:spPr>
        <p:txBody>
          <a:bodyPr/>
          <a:lstStyle/>
          <a:p>
            <a:r>
              <a:rPr smtClean="0"/>
              <a:t>Summary</a:t>
            </a:r>
          </a:p>
        </p:txBody>
      </p:sp>
      <p:sp>
        <p:nvSpPr>
          <p:cNvPr id="117763" name="Rectangle 3"/>
          <p:cNvSpPr>
            <a:spLocks noGrp="1" noChangeArrowheads="1"/>
          </p:cNvSpPr>
          <p:nvPr>
            <p:ph type="body" idx="1"/>
          </p:nvPr>
        </p:nvSpPr>
        <p:spPr/>
        <p:txBody>
          <a:bodyPr/>
          <a:lstStyle/>
          <a:p>
            <a:pPr marL="0" indent="0">
              <a:buFont typeface="Wingdings" panose="05000000000000000000" pitchFamily="2" charset="2"/>
              <a:buNone/>
              <a:defRPr/>
            </a:pPr>
            <a:r>
              <a:rPr altLang="en-US" dirty="0" smtClean="0"/>
              <a:t>In this session, we have covered:</a:t>
            </a:r>
          </a:p>
          <a:p>
            <a:pPr marL="192881" indent="-192881">
              <a:defRPr/>
            </a:pPr>
            <a:r>
              <a:rPr altLang="en-US" dirty="0" smtClean="0"/>
              <a:t>Introduction to Exceptions</a:t>
            </a:r>
          </a:p>
          <a:p>
            <a:pPr marL="192881" indent="-192881">
              <a:defRPr/>
            </a:pPr>
            <a:r>
              <a:rPr altLang="en-US" dirty="0" smtClean="0"/>
              <a:t>Checked &amp; Unchecked Exceptions </a:t>
            </a:r>
          </a:p>
          <a:p>
            <a:pPr marL="192881" indent="-192881">
              <a:defRPr/>
            </a:pPr>
            <a:r>
              <a:rPr altLang="en-US" dirty="0" smtClean="0"/>
              <a:t>Using </a:t>
            </a:r>
            <a:r>
              <a:rPr altLang="en-US" i="1" dirty="0" smtClean="0"/>
              <a:t>try, catch, finally, throw, throws</a:t>
            </a:r>
            <a:r>
              <a:rPr altLang="en-US" dirty="0" smtClean="0"/>
              <a:t> </a:t>
            </a:r>
          </a:p>
          <a:p>
            <a:pPr marL="192881" indent="-192881">
              <a:defRPr/>
            </a:pPr>
            <a:r>
              <a:rPr altLang="en-US" dirty="0" smtClean="0"/>
              <a:t>Predefined exceptions </a:t>
            </a:r>
          </a:p>
          <a:p>
            <a:pPr marL="192881" indent="-192881">
              <a:defRPr/>
            </a:pPr>
            <a:r>
              <a:rPr altLang="en-US" dirty="0" smtClean="0"/>
              <a:t>User defined exceptions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366838" y="1527175"/>
            <a:ext cx="6729412" cy="369888"/>
          </a:xfrm>
        </p:spPr>
        <p:txBody>
          <a:bodyPr/>
          <a:lstStyle/>
          <a:p>
            <a:pPr>
              <a:defRPr/>
            </a:pPr>
            <a:r>
              <a:rPr smtClean="0"/>
              <a:t>Thank you</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US" dirty="0">
              <a:solidFill>
                <a:schemeClr val="bg1">
                  <a:lumMod val="50000"/>
                </a:schemeClr>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552450"/>
            <a:ext cx="6705600" cy="411163"/>
          </a:xfrm>
        </p:spPr>
        <p:txBody>
          <a:bodyPr/>
          <a:lstStyle/>
          <a:p>
            <a:r>
              <a:rPr smtClean="0"/>
              <a:t>Agenda</a:t>
            </a:r>
          </a:p>
        </p:txBody>
      </p:sp>
      <p:sp>
        <p:nvSpPr>
          <p:cNvPr id="1247235" name="Rectangle 3"/>
          <p:cNvSpPr>
            <a:spLocks noGrp="1" noChangeArrowheads="1"/>
          </p:cNvSpPr>
          <p:nvPr>
            <p:ph type="body" idx="1"/>
          </p:nvPr>
        </p:nvSpPr>
        <p:spPr/>
        <p:txBody>
          <a:bodyPr/>
          <a:lstStyle/>
          <a:p>
            <a:r>
              <a:rPr lang="en-US" altLang="en-US" smtClean="0"/>
              <a:t>Introduction to Exceptions</a:t>
            </a:r>
          </a:p>
          <a:p>
            <a:r>
              <a:rPr lang="en-US" altLang="en-US" smtClean="0"/>
              <a:t>Checked &amp; Unchecked Exceptions </a:t>
            </a:r>
          </a:p>
          <a:p>
            <a:r>
              <a:rPr lang="en-US" altLang="en-US" smtClean="0"/>
              <a:t>Using </a:t>
            </a:r>
            <a:r>
              <a:rPr lang="en-US" altLang="en-US" i="1" smtClean="0"/>
              <a:t>try, catch, finally, throw, throws</a:t>
            </a:r>
            <a:r>
              <a:rPr lang="en-US" altLang="en-US" smtClean="0"/>
              <a:t> </a:t>
            </a:r>
          </a:p>
          <a:p>
            <a:r>
              <a:rPr lang="en-US" altLang="en-US" smtClean="0"/>
              <a:t>Predefined exceptions </a:t>
            </a:r>
          </a:p>
          <a:p>
            <a:r>
              <a:rPr lang="en-US" altLang="en-US" smtClean="0"/>
              <a:t>User defined exceptions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7" dur="500"/>
                                        <p:tgtEl>
                                          <p:spTgt spid="124723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1" end="1"/>
                                            </p:txEl>
                                          </p:spTgt>
                                        </p:tgtEl>
                                        <p:attrNameLst>
                                          <p:attrName>style.visibility</p:attrName>
                                        </p:attrNameLst>
                                      </p:cBhvr>
                                      <p:to>
                                        <p:strVal val="visible"/>
                                      </p:to>
                                    </p:set>
                                    <p:animEffect transition="in" filter="blinds(horizontal)">
                                      <p:cBhvr>
                                        <p:cTn id="11" dur="500"/>
                                        <p:tgtEl>
                                          <p:spTgt spid="1247235">
                                            <p:txEl>
                                              <p:pRg st="1" end="1"/>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15" dur="500"/>
                                        <p:tgtEl>
                                          <p:spTgt spid="1247235">
                                            <p:txEl>
                                              <p:pRg st="2" end="2"/>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9" dur="500"/>
                                        <p:tgtEl>
                                          <p:spTgt spid="1247235">
                                            <p:txEl>
                                              <p:pRg st="3" end="3"/>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47235">
                                            <p:txEl>
                                              <p:pRg st="4" end="4"/>
                                            </p:txEl>
                                          </p:spTgt>
                                        </p:tgtEl>
                                        <p:attrNameLst>
                                          <p:attrName>style.visibility</p:attrName>
                                        </p:attrNameLst>
                                      </p:cBhvr>
                                      <p:to>
                                        <p:strVal val="visible"/>
                                      </p:to>
                                    </p:set>
                                    <p:animEffect transition="in" filter="blinds(horizontal)">
                                      <p:cBhvr>
                                        <p:cTn id="23" dur="500"/>
                                        <p:tgtEl>
                                          <p:spTgt spid="1247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552450"/>
            <a:ext cx="6705600" cy="411163"/>
          </a:xfrm>
        </p:spPr>
        <p:txBody>
          <a:bodyPr/>
          <a:lstStyle/>
          <a:p>
            <a:r>
              <a:rPr smtClean="0"/>
              <a:t>Errors</a:t>
            </a:r>
          </a:p>
        </p:txBody>
      </p:sp>
      <p:sp>
        <p:nvSpPr>
          <p:cNvPr id="1234947" name="Rectangle 3"/>
          <p:cNvSpPr>
            <a:spLocks noGrp="1" noChangeArrowheads="1"/>
          </p:cNvSpPr>
          <p:nvPr>
            <p:ph type="body" idx="1"/>
          </p:nvPr>
        </p:nvSpPr>
        <p:spPr/>
        <p:txBody>
          <a:bodyPr/>
          <a:lstStyle/>
          <a:p>
            <a:pPr marL="192881" indent="-192881">
              <a:spcBef>
                <a:spcPts val="0"/>
              </a:spcBef>
              <a:defRPr/>
            </a:pPr>
            <a:r>
              <a:t>An error is an unforeseen situation that occurs during program execution which makes further execution impossible. </a:t>
            </a:r>
          </a:p>
          <a:p>
            <a:pPr marL="192881" indent="-192881">
              <a:spcBef>
                <a:spcPts val="0"/>
              </a:spcBef>
              <a:defRPr/>
            </a:pPr>
            <a:endParaRPr sz="1400"/>
          </a:p>
          <a:p>
            <a:pPr marL="192881" indent="-192881">
              <a:spcBef>
                <a:spcPts val="0"/>
              </a:spcBef>
              <a:defRPr/>
            </a:pPr>
            <a:r>
              <a:t>The question is: </a:t>
            </a:r>
          </a:p>
          <a:p>
            <a:pPr marL="566738" lvl="1">
              <a:spcBef>
                <a:spcPts val="0"/>
              </a:spcBef>
              <a:buClr>
                <a:schemeClr val="tx1"/>
              </a:buClr>
              <a:buFontTx/>
              <a:buChar char="•"/>
              <a:defRPr/>
            </a:pPr>
            <a:r>
              <a:rPr>
                <a:cs typeface="+mn-cs"/>
              </a:rPr>
              <a:t>What to do when an error occurs?</a:t>
            </a:r>
          </a:p>
          <a:p>
            <a:pPr marL="566738" lvl="1">
              <a:spcBef>
                <a:spcPts val="0"/>
              </a:spcBef>
              <a:buClr>
                <a:schemeClr val="tx1"/>
              </a:buClr>
              <a:buFontTx/>
              <a:buChar char="•"/>
              <a:defRPr/>
            </a:pPr>
            <a:r>
              <a:rPr>
                <a:cs typeface="+mn-cs"/>
              </a:rPr>
              <a:t>How is the error handled?</a:t>
            </a:r>
          </a:p>
          <a:p>
            <a:pPr marL="566738" lvl="1">
              <a:spcBef>
                <a:spcPts val="0"/>
              </a:spcBef>
              <a:buClr>
                <a:schemeClr val="tx1"/>
              </a:buClr>
              <a:buFontTx/>
              <a:buChar char="•"/>
              <a:defRPr/>
            </a:pPr>
            <a:r>
              <a:rPr>
                <a:cs typeface="+mn-cs"/>
              </a:rPr>
              <a:t>Who handles the error?</a:t>
            </a:r>
          </a:p>
          <a:p>
            <a:pPr marL="566738" lvl="1">
              <a:spcBef>
                <a:spcPts val="0"/>
              </a:spcBef>
              <a:buClr>
                <a:schemeClr val="tx1"/>
              </a:buClr>
              <a:buFontTx/>
              <a:buChar char="•"/>
              <a:defRPr/>
            </a:pPr>
            <a:r>
              <a:rPr>
                <a:cs typeface="+mn-cs"/>
              </a:rPr>
              <a:t>Can the program recover from that error? </a:t>
            </a:r>
          </a:p>
          <a:p>
            <a:pPr marL="290513" lvl="1" indent="-290513">
              <a:spcBef>
                <a:spcPts val="0"/>
              </a:spcBef>
              <a:buClr>
                <a:schemeClr val="tx1"/>
              </a:buClr>
              <a:buFont typeface="Wingdings" panose="05000000000000000000" pitchFamily="2" charset="2"/>
              <a:buNone/>
              <a:defRPr/>
            </a:pPr>
            <a:r>
              <a:rPr sz="2000">
                <a:cs typeface="+mn-cs"/>
              </a:rPr>
              <a:t> </a:t>
            </a:r>
          </a:p>
          <a:p>
            <a:pPr marL="192881" indent="-192881">
              <a:spcBef>
                <a:spcPts val="0"/>
              </a:spcBef>
              <a:defRPr/>
            </a:pPr>
            <a:r>
              <a:t>Java uses </a:t>
            </a:r>
            <a:r>
              <a:rPr i="1">
                <a:solidFill>
                  <a:srgbClr val="FF3300"/>
                </a:solidFill>
              </a:rPr>
              <a:t>exceptions</a:t>
            </a:r>
            <a:r>
              <a:t> to provide the error-handling capabilities.</a:t>
            </a:r>
          </a:p>
          <a:p>
            <a:pPr marL="192881" indent="-192881">
              <a:spcBef>
                <a:spcPts val="0"/>
              </a:spcBef>
              <a:defRPr/>
            </a:pPr>
            <a:endParaRPr b="1"/>
          </a:p>
        </p:txBody>
      </p:sp>
      <p:pic>
        <p:nvPicPr>
          <p:cNvPr id="1234948" name="Picture 4" descr="question-mark-7788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30278">
            <a:off x="7620000" y="2971800"/>
            <a:ext cx="10493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34947">
                                            <p:txEl>
                                              <p:pRg st="0" end="0"/>
                                            </p:txEl>
                                          </p:spTgt>
                                        </p:tgtEl>
                                        <p:attrNameLst>
                                          <p:attrName>style.visibility</p:attrName>
                                        </p:attrNameLst>
                                      </p:cBhvr>
                                      <p:to>
                                        <p:strVal val="visible"/>
                                      </p:to>
                                    </p:set>
                                    <p:animEffect transition="in" filter="blinds(horizontal)">
                                      <p:cBhvr>
                                        <p:cTn id="7" dur="500"/>
                                        <p:tgtEl>
                                          <p:spTgt spid="1234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4947">
                                            <p:txEl>
                                              <p:pRg st="2" end="2"/>
                                            </p:txEl>
                                          </p:spTgt>
                                        </p:tgtEl>
                                        <p:attrNameLst>
                                          <p:attrName>style.visibility</p:attrName>
                                        </p:attrNameLst>
                                      </p:cBhvr>
                                      <p:to>
                                        <p:strVal val="visible"/>
                                      </p:to>
                                    </p:set>
                                    <p:animEffect transition="in" filter="blinds(horizontal)">
                                      <p:cBhvr>
                                        <p:cTn id="12" dur="500"/>
                                        <p:tgtEl>
                                          <p:spTgt spid="1234947">
                                            <p:txEl>
                                              <p:pRg st="2" end="2"/>
                                            </p:txEl>
                                          </p:spTgt>
                                        </p:tgtEl>
                                      </p:cBhvr>
                                    </p:animEffect>
                                  </p:childTnLst>
                                </p:cTn>
                              </p:par>
                              <p:par>
                                <p:cTn id="13" presetID="25" presetClass="entr" presetSubtype="0" fill="hold" nodeType="withEffect">
                                  <p:stCondLst>
                                    <p:cond delay="0"/>
                                  </p:stCondLst>
                                  <p:childTnLst>
                                    <p:set>
                                      <p:cBhvr>
                                        <p:cTn id="14" dur="1" fill="hold">
                                          <p:stCondLst>
                                            <p:cond delay="0"/>
                                          </p:stCondLst>
                                        </p:cTn>
                                        <p:tgtEl>
                                          <p:spTgt spid="1234948"/>
                                        </p:tgtEl>
                                        <p:attrNameLst>
                                          <p:attrName>style.visibility</p:attrName>
                                        </p:attrNameLst>
                                      </p:cBhvr>
                                      <p:to>
                                        <p:strVal val="visible"/>
                                      </p:to>
                                    </p:set>
                                    <p:anim calcmode="lin" valueType="num">
                                      <p:cBhvr>
                                        <p:cTn id="15" dur="500" decel="50000" fill="hold">
                                          <p:stCondLst>
                                            <p:cond delay="0"/>
                                          </p:stCondLst>
                                        </p:cTn>
                                        <p:tgtEl>
                                          <p:spTgt spid="1234948"/>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234948"/>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234948"/>
                                        </p:tgtEl>
                                        <p:attrNameLst>
                                          <p:attrName>ppt_w</p:attrName>
                                        </p:attrNameLst>
                                      </p:cBhvr>
                                      <p:tavLst>
                                        <p:tav tm="0">
                                          <p:val>
                                            <p:strVal val="#ppt_w*.05"/>
                                          </p:val>
                                        </p:tav>
                                        <p:tav tm="100000">
                                          <p:val>
                                            <p:strVal val="#ppt_w"/>
                                          </p:val>
                                        </p:tav>
                                      </p:tavLst>
                                    </p:anim>
                                    <p:anim calcmode="lin" valueType="num">
                                      <p:cBhvr>
                                        <p:cTn id="18" dur="1000" fill="hold"/>
                                        <p:tgtEl>
                                          <p:spTgt spid="1234948"/>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234948"/>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234948"/>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234948"/>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234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34947">
                                            <p:txEl>
                                              <p:pRg st="3" end="3"/>
                                            </p:txEl>
                                          </p:spTgt>
                                        </p:tgtEl>
                                        <p:attrNameLst>
                                          <p:attrName>style.visibility</p:attrName>
                                        </p:attrNameLst>
                                      </p:cBhvr>
                                      <p:to>
                                        <p:strVal val="visible"/>
                                      </p:to>
                                    </p:set>
                                    <p:animEffect transition="in" filter="blinds(horizontal)">
                                      <p:cBhvr>
                                        <p:cTn id="27" dur="500"/>
                                        <p:tgtEl>
                                          <p:spTgt spid="12349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34947">
                                            <p:txEl>
                                              <p:pRg st="4" end="4"/>
                                            </p:txEl>
                                          </p:spTgt>
                                        </p:tgtEl>
                                        <p:attrNameLst>
                                          <p:attrName>style.visibility</p:attrName>
                                        </p:attrNameLst>
                                      </p:cBhvr>
                                      <p:to>
                                        <p:strVal val="visible"/>
                                      </p:to>
                                    </p:set>
                                    <p:animEffect transition="in" filter="blinds(horizontal)">
                                      <p:cBhvr>
                                        <p:cTn id="32" dur="500"/>
                                        <p:tgtEl>
                                          <p:spTgt spid="123494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34947">
                                            <p:txEl>
                                              <p:pRg st="5" end="5"/>
                                            </p:txEl>
                                          </p:spTgt>
                                        </p:tgtEl>
                                        <p:attrNameLst>
                                          <p:attrName>style.visibility</p:attrName>
                                        </p:attrNameLst>
                                      </p:cBhvr>
                                      <p:to>
                                        <p:strVal val="visible"/>
                                      </p:to>
                                    </p:set>
                                    <p:animEffect transition="in" filter="blinds(horizontal)">
                                      <p:cBhvr>
                                        <p:cTn id="37" dur="500"/>
                                        <p:tgtEl>
                                          <p:spTgt spid="123494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234947">
                                            <p:txEl>
                                              <p:pRg st="6" end="6"/>
                                            </p:txEl>
                                          </p:spTgt>
                                        </p:tgtEl>
                                        <p:attrNameLst>
                                          <p:attrName>style.visibility</p:attrName>
                                        </p:attrNameLst>
                                      </p:cBhvr>
                                      <p:to>
                                        <p:strVal val="visible"/>
                                      </p:to>
                                    </p:set>
                                    <p:animEffect transition="in" filter="blinds(horizontal)">
                                      <p:cBhvr>
                                        <p:cTn id="42" dur="500"/>
                                        <p:tgtEl>
                                          <p:spTgt spid="123494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34947">
                                            <p:txEl>
                                              <p:pRg st="8" end="8"/>
                                            </p:txEl>
                                          </p:spTgt>
                                        </p:tgtEl>
                                        <p:attrNameLst>
                                          <p:attrName>style.visibility</p:attrName>
                                        </p:attrNameLst>
                                      </p:cBhvr>
                                      <p:to>
                                        <p:strVal val="visible"/>
                                      </p:to>
                                    </p:set>
                                    <p:animEffect transition="in" filter="blinds(horizontal)">
                                      <p:cBhvr>
                                        <p:cTn id="47" dur="500"/>
                                        <p:tgtEl>
                                          <p:spTgt spid="1234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552450"/>
            <a:ext cx="6705600" cy="411163"/>
          </a:xfrm>
        </p:spPr>
        <p:txBody>
          <a:bodyPr/>
          <a:lstStyle/>
          <a:p>
            <a:r>
              <a:rPr smtClean="0"/>
              <a:t> Exceptions</a:t>
            </a:r>
          </a:p>
        </p:txBody>
      </p:sp>
      <p:sp>
        <p:nvSpPr>
          <p:cNvPr id="1231875" name="Rectangle 3"/>
          <p:cNvSpPr>
            <a:spLocks noGrp="1" noChangeArrowheads="1"/>
          </p:cNvSpPr>
          <p:nvPr>
            <p:ph type="body" idx="1"/>
          </p:nvPr>
        </p:nvSpPr>
        <p:spPr/>
        <p:txBody>
          <a:bodyPr/>
          <a:lstStyle/>
          <a:p>
            <a:r>
              <a:rPr lang="en-US" altLang="en-US" smtClean="0"/>
              <a:t>An </a:t>
            </a:r>
            <a:r>
              <a:rPr lang="en-US" altLang="en-US" i="1" smtClean="0">
                <a:solidFill>
                  <a:srgbClr val="FF3300"/>
                </a:solidFill>
              </a:rPr>
              <a:t>exception</a:t>
            </a:r>
            <a:r>
              <a:rPr lang="en-US" altLang="en-US" smtClean="0">
                <a:solidFill>
                  <a:srgbClr val="FF3300"/>
                </a:solidFill>
              </a:rPr>
              <a:t> </a:t>
            </a:r>
            <a:r>
              <a:rPr lang="en-US" altLang="en-US" smtClean="0"/>
              <a:t>is an </a:t>
            </a:r>
            <a:r>
              <a:rPr lang="en-US" altLang="en-US" smtClean="0">
                <a:solidFill>
                  <a:srgbClr val="FF3300"/>
                </a:solidFill>
              </a:rPr>
              <a:t>event</a:t>
            </a:r>
            <a:r>
              <a:rPr lang="en-US" altLang="en-US" smtClean="0"/>
              <a:t>, which occurs during the execution of a program, that </a:t>
            </a:r>
            <a:r>
              <a:rPr lang="en-US" altLang="en-US" smtClean="0">
                <a:solidFill>
                  <a:srgbClr val="FF3300"/>
                </a:solidFill>
              </a:rPr>
              <a:t>disrupts the normal flow</a:t>
            </a:r>
            <a:r>
              <a:rPr lang="en-US" altLang="en-US" smtClean="0"/>
              <a:t> of the program's instructions. </a:t>
            </a:r>
          </a:p>
          <a:p>
            <a:pPr>
              <a:buFont typeface="Wingdings" panose="05000000000000000000" pitchFamily="2" charset="2"/>
              <a:buNone/>
            </a:pPr>
            <a:endParaRPr lang="en-US" altLang="en-US" sz="1400" smtClean="0"/>
          </a:p>
          <a:p>
            <a:r>
              <a:rPr lang="en-US" altLang="en-US" smtClean="0"/>
              <a:t>When an </a:t>
            </a:r>
            <a:r>
              <a:rPr lang="en-US" altLang="en-US" smtClean="0">
                <a:solidFill>
                  <a:srgbClr val="FF3300"/>
                </a:solidFill>
              </a:rPr>
              <a:t>error occurs</a:t>
            </a:r>
            <a:r>
              <a:rPr lang="en-US" altLang="en-US" smtClean="0"/>
              <a:t>, the exception is </a:t>
            </a:r>
            <a:r>
              <a:rPr lang="en-US" altLang="en-US" i="1" smtClean="0">
                <a:solidFill>
                  <a:srgbClr val="FF3300"/>
                </a:solidFill>
              </a:rPr>
              <a:t>thrown</a:t>
            </a:r>
            <a:r>
              <a:rPr lang="en-US" altLang="en-US" smtClean="0"/>
              <a:t>.</a:t>
            </a:r>
          </a:p>
          <a:p>
            <a:pPr>
              <a:buFont typeface="Wingdings" panose="05000000000000000000" pitchFamily="2" charset="2"/>
              <a:buNone/>
            </a:pPr>
            <a:endParaRPr lang="en-US" altLang="en-US" sz="1400" smtClean="0"/>
          </a:p>
          <a:p>
            <a:r>
              <a:rPr lang="en-US" altLang="en-US" smtClean="0"/>
              <a:t>If the method does not handle the exception, it is thrown to its caller function </a:t>
            </a:r>
          </a:p>
          <a:p>
            <a:pPr>
              <a:buFont typeface="Wingdings" panose="05000000000000000000" pitchFamily="2" charset="2"/>
              <a:buNone/>
            </a:pPr>
            <a:endParaRPr lang="en-US" altLang="en-US" smtClean="0"/>
          </a:p>
          <a:p>
            <a:r>
              <a:rPr lang="en-US" altLang="en-US" smtClean="0"/>
              <a:t>Eventually if an exception is thrown out of </a:t>
            </a:r>
            <a:r>
              <a:rPr lang="en-US" altLang="en-US" i="1" smtClean="0"/>
              <a:t>main</a:t>
            </a:r>
            <a:r>
              <a:rPr lang="en-US" altLang="en-US" smtClean="0"/>
              <a:t> function, the program is terminated abnormally</a:t>
            </a:r>
          </a:p>
          <a:p>
            <a:endParaRPr lang="en-US" altLang="en-US" smtClean="0"/>
          </a:p>
          <a:p>
            <a:r>
              <a:rPr lang="en-US" altLang="en-US" smtClean="0"/>
              <a:t>JVM halts and the stack trace will be printed to the output</a:t>
            </a:r>
          </a:p>
        </p:txBody>
      </p:sp>
      <p:pic>
        <p:nvPicPr>
          <p:cNvPr id="1231880" name="Picture 8" descr="images%5Cwr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313" y="3779837"/>
            <a:ext cx="2706687"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animEffect transition="in" filter="blinds(horizontal)">
                                      <p:cBhvr>
                                        <p:cTn id="7" dur="500"/>
                                        <p:tgtEl>
                                          <p:spTgt spid="1231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1875">
                                            <p:txEl>
                                              <p:pRg st="2" end="2"/>
                                            </p:txEl>
                                          </p:spTgt>
                                        </p:tgtEl>
                                        <p:attrNameLst>
                                          <p:attrName>style.visibility</p:attrName>
                                        </p:attrNameLst>
                                      </p:cBhvr>
                                      <p:to>
                                        <p:strVal val="visible"/>
                                      </p:to>
                                    </p:set>
                                    <p:animEffect transition="in" filter="blinds(horizontal)">
                                      <p:cBhvr>
                                        <p:cTn id="12" dur="500"/>
                                        <p:tgtEl>
                                          <p:spTgt spid="1231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31875">
                                            <p:txEl>
                                              <p:pRg st="4" end="4"/>
                                            </p:txEl>
                                          </p:spTgt>
                                        </p:tgtEl>
                                        <p:attrNameLst>
                                          <p:attrName>style.visibility</p:attrName>
                                        </p:attrNameLst>
                                      </p:cBhvr>
                                      <p:to>
                                        <p:strVal val="visible"/>
                                      </p:to>
                                    </p:set>
                                    <p:animEffect transition="in" filter="blinds(horizontal)">
                                      <p:cBhvr>
                                        <p:cTn id="17" dur="500"/>
                                        <p:tgtEl>
                                          <p:spTgt spid="12318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31875">
                                            <p:txEl>
                                              <p:pRg st="6" end="6"/>
                                            </p:txEl>
                                          </p:spTgt>
                                        </p:tgtEl>
                                        <p:attrNameLst>
                                          <p:attrName>style.visibility</p:attrName>
                                        </p:attrNameLst>
                                      </p:cBhvr>
                                      <p:to>
                                        <p:strVal val="visible"/>
                                      </p:to>
                                    </p:set>
                                    <p:animEffect transition="in" filter="blinds(horizontal)">
                                      <p:cBhvr>
                                        <p:cTn id="22" dur="500"/>
                                        <p:tgtEl>
                                          <p:spTgt spid="12318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31875">
                                            <p:txEl>
                                              <p:pRg st="8" end="8"/>
                                            </p:txEl>
                                          </p:spTgt>
                                        </p:tgtEl>
                                        <p:attrNameLst>
                                          <p:attrName>style.visibility</p:attrName>
                                        </p:attrNameLst>
                                      </p:cBhvr>
                                      <p:to>
                                        <p:strVal val="visible"/>
                                      </p:to>
                                    </p:set>
                                    <p:animEffect transition="in" filter="blinds(horizontal)">
                                      <p:cBhvr>
                                        <p:cTn id="27" dur="500"/>
                                        <p:tgtEl>
                                          <p:spTgt spid="1231875">
                                            <p:txEl>
                                              <p:pRg st="8" end="8"/>
                                            </p:txEl>
                                          </p:spTgt>
                                        </p:tgtEl>
                                      </p:cBhvr>
                                    </p:animEffect>
                                  </p:childTnLst>
                                </p:cTn>
                              </p:par>
                              <p:par>
                                <p:cTn id="28" presetID="35" presetClass="entr" presetSubtype="0" fill="hold" nodeType="withEffect">
                                  <p:stCondLst>
                                    <p:cond delay="0"/>
                                  </p:stCondLst>
                                  <p:childTnLst>
                                    <p:set>
                                      <p:cBhvr>
                                        <p:cTn id="29" dur="1" fill="hold">
                                          <p:stCondLst>
                                            <p:cond delay="0"/>
                                          </p:stCondLst>
                                        </p:cTn>
                                        <p:tgtEl>
                                          <p:spTgt spid="1231880"/>
                                        </p:tgtEl>
                                        <p:attrNameLst>
                                          <p:attrName>style.visibility</p:attrName>
                                        </p:attrNameLst>
                                      </p:cBhvr>
                                      <p:to>
                                        <p:strVal val="visible"/>
                                      </p:to>
                                    </p:set>
                                    <p:animEffect transition="in" filter="fade">
                                      <p:cBhvr>
                                        <p:cTn id="30" dur="2000"/>
                                        <p:tgtEl>
                                          <p:spTgt spid="1231880"/>
                                        </p:tgtEl>
                                      </p:cBhvr>
                                    </p:animEffect>
                                    <p:anim calcmode="lin" valueType="num">
                                      <p:cBhvr>
                                        <p:cTn id="31" dur="2000" fill="hold"/>
                                        <p:tgtEl>
                                          <p:spTgt spid="1231880"/>
                                        </p:tgtEl>
                                        <p:attrNameLst>
                                          <p:attrName>style.rotation</p:attrName>
                                        </p:attrNameLst>
                                      </p:cBhvr>
                                      <p:tavLst>
                                        <p:tav tm="0">
                                          <p:val>
                                            <p:fltVal val="720"/>
                                          </p:val>
                                        </p:tav>
                                        <p:tav tm="100000">
                                          <p:val>
                                            <p:fltVal val="0"/>
                                          </p:val>
                                        </p:tav>
                                      </p:tavLst>
                                    </p:anim>
                                    <p:anim calcmode="lin" valueType="num">
                                      <p:cBhvr>
                                        <p:cTn id="32" dur="2000" fill="hold"/>
                                        <p:tgtEl>
                                          <p:spTgt spid="1231880"/>
                                        </p:tgtEl>
                                        <p:attrNameLst>
                                          <p:attrName>ppt_h</p:attrName>
                                        </p:attrNameLst>
                                      </p:cBhvr>
                                      <p:tavLst>
                                        <p:tav tm="0">
                                          <p:val>
                                            <p:fltVal val="0"/>
                                          </p:val>
                                        </p:tav>
                                        <p:tav tm="100000">
                                          <p:val>
                                            <p:strVal val="#ppt_h"/>
                                          </p:val>
                                        </p:tav>
                                      </p:tavLst>
                                    </p:anim>
                                    <p:anim calcmode="lin" valueType="num">
                                      <p:cBhvr>
                                        <p:cTn id="33" dur="2000" fill="hold"/>
                                        <p:tgtEl>
                                          <p:spTgt spid="123188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552450"/>
            <a:ext cx="6705600" cy="411163"/>
          </a:xfrm>
        </p:spPr>
        <p:txBody>
          <a:bodyPr/>
          <a:lstStyle/>
          <a:p>
            <a:r>
              <a:rPr smtClean="0"/>
              <a:t>Exception</a:t>
            </a:r>
          </a:p>
        </p:txBody>
      </p:sp>
      <p:sp>
        <p:nvSpPr>
          <p:cNvPr id="1252355"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Uncaught Exception:</a:t>
            </a:r>
          </a:p>
          <a:p>
            <a:pPr>
              <a:buFont typeface="Wingdings" panose="05000000000000000000" pitchFamily="2" charset="2"/>
              <a:buNone/>
            </a:pPr>
            <a:endParaRPr lang="en-US" altLang="en-US" sz="1400" smtClean="0">
              <a:solidFill>
                <a:srgbClr val="FF3300"/>
              </a:solidFill>
            </a:endParaRPr>
          </a:p>
          <a:p>
            <a:pPr>
              <a:buFont typeface="Wingdings" panose="05000000000000000000" pitchFamily="2" charset="2"/>
              <a:buNone/>
            </a:pPr>
            <a:r>
              <a:rPr lang="en-US" altLang="en-US" smtClean="0">
                <a:solidFill>
                  <a:srgbClr val="FF3300"/>
                </a:solidFill>
                <a:latin typeface="Courier New" panose="02070309020205020404" pitchFamily="49" charset="0"/>
              </a:rPr>
              <a:t>	</a:t>
            </a:r>
            <a:r>
              <a:rPr lang="en-US" altLang="en-US" smtClean="0">
                <a:latin typeface="Courier New" panose="02070309020205020404" pitchFamily="49" charset="0"/>
              </a:rPr>
              <a:t>1.</a:t>
            </a:r>
            <a:r>
              <a:rPr lang="en-US" altLang="en-US" smtClean="0">
                <a:solidFill>
                  <a:srgbClr val="FF3300"/>
                </a:solidFill>
                <a:latin typeface="Courier New" panose="02070309020205020404" pitchFamily="49" charset="0"/>
              </a:rPr>
              <a:t> </a:t>
            </a:r>
            <a:r>
              <a:rPr lang="en-US" altLang="en-US" smtClean="0">
                <a:latin typeface="Courier New" panose="02070309020205020404" pitchFamily="49" charset="0"/>
              </a:rPr>
              <a:t>class ExceptionDemo {</a:t>
            </a:r>
          </a:p>
          <a:p>
            <a:pPr>
              <a:buFont typeface="Wingdings" panose="05000000000000000000" pitchFamily="2" charset="2"/>
              <a:buNone/>
            </a:pPr>
            <a:r>
              <a:rPr lang="en-US" altLang="en-US" smtClean="0">
                <a:latin typeface="Courier New" panose="02070309020205020404" pitchFamily="49" charset="0"/>
              </a:rPr>
              <a:t>	2.	public static void main (String args[]) {</a:t>
            </a:r>
          </a:p>
          <a:p>
            <a:pPr>
              <a:buFont typeface="Wingdings" panose="05000000000000000000" pitchFamily="2" charset="2"/>
              <a:buNone/>
            </a:pPr>
            <a:r>
              <a:rPr lang="en-US" altLang="en-US" smtClean="0">
                <a:latin typeface="Courier New" panose="02070309020205020404" pitchFamily="49" charset="0"/>
              </a:rPr>
              <a:t>	3.		int </a:t>
            </a:r>
            <a:r>
              <a:rPr lang="en-US" altLang="en-US" b="1" smtClean="0">
                <a:solidFill>
                  <a:srgbClr val="FF3300"/>
                </a:solidFill>
                <a:latin typeface="Courier New" panose="02070309020205020404" pitchFamily="49" charset="0"/>
              </a:rPr>
              <a:t>d = 0</a:t>
            </a:r>
            <a:r>
              <a:rPr lang="en-US" altLang="en-US" smtClean="0">
                <a:latin typeface="Courier New" panose="02070309020205020404" pitchFamily="49" charset="0"/>
              </a:rPr>
              <a:t>;</a:t>
            </a:r>
          </a:p>
          <a:p>
            <a:pPr>
              <a:buFont typeface="Wingdings" panose="05000000000000000000" pitchFamily="2" charset="2"/>
              <a:buNone/>
            </a:pPr>
            <a:r>
              <a:rPr lang="en-US" altLang="en-US" smtClean="0">
                <a:latin typeface="Courier New" panose="02070309020205020404" pitchFamily="49" charset="0"/>
              </a:rPr>
              <a:t>	4.		int </a:t>
            </a:r>
            <a:r>
              <a:rPr lang="en-US" altLang="en-US" b="1" smtClean="0">
                <a:solidFill>
                  <a:srgbClr val="FF3300"/>
                </a:solidFill>
                <a:latin typeface="Courier New" panose="02070309020205020404" pitchFamily="49" charset="0"/>
              </a:rPr>
              <a:t>a = 27/d</a:t>
            </a:r>
            <a:r>
              <a:rPr lang="en-US" altLang="en-US" smtClean="0">
                <a:latin typeface="Courier New" panose="02070309020205020404" pitchFamily="49" charset="0"/>
              </a:rPr>
              <a:t>;</a:t>
            </a:r>
            <a:r>
              <a:rPr lang="en-US" altLang="en-US" smtClean="0">
                <a:solidFill>
                  <a:srgbClr val="FF3300"/>
                </a:solidFill>
                <a:latin typeface="Courier New" panose="02070309020205020404" pitchFamily="49" charset="0"/>
              </a:rPr>
              <a:t> </a:t>
            </a:r>
            <a:r>
              <a:rPr lang="en-US" altLang="en-US" b="1" smtClean="0">
                <a:solidFill>
                  <a:srgbClr val="FF3300"/>
                </a:solidFill>
                <a:latin typeface="Courier New" panose="02070309020205020404" pitchFamily="49" charset="0"/>
              </a:rPr>
              <a:t>//Divide by Zero</a:t>
            </a:r>
          </a:p>
          <a:p>
            <a:pPr>
              <a:buFont typeface="Wingdings" panose="05000000000000000000" pitchFamily="2" charset="2"/>
              <a:buNone/>
            </a:pPr>
            <a:r>
              <a:rPr lang="en-US" altLang="en-US" smtClean="0">
                <a:latin typeface="Courier New" panose="02070309020205020404" pitchFamily="49" charset="0"/>
              </a:rPr>
              <a:t>	5.		System.out.println("Will I be printed?");</a:t>
            </a:r>
          </a:p>
          <a:p>
            <a:pPr>
              <a:buFont typeface="Wingdings" panose="05000000000000000000" pitchFamily="2" charset="2"/>
              <a:buNone/>
            </a:pPr>
            <a:r>
              <a:rPr lang="en-US" altLang="en-US" smtClean="0">
                <a:latin typeface="Courier New" panose="02070309020205020404" pitchFamily="49" charset="0"/>
              </a:rPr>
              <a:t>	6.	}</a:t>
            </a:r>
          </a:p>
          <a:p>
            <a:pPr>
              <a:buFont typeface="Wingdings" panose="05000000000000000000" pitchFamily="2" charset="2"/>
              <a:buNone/>
            </a:pPr>
            <a:r>
              <a:rPr lang="en-US" altLang="en-US" smtClean="0">
                <a:latin typeface="Courier New" panose="02070309020205020404" pitchFamily="49" charset="0"/>
              </a:rPr>
              <a:t>	7. }</a:t>
            </a:r>
          </a:p>
          <a:p>
            <a:pPr>
              <a:buFont typeface="Wingdings" panose="05000000000000000000" pitchFamily="2" charset="2"/>
              <a:buNone/>
            </a:pPr>
            <a:endParaRPr lang="en-US" altLang="en-US" smtClean="0">
              <a:solidFill>
                <a:srgbClr val="FF3300"/>
              </a:solidFill>
              <a:latin typeface="Courier New" panose="02070309020205020404" pitchFamily="49" charset="0"/>
            </a:endParaRPr>
          </a:p>
          <a:p>
            <a:pPr>
              <a:buFont typeface="Wingdings" panose="05000000000000000000" pitchFamily="2" charset="2"/>
              <a:buNone/>
            </a:pPr>
            <a:r>
              <a:rPr lang="en-US" altLang="en-US" b="1" smtClean="0"/>
              <a:t>Output:</a:t>
            </a:r>
            <a:endParaRPr lang="en-US" altLang="en-US" b="1" i="1" smtClean="0"/>
          </a:p>
          <a:p>
            <a:pPr>
              <a:buFont typeface="Wingdings" panose="05000000000000000000" pitchFamily="2" charset="2"/>
              <a:buNone/>
            </a:pPr>
            <a:r>
              <a:rPr lang="en-US" altLang="en-US" i="1" smtClean="0">
                <a:solidFill>
                  <a:srgbClr val="0066FF"/>
                </a:solidFill>
                <a:latin typeface="Courier New" panose="02070309020205020404" pitchFamily="49" charset="0"/>
              </a:rPr>
              <a:t>throws Exception:java.lang.ArithmeticException: / by zero</a:t>
            </a:r>
          </a:p>
          <a:p>
            <a:pPr>
              <a:buFont typeface="Wingdings" panose="05000000000000000000" pitchFamily="2" charset="2"/>
              <a:buNone/>
            </a:pPr>
            <a:r>
              <a:rPr lang="en-US" altLang="en-US" i="1" smtClean="0">
                <a:solidFill>
                  <a:srgbClr val="0066FF"/>
                </a:solidFill>
                <a:latin typeface="Courier New" panose="02070309020205020404" pitchFamily="49" charset="0"/>
              </a:rPr>
              <a:t>at ExceptionDemo.main(ExceptionDemo.java:4)</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52355">
                                            <p:txEl>
                                              <p:pRg st="0" end="0"/>
                                            </p:txEl>
                                          </p:spTgt>
                                        </p:tgtEl>
                                        <p:attrNameLst>
                                          <p:attrName>style.visibility</p:attrName>
                                        </p:attrNameLst>
                                      </p:cBhvr>
                                      <p:to>
                                        <p:strVal val="visible"/>
                                      </p:to>
                                    </p:set>
                                    <p:animEffect transition="in" filter="blinds(horizontal)">
                                      <p:cBhvr>
                                        <p:cTn id="7" dur="500"/>
                                        <p:tgtEl>
                                          <p:spTgt spid="1252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2355">
                                            <p:txEl>
                                              <p:pRg st="2" end="2"/>
                                            </p:txEl>
                                          </p:spTgt>
                                        </p:tgtEl>
                                        <p:attrNameLst>
                                          <p:attrName>style.visibility</p:attrName>
                                        </p:attrNameLst>
                                      </p:cBhvr>
                                      <p:to>
                                        <p:strVal val="visible"/>
                                      </p:to>
                                    </p:set>
                                    <p:animEffect transition="in" filter="blinds(horizontal)">
                                      <p:cBhvr>
                                        <p:cTn id="12" dur="500"/>
                                        <p:tgtEl>
                                          <p:spTgt spid="125235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52355">
                                            <p:txEl>
                                              <p:pRg st="3" end="3"/>
                                            </p:txEl>
                                          </p:spTgt>
                                        </p:tgtEl>
                                        <p:attrNameLst>
                                          <p:attrName>style.visibility</p:attrName>
                                        </p:attrNameLst>
                                      </p:cBhvr>
                                      <p:to>
                                        <p:strVal val="visible"/>
                                      </p:to>
                                    </p:set>
                                    <p:animEffect transition="in" filter="blinds(horizontal)">
                                      <p:cBhvr>
                                        <p:cTn id="15" dur="500"/>
                                        <p:tgtEl>
                                          <p:spTgt spid="125235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52355">
                                            <p:txEl>
                                              <p:pRg st="4" end="4"/>
                                            </p:txEl>
                                          </p:spTgt>
                                        </p:tgtEl>
                                        <p:attrNameLst>
                                          <p:attrName>style.visibility</p:attrName>
                                        </p:attrNameLst>
                                      </p:cBhvr>
                                      <p:to>
                                        <p:strVal val="visible"/>
                                      </p:to>
                                    </p:set>
                                    <p:animEffect transition="in" filter="blinds(horizontal)">
                                      <p:cBhvr>
                                        <p:cTn id="18" dur="500"/>
                                        <p:tgtEl>
                                          <p:spTgt spid="125235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52355">
                                            <p:txEl>
                                              <p:pRg st="5" end="5"/>
                                            </p:txEl>
                                          </p:spTgt>
                                        </p:tgtEl>
                                        <p:attrNameLst>
                                          <p:attrName>style.visibility</p:attrName>
                                        </p:attrNameLst>
                                      </p:cBhvr>
                                      <p:to>
                                        <p:strVal val="visible"/>
                                      </p:to>
                                    </p:set>
                                    <p:animEffect transition="in" filter="blinds(horizontal)">
                                      <p:cBhvr>
                                        <p:cTn id="21" dur="500"/>
                                        <p:tgtEl>
                                          <p:spTgt spid="125235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52355">
                                            <p:txEl>
                                              <p:pRg st="6" end="6"/>
                                            </p:txEl>
                                          </p:spTgt>
                                        </p:tgtEl>
                                        <p:attrNameLst>
                                          <p:attrName>style.visibility</p:attrName>
                                        </p:attrNameLst>
                                      </p:cBhvr>
                                      <p:to>
                                        <p:strVal val="visible"/>
                                      </p:to>
                                    </p:set>
                                    <p:animEffect transition="in" filter="blinds(horizontal)">
                                      <p:cBhvr>
                                        <p:cTn id="24" dur="500"/>
                                        <p:tgtEl>
                                          <p:spTgt spid="125235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52355">
                                            <p:txEl>
                                              <p:pRg st="7" end="7"/>
                                            </p:txEl>
                                          </p:spTgt>
                                        </p:tgtEl>
                                        <p:attrNameLst>
                                          <p:attrName>style.visibility</p:attrName>
                                        </p:attrNameLst>
                                      </p:cBhvr>
                                      <p:to>
                                        <p:strVal val="visible"/>
                                      </p:to>
                                    </p:set>
                                    <p:animEffect transition="in" filter="blinds(horizontal)">
                                      <p:cBhvr>
                                        <p:cTn id="27" dur="500"/>
                                        <p:tgtEl>
                                          <p:spTgt spid="125235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52355">
                                            <p:txEl>
                                              <p:pRg st="8" end="8"/>
                                            </p:txEl>
                                          </p:spTgt>
                                        </p:tgtEl>
                                        <p:attrNameLst>
                                          <p:attrName>style.visibility</p:attrName>
                                        </p:attrNameLst>
                                      </p:cBhvr>
                                      <p:to>
                                        <p:strVal val="visible"/>
                                      </p:to>
                                    </p:set>
                                    <p:animEffect transition="in" filter="blinds(horizontal)">
                                      <p:cBhvr>
                                        <p:cTn id="30" dur="500"/>
                                        <p:tgtEl>
                                          <p:spTgt spid="1252355">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52355">
                                            <p:txEl>
                                              <p:pRg st="10" end="10"/>
                                            </p:txEl>
                                          </p:spTgt>
                                        </p:tgtEl>
                                        <p:attrNameLst>
                                          <p:attrName>style.visibility</p:attrName>
                                        </p:attrNameLst>
                                      </p:cBhvr>
                                      <p:to>
                                        <p:strVal val="visible"/>
                                      </p:to>
                                    </p:set>
                                    <p:animEffect transition="in" filter="blinds(horizontal)">
                                      <p:cBhvr>
                                        <p:cTn id="35" dur="500"/>
                                        <p:tgtEl>
                                          <p:spTgt spid="1252355">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52355">
                                            <p:txEl>
                                              <p:pRg st="11" end="11"/>
                                            </p:txEl>
                                          </p:spTgt>
                                        </p:tgtEl>
                                        <p:attrNameLst>
                                          <p:attrName>style.visibility</p:attrName>
                                        </p:attrNameLst>
                                      </p:cBhvr>
                                      <p:to>
                                        <p:strVal val="visible"/>
                                      </p:to>
                                    </p:set>
                                    <p:animEffect transition="in" filter="blinds(horizontal)">
                                      <p:cBhvr>
                                        <p:cTn id="38" dur="500"/>
                                        <p:tgtEl>
                                          <p:spTgt spid="1252355">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252355">
                                            <p:txEl>
                                              <p:pRg st="12" end="12"/>
                                            </p:txEl>
                                          </p:spTgt>
                                        </p:tgtEl>
                                        <p:attrNameLst>
                                          <p:attrName>style.visibility</p:attrName>
                                        </p:attrNameLst>
                                      </p:cBhvr>
                                      <p:to>
                                        <p:strVal val="visible"/>
                                      </p:to>
                                    </p:set>
                                    <p:animEffect transition="in" filter="blinds(horizontal)">
                                      <p:cBhvr>
                                        <p:cTn id="41" dur="500"/>
                                        <p:tgtEl>
                                          <p:spTgt spid="12523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552450"/>
            <a:ext cx="6705600" cy="411163"/>
          </a:xfrm>
        </p:spPr>
        <p:txBody>
          <a:bodyPr/>
          <a:lstStyle/>
          <a:p>
            <a:r>
              <a:rPr smtClean="0"/>
              <a:t>Exceptions</a:t>
            </a:r>
          </a:p>
        </p:txBody>
      </p:sp>
      <p:sp>
        <p:nvSpPr>
          <p:cNvPr id="1235971" name="Rectangle 3"/>
          <p:cNvSpPr>
            <a:spLocks noGrp="1" noChangeArrowheads="1"/>
          </p:cNvSpPr>
          <p:nvPr>
            <p:ph type="body" idx="1"/>
          </p:nvPr>
        </p:nvSpPr>
        <p:spPr/>
        <p:txBody>
          <a:bodyPr/>
          <a:lstStyle/>
          <a:p>
            <a:pPr>
              <a:spcBef>
                <a:spcPts val="600"/>
              </a:spcBef>
              <a:buFont typeface="Wingdings" panose="05000000000000000000" pitchFamily="2" charset="2"/>
              <a:buNone/>
            </a:pPr>
            <a:r>
              <a:rPr lang="en-US" altLang="en-US" b="1" smtClean="0"/>
              <a:t>Exceptions are of two types:</a:t>
            </a:r>
          </a:p>
          <a:p>
            <a:pPr>
              <a:spcBef>
                <a:spcPts val="600"/>
              </a:spcBef>
            </a:pPr>
            <a:r>
              <a:rPr lang="en-US" altLang="en-US" smtClean="0"/>
              <a:t>Compiler-enforced exceptions, or </a:t>
            </a:r>
            <a:r>
              <a:rPr lang="en-US" altLang="en-US" smtClean="0">
                <a:solidFill>
                  <a:srgbClr val="FF3300"/>
                </a:solidFill>
              </a:rPr>
              <a:t>Checked Exceptions</a:t>
            </a:r>
            <a:endParaRPr lang="en-US" altLang="en-US" smtClean="0"/>
          </a:p>
          <a:p>
            <a:pPr>
              <a:spcBef>
                <a:spcPts val="600"/>
              </a:spcBef>
            </a:pPr>
            <a:r>
              <a:rPr lang="en-US" altLang="en-US" smtClean="0"/>
              <a:t>Runtime Exceptions, or </a:t>
            </a:r>
            <a:r>
              <a:rPr lang="en-US" altLang="en-US" smtClean="0">
                <a:solidFill>
                  <a:srgbClr val="FF3300"/>
                </a:solidFill>
              </a:rPr>
              <a:t>Unchecked Exceptions</a:t>
            </a:r>
            <a:endParaRPr lang="en-US" altLang="en-US" smtClean="0"/>
          </a:p>
        </p:txBody>
      </p:sp>
      <p:sp>
        <p:nvSpPr>
          <p:cNvPr id="28" name="AutoShape 4"/>
          <p:cNvSpPr>
            <a:spLocks noChangeArrowheads="1"/>
          </p:cNvSpPr>
          <p:nvPr/>
        </p:nvSpPr>
        <p:spPr bwMode="auto">
          <a:xfrm>
            <a:off x="60325" y="2524125"/>
            <a:ext cx="2895600" cy="685800"/>
          </a:xfrm>
          <a:prstGeom prst="wedgeRoundRectCallout">
            <a:avLst>
              <a:gd name="adj1" fmla="val 40420"/>
              <a:gd name="adj2" fmla="val 14529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400" b="1" dirty="0">
                <a:solidFill>
                  <a:srgbClr val="FF0000"/>
                </a:solidFill>
              </a:rPr>
              <a:t>Not caused by program errors. Not required to handle </a:t>
            </a:r>
            <a:r>
              <a:rPr lang="en-US" sz="1400" b="1" dirty="0" err="1">
                <a:solidFill>
                  <a:srgbClr val="FF0000"/>
                </a:solidFill>
              </a:rPr>
              <a:t>eg</a:t>
            </a:r>
            <a:r>
              <a:rPr lang="en-US" sz="1400" b="1" dirty="0">
                <a:solidFill>
                  <a:srgbClr val="FF0000"/>
                </a:solidFill>
              </a:rPr>
              <a:t>. Out of memory </a:t>
            </a:r>
            <a:endParaRPr lang="en-US" sz="1400" b="1" dirty="0">
              <a:solidFill>
                <a:schemeClr val="tx1"/>
              </a:solidFill>
            </a:endParaRPr>
          </a:p>
        </p:txBody>
      </p:sp>
      <p:grpSp>
        <p:nvGrpSpPr>
          <p:cNvPr id="36869" name="Group 34"/>
          <p:cNvGrpSpPr>
            <a:grpSpLocks/>
          </p:cNvGrpSpPr>
          <p:nvPr/>
        </p:nvGrpSpPr>
        <p:grpSpPr bwMode="auto">
          <a:xfrm>
            <a:off x="1855788" y="2667000"/>
            <a:ext cx="6581775" cy="3733800"/>
            <a:chOff x="4038600" y="2362200"/>
            <a:chExt cx="4953000" cy="3276600"/>
          </a:xfrm>
        </p:grpSpPr>
        <p:sp>
          <p:nvSpPr>
            <p:cNvPr id="99" name="Rectangle 98"/>
            <p:cNvSpPr/>
            <p:nvPr/>
          </p:nvSpPr>
          <p:spPr bwMode="auto">
            <a:xfrm>
              <a:off x="4952503" y="2362200"/>
              <a:ext cx="1372648" cy="380320"/>
            </a:xfrm>
            <a:prstGeom prst="rect">
              <a:avLst/>
            </a:prstGeom>
            <a:solidFill>
              <a:srgbClr val="FF0000">
                <a:lumMod val="20000"/>
                <a:lumOff val="80000"/>
              </a:srgbClr>
            </a:solidFill>
            <a:ln w="28575" cap="flat" cmpd="sng" algn="ctr">
              <a:solidFill>
                <a:srgbClr val="000000"/>
              </a:solidFill>
              <a:prstDash val="solid"/>
              <a:round/>
              <a:headEnd type="none" w="sm" len="sm"/>
              <a:tailEnd type="none" w="sm" len="sm"/>
            </a:ln>
            <a:effectLst/>
          </p:spPr>
          <p:txBody>
            <a:bodyPr lIns="0" rIns="0" anchor="ctr"/>
            <a:lstStyle/>
            <a:p>
              <a:pPr algn="ctr" defTabSz="228600" eaLnBrk="1" fontAlgn="auto" hangingPunct="1">
                <a:spcBef>
                  <a:spcPct val="20000"/>
                </a:spcBef>
                <a:spcAft>
                  <a:spcPts val="0"/>
                </a:spcAft>
                <a:buClr>
                  <a:srgbClr val="FF0000"/>
                </a:buClr>
                <a:buFont typeface="Arial" pitchFamily="34" charset="0"/>
                <a:buNone/>
                <a:defRPr/>
              </a:pPr>
              <a:r>
                <a:rPr lang="en-US" sz="1200" b="1" kern="0" dirty="0">
                  <a:solidFill>
                    <a:srgbClr val="000000"/>
                  </a:solidFill>
                  <a:latin typeface="Arial" pitchFamily="34" charset="0"/>
                  <a:cs typeface="+mn-cs"/>
                </a:rPr>
                <a:t>Throwable</a:t>
              </a:r>
            </a:p>
          </p:txBody>
        </p:sp>
        <p:sp>
          <p:nvSpPr>
            <p:cNvPr id="100" name="Rectangle 6"/>
            <p:cNvSpPr>
              <a:spLocks noChangeArrowheads="1"/>
            </p:cNvSpPr>
            <p:nvPr/>
          </p:nvSpPr>
          <p:spPr bwMode="auto">
            <a:xfrm>
              <a:off x="4153286" y="3429324"/>
              <a:ext cx="1371453" cy="380320"/>
            </a:xfrm>
            <a:prstGeom prst="rect">
              <a:avLst/>
            </a:prstGeom>
            <a:solidFill>
              <a:srgbClr val="CCECFF"/>
            </a:solidFill>
            <a:ln w="28575" algn="ctr">
              <a:solidFill>
                <a:srgbClr val="000000"/>
              </a:solidFill>
              <a:round/>
              <a:headEnd type="none" w="sm" len="sm"/>
              <a:tailEnd type="none" w="sm" len="sm"/>
            </a:ln>
          </p:spPr>
          <p:txBody>
            <a:bodyPr lIns="0" rIns="0" anchor="ct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r>
                <a:rPr lang="en-US" altLang="en-US" sz="1200" b="1" kern="0" smtClean="0">
                  <a:solidFill>
                    <a:srgbClr val="000000"/>
                  </a:solidFill>
                  <a:cs typeface="+mn-cs"/>
                </a:rPr>
                <a:t>Error</a:t>
              </a:r>
            </a:p>
          </p:txBody>
        </p:sp>
        <p:sp>
          <p:nvSpPr>
            <p:cNvPr id="101" name="Rectangle 100"/>
            <p:cNvSpPr/>
            <p:nvPr/>
          </p:nvSpPr>
          <p:spPr bwMode="auto">
            <a:xfrm>
              <a:off x="5791144" y="3429324"/>
              <a:ext cx="1371453" cy="380320"/>
            </a:xfrm>
            <a:prstGeom prst="rect">
              <a:avLst/>
            </a:prstGeom>
            <a:solidFill>
              <a:srgbClr val="FFFFFF">
                <a:lumMod val="85000"/>
              </a:srgbClr>
            </a:solidFill>
            <a:ln w="28575" cap="flat" cmpd="sng" algn="ctr">
              <a:solidFill>
                <a:srgbClr val="000000"/>
              </a:solidFill>
              <a:prstDash val="solid"/>
              <a:round/>
              <a:headEnd type="none" w="sm" len="sm"/>
              <a:tailEnd type="none" w="sm" len="sm"/>
            </a:ln>
            <a:effectLst/>
          </p:spPr>
          <p:txBody>
            <a:bodyPr lIns="0" rIns="0" anchor="ctr"/>
            <a:lstStyle/>
            <a:p>
              <a:pPr algn="ctr" defTabSz="228600" eaLnBrk="1" fontAlgn="auto" hangingPunct="1">
                <a:spcBef>
                  <a:spcPct val="20000"/>
                </a:spcBef>
                <a:spcAft>
                  <a:spcPts val="0"/>
                </a:spcAft>
                <a:buClr>
                  <a:srgbClr val="FF0000"/>
                </a:buClr>
                <a:buFont typeface="Arial" pitchFamily="34" charset="0"/>
                <a:buNone/>
                <a:defRPr/>
              </a:pPr>
              <a:r>
                <a:rPr lang="en-US" sz="1200" b="1" kern="0" dirty="0">
                  <a:solidFill>
                    <a:srgbClr val="000000"/>
                  </a:solidFill>
                  <a:latin typeface="Arial" pitchFamily="34" charset="0"/>
                  <a:cs typeface="+mn-cs"/>
                </a:rPr>
                <a:t>Exception</a:t>
              </a:r>
            </a:p>
          </p:txBody>
        </p:sp>
        <p:sp>
          <p:nvSpPr>
            <p:cNvPr id="102" name="Rectangle 8"/>
            <p:cNvSpPr>
              <a:spLocks noChangeArrowheads="1"/>
            </p:cNvSpPr>
            <p:nvPr/>
          </p:nvSpPr>
          <p:spPr bwMode="auto">
            <a:xfrm>
              <a:off x="4076829" y="4343206"/>
              <a:ext cx="1524368" cy="381713"/>
            </a:xfrm>
            <a:prstGeom prst="rect">
              <a:avLst/>
            </a:prstGeom>
            <a:solidFill>
              <a:srgbClr val="CCECFF"/>
            </a:solidFill>
            <a:ln w="28575" algn="ctr">
              <a:solidFill>
                <a:srgbClr val="000000"/>
              </a:solidFill>
              <a:round/>
              <a:headEnd type="none" w="sm" len="sm"/>
              <a:tailEnd type="none" w="sm" len="sm"/>
            </a:ln>
          </p:spPr>
          <p:txBody>
            <a:bodyPr lIns="0" rIns="0" anchor="ct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r>
                <a:rPr lang="en-US" altLang="en-US" sz="1200" b="1" kern="0" smtClean="0">
                  <a:solidFill>
                    <a:srgbClr val="000000"/>
                  </a:solidFill>
                  <a:cs typeface="+mn-cs"/>
                </a:rPr>
                <a:t>RuntimeException</a:t>
              </a:r>
            </a:p>
          </p:txBody>
        </p:sp>
        <p:sp>
          <p:nvSpPr>
            <p:cNvPr id="103" name="Rectangle 102"/>
            <p:cNvSpPr/>
            <p:nvPr/>
          </p:nvSpPr>
          <p:spPr bwMode="auto">
            <a:xfrm>
              <a:off x="5714687" y="4343206"/>
              <a:ext cx="1524368" cy="381713"/>
            </a:xfrm>
            <a:prstGeom prst="rect">
              <a:avLst/>
            </a:prstGeom>
            <a:solidFill>
              <a:srgbClr val="FFFFFF">
                <a:lumMod val="85000"/>
              </a:srgbClr>
            </a:solidFill>
            <a:ln w="28575" cap="flat" cmpd="sng" algn="ctr">
              <a:solidFill>
                <a:srgbClr val="000000"/>
              </a:solidFill>
              <a:prstDash val="solid"/>
              <a:round/>
              <a:headEnd type="none" w="sm" len="sm"/>
              <a:tailEnd type="none" w="sm" len="sm"/>
            </a:ln>
            <a:effectLst/>
          </p:spPr>
          <p:txBody>
            <a:bodyPr lIns="0" rIns="0" anchor="ctr"/>
            <a:lstStyle/>
            <a:p>
              <a:pPr algn="ctr" defTabSz="228600" eaLnBrk="1" fontAlgn="auto" hangingPunct="1">
                <a:spcBef>
                  <a:spcPct val="20000"/>
                </a:spcBef>
                <a:spcAft>
                  <a:spcPts val="0"/>
                </a:spcAft>
                <a:buClr>
                  <a:srgbClr val="FF0000"/>
                </a:buClr>
                <a:buFont typeface="Arial" pitchFamily="34" charset="0"/>
                <a:buNone/>
                <a:defRPr/>
              </a:pPr>
              <a:r>
                <a:rPr lang="en-US" sz="1200" b="1" kern="0" dirty="0">
                  <a:solidFill>
                    <a:srgbClr val="000000"/>
                  </a:solidFill>
                  <a:latin typeface="Arial" pitchFamily="34" charset="0"/>
                  <a:cs typeface="+mn-cs"/>
                </a:rPr>
                <a:t>SQLException</a:t>
              </a:r>
            </a:p>
          </p:txBody>
        </p:sp>
        <p:sp>
          <p:nvSpPr>
            <p:cNvPr id="104" name="Rectangle 103"/>
            <p:cNvSpPr/>
            <p:nvPr/>
          </p:nvSpPr>
          <p:spPr bwMode="auto">
            <a:xfrm>
              <a:off x="7391969" y="4343206"/>
              <a:ext cx="1523173" cy="381713"/>
            </a:xfrm>
            <a:prstGeom prst="rect">
              <a:avLst/>
            </a:prstGeom>
            <a:solidFill>
              <a:srgbClr val="FFFFFF">
                <a:lumMod val="85000"/>
              </a:srgbClr>
            </a:solidFill>
            <a:ln w="28575" cap="flat" cmpd="sng" algn="ctr">
              <a:solidFill>
                <a:srgbClr val="000000"/>
              </a:solidFill>
              <a:prstDash val="solid"/>
              <a:round/>
              <a:headEnd type="none" w="sm" len="sm"/>
              <a:tailEnd type="none" w="sm" len="sm"/>
            </a:ln>
            <a:effectLst/>
          </p:spPr>
          <p:txBody>
            <a:bodyPr lIns="0" rIns="0" anchor="ctr"/>
            <a:lstStyle/>
            <a:p>
              <a:pPr algn="ctr" defTabSz="228600" eaLnBrk="1" fontAlgn="auto" hangingPunct="1">
                <a:spcBef>
                  <a:spcPct val="20000"/>
                </a:spcBef>
                <a:spcAft>
                  <a:spcPts val="0"/>
                </a:spcAft>
                <a:buClr>
                  <a:srgbClr val="FF0000"/>
                </a:buClr>
                <a:buFont typeface="Arial" pitchFamily="34" charset="0"/>
                <a:buNone/>
                <a:defRPr/>
              </a:pPr>
              <a:r>
                <a:rPr lang="en-US" sz="1200" b="1" kern="0" dirty="0">
                  <a:solidFill>
                    <a:srgbClr val="000000"/>
                  </a:solidFill>
                  <a:latin typeface="Arial" pitchFamily="34" charset="0"/>
                  <a:cs typeface="+mn-cs"/>
                </a:rPr>
                <a:t>IOException</a:t>
              </a:r>
            </a:p>
          </p:txBody>
        </p:sp>
        <p:sp>
          <p:nvSpPr>
            <p:cNvPr id="105" name="Rectangle 11"/>
            <p:cNvSpPr>
              <a:spLocks noChangeArrowheads="1"/>
            </p:cNvSpPr>
            <p:nvPr/>
          </p:nvSpPr>
          <p:spPr bwMode="auto">
            <a:xfrm>
              <a:off x="4038600" y="5258481"/>
              <a:ext cx="1599630" cy="380319"/>
            </a:xfrm>
            <a:prstGeom prst="rect">
              <a:avLst/>
            </a:prstGeom>
            <a:solidFill>
              <a:srgbClr val="CCECFF"/>
            </a:solidFill>
            <a:ln w="28575" algn="ctr">
              <a:solidFill>
                <a:srgbClr val="000000"/>
              </a:solidFill>
              <a:round/>
              <a:headEnd type="none" w="sm" len="sm"/>
              <a:tailEnd type="none" w="sm" len="sm"/>
            </a:ln>
          </p:spPr>
          <p:txBody>
            <a:bodyPr lIns="0" rIns="0" anchor="ct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r>
                <a:rPr lang="en-US" altLang="en-US" sz="1200" b="1" kern="0" smtClean="0">
                  <a:solidFill>
                    <a:srgbClr val="000000"/>
                  </a:solidFill>
                  <a:cs typeface="+mn-cs"/>
                </a:rPr>
                <a:t>ArithmeticException</a:t>
              </a:r>
            </a:p>
          </p:txBody>
        </p:sp>
        <p:sp>
          <p:nvSpPr>
            <p:cNvPr id="106" name="Rectangle 105"/>
            <p:cNvSpPr/>
            <p:nvPr/>
          </p:nvSpPr>
          <p:spPr bwMode="auto">
            <a:xfrm>
              <a:off x="7162597" y="5258481"/>
              <a:ext cx="1829003" cy="380319"/>
            </a:xfrm>
            <a:prstGeom prst="rect">
              <a:avLst/>
            </a:prstGeom>
            <a:solidFill>
              <a:srgbClr val="FFFFFF">
                <a:lumMod val="85000"/>
              </a:srgbClr>
            </a:solidFill>
            <a:ln w="28575" cap="flat" cmpd="sng" algn="ctr">
              <a:solidFill>
                <a:srgbClr val="000000"/>
              </a:solidFill>
              <a:prstDash val="solid"/>
              <a:round/>
              <a:headEnd type="none" w="sm" len="sm"/>
              <a:tailEnd type="none" w="sm" len="sm"/>
            </a:ln>
            <a:effectLst/>
          </p:spPr>
          <p:txBody>
            <a:bodyPr lIns="0" rIns="0" anchor="ctr"/>
            <a:lstStyle/>
            <a:p>
              <a:pPr algn="ctr" defTabSz="228600" eaLnBrk="1" fontAlgn="auto" hangingPunct="1">
                <a:spcBef>
                  <a:spcPct val="20000"/>
                </a:spcBef>
                <a:spcAft>
                  <a:spcPts val="0"/>
                </a:spcAft>
                <a:buClr>
                  <a:srgbClr val="FF0000"/>
                </a:buClr>
                <a:buFont typeface="Arial" pitchFamily="34" charset="0"/>
                <a:buNone/>
                <a:defRPr/>
              </a:pPr>
              <a:r>
                <a:rPr lang="en-US" sz="1200" b="1" kern="0" dirty="0">
                  <a:solidFill>
                    <a:srgbClr val="000000"/>
                  </a:solidFill>
                  <a:latin typeface="Arial" pitchFamily="34" charset="0"/>
                  <a:cs typeface="+mn-cs"/>
                </a:rPr>
                <a:t>FileNotFoundException</a:t>
              </a:r>
            </a:p>
          </p:txBody>
        </p:sp>
        <p:cxnSp>
          <p:nvCxnSpPr>
            <p:cNvPr id="36879" name="Elbow Connector 14"/>
            <p:cNvCxnSpPr>
              <a:cxnSpLocks noChangeShapeType="1"/>
            </p:cNvCxnSpPr>
            <p:nvPr/>
          </p:nvCxnSpPr>
          <p:spPr bwMode="auto">
            <a:xfrm rot="5400000" flipH="1" flipV="1">
              <a:off x="4808220" y="2811780"/>
              <a:ext cx="685800" cy="548640"/>
            </a:xfrm>
            <a:prstGeom prst="bentConnector3">
              <a:avLst>
                <a:gd name="adj1"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6880" name="Elbow Connector 17"/>
            <p:cNvCxnSpPr>
              <a:cxnSpLocks noChangeShapeType="1"/>
            </p:cNvCxnSpPr>
            <p:nvPr/>
          </p:nvCxnSpPr>
          <p:spPr bwMode="auto">
            <a:xfrm rot="16200000" flipH="1">
              <a:off x="5815965" y="2766060"/>
              <a:ext cx="685800" cy="640080"/>
            </a:xfrm>
            <a:prstGeom prst="bentConnector3">
              <a:avLst>
                <a:gd name="adj1"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09" name="Isosceles Triangle 18"/>
            <p:cNvSpPr>
              <a:spLocks noChangeArrowheads="1"/>
            </p:cNvSpPr>
            <p:nvPr/>
          </p:nvSpPr>
          <p:spPr bwMode="auto">
            <a:xfrm>
              <a:off x="5350321" y="2762024"/>
              <a:ext cx="152915" cy="153242"/>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10" name="Isosceles Triangle 19"/>
            <p:cNvSpPr>
              <a:spLocks noChangeArrowheads="1"/>
            </p:cNvSpPr>
            <p:nvPr/>
          </p:nvSpPr>
          <p:spPr bwMode="auto">
            <a:xfrm>
              <a:off x="5762473" y="2762024"/>
              <a:ext cx="152915" cy="153242"/>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cxnSp>
          <p:nvCxnSpPr>
            <p:cNvPr id="36883" name="Straight Connector 21"/>
            <p:cNvCxnSpPr>
              <a:cxnSpLocks noChangeShapeType="1"/>
              <a:stCxn id="102" idx="2"/>
              <a:endCxn id="105" idx="0"/>
            </p:cNvCxnSpPr>
            <p:nvPr/>
          </p:nvCxnSpPr>
          <p:spPr bwMode="auto">
            <a:xfrm rot="5400000">
              <a:off x="4572000" y="4991100"/>
              <a:ext cx="533400" cy="0"/>
            </a:xfrm>
            <a:prstGeom prst="line">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12" name="Isosceles Triangle 22"/>
            <p:cNvSpPr>
              <a:spLocks noChangeArrowheads="1"/>
            </p:cNvSpPr>
            <p:nvPr/>
          </p:nvSpPr>
          <p:spPr bwMode="auto">
            <a:xfrm>
              <a:off x="4762555" y="4733277"/>
              <a:ext cx="152915" cy="153242"/>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cxnSp>
          <p:nvCxnSpPr>
            <p:cNvPr id="36885" name="Straight Connector 23"/>
            <p:cNvCxnSpPr>
              <a:cxnSpLocks noChangeShapeType="1"/>
            </p:cNvCxnSpPr>
            <p:nvPr/>
          </p:nvCxnSpPr>
          <p:spPr bwMode="auto">
            <a:xfrm rot="5400000">
              <a:off x="7886700" y="4991100"/>
              <a:ext cx="533400" cy="0"/>
            </a:xfrm>
            <a:prstGeom prst="line">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14" name="Isosceles Triangle 24"/>
            <p:cNvSpPr>
              <a:spLocks noChangeArrowheads="1"/>
            </p:cNvSpPr>
            <p:nvPr/>
          </p:nvSpPr>
          <p:spPr bwMode="auto">
            <a:xfrm>
              <a:off x="8077696" y="4733277"/>
              <a:ext cx="151720" cy="153242"/>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cxnSp>
          <p:nvCxnSpPr>
            <p:cNvPr id="36887" name="Straight Connector 25"/>
            <p:cNvCxnSpPr>
              <a:cxnSpLocks noChangeShapeType="1"/>
            </p:cNvCxnSpPr>
            <p:nvPr/>
          </p:nvCxnSpPr>
          <p:spPr bwMode="auto">
            <a:xfrm rot="5400000">
              <a:off x="6210300" y="4076700"/>
              <a:ext cx="533400" cy="0"/>
            </a:xfrm>
            <a:prstGeom prst="line">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16" name="Isosceles Triangle 26"/>
            <p:cNvSpPr>
              <a:spLocks noChangeArrowheads="1"/>
            </p:cNvSpPr>
            <p:nvPr/>
          </p:nvSpPr>
          <p:spPr bwMode="auto">
            <a:xfrm>
              <a:off x="6400414" y="3819395"/>
              <a:ext cx="152915" cy="151850"/>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cxnSp>
          <p:nvCxnSpPr>
            <p:cNvPr id="36889" name="Elbow Connector 27"/>
            <p:cNvCxnSpPr>
              <a:cxnSpLocks noChangeShapeType="1"/>
              <a:stCxn id="102" idx="0"/>
              <a:endCxn id="118" idx="3"/>
            </p:cNvCxnSpPr>
            <p:nvPr/>
          </p:nvCxnSpPr>
          <p:spPr bwMode="auto">
            <a:xfrm rot="5400000" flipH="1" flipV="1">
              <a:off x="5281613" y="3529013"/>
              <a:ext cx="371475" cy="1257300"/>
            </a:xfrm>
            <a:prstGeom prst="bentConnector3">
              <a:avLst>
                <a:gd name="adj1"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18" name="Isosceles Triangle 28"/>
            <p:cNvSpPr>
              <a:spLocks noChangeArrowheads="1"/>
            </p:cNvSpPr>
            <p:nvPr/>
          </p:nvSpPr>
          <p:spPr bwMode="auto">
            <a:xfrm>
              <a:off x="6019322" y="3819395"/>
              <a:ext cx="152915" cy="151850"/>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19" name="Isosceles Triangle 29"/>
            <p:cNvSpPr>
              <a:spLocks noChangeArrowheads="1"/>
            </p:cNvSpPr>
            <p:nvPr/>
          </p:nvSpPr>
          <p:spPr bwMode="auto">
            <a:xfrm>
              <a:off x="6781506" y="3819395"/>
              <a:ext cx="152915" cy="151850"/>
            </a:xfrm>
            <a:prstGeom prst="triangle">
              <a:avLst>
                <a:gd name="adj" fmla="val 50000"/>
              </a:avLst>
            </a:prstGeom>
            <a:solidFill>
              <a:srgbClr val="FFFFFF"/>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cxnSp>
          <p:nvCxnSpPr>
            <p:cNvPr id="36892" name="Elbow Connector 33"/>
            <p:cNvCxnSpPr>
              <a:cxnSpLocks noChangeShapeType="1"/>
              <a:stCxn id="104" idx="0"/>
              <a:endCxn id="119" idx="3"/>
            </p:cNvCxnSpPr>
            <p:nvPr/>
          </p:nvCxnSpPr>
          <p:spPr bwMode="auto">
            <a:xfrm rot="16200000" flipV="1">
              <a:off x="7319963" y="3509963"/>
              <a:ext cx="371475" cy="1295400"/>
            </a:xfrm>
            <a:prstGeom prst="bentConnector3">
              <a:avLst>
                <a:gd name="adj1"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gr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35971">
                                            <p:txEl>
                                              <p:pRg st="0" end="0"/>
                                            </p:txEl>
                                          </p:spTgt>
                                        </p:tgtEl>
                                        <p:attrNameLst>
                                          <p:attrName>style.visibility</p:attrName>
                                        </p:attrNameLst>
                                      </p:cBhvr>
                                      <p:to>
                                        <p:strVal val="visible"/>
                                      </p:to>
                                    </p:set>
                                    <p:animEffect transition="in" filter="blinds(horizontal)">
                                      <p:cBhvr>
                                        <p:cTn id="7" dur="500"/>
                                        <p:tgtEl>
                                          <p:spTgt spid="1235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5971">
                                            <p:txEl>
                                              <p:pRg st="1" end="1"/>
                                            </p:txEl>
                                          </p:spTgt>
                                        </p:tgtEl>
                                        <p:attrNameLst>
                                          <p:attrName>style.visibility</p:attrName>
                                        </p:attrNameLst>
                                      </p:cBhvr>
                                      <p:to>
                                        <p:strVal val="visible"/>
                                      </p:to>
                                    </p:set>
                                    <p:animEffect transition="in" filter="blinds(horizontal)">
                                      <p:cBhvr>
                                        <p:cTn id="12" dur="500"/>
                                        <p:tgtEl>
                                          <p:spTgt spid="1235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35971">
                                            <p:txEl>
                                              <p:pRg st="2" end="2"/>
                                            </p:txEl>
                                          </p:spTgt>
                                        </p:tgtEl>
                                        <p:attrNameLst>
                                          <p:attrName>style.visibility</p:attrName>
                                        </p:attrNameLst>
                                      </p:cBhvr>
                                      <p:to>
                                        <p:strVal val="visible"/>
                                      </p:to>
                                    </p:set>
                                    <p:animEffect transition="in" filter="blinds(horizontal)">
                                      <p:cBhvr>
                                        <p:cTn id="17" dur="500"/>
                                        <p:tgtEl>
                                          <p:spTgt spid="1235971">
                                            <p:txEl>
                                              <p:pRg st="2" end="2"/>
                                            </p:txEl>
                                          </p:spTgt>
                                        </p:tgtEl>
                                      </p:cBhvr>
                                    </p:animEffect>
                                  </p:childTnLst>
                                </p:cTn>
                              </p:par>
                            </p:childTnLst>
                          </p:cTn>
                        </p:par>
                        <p:par>
                          <p:cTn id="18" fill="hold" nodeType="afterGroup">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right)">
                                      <p:cBhvr>
                                        <p:cTn id="2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552450"/>
            <a:ext cx="6705600" cy="411163"/>
          </a:xfrm>
        </p:spPr>
        <p:txBody>
          <a:bodyPr/>
          <a:lstStyle/>
          <a:p>
            <a:r>
              <a:rPr smtClean="0"/>
              <a:t>Categories of Exceptions</a:t>
            </a:r>
          </a:p>
        </p:txBody>
      </p:sp>
      <p:sp>
        <p:nvSpPr>
          <p:cNvPr id="72707" name="Rectangle 3"/>
          <p:cNvSpPr>
            <a:spLocks noGrp="1" noChangeArrowheads="1"/>
          </p:cNvSpPr>
          <p:nvPr>
            <p:ph type="body" idx="1"/>
          </p:nvPr>
        </p:nvSpPr>
        <p:spPr/>
        <p:txBody>
          <a:bodyPr/>
          <a:lstStyle/>
          <a:p>
            <a:pPr marL="525859" indent="-192881">
              <a:defRPr/>
            </a:pPr>
            <a:r>
              <a:rPr b="1" dirty="0" smtClean="0">
                <a:solidFill>
                  <a:srgbClr val="FF0000"/>
                </a:solidFill>
              </a:rPr>
              <a:t>Unchecked</a:t>
            </a:r>
          </a:p>
          <a:p>
            <a:pPr marL="758031" indent="-285750">
              <a:defRPr/>
            </a:pPr>
            <a:r>
              <a:rPr dirty="0" smtClean="0"/>
              <a:t>Not checked by the compiler at compile time</a:t>
            </a:r>
          </a:p>
          <a:p>
            <a:pPr marL="758031" indent="-285750">
              <a:defRPr/>
            </a:pPr>
            <a:r>
              <a:rPr dirty="0" smtClean="0"/>
              <a:t>Does not force the client program / method to declare each exception thrown by a method, or even handle it</a:t>
            </a:r>
          </a:p>
          <a:p>
            <a:pPr marL="758031" indent="-285750">
              <a:defRPr/>
            </a:pPr>
            <a:r>
              <a:rPr dirty="0" smtClean="0"/>
              <a:t>All exceptions are derived from </a:t>
            </a:r>
            <a:r>
              <a:rPr b="1" i="1" dirty="0" err="1" smtClean="0">
                <a:solidFill>
                  <a:schemeClr val="accent2"/>
                </a:solidFill>
              </a:rPr>
              <a:t>RuntimeException</a:t>
            </a:r>
            <a:r>
              <a:rPr b="1" dirty="0" smtClean="0"/>
              <a:t> </a:t>
            </a:r>
            <a:r>
              <a:rPr dirty="0" smtClean="0"/>
              <a:t>class</a:t>
            </a:r>
          </a:p>
          <a:p>
            <a:pPr marL="1227138" lvl="2" indent="-304800">
              <a:defRPr/>
            </a:pPr>
            <a:endParaRPr dirty="0" smtClean="0"/>
          </a:p>
          <a:p>
            <a:pPr marL="1227138" lvl="2" indent="-304800">
              <a:buFont typeface="Wingdings" pitchFamily="2" charset="2"/>
              <a:buNone/>
              <a:defRPr/>
            </a:pPr>
            <a:endParaRPr dirty="0" smtClean="0"/>
          </a:p>
          <a:p>
            <a:pPr marL="525859" indent="-192881">
              <a:defRPr/>
            </a:pPr>
            <a:r>
              <a:rPr b="1" dirty="0" smtClean="0">
                <a:solidFill>
                  <a:srgbClr val="FF0000"/>
                </a:solidFill>
              </a:rPr>
              <a:t>Checked</a:t>
            </a:r>
          </a:p>
          <a:p>
            <a:pPr marL="758031" indent="-285750">
              <a:defRPr/>
            </a:pPr>
            <a:r>
              <a:rPr dirty="0" smtClean="0"/>
              <a:t>Checked by the compiler to see if these exceptions are properly caught or specified, &amp; if not, the code fails to compile</a:t>
            </a:r>
          </a:p>
          <a:p>
            <a:pPr marL="758031" indent="-285750">
              <a:defRPr/>
            </a:pPr>
            <a:r>
              <a:rPr dirty="0" smtClean="0"/>
              <a:t>Forces client program to deal with the scenario in which an exception may be thrown</a:t>
            </a:r>
          </a:p>
          <a:p>
            <a:pPr marL="758031" indent="-285750">
              <a:defRPr/>
            </a:pPr>
            <a:r>
              <a:rPr dirty="0" smtClean="0"/>
              <a:t>All exceptions which are not derived from </a:t>
            </a:r>
            <a:r>
              <a:rPr b="1" i="1" dirty="0" err="1">
                <a:solidFill>
                  <a:schemeClr val="accent2"/>
                </a:solidFill>
              </a:rPr>
              <a:t>RuntimeException</a:t>
            </a:r>
            <a:r>
              <a:rPr dirty="0" smtClean="0"/>
              <a:t> class</a:t>
            </a:r>
          </a:p>
          <a:p>
            <a:pPr marL="1227138" lvl="2" indent="-304800">
              <a:defRPr/>
            </a:pPr>
            <a:endParaRPr dirty="0"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p:cTn id="7" dur="1000" fill="hold"/>
                                        <p:tgtEl>
                                          <p:spTgt spid="7270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7270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7270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7270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7270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72707">
                                            <p:txEl>
                                              <p:pRg st="1" end="1"/>
                                            </p:txEl>
                                          </p:spTgt>
                                        </p:tgtEl>
                                        <p:attrNameLst>
                                          <p:attrName>style.visibility</p:attrName>
                                        </p:attrNameLst>
                                      </p:cBhvr>
                                      <p:to>
                                        <p:strVal val="visible"/>
                                      </p:to>
                                    </p:set>
                                    <p:anim calcmode="lin" valueType="num">
                                      <p:cBhvr>
                                        <p:cTn id="16" dur="1000" fill="hold"/>
                                        <p:tgtEl>
                                          <p:spTgt spid="72707">
                                            <p:txEl>
                                              <p:pRg st="1" end="1"/>
                                            </p:txEl>
                                          </p:spTgt>
                                        </p:tgtEl>
                                        <p:attrNameLst>
                                          <p:attrName>ppt_w</p:attrName>
                                        </p:attrNameLst>
                                      </p:cBhvr>
                                      <p:tavLst>
                                        <p:tav tm="0">
                                          <p:val>
                                            <p:strVal val="#ppt_w*0.05"/>
                                          </p:val>
                                        </p:tav>
                                        <p:tav tm="100000">
                                          <p:val>
                                            <p:strVal val="#ppt_w"/>
                                          </p:val>
                                        </p:tav>
                                      </p:tavLst>
                                    </p:anim>
                                    <p:anim calcmode="lin" valueType="num">
                                      <p:cBhvr>
                                        <p:cTn id="17" dur="1000" fill="hold"/>
                                        <p:tgtEl>
                                          <p:spTgt spid="72707">
                                            <p:txEl>
                                              <p:pRg st="1" end="1"/>
                                            </p:txEl>
                                          </p:spTgt>
                                        </p:tgtEl>
                                        <p:attrNameLst>
                                          <p:attrName>ppt_h</p:attrName>
                                        </p:attrNameLst>
                                      </p:cBhvr>
                                      <p:tavLst>
                                        <p:tav tm="0">
                                          <p:val>
                                            <p:strVal val="#ppt_h"/>
                                          </p:val>
                                        </p:tav>
                                        <p:tav tm="100000">
                                          <p:val>
                                            <p:strVal val="#ppt_h"/>
                                          </p:val>
                                        </p:tav>
                                      </p:tavLst>
                                    </p:anim>
                                    <p:anim calcmode="lin" valueType="num">
                                      <p:cBhvr>
                                        <p:cTn id="18" dur="1000" fill="hold"/>
                                        <p:tgtEl>
                                          <p:spTgt spid="72707">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72707">
                                            <p:txEl>
                                              <p:pRg st="1" end="1"/>
                                            </p:txEl>
                                          </p:spTgt>
                                        </p:tgtEl>
                                        <p:attrNameLst>
                                          <p:attrName>ppt_y</p:attrName>
                                        </p:attrNameLst>
                                      </p:cBhvr>
                                      <p:tavLst>
                                        <p:tav tm="0">
                                          <p:val>
                                            <p:strVal val="#ppt_y"/>
                                          </p:val>
                                        </p:tav>
                                        <p:tav tm="100000">
                                          <p:val>
                                            <p:strVal val="#ppt_y"/>
                                          </p:val>
                                        </p:tav>
                                      </p:tavLst>
                                    </p:anim>
                                    <p:animEffect transition="in" filter="fade">
                                      <p:cBhvr>
                                        <p:cTn id="20" dur="1000"/>
                                        <p:tgtEl>
                                          <p:spTgt spid="7270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72707">
                                            <p:txEl>
                                              <p:pRg st="2" end="2"/>
                                            </p:txEl>
                                          </p:spTgt>
                                        </p:tgtEl>
                                        <p:attrNameLst>
                                          <p:attrName>style.visibility</p:attrName>
                                        </p:attrNameLst>
                                      </p:cBhvr>
                                      <p:to>
                                        <p:strVal val="visible"/>
                                      </p:to>
                                    </p:set>
                                    <p:anim calcmode="lin" valueType="num">
                                      <p:cBhvr>
                                        <p:cTn id="25" dur="1000" fill="hold"/>
                                        <p:tgtEl>
                                          <p:spTgt spid="72707">
                                            <p:txEl>
                                              <p:pRg st="2" end="2"/>
                                            </p:txEl>
                                          </p:spTgt>
                                        </p:tgtEl>
                                        <p:attrNameLst>
                                          <p:attrName>ppt_w</p:attrName>
                                        </p:attrNameLst>
                                      </p:cBhvr>
                                      <p:tavLst>
                                        <p:tav tm="0">
                                          <p:val>
                                            <p:strVal val="#ppt_w*0.05"/>
                                          </p:val>
                                        </p:tav>
                                        <p:tav tm="100000">
                                          <p:val>
                                            <p:strVal val="#ppt_w"/>
                                          </p:val>
                                        </p:tav>
                                      </p:tavLst>
                                    </p:anim>
                                    <p:anim calcmode="lin" valueType="num">
                                      <p:cBhvr>
                                        <p:cTn id="26" dur="1000" fill="hold"/>
                                        <p:tgtEl>
                                          <p:spTgt spid="72707">
                                            <p:txEl>
                                              <p:pRg st="2" end="2"/>
                                            </p:txEl>
                                          </p:spTgt>
                                        </p:tgtEl>
                                        <p:attrNameLst>
                                          <p:attrName>ppt_h</p:attrName>
                                        </p:attrNameLst>
                                      </p:cBhvr>
                                      <p:tavLst>
                                        <p:tav tm="0">
                                          <p:val>
                                            <p:strVal val="#ppt_h"/>
                                          </p:val>
                                        </p:tav>
                                        <p:tav tm="100000">
                                          <p:val>
                                            <p:strVal val="#ppt_h"/>
                                          </p:val>
                                        </p:tav>
                                      </p:tavLst>
                                    </p:anim>
                                    <p:anim calcmode="lin" valueType="num">
                                      <p:cBhvr>
                                        <p:cTn id="27" dur="1000" fill="hold"/>
                                        <p:tgtEl>
                                          <p:spTgt spid="72707">
                                            <p:txEl>
                                              <p:pRg st="2" end="2"/>
                                            </p:txEl>
                                          </p:spTgt>
                                        </p:tgtEl>
                                        <p:attrNameLst>
                                          <p:attrName>ppt_x</p:attrName>
                                        </p:attrNameLst>
                                      </p:cBhvr>
                                      <p:tavLst>
                                        <p:tav tm="0">
                                          <p:val>
                                            <p:strVal val="#ppt_x-.2"/>
                                          </p:val>
                                        </p:tav>
                                        <p:tav tm="100000">
                                          <p:val>
                                            <p:strVal val="#ppt_x"/>
                                          </p:val>
                                        </p:tav>
                                      </p:tavLst>
                                    </p:anim>
                                    <p:anim calcmode="lin" valueType="num">
                                      <p:cBhvr>
                                        <p:cTn id="28" dur="1000" fill="hold"/>
                                        <p:tgtEl>
                                          <p:spTgt spid="72707">
                                            <p:txEl>
                                              <p:pRg st="2" end="2"/>
                                            </p:txEl>
                                          </p:spTgt>
                                        </p:tgtEl>
                                        <p:attrNameLst>
                                          <p:attrName>ppt_y</p:attrName>
                                        </p:attrNameLst>
                                      </p:cBhvr>
                                      <p:tavLst>
                                        <p:tav tm="0">
                                          <p:val>
                                            <p:strVal val="#ppt_y"/>
                                          </p:val>
                                        </p:tav>
                                        <p:tav tm="100000">
                                          <p:val>
                                            <p:strVal val="#ppt_y"/>
                                          </p:val>
                                        </p:tav>
                                      </p:tavLst>
                                    </p:anim>
                                    <p:animEffect transition="in" filter="fade">
                                      <p:cBhvr>
                                        <p:cTn id="29" dur="1000"/>
                                        <p:tgtEl>
                                          <p:spTgt spid="72707">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72707">
                                            <p:txEl>
                                              <p:pRg st="3" end="3"/>
                                            </p:txEl>
                                          </p:spTgt>
                                        </p:tgtEl>
                                        <p:attrNameLst>
                                          <p:attrName>style.visibility</p:attrName>
                                        </p:attrNameLst>
                                      </p:cBhvr>
                                      <p:to>
                                        <p:strVal val="visible"/>
                                      </p:to>
                                    </p:set>
                                    <p:anim calcmode="lin" valueType="num">
                                      <p:cBhvr>
                                        <p:cTn id="34" dur="1000" fill="hold"/>
                                        <p:tgtEl>
                                          <p:spTgt spid="72707">
                                            <p:txEl>
                                              <p:pRg st="3" end="3"/>
                                            </p:txEl>
                                          </p:spTgt>
                                        </p:tgtEl>
                                        <p:attrNameLst>
                                          <p:attrName>ppt_w</p:attrName>
                                        </p:attrNameLst>
                                      </p:cBhvr>
                                      <p:tavLst>
                                        <p:tav tm="0">
                                          <p:val>
                                            <p:strVal val="#ppt_w*0.05"/>
                                          </p:val>
                                        </p:tav>
                                        <p:tav tm="100000">
                                          <p:val>
                                            <p:strVal val="#ppt_w"/>
                                          </p:val>
                                        </p:tav>
                                      </p:tavLst>
                                    </p:anim>
                                    <p:anim calcmode="lin" valueType="num">
                                      <p:cBhvr>
                                        <p:cTn id="35" dur="1000" fill="hold"/>
                                        <p:tgtEl>
                                          <p:spTgt spid="72707">
                                            <p:txEl>
                                              <p:pRg st="3" end="3"/>
                                            </p:txEl>
                                          </p:spTgt>
                                        </p:tgtEl>
                                        <p:attrNameLst>
                                          <p:attrName>ppt_h</p:attrName>
                                        </p:attrNameLst>
                                      </p:cBhvr>
                                      <p:tavLst>
                                        <p:tav tm="0">
                                          <p:val>
                                            <p:strVal val="#ppt_h"/>
                                          </p:val>
                                        </p:tav>
                                        <p:tav tm="100000">
                                          <p:val>
                                            <p:strVal val="#ppt_h"/>
                                          </p:val>
                                        </p:tav>
                                      </p:tavLst>
                                    </p:anim>
                                    <p:anim calcmode="lin" valueType="num">
                                      <p:cBhvr>
                                        <p:cTn id="36" dur="1000" fill="hold"/>
                                        <p:tgtEl>
                                          <p:spTgt spid="72707">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72707">
                                            <p:txEl>
                                              <p:pRg st="3" end="3"/>
                                            </p:txEl>
                                          </p:spTgt>
                                        </p:tgtEl>
                                        <p:attrNameLst>
                                          <p:attrName>ppt_y</p:attrName>
                                        </p:attrNameLst>
                                      </p:cBhvr>
                                      <p:tavLst>
                                        <p:tav tm="0">
                                          <p:val>
                                            <p:strVal val="#ppt_y"/>
                                          </p:val>
                                        </p:tav>
                                        <p:tav tm="100000">
                                          <p:val>
                                            <p:strVal val="#ppt_y"/>
                                          </p:val>
                                        </p:tav>
                                      </p:tavLst>
                                    </p:anim>
                                    <p:animEffect transition="in" filter="fade">
                                      <p:cBhvr>
                                        <p:cTn id="38" dur="1000"/>
                                        <p:tgtEl>
                                          <p:spTgt spid="72707">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72707">
                                            <p:txEl>
                                              <p:pRg st="6" end="6"/>
                                            </p:txEl>
                                          </p:spTgt>
                                        </p:tgtEl>
                                        <p:attrNameLst>
                                          <p:attrName>style.visibility</p:attrName>
                                        </p:attrNameLst>
                                      </p:cBhvr>
                                      <p:to>
                                        <p:strVal val="visible"/>
                                      </p:to>
                                    </p:set>
                                    <p:anim calcmode="lin" valueType="num">
                                      <p:cBhvr>
                                        <p:cTn id="43" dur="1000" fill="hold"/>
                                        <p:tgtEl>
                                          <p:spTgt spid="72707">
                                            <p:txEl>
                                              <p:pRg st="6" end="6"/>
                                            </p:txEl>
                                          </p:spTgt>
                                        </p:tgtEl>
                                        <p:attrNameLst>
                                          <p:attrName>ppt_w</p:attrName>
                                        </p:attrNameLst>
                                      </p:cBhvr>
                                      <p:tavLst>
                                        <p:tav tm="0">
                                          <p:val>
                                            <p:strVal val="#ppt_w*0.05"/>
                                          </p:val>
                                        </p:tav>
                                        <p:tav tm="100000">
                                          <p:val>
                                            <p:strVal val="#ppt_w"/>
                                          </p:val>
                                        </p:tav>
                                      </p:tavLst>
                                    </p:anim>
                                    <p:anim calcmode="lin" valueType="num">
                                      <p:cBhvr>
                                        <p:cTn id="44" dur="1000" fill="hold"/>
                                        <p:tgtEl>
                                          <p:spTgt spid="72707">
                                            <p:txEl>
                                              <p:pRg st="6" end="6"/>
                                            </p:txEl>
                                          </p:spTgt>
                                        </p:tgtEl>
                                        <p:attrNameLst>
                                          <p:attrName>ppt_h</p:attrName>
                                        </p:attrNameLst>
                                      </p:cBhvr>
                                      <p:tavLst>
                                        <p:tav tm="0">
                                          <p:val>
                                            <p:strVal val="#ppt_h"/>
                                          </p:val>
                                        </p:tav>
                                        <p:tav tm="100000">
                                          <p:val>
                                            <p:strVal val="#ppt_h"/>
                                          </p:val>
                                        </p:tav>
                                      </p:tavLst>
                                    </p:anim>
                                    <p:anim calcmode="lin" valueType="num">
                                      <p:cBhvr>
                                        <p:cTn id="45" dur="1000" fill="hold"/>
                                        <p:tgtEl>
                                          <p:spTgt spid="72707">
                                            <p:txEl>
                                              <p:pRg st="6" end="6"/>
                                            </p:txEl>
                                          </p:spTgt>
                                        </p:tgtEl>
                                        <p:attrNameLst>
                                          <p:attrName>ppt_x</p:attrName>
                                        </p:attrNameLst>
                                      </p:cBhvr>
                                      <p:tavLst>
                                        <p:tav tm="0">
                                          <p:val>
                                            <p:strVal val="#ppt_x-.2"/>
                                          </p:val>
                                        </p:tav>
                                        <p:tav tm="100000">
                                          <p:val>
                                            <p:strVal val="#ppt_x"/>
                                          </p:val>
                                        </p:tav>
                                      </p:tavLst>
                                    </p:anim>
                                    <p:anim calcmode="lin" valueType="num">
                                      <p:cBhvr>
                                        <p:cTn id="46" dur="1000" fill="hold"/>
                                        <p:tgtEl>
                                          <p:spTgt spid="72707">
                                            <p:txEl>
                                              <p:pRg st="6" end="6"/>
                                            </p:txEl>
                                          </p:spTgt>
                                        </p:tgtEl>
                                        <p:attrNameLst>
                                          <p:attrName>ppt_y</p:attrName>
                                        </p:attrNameLst>
                                      </p:cBhvr>
                                      <p:tavLst>
                                        <p:tav tm="0">
                                          <p:val>
                                            <p:strVal val="#ppt_y"/>
                                          </p:val>
                                        </p:tav>
                                        <p:tav tm="100000">
                                          <p:val>
                                            <p:strVal val="#ppt_y"/>
                                          </p:val>
                                        </p:tav>
                                      </p:tavLst>
                                    </p:anim>
                                    <p:animEffect transition="in" filter="fade">
                                      <p:cBhvr>
                                        <p:cTn id="47" dur="1000"/>
                                        <p:tgtEl>
                                          <p:spTgt spid="72707">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72707">
                                            <p:txEl>
                                              <p:pRg st="7" end="7"/>
                                            </p:txEl>
                                          </p:spTgt>
                                        </p:tgtEl>
                                        <p:attrNameLst>
                                          <p:attrName>style.visibility</p:attrName>
                                        </p:attrNameLst>
                                      </p:cBhvr>
                                      <p:to>
                                        <p:strVal val="visible"/>
                                      </p:to>
                                    </p:set>
                                    <p:anim calcmode="lin" valueType="num">
                                      <p:cBhvr>
                                        <p:cTn id="52" dur="1000" fill="hold"/>
                                        <p:tgtEl>
                                          <p:spTgt spid="72707">
                                            <p:txEl>
                                              <p:pRg st="7" end="7"/>
                                            </p:txEl>
                                          </p:spTgt>
                                        </p:tgtEl>
                                        <p:attrNameLst>
                                          <p:attrName>ppt_w</p:attrName>
                                        </p:attrNameLst>
                                      </p:cBhvr>
                                      <p:tavLst>
                                        <p:tav tm="0">
                                          <p:val>
                                            <p:strVal val="#ppt_w*0.05"/>
                                          </p:val>
                                        </p:tav>
                                        <p:tav tm="100000">
                                          <p:val>
                                            <p:strVal val="#ppt_w"/>
                                          </p:val>
                                        </p:tav>
                                      </p:tavLst>
                                    </p:anim>
                                    <p:anim calcmode="lin" valueType="num">
                                      <p:cBhvr>
                                        <p:cTn id="53" dur="1000" fill="hold"/>
                                        <p:tgtEl>
                                          <p:spTgt spid="72707">
                                            <p:txEl>
                                              <p:pRg st="7" end="7"/>
                                            </p:txEl>
                                          </p:spTgt>
                                        </p:tgtEl>
                                        <p:attrNameLst>
                                          <p:attrName>ppt_h</p:attrName>
                                        </p:attrNameLst>
                                      </p:cBhvr>
                                      <p:tavLst>
                                        <p:tav tm="0">
                                          <p:val>
                                            <p:strVal val="#ppt_h"/>
                                          </p:val>
                                        </p:tav>
                                        <p:tav tm="100000">
                                          <p:val>
                                            <p:strVal val="#ppt_h"/>
                                          </p:val>
                                        </p:tav>
                                      </p:tavLst>
                                    </p:anim>
                                    <p:anim calcmode="lin" valueType="num">
                                      <p:cBhvr>
                                        <p:cTn id="54" dur="1000" fill="hold"/>
                                        <p:tgtEl>
                                          <p:spTgt spid="72707">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72707">
                                            <p:txEl>
                                              <p:pRg st="7" end="7"/>
                                            </p:txEl>
                                          </p:spTgt>
                                        </p:tgtEl>
                                        <p:attrNameLst>
                                          <p:attrName>ppt_y</p:attrName>
                                        </p:attrNameLst>
                                      </p:cBhvr>
                                      <p:tavLst>
                                        <p:tav tm="0">
                                          <p:val>
                                            <p:strVal val="#ppt_y"/>
                                          </p:val>
                                        </p:tav>
                                        <p:tav tm="100000">
                                          <p:val>
                                            <p:strVal val="#ppt_y"/>
                                          </p:val>
                                        </p:tav>
                                      </p:tavLst>
                                    </p:anim>
                                    <p:animEffect transition="in" filter="fade">
                                      <p:cBhvr>
                                        <p:cTn id="56" dur="1000"/>
                                        <p:tgtEl>
                                          <p:spTgt spid="72707">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72707">
                                            <p:txEl>
                                              <p:pRg st="8" end="8"/>
                                            </p:txEl>
                                          </p:spTgt>
                                        </p:tgtEl>
                                        <p:attrNameLst>
                                          <p:attrName>style.visibility</p:attrName>
                                        </p:attrNameLst>
                                      </p:cBhvr>
                                      <p:to>
                                        <p:strVal val="visible"/>
                                      </p:to>
                                    </p:set>
                                    <p:anim calcmode="lin" valueType="num">
                                      <p:cBhvr>
                                        <p:cTn id="61" dur="1000" fill="hold"/>
                                        <p:tgtEl>
                                          <p:spTgt spid="72707">
                                            <p:txEl>
                                              <p:pRg st="8" end="8"/>
                                            </p:txEl>
                                          </p:spTgt>
                                        </p:tgtEl>
                                        <p:attrNameLst>
                                          <p:attrName>ppt_w</p:attrName>
                                        </p:attrNameLst>
                                      </p:cBhvr>
                                      <p:tavLst>
                                        <p:tav tm="0">
                                          <p:val>
                                            <p:strVal val="#ppt_w*0.05"/>
                                          </p:val>
                                        </p:tav>
                                        <p:tav tm="100000">
                                          <p:val>
                                            <p:strVal val="#ppt_w"/>
                                          </p:val>
                                        </p:tav>
                                      </p:tavLst>
                                    </p:anim>
                                    <p:anim calcmode="lin" valueType="num">
                                      <p:cBhvr>
                                        <p:cTn id="62" dur="1000" fill="hold"/>
                                        <p:tgtEl>
                                          <p:spTgt spid="72707">
                                            <p:txEl>
                                              <p:pRg st="8" end="8"/>
                                            </p:txEl>
                                          </p:spTgt>
                                        </p:tgtEl>
                                        <p:attrNameLst>
                                          <p:attrName>ppt_h</p:attrName>
                                        </p:attrNameLst>
                                      </p:cBhvr>
                                      <p:tavLst>
                                        <p:tav tm="0">
                                          <p:val>
                                            <p:strVal val="#ppt_h"/>
                                          </p:val>
                                        </p:tav>
                                        <p:tav tm="100000">
                                          <p:val>
                                            <p:strVal val="#ppt_h"/>
                                          </p:val>
                                        </p:tav>
                                      </p:tavLst>
                                    </p:anim>
                                    <p:anim calcmode="lin" valueType="num">
                                      <p:cBhvr>
                                        <p:cTn id="63" dur="1000" fill="hold"/>
                                        <p:tgtEl>
                                          <p:spTgt spid="72707">
                                            <p:txEl>
                                              <p:pRg st="8" end="8"/>
                                            </p:txEl>
                                          </p:spTgt>
                                        </p:tgtEl>
                                        <p:attrNameLst>
                                          <p:attrName>ppt_x</p:attrName>
                                        </p:attrNameLst>
                                      </p:cBhvr>
                                      <p:tavLst>
                                        <p:tav tm="0">
                                          <p:val>
                                            <p:strVal val="#ppt_x-.2"/>
                                          </p:val>
                                        </p:tav>
                                        <p:tav tm="100000">
                                          <p:val>
                                            <p:strVal val="#ppt_x"/>
                                          </p:val>
                                        </p:tav>
                                      </p:tavLst>
                                    </p:anim>
                                    <p:anim calcmode="lin" valueType="num">
                                      <p:cBhvr>
                                        <p:cTn id="64" dur="1000" fill="hold"/>
                                        <p:tgtEl>
                                          <p:spTgt spid="72707">
                                            <p:txEl>
                                              <p:pRg st="8" end="8"/>
                                            </p:txEl>
                                          </p:spTgt>
                                        </p:tgtEl>
                                        <p:attrNameLst>
                                          <p:attrName>ppt_y</p:attrName>
                                        </p:attrNameLst>
                                      </p:cBhvr>
                                      <p:tavLst>
                                        <p:tav tm="0">
                                          <p:val>
                                            <p:strVal val="#ppt_y"/>
                                          </p:val>
                                        </p:tav>
                                        <p:tav tm="100000">
                                          <p:val>
                                            <p:strVal val="#ppt_y"/>
                                          </p:val>
                                        </p:tav>
                                      </p:tavLst>
                                    </p:anim>
                                    <p:animEffect transition="in" filter="fade">
                                      <p:cBhvr>
                                        <p:cTn id="65" dur="1000"/>
                                        <p:tgtEl>
                                          <p:spTgt spid="72707">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4" presetClass="entr" presetSubtype="0" accel="100000" fill="hold" grpId="0" nodeType="clickEffect">
                                  <p:stCondLst>
                                    <p:cond delay="0"/>
                                  </p:stCondLst>
                                  <p:childTnLst>
                                    <p:set>
                                      <p:cBhvr>
                                        <p:cTn id="69" dur="1" fill="hold">
                                          <p:stCondLst>
                                            <p:cond delay="0"/>
                                          </p:stCondLst>
                                        </p:cTn>
                                        <p:tgtEl>
                                          <p:spTgt spid="72707">
                                            <p:txEl>
                                              <p:pRg st="9" end="9"/>
                                            </p:txEl>
                                          </p:spTgt>
                                        </p:tgtEl>
                                        <p:attrNameLst>
                                          <p:attrName>style.visibility</p:attrName>
                                        </p:attrNameLst>
                                      </p:cBhvr>
                                      <p:to>
                                        <p:strVal val="visible"/>
                                      </p:to>
                                    </p:set>
                                    <p:anim calcmode="lin" valueType="num">
                                      <p:cBhvr>
                                        <p:cTn id="70" dur="1000" fill="hold"/>
                                        <p:tgtEl>
                                          <p:spTgt spid="72707">
                                            <p:txEl>
                                              <p:pRg st="9" end="9"/>
                                            </p:txEl>
                                          </p:spTgt>
                                        </p:tgtEl>
                                        <p:attrNameLst>
                                          <p:attrName>ppt_w</p:attrName>
                                        </p:attrNameLst>
                                      </p:cBhvr>
                                      <p:tavLst>
                                        <p:tav tm="0">
                                          <p:val>
                                            <p:strVal val="#ppt_w*0.05"/>
                                          </p:val>
                                        </p:tav>
                                        <p:tav tm="100000">
                                          <p:val>
                                            <p:strVal val="#ppt_w"/>
                                          </p:val>
                                        </p:tav>
                                      </p:tavLst>
                                    </p:anim>
                                    <p:anim calcmode="lin" valueType="num">
                                      <p:cBhvr>
                                        <p:cTn id="71" dur="1000" fill="hold"/>
                                        <p:tgtEl>
                                          <p:spTgt spid="72707">
                                            <p:txEl>
                                              <p:pRg st="9" end="9"/>
                                            </p:txEl>
                                          </p:spTgt>
                                        </p:tgtEl>
                                        <p:attrNameLst>
                                          <p:attrName>ppt_h</p:attrName>
                                        </p:attrNameLst>
                                      </p:cBhvr>
                                      <p:tavLst>
                                        <p:tav tm="0">
                                          <p:val>
                                            <p:strVal val="#ppt_h"/>
                                          </p:val>
                                        </p:tav>
                                        <p:tav tm="100000">
                                          <p:val>
                                            <p:strVal val="#ppt_h"/>
                                          </p:val>
                                        </p:tav>
                                      </p:tavLst>
                                    </p:anim>
                                    <p:anim calcmode="lin" valueType="num">
                                      <p:cBhvr>
                                        <p:cTn id="72" dur="1000" fill="hold"/>
                                        <p:tgtEl>
                                          <p:spTgt spid="72707">
                                            <p:txEl>
                                              <p:pRg st="9" end="9"/>
                                            </p:txEl>
                                          </p:spTgt>
                                        </p:tgtEl>
                                        <p:attrNameLst>
                                          <p:attrName>ppt_x</p:attrName>
                                        </p:attrNameLst>
                                      </p:cBhvr>
                                      <p:tavLst>
                                        <p:tav tm="0">
                                          <p:val>
                                            <p:strVal val="#ppt_x-.2"/>
                                          </p:val>
                                        </p:tav>
                                        <p:tav tm="100000">
                                          <p:val>
                                            <p:strVal val="#ppt_x"/>
                                          </p:val>
                                        </p:tav>
                                      </p:tavLst>
                                    </p:anim>
                                    <p:anim calcmode="lin" valueType="num">
                                      <p:cBhvr>
                                        <p:cTn id="73" dur="1000" fill="hold"/>
                                        <p:tgtEl>
                                          <p:spTgt spid="72707">
                                            <p:txEl>
                                              <p:pRg st="9" end="9"/>
                                            </p:txEl>
                                          </p:spTgt>
                                        </p:tgtEl>
                                        <p:attrNameLst>
                                          <p:attrName>ppt_y</p:attrName>
                                        </p:attrNameLst>
                                      </p:cBhvr>
                                      <p:tavLst>
                                        <p:tav tm="0">
                                          <p:val>
                                            <p:strVal val="#ppt_y"/>
                                          </p:val>
                                        </p:tav>
                                        <p:tav tm="100000">
                                          <p:val>
                                            <p:strVal val="#ppt_y"/>
                                          </p:val>
                                        </p:tav>
                                      </p:tavLst>
                                    </p:anim>
                                    <p:animEffect transition="in" filter="fade">
                                      <p:cBhvr>
                                        <p:cTn id="74" dur="1000"/>
                                        <p:tgtEl>
                                          <p:spTgt spid="72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552450"/>
            <a:ext cx="6705600" cy="411163"/>
          </a:xfrm>
        </p:spPr>
        <p:txBody>
          <a:bodyPr/>
          <a:lstStyle/>
          <a:p>
            <a:r>
              <a:rPr smtClean="0"/>
              <a:t>Exception Handling</a:t>
            </a:r>
          </a:p>
        </p:txBody>
      </p:sp>
      <p:sp>
        <p:nvSpPr>
          <p:cNvPr id="1238019" name="Rectangle 3"/>
          <p:cNvSpPr>
            <a:spLocks noGrp="1" noChangeArrowheads="1"/>
          </p:cNvSpPr>
          <p:nvPr>
            <p:ph type="body" idx="1"/>
          </p:nvPr>
        </p:nvSpPr>
        <p:spPr>
          <a:xfrm>
            <a:off x="304800" y="963613"/>
            <a:ext cx="5867400" cy="5486400"/>
          </a:xfrm>
        </p:spPr>
        <p:txBody>
          <a:bodyPr/>
          <a:lstStyle/>
          <a:p>
            <a:pPr>
              <a:buClr>
                <a:srgbClr val="C00000"/>
              </a:buClr>
            </a:pPr>
            <a:r>
              <a:rPr lang="en-US" altLang="en-US" b="1" smtClean="0"/>
              <a:t>An exception handler consists of two core blocks:</a:t>
            </a:r>
            <a:r>
              <a:rPr lang="en-US" altLang="en-US" smtClean="0"/>
              <a:t> </a:t>
            </a:r>
          </a:p>
          <a:p>
            <a:pPr lvl="1">
              <a:buClr>
                <a:srgbClr val="C00000"/>
              </a:buClr>
            </a:pPr>
            <a:endParaRPr lang="en-US" altLang="en-US" sz="1800" smtClean="0"/>
          </a:p>
          <a:p>
            <a:pPr>
              <a:buClr>
                <a:srgbClr val="C00000"/>
              </a:buClr>
            </a:pPr>
            <a:r>
              <a:rPr lang="en-US" altLang="en-US" smtClean="0"/>
              <a:t>The</a:t>
            </a:r>
            <a:r>
              <a:rPr lang="en-US" altLang="en-US" smtClean="0">
                <a:solidFill>
                  <a:srgbClr val="FF3300"/>
                </a:solidFill>
              </a:rPr>
              <a:t> </a:t>
            </a:r>
            <a:r>
              <a:rPr lang="en-US" altLang="en-US" b="1" smtClean="0">
                <a:solidFill>
                  <a:srgbClr val="FF3300"/>
                </a:solidFill>
              </a:rPr>
              <a:t>try</a:t>
            </a:r>
            <a:r>
              <a:rPr lang="en-US" altLang="en-US" smtClean="0"/>
              <a:t> block encloses some code which </a:t>
            </a:r>
            <a:r>
              <a:rPr lang="en-US" altLang="en-US" smtClean="0">
                <a:solidFill>
                  <a:srgbClr val="FF3300"/>
                </a:solidFill>
              </a:rPr>
              <a:t>might throw</a:t>
            </a:r>
            <a:r>
              <a:rPr lang="en-US" altLang="en-US" smtClean="0"/>
              <a:t> an exception (i.e. generate an error).</a:t>
            </a:r>
          </a:p>
          <a:p>
            <a:pPr>
              <a:buClr>
                <a:srgbClr val="C00000"/>
              </a:buClr>
            </a:pPr>
            <a:endParaRPr lang="en-US" altLang="en-US" smtClean="0"/>
          </a:p>
          <a:p>
            <a:pPr>
              <a:buClr>
                <a:srgbClr val="C00000"/>
              </a:buClr>
            </a:pPr>
            <a:endParaRPr lang="en-US" altLang="en-US" smtClean="0"/>
          </a:p>
          <a:p>
            <a:pPr>
              <a:buClr>
                <a:srgbClr val="C00000"/>
              </a:buClr>
            </a:pPr>
            <a:endParaRPr lang="en-US" altLang="en-US" smtClean="0"/>
          </a:p>
          <a:p>
            <a:pPr>
              <a:buClr>
                <a:srgbClr val="C00000"/>
              </a:buClr>
            </a:pPr>
            <a:endParaRPr lang="en-US" altLang="en-US" smtClean="0"/>
          </a:p>
          <a:p>
            <a:pPr>
              <a:buClr>
                <a:srgbClr val="C00000"/>
              </a:buClr>
            </a:pPr>
            <a:endParaRPr lang="en-US" altLang="en-US" smtClean="0"/>
          </a:p>
          <a:p>
            <a:pPr>
              <a:buClr>
                <a:srgbClr val="C00000"/>
              </a:buClr>
            </a:pPr>
            <a:endParaRPr lang="en-US" altLang="en-US" smtClean="0"/>
          </a:p>
          <a:p>
            <a:pPr>
              <a:buClr>
                <a:srgbClr val="C00000"/>
              </a:buClr>
            </a:pPr>
            <a:endParaRPr lang="en-US" altLang="en-US" smtClean="0"/>
          </a:p>
          <a:p>
            <a:pPr>
              <a:buClr>
                <a:srgbClr val="C00000"/>
              </a:buClr>
            </a:pPr>
            <a:r>
              <a:rPr lang="en-US" altLang="en-US" smtClean="0"/>
              <a:t>The </a:t>
            </a:r>
            <a:r>
              <a:rPr lang="en-US" altLang="en-US" b="1" smtClean="0">
                <a:solidFill>
                  <a:srgbClr val="FF3300"/>
                </a:solidFill>
              </a:rPr>
              <a:t>catch</a:t>
            </a:r>
            <a:r>
              <a:rPr lang="en-US" altLang="en-US" smtClean="0"/>
              <a:t> block contains the error handling code, i.e. determines what should be done if an error is detected.</a:t>
            </a:r>
          </a:p>
        </p:txBody>
      </p:sp>
      <p:pic>
        <p:nvPicPr>
          <p:cNvPr id="1238032" name="Picture 16" descr="DaniThrow-m"/>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7354888" y="1447800"/>
            <a:ext cx="1789112" cy="2362200"/>
          </a:xfrm>
        </p:spPr>
      </p:pic>
      <p:pic>
        <p:nvPicPr>
          <p:cNvPr id="1238036" name="Picture 20" descr="baseball_metcalf_cat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267200"/>
            <a:ext cx="17875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38019">
                                            <p:txEl>
                                              <p:pRg st="0" end="0"/>
                                            </p:txEl>
                                          </p:spTgt>
                                        </p:tgtEl>
                                        <p:attrNameLst>
                                          <p:attrName>style.visibility</p:attrName>
                                        </p:attrNameLst>
                                      </p:cBhvr>
                                      <p:to>
                                        <p:strVal val="visible"/>
                                      </p:to>
                                    </p:set>
                                    <p:animEffect transition="in" filter="blinds(horizontal)">
                                      <p:cBhvr>
                                        <p:cTn id="7" dur="500"/>
                                        <p:tgtEl>
                                          <p:spTgt spid="1238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8019">
                                            <p:txEl>
                                              <p:pRg st="2" end="2"/>
                                            </p:txEl>
                                          </p:spTgt>
                                        </p:tgtEl>
                                        <p:attrNameLst>
                                          <p:attrName>style.visibility</p:attrName>
                                        </p:attrNameLst>
                                      </p:cBhvr>
                                      <p:to>
                                        <p:strVal val="visible"/>
                                      </p:to>
                                    </p:set>
                                    <p:animEffect transition="in" filter="blinds(horizontal)">
                                      <p:cBhvr>
                                        <p:cTn id="12" dur="500"/>
                                        <p:tgtEl>
                                          <p:spTgt spid="12380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38032"/>
                                        </p:tgtEl>
                                        <p:attrNameLst>
                                          <p:attrName>style.visibility</p:attrName>
                                        </p:attrNameLst>
                                      </p:cBhvr>
                                      <p:to>
                                        <p:strVal val="visible"/>
                                      </p:to>
                                    </p:set>
                                    <p:animEffect transition="in" filter="blinds(horizontal)">
                                      <p:cBhvr>
                                        <p:cTn id="15" dur="500"/>
                                        <p:tgtEl>
                                          <p:spTgt spid="12380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38019">
                                            <p:txEl>
                                              <p:pRg st="10" end="10"/>
                                            </p:txEl>
                                          </p:spTgt>
                                        </p:tgtEl>
                                        <p:attrNameLst>
                                          <p:attrName>style.visibility</p:attrName>
                                        </p:attrNameLst>
                                      </p:cBhvr>
                                      <p:to>
                                        <p:strVal val="visible"/>
                                      </p:to>
                                    </p:set>
                                    <p:animEffect transition="in" filter="blinds(horizontal)">
                                      <p:cBhvr>
                                        <p:cTn id="20" dur="500"/>
                                        <p:tgtEl>
                                          <p:spTgt spid="1238019">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38036"/>
                                        </p:tgtEl>
                                        <p:attrNameLst>
                                          <p:attrName>style.visibility</p:attrName>
                                        </p:attrNameLst>
                                      </p:cBhvr>
                                      <p:to>
                                        <p:strVal val="visible"/>
                                      </p:to>
                                    </p:set>
                                    <p:animEffect transition="in" filter="blinds(horizontal)">
                                      <p:cBhvr>
                                        <p:cTn id="23" dur="500"/>
                                        <p:tgtEl>
                                          <p:spTgt spid="123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3659</TotalTime>
  <Words>1030</Words>
  <Application>Microsoft Office PowerPoint</Application>
  <PresentationFormat>On-screen Show (4:3)</PresentationFormat>
  <Paragraphs>291</Paragraphs>
  <Slides>22</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Adobe Gothic Std B</vt:lpstr>
      <vt:lpstr>Arial</vt:lpstr>
      <vt:lpstr>Arial Narrow</vt:lpstr>
      <vt:lpstr>Courier New</vt:lpstr>
      <vt:lpstr>Times New Roman</vt:lpstr>
      <vt:lpstr>Verdana</vt:lpstr>
      <vt:lpstr>Wingdings</vt:lpstr>
      <vt:lpstr>Tech Mahindra Powerpoint Template</vt:lpstr>
      <vt:lpstr>ESG-FocusAreas_Nov'12Update_Issue1</vt:lpstr>
      <vt:lpstr>Exception Handling </vt:lpstr>
      <vt:lpstr>Objectives</vt:lpstr>
      <vt:lpstr>Agenda</vt:lpstr>
      <vt:lpstr>Errors</vt:lpstr>
      <vt:lpstr> Exceptions</vt:lpstr>
      <vt:lpstr>Exception</vt:lpstr>
      <vt:lpstr>Exceptions</vt:lpstr>
      <vt:lpstr>Categories of Exceptions</vt:lpstr>
      <vt:lpstr>Exception Handling</vt:lpstr>
      <vt:lpstr>try-catch block</vt:lpstr>
      <vt:lpstr>try-catch Block</vt:lpstr>
      <vt:lpstr>Multiple catch Blocks</vt:lpstr>
      <vt:lpstr>Multiple catch Blocks</vt:lpstr>
      <vt:lpstr>finally Block</vt:lpstr>
      <vt:lpstr>throws Clause</vt:lpstr>
      <vt:lpstr>throw Statement</vt:lpstr>
      <vt:lpstr>User Defined Exceptions</vt:lpstr>
      <vt:lpstr>Best Practices</vt:lpstr>
      <vt:lpstr>Try it out</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342</cp:revision>
  <dcterms:created xsi:type="dcterms:W3CDTF">1999-01-05T13:34:36Z</dcterms:created>
  <dcterms:modified xsi:type="dcterms:W3CDTF">2016-08-10T18:23:17Z</dcterms:modified>
</cp:coreProperties>
</file>