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79" r:id="rId1"/>
    <p:sldMasterId id="2147484025" r:id="rId2"/>
  </p:sldMasterIdLst>
  <p:notesMasterIdLst>
    <p:notesMasterId r:id="rId33"/>
  </p:notesMasterIdLst>
  <p:handoutMasterIdLst>
    <p:handoutMasterId r:id="rId34"/>
  </p:handoutMasterIdLst>
  <p:sldIdLst>
    <p:sldId id="1303" r:id="rId3"/>
    <p:sldId id="1306" r:id="rId4"/>
    <p:sldId id="1307" r:id="rId5"/>
    <p:sldId id="1310" r:id="rId6"/>
    <p:sldId id="1311" r:id="rId7"/>
    <p:sldId id="1314" r:id="rId8"/>
    <p:sldId id="1312" r:id="rId9"/>
    <p:sldId id="1313" r:id="rId10"/>
    <p:sldId id="1319" r:id="rId11"/>
    <p:sldId id="1279" r:id="rId12"/>
    <p:sldId id="1280" r:id="rId13"/>
    <p:sldId id="1281" r:id="rId14"/>
    <p:sldId id="1282" r:id="rId15"/>
    <p:sldId id="1284" r:id="rId16"/>
    <p:sldId id="1316" r:id="rId17"/>
    <p:sldId id="1290" r:id="rId18"/>
    <p:sldId id="1285" r:id="rId19"/>
    <p:sldId id="1286" r:id="rId20"/>
    <p:sldId id="1317" r:id="rId21"/>
    <p:sldId id="1318" r:id="rId22"/>
    <p:sldId id="1292" r:id="rId23"/>
    <p:sldId id="1293" r:id="rId24"/>
    <p:sldId id="1296" r:id="rId25"/>
    <p:sldId id="1287" r:id="rId26"/>
    <p:sldId id="1301" r:id="rId27"/>
    <p:sldId id="1321" r:id="rId28"/>
    <p:sldId id="1297" r:id="rId29"/>
    <p:sldId id="1320" r:id="rId30"/>
    <p:sldId id="1308" r:id="rId31"/>
    <p:sldId id="1304"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5FCCC"/>
    <a:srgbClr val="FF0000"/>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6" autoAdjust="0"/>
    <p:restoredTop sz="76440" autoAdjust="0"/>
  </p:normalViewPr>
  <p:slideViewPr>
    <p:cSldViewPr>
      <p:cViewPr varScale="1">
        <p:scale>
          <a:sx n="73" d="100"/>
          <a:sy n="73" d="100"/>
        </p:scale>
        <p:origin x="7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2"/>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C3DEB2C-371E-44C0-B545-548D66773143}" type="slidenum">
              <a:rPr lang="en-US"/>
              <a:pPr>
                <a:defRPr/>
              </a:pPr>
              <a:t>‹#›</a:t>
            </a:fld>
            <a:endParaRPr lang="en-US"/>
          </a:p>
        </p:txBody>
      </p:sp>
    </p:spTree>
    <p:extLst>
      <p:ext uri="{BB962C8B-B14F-4D97-AF65-F5344CB8AC3E}">
        <p14:creationId xmlns:p14="http://schemas.microsoft.com/office/powerpoint/2010/main" val="2305723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9415C2-84D5-4323-9EF1-ABB481D5CB27}" type="slidenum">
              <a:rPr lang="en-US"/>
              <a:pPr>
                <a:defRPr/>
              </a:pPr>
              <a:t>‹#›</a:t>
            </a:fld>
            <a:endParaRPr lang="en-US"/>
          </a:p>
        </p:txBody>
      </p:sp>
    </p:spTree>
    <p:extLst>
      <p:ext uri="{BB962C8B-B14F-4D97-AF65-F5344CB8AC3E}">
        <p14:creationId xmlns:p14="http://schemas.microsoft.com/office/powerpoint/2010/main" val="3810260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F11F0E-F001-4D3C-9023-056F3D1CDF42}" type="slidenum">
              <a:rPr lang="en-US" sz="1200" smtClean="0"/>
              <a:pPr/>
              <a:t>1</a:t>
            </a:fld>
            <a:endParaRPr lang="en-US" sz="1200" smtClean="0"/>
          </a:p>
        </p:txBody>
      </p:sp>
    </p:spTree>
    <p:extLst>
      <p:ext uri="{BB962C8B-B14F-4D97-AF65-F5344CB8AC3E}">
        <p14:creationId xmlns:p14="http://schemas.microsoft.com/office/powerpoint/2010/main" val="190254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C5933F-4ADA-4AD0-BBEC-9CB81644DA0F}" type="slidenum">
              <a:rPr lang="en-US" sz="1200" smtClean="0"/>
              <a:pPr/>
              <a:t>13</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4153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179866-C7A5-4DE7-B0AD-79FDAA75A4CA}" type="slidenum">
              <a:rPr lang="en-US" sz="1200" smtClean="0"/>
              <a:pPr/>
              <a:t>14</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006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EBB1F-7B90-4C01-B1C0-B2F6B82C89DF}" type="slidenum">
              <a:rPr lang="en-GB"/>
              <a:pPr/>
              <a:t>15</a:t>
            </a:fld>
            <a:endParaRPr lang="en-GB"/>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US"/>
              <a:t>Thread may have certain priorities which will be discussed later.</a:t>
            </a:r>
          </a:p>
          <a:p>
            <a:r>
              <a:rPr lang="en-US"/>
              <a:t>Pre-empting means snatching the control of execution from lower priority threads.</a:t>
            </a:r>
          </a:p>
        </p:txBody>
      </p:sp>
    </p:spTree>
    <p:extLst>
      <p:ext uri="{BB962C8B-B14F-4D97-AF65-F5344CB8AC3E}">
        <p14:creationId xmlns:p14="http://schemas.microsoft.com/office/powerpoint/2010/main" val="12248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A21614-174C-45CA-A3BF-FDA1DBAB5B88}" type="slidenum">
              <a:rPr lang="en-US" sz="1200" smtClean="0"/>
              <a:pPr/>
              <a:t>16</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2360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BDE551-7D8E-4EBB-908C-96161FEFABDD}" type="slidenum">
              <a:rPr lang="en-US" sz="1200" smtClean="0"/>
              <a:pPr/>
              <a:t>17</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45672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ED2EE2-532C-405E-9E3C-735657A31486}" type="slidenum">
              <a:rPr lang="en-US" sz="1200" smtClean="0"/>
              <a:pPr/>
              <a:t>18</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8423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B5E628-A998-4AF2-80CE-E50EE29D165C}" type="slidenum">
              <a:rPr lang="en-US" sz="1200" smtClean="0"/>
              <a:pPr/>
              <a:t>19</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758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DF0D11F-038E-4F11-A836-BBCE559F7AC1}" type="slidenum">
              <a:rPr lang="en-US" sz="1200" smtClean="0"/>
              <a:pPr/>
              <a:t>21</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99412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228342-44CF-44D4-9F11-E95D69EEBF9D}" type="slidenum">
              <a:rPr lang="en-US" sz="1200" smtClean="0"/>
              <a:pPr/>
              <a:t>22</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3101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8817FE-5A72-4976-8CF5-638AB70F1CAC}" type="slidenum">
              <a:rPr lang="en-US" sz="1200" smtClean="0"/>
              <a:pPr/>
              <a:t>23</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7885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6914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6146CD-994A-44CE-8A36-0AC9FEE0CE78}" type="slidenum">
              <a:rPr lang="en-US" sz="1200" smtClean="0"/>
              <a:pPr/>
              <a:t>24</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03881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C11E1E-8C2B-465F-A21F-DEF363924039}" type="slidenum">
              <a:rPr lang="en-US" sz="1200" smtClean="0"/>
              <a:pPr/>
              <a:t>25</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80062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6146CD-994A-44CE-8A36-0AC9FEE0CE78}" type="slidenum">
              <a:rPr lang="en-US" sz="1200" smtClean="0"/>
              <a:pPr/>
              <a:t>26</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8095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A20DB5-41C4-4C81-B825-5FAE9AE110A3}" type="slidenum">
              <a:rPr lang="en-US" sz="1200" smtClean="0"/>
              <a:pPr/>
              <a:t>27</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59611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CF371AE-49AA-4613-89FD-EA7ABA161BA7}" type="slidenum">
              <a:rPr lang="en-US" sz="1200" smtClean="0">
                <a:solidFill>
                  <a:schemeClr val="tx1"/>
                </a:solidFill>
                <a:latin typeface="Times New Roman" pitchFamily="18" charset="0"/>
              </a:rPr>
              <a:pPr/>
              <a:t>28</a:t>
            </a:fld>
            <a:endParaRPr lang="en-US" sz="1200" smtClean="0">
              <a:solidFill>
                <a:schemeClr val="tx1"/>
              </a:solidFill>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7180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0D5321-FB6F-4B4F-BC97-E0CD13E04909}" type="slidenum">
              <a:rPr lang="en-US" sz="1200" smtClean="0"/>
              <a:pPr/>
              <a:t>30</a:t>
            </a:fld>
            <a:endParaRPr lang="en-US" sz="1200" smtClean="0"/>
          </a:p>
        </p:txBody>
      </p:sp>
    </p:spTree>
    <p:extLst>
      <p:ext uri="{BB962C8B-B14F-4D97-AF65-F5344CB8AC3E}">
        <p14:creationId xmlns:p14="http://schemas.microsoft.com/office/powerpoint/2010/main" val="172345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9977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F3AA1-5723-465D-9775-1234781908A4}" type="slidenum">
              <a:rPr lang="en-GB"/>
              <a:pPr/>
              <a:t>7</a:t>
            </a:fld>
            <a:endParaRPr lang="en-GB"/>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90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8D8A7-3349-4B77-A50D-CFCEAA8AE53A}" type="slidenum">
              <a:rPr lang="en-GB"/>
              <a:pPr/>
              <a:t>8</a:t>
            </a:fld>
            <a:endParaRPr lang="en-GB"/>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388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D5631-58C4-45A4-9E27-299562283005}" type="slidenum">
              <a:rPr lang="en-GB"/>
              <a:pPr/>
              <a:t>9</a:t>
            </a:fld>
            <a:endParaRPr lang="en-GB"/>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pPr>
              <a:lnSpc>
                <a:spcPct val="80000"/>
              </a:lnSpc>
            </a:pPr>
            <a:r>
              <a:rPr lang="en-US" sz="800" b="1" u="sng" dirty="0"/>
              <a:t>Make the UI more responsive</a:t>
            </a:r>
            <a:r>
              <a:rPr lang="en-US" sz="800" b="1" dirty="0"/>
              <a:t> - </a:t>
            </a:r>
            <a:r>
              <a:rPr lang="en-US" sz="800" dirty="0"/>
              <a:t>Event-driven UI toolkits, such as AWT and Swing, have an event thread that processes UI</a:t>
            </a:r>
          </a:p>
          <a:p>
            <a:pPr>
              <a:lnSpc>
                <a:spcPct val="80000"/>
              </a:lnSpc>
            </a:pPr>
            <a:r>
              <a:rPr lang="en-US" sz="800" dirty="0"/>
              <a:t>events such as keystrokes and mouse clicks.</a:t>
            </a:r>
          </a:p>
          <a:p>
            <a:pPr>
              <a:lnSpc>
                <a:spcPct val="80000"/>
              </a:lnSpc>
            </a:pPr>
            <a:r>
              <a:rPr lang="en-US" sz="800" dirty="0"/>
              <a:t>AWT and Swing programs attach event listeners to UI objects. These listeners are notified when a specific event occurs, such as a button being clicked. Event listeners are called from within the AWT event thread.</a:t>
            </a:r>
          </a:p>
          <a:p>
            <a:pPr>
              <a:lnSpc>
                <a:spcPct val="80000"/>
              </a:lnSpc>
            </a:pPr>
            <a:r>
              <a:rPr lang="en-US" sz="800" dirty="0"/>
              <a:t>If an event listener were to perform a lengthy task, such as checking spelling in a large document, the event thread would be busy running the spelling checker, and thus would not be able to process additional UI events until the event listener completed. This would make the program appear to freeze, which is disappointing for the user.</a:t>
            </a:r>
          </a:p>
          <a:p>
            <a:pPr>
              <a:lnSpc>
                <a:spcPct val="80000"/>
              </a:lnSpc>
            </a:pPr>
            <a:r>
              <a:rPr lang="en-US" sz="800" dirty="0"/>
              <a:t>To avoid stalling the UI, the event listener should hand off long tasks to another thread so that the AWT thread can continue processing UI events (including requests to cancel the long-running task being performed) while the task is in progress.</a:t>
            </a:r>
          </a:p>
          <a:p>
            <a:pPr>
              <a:lnSpc>
                <a:spcPct val="80000"/>
              </a:lnSpc>
            </a:pPr>
            <a:r>
              <a:rPr lang="en-US" sz="800" b="1" u="sng" dirty="0"/>
              <a:t>Take advantage of multiprocessor systems</a:t>
            </a:r>
            <a:r>
              <a:rPr lang="en-US" sz="800" dirty="0"/>
              <a:t> - Multiprocessor systems are much more common than they used to be. Once they were found only in large data centers and scientific computing facilities. Now many low-end servers systems -- and even some desktop systems -- have multiple processors. Modern operating systems, including Linux, Solaris, and Windows NT/2000, can take </a:t>
            </a:r>
            <a:r>
              <a:rPr lang="en-US" sz="800" dirty="0" err="1"/>
              <a:t>advantagmge</a:t>
            </a:r>
            <a:r>
              <a:rPr lang="en-US" sz="800" dirty="0"/>
              <a:t> of multiple processors and schedule threads to execute on any available processor.</a:t>
            </a:r>
          </a:p>
          <a:p>
            <a:pPr>
              <a:lnSpc>
                <a:spcPct val="80000"/>
              </a:lnSpc>
            </a:pPr>
            <a:r>
              <a:rPr lang="en-US" sz="800" dirty="0"/>
              <a:t>The basic unit of scheduling is generally the thread; if a program has only one active thread, it can only run on one processor at a time. If a program has multiple active threads, then multiple threads may be scheduled at once. In a well-designed program, using multiple threads can improve program throughput and performance.</a:t>
            </a:r>
          </a:p>
          <a:p>
            <a:pPr>
              <a:lnSpc>
                <a:spcPct val="80000"/>
              </a:lnSpc>
            </a:pPr>
            <a:r>
              <a:rPr lang="en-US" sz="800" b="1" u="sng" dirty="0"/>
              <a:t>Simplify modeling</a:t>
            </a:r>
            <a:r>
              <a:rPr lang="en-US" sz="800" dirty="0"/>
              <a:t> - In some cases, using threads can make your programs simpler to write and maintain. Consider a simulation application, where you simulate the interaction between multiple entities. Giving each entity its own thread can greatly simplify many simulation and modeling applications.</a:t>
            </a:r>
          </a:p>
          <a:p>
            <a:pPr>
              <a:lnSpc>
                <a:spcPct val="80000"/>
              </a:lnSpc>
            </a:pPr>
            <a:r>
              <a:rPr lang="en-US" sz="800" dirty="0"/>
              <a:t>Another example where it is convenient to use separate threads to simplify a program is when an application has multiple independent event-driven components, for example, an application might have a component that counts down the number of seconds since some event and updates a display on the screen. Rather than having a main loop check the time periodically and update the display, it is much simpler -- and less error-prone -- to have a thread that does nothing but sleep until a certain amount of time has elapsed and then update the on-screen counter. This way the main thread doesn't need to worry about the timer at all.</a:t>
            </a:r>
          </a:p>
          <a:p>
            <a:pPr>
              <a:lnSpc>
                <a:spcPct val="80000"/>
              </a:lnSpc>
            </a:pPr>
            <a:r>
              <a:rPr lang="en-US" sz="800" b="1" u="sng" dirty="0"/>
              <a:t>Perform asynchronous or background processing</a:t>
            </a:r>
            <a:r>
              <a:rPr lang="en-US" sz="800" dirty="0"/>
              <a:t> - Server applications get their input from remote sources, such as sockets. When you read</a:t>
            </a:r>
          </a:p>
          <a:p>
            <a:pPr>
              <a:lnSpc>
                <a:spcPct val="80000"/>
              </a:lnSpc>
            </a:pPr>
            <a:r>
              <a:rPr lang="en-US" sz="800" dirty="0"/>
              <a:t>from a socket, if there is no data currently available, the call to </a:t>
            </a:r>
            <a:r>
              <a:rPr lang="en-US" sz="800" dirty="0" err="1"/>
              <a:t>SocketInputStream.read</a:t>
            </a:r>
            <a:r>
              <a:rPr lang="en-US" sz="800" dirty="0"/>
              <a:t>() will block until data is available. If a single-threaded program were to read from the socket, and the entity on the other end of the socket were never to send any data, the program would simply wait forever, and no other processing would get done. On the other hand, the program could poll the socket to see if data was available, but this is often undesirable for performance reasons.</a:t>
            </a:r>
          </a:p>
          <a:p>
            <a:pPr>
              <a:lnSpc>
                <a:spcPct val="80000"/>
              </a:lnSpc>
            </a:pPr>
            <a:r>
              <a:rPr lang="en-US" sz="800" dirty="0"/>
              <a:t>If, instead, you created a thread to read from the socket, the main thread could perform other tasks while the other thread waited for input from the socket. You can even create multiple threads so you can read from multiple sockets at once. In this way, you are notified quickly when data is available (because the waiting thread is awakened) without having to poll frequently to check if data is available. The code to wait on a socket using threads is also much simpler and less error-prone than polling would be.</a:t>
            </a:r>
          </a:p>
          <a:p>
            <a:pPr>
              <a:lnSpc>
                <a:spcPct val="80000"/>
              </a:lnSpc>
            </a:pPr>
            <a:endParaRPr lang="en-US" sz="800" dirty="0"/>
          </a:p>
        </p:txBody>
      </p:sp>
    </p:spTree>
    <p:extLst>
      <p:ext uri="{BB962C8B-B14F-4D97-AF65-F5344CB8AC3E}">
        <p14:creationId xmlns:p14="http://schemas.microsoft.com/office/powerpoint/2010/main" val="4019979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16B381-F5A0-4831-A37F-F4AA6384337B}" type="slidenum">
              <a:rPr lang="en-US" sz="1200" smtClean="0"/>
              <a:pPr/>
              <a:t>10</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048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72DA20-9D8E-4286-A9A1-6B4EA7A79EFB}" type="slidenum">
              <a:rPr lang="en-US" sz="1200" smtClean="0"/>
              <a:pPr/>
              <a:t>11</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9115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4E1234-FBD7-4745-9A15-36EBFAFBE085}" type="slidenum">
              <a:rPr lang="en-US" sz="1200" smtClean="0"/>
              <a:pPr/>
              <a:t>12</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25485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eaLnBrk="1" hangingPunct="1">
              <a:defRPr/>
            </a:pPr>
            <a:fld id="{EC338F03-5B03-4BE6-97F7-E33B983711A0}" type="slidenum">
              <a:rPr lang="en-US" sz="1000">
                <a:solidFill>
                  <a:schemeClr val="tx2"/>
                </a:solidFill>
                <a:latin typeface="Arial" pitchFamily="34" charset="0"/>
                <a:cs typeface="Arial" pitchFamily="34" charset="0"/>
              </a:rPr>
              <a:pPr algn="r" eaLnBrk="1" hangingPunct="1">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86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979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83790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545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8737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2606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187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1816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41933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xfrm>
            <a:off x="51816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475716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2819400" y="6515100"/>
            <a:ext cx="1828800" cy="3048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4953000" y="6481763"/>
            <a:ext cx="3810000" cy="314325"/>
          </a:xfrm>
          <a:prstGeom prst="rect">
            <a:avLst/>
          </a:prstGeom>
        </p:spPr>
        <p:txBody>
          <a:bodyPr/>
          <a:lstStyle>
            <a:lvl1pPr>
              <a:defRPr/>
            </a:lvl1pPr>
          </a:lstStyle>
          <a:p>
            <a:r>
              <a:rPr lang="en-IN" smtClean="0"/>
              <a:t>Copyright © 2016 Tech Mahindra. All Rights Reserved.</a:t>
            </a:r>
            <a:endParaRPr lang="en-US"/>
          </a:p>
        </p:txBody>
      </p:sp>
      <p:sp>
        <p:nvSpPr>
          <p:cNvPr id="7" name="Slide Number Placeholder 6"/>
          <p:cNvSpPr>
            <a:spLocks noGrp="1"/>
          </p:cNvSpPr>
          <p:nvPr>
            <p:ph type="sldNum" sz="quarter" idx="12"/>
          </p:nvPr>
        </p:nvSpPr>
        <p:spPr>
          <a:xfrm>
            <a:off x="8839200" y="6524625"/>
            <a:ext cx="304800" cy="228600"/>
          </a:xfrm>
          <a:prstGeom prst="rect">
            <a:avLst/>
          </a:prstGeom>
        </p:spPr>
        <p:txBody>
          <a:bodyPr/>
          <a:lstStyle>
            <a:lvl1pPr>
              <a:defRPr/>
            </a:lvl1pPr>
          </a:lstStyle>
          <a:p>
            <a:fld id="{699490DD-87E1-42F9-BCAA-3DE8D2CECB11}" type="slidenum">
              <a:rPr lang="en-US"/>
              <a:pPr/>
              <a:t>‹#›</a:t>
            </a:fld>
            <a:endParaRPr lang="en-US"/>
          </a:p>
        </p:txBody>
      </p:sp>
    </p:spTree>
    <p:extLst>
      <p:ext uri="{BB962C8B-B14F-4D97-AF65-F5344CB8AC3E}">
        <p14:creationId xmlns:p14="http://schemas.microsoft.com/office/powerpoint/2010/main" val="3068605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1039844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37995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388727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08184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47065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1816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578680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xfrm>
            <a:off x="51816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477840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2819400" y="6515100"/>
            <a:ext cx="1828800" cy="3048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4953000" y="6481763"/>
            <a:ext cx="3810000" cy="314325"/>
          </a:xfrm>
          <a:prstGeom prst="rect">
            <a:avLst/>
          </a:prstGeom>
        </p:spPr>
        <p:txBody>
          <a:bodyPr/>
          <a:lstStyle>
            <a:lvl1pPr>
              <a:defRPr/>
            </a:lvl1pPr>
          </a:lstStyle>
          <a:p>
            <a:r>
              <a:rPr lang="en-IN" smtClean="0"/>
              <a:t>Copyright © 2016 Tech Mahindra. All Rights Reserved.</a:t>
            </a:r>
            <a:endParaRPr lang="en-US"/>
          </a:p>
        </p:txBody>
      </p:sp>
      <p:sp>
        <p:nvSpPr>
          <p:cNvPr id="7" name="Slide Number Placeholder 6"/>
          <p:cNvSpPr>
            <a:spLocks noGrp="1"/>
          </p:cNvSpPr>
          <p:nvPr>
            <p:ph type="sldNum" sz="quarter" idx="12"/>
          </p:nvPr>
        </p:nvSpPr>
        <p:spPr>
          <a:xfrm>
            <a:off x="8839200" y="6524625"/>
            <a:ext cx="304800" cy="228600"/>
          </a:xfrm>
          <a:prstGeom prst="rect">
            <a:avLst/>
          </a:prstGeom>
        </p:spPr>
        <p:txBody>
          <a:bodyPr/>
          <a:lstStyle>
            <a:lvl1pPr>
              <a:defRPr/>
            </a:lvl1pPr>
          </a:lstStyle>
          <a:p>
            <a:fld id="{699490DD-87E1-42F9-BCAA-3DE8D2CECB11}" type="slidenum">
              <a:rPr lang="en-US"/>
              <a:pPr/>
              <a:t>‹#›</a:t>
            </a:fld>
            <a:endParaRPr lang="en-US"/>
          </a:p>
        </p:txBody>
      </p:sp>
    </p:spTree>
    <p:extLst>
      <p:ext uri="{BB962C8B-B14F-4D97-AF65-F5344CB8AC3E}">
        <p14:creationId xmlns:p14="http://schemas.microsoft.com/office/powerpoint/2010/main" val="2053261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5918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1823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3775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2499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762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200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075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2220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7.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6.png"/><Relationship Id="rId5" Type="http://schemas.openxmlformats.org/officeDocument/2006/relationships/slideLayout" Target="../slideLayouts/slideLayout23.xml"/><Relationship Id="rId10" Type="http://schemas.openxmlformats.org/officeDocument/2006/relationships/image" Target="../media/image5.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450" y="6605588"/>
            <a:ext cx="171450" cy="169862"/>
          </a:xfrm>
          <a:prstGeom prst="rect">
            <a:avLst/>
          </a:prstGeom>
          <a:noFill/>
          <a:ln w="9525">
            <a:noFill/>
            <a:miter lim="800000"/>
            <a:headEnd/>
            <a:tailEnd/>
          </a:ln>
        </p:spPr>
        <p:txBody>
          <a:bodyPr wrap="none" lIns="0" tIns="0" rIns="0" bIns="0" anchor="ctr">
            <a:spAutoFit/>
          </a:bodyPr>
          <a:lstStyle/>
          <a:p>
            <a:pPr algn="r">
              <a:defRPr/>
            </a:pPr>
            <a:fld id="{DF73C7FC-6A1B-43A3-BAA8-B90B7F0C4052}" type="slidenum">
              <a:rPr lang="en-US" sz="1100">
                <a:solidFill>
                  <a:schemeClr val="tx2"/>
                </a:solidFill>
                <a:latin typeface="Arial" pitchFamily="34" charset="0"/>
                <a:cs typeface="Arial" pitchFamily="34" charset="0"/>
              </a:rPr>
              <a:pPr algn="r">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3322637" cy="169863"/>
          </a:xfrm>
          <a:prstGeom prst="rect">
            <a:avLst/>
          </a:prstGeom>
          <a:noFill/>
          <a:ln w="9525">
            <a:noFill/>
            <a:miter lim="800000"/>
            <a:headEnd/>
            <a:tailEnd/>
          </a:ln>
        </p:spPr>
        <p:txBody>
          <a:bodyPr wrap="none" lIns="0" tIns="0" rIns="0" bIns="0">
            <a:spAutoFit/>
          </a:bodyPr>
          <a:lstStyle/>
          <a:p>
            <a:pPr eaLnBrk="1" hangingPunct="1">
              <a:defRPr/>
            </a:pPr>
            <a:r>
              <a:rPr lang="en-US" sz="1100" dirty="0">
                <a:solidFill>
                  <a:schemeClr val="tx2"/>
                </a:solidFill>
                <a:latin typeface="Arial" pitchFamily="34" charset="0"/>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07" r:id="rId3"/>
    <p:sldLayoutId id="2147484008" r:id="rId4"/>
    <p:sldLayoutId id="2147484009" r:id="rId5"/>
    <p:sldLayoutId id="2147484010" r:id="rId6"/>
    <p:sldLayoutId id="2147484016" r:id="rId7"/>
    <p:sldLayoutId id="2147484017" r:id="rId8"/>
    <p:sldLayoutId id="2147484018" r:id="rId9"/>
    <p:sldLayoutId id="2147484019" r:id="rId10"/>
    <p:sldLayoutId id="2147484011" r:id="rId11"/>
    <p:sldLayoutId id="2147484012" r:id="rId12"/>
    <p:sldLayoutId id="2147484013" r:id="rId13"/>
    <p:sldLayoutId id="2147484020" r:id="rId14"/>
    <p:sldLayoutId id="2147484021" r:id="rId15"/>
    <p:sldLayoutId id="2147484022" r:id="rId16"/>
    <p:sldLayoutId id="2147484023" r:id="rId17"/>
    <p:sldLayoutId id="2147484024" r:id="rId18"/>
  </p:sldLayoutIdLst>
  <p:hf sldNum="0" hdr="0" dt="0"/>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pitchFamily="34" charset="0"/>
          <a:cs typeface="Arial" pitchFamily="34" charset="0"/>
        </a:defRPr>
      </a:lvl2pPr>
      <a:lvl3pPr algn="l" rtl="0" fontAlgn="base">
        <a:spcBef>
          <a:spcPct val="0"/>
        </a:spcBef>
        <a:spcAft>
          <a:spcPct val="0"/>
        </a:spcAft>
        <a:defRPr sz="3200" b="1">
          <a:solidFill>
            <a:schemeClr val="tx2"/>
          </a:solidFill>
          <a:latin typeface="Arial" pitchFamily="34" charset="0"/>
          <a:cs typeface="Arial" pitchFamily="34" charset="0"/>
        </a:defRPr>
      </a:lvl3pPr>
      <a:lvl4pPr algn="l" rtl="0" fontAlgn="base">
        <a:spcBef>
          <a:spcPct val="0"/>
        </a:spcBef>
        <a:spcAft>
          <a:spcPct val="0"/>
        </a:spcAft>
        <a:defRPr sz="3200" b="1">
          <a:solidFill>
            <a:schemeClr val="tx2"/>
          </a:solidFill>
          <a:latin typeface="Arial" pitchFamily="34" charset="0"/>
          <a:cs typeface="Arial" pitchFamily="34" charset="0"/>
        </a:defRPr>
      </a:lvl4pPr>
      <a:lvl5pPr algn="l" rtl="0" fontAlgn="base">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fontAlgn="base">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fontAlgn="base">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47227751"/>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jpeg"/><Relationship Id="rId7" Type="http://schemas.openxmlformats.org/officeDocument/2006/relationships/hyperlink" Target="http://images.google.co.in/imgres?imgurl=http://www.spawn.com/toys/movies/hb/tjhouse/images/hb_tjhouse_photo_01_md.jpg&amp;imgrefurl=http://www.spawn.com/toys/product.aspx?product=3001&amp;h=152&amp;w=270&amp;sz=13&amp;hl=en&amp;start=410&amp;tbnid=krndU9MtwHtfvM:&amp;tbnh=64&amp;tbnw=113&amp;prev=/images?q=tom+and+jerry&amp;start=400&amp;ndsp=20&amp;svnum=10&amp;hl=en&amp;lr=&amp;sa=N"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19.jpeg"/><Relationship Id="rId4" Type="http://schemas.openxmlformats.org/officeDocument/2006/relationships/image" Target="../media/image14.jpeg"/><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jpeg"/><Relationship Id="rId7" Type="http://schemas.openxmlformats.org/officeDocument/2006/relationships/hyperlink" Target="http://images.google.co.in/imgres?imgurl=http://static.flickr.com/60/158960486_a0ae1ead75.jpg&amp;imgrefurl=http://foodbloggin.com/?author=16&amp;h=375&amp;w=500&amp;sz=109&amp;hl=en&amp;start=1&amp;tbnid=CsKxa7nbNjs3SM:&amp;tbnh=98&amp;tbnw=130&amp;prev=/images?q=stale++burger&amp;svnum=10&amp;hl=en&amp;lr=&amp;sa=G"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images.google.co.in/imgres?imgurl=http://www.puzzleworld.org/PuzzleWorld/puz/img/wooden_lock_1.jpg&amp;imgrefurl=http://www.puzzleworld.org/PuzzleWorld/puz/wooden_lock.htm&amp;h=294&amp;w=300&amp;sz=12&amp;hl=en&amp;start=11&amp;tbnid=fIfxXcZ2jMHEbM:&amp;tbnh=114&amp;tbnw=116&amp;prev=/images?q=lock+&amp;svnum=10&amp;hl=en&amp;lr=&amp;sa=G" TargetMode="External"/><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8.jpe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hyperlink" Target="http://images.google.co.in/imgres?imgurl=http://www1.istockphoto.com/file_thumbview_approve/409174/2/istockphoto_409174_waiter.jpg&amp;imgrefurl=http://www.istockphoto.com/imageindex/409/1/409174/Waiter.html&amp;h=270&amp;w=270&amp;sz=9&amp;hl=en&amp;start=22&amp;tbnid=XYQP5l3_fVlxxM:&amp;tbnh=113&amp;tbnw=113&amp;prev=/images?q=+restaurant+cartoon&amp;start=20&amp;ndsp=20&amp;svnum=10&amp;hl=en&amp;lr=&amp;sa=N" TargetMode="External"/><Relationship Id="rId7" Type="http://schemas.openxmlformats.org/officeDocument/2006/relationships/hyperlink" Target="http://images.google.co.in/imgres?imgurl=http://www.puzzleworld.org/PuzzleWorld/puz/img/wooden_lock_1.jpg&amp;imgrefurl=http://www.puzzleworld.org/PuzzleWorld/puz/wooden_lock.htm&amp;h=294&amp;w=300&amp;sz=12&amp;hl=en&amp;start=11&amp;tbnid=fIfxXcZ2jMHEbM:&amp;tbnh=114&amp;tbnw=116&amp;prev=/images?q=lock+&amp;svnum=10&amp;hl=en&amp;lr=&amp;sa=G"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image" Target="../media/image30.jpeg"/><Relationship Id="rId5" Type="http://schemas.openxmlformats.org/officeDocument/2006/relationships/hyperlink" Target="http://www.alanbellows.com/resume/images/samples/graphics/face.jpg" TargetMode="External"/><Relationship Id="rId4" Type="http://schemas.openxmlformats.org/officeDocument/2006/relationships/image" Target="../media/image29.jpeg"/><Relationship Id="rId9"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dirty="0" smtClean="0">
                <a:latin typeface="Verdana" pitchFamily="34" charset="0"/>
              </a:rPr>
              <a:t>Multithreading</a:t>
            </a:r>
            <a:r>
              <a:rPr dirty="0" smtClean="0">
                <a:solidFill>
                  <a:schemeClr val="tx2">
                    <a:lumMod val="75000"/>
                  </a:schemeClr>
                </a:solidFill>
                <a:latin typeface="Verdana" pitchFamily="34" charset="0"/>
              </a:rPr>
              <a:t/>
            </a:r>
            <a:br>
              <a:rPr dirty="0" smtClean="0">
                <a:solidFill>
                  <a:schemeClr val="tx2">
                    <a:lumMod val="75000"/>
                  </a:schemeClr>
                </a:solidFill>
                <a:latin typeface="Verdana" pitchFamily="34" charset="0"/>
              </a:rPr>
            </a:br>
            <a:endParaRP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dirty="0" smtClean="0"/>
              <a:t>Multithreading in Java</a:t>
            </a:r>
            <a:endParaRPr dirty="0"/>
          </a:p>
        </p:txBody>
      </p:sp>
      <p:sp>
        <p:nvSpPr>
          <p:cNvPr id="14339" name="Rectangle 3"/>
          <p:cNvSpPr>
            <a:spLocks noGrp="1" noChangeArrowheads="1"/>
          </p:cNvSpPr>
          <p:nvPr>
            <p:ph type="body" idx="1"/>
          </p:nvPr>
        </p:nvSpPr>
        <p:spPr bwMode="auto"/>
        <p:txBody>
          <a:bodyPr/>
          <a:lstStyle/>
          <a:p>
            <a:pPr>
              <a:buFont typeface="Wingdings" pitchFamily="2" charset="2"/>
              <a:buNone/>
            </a:pPr>
            <a:endParaRPr sz="1400" dirty="0"/>
          </a:p>
          <a:p>
            <a:r>
              <a:rPr dirty="0"/>
              <a:t>Java has excellent support for developing </a:t>
            </a:r>
            <a:r>
              <a:rPr dirty="0">
                <a:solidFill>
                  <a:srgbClr val="FF0000"/>
                </a:solidFill>
              </a:rPr>
              <a:t>multithreaded applications</a:t>
            </a:r>
            <a:r>
              <a:rPr dirty="0"/>
              <a:t>.</a:t>
            </a:r>
          </a:p>
          <a:p>
            <a:pPr>
              <a:buFont typeface="Wingdings" pitchFamily="2" charset="2"/>
              <a:buNone/>
            </a:pPr>
            <a:endParaRPr sz="1400" dirty="0"/>
          </a:p>
          <a:p>
            <a:r>
              <a:rPr dirty="0"/>
              <a:t>A developer can </a:t>
            </a:r>
            <a:r>
              <a:rPr dirty="0">
                <a:solidFill>
                  <a:srgbClr val="FF0000"/>
                </a:solidFill>
              </a:rPr>
              <a:t>implement</a:t>
            </a:r>
            <a:r>
              <a:rPr dirty="0"/>
              <a:t> </a:t>
            </a:r>
            <a:r>
              <a:rPr dirty="0">
                <a:solidFill>
                  <a:srgbClr val="FF0000"/>
                </a:solidFill>
              </a:rPr>
              <a:t>threads</a:t>
            </a:r>
            <a:r>
              <a:rPr dirty="0"/>
              <a:t> in his/her application without being aware of the lower level implementation details</a:t>
            </a:r>
            <a:r>
              <a:rPr dirty="0" smtClean="0"/>
              <a:t>.</a:t>
            </a:r>
          </a:p>
          <a:p>
            <a:endParaRPr lang="en-US" dirty="0"/>
          </a:p>
          <a:p>
            <a:r>
              <a:rPr lang="en-US" dirty="0" smtClean="0"/>
              <a:t>Threads are objects</a:t>
            </a:r>
            <a:endParaRPr dirty="0"/>
          </a:p>
          <a:p>
            <a:pPr>
              <a:buFont typeface="Wingdings" pitchFamily="2" charset="2"/>
              <a:buNone/>
            </a:pPr>
            <a:endParaRPr sz="1400" dirty="0"/>
          </a:p>
          <a:p>
            <a:r>
              <a:rPr dirty="0" smtClean="0"/>
              <a:t>2 ways of creating threads:</a:t>
            </a:r>
            <a:endParaRPr dirty="0"/>
          </a:p>
          <a:p>
            <a:pPr marL="566738" lvl="1" indent="-160338">
              <a:buClr>
                <a:schemeClr val="tx1"/>
              </a:buClr>
              <a:buFontTx/>
              <a:buChar char="•"/>
            </a:pPr>
            <a:r>
              <a:rPr i="1" dirty="0">
                <a:solidFill>
                  <a:srgbClr val="FF0000"/>
                </a:solidFill>
              </a:rPr>
              <a:t>Runnable Interface</a:t>
            </a:r>
          </a:p>
          <a:p>
            <a:pPr marL="566738" lvl="1" indent="-160338">
              <a:buClr>
                <a:schemeClr val="tx1"/>
              </a:buClr>
              <a:buFontTx/>
              <a:buChar char="•"/>
            </a:pPr>
            <a:r>
              <a:rPr i="1" dirty="0">
                <a:solidFill>
                  <a:srgbClr val="FF0000"/>
                </a:solidFill>
              </a:rPr>
              <a:t>Thread Class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dirty="0" smtClean="0"/>
              <a:t>Using Runnable interface</a:t>
            </a:r>
            <a:endParaRPr dirty="0"/>
          </a:p>
        </p:txBody>
      </p:sp>
      <p:sp>
        <p:nvSpPr>
          <p:cNvPr id="15363" name="Rectangle 3"/>
          <p:cNvSpPr>
            <a:spLocks noGrp="1" noChangeArrowheads="1"/>
          </p:cNvSpPr>
          <p:nvPr>
            <p:ph type="body" idx="1"/>
          </p:nvPr>
        </p:nvSpPr>
        <p:spPr bwMode="auto"/>
        <p:txBody>
          <a:bodyPr/>
          <a:lstStyle/>
          <a:p>
            <a:pPr marL="457200" indent="-457200"/>
            <a:r>
              <a:rPr dirty="0" smtClean="0"/>
              <a:t> </a:t>
            </a:r>
            <a:r>
              <a:rPr dirty="0"/>
              <a:t>Implement Runnable on your class.</a:t>
            </a:r>
          </a:p>
          <a:p>
            <a:pPr marL="457200" indent="-457200">
              <a:buFont typeface="Wingdings" pitchFamily="2" charset="2"/>
              <a:buNone/>
            </a:pPr>
            <a:r>
              <a:rPr sz="1400" dirty="0"/>
              <a:t>		</a:t>
            </a:r>
            <a:r>
              <a:rPr dirty="0">
                <a:solidFill>
                  <a:srgbClr val="FF0000"/>
                </a:solidFill>
                <a:latin typeface="Courier New" pitchFamily="49" charset="0"/>
              </a:rPr>
              <a:t>class </a:t>
            </a:r>
            <a:r>
              <a:rPr dirty="0" err="1">
                <a:solidFill>
                  <a:srgbClr val="FF0000"/>
                </a:solidFill>
                <a:latin typeface="Courier New" pitchFamily="49" charset="0"/>
              </a:rPr>
              <a:t>MyThreadClass</a:t>
            </a:r>
            <a:r>
              <a:rPr dirty="0">
                <a:solidFill>
                  <a:srgbClr val="FF0000"/>
                </a:solidFill>
                <a:latin typeface="Courier New" pitchFamily="49" charset="0"/>
              </a:rPr>
              <a:t> </a:t>
            </a:r>
            <a:r>
              <a:rPr b="1" dirty="0">
                <a:solidFill>
                  <a:srgbClr val="FF0000"/>
                </a:solidFill>
                <a:latin typeface="Courier New" pitchFamily="49" charset="0"/>
              </a:rPr>
              <a:t>implements Runnable</a:t>
            </a:r>
            <a:r>
              <a:rPr dirty="0">
                <a:solidFill>
                  <a:srgbClr val="FF0000"/>
                </a:solidFill>
                <a:latin typeface="Courier New" pitchFamily="49" charset="0"/>
              </a:rPr>
              <a:t>{…}</a:t>
            </a:r>
          </a:p>
          <a:p>
            <a:pPr marL="457200" indent="-457200">
              <a:buFont typeface="Wingdings" pitchFamily="2" charset="2"/>
              <a:buNone/>
            </a:pPr>
            <a:endParaRPr sz="1400" dirty="0">
              <a:solidFill>
                <a:srgbClr val="FF0000"/>
              </a:solidFill>
            </a:endParaRPr>
          </a:p>
          <a:p>
            <a:pPr marL="457200" indent="-457200"/>
            <a:r>
              <a:rPr dirty="0"/>
              <a:t> Keep the code to be executed by thread in void run()</a:t>
            </a:r>
          </a:p>
          <a:p>
            <a:pPr marL="457200" indent="-457200">
              <a:buFont typeface="Wingdings" pitchFamily="2" charset="2"/>
              <a:buNone/>
            </a:pPr>
            <a:r>
              <a:rPr sz="1400" dirty="0"/>
              <a:t>		</a:t>
            </a:r>
            <a:r>
              <a:rPr b="1" dirty="0" smtClean="0">
                <a:solidFill>
                  <a:srgbClr val="FF0000"/>
                </a:solidFill>
                <a:latin typeface="Courier New" pitchFamily="49" charset="0"/>
              </a:rPr>
              <a:t>public void </a:t>
            </a:r>
            <a:r>
              <a:rPr b="1" dirty="0">
                <a:solidFill>
                  <a:srgbClr val="FF0000"/>
                </a:solidFill>
                <a:latin typeface="Courier New" pitchFamily="49" charset="0"/>
              </a:rPr>
              <a:t>run()</a:t>
            </a:r>
            <a:r>
              <a:rPr dirty="0">
                <a:solidFill>
                  <a:srgbClr val="FF0000"/>
                </a:solidFill>
                <a:latin typeface="Courier New" pitchFamily="49" charset="0"/>
              </a:rPr>
              <a:t>{ // code to be executed comes here }</a:t>
            </a:r>
          </a:p>
          <a:p>
            <a:pPr marL="457200" indent="-457200">
              <a:buFont typeface="Wingdings" pitchFamily="2" charset="2"/>
              <a:buNone/>
            </a:pPr>
            <a:endParaRPr sz="1400" dirty="0">
              <a:solidFill>
                <a:srgbClr val="FF0000"/>
              </a:solidFill>
            </a:endParaRPr>
          </a:p>
          <a:p>
            <a:pPr marL="457200" indent="-457200"/>
            <a:r>
              <a:rPr dirty="0"/>
              <a:t>Create an object of Thread class and pass a Runnable  object (an object of your class) to it’s constructor.</a:t>
            </a:r>
          </a:p>
          <a:p>
            <a:pPr marL="457200" indent="-457200">
              <a:buFont typeface="Wingdings" pitchFamily="2" charset="2"/>
              <a:buNone/>
            </a:pPr>
            <a:r>
              <a:rPr sz="1400" dirty="0"/>
              <a:t>		</a:t>
            </a:r>
            <a:r>
              <a:rPr dirty="0">
                <a:solidFill>
                  <a:srgbClr val="FF0000"/>
                </a:solidFill>
                <a:latin typeface="Courier New" pitchFamily="49" charset="0"/>
              </a:rPr>
              <a:t>Thread </a:t>
            </a:r>
            <a:r>
              <a:rPr dirty="0" err="1">
                <a:solidFill>
                  <a:srgbClr val="FF0000"/>
                </a:solidFill>
                <a:latin typeface="Courier New" pitchFamily="49" charset="0"/>
              </a:rPr>
              <a:t>myThread</a:t>
            </a:r>
            <a:r>
              <a:rPr dirty="0">
                <a:solidFill>
                  <a:srgbClr val="FF0000"/>
                </a:solidFill>
                <a:latin typeface="Courier New" pitchFamily="49" charset="0"/>
              </a:rPr>
              <a:t> = </a:t>
            </a:r>
            <a:r>
              <a:rPr b="1" dirty="0">
                <a:solidFill>
                  <a:srgbClr val="FF0000"/>
                </a:solidFill>
                <a:latin typeface="Courier New" pitchFamily="49" charset="0"/>
              </a:rPr>
              <a:t>new Thread( new </a:t>
            </a:r>
            <a:r>
              <a:rPr b="1" dirty="0" err="1">
                <a:solidFill>
                  <a:srgbClr val="FF0000"/>
                </a:solidFill>
                <a:latin typeface="Courier New" pitchFamily="49" charset="0"/>
              </a:rPr>
              <a:t>MyThreadClass</a:t>
            </a:r>
            <a:r>
              <a:rPr b="1" dirty="0">
                <a:solidFill>
                  <a:srgbClr val="FF0000"/>
                </a:solidFill>
                <a:latin typeface="Courier New" pitchFamily="49" charset="0"/>
              </a:rPr>
              <a:t>() )</a:t>
            </a:r>
            <a:r>
              <a:rPr dirty="0">
                <a:solidFill>
                  <a:srgbClr val="FF0000"/>
                </a:solidFill>
                <a:latin typeface="Courier New" pitchFamily="49" charset="0"/>
              </a:rPr>
              <a:t>;</a:t>
            </a:r>
          </a:p>
          <a:p>
            <a:pPr marL="457200" indent="-457200">
              <a:buFont typeface="Wingdings" pitchFamily="2" charset="2"/>
              <a:buNone/>
            </a:pPr>
            <a:endParaRPr sz="1400" dirty="0">
              <a:solidFill>
                <a:srgbClr val="FF0000"/>
              </a:solidFill>
            </a:endParaRPr>
          </a:p>
          <a:p>
            <a:pPr marL="457200" indent="-457200"/>
            <a:r>
              <a:rPr dirty="0"/>
              <a:t>Invoke </a:t>
            </a:r>
            <a:r>
              <a:rPr dirty="0" smtClean="0"/>
              <a:t>start method on </a:t>
            </a:r>
            <a:r>
              <a:rPr dirty="0"/>
              <a:t>this object of Thread </a:t>
            </a:r>
            <a:r>
              <a:rPr dirty="0" smtClean="0"/>
              <a:t>Class</a:t>
            </a:r>
            <a:endParaRPr dirty="0"/>
          </a:p>
          <a:p>
            <a:pPr marL="279400" lvl="3" indent="0">
              <a:buSzPct val="120000"/>
              <a:buNone/>
            </a:pPr>
            <a:r>
              <a:rPr lang="en-IN" b="1" dirty="0" smtClean="0">
                <a:solidFill>
                  <a:srgbClr val="FF0000"/>
                </a:solidFill>
                <a:latin typeface="Courier New" pitchFamily="49" charset="0"/>
              </a:rPr>
              <a:t>	</a:t>
            </a:r>
            <a:r>
              <a:rPr lang="en-IN" b="1" dirty="0" err="1" smtClean="0">
                <a:solidFill>
                  <a:srgbClr val="FF0000"/>
                </a:solidFill>
                <a:latin typeface="Courier New" pitchFamily="49" charset="0"/>
              </a:rPr>
              <a:t>myThread.start</a:t>
            </a:r>
            <a:r>
              <a:rPr lang="en-IN" b="1" dirty="0">
                <a:solidFill>
                  <a:srgbClr val="FF0000"/>
                </a:solidFill>
                <a:latin typeface="Courier New" pitchFamily="49" charset="0"/>
              </a:rPr>
              <a:t>();</a:t>
            </a:r>
          </a:p>
          <a:p>
            <a:pPr marL="457200" indent="-457200"/>
            <a:endParaRPr dirty="0" smtClean="0"/>
          </a:p>
          <a:p>
            <a:pPr marL="457200" indent="-457200"/>
            <a:r>
              <a:rPr lang="en-US" dirty="0"/>
              <a:t>Calling start() method twice will throw </a:t>
            </a:r>
            <a:r>
              <a:rPr lang="en-US" dirty="0" err="1"/>
              <a:t>IllegalThreadStateException</a:t>
            </a:r>
            <a:endParaRPr dirty="0"/>
          </a:p>
          <a:p>
            <a:pPr marL="1371600" lvl="2" indent="-457200">
              <a:buFont typeface="Wingdings" pitchFamily="2" charset="2"/>
              <a:buNone/>
            </a:pPr>
            <a:r>
              <a:rPr b="1" dirty="0" smtClean="0">
                <a:solidFill>
                  <a:srgbClr val="FF0000"/>
                </a:solidFill>
                <a:latin typeface="Courier New" pitchFamily="49" charset="0"/>
              </a:rPr>
              <a:t>											</a:t>
            </a:r>
            <a:endParaRPr b="1" i="1" dirty="0">
              <a:solidFill>
                <a:schemeClr val="accent2"/>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noFill/>
        </p:spPr>
        <p:txBody>
          <a:bodyPr/>
          <a:lstStyle/>
          <a:p>
            <a:r>
              <a:rPr dirty="0" smtClean="0"/>
              <a:t>Using Thread class</a:t>
            </a:r>
            <a:endParaRPr dirty="0"/>
          </a:p>
        </p:txBody>
      </p:sp>
      <p:sp>
        <p:nvSpPr>
          <p:cNvPr id="16387" name="Rectangle 4"/>
          <p:cNvSpPr>
            <a:spLocks noGrp="1" noChangeArrowheads="1"/>
          </p:cNvSpPr>
          <p:nvPr>
            <p:ph type="body" idx="1"/>
          </p:nvPr>
        </p:nvSpPr>
        <p:spPr bwMode="auto"/>
        <p:txBody>
          <a:bodyPr/>
          <a:lstStyle/>
          <a:p>
            <a:pPr marL="457200" indent="-457200"/>
            <a:r>
              <a:rPr dirty="0" smtClean="0"/>
              <a:t>Extend </a:t>
            </a:r>
            <a:r>
              <a:rPr dirty="0"/>
              <a:t>your class with Thread Class</a:t>
            </a:r>
          </a:p>
          <a:p>
            <a:pPr marL="457200" indent="-457200">
              <a:buFont typeface="Wingdings" pitchFamily="2" charset="2"/>
              <a:buNone/>
            </a:pPr>
            <a:r>
              <a:rPr dirty="0"/>
              <a:t>		</a:t>
            </a:r>
            <a:r>
              <a:rPr dirty="0">
                <a:solidFill>
                  <a:srgbClr val="FF0000"/>
                </a:solidFill>
                <a:latin typeface="Courier New" pitchFamily="49" charset="0"/>
              </a:rPr>
              <a:t>class </a:t>
            </a:r>
            <a:r>
              <a:rPr dirty="0" err="1">
                <a:solidFill>
                  <a:srgbClr val="FF0000"/>
                </a:solidFill>
                <a:latin typeface="Courier New" pitchFamily="49" charset="0"/>
              </a:rPr>
              <a:t>myThreadClass</a:t>
            </a:r>
            <a:r>
              <a:rPr dirty="0">
                <a:solidFill>
                  <a:srgbClr val="FF0000"/>
                </a:solidFill>
                <a:latin typeface="Courier New" pitchFamily="49" charset="0"/>
              </a:rPr>
              <a:t> </a:t>
            </a:r>
            <a:r>
              <a:rPr b="1" dirty="0">
                <a:solidFill>
                  <a:srgbClr val="FF0000"/>
                </a:solidFill>
                <a:latin typeface="Courier New" pitchFamily="49" charset="0"/>
              </a:rPr>
              <a:t>extends Thread</a:t>
            </a:r>
            <a:r>
              <a:rPr dirty="0">
                <a:solidFill>
                  <a:srgbClr val="FF0000"/>
                </a:solidFill>
                <a:latin typeface="Courier New" pitchFamily="49" charset="0"/>
              </a:rPr>
              <a:t>{…}</a:t>
            </a:r>
          </a:p>
          <a:p>
            <a:pPr marL="457200" indent="-457200">
              <a:buFont typeface="Wingdings" pitchFamily="2" charset="2"/>
              <a:buNone/>
            </a:pPr>
            <a:endParaRPr sz="1400" dirty="0">
              <a:solidFill>
                <a:srgbClr val="FF0000"/>
              </a:solidFill>
            </a:endParaRPr>
          </a:p>
          <a:p>
            <a:pPr marL="457200" indent="-457200"/>
            <a:r>
              <a:rPr dirty="0"/>
              <a:t>Override the run() method of Thread Class</a:t>
            </a:r>
          </a:p>
          <a:p>
            <a:pPr marL="457200" indent="-457200">
              <a:buFont typeface="Wingdings" pitchFamily="2" charset="2"/>
              <a:buNone/>
            </a:pPr>
            <a:r>
              <a:rPr dirty="0">
                <a:latin typeface="Courier New" pitchFamily="49" charset="0"/>
              </a:rPr>
              <a:t>		</a:t>
            </a:r>
            <a:r>
              <a:rPr lang="en-US" dirty="0" smtClean="0">
                <a:solidFill>
                  <a:srgbClr val="FF0000"/>
                </a:solidFill>
                <a:latin typeface="Courier New" pitchFamily="49" charset="0"/>
              </a:rPr>
              <a:t>public</a:t>
            </a:r>
            <a:r>
              <a:rPr dirty="0" smtClean="0">
                <a:latin typeface="Courier New" pitchFamily="49" charset="0"/>
              </a:rPr>
              <a:t> </a:t>
            </a:r>
            <a:r>
              <a:rPr dirty="0" smtClean="0">
                <a:solidFill>
                  <a:srgbClr val="FF0000"/>
                </a:solidFill>
                <a:latin typeface="Courier New" pitchFamily="49" charset="0"/>
              </a:rPr>
              <a:t>void </a:t>
            </a:r>
            <a:r>
              <a:rPr dirty="0">
                <a:solidFill>
                  <a:srgbClr val="FF0000"/>
                </a:solidFill>
                <a:latin typeface="Courier New" pitchFamily="49" charset="0"/>
              </a:rPr>
              <a:t>run(){ </a:t>
            </a:r>
            <a:endParaRPr lang="en-US" dirty="0" smtClean="0">
              <a:solidFill>
                <a:srgbClr val="FF0000"/>
              </a:solidFill>
              <a:latin typeface="Courier New" pitchFamily="49" charset="0"/>
            </a:endParaRPr>
          </a:p>
          <a:p>
            <a:pPr marL="457200" indent="-457200">
              <a:buFont typeface="Wingdings" pitchFamily="2" charset="2"/>
              <a:buNone/>
            </a:pPr>
            <a:r>
              <a:rPr lang="en-US" dirty="0">
                <a:solidFill>
                  <a:srgbClr val="FF0000"/>
                </a:solidFill>
                <a:latin typeface="Courier New" pitchFamily="49" charset="0"/>
              </a:rPr>
              <a:t>	</a:t>
            </a:r>
            <a:r>
              <a:rPr lang="en-US" dirty="0" smtClean="0">
                <a:solidFill>
                  <a:srgbClr val="FF0000"/>
                </a:solidFill>
                <a:latin typeface="Courier New" pitchFamily="49" charset="0"/>
              </a:rPr>
              <a:t>		</a:t>
            </a:r>
            <a:r>
              <a:rPr dirty="0" smtClean="0">
                <a:solidFill>
                  <a:srgbClr val="FF0000"/>
                </a:solidFill>
                <a:latin typeface="Courier New" pitchFamily="49" charset="0"/>
              </a:rPr>
              <a:t>//</a:t>
            </a:r>
            <a:r>
              <a:rPr dirty="0">
                <a:solidFill>
                  <a:srgbClr val="FF0000"/>
                </a:solidFill>
                <a:latin typeface="Courier New" pitchFamily="49" charset="0"/>
              </a:rPr>
              <a:t>Code to be executed by the thread </a:t>
            </a:r>
            <a:endParaRPr lang="en-US" dirty="0" smtClean="0">
              <a:solidFill>
                <a:srgbClr val="FF0000"/>
              </a:solidFill>
              <a:latin typeface="Courier New" pitchFamily="49" charset="0"/>
            </a:endParaRPr>
          </a:p>
          <a:p>
            <a:pPr marL="457200" indent="-457200">
              <a:buFont typeface="Wingdings" pitchFamily="2" charset="2"/>
              <a:buNone/>
            </a:pPr>
            <a:r>
              <a:rPr lang="en-US" dirty="0">
                <a:solidFill>
                  <a:srgbClr val="FF0000"/>
                </a:solidFill>
                <a:latin typeface="Courier New" pitchFamily="49" charset="0"/>
              </a:rPr>
              <a:t>	</a:t>
            </a:r>
            <a:r>
              <a:rPr lang="en-US" dirty="0" smtClean="0">
                <a:solidFill>
                  <a:srgbClr val="FF0000"/>
                </a:solidFill>
                <a:latin typeface="Courier New" pitchFamily="49" charset="0"/>
              </a:rPr>
              <a:t>	</a:t>
            </a:r>
            <a:r>
              <a:rPr dirty="0" smtClean="0">
                <a:solidFill>
                  <a:srgbClr val="FF0000"/>
                </a:solidFill>
                <a:latin typeface="Courier New" pitchFamily="49" charset="0"/>
              </a:rPr>
              <a:t>}</a:t>
            </a:r>
            <a:endParaRPr dirty="0">
              <a:solidFill>
                <a:srgbClr val="FF0000"/>
              </a:solidFill>
              <a:latin typeface="Courier New" pitchFamily="49" charset="0"/>
            </a:endParaRPr>
          </a:p>
          <a:p>
            <a:pPr marL="457200" indent="-457200">
              <a:buFont typeface="Wingdings" pitchFamily="2" charset="2"/>
              <a:buNone/>
            </a:pPr>
            <a:endParaRPr sz="1400" dirty="0">
              <a:solidFill>
                <a:srgbClr val="FF0000"/>
              </a:solidFill>
            </a:endParaRPr>
          </a:p>
          <a:p>
            <a:pPr marL="457200" indent="-457200"/>
            <a:r>
              <a:rPr dirty="0"/>
              <a:t>Create an object of your class (to </a:t>
            </a:r>
            <a:r>
              <a:rPr dirty="0" smtClean="0"/>
              <a:t>initialize </a:t>
            </a:r>
            <a:r>
              <a:rPr dirty="0"/>
              <a:t>the thread by invoking the superclass constructor)</a:t>
            </a:r>
          </a:p>
          <a:p>
            <a:pPr marL="457200" indent="-457200">
              <a:buFont typeface="Wingdings" pitchFamily="2" charset="2"/>
              <a:buNone/>
            </a:pPr>
            <a:r>
              <a:rPr sz="1400" dirty="0"/>
              <a:t>		 </a:t>
            </a:r>
            <a:r>
              <a:rPr dirty="0" err="1">
                <a:solidFill>
                  <a:srgbClr val="FF0000"/>
                </a:solidFill>
                <a:latin typeface="Courier New" pitchFamily="49" charset="0"/>
              </a:rPr>
              <a:t>myThreadClass</a:t>
            </a:r>
            <a:r>
              <a:rPr dirty="0">
                <a:solidFill>
                  <a:srgbClr val="FF0000"/>
                </a:solidFill>
                <a:latin typeface="Courier New" pitchFamily="49" charset="0"/>
              </a:rPr>
              <a:t> </a:t>
            </a:r>
            <a:r>
              <a:rPr dirty="0" err="1">
                <a:solidFill>
                  <a:srgbClr val="FF0000"/>
                </a:solidFill>
                <a:latin typeface="Courier New" pitchFamily="49" charset="0"/>
              </a:rPr>
              <a:t>myThread</a:t>
            </a:r>
            <a:r>
              <a:rPr dirty="0">
                <a:solidFill>
                  <a:srgbClr val="FF0000"/>
                </a:solidFill>
                <a:latin typeface="Courier New" pitchFamily="49" charset="0"/>
              </a:rPr>
              <a:t> = </a:t>
            </a:r>
            <a:r>
              <a:rPr b="1" dirty="0">
                <a:solidFill>
                  <a:srgbClr val="FF0000"/>
                </a:solidFill>
                <a:latin typeface="Courier New" pitchFamily="49" charset="0"/>
              </a:rPr>
              <a:t>new </a:t>
            </a:r>
            <a:r>
              <a:rPr b="1" dirty="0" err="1">
                <a:solidFill>
                  <a:srgbClr val="FF0000"/>
                </a:solidFill>
                <a:latin typeface="Courier New" pitchFamily="49" charset="0"/>
              </a:rPr>
              <a:t>myThreadClass</a:t>
            </a:r>
            <a:r>
              <a:rPr b="1" dirty="0">
                <a:solidFill>
                  <a:srgbClr val="FF0000"/>
                </a:solidFill>
                <a:latin typeface="Courier New" pitchFamily="49" charset="0"/>
              </a:rPr>
              <a:t>()</a:t>
            </a:r>
            <a:r>
              <a:rPr dirty="0">
                <a:solidFill>
                  <a:srgbClr val="FF0000"/>
                </a:solidFill>
                <a:latin typeface="Courier New" pitchFamily="49" charset="0"/>
              </a:rPr>
              <a:t>;</a:t>
            </a:r>
          </a:p>
          <a:p>
            <a:pPr marL="457200" indent="-457200">
              <a:buFont typeface="Wingdings" pitchFamily="2" charset="2"/>
              <a:buNone/>
            </a:pPr>
            <a:endParaRPr sz="1400" dirty="0">
              <a:solidFill>
                <a:srgbClr val="FF0000"/>
              </a:solidFill>
            </a:endParaRPr>
          </a:p>
          <a:p>
            <a:pPr marL="457200" indent="-457200"/>
            <a:r>
              <a:rPr dirty="0"/>
              <a:t>Invoke the inherited start() method which </a:t>
            </a:r>
            <a:r>
              <a:rPr dirty="0" smtClean="0"/>
              <a:t>makes </a:t>
            </a:r>
            <a:r>
              <a:rPr dirty="0"/>
              <a:t>the thread eligible for running</a:t>
            </a:r>
          </a:p>
          <a:p>
            <a:pPr marL="457200" indent="-457200">
              <a:buFont typeface="Wingdings" pitchFamily="2" charset="2"/>
              <a:buNone/>
            </a:pPr>
            <a:r>
              <a:rPr sz="1400" dirty="0"/>
              <a:t>		</a:t>
            </a:r>
            <a:r>
              <a:rPr b="1" dirty="0" err="1">
                <a:solidFill>
                  <a:srgbClr val="FF0000"/>
                </a:solidFill>
                <a:latin typeface="Courier New" pitchFamily="49" charset="0"/>
              </a:rPr>
              <a:t>myThread.start</a:t>
            </a:r>
            <a:r>
              <a:rPr b="1" dirty="0" smtClean="0">
                <a:solidFill>
                  <a:srgbClr val="FF0000"/>
                </a:solidFill>
                <a:latin typeface="Courier New" pitchFamily="49" charset="0"/>
              </a:rPr>
              <a:t>();</a:t>
            </a:r>
          </a:p>
          <a:p>
            <a:pPr marL="457200" indent="-457200">
              <a:buFont typeface="Wingdings" pitchFamily="2" charset="2"/>
              <a:buNone/>
            </a:pPr>
            <a:endParaRPr lang="en-US" b="1" dirty="0">
              <a:solidFill>
                <a:srgbClr val="FF0000"/>
              </a:solidFill>
              <a:latin typeface="Courier New" pitchFamily="49" charset="0"/>
            </a:endParaRPr>
          </a:p>
          <a:p>
            <a:pPr marL="0" indent="0">
              <a:buNone/>
            </a:pPr>
            <a:r>
              <a:rPr b="1" dirty="0">
                <a:solidFill>
                  <a:srgbClr val="FF0000"/>
                </a:solidFill>
                <a:latin typeface="Courier New" pitchFamily="49" charset="0"/>
              </a:rPr>
              <a:t>		</a:t>
            </a:r>
            <a:endParaRPr b="1" i="1" dirty="0">
              <a:solidFill>
                <a:schemeClr val="accent2"/>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t>Thread Life Cycle</a:t>
            </a:r>
          </a:p>
        </p:txBody>
      </p:sp>
      <p:sp>
        <p:nvSpPr>
          <p:cNvPr id="17411" name="Oval 5"/>
          <p:cNvSpPr>
            <a:spLocks noChangeArrowheads="1"/>
          </p:cNvSpPr>
          <p:nvPr/>
        </p:nvSpPr>
        <p:spPr bwMode="auto">
          <a:xfrm>
            <a:off x="1326794" y="1981200"/>
            <a:ext cx="1416406" cy="1295400"/>
          </a:xfrm>
          <a:prstGeom prst="ellipse">
            <a:avLst/>
          </a:prstGeom>
          <a:solidFill>
            <a:schemeClr val="accent1"/>
          </a:solidFill>
          <a:ln w="9525">
            <a:solidFill>
              <a:schemeClr val="tx1"/>
            </a:solidFill>
            <a:round/>
            <a:headEnd/>
            <a:tailEnd/>
          </a:ln>
        </p:spPr>
        <p:txBody>
          <a:bodyPr wrap="none" anchor="ctr"/>
          <a:lstStyle/>
          <a:p>
            <a:pPr algn="ctr"/>
            <a:endParaRPr lang="en-US">
              <a:cs typeface="Times New Roman" pitchFamily="18" charset="0"/>
            </a:endParaRPr>
          </a:p>
        </p:txBody>
      </p:sp>
      <p:sp>
        <p:nvSpPr>
          <p:cNvPr id="17412" name="Oval 6"/>
          <p:cNvSpPr>
            <a:spLocks noChangeArrowheads="1"/>
          </p:cNvSpPr>
          <p:nvPr/>
        </p:nvSpPr>
        <p:spPr bwMode="auto">
          <a:xfrm>
            <a:off x="6324600" y="1981200"/>
            <a:ext cx="1295400" cy="1295400"/>
          </a:xfrm>
          <a:prstGeom prst="ellipse">
            <a:avLst/>
          </a:prstGeom>
          <a:solidFill>
            <a:schemeClr val="accent1"/>
          </a:solidFill>
          <a:ln w="9525">
            <a:solidFill>
              <a:schemeClr val="tx1"/>
            </a:solidFill>
            <a:round/>
            <a:headEnd/>
            <a:tailEnd/>
          </a:ln>
        </p:spPr>
        <p:txBody>
          <a:bodyPr wrap="none" anchor="ctr"/>
          <a:lstStyle/>
          <a:p>
            <a:pPr algn="ctr"/>
            <a:r>
              <a:rPr lang="en-US" sz="1800">
                <a:solidFill>
                  <a:schemeClr val="bg1"/>
                </a:solidFill>
                <a:cs typeface="Times New Roman" pitchFamily="18" charset="0"/>
              </a:rPr>
              <a:t>Dead</a:t>
            </a:r>
          </a:p>
        </p:txBody>
      </p:sp>
      <p:sp>
        <p:nvSpPr>
          <p:cNvPr id="17413" name="Oval 7"/>
          <p:cNvSpPr>
            <a:spLocks noChangeArrowheads="1"/>
          </p:cNvSpPr>
          <p:nvPr/>
        </p:nvSpPr>
        <p:spPr bwMode="auto">
          <a:xfrm>
            <a:off x="3886200" y="4343400"/>
            <a:ext cx="1295400" cy="1295400"/>
          </a:xfrm>
          <a:prstGeom prst="ellipse">
            <a:avLst/>
          </a:prstGeom>
          <a:solidFill>
            <a:schemeClr val="accent1"/>
          </a:solidFill>
          <a:ln w="9525">
            <a:solidFill>
              <a:schemeClr val="tx1"/>
            </a:solidFill>
            <a:round/>
            <a:headEnd/>
            <a:tailEnd/>
          </a:ln>
        </p:spPr>
        <p:txBody>
          <a:bodyPr wrap="none" anchor="ctr"/>
          <a:lstStyle/>
          <a:p>
            <a:pPr algn="ctr"/>
            <a:r>
              <a:rPr lang="en-US" sz="1800" dirty="0">
                <a:solidFill>
                  <a:schemeClr val="bg1"/>
                </a:solidFill>
                <a:cs typeface="Times New Roman" pitchFamily="18" charset="0"/>
              </a:rPr>
              <a:t>Blocked/</a:t>
            </a:r>
          </a:p>
          <a:p>
            <a:pPr algn="ctr"/>
            <a:r>
              <a:rPr lang="en-US" sz="1800" dirty="0">
                <a:solidFill>
                  <a:schemeClr val="bg1"/>
                </a:solidFill>
                <a:cs typeface="Times New Roman" pitchFamily="18" charset="0"/>
              </a:rPr>
              <a:t>Waiting/</a:t>
            </a:r>
          </a:p>
          <a:p>
            <a:pPr algn="ctr"/>
            <a:r>
              <a:rPr lang="en-US" sz="1800" dirty="0">
                <a:solidFill>
                  <a:schemeClr val="bg1"/>
                </a:solidFill>
                <a:cs typeface="Times New Roman" pitchFamily="18" charset="0"/>
              </a:rPr>
              <a:t>Sleeping</a:t>
            </a:r>
          </a:p>
        </p:txBody>
      </p:sp>
      <p:sp>
        <p:nvSpPr>
          <p:cNvPr id="17414" name="Oval 8"/>
          <p:cNvSpPr>
            <a:spLocks noChangeArrowheads="1"/>
          </p:cNvSpPr>
          <p:nvPr/>
        </p:nvSpPr>
        <p:spPr bwMode="auto">
          <a:xfrm>
            <a:off x="3886200" y="2057400"/>
            <a:ext cx="1295400" cy="1295400"/>
          </a:xfrm>
          <a:prstGeom prst="ellipse">
            <a:avLst/>
          </a:prstGeom>
          <a:solidFill>
            <a:schemeClr val="accent1"/>
          </a:solidFill>
          <a:ln w="9525">
            <a:solidFill>
              <a:schemeClr val="tx1"/>
            </a:solidFill>
            <a:round/>
            <a:headEnd/>
            <a:tailEnd/>
          </a:ln>
        </p:spPr>
        <p:txBody>
          <a:bodyPr wrap="none" anchor="ctr"/>
          <a:lstStyle/>
          <a:p>
            <a:pPr algn="ctr"/>
            <a:r>
              <a:rPr lang="en-US" sz="1800" dirty="0" smtClean="0">
                <a:solidFill>
                  <a:schemeClr val="bg1"/>
                </a:solidFill>
                <a:cs typeface="Times New Roman" pitchFamily="18" charset="0"/>
              </a:rPr>
              <a:t>Running</a:t>
            </a:r>
            <a:endParaRPr lang="en-US" sz="1800" dirty="0">
              <a:solidFill>
                <a:schemeClr val="bg1"/>
              </a:solidFill>
              <a:cs typeface="Times New Roman" pitchFamily="18" charset="0"/>
            </a:endParaRPr>
          </a:p>
        </p:txBody>
      </p:sp>
      <p:cxnSp>
        <p:nvCxnSpPr>
          <p:cNvPr id="17415" name="AutoShape 11"/>
          <p:cNvCxnSpPr>
            <a:cxnSpLocks noChangeShapeType="1"/>
            <a:stCxn id="17414" idx="6"/>
            <a:endCxn id="17413" idx="6"/>
          </p:cNvCxnSpPr>
          <p:nvPr/>
        </p:nvCxnSpPr>
        <p:spPr bwMode="auto">
          <a:xfrm>
            <a:off x="5181600" y="2705100"/>
            <a:ext cx="1588" cy="22860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6" name="AutoShape 12"/>
          <p:cNvCxnSpPr>
            <a:cxnSpLocks noChangeShapeType="1"/>
            <a:stCxn id="17414" idx="2"/>
            <a:endCxn id="17413" idx="2"/>
          </p:cNvCxnSpPr>
          <p:nvPr/>
        </p:nvCxnSpPr>
        <p:spPr bwMode="auto">
          <a:xfrm rot="10800000" flipH="1" flipV="1">
            <a:off x="3886200" y="2705100"/>
            <a:ext cx="1588" cy="22860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17" name="Line 13"/>
          <p:cNvSpPr>
            <a:spLocks noChangeShapeType="1"/>
          </p:cNvSpPr>
          <p:nvPr/>
        </p:nvSpPr>
        <p:spPr bwMode="auto">
          <a:xfrm>
            <a:off x="27432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8" name="Line 14"/>
          <p:cNvSpPr>
            <a:spLocks noChangeShapeType="1"/>
          </p:cNvSpPr>
          <p:nvPr/>
        </p:nvSpPr>
        <p:spPr bwMode="auto">
          <a:xfrm>
            <a:off x="5181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9" name="Line 15"/>
          <p:cNvSpPr>
            <a:spLocks noChangeShapeType="1"/>
          </p:cNvSpPr>
          <p:nvPr/>
        </p:nvSpPr>
        <p:spPr bwMode="auto">
          <a:xfrm>
            <a:off x="533400" y="1981200"/>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0" name="Text Box 16"/>
          <p:cNvSpPr txBox="1">
            <a:spLocks noChangeArrowheads="1"/>
          </p:cNvSpPr>
          <p:nvPr/>
        </p:nvSpPr>
        <p:spPr bwMode="auto">
          <a:xfrm rot="1619672">
            <a:off x="735013" y="19034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cs typeface="Times New Roman" pitchFamily="18" charset="0"/>
              </a:rPr>
              <a:t>start()</a:t>
            </a:r>
          </a:p>
        </p:txBody>
      </p:sp>
      <p:sp>
        <p:nvSpPr>
          <p:cNvPr id="17421" name="Text Box 17"/>
          <p:cNvSpPr txBox="1">
            <a:spLocks noChangeArrowheads="1"/>
          </p:cNvSpPr>
          <p:nvPr/>
        </p:nvSpPr>
        <p:spPr bwMode="auto">
          <a:xfrm>
            <a:off x="2803525" y="22240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cs typeface="Times New Roman" pitchFamily="18" charset="0"/>
              </a:rPr>
              <a:t>run()</a:t>
            </a:r>
          </a:p>
        </p:txBody>
      </p:sp>
      <p:sp>
        <p:nvSpPr>
          <p:cNvPr id="17422" name="Text Box 19"/>
          <p:cNvSpPr txBox="1">
            <a:spLocks noChangeArrowheads="1"/>
          </p:cNvSpPr>
          <p:nvPr/>
        </p:nvSpPr>
        <p:spPr bwMode="auto">
          <a:xfrm>
            <a:off x="1326794" y="2286000"/>
            <a:ext cx="15183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solidFill>
                  <a:schemeClr val="bg1"/>
                </a:solidFill>
                <a:cs typeface="Times New Roman" pitchFamily="18" charset="0"/>
              </a:rPr>
              <a:t>Ready to</a:t>
            </a:r>
          </a:p>
          <a:p>
            <a:pPr algn="ctr"/>
            <a:r>
              <a:rPr lang="en-US" sz="1800" dirty="0" smtClean="0">
                <a:solidFill>
                  <a:schemeClr val="bg1"/>
                </a:solidFill>
                <a:cs typeface="Times New Roman" pitchFamily="18" charset="0"/>
              </a:rPr>
              <a:t>Run/Runnable</a:t>
            </a:r>
            <a:endParaRPr lang="en-US" sz="1800" dirty="0">
              <a:solidFill>
                <a:schemeClr val="bg1"/>
              </a:solidFill>
              <a:cs typeface="Times New Roman" pitchFamily="18" charset="0"/>
            </a:endParaRPr>
          </a:p>
        </p:txBody>
      </p:sp>
      <p:sp>
        <p:nvSpPr>
          <p:cNvPr id="17423" name="Text Box 25"/>
          <p:cNvSpPr txBox="1">
            <a:spLocks noChangeArrowheads="1"/>
          </p:cNvSpPr>
          <p:nvPr/>
        </p:nvSpPr>
        <p:spPr bwMode="auto">
          <a:xfrm>
            <a:off x="5427602" y="3951078"/>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cs typeface="Times New Roman" pitchFamily="18" charset="0"/>
              </a:rPr>
              <a:t>sleep/wait/blocked</a:t>
            </a:r>
          </a:p>
        </p:txBody>
      </p:sp>
      <p:sp>
        <p:nvSpPr>
          <p:cNvPr id="17424" name="Text Box 26"/>
          <p:cNvSpPr txBox="1">
            <a:spLocks noChangeArrowheads="1"/>
          </p:cNvSpPr>
          <p:nvPr/>
        </p:nvSpPr>
        <p:spPr bwMode="auto">
          <a:xfrm>
            <a:off x="2054225" y="3812965"/>
            <a:ext cx="149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cs typeface="Times New Roman" pitchFamily="18" charset="0"/>
              </a:rPr>
              <a:t>notify/</a:t>
            </a:r>
          </a:p>
          <a:p>
            <a:pPr algn="ctr"/>
            <a:r>
              <a:rPr lang="en-US" sz="1800" dirty="0">
                <a:cs typeface="Times New Roman" pitchFamily="18" charset="0"/>
              </a:rPr>
              <a:t>Blocking over</a:t>
            </a:r>
          </a:p>
        </p:txBody>
      </p:sp>
      <p:sp>
        <p:nvSpPr>
          <p:cNvPr id="17425" name="Text Box 27"/>
          <p:cNvSpPr txBox="1">
            <a:spLocks noChangeArrowheads="1"/>
          </p:cNvSpPr>
          <p:nvPr/>
        </p:nvSpPr>
        <p:spPr bwMode="auto">
          <a:xfrm>
            <a:off x="5029200" y="2147888"/>
            <a:ext cx="101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cs typeface="Times New Roman" pitchFamily="18" charset="0"/>
              </a:rPr>
              <a:t>destroy()</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t>Thread States</a:t>
            </a:r>
          </a:p>
        </p:txBody>
      </p:sp>
      <p:pic>
        <p:nvPicPr>
          <p:cNvPr id="18435" name="Picture 4" descr="imagesCAGSUFW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5257800"/>
            <a:ext cx="121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5" descr="tom-und-jerry-der-zauberrin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3962400"/>
            <a:ext cx="12763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descr="Pictur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752600"/>
            <a:ext cx="13017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0" descr="160775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2819400"/>
            <a:ext cx="1295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2" descr="hb_tjhouse_photo_01_md">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10668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4" descr="img2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1066800"/>
            <a:ext cx="1143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0" descr="TomJerry800"/>
          <p:cNvPicPr>
            <a:picLocks noChangeAspect="1" noChangeArrowheads="1"/>
          </p:cNvPicPr>
          <p:nvPr/>
        </p:nvPicPr>
        <p:blipFill>
          <a:blip r:embed="rId10">
            <a:extLst>
              <a:ext uri="{28A0092B-C50C-407E-A947-70E740481C1C}">
                <a14:useLocalDpi xmlns:a14="http://schemas.microsoft.com/office/drawing/2010/main" val="0"/>
              </a:ext>
            </a:extLst>
          </a:blip>
          <a:srcRect r="37500"/>
          <a:stretch>
            <a:fillRect/>
          </a:stretch>
        </p:blipFill>
        <p:spPr bwMode="auto">
          <a:xfrm>
            <a:off x="1828800" y="1828800"/>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22"/>
          <p:cNvSpPr txBox="1">
            <a:spLocks noChangeArrowheads="1"/>
          </p:cNvSpPr>
          <p:nvPr/>
        </p:nvSpPr>
        <p:spPr bwMode="auto">
          <a:xfrm>
            <a:off x="4038600" y="3630613"/>
            <a:ext cx="825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Sleeping</a:t>
            </a:r>
          </a:p>
        </p:txBody>
      </p:sp>
      <p:sp>
        <p:nvSpPr>
          <p:cNvPr id="18443" name="Text Box 23"/>
          <p:cNvSpPr txBox="1">
            <a:spLocks noChangeArrowheads="1"/>
          </p:cNvSpPr>
          <p:nvPr/>
        </p:nvSpPr>
        <p:spPr bwMode="auto">
          <a:xfrm>
            <a:off x="1905000" y="1371600"/>
            <a:ext cx="968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Ready Or</a:t>
            </a:r>
          </a:p>
          <a:p>
            <a:r>
              <a:rPr lang="en-US" sz="1400" b="1">
                <a:solidFill>
                  <a:srgbClr val="FF0000"/>
                </a:solidFill>
              </a:rPr>
              <a:t> Runnable</a:t>
            </a:r>
          </a:p>
        </p:txBody>
      </p:sp>
      <p:sp>
        <p:nvSpPr>
          <p:cNvPr id="18444" name="Text Box 24"/>
          <p:cNvSpPr txBox="1">
            <a:spLocks noChangeArrowheads="1"/>
          </p:cNvSpPr>
          <p:nvPr/>
        </p:nvSpPr>
        <p:spPr bwMode="auto">
          <a:xfrm>
            <a:off x="7772400" y="811213"/>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Dead</a:t>
            </a:r>
          </a:p>
        </p:txBody>
      </p:sp>
      <p:sp>
        <p:nvSpPr>
          <p:cNvPr id="18445" name="Text Box 25"/>
          <p:cNvSpPr txBox="1">
            <a:spLocks noChangeArrowheads="1"/>
          </p:cNvSpPr>
          <p:nvPr/>
        </p:nvSpPr>
        <p:spPr bwMode="auto">
          <a:xfrm>
            <a:off x="5791200" y="1295400"/>
            <a:ext cx="1444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Executing</a:t>
            </a:r>
          </a:p>
          <a:p>
            <a:r>
              <a:rPr lang="en-US" sz="1400" b="1">
                <a:solidFill>
                  <a:srgbClr val="FF0000"/>
                </a:solidFill>
              </a:rPr>
              <a:t> or running</a:t>
            </a:r>
          </a:p>
        </p:txBody>
      </p:sp>
      <p:sp>
        <p:nvSpPr>
          <p:cNvPr id="18446" name="Text Box 26"/>
          <p:cNvSpPr txBox="1">
            <a:spLocks noChangeArrowheads="1"/>
          </p:cNvSpPr>
          <p:nvPr/>
        </p:nvSpPr>
        <p:spPr bwMode="auto">
          <a:xfrm>
            <a:off x="4038600" y="4926013"/>
            <a:ext cx="795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Waiting</a:t>
            </a:r>
          </a:p>
        </p:txBody>
      </p:sp>
      <p:sp>
        <p:nvSpPr>
          <p:cNvPr id="18447" name="Text Box 27"/>
          <p:cNvSpPr txBox="1">
            <a:spLocks noChangeArrowheads="1"/>
          </p:cNvSpPr>
          <p:nvPr/>
        </p:nvSpPr>
        <p:spPr bwMode="auto">
          <a:xfrm>
            <a:off x="3962400" y="6145213"/>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Blocked</a:t>
            </a:r>
          </a:p>
        </p:txBody>
      </p:sp>
      <p:sp>
        <p:nvSpPr>
          <p:cNvPr id="18448" name="Text Box 28"/>
          <p:cNvSpPr txBox="1">
            <a:spLocks noChangeArrowheads="1"/>
          </p:cNvSpPr>
          <p:nvPr/>
        </p:nvSpPr>
        <p:spPr bwMode="auto">
          <a:xfrm>
            <a:off x="609600" y="811213"/>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FF0000"/>
                </a:solidFill>
              </a:rPr>
              <a:t>Born</a:t>
            </a:r>
          </a:p>
        </p:txBody>
      </p:sp>
      <p:cxnSp>
        <p:nvCxnSpPr>
          <p:cNvPr id="18449" name="AutoShape 40"/>
          <p:cNvCxnSpPr>
            <a:cxnSpLocks noChangeShapeType="1"/>
          </p:cNvCxnSpPr>
          <p:nvPr/>
        </p:nvCxnSpPr>
        <p:spPr bwMode="auto">
          <a:xfrm rot="10800000">
            <a:off x="1828800" y="2362200"/>
            <a:ext cx="2057400" cy="3352800"/>
          </a:xfrm>
          <a:prstGeom prst="curvedConnector3">
            <a:avLst>
              <a:gd name="adj1" fmla="val 168130"/>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18450" name="AutoShape 41"/>
          <p:cNvCxnSpPr>
            <a:cxnSpLocks noChangeShapeType="1"/>
          </p:cNvCxnSpPr>
          <p:nvPr/>
        </p:nvCxnSpPr>
        <p:spPr bwMode="auto">
          <a:xfrm rot="10800000">
            <a:off x="1828800" y="2362200"/>
            <a:ext cx="2057400" cy="2078038"/>
          </a:xfrm>
          <a:prstGeom prst="curvedConnector3">
            <a:avLst>
              <a:gd name="adj1" fmla="val 138194"/>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18451" name="AutoShape 42"/>
          <p:cNvCxnSpPr>
            <a:cxnSpLocks noChangeShapeType="1"/>
          </p:cNvCxnSpPr>
          <p:nvPr/>
        </p:nvCxnSpPr>
        <p:spPr bwMode="auto">
          <a:xfrm rot="10800000">
            <a:off x="1828800" y="2362200"/>
            <a:ext cx="2057400" cy="962025"/>
          </a:xfrm>
          <a:prstGeom prst="curvedConnector3">
            <a:avLst>
              <a:gd name="adj1" fmla="val 111111"/>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18452" name="AutoShape 43"/>
          <p:cNvCxnSpPr>
            <a:cxnSpLocks noChangeShapeType="1"/>
          </p:cNvCxnSpPr>
          <p:nvPr/>
        </p:nvCxnSpPr>
        <p:spPr bwMode="auto">
          <a:xfrm flipV="1">
            <a:off x="7086600" y="1828800"/>
            <a:ext cx="984250" cy="438150"/>
          </a:xfrm>
          <a:prstGeom prst="curvedConnector2">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453" name="AutoShape 44"/>
          <p:cNvCxnSpPr>
            <a:cxnSpLocks noChangeShapeType="1"/>
          </p:cNvCxnSpPr>
          <p:nvPr/>
        </p:nvCxnSpPr>
        <p:spPr bwMode="auto">
          <a:xfrm rot="16200000" flipH="1">
            <a:off x="1207294" y="1740694"/>
            <a:ext cx="366712" cy="876300"/>
          </a:xfrm>
          <a:prstGeom prst="curvedConnector2">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454" name="Text Box 47"/>
          <p:cNvSpPr txBox="1">
            <a:spLocks noChangeArrowheads="1"/>
          </p:cNvSpPr>
          <p:nvPr/>
        </p:nvSpPr>
        <p:spPr bwMode="auto">
          <a:xfrm>
            <a:off x="609600" y="21336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start()</a:t>
            </a:r>
          </a:p>
        </p:txBody>
      </p:sp>
      <p:sp>
        <p:nvSpPr>
          <p:cNvPr id="18455" name="Text Box 48"/>
          <p:cNvSpPr txBox="1">
            <a:spLocks noChangeArrowheads="1"/>
          </p:cNvSpPr>
          <p:nvPr/>
        </p:nvSpPr>
        <p:spPr bwMode="auto">
          <a:xfrm>
            <a:off x="7473950" y="1905000"/>
            <a:ext cx="1670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destroy() or</a:t>
            </a:r>
          </a:p>
          <a:p>
            <a:r>
              <a:rPr lang="en-US" sz="1400" b="1">
                <a:solidFill>
                  <a:srgbClr val="0066FF"/>
                </a:solidFill>
              </a:rPr>
              <a:t>Execution complete</a:t>
            </a:r>
          </a:p>
        </p:txBody>
      </p:sp>
      <p:sp>
        <p:nvSpPr>
          <p:cNvPr id="18456" name="Text Box 49"/>
          <p:cNvSpPr txBox="1">
            <a:spLocks noChangeArrowheads="1"/>
          </p:cNvSpPr>
          <p:nvPr/>
        </p:nvSpPr>
        <p:spPr bwMode="auto">
          <a:xfrm>
            <a:off x="2209800" y="3200400"/>
            <a:ext cx="11969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sleep interval</a:t>
            </a:r>
          </a:p>
          <a:p>
            <a:r>
              <a:rPr lang="en-US" sz="1400" b="1">
                <a:solidFill>
                  <a:srgbClr val="0066FF"/>
                </a:solidFill>
              </a:rPr>
              <a:t>expires</a:t>
            </a:r>
          </a:p>
        </p:txBody>
      </p:sp>
      <p:sp>
        <p:nvSpPr>
          <p:cNvPr id="18457" name="Text Box 50"/>
          <p:cNvSpPr txBox="1">
            <a:spLocks noChangeArrowheads="1"/>
          </p:cNvSpPr>
          <p:nvPr/>
        </p:nvSpPr>
        <p:spPr bwMode="auto">
          <a:xfrm>
            <a:off x="1676400" y="4191000"/>
            <a:ext cx="971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notify()</a:t>
            </a:r>
          </a:p>
          <a:p>
            <a:r>
              <a:rPr lang="en-US" sz="1400" b="1">
                <a:solidFill>
                  <a:srgbClr val="0066FF"/>
                </a:solidFill>
              </a:rPr>
              <a:t>notifyAll()</a:t>
            </a:r>
          </a:p>
        </p:txBody>
      </p:sp>
      <p:sp>
        <p:nvSpPr>
          <p:cNvPr id="18458" name="Text Box 51"/>
          <p:cNvSpPr txBox="1">
            <a:spLocks noChangeArrowheads="1"/>
          </p:cNvSpPr>
          <p:nvPr/>
        </p:nvSpPr>
        <p:spPr bwMode="auto">
          <a:xfrm>
            <a:off x="1524000" y="5486400"/>
            <a:ext cx="1265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I/O completed</a:t>
            </a:r>
          </a:p>
        </p:txBody>
      </p:sp>
      <p:sp>
        <p:nvSpPr>
          <p:cNvPr id="18459" name="Text Box 52"/>
          <p:cNvSpPr txBox="1">
            <a:spLocks noChangeArrowheads="1"/>
          </p:cNvSpPr>
          <p:nvPr/>
        </p:nvSpPr>
        <p:spPr bwMode="auto">
          <a:xfrm>
            <a:off x="7086600" y="5257800"/>
            <a:ext cx="1265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I/O Operation</a:t>
            </a:r>
          </a:p>
        </p:txBody>
      </p:sp>
      <p:sp>
        <p:nvSpPr>
          <p:cNvPr id="18460" name="Text Box 53"/>
          <p:cNvSpPr txBox="1">
            <a:spLocks noChangeArrowheads="1"/>
          </p:cNvSpPr>
          <p:nvPr/>
        </p:nvSpPr>
        <p:spPr bwMode="auto">
          <a:xfrm>
            <a:off x="6400800" y="4267200"/>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wait()</a:t>
            </a:r>
          </a:p>
        </p:txBody>
      </p:sp>
      <p:sp>
        <p:nvSpPr>
          <p:cNvPr id="18461" name="Text Box 54"/>
          <p:cNvSpPr txBox="1">
            <a:spLocks noChangeArrowheads="1"/>
          </p:cNvSpPr>
          <p:nvPr/>
        </p:nvSpPr>
        <p:spPr bwMode="auto">
          <a:xfrm>
            <a:off x="5943600" y="3200400"/>
            <a:ext cx="776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sleep(n</a:t>
            </a:r>
            <a:r>
              <a:rPr lang="en-US" sz="1400" b="1"/>
              <a:t>)</a:t>
            </a:r>
          </a:p>
        </p:txBody>
      </p:sp>
      <p:cxnSp>
        <p:nvCxnSpPr>
          <p:cNvPr id="18462" name="AutoShape 55"/>
          <p:cNvCxnSpPr>
            <a:cxnSpLocks noChangeShapeType="1"/>
          </p:cNvCxnSpPr>
          <p:nvPr/>
        </p:nvCxnSpPr>
        <p:spPr bwMode="auto">
          <a:xfrm flipH="1">
            <a:off x="5181600" y="2286000"/>
            <a:ext cx="1911350" cy="1042988"/>
          </a:xfrm>
          <a:prstGeom prst="curvedConnector3">
            <a:avLst>
              <a:gd name="adj1" fmla="val -19356"/>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463" name="AutoShape 56"/>
          <p:cNvCxnSpPr>
            <a:cxnSpLocks noChangeShapeType="1"/>
          </p:cNvCxnSpPr>
          <p:nvPr/>
        </p:nvCxnSpPr>
        <p:spPr bwMode="auto">
          <a:xfrm flipH="1">
            <a:off x="5162550" y="2281238"/>
            <a:ext cx="1930400" cy="2159000"/>
          </a:xfrm>
          <a:prstGeom prst="curvedConnector3">
            <a:avLst>
              <a:gd name="adj1" fmla="val -41449"/>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464" name="AutoShape 57"/>
          <p:cNvCxnSpPr>
            <a:cxnSpLocks noChangeShapeType="1"/>
          </p:cNvCxnSpPr>
          <p:nvPr/>
        </p:nvCxnSpPr>
        <p:spPr bwMode="auto">
          <a:xfrm flipH="1">
            <a:off x="5105400" y="2281238"/>
            <a:ext cx="1987550" cy="3433762"/>
          </a:xfrm>
          <a:prstGeom prst="curvedConnector3">
            <a:avLst>
              <a:gd name="adj1" fmla="val -73245"/>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465" name="Line 58"/>
          <p:cNvSpPr>
            <a:spLocks noChangeShapeType="1"/>
          </p:cNvSpPr>
          <p:nvPr/>
        </p:nvSpPr>
        <p:spPr bwMode="auto">
          <a:xfrm>
            <a:off x="2971800" y="2362200"/>
            <a:ext cx="28194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66" name="Text Box 59"/>
          <p:cNvSpPr txBox="1">
            <a:spLocks noChangeArrowheads="1"/>
          </p:cNvSpPr>
          <p:nvPr/>
        </p:nvSpPr>
        <p:spPr bwMode="auto">
          <a:xfrm>
            <a:off x="4022725" y="1992313"/>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b="1">
                <a:solidFill>
                  <a:srgbClr val="0066FF"/>
                </a:solidFill>
              </a:rPr>
              <a:t>run()</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p:txBody>
          <a:bodyPr/>
          <a:lstStyle/>
          <a:p>
            <a:r>
              <a:rPr lang="en-US" dirty="0"/>
              <a:t>Using </a:t>
            </a:r>
            <a:r>
              <a:rPr lang="en-US" i="1" dirty="0"/>
              <a:t>sleep(), yield()</a:t>
            </a:r>
          </a:p>
        </p:txBody>
      </p:sp>
      <p:sp>
        <p:nvSpPr>
          <p:cNvPr id="228357" name="Rectangle 5"/>
          <p:cNvSpPr>
            <a:spLocks noGrp="1" noChangeArrowheads="1"/>
          </p:cNvSpPr>
          <p:nvPr>
            <p:ph type="body" idx="1"/>
          </p:nvPr>
        </p:nvSpPr>
        <p:spPr/>
        <p:txBody>
          <a:bodyPr/>
          <a:lstStyle/>
          <a:p>
            <a:r>
              <a:rPr lang="en-US" dirty="0"/>
              <a:t>Once a thread gains control of the CPU, it will execute until one of the following occurs:</a:t>
            </a:r>
          </a:p>
          <a:p>
            <a:pPr lvl="1"/>
            <a:endParaRPr lang="en-US" dirty="0"/>
          </a:p>
          <a:p>
            <a:pPr lvl="1"/>
            <a:r>
              <a:rPr lang="en-US" dirty="0"/>
              <a:t>Its </a:t>
            </a:r>
            <a:r>
              <a:rPr lang="en-US" i="1" dirty="0"/>
              <a:t>run()</a:t>
            </a:r>
            <a:r>
              <a:rPr lang="en-US" dirty="0"/>
              <a:t> method exits</a:t>
            </a:r>
          </a:p>
          <a:p>
            <a:pPr lvl="1"/>
            <a:endParaRPr lang="en-US" dirty="0"/>
          </a:p>
          <a:p>
            <a:pPr lvl="1"/>
            <a:r>
              <a:rPr lang="en-US" dirty="0"/>
              <a:t>A higher priority thread becomes </a:t>
            </a:r>
            <a:r>
              <a:rPr lang="en-US" i="1" dirty="0"/>
              <a:t>runnable</a:t>
            </a:r>
            <a:r>
              <a:rPr lang="en-US" dirty="0"/>
              <a:t> &amp; pre-empts it</a:t>
            </a:r>
          </a:p>
          <a:p>
            <a:pPr lvl="1"/>
            <a:endParaRPr lang="en-US" dirty="0"/>
          </a:p>
          <a:p>
            <a:pPr lvl="1"/>
            <a:r>
              <a:rPr lang="en-US" dirty="0"/>
              <a:t>Its time slice is up (on a system that supports time slicing)</a:t>
            </a:r>
          </a:p>
          <a:p>
            <a:pPr lvl="1"/>
            <a:endParaRPr lang="en-US" dirty="0"/>
          </a:p>
          <a:p>
            <a:pPr lvl="1"/>
            <a:r>
              <a:rPr lang="en-US" dirty="0"/>
              <a:t>It calls </a:t>
            </a:r>
            <a:r>
              <a:rPr lang="en-US" i="1" dirty="0"/>
              <a:t>sleep()</a:t>
            </a:r>
            <a:r>
              <a:rPr lang="en-US" dirty="0"/>
              <a:t> or </a:t>
            </a:r>
            <a:r>
              <a:rPr lang="en-US" i="1" dirty="0"/>
              <a:t>yield()</a:t>
            </a:r>
            <a:endParaRPr lang="en-US" dirty="0"/>
          </a:p>
        </p:txBody>
      </p:sp>
      <p:graphicFrame>
        <p:nvGraphicFramePr>
          <p:cNvPr id="228382" name="Group 30"/>
          <p:cNvGraphicFramePr>
            <a:graphicFrameLocks noGrp="1"/>
          </p:cNvGraphicFramePr>
          <p:nvPr>
            <p:ph sz="half" idx="4294967295"/>
            <p:extLst>
              <p:ext uri="{D42A27DB-BD31-4B8C-83A1-F6EECF244321}">
                <p14:modId xmlns:p14="http://schemas.microsoft.com/office/powerpoint/2010/main" val="2547232793"/>
              </p:ext>
            </p:extLst>
          </p:nvPr>
        </p:nvGraphicFramePr>
        <p:xfrm>
          <a:off x="533400" y="4343400"/>
          <a:ext cx="7696200" cy="1858963"/>
        </p:xfrm>
        <a:graphic>
          <a:graphicData uri="http://schemas.openxmlformats.org/drawingml/2006/table">
            <a:tbl>
              <a:tblPr/>
              <a:tblGrid>
                <a:gridCol w="1066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7651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yield()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the current thread paused its execution temporarily and has allowed other threads to execute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37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mn-lt"/>
                        </a:rPr>
                        <a:t>sleep()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the thread sleeps for the specified number of milliseconds, during which time any other thread can use the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39342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 calcmode="lin" valueType="num">
                                      <p:cBhvr>
                                        <p:cTn id="7" dur="2000" fill="hold"/>
                                        <p:tgtEl>
                                          <p:spTgt spid="22835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22835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28357">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28357">
                                            <p:txEl>
                                              <p:pRg st="2" end="2"/>
                                            </p:txEl>
                                          </p:spTgt>
                                        </p:tgtEl>
                                        <p:attrNameLst>
                                          <p:attrName>style.visibility</p:attrName>
                                        </p:attrNameLst>
                                      </p:cBhvr>
                                      <p:to>
                                        <p:strVal val="visible"/>
                                      </p:to>
                                    </p:set>
                                    <p:anim calcmode="lin" valueType="num">
                                      <p:cBhvr>
                                        <p:cTn id="12" dur="2000" fill="hold"/>
                                        <p:tgtEl>
                                          <p:spTgt spid="228357">
                                            <p:txEl>
                                              <p:pRg st="2" end="2"/>
                                            </p:txEl>
                                          </p:spTgt>
                                        </p:tgtEl>
                                        <p:attrNameLst>
                                          <p:attrName>ppt_w</p:attrName>
                                        </p:attrNameLst>
                                      </p:cBhvr>
                                      <p:tavLst>
                                        <p:tav tm="0">
                                          <p:val>
                                            <p:strVal val="#ppt_w*0.70"/>
                                          </p:val>
                                        </p:tav>
                                        <p:tav tm="100000">
                                          <p:val>
                                            <p:strVal val="#ppt_w"/>
                                          </p:val>
                                        </p:tav>
                                      </p:tavLst>
                                    </p:anim>
                                    <p:anim calcmode="lin" valueType="num">
                                      <p:cBhvr>
                                        <p:cTn id="13" dur="2000" fill="hold"/>
                                        <p:tgtEl>
                                          <p:spTgt spid="228357">
                                            <p:txEl>
                                              <p:pRg st="2" end="2"/>
                                            </p:txEl>
                                          </p:spTgt>
                                        </p:tgtEl>
                                        <p:attrNameLst>
                                          <p:attrName>ppt_h</p:attrName>
                                        </p:attrNameLst>
                                      </p:cBhvr>
                                      <p:tavLst>
                                        <p:tav tm="0">
                                          <p:val>
                                            <p:strVal val="#ppt_h"/>
                                          </p:val>
                                        </p:tav>
                                        <p:tav tm="100000">
                                          <p:val>
                                            <p:strVal val="#ppt_h"/>
                                          </p:val>
                                        </p:tav>
                                      </p:tavLst>
                                    </p:anim>
                                    <p:animEffect transition="in" filter="fade">
                                      <p:cBhvr>
                                        <p:cTn id="14" dur="2000"/>
                                        <p:tgtEl>
                                          <p:spTgt spid="228357">
                                            <p:txEl>
                                              <p:pRg st="2" end="2"/>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28357">
                                            <p:txEl>
                                              <p:pRg st="4" end="4"/>
                                            </p:txEl>
                                          </p:spTgt>
                                        </p:tgtEl>
                                        <p:attrNameLst>
                                          <p:attrName>style.visibility</p:attrName>
                                        </p:attrNameLst>
                                      </p:cBhvr>
                                      <p:to>
                                        <p:strVal val="visible"/>
                                      </p:to>
                                    </p:set>
                                    <p:anim calcmode="lin" valueType="num">
                                      <p:cBhvr>
                                        <p:cTn id="17" dur="2000" fill="hold"/>
                                        <p:tgtEl>
                                          <p:spTgt spid="228357">
                                            <p:txEl>
                                              <p:pRg st="4" end="4"/>
                                            </p:txEl>
                                          </p:spTgt>
                                        </p:tgtEl>
                                        <p:attrNameLst>
                                          <p:attrName>ppt_w</p:attrName>
                                        </p:attrNameLst>
                                      </p:cBhvr>
                                      <p:tavLst>
                                        <p:tav tm="0">
                                          <p:val>
                                            <p:strVal val="#ppt_w*0.70"/>
                                          </p:val>
                                        </p:tav>
                                        <p:tav tm="100000">
                                          <p:val>
                                            <p:strVal val="#ppt_w"/>
                                          </p:val>
                                        </p:tav>
                                      </p:tavLst>
                                    </p:anim>
                                    <p:anim calcmode="lin" valueType="num">
                                      <p:cBhvr>
                                        <p:cTn id="18" dur="2000" fill="hold"/>
                                        <p:tgtEl>
                                          <p:spTgt spid="228357">
                                            <p:txEl>
                                              <p:pRg st="4" end="4"/>
                                            </p:txEl>
                                          </p:spTgt>
                                        </p:tgtEl>
                                        <p:attrNameLst>
                                          <p:attrName>ppt_h</p:attrName>
                                        </p:attrNameLst>
                                      </p:cBhvr>
                                      <p:tavLst>
                                        <p:tav tm="0">
                                          <p:val>
                                            <p:strVal val="#ppt_h"/>
                                          </p:val>
                                        </p:tav>
                                        <p:tav tm="100000">
                                          <p:val>
                                            <p:strVal val="#ppt_h"/>
                                          </p:val>
                                        </p:tav>
                                      </p:tavLst>
                                    </p:anim>
                                    <p:animEffect transition="in" filter="fade">
                                      <p:cBhvr>
                                        <p:cTn id="19" dur="2000"/>
                                        <p:tgtEl>
                                          <p:spTgt spid="228357">
                                            <p:txEl>
                                              <p:pRg st="4" end="4"/>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28357">
                                            <p:txEl>
                                              <p:pRg st="6" end="6"/>
                                            </p:txEl>
                                          </p:spTgt>
                                        </p:tgtEl>
                                        <p:attrNameLst>
                                          <p:attrName>style.visibility</p:attrName>
                                        </p:attrNameLst>
                                      </p:cBhvr>
                                      <p:to>
                                        <p:strVal val="visible"/>
                                      </p:to>
                                    </p:set>
                                    <p:anim calcmode="lin" valueType="num">
                                      <p:cBhvr>
                                        <p:cTn id="22" dur="2000" fill="hold"/>
                                        <p:tgtEl>
                                          <p:spTgt spid="228357">
                                            <p:txEl>
                                              <p:pRg st="6" end="6"/>
                                            </p:txEl>
                                          </p:spTgt>
                                        </p:tgtEl>
                                        <p:attrNameLst>
                                          <p:attrName>ppt_w</p:attrName>
                                        </p:attrNameLst>
                                      </p:cBhvr>
                                      <p:tavLst>
                                        <p:tav tm="0">
                                          <p:val>
                                            <p:strVal val="#ppt_w*0.70"/>
                                          </p:val>
                                        </p:tav>
                                        <p:tav tm="100000">
                                          <p:val>
                                            <p:strVal val="#ppt_w"/>
                                          </p:val>
                                        </p:tav>
                                      </p:tavLst>
                                    </p:anim>
                                    <p:anim calcmode="lin" valueType="num">
                                      <p:cBhvr>
                                        <p:cTn id="23" dur="2000" fill="hold"/>
                                        <p:tgtEl>
                                          <p:spTgt spid="228357">
                                            <p:txEl>
                                              <p:pRg st="6" end="6"/>
                                            </p:txEl>
                                          </p:spTgt>
                                        </p:tgtEl>
                                        <p:attrNameLst>
                                          <p:attrName>ppt_h</p:attrName>
                                        </p:attrNameLst>
                                      </p:cBhvr>
                                      <p:tavLst>
                                        <p:tav tm="0">
                                          <p:val>
                                            <p:strVal val="#ppt_h"/>
                                          </p:val>
                                        </p:tav>
                                        <p:tav tm="100000">
                                          <p:val>
                                            <p:strVal val="#ppt_h"/>
                                          </p:val>
                                        </p:tav>
                                      </p:tavLst>
                                    </p:anim>
                                    <p:animEffect transition="in" filter="fade">
                                      <p:cBhvr>
                                        <p:cTn id="24" dur="2000"/>
                                        <p:tgtEl>
                                          <p:spTgt spid="228357">
                                            <p:txEl>
                                              <p:pRg st="6" end="6"/>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28357">
                                            <p:txEl>
                                              <p:pRg st="8" end="8"/>
                                            </p:txEl>
                                          </p:spTgt>
                                        </p:tgtEl>
                                        <p:attrNameLst>
                                          <p:attrName>style.visibility</p:attrName>
                                        </p:attrNameLst>
                                      </p:cBhvr>
                                      <p:to>
                                        <p:strVal val="visible"/>
                                      </p:to>
                                    </p:set>
                                    <p:anim calcmode="lin" valueType="num">
                                      <p:cBhvr>
                                        <p:cTn id="27" dur="2000" fill="hold"/>
                                        <p:tgtEl>
                                          <p:spTgt spid="228357">
                                            <p:txEl>
                                              <p:pRg st="8" end="8"/>
                                            </p:txEl>
                                          </p:spTgt>
                                        </p:tgtEl>
                                        <p:attrNameLst>
                                          <p:attrName>ppt_w</p:attrName>
                                        </p:attrNameLst>
                                      </p:cBhvr>
                                      <p:tavLst>
                                        <p:tav tm="0">
                                          <p:val>
                                            <p:strVal val="#ppt_w*0.70"/>
                                          </p:val>
                                        </p:tav>
                                        <p:tav tm="100000">
                                          <p:val>
                                            <p:strVal val="#ppt_w"/>
                                          </p:val>
                                        </p:tav>
                                      </p:tavLst>
                                    </p:anim>
                                    <p:anim calcmode="lin" valueType="num">
                                      <p:cBhvr>
                                        <p:cTn id="28" dur="2000" fill="hold"/>
                                        <p:tgtEl>
                                          <p:spTgt spid="228357">
                                            <p:txEl>
                                              <p:pRg st="8" end="8"/>
                                            </p:txEl>
                                          </p:spTgt>
                                        </p:tgtEl>
                                        <p:attrNameLst>
                                          <p:attrName>ppt_h</p:attrName>
                                        </p:attrNameLst>
                                      </p:cBhvr>
                                      <p:tavLst>
                                        <p:tav tm="0">
                                          <p:val>
                                            <p:strVal val="#ppt_h"/>
                                          </p:val>
                                        </p:tav>
                                        <p:tav tm="100000">
                                          <p:val>
                                            <p:strVal val="#ppt_h"/>
                                          </p:val>
                                        </p:tav>
                                      </p:tavLst>
                                    </p:anim>
                                    <p:animEffect transition="in" filter="fade">
                                      <p:cBhvr>
                                        <p:cTn id="29" dur="2000"/>
                                        <p:tgtEl>
                                          <p:spTgt spid="228357">
                                            <p:txEl>
                                              <p:pRg st="8" end="8"/>
                                            </p:txEl>
                                          </p:spTgt>
                                        </p:tgtEl>
                                      </p:cBhvr>
                                    </p:animEffect>
                                  </p:childTnLst>
                                </p:cTn>
                              </p:par>
                            </p:childTnLst>
                          </p:cTn>
                        </p:par>
                        <p:par>
                          <p:cTn id="30" fill="hold" nodeType="afterGroup">
                            <p:stCondLst>
                              <p:cond delay="2000"/>
                            </p:stCondLst>
                            <p:childTnLst>
                              <p:par>
                                <p:cTn id="31" presetID="17" presetClass="entr" presetSubtype="10" fill="hold" nodeType="afterEffect">
                                  <p:stCondLst>
                                    <p:cond delay="0"/>
                                  </p:stCondLst>
                                  <p:childTnLst>
                                    <p:set>
                                      <p:cBhvr>
                                        <p:cTn id="32" dur="1" fill="hold">
                                          <p:stCondLst>
                                            <p:cond delay="0"/>
                                          </p:stCondLst>
                                        </p:cTn>
                                        <p:tgtEl>
                                          <p:spTgt spid="228382"/>
                                        </p:tgtEl>
                                        <p:attrNameLst>
                                          <p:attrName>style.visibility</p:attrName>
                                        </p:attrNameLst>
                                      </p:cBhvr>
                                      <p:to>
                                        <p:strVal val="visible"/>
                                      </p:to>
                                    </p:set>
                                    <p:anim calcmode="lin" valueType="num">
                                      <p:cBhvr>
                                        <p:cTn id="33" dur="500" fill="hold"/>
                                        <p:tgtEl>
                                          <p:spTgt spid="228382"/>
                                        </p:tgtEl>
                                        <p:attrNameLst>
                                          <p:attrName>ppt_w</p:attrName>
                                        </p:attrNameLst>
                                      </p:cBhvr>
                                      <p:tavLst>
                                        <p:tav tm="0">
                                          <p:val>
                                            <p:fltVal val="0"/>
                                          </p:val>
                                        </p:tav>
                                        <p:tav tm="100000">
                                          <p:val>
                                            <p:strVal val="#ppt_w"/>
                                          </p:val>
                                        </p:tav>
                                      </p:tavLst>
                                    </p:anim>
                                    <p:anim calcmode="lin" valueType="num">
                                      <p:cBhvr>
                                        <p:cTn id="34" dur="500" fill="hold"/>
                                        <p:tgtEl>
                                          <p:spTgt spid="2283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dirty="0" smtClean="0"/>
              <a:t>sleep</a:t>
            </a:r>
            <a:r>
              <a:rPr dirty="0"/>
              <a:t>() method</a:t>
            </a:r>
          </a:p>
        </p:txBody>
      </p:sp>
      <p:sp>
        <p:nvSpPr>
          <p:cNvPr id="20483" name="Rectangle 3"/>
          <p:cNvSpPr>
            <a:spLocks noGrp="1" noChangeArrowheads="1"/>
          </p:cNvSpPr>
          <p:nvPr>
            <p:ph type="body" idx="1"/>
          </p:nvPr>
        </p:nvSpPr>
        <p:spPr bwMode="auto"/>
        <p:txBody>
          <a:bodyPr/>
          <a:lstStyle/>
          <a:p>
            <a:r>
              <a:rPr dirty="0" err="1"/>
              <a:t>Thread.sleep</a:t>
            </a:r>
            <a:r>
              <a:rPr dirty="0"/>
              <a:t>() is a static method. It delays the executing thread for a specified period of time (milliseconds or milliseconds plus nanoseconds)</a:t>
            </a:r>
          </a:p>
          <a:p>
            <a:pPr>
              <a:buFont typeface="Wingdings" pitchFamily="2" charset="2"/>
              <a:buNone/>
            </a:pPr>
            <a:endParaRPr dirty="0"/>
          </a:p>
          <a:p>
            <a:r>
              <a:rPr dirty="0" err="1"/>
              <a:t>Thread.sleep</a:t>
            </a:r>
            <a:r>
              <a:rPr dirty="0"/>
              <a:t>() throws a checked </a:t>
            </a:r>
            <a:r>
              <a:rPr dirty="0" err="1"/>
              <a:t>InterruptedException</a:t>
            </a:r>
            <a:r>
              <a:rPr dirty="0"/>
              <a:t> if it is interrupted by another Thread.</a:t>
            </a:r>
          </a:p>
          <a:p>
            <a:pPr lvl="1">
              <a:buFont typeface="Wingdings" pitchFamily="2" charset="2"/>
              <a:buNone/>
            </a:pPr>
            <a:r>
              <a:rPr dirty="0"/>
              <a:t>	try { </a:t>
            </a:r>
          </a:p>
          <a:p>
            <a:pPr lvl="1">
              <a:buFont typeface="Wingdings" pitchFamily="2" charset="2"/>
              <a:buNone/>
            </a:pPr>
            <a:r>
              <a:rPr dirty="0"/>
              <a:t>		</a:t>
            </a:r>
            <a:r>
              <a:rPr dirty="0" err="1"/>
              <a:t>Thread.sleep</a:t>
            </a:r>
            <a:r>
              <a:rPr dirty="0"/>
              <a:t> ( 1000 ); </a:t>
            </a:r>
          </a:p>
          <a:p>
            <a:pPr lvl="1">
              <a:buFont typeface="Wingdings" pitchFamily="2" charset="2"/>
              <a:buNone/>
            </a:pPr>
            <a:r>
              <a:rPr dirty="0"/>
              <a:t>	} catch ( </a:t>
            </a:r>
            <a:r>
              <a:rPr dirty="0" err="1"/>
              <a:t>InterruptedException</a:t>
            </a:r>
            <a:r>
              <a:rPr dirty="0"/>
              <a:t> e ) { </a:t>
            </a:r>
          </a:p>
          <a:p>
            <a:pPr lvl="1">
              <a:buFont typeface="Wingdings" pitchFamily="2" charset="2"/>
              <a:buNone/>
            </a:pPr>
            <a:r>
              <a:rPr lang="en-US" dirty="0"/>
              <a:t>		</a:t>
            </a:r>
            <a:r>
              <a:rPr lang="en-US" dirty="0" err="1"/>
              <a:t>e.printStackTrace</a:t>
            </a:r>
            <a:r>
              <a:rPr lang="en-US" dirty="0"/>
              <a:t>();</a:t>
            </a:r>
            <a:endParaRPr dirty="0"/>
          </a:p>
          <a:p>
            <a:pPr lvl="1">
              <a:buFont typeface="Wingdings" pitchFamily="2" charset="2"/>
              <a:buNone/>
            </a:pPr>
            <a:r>
              <a:rPr dirty="0"/>
              <a:t>	} </a:t>
            </a:r>
          </a:p>
          <a:p>
            <a:pPr lvl="1">
              <a:buFont typeface="Wingdings" pitchFamily="2" charset="2"/>
              <a:buNone/>
            </a:pPr>
            <a:endParaRPr dirty="0"/>
          </a:p>
          <a:p>
            <a:r>
              <a:rPr dirty="0"/>
              <a:t>When a thread is asleep, or otherwise blocked on input of some kind, it doesn't consume CPU time or compete with other threads for processing. 			</a:t>
            </a:r>
          </a:p>
          <a:p>
            <a:pPr lvl="4">
              <a:buFont typeface="Wingdings" pitchFamily="2" charset="2"/>
              <a:buNone/>
            </a:pPr>
            <a:r>
              <a:rPr dirty="0"/>
              <a:t>						</a:t>
            </a:r>
          </a:p>
        </p:txBody>
      </p:sp>
      <p:pic>
        <p:nvPicPr>
          <p:cNvPr id="20484" name="Picture 5" descr="cartoon011t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00363"/>
            <a:ext cx="146685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t>Thread Priorities</a:t>
            </a:r>
          </a:p>
        </p:txBody>
      </p:sp>
      <p:sp>
        <p:nvSpPr>
          <p:cNvPr id="21507" name="Rectangle 3"/>
          <p:cNvSpPr>
            <a:spLocks noGrp="1" noChangeArrowheads="1"/>
          </p:cNvSpPr>
          <p:nvPr>
            <p:ph type="body" idx="1"/>
          </p:nvPr>
        </p:nvSpPr>
        <p:spPr bwMode="auto"/>
        <p:txBody>
          <a:bodyPr/>
          <a:lstStyle/>
          <a:p>
            <a:r>
              <a:rPr lang="en-US" dirty="0"/>
              <a:t>The </a:t>
            </a:r>
            <a:r>
              <a:rPr lang="en-US" dirty="0" smtClean="0"/>
              <a:t>Thread scheduler which is part of JVM </a:t>
            </a:r>
            <a:r>
              <a:rPr lang="en-US" dirty="0"/>
              <a:t>chooses which thread to run according to a </a:t>
            </a:r>
            <a:r>
              <a:rPr lang="en-US" dirty="0">
                <a:solidFill>
                  <a:srgbClr val="FF0000"/>
                </a:solidFill>
              </a:rPr>
              <a:t>“fixed priority algorithm”</a:t>
            </a:r>
          </a:p>
          <a:p>
            <a:pPr>
              <a:spcBef>
                <a:spcPts val="600"/>
              </a:spcBef>
            </a:pPr>
            <a:endParaRPr lang="en-US" dirty="0"/>
          </a:p>
          <a:p>
            <a:r>
              <a:rPr lang="en-US" dirty="0"/>
              <a:t>Threads with higher priorities are run to completion before  Threads with lower priorities get a chance of CPU time</a:t>
            </a:r>
          </a:p>
          <a:p>
            <a:endParaRPr lang="en-US" dirty="0"/>
          </a:p>
          <a:p>
            <a:r>
              <a:rPr lang="en-US" dirty="0"/>
              <a:t>The algorithm is </a:t>
            </a:r>
            <a:r>
              <a:rPr lang="en-US" i="1" dirty="0">
                <a:solidFill>
                  <a:srgbClr val="FF0000"/>
                </a:solidFill>
              </a:rPr>
              <a:t>preemptive</a:t>
            </a:r>
            <a:r>
              <a:rPr lang="en-US" dirty="0"/>
              <a:t>, so if a lower priority thread is running, and a higher priority thread becomes runnable, the high priority thread will pre-empt the lower priority thread</a:t>
            </a:r>
          </a:p>
          <a:p>
            <a:pPr>
              <a:spcBef>
                <a:spcPts val="600"/>
              </a:spcBef>
            </a:pPr>
            <a:endParaRPr dirty="0"/>
          </a:p>
          <a:p>
            <a:pPr>
              <a:spcBef>
                <a:spcPts val="600"/>
              </a:spcBef>
            </a:pPr>
            <a:r>
              <a:rPr dirty="0"/>
              <a:t>All Java threads have a priority in the </a:t>
            </a:r>
            <a:r>
              <a:rPr dirty="0">
                <a:solidFill>
                  <a:srgbClr val="FF0000"/>
                </a:solidFill>
              </a:rPr>
              <a:t>range 1-10</a:t>
            </a:r>
            <a:r>
              <a:rPr dirty="0"/>
              <a:t>.</a:t>
            </a:r>
          </a:p>
          <a:p>
            <a:pPr lvl="3">
              <a:spcBef>
                <a:spcPts val="600"/>
              </a:spcBef>
            </a:pPr>
            <a:r>
              <a:rPr dirty="0" err="1" smtClean="0"/>
              <a:t>Thread.MIN_PRIORITY</a:t>
            </a:r>
            <a:r>
              <a:rPr dirty="0" smtClean="0"/>
              <a:t> </a:t>
            </a:r>
            <a:r>
              <a:rPr dirty="0"/>
              <a:t>- </a:t>
            </a:r>
            <a:r>
              <a:rPr dirty="0" smtClean="0"/>
              <a:t>1</a:t>
            </a:r>
            <a:endParaRPr dirty="0"/>
          </a:p>
          <a:p>
            <a:pPr lvl="3">
              <a:spcBef>
                <a:spcPts val="600"/>
              </a:spcBef>
            </a:pPr>
            <a:r>
              <a:rPr dirty="0" err="1"/>
              <a:t>Thread.MAX_PRIORITY</a:t>
            </a:r>
            <a:r>
              <a:rPr dirty="0"/>
              <a:t> - </a:t>
            </a:r>
            <a:r>
              <a:rPr dirty="0" smtClean="0"/>
              <a:t>10</a:t>
            </a:r>
            <a:endParaRPr dirty="0"/>
          </a:p>
          <a:p>
            <a:pPr lvl="3">
              <a:spcBef>
                <a:spcPts val="600"/>
              </a:spcBef>
            </a:pPr>
            <a:r>
              <a:rPr dirty="0" err="1"/>
              <a:t>Thread.NORM_PRIORITY</a:t>
            </a:r>
            <a:r>
              <a:rPr dirty="0"/>
              <a:t> </a:t>
            </a:r>
            <a:r>
              <a:rPr dirty="0" smtClean="0"/>
              <a:t>- 5</a:t>
            </a:r>
            <a:endParaRPr dirty="0"/>
          </a:p>
          <a:p>
            <a:pPr lvl="4">
              <a:spcBef>
                <a:spcPts val="600"/>
              </a:spcBef>
              <a:buFont typeface="Wingdings" pitchFamily="2" charset="2"/>
              <a:buNone/>
            </a:pPr>
            <a:r>
              <a:rPr i="1" dirty="0">
                <a:solidFill>
                  <a:schemeClr val="accent2"/>
                </a:solidFill>
              </a:rPr>
              <a:t>						</a:t>
            </a:r>
          </a:p>
          <a:p>
            <a:pPr lvl="4">
              <a:spcBef>
                <a:spcPts val="600"/>
              </a:spcBef>
              <a:buFont typeface="Wingdings" pitchFamily="2" charset="2"/>
              <a:buNone/>
            </a:pPr>
            <a:r>
              <a:rPr b="1" i="1" dirty="0">
                <a:solidFill>
                  <a:schemeClr val="accent2"/>
                </a:solidFill>
              </a:rPr>
              <a:t>					</a:t>
            </a:r>
            <a:endParaRPr b="1" dirty="0">
              <a:solidFill>
                <a:schemeClr val="accent2"/>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t>Thread Priority</a:t>
            </a:r>
          </a:p>
        </p:txBody>
      </p:sp>
      <p:sp>
        <p:nvSpPr>
          <p:cNvPr id="22531" name="Rectangle 3"/>
          <p:cNvSpPr>
            <a:spLocks noGrp="1" noChangeArrowheads="1"/>
          </p:cNvSpPr>
          <p:nvPr>
            <p:ph type="body" idx="1"/>
          </p:nvPr>
        </p:nvSpPr>
        <p:spPr bwMode="auto"/>
        <p:txBody>
          <a:bodyPr/>
          <a:lstStyle/>
          <a:p>
            <a:pPr marL="457200" indent="-457200">
              <a:lnSpc>
                <a:spcPct val="90000"/>
              </a:lnSpc>
            </a:pPr>
            <a:r>
              <a:rPr dirty="0"/>
              <a:t>When a new Java thread is created it has the same priority as the thread which created it.</a:t>
            </a:r>
          </a:p>
          <a:p>
            <a:pPr marL="457200" indent="-457200">
              <a:lnSpc>
                <a:spcPct val="90000"/>
              </a:lnSpc>
              <a:buFont typeface="Wingdings" pitchFamily="2" charset="2"/>
              <a:buNone/>
            </a:pPr>
            <a:r>
              <a:rPr sz="1400" dirty="0"/>
              <a:t>			</a:t>
            </a:r>
          </a:p>
          <a:p>
            <a:pPr marL="457200" indent="-457200">
              <a:lnSpc>
                <a:spcPct val="90000"/>
              </a:lnSpc>
            </a:pPr>
            <a:r>
              <a:rPr dirty="0"/>
              <a:t>Thread priority can be changed by the </a:t>
            </a:r>
            <a:r>
              <a:rPr dirty="0" err="1"/>
              <a:t>setPriority</a:t>
            </a:r>
            <a:r>
              <a:rPr dirty="0"/>
              <a:t>() method.</a:t>
            </a:r>
          </a:p>
          <a:p>
            <a:pPr marL="457200" indent="-457200">
              <a:lnSpc>
                <a:spcPct val="90000"/>
              </a:lnSpc>
              <a:buFont typeface="Wingdings" pitchFamily="2" charset="2"/>
              <a:buNone/>
            </a:pPr>
            <a:r>
              <a:rPr sz="1400" dirty="0"/>
              <a:t>	</a:t>
            </a:r>
          </a:p>
          <a:p>
            <a:pPr marL="457200" indent="-457200">
              <a:lnSpc>
                <a:spcPct val="80000"/>
              </a:lnSpc>
              <a:buFont typeface="Wingdings" pitchFamily="2" charset="2"/>
              <a:buNone/>
            </a:pPr>
            <a:r>
              <a:rPr sz="2000" dirty="0">
                <a:latin typeface="Times New Roman" pitchFamily="18" charset="0"/>
                <a:cs typeface="Times New Roman" pitchFamily="18" charset="0"/>
              </a:rPr>
              <a:t>	</a:t>
            </a:r>
            <a:r>
              <a:rPr dirty="0">
                <a:latin typeface="Times New Roman" pitchFamily="18" charset="0"/>
                <a:cs typeface="Times New Roman" pitchFamily="18" charset="0"/>
              </a:rPr>
              <a:t>t1.</a:t>
            </a:r>
            <a:r>
              <a:rPr b="1" dirty="0">
                <a:solidFill>
                  <a:srgbClr val="FF0000"/>
                </a:solidFill>
                <a:latin typeface="Times New Roman" pitchFamily="18" charset="0"/>
                <a:cs typeface="Times New Roman" pitchFamily="18" charset="0"/>
              </a:rPr>
              <a:t>setPriority</a:t>
            </a:r>
            <a:r>
              <a:rPr dirty="0">
                <a:latin typeface="Times New Roman" pitchFamily="18" charset="0"/>
                <a:cs typeface="Times New Roman" pitchFamily="18" charset="0"/>
              </a:rPr>
              <a:t>(</a:t>
            </a:r>
            <a:r>
              <a:rPr dirty="0" err="1">
                <a:latin typeface="Times New Roman" pitchFamily="18" charset="0"/>
                <a:cs typeface="Times New Roman" pitchFamily="18" charset="0"/>
              </a:rPr>
              <a:t>Thread.NORM_PRIORITY</a:t>
            </a:r>
            <a:r>
              <a:rPr dirty="0">
                <a:latin typeface="Times New Roman" pitchFamily="18" charset="0"/>
                <a:cs typeface="Times New Roman" pitchFamily="18" charset="0"/>
              </a:rPr>
              <a:t> + 1</a:t>
            </a:r>
            <a:r>
              <a:rPr dirty="0" smtClean="0">
                <a:latin typeface="Times New Roman" pitchFamily="18" charset="0"/>
                <a:cs typeface="Times New Roman" pitchFamily="18" charset="0"/>
              </a:rPr>
              <a:t>);  //priority 6 t2.</a:t>
            </a:r>
            <a:r>
              <a:rPr b="1" dirty="0" smtClean="0">
                <a:solidFill>
                  <a:srgbClr val="FF0000"/>
                </a:solidFill>
                <a:latin typeface="Times New Roman" pitchFamily="18" charset="0"/>
                <a:cs typeface="Times New Roman" pitchFamily="18" charset="0"/>
              </a:rPr>
              <a:t>setPriority</a:t>
            </a:r>
            <a:r>
              <a:rPr dirty="0" smtClean="0">
                <a:latin typeface="Times New Roman" pitchFamily="18" charset="0"/>
                <a:cs typeface="Times New Roman" pitchFamily="18" charset="0"/>
              </a:rPr>
              <a:t>(</a:t>
            </a:r>
            <a:r>
              <a:rPr dirty="0" err="1" smtClean="0">
                <a:latin typeface="Times New Roman" pitchFamily="18" charset="0"/>
                <a:cs typeface="Times New Roman" pitchFamily="18" charset="0"/>
              </a:rPr>
              <a:t>Thread.NORM_PRIORITY</a:t>
            </a:r>
            <a:r>
              <a:rPr dirty="0" smtClean="0">
                <a:latin typeface="Times New Roman" pitchFamily="18" charset="0"/>
                <a:cs typeface="Times New Roman" pitchFamily="18" charset="0"/>
              </a:rPr>
              <a:t> </a:t>
            </a:r>
            <a:r>
              <a:rPr dirty="0">
                <a:latin typeface="Times New Roman" pitchFamily="18" charset="0"/>
                <a:cs typeface="Times New Roman" pitchFamily="18" charset="0"/>
              </a:rPr>
              <a:t>-1);//</a:t>
            </a:r>
            <a:r>
              <a:rPr dirty="0" smtClean="0">
                <a:latin typeface="Times New Roman" pitchFamily="18" charset="0"/>
                <a:cs typeface="Times New Roman" pitchFamily="18" charset="0"/>
              </a:rPr>
              <a:t>priority 4 t3.</a:t>
            </a:r>
            <a:r>
              <a:rPr b="1" dirty="0" smtClean="0">
                <a:solidFill>
                  <a:srgbClr val="FF0000"/>
                </a:solidFill>
                <a:latin typeface="Times New Roman" pitchFamily="18" charset="0"/>
                <a:cs typeface="Times New Roman" pitchFamily="18" charset="0"/>
              </a:rPr>
              <a:t>setPriority</a:t>
            </a:r>
            <a:r>
              <a:rPr dirty="0" smtClean="0">
                <a:latin typeface="Times New Roman" pitchFamily="18" charset="0"/>
                <a:cs typeface="Times New Roman" pitchFamily="18" charset="0"/>
              </a:rPr>
              <a:t>(</a:t>
            </a:r>
            <a:r>
              <a:rPr dirty="0" err="1" smtClean="0">
                <a:latin typeface="Times New Roman" pitchFamily="18" charset="0"/>
                <a:cs typeface="Times New Roman" pitchFamily="18" charset="0"/>
              </a:rPr>
              <a:t>Thread.MAX_PRIORITY</a:t>
            </a:r>
            <a:r>
              <a:rPr dirty="0" smtClean="0">
                <a:latin typeface="Times New Roman" pitchFamily="18" charset="0"/>
                <a:cs typeface="Times New Roman" pitchFamily="18" charset="0"/>
              </a:rPr>
              <a:t> </a:t>
            </a:r>
            <a:r>
              <a:rPr dirty="0">
                <a:latin typeface="Times New Roman" pitchFamily="18" charset="0"/>
                <a:cs typeface="Times New Roman" pitchFamily="18" charset="0"/>
              </a:rPr>
              <a:t>- 1);//</a:t>
            </a:r>
            <a:r>
              <a:rPr dirty="0" smtClean="0">
                <a:latin typeface="Times New Roman" pitchFamily="18" charset="0"/>
                <a:cs typeface="Times New Roman" pitchFamily="18" charset="0"/>
              </a:rPr>
              <a:t>priority 9</a:t>
            </a:r>
            <a:endParaRPr dirty="0">
              <a:latin typeface="Times New Roman" pitchFamily="18" charset="0"/>
              <a:cs typeface="Times New Roman" pitchFamily="18" charset="0"/>
            </a:endParaRPr>
          </a:p>
          <a:p>
            <a:pPr marL="457200" indent="-457200">
              <a:lnSpc>
                <a:spcPct val="80000"/>
              </a:lnSpc>
              <a:buFont typeface="Wingdings" pitchFamily="2" charset="2"/>
              <a:buNone/>
            </a:pPr>
            <a:r>
              <a:rPr sz="1400" dirty="0">
                <a:latin typeface="Times New Roman" pitchFamily="18" charset="0"/>
                <a:cs typeface="Times New Roman" pitchFamily="18" charset="0"/>
              </a:rPr>
              <a:t>	</a:t>
            </a:r>
          </a:p>
          <a:p>
            <a:pPr marL="457200" indent="-457200">
              <a:lnSpc>
                <a:spcPct val="60000"/>
              </a:lnSpc>
              <a:buFont typeface="Wingdings" pitchFamily="2" charset="2"/>
              <a:buNone/>
            </a:pPr>
            <a:r>
              <a:rPr dirty="0">
                <a:latin typeface="Times New Roman" pitchFamily="18" charset="0"/>
                <a:cs typeface="Times New Roman" pitchFamily="18" charset="0"/>
              </a:rPr>
              <a:t>	t1.</a:t>
            </a:r>
            <a:r>
              <a:rPr b="1" dirty="0">
                <a:solidFill>
                  <a:srgbClr val="FF0000"/>
                </a:solidFill>
                <a:latin typeface="Times New Roman" pitchFamily="18" charset="0"/>
                <a:cs typeface="Times New Roman" pitchFamily="18" charset="0"/>
              </a:rPr>
              <a:t>start()</a:t>
            </a:r>
            <a:r>
              <a:rPr dirty="0">
                <a:latin typeface="Times New Roman" pitchFamily="18" charset="0"/>
                <a:cs typeface="Times New Roman" pitchFamily="18" charset="0"/>
              </a:rPr>
              <a:t>;</a:t>
            </a:r>
          </a:p>
          <a:p>
            <a:pPr marL="457200" indent="-457200">
              <a:lnSpc>
                <a:spcPct val="60000"/>
              </a:lnSpc>
              <a:buFont typeface="Wingdings" pitchFamily="2" charset="2"/>
              <a:buNone/>
            </a:pPr>
            <a:r>
              <a:rPr dirty="0">
                <a:latin typeface="Times New Roman" pitchFamily="18" charset="0"/>
                <a:cs typeface="Times New Roman" pitchFamily="18" charset="0"/>
              </a:rPr>
              <a:t>	t2.</a:t>
            </a:r>
            <a:r>
              <a:rPr b="1" dirty="0">
                <a:solidFill>
                  <a:srgbClr val="FF0000"/>
                </a:solidFill>
                <a:latin typeface="Times New Roman" pitchFamily="18" charset="0"/>
                <a:cs typeface="Times New Roman" pitchFamily="18" charset="0"/>
              </a:rPr>
              <a:t>start()</a:t>
            </a:r>
            <a:r>
              <a:rPr dirty="0">
                <a:latin typeface="Times New Roman" pitchFamily="18" charset="0"/>
                <a:cs typeface="Times New Roman" pitchFamily="18" charset="0"/>
              </a:rPr>
              <a:t>;</a:t>
            </a:r>
          </a:p>
          <a:p>
            <a:pPr marL="457200" indent="-457200">
              <a:lnSpc>
                <a:spcPct val="60000"/>
              </a:lnSpc>
              <a:buFont typeface="Wingdings" pitchFamily="2" charset="2"/>
              <a:buNone/>
            </a:pPr>
            <a:r>
              <a:rPr dirty="0">
                <a:latin typeface="Times New Roman" pitchFamily="18" charset="0"/>
                <a:cs typeface="Times New Roman" pitchFamily="18" charset="0"/>
              </a:rPr>
              <a:t>	t3.</a:t>
            </a:r>
            <a:r>
              <a:rPr b="1" dirty="0">
                <a:solidFill>
                  <a:srgbClr val="FF0000"/>
                </a:solidFill>
                <a:latin typeface="Times New Roman" pitchFamily="18" charset="0"/>
                <a:cs typeface="Times New Roman" pitchFamily="18" charset="0"/>
              </a:rPr>
              <a:t>start()</a:t>
            </a:r>
            <a:r>
              <a:rPr dirty="0">
                <a:latin typeface="Times New Roman" pitchFamily="18" charset="0"/>
                <a:cs typeface="Times New Roman" pitchFamily="18" charset="0"/>
              </a:rPr>
              <a:t>;</a:t>
            </a:r>
            <a:r>
              <a:rPr sz="2000" dirty="0">
                <a:latin typeface="Times New Roman" pitchFamily="18" charset="0"/>
                <a:cs typeface="Times New Roman" pitchFamily="18" charset="0"/>
              </a:rPr>
              <a:t> </a:t>
            </a:r>
          </a:p>
          <a:p>
            <a:pPr marL="457200" indent="-457200">
              <a:lnSpc>
                <a:spcPct val="90000"/>
              </a:lnSpc>
              <a:buFont typeface="Wingdings" pitchFamily="2" charset="2"/>
              <a:buNone/>
            </a:pPr>
            <a:r>
              <a:rPr sz="2000" dirty="0">
                <a:latin typeface="Courier New" pitchFamily="49" charset="0"/>
              </a:rPr>
              <a:t>} </a:t>
            </a:r>
          </a:p>
        </p:txBody>
      </p:sp>
      <p:sp>
        <p:nvSpPr>
          <p:cNvPr id="22532" name="Freeform 4"/>
          <p:cNvSpPr>
            <a:spLocks/>
          </p:cNvSpPr>
          <p:nvPr/>
        </p:nvSpPr>
        <p:spPr bwMode="auto">
          <a:xfrm>
            <a:off x="2590800" y="4953000"/>
            <a:ext cx="2514600" cy="914400"/>
          </a:xfrm>
          <a:custGeom>
            <a:avLst/>
            <a:gdLst>
              <a:gd name="T0" fmla="*/ 0 w 1728"/>
              <a:gd name="T1" fmla="*/ 2147483647 h 648"/>
              <a:gd name="T2" fmla="*/ 2147483647 w 1728"/>
              <a:gd name="T3" fmla="*/ 2147483647 h 648"/>
              <a:gd name="T4" fmla="*/ 2147483647 w 1728"/>
              <a:gd name="T5" fmla="*/ 2147483647 h 648"/>
              <a:gd name="T6" fmla="*/ 2147483647 w 1728"/>
              <a:gd name="T7" fmla="*/ 2147483647 h 648"/>
              <a:gd name="T8" fmla="*/ 2147483647 w 1728"/>
              <a:gd name="T9" fmla="*/ 2147483647 h 648"/>
              <a:gd name="T10" fmla="*/ 2147483647 w 1728"/>
              <a:gd name="T11" fmla="*/ 2147483647 h 648"/>
              <a:gd name="T12" fmla="*/ 0 60000 65536"/>
              <a:gd name="T13" fmla="*/ 0 60000 65536"/>
              <a:gd name="T14" fmla="*/ 0 60000 65536"/>
              <a:gd name="T15" fmla="*/ 0 60000 65536"/>
              <a:gd name="T16" fmla="*/ 0 60000 65536"/>
              <a:gd name="T17" fmla="*/ 0 60000 65536"/>
              <a:gd name="T18" fmla="*/ 0 w 1728"/>
              <a:gd name="T19" fmla="*/ 0 h 648"/>
              <a:gd name="T20" fmla="*/ 1728 w 1728"/>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1728" h="648">
                <a:moveTo>
                  <a:pt x="0" y="648"/>
                </a:moveTo>
                <a:cubicBezTo>
                  <a:pt x="368" y="436"/>
                  <a:pt x="736" y="224"/>
                  <a:pt x="1008" y="168"/>
                </a:cubicBezTo>
                <a:cubicBezTo>
                  <a:pt x="1280" y="112"/>
                  <a:pt x="1536" y="312"/>
                  <a:pt x="1632" y="312"/>
                </a:cubicBezTo>
                <a:cubicBezTo>
                  <a:pt x="1728" y="312"/>
                  <a:pt x="1616" y="216"/>
                  <a:pt x="1584" y="168"/>
                </a:cubicBezTo>
                <a:cubicBezTo>
                  <a:pt x="1552" y="120"/>
                  <a:pt x="1512" y="48"/>
                  <a:pt x="1440" y="24"/>
                </a:cubicBezTo>
                <a:cubicBezTo>
                  <a:pt x="1368" y="0"/>
                  <a:pt x="1260" y="12"/>
                  <a:pt x="1152" y="24"/>
                </a:cubicBezTo>
              </a:path>
            </a:pathLst>
          </a:custGeom>
          <a:noFill/>
          <a:ln w="53975">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3" name="Freeform 5"/>
          <p:cNvSpPr>
            <a:spLocks/>
          </p:cNvSpPr>
          <p:nvPr/>
        </p:nvSpPr>
        <p:spPr bwMode="auto">
          <a:xfrm>
            <a:off x="3886200" y="5257800"/>
            <a:ext cx="2514600" cy="914400"/>
          </a:xfrm>
          <a:custGeom>
            <a:avLst/>
            <a:gdLst>
              <a:gd name="T0" fmla="*/ 0 w 1728"/>
              <a:gd name="T1" fmla="*/ 2147483647 h 648"/>
              <a:gd name="T2" fmla="*/ 2147483647 w 1728"/>
              <a:gd name="T3" fmla="*/ 2147483647 h 648"/>
              <a:gd name="T4" fmla="*/ 2147483647 w 1728"/>
              <a:gd name="T5" fmla="*/ 2147483647 h 648"/>
              <a:gd name="T6" fmla="*/ 2147483647 w 1728"/>
              <a:gd name="T7" fmla="*/ 2147483647 h 648"/>
              <a:gd name="T8" fmla="*/ 2147483647 w 1728"/>
              <a:gd name="T9" fmla="*/ 2147483647 h 648"/>
              <a:gd name="T10" fmla="*/ 2147483647 w 1728"/>
              <a:gd name="T11" fmla="*/ 2147483647 h 648"/>
              <a:gd name="T12" fmla="*/ 0 60000 65536"/>
              <a:gd name="T13" fmla="*/ 0 60000 65536"/>
              <a:gd name="T14" fmla="*/ 0 60000 65536"/>
              <a:gd name="T15" fmla="*/ 0 60000 65536"/>
              <a:gd name="T16" fmla="*/ 0 60000 65536"/>
              <a:gd name="T17" fmla="*/ 0 60000 65536"/>
              <a:gd name="T18" fmla="*/ 0 w 1728"/>
              <a:gd name="T19" fmla="*/ 0 h 648"/>
              <a:gd name="T20" fmla="*/ 1728 w 1728"/>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1728" h="648">
                <a:moveTo>
                  <a:pt x="0" y="648"/>
                </a:moveTo>
                <a:cubicBezTo>
                  <a:pt x="368" y="436"/>
                  <a:pt x="736" y="224"/>
                  <a:pt x="1008" y="168"/>
                </a:cubicBezTo>
                <a:cubicBezTo>
                  <a:pt x="1280" y="112"/>
                  <a:pt x="1536" y="312"/>
                  <a:pt x="1632" y="312"/>
                </a:cubicBezTo>
                <a:cubicBezTo>
                  <a:pt x="1728" y="312"/>
                  <a:pt x="1616" y="216"/>
                  <a:pt x="1584" y="168"/>
                </a:cubicBezTo>
                <a:cubicBezTo>
                  <a:pt x="1552" y="120"/>
                  <a:pt x="1512" y="48"/>
                  <a:pt x="1440" y="24"/>
                </a:cubicBezTo>
                <a:cubicBezTo>
                  <a:pt x="1368" y="0"/>
                  <a:pt x="1260" y="12"/>
                  <a:pt x="1152" y="24"/>
                </a:cubicBezTo>
              </a:path>
            </a:pathLst>
          </a:custGeom>
          <a:noFill/>
          <a:ln w="539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4" name="Freeform 6"/>
          <p:cNvSpPr>
            <a:spLocks/>
          </p:cNvSpPr>
          <p:nvPr/>
        </p:nvSpPr>
        <p:spPr bwMode="auto">
          <a:xfrm>
            <a:off x="5257800" y="5562600"/>
            <a:ext cx="2438400" cy="838200"/>
          </a:xfrm>
          <a:custGeom>
            <a:avLst/>
            <a:gdLst>
              <a:gd name="T0" fmla="*/ 0 w 1728"/>
              <a:gd name="T1" fmla="*/ 2147483647 h 648"/>
              <a:gd name="T2" fmla="*/ 2147483647 w 1728"/>
              <a:gd name="T3" fmla="*/ 2147483647 h 648"/>
              <a:gd name="T4" fmla="*/ 2147483647 w 1728"/>
              <a:gd name="T5" fmla="*/ 2147483647 h 648"/>
              <a:gd name="T6" fmla="*/ 2147483647 w 1728"/>
              <a:gd name="T7" fmla="*/ 2147483647 h 648"/>
              <a:gd name="T8" fmla="*/ 2147483647 w 1728"/>
              <a:gd name="T9" fmla="*/ 2147483647 h 648"/>
              <a:gd name="T10" fmla="*/ 2147483647 w 1728"/>
              <a:gd name="T11" fmla="*/ 2147483647 h 648"/>
              <a:gd name="T12" fmla="*/ 0 60000 65536"/>
              <a:gd name="T13" fmla="*/ 0 60000 65536"/>
              <a:gd name="T14" fmla="*/ 0 60000 65536"/>
              <a:gd name="T15" fmla="*/ 0 60000 65536"/>
              <a:gd name="T16" fmla="*/ 0 60000 65536"/>
              <a:gd name="T17" fmla="*/ 0 60000 65536"/>
              <a:gd name="T18" fmla="*/ 0 w 1728"/>
              <a:gd name="T19" fmla="*/ 0 h 648"/>
              <a:gd name="T20" fmla="*/ 1728 w 1728"/>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1728" h="648">
                <a:moveTo>
                  <a:pt x="0" y="648"/>
                </a:moveTo>
                <a:cubicBezTo>
                  <a:pt x="368" y="436"/>
                  <a:pt x="736" y="224"/>
                  <a:pt x="1008" y="168"/>
                </a:cubicBezTo>
                <a:cubicBezTo>
                  <a:pt x="1280" y="112"/>
                  <a:pt x="1536" y="312"/>
                  <a:pt x="1632" y="312"/>
                </a:cubicBezTo>
                <a:cubicBezTo>
                  <a:pt x="1728" y="312"/>
                  <a:pt x="1616" y="216"/>
                  <a:pt x="1584" y="168"/>
                </a:cubicBezTo>
                <a:cubicBezTo>
                  <a:pt x="1552" y="120"/>
                  <a:pt x="1512" y="48"/>
                  <a:pt x="1440" y="24"/>
                </a:cubicBezTo>
                <a:cubicBezTo>
                  <a:pt x="1368" y="0"/>
                  <a:pt x="1260" y="12"/>
                  <a:pt x="1152" y="24"/>
                </a:cubicBezTo>
              </a:path>
            </a:pathLst>
          </a:custGeom>
          <a:noFill/>
          <a:ln w="539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5" name="Text Box 7"/>
          <p:cNvSpPr txBox="1">
            <a:spLocks noChangeArrowheads="1"/>
          </p:cNvSpPr>
          <p:nvPr/>
        </p:nvSpPr>
        <p:spPr bwMode="auto">
          <a:xfrm>
            <a:off x="3565525" y="5222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6</a:t>
            </a:r>
          </a:p>
        </p:txBody>
      </p:sp>
      <p:sp>
        <p:nvSpPr>
          <p:cNvPr id="22536" name="Text Box 8"/>
          <p:cNvSpPr txBox="1">
            <a:spLocks noChangeArrowheads="1"/>
          </p:cNvSpPr>
          <p:nvPr/>
        </p:nvSpPr>
        <p:spPr bwMode="auto">
          <a:xfrm>
            <a:off x="4860925" y="560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4</a:t>
            </a:r>
          </a:p>
        </p:txBody>
      </p:sp>
      <p:sp>
        <p:nvSpPr>
          <p:cNvPr id="22537" name="Text Box 9"/>
          <p:cNvSpPr txBox="1">
            <a:spLocks noChangeArrowheads="1"/>
          </p:cNvSpPr>
          <p:nvPr/>
        </p:nvSpPr>
        <p:spPr bwMode="auto">
          <a:xfrm>
            <a:off x="6477000" y="586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9</a:t>
            </a:r>
          </a:p>
        </p:txBody>
      </p:sp>
      <p:sp>
        <p:nvSpPr>
          <p:cNvPr id="22538" name="AutoShape 14"/>
          <p:cNvSpPr>
            <a:spLocks noChangeArrowheads="1"/>
          </p:cNvSpPr>
          <p:nvPr/>
        </p:nvSpPr>
        <p:spPr bwMode="auto">
          <a:xfrm>
            <a:off x="7162800" y="5105400"/>
            <a:ext cx="1981200" cy="762000"/>
          </a:xfrm>
          <a:prstGeom prst="irregularSeal1">
            <a:avLst/>
          </a:prstGeom>
          <a:solidFill>
            <a:srgbClr val="FFFF99"/>
          </a:solidFill>
          <a:ln w="9525">
            <a:solidFill>
              <a:schemeClr val="tx1"/>
            </a:solidFill>
            <a:miter lim="800000"/>
            <a:headEnd/>
            <a:tailEnd/>
          </a:ln>
        </p:spPr>
        <p:txBody>
          <a:bodyPr wrap="none" anchor="ctr"/>
          <a:lstStyle/>
          <a:p>
            <a:pPr algn="ctr"/>
            <a:r>
              <a:rPr lang="en-US" sz="1600" b="1">
                <a:solidFill>
                  <a:srgbClr val="FF0000"/>
                </a:solidFill>
              </a:rPr>
              <a:t>Will execute first</a:t>
            </a:r>
          </a:p>
        </p:txBody>
      </p:sp>
      <p:sp>
        <p:nvSpPr>
          <p:cNvPr id="22539" name="AutoShape 15"/>
          <p:cNvSpPr>
            <a:spLocks noChangeArrowheads="1"/>
          </p:cNvSpPr>
          <p:nvPr/>
        </p:nvSpPr>
        <p:spPr bwMode="auto">
          <a:xfrm>
            <a:off x="5791200" y="4267200"/>
            <a:ext cx="2209800" cy="1371600"/>
          </a:xfrm>
          <a:prstGeom prst="irregularSeal1">
            <a:avLst/>
          </a:prstGeom>
          <a:solidFill>
            <a:srgbClr val="FFFF99"/>
          </a:solidFill>
          <a:ln w="9525">
            <a:solidFill>
              <a:schemeClr val="tx1"/>
            </a:solidFill>
            <a:miter lim="800000"/>
            <a:headEnd/>
            <a:tailEnd/>
          </a:ln>
        </p:spPr>
        <p:txBody>
          <a:bodyPr wrap="none" anchor="ctr"/>
          <a:lstStyle/>
          <a:p>
            <a:pPr algn="ctr"/>
            <a:r>
              <a:rPr lang="en-US" sz="1600" b="1">
                <a:solidFill>
                  <a:srgbClr val="FF0000"/>
                </a:solidFill>
              </a:rPr>
              <a:t>Will execute last</a:t>
            </a:r>
          </a:p>
        </p:txBody>
      </p:sp>
      <p:sp>
        <p:nvSpPr>
          <p:cNvPr id="22540" name="AutoShape 16"/>
          <p:cNvSpPr>
            <a:spLocks noChangeArrowheads="1"/>
          </p:cNvSpPr>
          <p:nvPr/>
        </p:nvSpPr>
        <p:spPr bwMode="auto">
          <a:xfrm>
            <a:off x="3810000" y="4267200"/>
            <a:ext cx="2133600" cy="1066800"/>
          </a:xfrm>
          <a:prstGeom prst="irregularSeal1">
            <a:avLst/>
          </a:prstGeom>
          <a:solidFill>
            <a:srgbClr val="FFFF99"/>
          </a:solidFill>
          <a:ln w="9525">
            <a:solidFill>
              <a:schemeClr val="tx1"/>
            </a:solidFill>
            <a:miter lim="800000"/>
            <a:headEnd/>
            <a:tailEnd/>
          </a:ln>
        </p:spPr>
        <p:txBody>
          <a:bodyPr wrap="none" anchor="ctr"/>
          <a:lstStyle/>
          <a:p>
            <a:pPr algn="ctr"/>
            <a:r>
              <a:rPr lang="en-US" sz="1600" b="1">
                <a:solidFill>
                  <a:srgbClr val="FF0000"/>
                </a:solidFill>
              </a:rPr>
              <a:t>Will execute second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dirty="0" smtClean="0"/>
              <a:t>Joins</a:t>
            </a:r>
            <a:endParaRPr dirty="0"/>
          </a:p>
        </p:txBody>
      </p:sp>
      <p:sp>
        <p:nvSpPr>
          <p:cNvPr id="26627" name="Rectangle 3"/>
          <p:cNvSpPr>
            <a:spLocks noGrp="1" noChangeArrowheads="1"/>
          </p:cNvSpPr>
          <p:nvPr>
            <p:ph type="body" idx="1"/>
          </p:nvPr>
        </p:nvSpPr>
        <p:spPr bwMode="auto"/>
        <p:txBody>
          <a:bodyPr/>
          <a:lstStyle/>
          <a:p>
            <a:r>
              <a:rPr dirty="0" smtClean="0"/>
              <a:t>The </a:t>
            </a:r>
            <a:r>
              <a:rPr dirty="0"/>
              <a:t>join method allows one thread to wait for the completion of another. </a:t>
            </a:r>
          </a:p>
          <a:p>
            <a:pPr>
              <a:buFont typeface="Wingdings" pitchFamily="2" charset="2"/>
              <a:buNone/>
            </a:pPr>
            <a:endParaRPr sz="1400" dirty="0"/>
          </a:p>
          <a:p>
            <a:r>
              <a:rPr dirty="0"/>
              <a:t>If t1 is a Thread object whose thread is currently executing, </a:t>
            </a:r>
            <a:r>
              <a:rPr dirty="0">
                <a:solidFill>
                  <a:srgbClr val="FF0000"/>
                </a:solidFill>
              </a:rPr>
              <a:t>t1.join();</a:t>
            </a:r>
            <a:r>
              <a:rPr dirty="0"/>
              <a:t> causes the current thread to pause execution until the thread t1 terminates.</a:t>
            </a:r>
          </a:p>
          <a:p>
            <a:endParaRPr dirty="0"/>
          </a:p>
          <a:p>
            <a:r>
              <a:rPr dirty="0" smtClean="0"/>
              <a:t>Join is dependent on the OS for timing, so do not assume that join will wait exactly as long as you specify. </a:t>
            </a:r>
          </a:p>
          <a:p>
            <a:endParaRPr sz="1400" dirty="0"/>
          </a:p>
          <a:p>
            <a:pPr marL="0" indent="0">
              <a:buNone/>
            </a:pPr>
            <a:endParaRPr lang="en-US" sz="900" dirty="0"/>
          </a:p>
          <a:p>
            <a:pPr marL="565150" lvl="3" indent="-4763">
              <a:lnSpc>
                <a:spcPct val="50000"/>
              </a:lnSpc>
              <a:spcBef>
                <a:spcPct val="50000"/>
              </a:spcBef>
              <a:buNone/>
            </a:pPr>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ThreadExampleMain</a:t>
            </a:r>
            <a:endParaRPr lang="en-US" dirty="0">
              <a:latin typeface="Times New Roman" pitchFamily="18" charset="0"/>
              <a:cs typeface="Times New Roman" pitchFamily="18" charset="0"/>
            </a:endParaRPr>
          </a:p>
          <a:p>
            <a:pPr marL="565150" lvl="3" indent="-4763">
              <a:lnSpc>
                <a:spcPct val="50000"/>
              </a:lnSpc>
              <a:spcBef>
                <a:spcPct val="50000"/>
              </a:spcBef>
              <a:buNone/>
            </a:pPr>
            <a:r>
              <a:rPr lang="en-US" dirty="0">
                <a:latin typeface="Times New Roman" pitchFamily="18" charset="0"/>
                <a:cs typeface="Times New Roman" pitchFamily="18" charset="0"/>
              </a:rPr>
              <a:t>{ </a:t>
            </a:r>
          </a:p>
          <a:p>
            <a:pPr marL="565150" lvl="3" indent="-4763">
              <a:lnSpc>
                <a:spcPct val="50000"/>
              </a:lnSpc>
              <a:spcBef>
                <a:spcPct val="50000"/>
              </a:spcBef>
              <a:buNone/>
            </a:pPr>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marL="565150" lvl="3" indent="-4763">
              <a:lnSpc>
                <a:spcPct val="50000"/>
              </a:lnSpc>
              <a:spcBef>
                <a:spcPct val="5000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Thread </a:t>
            </a:r>
            <a:r>
              <a:rPr lang="en-US" dirty="0" err="1">
                <a:latin typeface="Times New Roman" pitchFamily="18" charset="0"/>
                <a:cs typeface="Times New Roman" pitchFamily="18" charset="0"/>
              </a:rPr>
              <a:t>myThread</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ThreadExample</a:t>
            </a:r>
            <a:r>
              <a:rPr lang="en-US" dirty="0">
                <a:latin typeface="Times New Roman" pitchFamily="18" charset="0"/>
                <a:cs typeface="Times New Roman" pitchFamily="18" charset="0"/>
              </a:rPr>
              <a:t>(“my data”);</a:t>
            </a:r>
          </a:p>
          <a:p>
            <a:pPr marL="565150" lvl="3" indent="-4763">
              <a:lnSpc>
                <a:spcPct val="50000"/>
              </a:lnSpc>
              <a:spcBef>
                <a:spcPct val="50000"/>
              </a:spcBef>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myThread.start</a:t>
            </a:r>
            <a:r>
              <a:rPr lang="en-US" dirty="0">
                <a:latin typeface="Times New Roman" pitchFamily="18" charset="0"/>
                <a:cs typeface="Times New Roman" pitchFamily="18" charset="0"/>
              </a:rPr>
              <a:t>();</a:t>
            </a:r>
          </a:p>
          <a:p>
            <a:pPr marL="565150" lvl="3" indent="-4763">
              <a:lnSpc>
                <a:spcPct val="50000"/>
              </a:lnSpc>
              <a:spcBef>
                <a:spcPct val="5000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(“I am the main thread”);</a:t>
            </a:r>
          </a:p>
          <a:p>
            <a:pPr marL="565150" lvl="3" indent="-4763">
              <a:lnSpc>
                <a:spcPct val="50000"/>
              </a:lnSpc>
              <a:spcBef>
                <a:spcPct val="50000"/>
              </a:spcBef>
              <a:buNone/>
            </a:pPr>
            <a:endParaRPr lang="en-US" dirty="0">
              <a:latin typeface="Times New Roman" pitchFamily="18" charset="0"/>
              <a:cs typeface="Times New Roman" pitchFamily="18" charset="0"/>
            </a:endParaRPr>
          </a:p>
          <a:p>
            <a:pPr marL="565150" lvl="3" indent="-4763">
              <a:lnSpc>
                <a:spcPct val="50000"/>
              </a:lnSpc>
              <a:spcBef>
                <a:spcPct val="5000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myThread.join</a:t>
            </a:r>
            <a:r>
              <a:rPr lang="en-US" dirty="0">
                <a:latin typeface="Times New Roman" pitchFamily="18" charset="0"/>
                <a:cs typeface="Times New Roman" pitchFamily="18" charset="0"/>
              </a:rPr>
              <a:t>();</a:t>
            </a:r>
          </a:p>
          <a:p>
            <a:pPr marL="565150" lvl="3" indent="-4763">
              <a:lnSpc>
                <a:spcPct val="50000"/>
              </a:lnSpc>
              <a:spcBef>
                <a:spcPct val="5000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(“This line is printed after </a:t>
            </a:r>
            <a:r>
              <a:rPr lang="en-US" dirty="0" err="1" smtClean="0">
                <a:latin typeface="Times New Roman" pitchFamily="18" charset="0"/>
                <a:cs typeface="Times New Roman" pitchFamily="18" charset="0"/>
              </a:rPr>
              <a:t>myThread</a:t>
            </a:r>
            <a:r>
              <a:rPr lang="en-US" dirty="0" smtClean="0">
                <a:latin typeface="Times New Roman" pitchFamily="18" charset="0"/>
                <a:cs typeface="Times New Roman" pitchFamily="18" charset="0"/>
              </a:rPr>
              <a:t> finishes execution”);</a:t>
            </a:r>
            <a:endParaRPr lang="en-US" dirty="0">
              <a:latin typeface="Times New Roman" pitchFamily="18" charset="0"/>
              <a:cs typeface="Times New Roman" pitchFamily="18" charset="0"/>
            </a:endParaRPr>
          </a:p>
          <a:p>
            <a:pPr marL="565150" lvl="3" indent="-4763">
              <a:lnSpc>
                <a:spcPct val="50000"/>
              </a:lnSpc>
              <a:spcBef>
                <a:spcPct val="50000"/>
              </a:spcBef>
              <a:buNone/>
            </a:pPr>
            <a:r>
              <a:rPr lang="en-US" dirty="0">
                <a:latin typeface="Times New Roman" pitchFamily="18" charset="0"/>
                <a:cs typeface="Times New Roman" pitchFamily="18" charset="0"/>
              </a:rPr>
              <a:t>   }</a:t>
            </a:r>
          </a:p>
          <a:p>
            <a:pPr marL="565150" lvl="3" indent="-4763">
              <a:lnSpc>
                <a:spcPct val="50000"/>
              </a:lnSpc>
              <a:spcBef>
                <a:spcPct val="50000"/>
              </a:spcBef>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23375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r>
              <a:rPr lang="en-US" dirty="0"/>
              <a:t>Identify </a:t>
            </a:r>
            <a:r>
              <a:rPr lang="en-US" dirty="0" smtClean="0"/>
              <a:t>the need for </a:t>
            </a:r>
            <a:r>
              <a:rPr lang="en-US" dirty="0"/>
              <a:t>multi threading </a:t>
            </a:r>
          </a:p>
          <a:p>
            <a:endParaRPr lang="en-US" dirty="0"/>
          </a:p>
          <a:p>
            <a:r>
              <a:rPr lang="en-US" dirty="0"/>
              <a:t>Write simple programs using Multithreading</a:t>
            </a:r>
          </a:p>
          <a:p>
            <a:endParaRPr lang="en-US" dirty="0"/>
          </a:p>
          <a:p>
            <a:r>
              <a:rPr lang="en-US" dirty="0"/>
              <a:t>Write multi threaded programs with Thread Synchronization </a:t>
            </a:r>
          </a:p>
          <a:p>
            <a:pPr lvl="3"/>
            <a:endParaRPr lang="en-US" dirty="0"/>
          </a:p>
        </p:txBody>
      </p:sp>
      <p:pic>
        <p:nvPicPr>
          <p:cNvPr id="4"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8768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8079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Grp="1" noChangeArrowheads="1"/>
          </p:cNvSpPr>
          <p:nvPr>
            <p:ph type="title"/>
          </p:nvPr>
        </p:nvSpPr>
        <p:spPr/>
        <p:txBody>
          <a:bodyPr/>
          <a:lstStyle/>
          <a:p>
            <a:r>
              <a:rPr lang="en-US"/>
              <a:t>Synchronization</a:t>
            </a:r>
          </a:p>
        </p:txBody>
      </p:sp>
      <p:sp>
        <p:nvSpPr>
          <p:cNvPr id="231429" name="Rectangle 5"/>
          <p:cNvSpPr>
            <a:spLocks noGrp="1" noChangeArrowheads="1"/>
          </p:cNvSpPr>
          <p:nvPr>
            <p:ph type="body" idx="1"/>
          </p:nvPr>
        </p:nvSpPr>
        <p:spPr/>
        <p:txBody>
          <a:bodyPr/>
          <a:lstStyle/>
          <a:p>
            <a:r>
              <a:rPr lang="en-US" dirty="0"/>
              <a:t>Sometimes, multiple threads may be accessing the same resources concurrently</a:t>
            </a:r>
          </a:p>
          <a:p>
            <a:pPr lvl="1"/>
            <a:r>
              <a:rPr lang="en-US" dirty="0"/>
              <a:t>Reading and / or writing the same file</a:t>
            </a:r>
          </a:p>
          <a:p>
            <a:pPr lvl="1"/>
            <a:r>
              <a:rPr lang="en-US" dirty="0"/>
              <a:t>Modifying the same object / variable</a:t>
            </a:r>
          </a:p>
          <a:p>
            <a:pPr lvl="1"/>
            <a:endParaRPr lang="en-US" dirty="0"/>
          </a:p>
          <a:p>
            <a:r>
              <a:rPr lang="en-US" dirty="0"/>
              <a:t>Synchronization controls thread execution order</a:t>
            </a:r>
          </a:p>
          <a:p>
            <a:endParaRPr lang="en-US" dirty="0"/>
          </a:p>
          <a:p>
            <a:r>
              <a:rPr lang="en-US" dirty="0"/>
              <a:t>Synchronization eliminates data races</a:t>
            </a:r>
          </a:p>
          <a:p>
            <a:endParaRPr lang="en-US" dirty="0"/>
          </a:p>
          <a:p>
            <a:r>
              <a:rPr lang="en-US" dirty="0"/>
              <a:t>Java has built in primitives to facilitate this coordination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829359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31429">
                                            <p:txEl>
                                              <p:pRg st="0" end="0"/>
                                            </p:txEl>
                                          </p:spTgt>
                                        </p:tgtEl>
                                        <p:attrNameLst>
                                          <p:attrName>style.visibility</p:attrName>
                                        </p:attrNameLst>
                                      </p:cBhvr>
                                      <p:to>
                                        <p:strVal val="visible"/>
                                      </p:to>
                                    </p:set>
                                    <p:anim calcmode="lin" valueType="num">
                                      <p:cBhvr>
                                        <p:cTn id="7" dur="1000" fill="hold"/>
                                        <p:tgtEl>
                                          <p:spTgt spid="23142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3142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3142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3142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31429">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31429">
                                            <p:txEl>
                                              <p:pRg st="1" end="1"/>
                                            </p:txEl>
                                          </p:spTgt>
                                        </p:tgtEl>
                                        <p:attrNameLst>
                                          <p:attrName>style.visibility</p:attrName>
                                        </p:attrNameLst>
                                      </p:cBhvr>
                                      <p:to>
                                        <p:strVal val="visible"/>
                                      </p:to>
                                    </p:set>
                                    <p:anim calcmode="lin" valueType="num">
                                      <p:cBhvr>
                                        <p:cTn id="14" dur="1000" fill="hold"/>
                                        <p:tgtEl>
                                          <p:spTgt spid="231429">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231429">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231429">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231429">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231429">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31429">
                                            <p:txEl>
                                              <p:pRg st="2" end="2"/>
                                            </p:txEl>
                                          </p:spTgt>
                                        </p:tgtEl>
                                        <p:attrNameLst>
                                          <p:attrName>style.visibility</p:attrName>
                                        </p:attrNameLst>
                                      </p:cBhvr>
                                      <p:to>
                                        <p:strVal val="visible"/>
                                      </p:to>
                                    </p:set>
                                    <p:anim calcmode="lin" valueType="num">
                                      <p:cBhvr>
                                        <p:cTn id="21" dur="1000" fill="hold"/>
                                        <p:tgtEl>
                                          <p:spTgt spid="231429">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231429">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231429">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231429">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231429">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231429">
                                            <p:txEl>
                                              <p:pRg st="4" end="4"/>
                                            </p:txEl>
                                          </p:spTgt>
                                        </p:tgtEl>
                                        <p:attrNameLst>
                                          <p:attrName>style.visibility</p:attrName>
                                        </p:attrNameLst>
                                      </p:cBhvr>
                                      <p:to>
                                        <p:strVal val="visible"/>
                                      </p:to>
                                    </p:set>
                                    <p:anim calcmode="lin" valueType="num">
                                      <p:cBhvr>
                                        <p:cTn id="28" dur="1000" fill="hold"/>
                                        <p:tgtEl>
                                          <p:spTgt spid="231429">
                                            <p:txEl>
                                              <p:pRg st="4" end="4"/>
                                            </p:txEl>
                                          </p:spTgt>
                                        </p:tgtEl>
                                        <p:attrNameLst>
                                          <p:attrName>ppt_w</p:attrName>
                                        </p:attrNameLst>
                                      </p:cBhvr>
                                      <p:tavLst>
                                        <p:tav tm="0">
                                          <p:val>
                                            <p:strVal val="#ppt_w*0.05"/>
                                          </p:val>
                                        </p:tav>
                                        <p:tav tm="100000">
                                          <p:val>
                                            <p:strVal val="#ppt_w"/>
                                          </p:val>
                                        </p:tav>
                                      </p:tavLst>
                                    </p:anim>
                                    <p:anim calcmode="lin" valueType="num">
                                      <p:cBhvr>
                                        <p:cTn id="29" dur="1000" fill="hold"/>
                                        <p:tgtEl>
                                          <p:spTgt spid="231429">
                                            <p:txEl>
                                              <p:pRg st="4" end="4"/>
                                            </p:txEl>
                                          </p:spTgt>
                                        </p:tgtEl>
                                        <p:attrNameLst>
                                          <p:attrName>ppt_h</p:attrName>
                                        </p:attrNameLst>
                                      </p:cBhvr>
                                      <p:tavLst>
                                        <p:tav tm="0">
                                          <p:val>
                                            <p:strVal val="#ppt_h"/>
                                          </p:val>
                                        </p:tav>
                                        <p:tav tm="100000">
                                          <p:val>
                                            <p:strVal val="#ppt_h"/>
                                          </p:val>
                                        </p:tav>
                                      </p:tavLst>
                                    </p:anim>
                                    <p:anim calcmode="lin" valueType="num">
                                      <p:cBhvr>
                                        <p:cTn id="30" dur="1000" fill="hold"/>
                                        <p:tgtEl>
                                          <p:spTgt spid="231429">
                                            <p:txEl>
                                              <p:pRg st="4" end="4"/>
                                            </p:txEl>
                                          </p:spTgt>
                                        </p:tgtEl>
                                        <p:attrNameLst>
                                          <p:attrName>ppt_x</p:attrName>
                                        </p:attrNameLst>
                                      </p:cBhvr>
                                      <p:tavLst>
                                        <p:tav tm="0">
                                          <p:val>
                                            <p:strVal val="#ppt_x-.2"/>
                                          </p:val>
                                        </p:tav>
                                        <p:tav tm="100000">
                                          <p:val>
                                            <p:strVal val="#ppt_x"/>
                                          </p:val>
                                        </p:tav>
                                      </p:tavLst>
                                    </p:anim>
                                    <p:anim calcmode="lin" valueType="num">
                                      <p:cBhvr>
                                        <p:cTn id="31" dur="1000" fill="hold"/>
                                        <p:tgtEl>
                                          <p:spTgt spid="231429">
                                            <p:txEl>
                                              <p:pRg st="4" end="4"/>
                                            </p:txEl>
                                          </p:spTgt>
                                        </p:tgtEl>
                                        <p:attrNameLst>
                                          <p:attrName>ppt_y</p:attrName>
                                        </p:attrNameLst>
                                      </p:cBhvr>
                                      <p:tavLst>
                                        <p:tav tm="0">
                                          <p:val>
                                            <p:strVal val="#ppt_y"/>
                                          </p:val>
                                        </p:tav>
                                        <p:tav tm="100000">
                                          <p:val>
                                            <p:strVal val="#ppt_y"/>
                                          </p:val>
                                        </p:tav>
                                      </p:tavLst>
                                    </p:anim>
                                    <p:animEffect transition="in" filter="fade">
                                      <p:cBhvr>
                                        <p:cTn id="32" dur="1000"/>
                                        <p:tgtEl>
                                          <p:spTgt spid="231429">
                                            <p:txEl>
                                              <p:pRg st="4" end="4"/>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231429">
                                            <p:txEl>
                                              <p:pRg st="6" end="6"/>
                                            </p:txEl>
                                          </p:spTgt>
                                        </p:tgtEl>
                                        <p:attrNameLst>
                                          <p:attrName>style.visibility</p:attrName>
                                        </p:attrNameLst>
                                      </p:cBhvr>
                                      <p:to>
                                        <p:strVal val="visible"/>
                                      </p:to>
                                    </p:set>
                                    <p:anim calcmode="lin" valueType="num">
                                      <p:cBhvr>
                                        <p:cTn id="35" dur="1000" fill="hold"/>
                                        <p:tgtEl>
                                          <p:spTgt spid="231429">
                                            <p:txEl>
                                              <p:pRg st="6" end="6"/>
                                            </p:txEl>
                                          </p:spTgt>
                                        </p:tgtEl>
                                        <p:attrNameLst>
                                          <p:attrName>ppt_w</p:attrName>
                                        </p:attrNameLst>
                                      </p:cBhvr>
                                      <p:tavLst>
                                        <p:tav tm="0">
                                          <p:val>
                                            <p:strVal val="#ppt_w*0.05"/>
                                          </p:val>
                                        </p:tav>
                                        <p:tav tm="100000">
                                          <p:val>
                                            <p:strVal val="#ppt_w"/>
                                          </p:val>
                                        </p:tav>
                                      </p:tavLst>
                                    </p:anim>
                                    <p:anim calcmode="lin" valueType="num">
                                      <p:cBhvr>
                                        <p:cTn id="36" dur="1000" fill="hold"/>
                                        <p:tgtEl>
                                          <p:spTgt spid="231429">
                                            <p:txEl>
                                              <p:pRg st="6" end="6"/>
                                            </p:txEl>
                                          </p:spTgt>
                                        </p:tgtEl>
                                        <p:attrNameLst>
                                          <p:attrName>ppt_h</p:attrName>
                                        </p:attrNameLst>
                                      </p:cBhvr>
                                      <p:tavLst>
                                        <p:tav tm="0">
                                          <p:val>
                                            <p:strVal val="#ppt_h"/>
                                          </p:val>
                                        </p:tav>
                                        <p:tav tm="100000">
                                          <p:val>
                                            <p:strVal val="#ppt_h"/>
                                          </p:val>
                                        </p:tav>
                                      </p:tavLst>
                                    </p:anim>
                                    <p:anim calcmode="lin" valueType="num">
                                      <p:cBhvr>
                                        <p:cTn id="37" dur="1000" fill="hold"/>
                                        <p:tgtEl>
                                          <p:spTgt spid="231429">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231429">
                                            <p:txEl>
                                              <p:pRg st="6" end="6"/>
                                            </p:txEl>
                                          </p:spTgt>
                                        </p:tgtEl>
                                        <p:attrNameLst>
                                          <p:attrName>ppt_y</p:attrName>
                                        </p:attrNameLst>
                                      </p:cBhvr>
                                      <p:tavLst>
                                        <p:tav tm="0">
                                          <p:val>
                                            <p:strVal val="#ppt_y"/>
                                          </p:val>
                                        </p:tav>
                                        <p:tav tm="100000">
                                          <p:val>
                                            <p:strVal val="#ppt_y"/>
                                          </p:val>
                                        </p:tav>
                                      </p:tavLst>
                                    </p:anim>
                                    <p:animEffect transition="in" filter="fade">
                                      <p:cBhvr>
                                        <p:cTn id="39" dur="1000"/>
                                        <p:tgtEl>
                                          <p:spTgt spid="231429">
                                            <p:txEl>
                                              <p:pRg st="6" end="6"/>
                                            </p:txEl>
                                          </p:spTgt>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231429">
                                            <p:txEl>
                                              <p:pRg st="8" end="8"/>
                                            </p:txEl>
                                          </p:spTgt>
                                        </p:tgtEl>
                                        <p:attrNameLst>
                                          <p:attrName>style.visibility</p:attrName>
                                        </p:attrNameLst>
                                      </p:cBhvr>
                                      <p:to>
                                        <p:strVal val="visible"/>
                                      </p:to>
                                    </p:set>
                                    <p:anim calcmode="lin" valueType="num">
                                      <p:cBhvr>
                                        <p:cTn id="42" dur="1000" fill="hold"/>
                                        <p:tgtEl>
                                          <p:spTgt spid="231429">
                                            <p:txEl>
                                              <p:pRg st="8" end="8"/>
                                            </p:txEl>
                                          </p:spTgt>
                                        </p:tgtEl>
                                        <p:attrNameLst>
                                          <p:attrName>ppt_w</p:attrName>
                                        </p:attrNameLst>
                                      </p:cBhvr>
                                      <p:tavLst>
                                        <p:tav tm="0">
                                          <p:val>
                                            <p:strVal val="#ppt_w*0.05"/>
                                          </p:val>
                                        </p:tav>
                                        <p:tav tm="100000">
                                          <p:val>
                                            <p:strVal val="#ppt_w"/>
                                          </p:val>
                                        </p:tav>
                                      </p:tavLst>
                                    </p:anim>
                                    <p:anim calcmode="lin" valueType="num">
                                      <p:cBhvr>
                                        <p:cTn id="43" dur="1000" fill="hold"/>
                                        <p:tgtEl>
                                          <p:spTgt spid="231429">
                                            <p:txEl>
                                              <p:pRg st="8" end="8"/>
                                            </p:txEl>
                                          </p:spTgt>
                                        </p:tgtEl>
                                        <p:attrNameLst>
                                          <p:attrName>ppt_h</p:attrName>
                                        </p:attrNameLst>
                                      </p:cBhvr>
                                      <p:tavLst>
                                        <p:tav tm="0">
                                          <p:val>
                                            <p:strVal val="#ppt_h"/>
                                          </p:val>
                                        </p:tav>
                                        <p:tav tm="100000">
                                          <p:val>
                                            <p:strVal val="#ppt_h"/>
                                          </p:val>
                                        </p:tav>
                                      </p:tavLst>
                                    </p:anim>
                                    <p:anim calcmode="lin" valueType="num">
                                      <p:cBhvr>
                                        <p:cTn id="44" dur="1000" fill="hold"/>
                                        <p:tgtEl>
                                          <p:spTgt spid="231429">
                                            <p:txEl>
                                              <p:pRg st="8" end="8"/>
                                            </p:txEl>
                                          </p:spTgt>
                                        </p:tgtEl>
                                        <p:attrNameLst>
                                          <p:attrName>ppt_x</p:attrName>
                                        </p:attrNameLst>
                                      </p:cBhvr>
                                      <p:tavLst>
                                        <p:tav tm="0">
                                          <p:val>
                                            <p:strVal val="#ppt_x-.2"/>
                                          </p:val>
                                        </p:tav>
                                        <p:tav tm="100000">
                                          <p:val>
                                            <p:strVal val="#ppt_x"/>
                                          </p:val>
                                        </p:tav>
                                      </p:tavLst>
                                    </p:anim>
                                    <p:anim calcmode="lin" valueType="num">
                                      <p:cBhvr>
                                        <p:cTn id="45" dur="1000" fill="hold"/>
                                        <p:tgtEl>
                                          <p:spTgt spid="231429">
                                            <p:txEl>
                                              <p:pRg st="8" end="8"/>
                                            </p:txEl>
                                          </p:spTgt>
                                        </p:tgtEl>
                                        <p:attrNameLst>
                                          <p:attrName>ppt_y</p:attrName>
                                        </p:attrNameLst>
                                      </p:cBhvr>
                                      <p:tavLst>
                                        <p:tav tm="0">
                                          <p:val>
                                            <p:strVal val="#ppt_y"/>
                                          </p:val>
                                        </p:tav>
                                        <p:tav tm="100000">
                                          <p:val>
                                            <p:strVal val="#ppt_y"/>
                                          </p:val>
                                        </p:tav>
                                      </p:tavLst>
                                    </p:anim>
                                    <p:animEffect transition="in" filter="fade">
                                      <p:cBhvr>
                                        <p:cTn id="46" dur="1000"/>
                                        <p:tgtEl>
                                          <p:spTgt spid="2314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t>Synchronization</a:t>
            </a:r>
          </a:p>
        </p:txBody>
      </p:sp>
      <p:sp>
        <p:nvSpPr>
          <p:cNvPr id="23555" name="Rectangle 6"/>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p:spPr>
        <p:txBody>
          <a:bodyPr wrap="none" anchor="ctr"/>
          <a:lstStyle/>
          <a:p>
            <a:r>
              <a:rPr lang="en-US" sz="1600" b="1">
                <a:latin typeface="Courier New" pitchFamily="49" charset="0"/>
              </a:rPr>
              <a:t>cook()</a:t>
            </a:r>
          </a:p>
          <a:p>
            <a:r>
              <a:rPr lang="en-US" sz="1600" b="1">
                <a:latin typeface="Courier New" pitchFamily="49" charset="0"/>
              </a:rPr>
              <a:t>{</a:t>
            </a:r>
          </a:p>
          <a:p>
            <a:r>
              <a:rPr lang="en-US" sz="1600" b="1">
                <a:latin typeface="Courier New" pitchFamily="49" charset="0"/>
              </a:rPr>
              <a:t>//itemName := Userinput</a:t>
            </a:r>
          </a:p>
          <a:p>
            <a:endParaRPr lang="en-US" sz="1600" b="1">
              <a:latin typeface="Courier New" pitchFamily="49" charset="0"/>
            </a:endParaRPr>
          </a:p>
          <a:p>
            <a:r>
              <a:rPr lang="en-US" sz="1600" b="1">
                <a:latin typeface="Courier New" pitchFamily="49" charset="0"/>
              </a:rPr>
              <a:t>//query database for recipe</a:t>
            </a:r>
          </a:p>
          <a:p>
            <a:endParaRPr lang="en-US" sz="1600" b="1">
              <a:latin typeface="Courier New" pitchFamily="49" charset="0"/>
            </a:endParaRPr>
          </a:p>
          <a:p>
            <a:r>
              <a:rPr lang="en-US" sz="1800" b="1">
                <a:latin typeface="Courier New" pitchFamily="49" charset="0"/>
              </a:rPr>
              <a:t>//cook as per the recipe</a:t>
            </a:r>
          </a:p>
          <a:p>
            <a:endParaRPr lang="en-US" sz="1600" b="1">
              <a:latin typeface="Courier New" pitchFamily="49" charset="0"/>
            </a:endParaRPr>
          </a:p>
          <a:p>
            <a:r>
              <a:rPr lang="en-US" sz="1600" b="1">
                <a:latin typeface="Courier New" pitchFamily="49" charset="0"/>
              </a:rPr>
              <a:t>//serve</a:t>
            </a:r>
          </a:p>
          <a:p>
            <a:r>
              <a:rPr lang="en-US" sz="1600" b="1">
                <a:latin typeface="Courier New" pitchFamily="49" charset="0"/>
              </a:rPr>
              <a:t>}</a:t>
            </a:r>
          </a:p>
        </p:txBody>
      </p:sp>
      <p:sp>
        <p:nvSpPr>
          <p:cNvPr id="23556" name="AutoShape 1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3557" name="Line 26"/>
          <p:cNvSpPr>
            <a:spLocks noChangeShapeType="1"/>
          </p:cNvSpPr>
          <p:nvPr/>
        </p:nvSpPr>
        <p:spPr bwMode="auto">
          <a:xfrm flipH="1" flipV="1">
            <a:off x="6477000" y="2667000"/>
            <a:ext cx="1371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58" name="AutoShape 27"/>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3559" name="Line 33"/>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0" name="Text Box 34"/>
          <p:cNvSpPr txBox="1">
            <a:spLocks noChangeArrowheads="1"/>
          </p:cNvSpPr>
          <p:nvPr/>
        </p:nvSpPr>
        <p:spPr bwMode="auto">
          <a:xfrm rot="1639088">
            <a:off x="6764338" y="26606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t>sandwich</a:t>
            </a:r>
          </a:p>
        </p:txBody>
      </p:sp>
      <p:sp>
        <p:nvSpPr>
          <p:cNvPr id="23561" name="Text Box 35"/>
          <p:cNvSpPr txBox="1">
            <a:spLocks noChangeArrowheads="1"/>
          </p:cNvSpPr>
          <p:nvPr/>
        </p:nvSpPr>
        <p:spPr bwMode="auto">
          <a:xfrm rot="-1310908">
            <a:off x="1238250" y="27749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t>Burger</a:t>
            </a:r>
          </a:p>
        </p:txBody>
      </p:sp>
      <p:sp>
        <p:nvSpPr>
          <p:cNvPr id="23562" name="Line 49"/>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3" name="Line 50"/>
          <p:cNvSpPr>
            <a:spLocks noChangeShapeType="1"/>
          </p:cNvSpPr>
          <p:nvPr/>
        </p:nvSpPr>
        <p:spPr bwMode="auto">
          <a:xfrm>
            <a:off x="6477000" y="4495800"/>
            <a:ext cx="1143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pic>
        <p:nvPicPr>
          <p:cNvPr id="23564" name="Picture 51"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5076825"/>
            <a:ext cx="13906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53" descr="Beef%20Bur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62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55" descr="open_sandwi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5410200"/>
            <a:ext cx="10668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57" descr="Sandwi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600200"/>
            <a:ext cx="9382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59" descr="158960486_a0ae1ead75">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562600"/>
            <a:ext cx="9334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63" descr="jerry1_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30480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200400"/>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7"/>
          <p:cNvSpPr>
            <a:spLocks noGrp="1" noChangeArrowheads="1"/>
          </p:cNvSpPr>
          <p:nvPr>
            <p:ph type="title"/>
          </p:nvPr>
        </p:nvSpPr>
        <p:spPr>
          <a:noFill/>
        </p:spPr>
        <p:txBody>
          <a:bodyPr/>
          <a:lstStyle/>
          <a:p>
            <a:r>
              <a:rPr dirty="0" smtClean="0"/>
              <a:t>Synchronization</a:t>
            </a:r>
            <a:endParaRPr dirty="0"/>
          </a:p>
        </p:txBody>
      </p:sp>
      <p:sp>
        <p:nvSpPr>
          <p:cNvPr id="24579" name="Rectangle 4"/>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p:spPr>
        <p:txBody>
          <a:bodyPr wrap="none" anchor="ctr"/>
          <a:lstStyle/>
          <a:p>
            <a:r>
              <a:rPr lang="en-US" sz="1600" b="1" dirty="0">
                <a:solidFill>
                  <a:srgbClr val="FF0000"/>
                </a:solidFill>
                <a:latin typeface="Courier New" pitchFamily="49" charset="0"/>
              </a:rPr>
              <a:t>synchronized </a:t>
            </a:r>
            <a:r>
              <a:rPr lang="en-US" sz="1600" b="1" dirty="0">
                <a:latin typeface="Courier New" pitchFamily="49" charset="0"/>
              </a:rPr>
              <a:t>cook()</a:t>
            </a:r>
          </a:p>
          <a:p>
            <a:r>
              <a:rPr lang="en-US" sz="1600" b="1" dirty="0">
                <a:latin typeface="Courier New" pitchFamily="49" charset="0"/>
              </a:rPr>
              <a:t>{</a:t>
            </a:r>
          </a:p>
          <a:p>
            <a:r>
              <a:rPr lang="en-US" sz="1600" b="1" dirty="0">
                <a:latin typeface="Courier New" pitchFamily="49" charset="0"/>
              </a:rPr>
              <a:t>//</a:t>
            </a:r>
            <a:r>
              <a:rPr lang="en-US" sz="1600" b="1" dirty="0" err="1">
                <a:latin typeface="Courier New" pitchFamily="49" charset="0"/>
              </a:rPr>
              <a:t>itemName</a:t>
            </a:r>
            <a:r>
              <a:rPr lang="en-US" sz="1600" b="1" dirty="0">
                <a:latin typeface="Courier New" pitchFamily="49" charset="0"/>
              </a:rPr>
              <a:t> := </a:t>
            </a:r>
            <a:r>
              <a:rPr lang="en-US" sz="1600" b="1" dirty="0" err="1">
                <a:latin typeface="Courier New" pitchFamily="49" charset="0"/>
              </a:rPr>
              <a:t>Userinput</a:t>
            </a:r>
            <a:endParaRPr lang="en-US" sz="1600" b="1" dirty="0">
              <a:latin typeface="Courier New" pitchFamily="49" charset="0"/>
            </a:endParaRPr>
          </a:p>
          <a:p>
            <a:endParaRPr lang="en-US" sz="1600" b="1" dirty="0">
              <a:latin typeface="Courier New" pitchFamily="49" charset="0"/>
            </a:endParaRPr>
          </a:p>
          <a:p>
            <a:r>
              <a:rPr lang="en-US" sz="1600" b="1" dirty="0">
                <a:latin typeface="Courier New" pitchFamily="49" charset="0"/>
              </a:rPr>
              <a:t>//query database for recipe</a:t>
            </a:r>
          </a:p>
          <a:p>
            <a:endParaRPr lang="en-US" sz="1600" b="1" dirty="0">
              <a:latin typeface="Courier New" pitchFamily="49" charset="0"/>
            </a:endParaRPr>
          </a:p>
          <a:p>
            <a:r>
              <a:rPr lang="en-US" sz="1800" b="1" dirty="0">
                <a:latin typeface="Courier New" pitchFamily="49" charset="0"/>
              </a:rPr>
              <a:t>//cook as per the recipe</a:t>
            </a:r>
          </a:p>
          <a:p>
            <a:endParaRPr lang="en-US" sz="1600" b="1" dirty="0">
              <a:latin typeface="Courier New" pitchFamily="49" charset="0"/>
            </a:endParaRPr>
          </a:p>
          <a:p>
            <a:r>
              <a:rPr lang="en-US" sz="1600" b="1" dirty="0">
                <a:latin typeface="Courier New" pitchFamily="49" charset="0"/>
              </a:rPr>
              <a:t>//serve</a:t>
            </a:r>
          </a:p>
          <a:p>
            <a:r>
              <a:rPr lang="en-US" sz="1600" b="1" dirty="0">
                <a:latin typeface="Courier New" pitchFamily="49" charset="0"/>
              </a:rPr>
              <a:t>}</a:t>
            </a:r>
          </a:p>
        </p:txBody>
      </p:sp>
      <p:sp>
        <p:nvSpPr>
          <p:cNvPr id="24580" name="AutoShape 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4581" name="Line 9"/>
          <p:cNvSpPr>
            <a:spLocks noChangeShapeType="1"/>
          </p:cNvSpPr>
          <p:nvPr/>
        </p:nvSpPr>
        <p:spPr bwMode="auto">
          <a:xfrm flipH="1" flipV="1">
            <a:off x="6477000" y="2667000"/>
            <a:ext cx="1371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82" name="AutoShape 10"/>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4583" name="Line 12"/>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84" name="Text Box 13"/>
          <p:cNvSpPr txBox="1">
            <a:spLocks noChangeArrowheads="1"/>
          </p:cNvSpPr>
          <p:nvPr/>
        </p:nvSpPr>
        <p:spPr bwMode="auto">
          <a:xfrm rot="1639088">
            <a:off x="6761163" y="2668588"/>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t>Sandwich</a:t>
            </a:r>
          </a:p>
        </p:txBody>
      </p:sp>
      <p:sp>
        <p:nvSpPr>
          <p:cNvPr id="24585" name="Text Box 14"/>
          <p:cNvSpPr txBox="1">
            <a:spLocks noChangeArrowheads="1"/>
          </p:cNvSpPr>
          <p:nvPr/>
        </p:nvSpPr>
        <p:spPr bwMode="auto">
          <a:xfrm rot="-1310908">
            <a:off x="1238250" y="27749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t>Burger</a:t>
            </a:r>
          </a:p>
        </p:txBody>
      </p:sp>
      <p:sp>
        <p:nvSpPr>
          <p:cNvPr id="24586" name="Line 17"/>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87" name="Line 18"/>
          <p:cNvSpPr>
            <a:spLocks noChangeShapeType="1"/>
          </p:cNvSpPr>
          <p:nvPr/>
        </p:nvSpPr>
        <p:spPr bwMode="auto">
          <a:xfrm>
            <a:off x="6477000" y="4495800"/>
            <a:ext cx="1143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pic>
        <p:nvPicPr>
          <p:cNvPr id="24588" name="Picture 22" descr="wooden_lock_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038600"/>
            <a:ext cx="60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Line 23"/>
          <p:cNvSpPr>
            <a:spLocks noChangeShapeType="1"/>
          </p:cNvSpPr>
          <p:nvPr/>
        </p:nvSpPr>
        <p:spPr bwMode="auto">
          <a:xfrm>
            <a:off x="6858000" y="2209800"/>
            <a:ext cx="1066800" cy="2057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590" name="Line 24"/>
          <p:cNvSpPr>
            <a:spLocks noChangeShapeType="1"/>
          </p:cNvSpPr>
          <p:nvPr/>
        </p:nvSpPr>
        <p:spPr bwMode="auto">
          <a:xfrm flipH="1">
            <a:off x="6934200" y="2362200"/>
            <a:ext cx="838200" cy="1828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4591" name="Picture 25"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5076825"/>
            <a:ext cx="13906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28" descr="Beef%20Bur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600200"/>
            <a:ext cx="762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Picture 29" descr="Sandwi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1600200"/>
            <a:ext cx="9382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4" name="Picture 30" descr="Beef%20Bur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638800"/>
            <a:ext cx="762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5" name="Picture 31" descr="Sandwi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5562600"/>
            <a:ext cx="9382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32" descr="jerry1_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30480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200400"/>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dirty="0" smtClean="0"/>
              <a:t>Synchronization</a:t>
            </a:r>
            <a:endParaRPr dirty="0"/>
          </a:p>
        </p:txBody>
      </p:sp>
      <p:sp>
        <p:nvSpPr>
          <p:cNvPr id="25603" name="Rectangle 3"/>
          <p:cNvSpPr>
            <a:spLocks noGrp="1" noChangeArrowheads="1"/>
          </p:cNvSpPr>
          <p:nvPr>
            <p:ph type="body" idx="1"/>
          </p:nvPr>
        </p:nvSpPr>
        <p:spPr bwMode="auto"/>
        <p:txBody>
          <a:bodyPr/>
          <a:lstStyle/>
          <a:p>
            <a:r>
              <a:rPr dirty="0"/>
              <a:t>Every object in Java has a lock</a:t>
            </a:r>
            <a:r>
              <a:rPr dirty="0" smtClean="0"/>
              <a:t>.</a:t>
            </a:r>
          </a:p>
          <a:p>
            <a:endParaRPr dirty="0"/>
          </a:p>
          <a:p>
            <a:r>
              <a:rPr dirty="0"/>
              <a:t>Using </a:t>
            </a:r>
            <a:r>
              <a:rPr i="1" dirty="0">
                <a:solidFill>
                  <a:srgbClr val="FF0000"/>
                </a:solidFill>
              </a:rPr>
              <a:t>synchronization</a:t>
            </a:r>
            <a:r>
              <a:rPr dirty="0"/>
              <a:t> enables the lock and allows only one thread to access that part of code</a:t>
            </a:r>
            <a:r>
              <a:rPr dirty="0" smtClean="0"/>
              <a:t>.</a:t>
            </a:r>
          </a:p>
          <a:p>
            <a:endParaRPr dirty="0"/>
          </a:p>
          <a:p>
            <a:r>
              <a:rPr dirty="0"/>
              <a:t>Synchronization can be applied to</a:t>
            </a:r>
            <a:r>
              <a:rPr dirty="0" smtClean="0"/>
              <a:t>:</a:t>
            </a:r>
          </a:p>
          <a:p>
            <a:endParaRPr dirty="0"/>
          </a:p>
          <a:p>
            <a:pPr lvl="3">
              <a:buFontTx/>
              <a:buChar char="•"/>
            </a:pPr>
            <a:r>
              <a:rPr dirty="0"/>
              <a:t>A method</a:t>
            </a:r>
          </a:p>
          <a:p>
            <a:pPr lvl="4">
              <a:buFontTx/>
              <a:buNone/>
            </a:pPr>
            <a:r>
              <a:rPr sz="2000" dirty="0">
                <a:solidFill>
                  <a:srgbClr val="FF0000"/>
                </a:solidFill>
                <a:latin typeface="Courier New" pitchFamily="49" charset="0"/>
              </a:rPr>
              <a:t>public synchronized </a:t>
            </a:r>
            <a:r>
              <a:rPr sz="2000" dirty="0" err="1">
                <a:solidFill>
                  <a:srgbClr val="FF0000"/>
                </a:solidFill>
                <a:latin typeface="Courier New" pitchFamily="49" charset="0"/>
              </a:rPr>
              <a:t>doStuff</a:t>
            </a:r>
            <a:r>
              <a:rPr sz="2000" dirty="0">
                <a:solidFill>
                  <a:srgbClr val="FF0000"/>
                </a:solidFill>
                <a:latin typeface="Courier New" pitchFamily="49" charset="0"/>
              </a:rPr>
              <a:t>(){…}</a:t>
            </a:r>
          </a:p>
          <a:p>
            <a:pPr lvl="3">
              <a:buFontTx/>
              <a:buChar char="•"/>
            </a:pPr>
            <a:r>
              <a:rPr dirty="0"/>
              <a:t>A block of code</a:t>
            </a:r>
          </a:p>
          <a:p>
            <a:pPr lvl="4">
              <a:buFontTx/>
              <a:buNone/>
            </a:pPr>
            <a:r>
              <a:rPr sz="2000" dirty="0">
                <a:solidFill>
                  <a:srgbClr val="FF0000"/>
                </a:solidFill>
                <a:latin typeface="Courier New" pitchFamily="49" charset="0"/>
              </a:rPr>
              <a:t>synchronized (</a:t>
            </a:r>
            <a:r>
              <a:rPr sz="2000" dirty="0" err="1">
                <a:solidFill>
                  <a:srgbClr val="FF0000"/>
                </a:solidFill>
                <a:latin typeface="Courier New" pitchFamily="49" charset="0"/>
              </a:rPr>
              <a:t>objectReference</a:t>
            </a:r>
            <a:r>
              <a:rPr sz="2000" dirty="0" smtClean="0">
                <a:solidFill>
                  <a:srgbClr val="FF0000"/>
                </a:solidFill>
                <a:latin typeface="Courier New" pitchFamily="49" charset="0"/>
              </a:rPr>
              <a:t>){…}</a:t>
            </a:r>
          </a:p>
          <a:p>
            <a:pPr lvl="2">
              <a:buFontTx/>
              <a:buNone/>
            </a:pPr>
            <a:endParaRPr sz="2000" dirty="0">
              <a:solidFill>
                <a:srgbClr val="FF0000"/>
              </a:solidFill>
              <a:latin typeface="Courier New"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dirty="0" smtClean="0"/>
              <a:t>wait</a:t>
            </a:r>
            <a:r>
              <a:rPr dirty="0"/>
              <a:t>() &amp; </a:t>
            </a:r>
            <a:r>
              <a:rPr dirty="0" smtClean="0"/>
              <a:t>notify</a:t>
            </a:r>
            <a:r>
              <a:rPr dirty="0"/>
              <a:t>()</a:t>
            </a:r>
          </a:p>
        </p:txBody>
      </p:sp>
      <p:sp>
        <p:nvSpPr>
          <p:cNvPr id="1246211" name="Rectangle 3"/>
          <p:cNvSpPr>
            <a:spLocks noGrp="1" noChangeArrowheads="1"/>
          </p:cNvSpPr>
          <p:nvPr>
            <p:ph type="body" idx="1"/>
          </p:nvPr>
        </p:nvSpPr>
        <p:spPr/>
        <p:txBody>
          <a:bodyPr/>
          <a:lstStyle/>
          <a:p>
            <a:pPr>
              <a:spcBef>
                <a:spcPts val="600"/>
              </a:spcBef>
              <a:defRPr/>
            </a:pPr>
            <a:r>
              <a:rPr dirty="0" smtClean="0">
                <a:latin typeface="Arial" charset="0"/>
              </a:rPr>
              <a:t>Threads can communicate using wait() and notify() methods of Object class.</a:t>
            </a:r>
          </a:p>
          <a:p>
            <a:pPr>
              <a:spcBef>
                <a:spcPts val="600"/>
              </a:spcBef>
              <a:defRPr/>
            </a:pPr>
            <a:endParaRPr lang="en-US" dirty="0">
              <a:latin typeface="Arial" charset="0"/>
            </a:endParaRPr>
          </a:p>
          <a:p>
            <a:pPr>
              <a:spcBef>
                <a:spcPts val="600"/>
              </a:spcBef>
              <a:defRPr/>
            </a:pPr>
            <a:r>
              <a:rPr lang="en-US" dirty="0" smtClean="0">
                <a:latin typeface="Arial" charset="0"/>
              </a:rPr>
              <a:t>Both of them can be invoked only within a synchronized context</a:t>
            </a:r>
            <a:endParaRPr dirty="0" smtClean="0">
              <a:latin typeface="Arial" charset="0"/>
            </a:endParaRPr>
          </a:p>
          <a:p>
            <a:pPr>
              <a:spcBef>
                <a:spcPts val="600"/>
              </a:spcBef>
              <a:defRPr/>
            </a:pPr>
            <a:endParaRPr lang="en-US" dirty="0">
              <a:latin typeface="Arial" charset="0"/>
            </a:endParaRPr>
          </a:p>
          <a:p>
            <a:pPr>
              <a:spcBef>
                <a:spcPts val="600"/>
              </a:spcBef>
              <a:defRPr/>
            </a:pPr>
            <a:r>
              <a:rPr dirty="0" smtClean="0">
                <a:latin typeface="Arial" charset="0"/>
              </a:rPr>
              <a:t>When </a:t>
            </a:r>
            <a:r>
              <a:rPr dirty="0">
                <a:latin typeface="Arial" charset="0"/>
              </a:rPr>
              <a:t>a thread calls the </a:t>
            </a:r>
            <a:r>
              <a:rPr i="1" dirty="0">
                <a:solidFill>
                  <a:srgbClr val="FF0000"/>
                </a:solidFill>
                <a:latin typeface="Arial" charset="0"/>
              </a:rPr>
              <a:t>wait()</a:t>
            </a:r>
            <a:r>
              <a:rPr dirty="0">
                <a:latin typeface="Arial" charset="0"/>
              </a:rPr>
              <a:t> method:</a:t>
            </a:r>
          </a:p>
          <a:p>
            <a:pPr marL="517525" lvl="1" indent="-285750">
              <a:spcBef>
                <a:spcPts val="600"/>
              </a:spcBef>
              <a:defRPr/>
            </a:pPr>
            <a:r>
              <a:rPr dirty="0">
                <a:cs typeface="+mn-cs"/>
              </a:rPr>
              <a:t>The thread releases the lock for the object. </a:t>
            </a:r>
          </a:p>
          <a:p>
            <a:pPr marL="517525" lvl="1" indent="-285750">
              <a:spcBef>
                <a:spcPts val="600"/>
              </a:spcBef>
              <a:defRPr/>
            </a:pPr>
            <a:r>
              <a:rPr dirty="0">
                <a:cs typeface="+mn-cs"/>
              </a:rPr>
              <a:t>The state of the thread is set to be blocked. </a:t>
            </a:r>
          </a:p>
          <a:p>
            <a:pPr marL="517525" lvl="1" indent="-285750">
              <a:spcBef>
                <a:spcPts val="600"/>
              </a:spcBef>
              <a:defRPr/>
            </a:pPr>
            <a:r>
              <a:rPr dirty="0">
                <a:cs typeface="+mn-cs"/>
              </a:rPr>
              <a:t>The thread is placed in the wait set for the object.</a:t>
            </a:r>
          </a:p>
          <a:p>
            <a:pPr lvl="1">
              <a:spcBef>
                <a:spcPts val="600"/>
              </a:spcBef>
              <a:buFontTx/>
              <a:buNone/>
              <a:defRPr/>
            </a:pPr>
            <a:endParaRPr dirty="0">
              <a:cs typeface="+mn-cs"/>
            </a:endParaRPr>
          </a:p>
          <a:p>
            <a:pPr>
              <a:spcBef>
                <a:spcPts val="600"/>
              </a:spcBef>
              <a:defRPr/>
            </a:pPr>
            <a:r>
              <a:rPr dirty="0">
                <a:latin typeface="Arial" charset="0"/>
              </a:rPr>
              <a:t>When a thread calls the </a:t>
            </a:r>
            <a:r>
              <a:rPr i="1" dirty="0">
                <a:solidFill>
                  <a:srgbClr val="FF0000"/>
                </a:solidFill>
                <a:latin typeface="Arial" charset="0"/>
              </a:rPr>
              <a:t>notify()</a:t>
            </a:r>
            <a:r>
              <a:rPr dirty="0">
                <a:latin typeface="Arial" charset="0"/>
              </a:rPr>
              <a:t> method:</a:t>
            </a:r>
          </a:p>
          <a:p>
            <a:pPr marL="517525" lvl="1" indent="-285750">
              <a:spcBef>
                <a:spcPts val="600"/>
              </a:spcBef>
              <a:defRPr/>
            </a:pPr>
            <a:r>
              <a:rPr dirty="0">
                <a:cs typeface="+mn-cs"/>
              </a:rPr>
              <a:t>An arbitrary thread is picked from the list of threads in the wait set.</a:t>
            </a:r>
          </a:p>
          <a:p>
            <a:pPr marL="517525" lvl="1" indent="-285750">
              <a:spcBef>
                <a:spcPts val="600"/>
              </a:spcBef>
              <a:defRPr/>
            </a:pPr>
            <a:r>
              <a:rPr dirty="0">
                <a:cs typeface="+mn-cs"/>
              </a:rPr>
              <a:t>Moves the selected thread from the wait set to the entry set. </a:t>
            </a:r>
          </a:p>
          <a:p>
            <a:pPr marL="517525" lvl="1" indent="-285750">
              <a:spcBef>
                <a:spcPts val="600"/>
              </a:spcBef>
              <a:defRPr/>
            </a:pPr>
            <a:r>
              <a:rPr dirty="0">
                <a:cs typeface="+mn-cs"/>
              </a:rPr>
              <a:t>Sets the state of the selected thread from blocked to runnable. </a:t>
            </a:r>
            <a:endParaRPr dirty="0" smtClean="0">
              <a:cs typeface="+mn-cs"/>
            </a:endParaRPr>
          </a:p>
          <a:p>
            <a:pPr marL="517525" lvl="1" indent="-285750">
              <a:spcBef>
                <a:spcPts val="600"/>
              </a:spcBef>
              <a:defRPr/>
            </a:pPr>
            <a:r>
              <a:rPr dirty="0" err="1" smtClean="0">
                <a:solidFill>
                  <a:srgbClr val="FF0000"/>
                </a:solidFill>
                <a:cs typeface="+mn-cs"/>
              </a:rPr>
              <a:t>notifyall</a:t>
            </a:r>
            <a:r>
              <a:rPr dirty="0" smtClean="0">
                <a:solidFill>
                  <a:srgbClr val="FF0000"/>
                </a:solidFill>
                <a:cs typeface="+mn-cs"/>
              </a:rPr>
              <a:t>()</a:t>
            </a:r>
            <a:r>
              <a:rPr dirty="0" smtClean="0">
                <a:cs typeface="+mn-cs"/>
              </a:rPr>
              <a:t> will move all waiting threads to Runnable state</a:t>
            </a:r>
            <a:endParaRPr dirty="0">
              <a:cs typeface="+mn-cs"/>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p:cNvSpPr>
            <a:spLocks noGrp="1" noChangeArrowheads="1"/>
          </p:cNvSpPr>
          <p:nvPr>
            <p:ph type="title"/>
          </p:nvPr>
        </p:nvSpPr>
        <p:spPr>
          <a:noFill/>
        </p:spPr>
        <p:txBody>
          <a:bodyPr/>
          <a:lstStyle/>
          <a:p>
            <a:r>
              <a:rPr dirty="0" smtClean="0"/>
              <a:t>wait</a:t>
            </a:r>
            <a:r>
              <a:rPr dirty="0"/>
              <a:t>() &amp; </a:t>
            </a:r>
            <a:r>
              <a:rPr dirty="0" smtClean="0"/>
              <a:t>notify</a:t>
            </a:r>
            <a:r>
              <a:rPr dirty="0"/>
              <a:t>()</a:t>
            </a:r>
          </a:p>
        </p:txBody>
      </p:sp>
      <p:pic>
        <p:nvPicPr>
          <p:cNvPr id="29699" name="Picture 4" descr="istockphoto_409174_waiter">
            <a:hlinkClick r:id="rId3"/>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bwMode="auto">
          <a:xfrm>
            <a:off x="0" y="2286000"/>
            <a:ext cx="1076325" cy="1076325"/>
          </a:xfrm>
        </p:spPr>
      </p:pic>
      <p:sp>
        <p:nvSpPr>
          <p:cNvPr id="29700" name="Picture 2" descr="chef2animation"/>
          <p:cNvSpPr>
            <a:spLocks noChangeAspect="1" noChangeArrowheads="1"/>
          </p:cNvSpPr>
          <p:nvPr/>
        </p:nvSpPr>
        <p:spPr bwMode="auto">
          <a:xfrm>
            <a:off x="5867400" y="1981200"/>
            <a:ext cx="1600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1" name="Rectangle 3"/>
          <p:cNvSpPr>
            <a:spLocks noChangeArrowheads="1"/>
          </p:cNvSpPr>
          <p:nvPr/>
        </p:nvSpPr>
        <p:spPr bwMode="auto">
          <a:xfrm>
            <a:off x="4800600" y="3581400"/>
            <a:ext cx="3886200" cy="2819400"/>
          </a:xfrm>
          <a:prstGeom prst="rect">
            <a:avLst/>
          </a:prstGeom>
          <a:solidFill>
            <a:srgbClr val="F5FCCC"/>
          </a:solidFill>
          <a:ln w="9525">
            <a:solidFill>
              <a:schemeClr val="tx1"/>
            </a:solidFill>
            <a:miter lim="800000"/>
            <a:headEnd/>
            <a:tailEnd/>
          </a:ln>
        </p:spPr>
        <p:txBody>
          <a:bodyPr wrap="none" anchor="ctr"/>
          <a:lstStyle/>
          <a:p>
            <a:r>
              <a:rPr lang="en-US" sz="1400" b="1">
                <a:solidFill>
                  <a:srgbClr val="0066FF"/>
                </a:solidFill>
                <a:latin typeface="Courier New" pitchFamily="49" charset="0"/>
              </a:rPr>
              <a:t>synchronized</a:t>
            </a:r>
            <a:r>
              <a:rPr lang="en-US" sz="1400" b="1">
                <a:latin typeface="Courier New" pitchFamily="49" charset="0"/>
              </a:rPr>
              <a:t> prepareOrder()</a:t>
            </a:r>
          </a:p>
          <a:p>
            <a:r>
              <a:rPr lang="en-US" sz="1400" b="1">
                <a:latin typeface="Courier New" pitchFamily="49" charset="0"/>
              </a:rPr>
              <a:t>{</a:t>
            </a:r>
          </a:p>
          <a:p>
            <a:r>
              <a:rPr lang="en-US" sz="1400" b="1">
                <a:latin typeface="Courier New" pitchFamily="49" charset="0"/>
              </a:rPr>
              <a:t>if(!orderTaken) {</a:t>
            </a:r>
          </a:p>
          <a:p>
            <a:r>
              <a:rPr lang="en-US" sz="1400" b="1">
                <a:latin typeface="Courier New" pitchFamily="49" charset="0"/>
              </a:rPr>
              <a:t>wait();</a:t>
            </a:r>
          </a:p>
          <a:p>
            <a:r>
              <a:rPr lang="en-US" sz="1400" b="1">
                <a:latin typeface="Courier New" pitchFamily="49" charset="0"/>
              </a:rPr>
              <a:t>}</a:t>
            </a:r>
          </a:p>
          <a:p>
            <a:r>
              <a:rPr lang="en-US" sz="1400" b="1">
                <a:latin typeface="Courier New" pitchFamily="49" charset="0"/>
              </a:rPr>
              <a:t>orderPrepared = true;</a:t>
            </a:r>
          </a:p>
          <a:p>
            <a:r>
              <a:rPr lang="en-US" sz="1400" b="1">
                <a:latin typeface="Courier New" pitchFamily="49" charset="0"/>
              </a:rPr>
              <a:t>orderTaken=false;</a:t>
            </a:r>
          </a:p>
          <a:p>
            <a:r>
              <a:rPr lang="en-US" sz="1400" b="1">
                <a:latin typeface="Courier New" pitchFamily="49" charset="0"/>
              </a:rPr>
              <a:t>notify();</a:t>
            </a:r>
          </a:p>
          <a:p>
            <a:r>
              <a:rPr lang="en-US" sz="1400" b="1">
                <a:latin typeface="Courier New" pitchFamily="49" charset="0"/>
              </a:rPr>
              <a:t>}catch(InterruptedException ie) {</a:t>
            </a:r>
          </a:p>
          <a:p>
            <a:r>
              <a:rPr lang="en-US" sz="1400" b="1">
                <a:latin typeface="Courier New" pitchFamily="49" charset="0"/>
              </a:rPr>
              <a:t>ie.printStackTrace();</a:t>
            </a:r>
          </a:p>
          <a:p>
            <a:r>
              <a:rPr lang="en-US" sz="1400" b="1">
                <a:latin typeface="Courier New" pitchFamily="49" charset="0"/>
              </a:rPr>
              <a:t>}</a:t>
            </a:r>
          </a:p>
          <a:p>
            <a:r>
              <a:rPr lang="en-US" sz="1400" b="1">
                <a:latin typeface="Courier New" pitchFamily="49" charset="0"/>
              </a:rPr>
              <a:t>}</a:t>
            </a:r>
          </a:p>
        </p:txBody>
      </p:sp>
      <p:sp>
        <p:nvSpPr>
          <p:cNvPr id="29702" name="Rectangle 5"/>
          <p:cNvSpPr>
            <a:spLocks noChangeArrowheads="1"/>
          </p:cNvSpPr>
          <p:nvPr/>
        </p:nvSpPr>
        <p:spPr bwMode="auto">
          <a:xfrm>
            <a:off x="304800" y="3505200"/>
            <a:ext cx="3733800" cy="2895600"/>
          </a:xfrm>
          <a:prstGeom prst="rect">
            <a:avLst/>
          </a:prstGeom>
          <a:solidFill>
            <a:srgbClr val="F5FCCC"/>
          </a:solidFill>
          <a:ln w="9525">
            <a:solidFill>
              <a:schemeClr val="tx1"/>
            </a:solidFill>
            <a:miter lim="800000"/>
            <a:headEnd/>
            <a:tailEnd/>
          </a:ln>
        </p:spPr>
        <p:txBody>
          <a:bodyPr wrap="none" anchor="ctr"/>
          <a:lstStyle/>
          <a:p>
            <a:endParaRPr lang="en-US" sz="1400" b="1" dirty="0">
              <a:solidFill>
                <a:srgbClr val="0066FF"/>
              </a:solidFill>
              <a:latin typeface="Courier New" pitchFamily="49" charset="0"/>
            </a:endParaRPr>
          </a:p>
          <a:p>
            <a:r>
              <a:rPr lang="en-US" sz="1400" b="1" dirty="0">
                <a:solidFill>
                  <a:srgbClr val="0066FF"/>
                </a:solidFill>
                <a:latin typeface="Courier New" pitchFamily="49" charset="0"/>
              </a:rPr>
              <a:t>synchronized</a:t>
            </a:r>
            <a:r>
              <a:rPr lang="en-US" sz="1400" b="1" dirty="0">
                <a:latin typeface="Courier New" pitchFamily="49" charset="0"/>
              </a:rPr>
              <a:t> </a:t>
            </a:r>
            <a:r>
              <a:rPr lang="en-US" sz="1400" b="1" dirty="0" err="1">
                <a:latin typeface="Courier New" pitchFamily="49" charset="0"/>
              </a:rPr>
              <a:t>takeOrder</a:t>
            </a:r>
            <a:r>
              <a:rPr lang="en-US" sz="1400" b="1" dirty="0">
                <a:latin typeface="Courier New" pitchFamily="49" charset="0"/>
              </a:rPr>
              <a:t>() </a:t>
            </a:r>
          </a:p>
          <a:p>
            <a:r>
              <a:rPr lang="en-US" sz="1400" b="1" dirty="0">
                <a:latin typeface="Courier New" pitchFamily="49" charset="0"/>
              </a:rPr>
              <a:t>{</a:t>
            </a:r>
          </a:p>
          <a:p>
            <a:r>
              <a:rPr lang="en-US" sz="1400" b="1" dirty="0">
                <a:latin typeface="Courier New" pitchFamily="49" charset="0"/>
              </a:rPr>
              <a:t>try{</a:t>
            </a:r>
          </a:p>
          <a:p>
            <a:r>
              <a:rPr lang="en-US" sz="1400" b="1" dirty="0">
                <a:latin typeface="Courier New" pitchFamily="49" charset="0"/>
              </a:rPr>
              <a:t>if(!</a:t>
            </a:r>
            <a:r>
              <a:rPr lang="en-US" sz="1400" b="1" dirty="0" err="1">
                <a:latin typeface="Courier New" pitchFamily="49" charset="0"/>
              </a:rPr>
              <a:t>orderPrepared</a:t>
            </a:r>
            <a:r>
              <a:rPr lang="en-US" sz="1400" b="1" dirty="0">
                <a:latin typeface="Courier New" pitchFamily="49" charset="0"/>
              </a:rPr>
              <a:t>) {</a:t>
            </a:r>
          </a:p>
          <a:p>
            <a:r>
              <a:rPr lang="en-US" sz="1400" b="1" dirty="0">
                <a:latin typeface="Courier New" pitchFamily="49" charset="0"/>
              </a:rPr>
              <a:t>wait();</a:t>
            </a:r>
          </a:p>
          <a:p>
            <a:r>
              <a:rPr lang="en-US" sz="1400" b="1" dirty="0">
                <a:latin typeface="Courier New" pitchFamily="49" charset="0"/>
              </a:rPr>
              <a:t>}</a:t>
            </a:r>
          </a:p>
          <a:p>
            <a:r>
              <a:rPr lang="en-US" sz="1400" b="1" dirty="0" err="1">
                <a:latin typeface="Courier New" pitchFamily="49" charset="0"/>
              </a:rPr>
              <a:t>orderTaken</a:t>
            </a:r>
            <a:r>
              <a:rPr lang="en-US" sz="1400" b="1" dirty="0">
                <a:latin typeface="Courier New" pitchFamily="49" charset="0"/>
              </a:rPr>
              <a:t> = true;</a:t>
            </a:r>
          </a:p>
          <a:p>
            <a:r>
              <a:rPr lang="en-US" sz="1400" b="1" dirty="0" err="1">
                <a:latin typeface="Courier New" pitchFamily="49" charset="0"/>
              </a:rPr>
              <a:t>orderPrepared</a:t>
            </a:r>
            <a:r>
              <a:rPr lang="en-US" sz="1400" b="1" dirty="0">
                <a:latin typeface="Courier New" pitchFamily="49" charset="0"/>
              </a:rPr>
              <a:t>=false;</a:t>
            </a:r>
          </a:p>
          <a:p>
            <a:r>
              <a:rPr lang="en-US" sz="1400" b="1" dirty="0">
                <a:latin typeface="Courier New" pitchFamily="49" charset="0"/>
              </a:rPr>
              <a:t>notify();</a:t>
            </a:r>
          </a:p>
          <a:p>
            <a:r>
              <a:rPr lang="en-US" sz="1400" b="1" dirty="0">
                <a:latin typeface="Courier New" pitchFamily="49" charset="0"/>
              </a:rPr>
              <a:t>} catch(</a:t>
            </a:r>
            <a:r>
              <a:rPr lang="en-US" sz="1400" b="1" dirty="0" err="1">
                <a:solidFill>
                  <a:srgbClr val="FF0000"/>
                </a:solidFill>
                <a:latin typeface="Courier New" pitchFamily="49" charset="0"/>
              </a:rPr>
              <a:t>InterruptedException</a:t>
            </a:r>
            <a:r>
              <a:rPr lang="en-US" sz="1400" b="1" dirty="0">
                <a:latin typeface="Courier New" pitchFamily="49" charset="0"/>
              </a:rPr>
              <a:t> </a:t>
            </a:r>
            <a:r>
              <a:rPr lang="en-US" sz="1400" b="1" dirty="0" err="1">
                <a:latin typeface="Courier New" pitchFamily="49" charset="0"/>
              </a:rPr>
              <a:t>ie</a:t>
            </a:r>
            <a:r>
              <a:rPr lang="en-US" sz="1400" b="1" dirty="0">
                <a:latin typeface="Courier New" pitchFamily="49" charset="0"/>
              </a:rPr>
              <a:t>) {</a:t>
            </a:r>
          </a:p>
          <a:p>
            <a:r>
              <a:rPr lang="en-US" sz="1400" b="1" dirty="0" err="1">
                <a:latin typeface="Courier New" pitchFamily="49" charset="0"/>
              </a:rPr>
              <a:t>ie.printStackTrace</a:t>
            </a:r>
            <a:r>
              <a:rPr lang="en-US" sz="1400" b="1" dirty="0">
                <a:latin typeface="Courier New" pitchFamily="49" charset="0"/>
              </a:rPr>
              <a:t>();</a:t>
            </a:r>
          </a:p>
          <a:p>
            <a:r>
              <a:rPr lang="en-US" sz="1400" b="1" dirty="0">
                <a:latin typeface="Courier New" pitchFamily="49" charset="0"/>
              </a:rPr>
              <a:t>}</a:t>
            </a:r>
          </a:p>
          <a:p>
            <a:r>
              <a:rPr lang="en-US" sz="1400" b="1" dirty="0">
                <a:latin typeface="Courier New" pitchFamily="49" charset="0"/>
              </a:rPr>
              <a:t>}</a:t>
            </a:r>
          </a:p>
        </p:txBody>
      </p:sp>
      <p:pic>
        <p:nvPicPr>
          <p:cNvPr id="29703" name="Picture 6" descr="fac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651000"/>
            <a:ext cx="819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Line 7"/>
          <p:cNvSpPr>
            <a:spLocks noChangeShapeType="1"/>
          </p:cNvSpPr>
          <p:nvPr/>
        </p:nvSpPr>
        <p:spPr bwMode="auto">
          <a:xfrm rot="1332209" flipH="1">
            <a:off x="3829050" y="1803400"/>
            <a:ext cx="1371600" cy="549275"/>
          </a:xfrm>
          <a:prstGeom prst="line">
            <a:avLst/>
          </a:prstGeom>
          <a:noFill/>
          <a:ln w="222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en-IN"/>
          </a:p>
        </p:txBody>
      </p:sp>
      <p:sp>
        <p:nvSpPr>
          <p:cNvPr id="29705" name="Text Box 8"/>
          <p:cNvSpPr txBox="1">
            <a:spLocks noChangeArrowheads="1"/>
          </p:cNvSpPr>
          <p:nvPr/>
        </p:nvSpPr>
        <p:spPr bwMode="auto">
          <a:xfrm>
            <a:off x="4038600" y="1727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t>Burger</a:t>
            </a:r>
          </a:p>
        </p:txBody>
      </p:sp>
      <p:pic>
        <p:nvPicPr>
          <p:cNvPr id="29706" name="Picture 9" descr="wooden_lock_1">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191000"/>
            <a:ext cx="60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3" descr="wooden_lock_1">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4191000"/>
            <a:ext cx="60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5" descr="Beef%20Burg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2250" y="1574800"/>
            <a:ext cx="762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dirty="0" smtClean="0"/>
              <a:t>Thread-safe classes</a:t>
            </a:r>
            <a:endParaRPr dirty="0"/>
          </a:p>
        </p:txBody>
      </p:sp>
      <p:sp>
        <p:nvSpPr>
          <p:cNvPr id="1246211" name="Rectangle 3"/>
          <p:cNvSpPr>
            <a:spLocks noGrp="1" noChangeArrowheads="1"/>
          </p:cNvSpPr>
          <p:nvPr>
            <p:ph type="body" idx="1"/>
          </p:nvPr>
        </p:nvSpPr>
        <p:spPr>
          <a:xfrm>
            <a:off x="304800" y="990600"/>
            <a:ext cx="8382000" cy="5486400"/>
          </a:xfrm>
        </p:spPr>
        <p:txBody>
          <a:bodyPr/>
          <a:lstStyle/>
          <a:p>
            <a:pPr>
              <a:spcBef>
                <a:spcPts val="600"/>
              </a:spcBef>
              <a:defRPr/>
            </a:pPr>
            <a:r>
              <a:rPr dirty="0" smtClean="0">
                <a:latin typeface="Arial" charset="0"/>
              </a:rPr>
              <a:t>When a class has been carefully synchronized to protect its data, it is said to be thread-safe</a:t>
            </a:r>
          </a:p>
          <a:p>
            <a:pPr>
              <a:spcBef>
                <a:spcPts val="600"/>
              </a:spcBef>
              <a:defRPr/>
            </a:pPr>
            <a:endParaRPr lang="en-US" dirty="0">
              <a:latin typeface="Arial" charset="0"/>
              <a:cs typeface="+mn-cs"/>
            </a:endParaRPr>
          </a:p>
          <a:p>
            <a:pPr>
              <a:spcBef>
                <a:spcPts val="600"/>
              </a:spcBef>
              <a:defRPr/>
            </a:pPr>
            <a:r>
              <a:rPr lang="en-US" dirty="0" smtClean="0">
                <a:latin typeface="Arial" charset="0"/>
                <a:cs typeface="+mn-cs"/>
              </a:rPr>
              <a:t>It is safe to use them in a multi-threaded environment</a:t>
            </a:r>
          </a:p>
          <a:p>
            <a:pPr>
              <a:spcBef>
                <a:spcPts val="600"/>
              </a:spcBef>
              <a:defRPr/>
            </a:pPr>
            <a:endParaRPr lang="en-US" dirty="0">
              <a:latin typeface="Arial" charset="0"/>
              <a:cs typeface="+mn-cs"/>
            </a:endParaRPr>
          </a:p>
          <a:p>
            <a:pPr>
              <a:spcBef>
                <a:spcPts val="600"/>
              </a:spcBef>
              <a:defRPr/>
            </a:pPr>
            <a:r>
              <a:rPr dirty="0" smtClean="0">
                <a:cs typeface="+mn-cs"/>
              </a:rPr>
              <a:t>Many classes in Java API use synchronization internally to make it thread-safe</a:t>
            </a:r>
          </a:p>
          <a:p>
            <a:pPr>
              <a:spcBef>
                <a:spcPts val="600"/>
              </a:spcBef>
              <a:defRPr/>
            </a:pPr>
            <a:endParaRPr lang="en-US" dirty="0">
              <a:cs typeface="+mn-cs"/>
            </a:endParaRPr>
          </a:p>
          <a:p>
            <a:pPr>
              <a:spcBef>
                <a:spcPts val="600"/>
              </a:spcBef>
              <a:defRPr/>
            </a:pPr>
            <a:r>
              <a:rPr lang="en-US" dirty="0" err="1" smtClean="0">
                <a:cs typeface="+mn-cs"/>
              </a:rPr>
              <a:t>Eg</a:t>
            </a:r>
            <a:r>
              <a:rPr lang="en-US" dirty="0" smtClean="0">
                <a:cs typeface="+mn-cs"/>
              </a:rPr>
              <a:t>. </a:t>
            </a:r>
            <a:r>
              <a:rPr lang="en-US" dirty="0" err="1" smtClean="0">
                <a:cs typeface="+mn-cs"/>
              </a:rPr>
              <a:t>StringBuffer</a:t>
            </a:r>
            <a:r>
              <a:rPr dirty="0" smtClean="0">
                <a:cs typeface="+mn-cs"/>
              </a:rPr>
              <a:t> </a:t>
            </a:r>
            <a:endParaRPr dirty="0">
              <a:cs typeface="+mn-cs"/>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80339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t>Daemon Threads</a:t>
            </a:r>
          </a:p>
        </p:txBody>
      </p:sp>
      <p:sp>
        <p:nvSpPr>
          <p:cNvPr id="27651" name="Rectangle 3"/>
          <p:cNvSpPr>
            <a:spLocks noGrp="1" noChangeArrowheads="1"/>
          </p:cNvSpPr>
          <p:nvPr>
            <p:ph type="body" idx="1"/>
          </p:nvPr>
        </p:nvSpPr>
        <p:spPr bwMode="auto"/>
        <p:txBody>
          <a:bodyPr/>
          <a:lstStyle/>
          <a:p>
            <a:r>
              <a:rPr dirty="0" smtClean="0"/>
              <a:t>Low priority threads </a:t>
            </a:r>
            <a:r>
              <a:rPr dirty="0"/>
              <a:t>that work in the background </a:t>
            </a:r>
            <a:r>
              <a:rPr lang="en-IN" dirty="0"/>
              <a:t> </a:t>
            </a:r>
            <a:r>
              <a:rPr lang="en-IN" dirty="0" smtClean="0"/>
              <a:t>as </a:t>
            </a:r>
            <a:r>
              <a:rPr lang="en-IN" dirty="0"/>
              <a:t>service providers </a:t>
            </a:r>
            <a:r>
              <a:rPr lang="en-IN" dirty="0" smtClean="0"/>
              <a:t>for normal </a:t>
            </a:r>
            <a:r>
              <a:rPr lang="en-IN" dirty="0"/>
              <a:t>(also called user) threads running in the same program</a:t>
            </a:r>
            <a:endParaRPr dirty="0" smtClean="0"/>
          </a:p>
          <a:p>
            <a:pPr>
              <a:lnSpc>
                <a:spcPct val="90000"/>
              </a:lnSpc>
            </a:pPr>
            <a:endParaRPr dirty="0"/>
          </a:p>
          <a:p>
            <a:r>
              <a:rPr lang="en-IN" dirty="0" smtClean="0"/>
              <a:t>Executes </a:t>
            </a:r>
            <a:r>
              <a:rPr lang="en-IN" dirty="0"/>
              <a:t>when no other thread of the same program is </a:t>
            </a:r>
            <a:r>
              <a:rPr lang="en-IN" dirty="0" smtClean="0"/>
              <a:t>running</a:t>
            </a:r>
          </a:p>
          <a:p>
            <a:endParaRPr lang="en-IN" dirty="0"/>
          </a:p>
          <a:p>
            <a:r>
              <a:rPr lang="en-IN" dirty="0"/>
              <a:t>When daemon threads are the only threads running in a program, the JVM ends the </a:t>
            </a:r>
            <a:r>
              <a:rPr lang="en-IN" dirty="0" smtClean="0"/>
              <a:t>program finishing </a:t>
            </a:r>
            <a:r>
              <a:rPr lang="en-IN" dirty="0"/>
              <a:t>these threads.</a:t>
            </a:r>
          </a:p>
          <a:p>
            <a:pPr>
              <a:lnSpc>
                <a:spcPct val="90000"/>
              </a:lnSpc>
            </a:pPr>
            <a:endParaRPr dirty="0" smtClean="0"/>
          </a:p>
          <a:p>
            <a:pPr>
              <a:lnSpc>
                <a:spcPct val="90000"/>
              </a:lnSpc>
            </a:pPr>
            <a:r>
              <a:rPr dirty="0" smtClean="0"/>
              <a:t>By </a:t>
            </a:r>
            <a:r>
              <a:rPr dirty="0"/>
              <a:t>default a thread is not a daemon thread. </a:t>
            </a:r>
            <a:r>
              <a:rPr i="1" dirty="0" err="1">
                <a:solidFill>
                  <a:srgbClr val="FF0000"/>
                </a:solidFill>
              </a:rPr>
              <a:t>setDaemon</a:t>
            </a:r>
            <a:r>
              <a:rPr i="1" dirty="0">
                <a:solidFill>
                  <a:srgbClr val="FF0000"/>
                </a:solidFill>
              </a:rPr>
              <a:t>(true)</a:t>
            </a:r>
            <a:r>
              <a:rPr dirty="0"/>
              <a:t> turns a thread into </a:t>
            </a:r>
            <a:r>
              <a:rPr dirty="0" smtClean="0"/>
              <a:t>daemon </a:t>
            </a:r>
            <a:r>
              <a:rPr dirty="0"/>
              <a:t>thread. </a:t>
            </a:r>
          </a:p>
          <a:p>
            <a:pPr>
              <a:lnSpc>
                <a:spcPct val="90000"/>
              </a:lnSpc>
            </a:pPr>
            <a:endParaRPr dirty="0"/>
          </a:p>
          <a:p>
            <a:pPr>
              <a:lnSpc>
                <a:spcPct val="90000"/>
              </a:lnSpc>
              <a:buFont typeface="Wingdings" pitchFamily="2" charset="2"/>
              <a:buNone/>
            </a:pPr>
            <a:r>
              <a:rPr dirty="0">
                <a:solidFill>
                  <a:srgbClr val="FF0000"/>
                </a:solidFill>
                <a:latin typeface="Courier New" pitchFamily="49" charset="0"/>
              </a:rPr>
              <a:t>	public final void </a:t>
            </a:r>
            <a:r>
              <a:rPr dirty="0" err="1">
                <a:solidFill>
                  <a:srgbClr val="FF0000"/>
                </a:solidFill>
                <a:latin typeface="Courier New" pitchFamily="49" charset="0"/>
              </a:rPr>
              <a:t>setDaemon</a:t>
            </a:r>
            <a:r>
              <a:rPr dirty="0">
                <a:solidFill>
                  <a:srgbClr val="FF0000"/>
                </a:solidFill>
                <a:latin typeface="Courier New" pitchFamily="49" charset="0"/>
              </a:rPr>
              <a:t>(</a:t>
            </a:r>
            <a:r>
              <a:rPr dirty="0" err="1">
                <a:solidFill>
                  <a:srgbClr val="FF0000"/>
                </a:solidFill>
                <a:latin typeface="Courier New" pitchFamily="49" charset="0"/>
              </a:rPr>
              <a:t>boolean</a:t>
            </a:r>
            <a:r>
              <a:rPr dirty="0">
                <a:solidFill>
                  <a:srgbClr val="FF0000"/>
                </a:solidFill>
                <a:latin typeface="Courier New" pitchFamily="49" charset="0"/>
              </a:rPr>
              <a:t> </a:t>
            </a:r>
            <a:r>
              <a:rPr dirty="0" err="1">
                <a:solidFill>
                  <a:srgbClr val="FF0000"/>
                </a:solidFill>
                <a:latin typeface="Courier New" pitchFamily="49" charset="0"/>
              </a:rPr>
              <a:t>isDaemon</a:t>
            </a:r>
            <a:r>
              <a:rPr dirty="0">
                <a:solidFill>
                  <a:srgbClr val="FF0000"/>
                </a:solidFill>
                <a:latin typeface="Courier New" pitchFamily="49" charset="0"/>
              </a:rPr>
              <a:t>); </a:t>
            </a:r>
          </a:p>
          <a:p>
            <a:pPr>
              <a:lnSpc>
                <a:spcPct val="90000"/>
              </a:lnSpc>
              <a:buFont typeface="Wingdings" pitchFamily="2" charset="2"/>
              <a:buNone/>
            </a:pPr>
            <a:r>
              <a:rPr dirty="0">
                <a:solidFill>
                  <a:srgbClr val="FF0000"/>
                </a:solidFill>
                <a:latin typeface="Courier New" pitchFamily="49" charset="0"/>
              </a:rPr>
              <a:t>	public final </a:t>
            </a:r>
            <a:r>
              <a:rPr dirty="0" err="1">
                <a:solidFill>
                  <a:srgbClr val="FF0000"/>
                </a:solidFill>
                <a:latin typeface="Courier New" pitchFamily="49" charset="0"/>
              </a:rPr>
              <a:t>boolean</a:t>
            </a:r>
            <a:r>
              <a:rPr dirty="0">
                <a:solidFill>
                  <a:srgbClr val="FF0000"/>
                </a:solidFill>
                <a:latin typeface="Courier New" pitchFamily="49" charset="0"/>
              </a:rPr>
              <a:t> </a:t>
            </a:r>
            <a:r>
              <a:rPr dirty="0" err="1">
                <a:solidFill>
                  <a:srgbClr val="FF0000"/>
                </a:solidFill>
                <a:latin typeface="Courier New" pitchFamily="49" charset="0"/>
              </a:rPr>
              <a:t>isDaemon</a:t>
            </a:r>
            <a:r>
              <a:rPr dirty="0">
                <a:solidFill>
                  <a:srgbClr val="FF0000"/>
                </a:solidFill>
                <a:latin typeface="Courier New" pitchFamily="49" charset="0"/>
              </a:rPr>
              <a:t>(); </a:t>
            </a:r>
            <a:endParaRPr dirty="0" smtClean="0">
              <a:solidFill>
                <a:srgbClr val="FF0000"/>
              </a:solidFill>
              <a:latin typeface="Courier New" pitchFamily="49" charset="0"/>
            </a:endParaRPr>
          </a:p>
          <a:p>
            <a:pPr>
              <a:lnSpc>
                <a:spcPct val="90000"/>
              </a:lnSpc>
              <a:buFont typeface="Wingdings" pitchFamily="2" charset="2"/>
              <a:buNone/>
            </a:pPr>
            <a:endParaRPr lang="en-US" dirty="0">
              <a:solidFill>
                <a:srgbClr val="FF0000"/>
              </a:solidFill>
              <a:latin typeface="Courier New" pitchFamily="49" charset="0"/>
            </a:endParaRPr>
          </a:p>
          <a:p>
            <a:pPr>
              <a:lnSpc>
                <a:spcPct val="90000"/>
              </a:lnSpc>
            </a:pPr>
            <a:r>
              <a:rPr lang="en-IN" dirty="0" err="1" smtClean="0"/>
              <a:t>Eg</a:t>
            </a:r>
            <a:r>
              <a:rPr lang="en-IN" dirty="0"/>
              <a:t>: the clock handler thread</a:t>
            </a:r>
            <a:r>
              <a:rPr lang="en-IN" dirty="0" smtClean="0"/>
              <a:t>, </a:t>
            </a:r>
            <a:r>
              <a:rPr lang="en-IN" dirty="0"/>
              <a:t>the garbage collector thread, the screen updater thread etc.</a:t>
            </a:r>
          </a:p>
          <a:p>
            <a:pPr>
              <a:lnSpc>
                <a:spcPct val="90000"/>
              </a:lnSpc>
            </a:pPr>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IN" dirty="0" smtClean="0"/>
              <a:t>Try it out</a:t>
            </a:r>
            <a:endParaRPr dirty="0" smtClean="0"/>
          </a:p>
        </p:txBody>
      </p:sp>
      <p:sp>
        <p:nvSpPr>
          <p:cNvPr id="6" name="Rectangle 3"/>
          <p:cNvSpPr>
            <a:spLocks noGrp="1" noChangeArrowheads="1"/>
          </p:cNvSpPr>
          <p:nvPr>
            <p:ph type="body" idx="1"/>
          </p:nvPr>
        </p:nvSpPr>
        <p:spPr bwMode="auto"/>
        <p:txBody>
          <a:bodyPr/>
          <a:lstStyle/>
          <a:p>
            <a:pPr marL="0" indent="0" eaLnBrk="1" hangingPunct="1">
              <a:buNone/>
            </a:pPr>
            <a:r>
              <a:rPr lang="en-US" dirty="0"/>
              <a:t>Q1. </a:t>
            </a:r>
            <a:r>
              <a:rPr lang="en-US" dirty="0" smtClean="0"/>
              <a:t>What is the signature of run method?</a:t>
            </a:r>
          </a:p>
          <a:p>
            <a:pPr marL="0" indent="0" eaLnBrk="1" hangingPunct="1">
              <a:buNone/>
            </a:pPr>
            <a:endParaRPr lang="en-US" dirty="0" smtClean="0"/>
          </a:p>
          <a:p>
            <a:pPr marL="0" indent="0" eaLnBrk="1" hangingPunct="1">
              <a:buNone/>
            </a:pPr>
            <a:endParaRPr lang="en-US" dirty="0" smtClean="0"/>
          </a:p>
          <a:p>
            <a:pPr>
              <a:buNone/>
            </a:pPr>
            <a:r>
              <a:rPr dirty="0" smtClean="0"/>
              <a:t>Q2. </a:t>
            </a:r>
            <a:r>
              <a:rPr lang="en-IN" dirty="0" smtClean="0"/>
              <a:t>Can variables and classes be synchronized as like methods and blocks?</a:t>
            </a:r>
          </a:p>
          <a:p>
            <a:pPr>
              <a:buNone/>
            </a:pPr>
            <a:endParaRPr lang="en-IN" dirty="0" smtClean="0"/>
          </a:p>
          <a:p>
            <a:pPr>
              <a:buNone/>
            </a:pPr>
            <a:endParaRPr lang="en-IN" dirty="0" smtClean="0"/>
          </a:p>
          <a:p>
            <a:pPr>
              <a:buNone/>
            </a:pPr>
            <a:r>
              <a:rPr lang="en-IN" dirty="0" smtClean="0"/>
              <a:t>Q3. A thread releases the locks it holds on calling wait() method but keeps the lock on calling sleep() method. (True/ False)</a:t>
            </a:r>
          </a:p>
          <a:p>
            <a:pPr>
              <a:buNone/>
            </a:pPr>
            <a:endParaRPr lang="en-US" dirty="0" smtClean="0"/>
          </a:p>
          <a:p>
            <a:pPr>
              <a:buNone/>
            </a:pPr>
            <a:endParaRPr lang="en-US" dirty="0"/>
          </a:p>
          <a:p>
            <a:pPr>
              <a:buNone/>
            </a:pPr>
            <a:r>
              <a:rPr lang="en-US" dirty="0" smtClean="0"/>
              <a:t>Q4. </a:t>
            </a:r>
            <a:r>
              <a:rPr lang="en-IN" dirty="0" smtClean="0"/>
              <a:t>sleep() is a static method in_______ class and wait() is a non-static method in _________class</a:t>
            </a:r>
          </a:p>
          <a:p>
            <a:pPr>
              <a:buNone/>
            </a:pPr>
            <a:endParaRPr lang="en-IN" dirty="0" smtClean="0"/>
          </a:p>
          <a:p>
            <a:pPr>
              <a:buNone/>
            </a:pPr>
            <a:endParaRPr lang="en-IN" dirty="0">
              <a:cs typeface="Arial" pitchFamily="34" charset="0"/>
            </a:endParaRPr>
          </a:p>
          <a:p>
            <a:pPr>
              <a:buNone/>
            </a:pPr>
            <a:r>
              <a:rPr lang="en-IN" dirty="0" smtClean="0"/>
              <a:t>Q5. The thread that completes its run() method moves to ________ state</a:t>
            </a:r>
          </a:p>
          <a:p>
            <a:pPr>
              <a:buNone/>
            </a:pPr>
            <a:endParaRPr lang="en-IN" dirty="0">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1577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linds(horizontal)">
                                      <p:cBhvr>
                                        <p:cTn id="13" dur="500"/>
                                        <p:tgtEl>
                                          <p:spTgt spid="6">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blinds(horizontal)">
                                      <p:cBhvr>
                                        <p:cTn id="16" dur="500"/>
                                        <p:tgtEl>
                                          <p:spTgt spid="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animEffect transition="in" filter="blinds(horizontal)">
                                      <p:cBhvr>
                                        <p:cTn id="1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r>
              <a:rPr dirty="0" smtClean="0">
                <a:latin typeface="Arial" charset="0"/>
                <a:cs typeface="Arial" charset="0"/>
              </a:rPr>
              <a:t>In this session, we have covered:</a:t>
            </a:r>
          </a:p>
          <a:p>
            <a:endParaRPr dirty="0" smtClean="0">
              <a:latin typeface="Arial" charset="0"/>
              <a:cs typeface="Arial" charset="0"/>
            </a:endParaRPr>
          </a:p>
          <a:p>
            <a:pPr lvl="1"/>
            <a:r>
              <a:rPr lang="en-US" dirty="0" smtClean="0"/>
              <a:t>Implementing </a:t>
            </a:r>
            <a:r>
              <a:rPr lang="en-US" dirty="0"/>
              <a:t>Multithreading</a:t>
            </a:r>
          </a:p>
          <a:p>
            <a:pPr lvl="1"/>
            <a:r>
              <a:rPr lang="en-US" dirty="0" smtClean="0"/>
              <a:t>Thread </a:t>
            </a:r>
            <a:r>
              <a:rPr lang="en-US" dirty="0"/>
              <a:t>Life Cycle</a:t>
            </a:r>
          </a:p>
          <a:p>
            <a:pPr lvl="1"/>
            <a:r>
              <a:rPr lang="en-US" dirty="0" smtClean="0"/>
              <a:t>Using </a:t>
            </a:r>
            <a:r>
              <a:rPr lang="en-US" i="1" dirty="0"/>
              <a:t>sleep(), yield(), join()</a:t>
            </a:r>
            <a:endParaRPr lang="en-US" dirty="0"/>
          </a:p>
          <a:p>
            <a:pPr lvl="1"/>
            <a:r>
              <a:rPr lang="en-US" dirty="0" smtClean="0"/>
              <a:t>Thread </a:t>
            </a:r>
            <a:r>
              <a:rPr lang="en-US" dirty="0"/>
              <a:t>priorities</a:t>
            </a:r>
          </a:p>
          <a:p>
            <a:pPr lvl="1"/>
            <a:r>
              <a:rPr lang="en-US" dirty="0" smtClean="0"/>
              <a:t>Thread </a:t>
            </a:r>
            <a:r>
              <a:rPr lang="en-US" dirty="0"/>
              <a:t>Synchronization</a:t>
            </a:r>
          </a:p>
          <a:p>
            <a:pPr lvl="1"/>
            <a:r>
              <a:rPr lang="en-US" dirty="0" smtClean="0"/>
              <a:t>Using </a:t>
            </a:r>
            <a:r>
              <a:rPr lang="en-US" i="1" dirty="0"/>
              <a:t>wait()</a:t>
            </a:r>
            <a:r>
              <a:rPr lang="en-US" dirty="0"/>
              <a:t> &amp; </a:t>
            </a:r>
            <a:r>
              <a:rPr lang="en-US" i="1" dirty="0"/>
              <a:t>notify()</a:t>
            </a:r>
            <a:endParaRPr lang="en-US" dirty="0"/>
          </a:p>
          <a:p>
            <a:pPr lvl="1"/>
            <a:r>
              <a:rPr lang="en-US" dirty="0" smtClean="0"/>
              <a:t>Daemon </a:t>
            </a:r>
            <a:r>
              <a:rPr lang="en-US" dirty="0"/>
              <a:t>threads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0786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Agenda</a:t>
            </a:r>
          </a:p>
        </p:txBody>
      </p:sp>
      <p:sp>
        <p:nvSpPr>
          <p:cNvPr id="1247235" name="Rectangle 3"/>
          <p:cNvSpPr>
            <a:spLocks noGrp="1" noChangeArrowheads="1"/>
          </p:cNvSpPr>
          <p:nvPr>
            <p:ph type="body" idx="1"/>
          </p:nvPr>
        </p:nvSpPr>
        <p:spPr bwMode="auto"/>
        <p:txBody>
          <a:bodyPr/>
          <a:lstStyle/>
          <a:p>
            <a:r>
              <a:rPr lang="en-US" dirty="0"/>
              <a:t>Introduction to Multithreading</a:t>
            </a:r>
          </a:p>
          <a:p>
            <a:endParaRPr lang="en-US" dirty="0"/>
          </a:p>
          <a:p>
            <a:r>
              <a:rPr lang="en-US" dirty="0"/>
              <a:t>Implementing Multithreading</a:t>
            </a:r>
          </a:p>
          <a:p>
            <a:endParaRPr lang="en-US" dirty="0"/>
          </a:p>
          <a:p>
            <a:r>
              <a:rPr lang="en-US" dirty="0"/>
              <a:t>Thread Life Cycle</a:t>
            </a:r>
          </a:p>
          <a:p>
            <a:endParaRPr lang="en-US" dirty="0"/>
          </a:p>
          <a:p>
            <a:r>
              <a:rPr lang="en-US" dirty="0"/>
              <a:t>Using </a:t>
            </a:r>
            <a:r>
              <a:rPr lang="en-US" i="1" dirty="0"/>
              <a:t>sleep(), yield(), join()</a:t>
            </a:r>
            <a:endParaRPr lang="en-US" dirty="0"/>
          </a:p>
          <a:p>
            <a:endParaRPr lang="en-US" dirty="0"/>
          </a:p>
          <a:p>
            <a:r>
              <a:rPr lang="en-US" dirty="0"/>
              <a:t>Thread priorities</a:t>
            </a:r>
          </a:p>
          <a:p>
            <a:endParaRPr lang="en-US" dirty="0"/>
          </a:p>
          <a:p>
            <a:r>
              <a:rPr lang="en-US" dirty="0"/>
              <a:t>Thread Synchronization</a:t>
            </a:r>
          </a:p>
          <a:p>
            <a:endParaRPr lang="en-US" dirty="0"/>
          </a:p>
          <a:p>
            <a:r>
              <a:rPr lang="en-US" dirty="0"/>
              <a:t>Using </a:t>
            </a:r>
            <a:r>
              <a:rPr lang="en-US" i="1" dirty="0"/>
              <a:t>wait()</a:t>
            </a:r>
            <a:r>
              <a:rPr lang="en-US" dirty="0"/>
              <a:t> &amp; </a:t>
            </a:r>
            <a:r>
              <a:rPr lang="en-US" i="1" dirty="0"/>
              <a:t>notify()</a:t>
            </a:r>
            <a:endParaRPr lang="en-US" dirty="0"/>
          </a:p>
          <a:p>
            <a:endParaRPr lang="en-US" dirty="0"/>
          </a:p>
          <a:p>
            <a:r>
              <a:rPr lang="en-US" dirty="0" smtClean="0"/>
              <a:t>Daemon threads</a:t>
            </a: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75947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1" dur="500"/>
                                        <p:tgtEl>
                                          <p:spTgt spid="1247235">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15" dur="500"/>
                                        <p:tgtEl>
                                          <p:spTgt spid="1247235">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6" end="6"/>
                                            </p:txEl>
                                          </p:spTgt>
                                        </p:tgtEl>
                                        <p:attrNameLst>
                                          <p:attrName>style.visibility</p:attrName>
                                        </p:attrNameLst>
                                      </p:cBhvr>
                                      <p:to>
                                        <p:strVal val="visible"/>
                                      </p:to>
                                    </p:set>
                                    <p:animEffect transition="in" filter="blinds(horizontal)">
                                      <p:cBhvr>
                                        <p:cTn id="19" dur="500"/>
                                        <p:tgtEl>
                                          <p:spTgt spid="1247235">
                                            <p:txEl>
                                              <p:pRg st="6" end="6"/>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8" end="8"/>
                                            </p:txEl>
                                          </p:spTgt>
                                        </p:tgtEl>
                                        <p:attrNameLst>
                                          <p:attrName>style.visibility</p:attrName>
                                        </p:attrNameLst>
                                      </p:cBhvr>
                                      <p:to>
                                        <p:strVal val="visible"/>
                                      </p:to>
                                    </p:set>
                                    <p:animEffect transition="in" filter="blinds(horizontal)">
                                      <p:cBhvr>
                                        <p:cTn id="23" dur="500"/>
                                        <p:tgtEl>
                                          <p:spTgt spid="1247235">
                                            <p:txEl>
                                              <p:pRg st="8" end="8"/>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247235">
                                            <p:txEl>
                                              <p:pRg st="10" end="10"/>
                                            </p:txEl>
                                          </p:spTgt>
                                        </p:tgtEl>
                                        <p:attrNameLst>
                                          <p:attrName>style.visibility</p:attrName>
                                        </p:attrNameLst>
                                      </p:cBhvr>
                                      <p:to>
                                        <p:strVal val="visible"/>
                                      </p:to>
                                    </p:set>
                                    <p:animEffect transition="in" filter="blinds(horizontal)">
                                      <p:cBhvr>
                                        <p:cTn id="27" dur="500"/>
                                        <p:tgtEl>
                                          <p:spTgt spid="1247235">
                                            <p:txEl>
                                              <p:pRg st="10" end="10"/>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247235">
                                            <p:txEl>
                                              <p:pRg st="12" end="12"/>
                                            </p:txEl>
                                          </p:spTgt>
                                        </p:tgtEl>
                                        <p:attrNameLst>
                                          <p:attrName>style.visibility</p:attrName>
                                        </p:attrNameLst>
                                      </p:cBhvr>
                                      <p:to>
                                        <p:strVal val="visible"/>
                                      </p:to>
                                    </p:set>
                                    <p:animEffect transition="in" filter="blinds(horizontal)">
                                      <p:cBhvr>
                                        <p:cTn id="31" dur="500"/>
                                        <p:tgtEl>
                                          <p:spTgt spid="1247235">
                                            <p:txEl>
                                              <p:pRg st="12" end="12"/>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247235">
                                            <p:txEl>
                                              <p:pRg st="14" end="14"/>
                                            </p:txEl>
                                          </p:spTgt>
                                        </p:tgtEl>
                                        <p:attrNameLst>
                                          <p:attrName>style.visibility</p:attrName>
                                        </p:attrNameLst>
                                      </p:cBhvr>
                                      <p:to>
                                        <p:strVal val="visible"/>
                                      </p:to>
                                    </p:set>
                                    <p:animEffect transition="in" filter="blinds(horizontal)">
                                      <p:cBhvr>
                                        <p:cTn id="35" dur="500"/>
                                        <p:tgtEl>
                                          <p:spTgt spid="124723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ln/>
        </p:spPr>
        <p:txBody>
          <a:bodyPr/>
          <a:lstStyle/>
          <a:p>
            <a:r>
              <a:rPr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r>
              <a:rPr lang="en-US" dirty="0" smtClean="0"/>
              <a:t>Multitasking</a:t>
            </a:r>
            <a:endParaRPr lang="en-US" dirty="0"/>
          </a:p>
        </p:txBody>
      </p:sp>
      <p:sp>
        <p:nvSpPr>
          <p:cNvPr id="391173" name="Rectangle 5"/>
          <p:cNvSpPr>
            <a:spLocks noGrp="1" noChangeArrowheads="1"/>
          </p:cNvSpPr>
          <p:nvPr>
            <p:ph type="body" idx="1"/>
          </p:nvPr>
        </p:nvSpPr>
        <p:spPr/>
        <p:txBody>
          <a:bodyPr/>
          <a:lstStyle/>
          <a:p>
            <a:r>
              <a:rPr lang="en-IN" dirty="0"/>
              <a:t>All modern operating systems allow the execution of concurrent tasks. </a:t>
            </a:r>
            <a:endParaRPr lang="en-IN" dirty="0" smtClean="0"/>
          </a:p>
          <a:p>
            <a:endParaRPr lang="en-IN" dirty="0"/>
          </a:p>
          <a:p>
            <a:r>
              <a:rPr lang="en-IN" dirty="0"/>
              <a:t>This simultaneity can be real if the computer has more </a:t>
            </a:r>
            <a:r>
              <a:rPr lang="en-IN" dirty="0" smtClean="0"/>
              <a:t>than one </a:t>
            </a:r>
            <a:r>
              <a:rPr lang="en-IN" dirty="0"/>
              <a:t>processor or a multi-core processor, or apparent if the computer has only </a:t>
            </a:r>
            <a:r>
              <a:rPr lang="en-IN" dirty="0" smtClean="0"/>
              <a:t>one core </a:t>
            </a:r>
            <a:r>
              <a:rPr lang="en-IN" dirty="0"/>
              <a:t>processor.</a:t>
            </a:r>
          </a:p>
          <a:p>
            <a:endParaRPr lang="en-US" dirty="0" smtClean="0"/>
          </a:p>
          <a:p>
            <a:r>
              <a:rPr lang="en-US" dirty="0" smtClean="0"/>
              <a:t>Two </a:t>
            </a:r>
            <a:r>
              <a:rPr lang="en-US" dirty="0"/>
              <a:t>types of Multitasking: </a:t>
            </a:r>
          </a:p>
          <a:p>
            <a:endParaRPr lang="en-US" dirty="0"/>
          </a:p>
          <a:p>
            <a:pPr lvl="1"/>
            <a:r>
              <a:rPr lang="en-US" dirty="0"/>
              <a:t>Thread based</a:t>
            </a:r>
          </a:p>
          <a:p>
            <a:pPr lvl="1"/>
            <a:r>
              <a:rPr lang="en-US" dirty="0"/>
              <a:t>Process based</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88244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391173">
                                            <p:txEl>
                                              <p:pRg st="0" end="0"/>
                                            </p:txEl>
                                          </p:spTgt>
                                        </p:tgtEl>
                                        <p:attrNameLst>
                                          <p:attrName>style.visibility</p:attrName>
                                        </p:attrNameLst>
                                      </p:cBhvr>
                                      <p:to>
                                        <p:strVal val="visible"/>
                                      </p:to>
                                    </p:set>
                                    <p:anim calcmode="lin" valueType="num">
                                      <p:cBhvr>
                                        <p:cTn id="7" dur="1000" fill="hold"/>
                                        <p:tgtEl>
                                          <p:spTgt spid="39117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39117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39117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39117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39117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391173">
                                            <p:txEl>
                                              <p:pRg st="2" end="2"/>
                                            </p:txEl>
                                          </p:spTgt>
                                        </p:tgtEl>
                                        <p:attrNameLst>
                                          <p:attrName>style.visibility</p:attrName>
                                        </p:attrNameLst>
                                      </p:cBhvr>
                                      <p:to>
                                        <p:strVal val="visible"/>
                                      </p:to>
                                    </p:set>
                                    <p:anim calcmode="lin" valueType="num">
                                      <p:cBhvr>
                                        <p:cTn id="14" dur="1000" fill="hold"/>
                                        <p:tgtEl>
                                          <p:spTgt spid="391173">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391173">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391173">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391173">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391173">
                                            <p:txEl>
                                              <p:pRg st="2" end="2"/>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391173">
                                            <p:txEl>
                                              <p:pRg st="4" end="4"/>
                                            </p:txEl>
                                          </p:spTgt>
                                        </p:tgtEl>
                                        <p:attrNameLst>
                                          <p:attrName>style.visibility</p:attrName>
                                        </p:attrNameLst>
                                      </p:cBhvr>
                                      <p:to>
                                        <p:strVal val="visible"/>
                                      </p:to>
                                    </p:set>
                                    <p:anim calcmode="lin" valueType="num">
                                      <p:cBhvr>
                                        <p:cTn id="21" dur="1000" fill="hold"/>
                                        <p:tgtEl>
                                          <p:spTgt spid="391173">
                                            <p:txEl>
                                              <p:pRg st="4" end="4"/>
                                            </p:txEl>
                                          </p:spTgt>
                                        </p:tgtEl>
                                        <p:attrNameLst>
                                          <p:attrName>ppt_w</p:attrName>
                                        </p:attrNameLst>
                                      </p:cBhvr>
                                      <p:tavLst>
                                        <p:tav tm="0">
                                          <p:val>
                                            <p:strVal val="#ppt_w*0.05"/>
                                          </p:val>
                                        </p:tav>
                                        <p:tav tm="100000">
                                          <p:val>
                                            <p:strVal val="#ppt_w"/>
                                          </p:val>
                                        </p:tav>
                                      </p:tavLst>
                                    </p:anim>
                                    <p:anim calcmode="lin" valueType="num">
                                      <p:cBhvr>
                                        <p:cTn id="22" dur="1000" fill="hold"/>
                                        <p:tgtEl>
                                          <p:spTgt spid="391173">
                                            <p:txEl>
                                              <p:pRg st="4" end="4"/>
                                            </p:txEl>
                                          </p:spTgt>
                                        </p:tgtEl>
                                        <p:attrNameLst>
                                          <p:attrName>ppt_h</p:attrName>
                                        </p:attrNameLst>
                                      </p:cBhvr>
                                      <p:tavLst>
                                        <p:tav tm="0">
                                          <p:val>
                                            <p:strVal val="#ppt_h"/>
                                          </p:val>
                                        </p:tav>
                                        <p:tav tm="100000">
                                          <p:val>
                                            <p:strVal val="#ppt_h"/>
                                          </p:val>
                                        </p:tav>
                                      </p:tavLst>
                                    </p:anim>
                                    <p:anim calcmode="lin" valueType="num">
                                      <p:cBhvr>
                                        <p:cTn id="23" dur="1000" fill="hold"/>
                                        <p:tgtEl>
                                          <p:spTgt spid="391173">
                                            <p:txEl>
                                              <p:pRg st="4" end="4"/>
                                            </p:txEl>
                                          </p:spTgt>
                                        </p:tgtEl>
                                        <p:attrNameLst>
                                          <p:attrName>ppt_x</p:attrName>
                                        </p:attrNameLst>
                                      </p:cBhvr>
                                      <p:tavLst>
                                        <p:tav tm="0">
                                          <p:val>
                                            <p:strVal val="#ppt_x-.2"/>
                                          </p:val>
                                        </p:tav>
                                        <p:tav tm="100000">
                                          <p:val>
                                            <p:strVal val="#ppt_x"/>
                                          </p:val>
                                        </p:tav>
                                      </p:tavLst>
                                    </p:anim>
                                    <p:anim calcmode="lin" valueType="num">
                                      <p:cBhvr>
                                        <p:cTn id="24" dur="1000" fill="hold"/>
                                        <p:tgtEl>
                                          <p:spTgt spid="391173">
                                            <p:txEl>
                                              <p:pRg st="4" end="4"/>
                                            </p:txEl>
                                          </p:spTgt>
                                        </p:tgtEl>
                                        <p:attrNameLst>
                                          <p:attrName>ppt_y</p:attrName>
                                        </p:attrNameLst>
                                      </p:cBhvr>
                                      <p:tavLst>
                                        <p:tav tm="0">
                                          <p:val>
                                            <p:strVal val="#ppt_y"/>
                                          </p:val>
                                        </p:tav>
                                        <p:tav tm="100000">
                                          <p:val>
                                            <p:strVal val="#ppt_y"/>
                                          </p:val>
                                        </p:tav>
                                      </p:tavLst>
                                    </p:anim>
                                    <p:animEffect transition="in" filter="fade">
                                      <p:cBhvr>
                                        <p:cTn id="25" dur="1000"/>
                                        <p:tgtEl>
                                          <p:spTgt spid="391173">
                                            <p:txEl>
                                              <p:pRg st="4" end="4"/>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391173">
                                            <p:txEl>
                                              <p:pRg st="6" end="6"/>
                                            </p:txEl>
                                          </p:spTgt>
                                        </p:tgtEl>
                                        <p:attrNameLst>
                                          <p:attrName>style.visibility</p:attrName>
                                        </p:attrNameLst>
                                      </p:cBhvr>
                                      <p:to>
                                        <p:strVal val="visible"/>
                                      </p:to>
                                    </p:set>
                                    <p:anim calcmode="lin" valueType="num">
                                      <p:cBhvr>
                                        <p:cTn id="28" dur="1000" fill="hold"/>
                                        <p:tgtEl>
                                          <p:spTgt spid="391173">
                                            <p:txEl>
                                              <p:pRg st="6" end="6"/>
                                            </p:txEl>
                                          </p:spTgt>
                                        </p:tgtEl>
                                        <p:attrNameLst>
                                          <p:attrName>ppt_w</p:attrName>
                                        </p:attrNameLst>
                                      </p:cBhvr>
                                      <p:tavLst>
                                        <p:tav tm="0">
                                          <p:val>
                                            <p:strVal val="#ppt_w*0.05"/>
                                          </p:val>
                                        </p:tav>
                                        <p:tav tm="100000">
                                          <p:val>
                                            <p:strVal val="#ppt_w"/>
                                          </p:val>
                                        </p:tav>
                                      </p:tavLst>
                                    </p:anim>
                                    <p:anim calcmode="lin" valueType="num">
                                      <p:cBhvr>
                                        <p:cTn id="29" dur="1000" fill="hold"/>
                                        <p:tgtEl>
                                          <p:spTgt spid="391173">
                                            <p:txEl>
                                              <p:pRg st="6" end="6"/>
                                            </p:txEl>
                                          </p:spTgt>
                                        </p:tgtEl>
                                        <p:attrNameLst>
                                          <p:attrName>ppt_h</p:attrName>
                                        </p:attrNameLst>
                                      </p:cBhvr>
                                      <p:tavLst>
                                        <p:tav tm="0">
                                          <p:val>
                                            <p:strVal val="#ppt_h"/>
                                          </p:val>
                                        </p:tav>
                                        <p:tav tm="100000">
                                          <p:val>
                                            <p:strVal val="#ppt_h"/>
                                          </p:val>
                                        </p:tav>
                                      </p:tavLst>
                                    </p:anim>
                                    <p:anim calcmode="lin" valueType="num">
                                      <p:cBhvr>
                                        <p:cTn id="30" dur="1000" fill="hold"/>
                                        <p:tgtEl>
                                          <p:spTgt spid="391173">
                                            <p:txEl>
                                              <p:pRg st="6" end="6"/>
                                            </p:txEl>
                                          </p:spTgt>
                                        </p:tgtEl>
                                        <p:attrNameLst>
                                          <p:attrName>ppt_x</p:attrName>
                                        </p:attrNameLst>
                                      </p:cBhvr>
                                      <p:tavLst>
                                        <p:tav tm="0">
                                          <p:val>
                                            <p:strVal val="#ppt_x-.2"/>
                                          </p:val>
                                        </p:tav>
                                        <p:tav tm="100000">
                                          <p:val>
                                            <p:strVal val="#ppt_x"/>
                                          </p:val>
                                        </p:tav>
                                      </p:tavLst>
                                    </p:anim>
                                    <p:anim calcmode="lin" valueType="num">
                                      <p:cBhvr>
                                        <p:cTn id="31" dur="1000" fill="hold"/>
                                        <p:tgtEl>
                                          <p:spTgt spid="391173">
                                            <p:txEl>
                                              <p:pRg st="6" end="6"/>
                                            </p:txEl>
                                          </p:spTgt>
                                        </p:tgtEl>
                                        <p:attrNameLst>
                                          <p:attrName>ppt_y</p:attrName>
                                        </p:attrNameLst>
                                      </p:cBhvr>
                                      <p:tavLst>
                                        <p:tav tm="0">
                                          <p:val>
                                            <p:strVal val="#ppt_y"/>
                                          </p:val>
                                        </p:tav>
                                        <p:tav tm="100000">
                                          <p:val>
                                            <p:strVal val="#ppt_y"/>
                                          </p:val>
                                        </p:tav>
                                      </p:tavLst>
                                    </p:anim>
                                    <p:animEffect transition="in" filter="fade">
                                      <p:cBhvr>
                                        <p:cTn id="32" dur="1000"/>
                                        <p:tgtEl>
                                          <p:spTgt spid="391173">
                                            <p:txEl>
                                              <p:pRg st="6" end="6"/>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391173">
                                            <p:txEl>
                                              <p:pRg st="7" end="7"/>
                                            </p:txEl>
                                          </p:spTgt>
                                        </p:tgtEl>
                                        <p:attrNameLst>
                                          <p:attrName>style.visibility</p:attrName>
                                        </p:attrNameLst>
                                      </p:cBhvr>
                                      <p:to>
                                        <p:strVal val="visible"/>
                                      </p:to>
                                    </p:set>
                                    <p:anim calcmode="lin" valueType="num">
                                      <p:cBhvr>
                                        <p:cTn id="35" dur="1000" fill="hold"/>
                                        <p:tgtEl>
                                          <p:spTgt spid="391173">
                                            <p:txEl>
                                              <p:pRg st="7" end="7"/>
                                            </p:txEl>
                                          </p:spTgt>
                                        </p:tgtEl>
                                        <p:attrNameLst>
                                          <p:attrName>ppt_w</p:attrName>
                                        </p:attrNameLst>
                                      </p:cBhvr>
                                      <p:tavLst>
                                        <p:tav tm="0">
                                          <p:val>
                                            <p:strVal val="#ppt_w*0.05"/>
                                          </p:val>
                                        </p:tav>
                                        <p:tav tm="100000">
                                          <p:val>
                                            <p:strVal val="#ppt_w"/>
                                          </p:val>
                                        </p:tav>
                                      </p:tavLst>
                                    </p:anim>
                                    <p:anim calcmode="lin" valueType="num">
                                      <p:cBhvr>
                                        <p:cTn id="36" dur="1000" fill="hold"/>
                                        <p:tgtEl>
                                          <p:spTgt spid="391173">
                                            <p:txEl>
                                              <p:pRg st="7" end="7"/>
                                            </p:txEl>
                                          </p:spTgt>
                                        </p:tgtEl>
                                        <p:attrNameLst>
                                          <p:attrName>ppt_h</p:attrName>
                                        </p:attrNameLst>
                                      </p:cBhvr>
                                      <p:tavLst>
                                        <p:tav tm="0">
                                          <p:val>
                                            <p:strVal val="#ppt_h"/>
                                          </p:val>
                                        </p:tav>
                                        <p:tav tm="100000">
                                          <p:val>
                                            <p:strVal val="#ppt_h"/>
                                          </p:val>
                                        </p:tav>
                                      </p:tavLst>
                                    </p:anim>
                                    <p:anim calcmode="lin" valueType="num">
                                      <p:cBhvr>
                                        <p:cTn id="37" dur="1000" fill="hold"/>
                                        <p:tgtEl>
                                          <p:spTgt spid="391173">
                                            <p:txEl>
                                              <p:pRg st="7" end="7"/>
                                            </p:txEl>
                                          </p:spTgt>
                                        </p:tgtEl>
                                        <p:attrNameLst>
                                          <p:attrName>ppt_x</p:attrName>
                                        </p:attrNameLst>
                                      </p:cBhvr>
                                      <p:tavLst>
                                        <p:tav tm="0">
                                          <p:val>
                                            <p:strVal val="#ppt_x-.2"/>
                                          </p:val>
                                        </p:tav>
                                        <p:tav tm="100000">
                                          <p:val>
                                            <p:strVal val="#ppt_x"/>
                                          </p:val>
                                        </p:tav>
                                      </p:tavLst>
                                    </p:anim>
                                    <p:anim calcmode="lin" valueType="num">
                                      <p:cBhvr>
                                        <p:cTn id="38" dur="1000" fill="hold"/>
                                        <p:tgtEl>
                                          <p:spTgt spid="391173">
                                            <p:txEl>
                                              <p:pRg st="7" end="7"/>
                                            </p:txEl>
                                          </p:spTgt>
                                        </p:tgtEl>
                                        <p:attrNameLst>
                                          <p:attrName>ppt_y</p:attrName>
                                        </p:attrNameLst>
                                      </p:cBhvr>
                                      <p:tavLst>
                                        <p:tav tm="0">
                                          <p:val>
                                            <p:strVal val="#ppt_y"/>
                                          </p:val>
                                        </p:tav>
                                        <p:tav tm="100000">
                                          <p:val>
                                            <p:strVal val="#ppt_y"/>
                                          </p:val>
                                        </p:tav>
                                      </p:tavLst>
                                    </p:anim>
                                    <p:animEffect transition="in" filter="fade">
                                      <p:cBhvr>
                                        <p:cTn id="39" dur="1000"/>
                                        <p:tgtEl>
                                          <p:spTgt spid="3911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dirty="0" smtClean="0"/>
              <a:t>Process-based Multitasking</a:t>
            </a:r>
            <a:endParaRPr lang="en-US" dirty="0"/>
          </a:p>
        </p:txBody>
      </p:sp>
      <p:sp>
        <p:nvSpPr>
          <p:cNvPr id="403459" name="Rectangle 3"/>
          <p:cNvSpPr>
            <a:spLocks noGrp="1" noChangeArrowheads="1"/>
          </p:cNvSpPr>
          <p:nvPr>
            <p:ph type="body" idx="1"/>
          </p:nvPr>
        </p:nvSpPr>
        <p:spPr/>
        <p:txBody>
          <a:bodyPr/>
          <a:lstStyle/>
          <a:p>
            <a:r>
              <a:rPr lang="en-US" dirty="0"/>
              <a:t>A Process is a program </a:t>
            </a:r>
            <a:r>
              <a:rPr lang="en-US" dirty="0" smtClean="0"/>
              <a:t>under </a:t>
            </a:r>
            <a:r>
              <a:rPr lang="en-US" dirty="0"/>
              <a:t>execution</a:t>
            </a:r>
          </a:p>
          <a:p>
            <a:endParaRPr lang="en-US" dirty="0"/>
          </a:p>
          <a:p>
            <a:r>
              <a:rPr lang="en-US" dirty="0"/>
              <a:t>Process based multitasking allows to execute two or more programs </a:t>
            </a:r>
            <a:r>
              <a:rPr lang="en-US" dirty="0" smtClean="0"/>
              <a:t>concurrently</a:t>
            </a:r>
            <a:endParaRPr lang="en-US" dirty="0"/>
          </a:p>
          <a:p>
            <a:endParaRPr lang="en-US" dirty="0" smtClean="0"/>
          </a:p>
          <a:p>
            <a:r>
              <a:rPr lang="en-US" dirty="0" smtClean="0"/>
              <a:t>In </a:t>
            </a:r>
            <a:r>
              <a:rPr lang="en-US" dirty="0"/>
              <a:t>process based multitasking, a </a:t>
            </a:r>
            <a:r>
              <a:rPr lang="en-US" i="1" dirty="0">
                <a:solidFill>
                  <a:schemeClr val="accent2"/>
                </a:solidFill>
              </a:rPr>
              <a:t>program</a:t>
            </a:r>
            <a:r>
              <a:rPr lang="en-US" dirty="0"/>
              <a:t> is the smallest unit of code that can be dispatched by the scheduler</a:t>
            </a:r>
          </a:p>
          <a:p>
            <a:endParaRPr lang="en-US" dirty="0" smtClean="0"/>
          </a:p>
          <a:p>
            <a:r>
              <a:rPr lang="en-US" dirty="0" smtClean="0"/>
              <a:t>Process is a heavy weight component which needs its own address space</a:t>
            </a:r>
          </a:p>
          <a:p>
            <a:pPr marL="0" indent="0">
              <a:buNone/>
            </a:pPr>
            <a:endParaRPr lang="en-US" dirty="0" smtClean="0"/>
          </a:p>
          <a:p>
            <a:pPr marL="0" indent="0">
              <a:buNone/>
            </a:pPr>
            <a:r>
              <a:rPr lang="en-US" dirty="0" err="1" smtClean="0"/>
              <a:t>Eg</a:t>
            </a:r>
            <a:r>
              <a:rPr lang="en-US" dirty="0" smtClean="0"/>
              <a:t>. </a:t>
            </a:r>
            <a:r>
              <a:rPr lang="en-IN" dirty="0"/>
              <a:t>You can read </a:t>
            </a:r>
            <a:r>
              <a:rPr lang="en-IN" dirty="0" smtClean="0"/>
              <a:t>your e-mails </a:t>
            </a:r>
            <a:r>
              <a:rPr lang="en-IN" dirty="0"/>
              <a:t>while you listen to music </a:t>
            </a:r>
            <a:r>
              <a:rPr lang="en-IN" dirty="0" smtClean="0"/>
              <a:t>in a computer</a:t>
            </a:r>
            <a:endParaRPr lang="en-US" dirty="0" smtClean="0"/>
          </a:p>
          <a:p>
            <a:endParaRPr lang="en-US" dirty="0"/>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72364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p:cTn id="7" dur="2000" fill="hold"/>
                                        <p:tgtEl>
                                          <p:spTgt spid="403459">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40345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403459">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403459">
                                            <p:txEl>
                                              <p:pRg st="2" end="2"/>
                                            </p:txEl>
                                          </p:spTgt>
                                        </p:tgtEl>
                                        <p:attrNameLst>
                                          <p:attrName>style.visibility</p:attrName>
                                        </p:attrNameLst>
                                      </p:cBhvr>
                                      <p:to>
                                        <p:strVal val="visible"/>
                                      </p:to>
                                    </p:set>
                                    <p:anim calcmode="lin" valueType="num">
                                      <p:cBhvr>
                                        <p:cTn id="13" dur="2000" fill="hold"/>
                                        <p:tgtEl>
                                          <p:spTgt spid="403459">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403459">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403459">
                                            <p:txEl>
                                              <p:pRg st="2" end="2"/>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403459">
                                            <p:txEl>
                                              <p:pRg st="4" end="4"/>
                                            </p:txEl>
                                          </p:spTgt>
                                        </p:tgtEl>
                                        <p:attrNameLst>
                                          <p:attrName>style.visibility</p:attrName>
                                        </p:attrNameLst>
                                      </p:cBhvr>
                                      <p:to>
                                        <p:strVal val="visible"/>
                                      </p:to>
                                    </p:set>
                                    <p:anim calcmode="lin" valueType="num">
                                      <p:cBhvr>
                                        <p:cTn id="19" dur="2000" fill="hold"/>
                                        <p:tgtEl>
                                          <p:spTgt spid="403459">
                                            <p:txEl>
                                              <p:pRg st="4" end="4"/>
                                            </p:txEl>
                                          </p:spTgt>
                                        </p:tgtEl>
                                        <p:attrNameLst>
                                          <p:attrName>ppt_w</p:attrName>
                                        </p:attrNameLst>
                                      </p:cBhvr>
                                      <p:tavLst>
                                        <p:tav tm="0">
                                          <p:val>
                                            <p:strVal val="#ppt_w+.3"/>
                                          </p:val>
                                        </p:tav>
                                        <p:tav tm="100000">
                                          <p:val>
                                            <p:strVal val="#ppt_w"/>
                                          </p:val>
                                        </p:tav>
                                      </p:tavLst>
                                    </p:anim>
                                    <p:anim calcmode="lin" valueType="num">
                                      <p:cBhvr>
                                        <p:cTn id="20" dur="2000" fill="hold"/>
                                        <p:tgtEl>
                                          <p:spTgt spid="403459">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40345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03459">
                                            <p:txEl>
                                              <p:pRg st="6" end="6"/>
                                            </p:txEl>
                                          </p:spTgt>
                                        </p:tgtEl>
                                        <p:attrNameLst>
                                          <p:attrName>style.visibility</p:attrName>
                                        </p:attrNameLst>
                                      </p:cBhvr>
                                      <p:to>
                                        <p:strVal val="visible"/>
                                      </p:to>
                                    </p:set>
                                    <p:anim calcmode="lin" valueType="num">
                                      <p:cBhvr>
                                        <p:cTn id="26" dur="2000" fill="hold"/>
                                        <p:tgtEl>
                                          <p:spTgt spid="403459">
                                            <p:txEl>
                                              <p:pRg st="6" end="6"/>
                                            </p:txEl>
                                          </p:spTgt>
                                        </p:tgtEl>
                                        <p:attrNameLst>
                                          <p:attrName>ppt_w</p:attrName>
                                        </p:attrNameLst>
                                      </p:cBhvr>
                                      <p:tavLst>
                                        <p:tav tm="0">
                                          <p:val>
                                            <p:strVal val="#ppt_w+.3"/>
                                          </p:val>
                                        </p:tav>
                                        <p:tav tm="100000">
                                          <p:val>
                                            <p:strVal val="#ppt_w"/>
                                          </p:val>
                                        </p:tav>
                                      </p:tavLst>
                                    </p:anim>
                                    <p:anim calcmode="lin" valueType="num">
                                      <p:cBhvr>
                                        <p:cTn id="27" dur="2000" fill="hold"/>
                                        <p:tgtEl>
                                          <p:spTgt spid="403459">
                                            <p:txEl>
                                              <p:pRg st="6" end="6"/>
                                            </p:txEl>
                                          </p:spTgt>
                                        </p:tgtEl>
                                        <p:attrNameLst>
                                          <p:attrName>ppt_h</p:attrName>
                                        </p:attrNameLst>
                                      </p:cBhvr>
                                      <p:tavLst>
                                        <p:tav tm="0">
                                          <p:val>
                                            <p:strVal val="#ppt_h"/>
                                          </p:val>
                                        </p:tav>
                                        <p:tav tm="100000">
                                          <p:val>
                                            <p:strVal val="#ppt_h"/>
                                          </p:val>
                                        </p:tav>
                                      </p:tavLst>
                                    </p:anim>
                                    <p:animEffect transition="in" filter="fade">
                                      <p:cBhvr>
                                        <p:cTn id="28" dur="2000"/>
                                        <p:tgtEl>
                                          <p:spTgt spid="40345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403459">
                                            <p:txEl>
                                              <p:pRg st="8" end="8"/>
                                            </p:txEl>
                                          </p:spTgt>
                                        </p:tgtEl>
                                        <p:attrNameLst>
                                          <p:attrName>style.visibility</p:attrName>
                                        </p:attrNameLst>
                                      </p:cBhvr>
                                      <p:to>
                                        <p:strVal val="visible"/>
                                      </p:to>
                                    </p:set>
                                    <p:anim calcmode="lin" valueType="num">
                                      <p:cBhvr>
                                        <p:cTn id="33" dur="2000" fill="hold"/>
                                        <p:tgtEl>
                                          <p:spTgt spid="403459">
                                            <p:txEl>
                                              <p:pRg st="8" end="8"/>
                                            </p:txEl>
                                          </p:spTgt>
                                        </p:tgtEl>
                                        <p:attrNameLst>
                                          <p:attrName>ppt_w</p:attrName>
                                        </p:attrNameLst>
                                      </p:cBhvr>
                                      <p:tavLst>
                                        <p:tav tm="0">
                                          <p:val>
                                            <p:strVal val="#ppt_w+.3"/>
                                          </p:val>
                                        </p:tav>
                                        <p:tav tm="100000">
                                          <p:val>
                                            <p:strVal val="#ppt_w"/>
                                          </p:val>
                                        </p:tav>
                                      </p:tavLst>
                                    </p:anim>
                                    <p:anim calcmode="lin" valueType="num">
                                      <p:cBhvr>
                                        <p:cTn id="34" dur="2000" fill="hold"/>
                                        <p:tgtEl>
                                          <p:spTgt spid="403459">
                                            <p:txEl>
                                              <p:pRg st="8" end="8"/>
                                            </p:txEl>
                                          </p:spTgt>
                                        </p:tgtEl>
                                        <p:attrNameLst>
                                          <p:attrName>ppt_h</p:attrName>
                                        </p:attrNameLst>
                                      </p:cBhvr>
                                      <p:tavLst>
                                        <p:tav tm="0">
                                          <p:val>
                                            <p:strVal val="#ppt_h"/>
                                          </p:val>
                                        </p:tav>
                                        <p:tav tm="100000">
                                          <p:val>
                                            <p:strVal val="#ppt_h"/>
                                          </p:val>
                                        </p:tav>
                                      </p:tavLst>
                                    </p:anim>
                                    <p:animEffect transition="in" filter="fade">
                                      <p:cBhvr>
                                        <p:cTn id="35" dur="2000"/>
                                        <p:tgtEl>
                                          <p:spTgt spid="403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dirty="0" smtClean="0"/>
              <a:t>Thread based Multitasking</a:t>
            </a:r>
            <a:endParaRPr lang="en-US" dirty="0"/>
          </a:p>
        </p:txBody>
      </p:sp>
      <p:sp>
        <p:nvSpPr>
          <p:cNvPr id="403459" name="Rectangle 3"/>
          <p:cNvSpPr>
            <a:spLocks noGrp="1" noChangeArrowheads="1"/>
          </p:cNvSpPr>
          <p:nvPr>
            <p:ph type="body" idx="1"/>
          </p:nvPr>
        </p:nvSpPr>
        <p:spPr/>
        <p:txBody>
          <a:bodyPr/>
          <a:lstStyle/>
          <a:p>
            <a:r>
              <a:rPr lang="en-US" dirty="0"/>
              <a:t>Thread based Multi </a:t>
            </a:r>
            <a:r>
              <a:rPr lang="en-US" dirty="0" smtClean="0"/>
              <a:t>Tasking is </a:t>
            </a:r>
            <a:r>
              <a:rPr lang="en-US" dirty="0">
                <a:solidFill>
                  <a:schemeClr val="accent2"/>
                </a:solidFill>
              </a:rPr>
              <a:t>Multithreading</a:t>
            </a:r>
            <a:r>
              <a:rPr lang="en-US" dirty="0"/>
              <a:t> </a:t>
            </a:r>
          </a:p>
          <a:p>
            <a:endParaRPr lang="en-US" dirty="0"/>
          </a:p>
          <a:p>
            <a:r>
              <a:rPr lang="en-US" dirty="0"/>
              <a:t>In thread based multitasking, a </a:t>
            </a:r>
            <a:r>
              <a:rPr lang="en-US" i="1" dirty="0">
                <a:solidFill>
                  <a:schemeClr val="accent2"/>
                </a:solidFill>
              </a:rPr>
              <a:t>thread</a:t>
            </a:r>
            <a:r>
              <a:rPr lang="en-US" dirty="0"/>
              <a:t> is </a:t>
            </a:r>
            <a:r>
              <a:rPr lang="en-IN" dirty="0" smtClean="0"/>
              <a:t>a </a:t>
            </a:r>
            <a:r>
              <a:rPr lang="en-IN" dirty="0"/>
              <a:t>basic processing unit to which an operating system allocates processor </a:t>
            </a:r>
            <a:r>
              <a:rPr lang="en-IN" dirty="0" smtClean="0"/>
              <a:t>time</a:t>
            </a:r>
          </a:p>
          <a:p>
            <a:endParaRPr lang="en-US" dirty="0"/>
          </a:p>
          <a:p>
            <a:r>
              <a:rPr lang="en-IN" dirty="0" smtClean="0"/>
              <a:t>More </a:t>
            </a:r>
            <a:r>
              <a:rPr lang="en-IN" dirty="0"/>
              <a:t>than one thread can be executing code inside a process</a:t>
            </a:r>
            <a:endParaRPr lang="en-US" dirty="0"/>
          </a:p>
          <a:p>
            <a:endParaRPr lang="en-US" dirty="0" smtClean="0"/>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9381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p:txBody>
          <a:bodyPr/>
          <a:lstStyle/>
          <a:p>
            <a:r>
              <a:rPr lang="en-US"/>
              <a:t>What is a Thread?</a:t>
            </a:r>
          </a:p>
        </p:txBody>
      </p:sp>
      <p:sp>
        <p:nvSpPr>
          <p:cNvPr id="222213" name="Rectangle 5"/>
          <p:cNvSpPr>
            <a:spLocks noGrp="1" noChangeArrowheads="1"/>
          </p:cNvSpPr>
          <p:nvPr>
            <p:ph type="body" idx="1"/>
          </p:nvPr>
        </p:nvSpPr>
        <p:spPr/>
        <p:txBody>
          <a:bodyPr/>
          <a:lstStyle/>
          <a:p>
            <a:r>
              <a:rPr lang="en-US" dirty="0"/>
              <a:t>A Thread is an independent, concurrent path of execution through a program</a:t>
            </a:r>
          </a:p>
          <a:p>
            <a:endParaRPr lang="en-US" dirty="0"/>
          </a:p>
          <a:p>
            <a:r>
              <a:rPr lang="en-US" dirty="0"/>
              <a:t>Threading is a facility to allow multiple activities to execute simultaneously within a single process</a:t>
            </a:r>
          </a:p>
          <a:p>
            <a:endParaRPr lang="en-US" dirty="0"/>
          </a:p>
          <a:p>
            <a:r>
              <a:rPr lang="en-IN" dirty="0" smtClean="0"/>
              <a:t>Threads execute </a:t>
            </a:r>
            <a:r>
              <a:rPr lang="en-IN" dirty="0"/>
              <a:t>within the context of a process and shares the same resources allotted to the process by the </a:t>
            </a:r>
            <a:r>
              <a:rPr lang="en-IN" dirty="0" smtClean="0"/>
              <a:t>kernel</a:t>
            </a:r>
          </a:p>
          <a:p>
            <a:endParaRPr lang="en-IN" dirty="0"/>
          </a:p>
          <a:p>
            <a:r>
              <a:rPr lang="en-US" dirty="0"/>
              <a:t>Sometimes referred to as </a:t>
            </a:r>
            <a:r>
              <a:rPr lang="en-US" dirty="0">
                <a:solidFill>
                  <a:srgbClr val="FF0000"/>
                </a:solidFill>
              </a:rPr>
              <a:t>lightweight processes</a:t>
            </a:r>
          </a:p>
          <a:p>
            <a:endParaRPr lang="en-US" dirty="0"/>
          </a:p>
          <a:p>
            <a:r>
              <a:rPr lang="en-IN" dirty="0"/>
              <a:t>A processor executes threads, not processes, so each application has at least one process, and a process always has at least one thread of execution, known as the </a:t>
            </a:r>
            <a:r>
              <a:rPr lang="en-IN" dirty="0">
                <a:solidFill>
                  <a:srgbClr val="FF0000"/>
                </a:solidFill>
              </a:rPr>
              <a:t>primary</a:t>
            </a:r>
            <a:r>
              <a:rPr lang="en-IN" dirty="0"/>
              <a:t> </a:t>
            </a:r>
            <a:r>
              <a:rPr lang="en-IN" dirty="0" smtClean="0"/>
              <a:t>thread or </a:t>
            </a:r>
            <a:r>
              <a:rPr lang="en-US" dirty="0" smtClean="0"/>
              <a:t>the </a:t>
            </a:r>
            <a:r>
              <a:rPr lang="en-US" dirty="0">
                <a:solidFill>
                  <a:srgbClr val="FF0000"/>
                </a:solidFill>
              </a:rPr>
              <a:t>main </a:t>
            </a:r>
            <a:r>
              <a:rPr lang="en-US" dirty="0" smtClean="0"/>
              <a:t>thread</a:t>
            </a:r>
          </a:p>
          <a:p>
            <a:endParaRPr lang="en-US" dirty="0"/>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4294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randombar(horizontal)">
                                      <p:cBhvr>
                                        <p:cTn id="7" dur="500"/>
                                        <p:tgtEl>
                                          <p:spTgt spid="222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2213">
                                            <p:txEl>
                                              <p:pRg st="2" end="2"/>
                                            </p:txEl>
                                          </p:spTgt>
                                        </p:tgtEl>
                                        <p:attrNameLst>
                                          <p:attrName>style.visibility</p:attrName>
                                        </p:attrNameLst>
                                      </p:cBhvr>
                                      <p:to>
                                        <p:strVal val="visible"/>
                                      </p:to>
                                    </p:set>
                                    <p:animEffect transition="in" filter="randombar(horizontal)">
                                      <p:cBhvr>
                                        <p:cTn id="12" dur="500"/>
                                        <p:tgtEl>
                                          <p:spTgt spid="2222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2213">
                                            <p:txEl>
                                              <p:pRg st="4" end="4"/>
                                            </p:txEl>
                                          </p:spTgt>
                                        </p:tgtEl>
                                        <p:attrNameLst>
                                          <p:attrName>style.visibility</p:attrName>
                                        </p:attrNameLst>
                                      </p:cBhvr>
                                      <p:to>
                                        <p:strVal val="visible"/>
                                      </p:to>
                                    </p:set>
                                    <p:animEffect transition="in" filter="randombar(horizontal)">
                                      <p:cBhvr>
                                        <p:cTn id="17" dur="500"/>
                                        <p:tgtEl>
                                          <p:spTgt spid="2222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2213">
                                            <p:txEl>
                                              <p:pRg st="6" end="6"/>
                                            </p:txEl>
                                          </p:spTgt>
                                        </p:tgtEl>
                                        <p:attrNameLst>
                                          <p:attrName>style.visibility</p:attrName>
                                        </p:attrNameLst>
                                      </p:cBhvr>
                                      <p:to>
                                        <p:strVal val="visible"/>
                                      </p:to>
                                    </p:set>
                                    <p:animEffect transition="in" filter="randombar(horizontal)">
                                      <p:cBhvr>
                                        <p:cTn id="22" dur="500"/>
                                        <p:tgtEl>
                                          <p:spTgt spid="2222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2213">
                                            <p:txEl>
                                              <p:pRg st="8" end="8"/>
                                            </p:txEl>
                                          </p:spTgt>
                                        </p:tgtEl>
                                        <p:attrNameLst>
                                          <p:attrName>style.visibility</p:attrName>
                                        </p:attrNameLst>
                                      </p:cBhvr>
                                      <p:to>
                                        <p:strVal val="visible"/>
                                      </p:to>
                                    </p:set>
                                    <p:animEffect transition="in" filter="randombar(horizontal)">
                                      <p:cBhvr>
                                        <p:cTn id="27" dur="500"/>
                                        <p:tgtEl>
                                          <p:spTgt spid="2222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Multithreading Example</a:t>
            </a:r>
          </a:p>
        </p:txBody>
      </p:sp>
      <p:sp>
        <p:nvSpPr>
          <p:cNvPr id="404483" name="Rectangle 3"/>
          <p:cNvSpPr>
            <a:spLocks noGrp="1" noChangeArrowheads="1"/>
          </p:cNvSpPr>
          <p:nvPr>
            <p:ph type="body" idx="1"/>
          </p:nvPr>
        </p:nvSpPr>
        <p:spPr/>
        <p:txBody>
          <a:bodyPr/>
          <a:lstStyle/>
          <a:p>
            <a:r>
              <a:rPr lang="en-US" dirty="0"/>
              <a:t>Consider your basic word processor</a:t>
            </a:r>
          </a:p>
          <a:p>
            <a:pPr lvl="1"/>
            <a:endParaRPr lang="en-US" dirty="0"/>
          </a:p>
          <a:p>
            <a:pPr lvl="1"/>
            <a:r>
              <a:rPr lang="en-US" dirty="0"/>
              <a:t>You have just written a large amount of text in MS Word </a:t>
            </a:r>
            <a:r>
              <a:rPr lang="en-US" dirty="0" smtClean="0"/>
              <a:t>editor </a:t>
            </a:r>
            <a:r>
              <a:rPr lang="en-US" dirty="0"/>
              <a:t>and now hit the save button</a:t>
            </a:r>
          </a:p>
          <a:p>
            <a:pPr lvl="1"/>
            <a:endParaRPr lang="en-US" dirty="0"/>
          </a:p>
          <a:p>
            <a:pPr lvl="1"/>
            <a:r>
              <a:rPr lang="en-US" dirty="0"/>
              <a:t>It takes a noticeable amount of time to save new data to disk, this is all done with a separate thread in the background</a:t>
            </a:r>
          </a:p>
          <a:p>
            <a:pPr lvl="1"/>
            <a:endParaRPr lang="en-US" dirty="0"/>
          </a:p>
          <a:p>
            <a:pPr lvl="1"/>
            <a:r>
              <a:rPr lang="en-US" dirty="0"/>
              <a:t>Without threads, the application would appear to hang while you are saving the file and be unresponsive until the save operation is complete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86549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p:cTn id="7" dur="2000" fill="hold"/>
                                        <p:tgtEl>
                                          <p:spTgt spid="40448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40448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404483">
                                            <p:txEl>
                                              <p:pRg st="0" end="0"/>
                                            </p:txEl>
                                          </p:spTgt>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wipe(up)">
                                      <p:cBhvr>
                                        <p:cTn id="12" dur="1000"/>
                                        <p:tgtEl>
                                          <p:spTgt spid="404483">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04483">
                                            <p:txEl>
                                              <p:pRg st="4" end="4"/>
                                            </p:txEl>
                                          </p:spTgt>
                                        </p:tgtEl>
                                        <p:attrNameLst>
                                          <p:attrName>style.visibility</p:attrName>
                                        </p:attrNameLst>
                                      </p:cBhvr>
                                      <p:to>
                                        <p:strVal val="visible"/>
                                      </p:to>
                                    </p:set>
                                    <p:animEffect transition="in" filter="wipe(up)">
                                      <p:cBhvr>
                                        <p:cTn id="15" dur="1000"/>
                                        <p:tgtEl>
                                          <p:spTgt spid="404483">
                                            <p:txEl>
                                              <p:pRg st="4" end="4"/>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04483">
                                            <p:txEl>
                                              <p:pRg st="6" end="6"/>
                                            </p:txEl>
                                          </p:spTgt>
                                        </p:tgtEl>
                                        <p:attrNameLst>
                                          <p:attrName>style.visibility</p:attrName>
                                        </p:attrNameLst>
                                      </p:cBhvr>
                                      <p:to>
                                        <p:strVal val="visible"/>
                                      </p:to>
                                    </p:set>
                                    <p:animEffect transition="in" filter="wipe(up)">
                                      <p:cBhvr>
                                        <p:cTn id="18" dur="1000"/>
                                        <p:tgtEl>
                                          <p:spTgt spid="404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r>
              <a:rPr lang="en-US" dirty="0" smtClean="0"/>
              <a:t>Why Multithreading?</a:t>
            </a:r>
            <a:endParaRPr lang="en-US" dirty="0"/>
          </a:p>
        </p:txBody>
      </p:sp>
      <p:sp>
        <p:nvSpPr>
          <p:cNvPr id="249861" name="Rectangle 5"/>
          <p:cNvSpPr>
            <a:spLocks noGrp="1" noChangeArrowheads="1"/>
          </p:cNvSpPr>
          <p:nvPr>
            <p:ph type="body" idx="1"/>
          </p:nvPr>
        </p:nvSpPr>
        <p:spPr/>
        <p:txBody>
          <a:bodyPr/>
          <a:lstStyle/>
          <a:p>
            <a:pPr lvl="1"/>
            <a:endParaRPr lang="en-US" dirty="0"/>
          </a:p>
          <a:p>
            <a:r>
              <a:rPr lang="en-US" dirty="0"/>
              <a:t>Make the UI more responsive</a:t>
            </a:r>
          </a:p>
          <a:p>
            <a:endParaRPr lang="en-US" dirty="0"/>
          </a:p>
          <a:p>
            <a:r>
              <a:rPr lang="en-US" dirty="0"/>
              <a:t>Take advantage of multiprocessor systems</a:t>
            </a:r>
          </a:p>
          <a:p>
            <a:endParaRPr lang="en-US" dirty="0"/>
          </a:p>
          <a:p>
            <a:r>
              <a:rPr lang="en-US" dirty="0"/>
              <a:t>Simplify </a:t>
            </a:r>
            <a:r>
              <a:rPr lang="en-US" dirty="0" smtClean="0"/>
              <a:t>program logic when there are multiple independent entities</a:t>
            </a:r>
            <a:endParaRPr lang="en-US" dirty="0"/>
          </a:p>
          <a:p>
            <a:endParaRPr lang="en-US" dirty="0"/>
          </a:p>
          <a:p>
            <a:r>
              <a:rPr lang="en-US" dirty="0"/>
              <a:t>Perform asynchronous or background processing</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07868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49861">
                                            <p:txEl>
                                              <p:pRg st="1" end="1"/>
                                            </p:txEl>
                                          </p:spTgt>
                                        </p:tgtEl>
                                        <p:attrNameLst>
                                          <p:attrName>style.visibility</p:attrName>
                                        </p:attrNameLst>
                                      </p:cBhvr>
                                      <p:to>
                                        <p:strVal val="visible"/>
                                      </p:to>
                                    </p:set>
                                    <p:anim calcmode="lin" valueType="num">
                                      <p:cBhvr>
                                        <p:cTn id="7" dur="1000" fill="hold"/>
                                        <p:tgtEl>
                                          <p:spTgt spid="249861">
                                            <p:txEl>
                                              <p:pRg st="1" end="1"/>
                                            </p:txEl>
                                          </p:spTgt>
                                        </p:tgtEl>
                                        <p:attrNameLst>
                                          <p:attrName>ppt_w</p:attrName>
                                        </p:attrNameLst>
                                      </p:cBhvr>
                                      <p:tavLst>
                                        <p:tav tm="0">
                                          <p:val>
                                            <p:strVal val="#ppt_w*0.05"/>
                                          </p:val>
                                        </p:tav>
                                        <p:tav tm="100000">
                                          <p:val>
                                            <p:strVal val="#ppt_w"/>
                                          </p:val>
                                        </p:tav>
                                      </p:tavLst>
                                    </p:anim>
                                    <p:anim calcmode="lin" valueType="num">
                                      <p:cBhvr>
                                        <p:cTn id="8" dur="1000" fill="hold"/>
                                        <p:tgtEl>
                                          <p:spTgt spid="249861">
                                            <p:txEl>
                                              <p:pRg st="1" end="1"/>
                                            </p:txEl>
                                          </p:spTgt>
                                        </p:tgtEl>
                                        <p:attrNameLst>
                                          <p:attrName>ppt_h</p:attrName>
                                        </p:attrNameLst>
                                      </p:cBhvr>
                                      <p:tavLst>
                                        <p:tav tm="0">
                                          <p:val>
                                            <p:strVal val="#ppt_h"/>
                                          </p:val>
                                        </p:tav>
                                        <p:tav tm="100000">
                                          <p:val>
                                            <p:strVal val="#ppt_h"/>
                                          </p:val>
                                        </p:tav>
                                      </p:tavLst>
                                    </p:anim>
                                    <p:anim calcmode="lin" valueType="num">
                                      <p:cBhvr>
                                        <p:cTn id="9" dur="1000" fill="hold"/>
                                        <p:tgtEl>
                                          <p:spTgt spid="249861">
                                            <p:txEl>
                                              <p:pRg st="1" end="1"/>
                                            </p:txEl>
                                          </p:spTgt>
                                        </p:tgtEl>
                                        <p:attrNameLst>
                                          <p:attrName>ppt_x</p:attrName>
                                        </p:attrNameLst>
                                      </p:cBhvr>
                                      <p:tavLst>
                                        <p:tav tm="0">
                                          <p:val>
                                            <p:strVal val="#ppt_x-.2"/>
                                          </p:val>
                                        </p:tav>
                                        <p:tav tm="100000">
                                          <p:val>
                                            <p:strVal val="#ppt_x"/>
                                          </p:val>
                                        </p:tav>
                                      </p:tavLst>
                                    </p:anim>
                                    <p:anim calcmode="lin" valueType="num">
                                      <p:cBhvr>
                                        <p:cTn id="10" dur="1000" fill="hold"/>
                                        <p:tgtEl>
                                          <p:spTgt spid="249861">
                                            <p:txEl>
                                              <p:pRg st="1" end="1"/>
                                            </p:txEl>
                                          </p:spTgt>
                                        </p:tgtEl>
                                        <p:attrNameLst>
                                          <p:attrName>ppt_y</p:attrName>
                                        </p:attrNameLst>
                                      </p:cBhvr>
                                      <p:tavLst>
                                        <p:tav tm="0">
                                          <p:val>
                                            <p:strVal val="#ppt_y"/>
                                          </p:val>
                                        </p:tav>
                                        <p:tav tm="100000">
                                          <p:val>
                                            <p:strVal val="#ppt_y"/>
                                          </p:val>
                                        </p:tav>
                                      </p:tavLst>
                                    </p:anim>
                                    <p:animEffect transition="in" filter="fade">
                                      <p:cBhvr>
                                        <p:cTn id="11" dur="1000"/>
                                        <p:tgtEl>
                                          <p:spTgt spid="249861">
                                            <p:txEl>
                                              <p:pRg st="1" end="1"/>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249861">
                                            <p:txEl>
                                              <p:pRg st="3" end="3"/>
                                            </p:txEl>
                                          </p:spTgt>
                                        </p:tgtEl>
                                        <p:attrNameLst>
                                          <p:attrName>style.visibility</p:attrName>
                                        </p:attrNameLst>
                                      </p:cBhvr>
                                      <p:to>
                                        <p:strVal val="visible"/>
                                      </p:to>
                                    </p:set>
                                    <p:anim calcmode="lin" valueType="num">
                                      <p:cBhvr>
                                        <p:cTn id="15" dur="1000" fill="hold"/>
                                        <p:tgtEl>
                                          <p:spTgt spid="249861">
                                            <p:txEl>
                                              <p:pRg st="3" end="3"/>
                                            </p:txEl>
                                          </p:spTgt>
                                        </p:tgtEl>
                                        <p:attrNameLst>
                                          <p:attrName>ppt_w</p:attrName>
                                        </p:attrNameLst>
                                      </p:cBhvr>
                                      <p:tavLst>
                                        <p:tav tm="0">
                                          <p:val>
                                            <p:strVal val="#ppt_w*0.05"/>
                                          </p:val>
                                        </p:tav>
                                        <p:tav tm="100000">
                                          <p:val>
                                            <p:strVal val="#ppt_w"/>
                                          </p:val>
                                        </p:tav>
                                      </p:tavLst>
                                    </p:anim>
                                    <p:anim calcmode="lin" valueType="num">
                                      <p:cBhvr>
                                        <p:cTn id="16" dur="1000" fill="hold"/>
                                        <p:tgtEl>
                                          <p:spTgt spid="249861">
                                            <p:txEl>
                                              <p:pRg st="3" end="3"/>
                                            </p:txEl>
                                          </p:spTgt>
                                        </p:tgtEl>
                                        <p:attrNameLst>
                                          <p:attrName>ppt_h</p:attrName>
                                        </p:attrNameLst>
                                      </p:cBhvr>
                                      <p:tavLst>
                                        <p:tav tm="0">
                                          <p:val>
                                            <p:strVal val="#ppt_h"/>
                                          </p:val>
                                        </p:tav>
                                        <p:tav tm="100000">
                                          <p:val>
                                            <p:strVal val="#ppt_h"/>
                                          </p:val>
                                        </p:tav>
                                      </p:tavLst>
                                    </p:anim>
                                    <p:anim calcmode="lin" valueType="num">
                                      <p:cBhvr>
                                        <p:cTn id="17" dur="1000" fill="hold"/>
                                        <p:tgtEl>
                                          <p:spTgt spid="249861">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49861">
                                            <p:txEl>
                                              <p:pRg st="3" end="3"/>
                                            </p:txEl>
                                          </p:spTgt>
                                        </p:tgtEl>
                                        <p:attrNameLst>
                                          <p:attrName>ppt_y</p:attrName>
                                        </p:attrNameLst>
                                      </p:cBhvr>
                                      <p:tavLst>
                                        <p:tav tm="0">
                                          <p:val>
                                            <p:strVal val="#ppt_y"/>
                                          </p:val>
                                        </p:tav>
                                        <p:tav tm="100000">
                                          <p:val>
                                            <p:strVal val="#ppt_y"/>
                                          </p:val>
                                        </p:tav>
                                      </p:tavLst>
                                    </p:anim>
                                    <p:animEffect transition="in" filter="fade">
                                      <p:cBhvr>
                                        <p:cTn id="19" dur="1000"/>
                                        <p:tgtEl>
                                          <p:spTgt spid="249861">
                                            <p:txEl>
                                              <p:pRg st="3" end="3"/>
                                            </p:txEl>
                                          </p:spTgt>
                                        </p:tgtEl>
                                      </p:cBhvr>
                                    </p:animEffect>
                                  </p:childTnLst>
                                </p:cTn>
                              </p:par>
                            </p:childTnLst>
                          </p:cTn>
                        </p:par>
                        <p:par>
                          <p:cTn id="20" fill="hold" nodeType="afterGroup">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249861">
                                            <p:txEl>
                                              <p:pRg st="5" end="5"/>
                                            </p:txEl>
                                          </p:spTgt>
                                        </p:tgtEl>
                                        <p:attrNameLst>
                                          <p:attrName>style.visibility</p:attrName>
                                        </p:attrNameLst>
                                      </p:cBhvr>
                                      <p:to>
                                        <p:strVal val="visible"/>
                                      </p:to>
                                    </p:set>
                                    <p:anim calcmode="lin" valueType="num">
                                      <p:cBhvr>
                                        <p:cTn id="23" dur="1000" fill="hold"/>
                                        <p:tgtEl>
                                          <p:spTgt spid="249861">
                                            <p:txEl>
                                              <p:pRg st="5" end="5"/>
                                            </p:txEl>
                                          </p:spTgt>
                                        </p:tgtEl>
                                        <p:attrNameLst>
                                          <p:attrName>ppt_w</p:attrName>
                                        </p:attrNameLst>
                                      </p:cBhvr>
                                      <p:tavLst>
                                        <p:tav tm="0">
                                          <p:val>
                                            <p:strVal val="#ppt_w*0.05"/>
                                          </p:val>
                                        </p:tav>
                                        <p:tav tm="100000">
                                          <p:val>
                                            <p:strVal val="#ppt_w"/>
                                          </p:val>
                                        </p:tav>
                                      </p:tavLst>
                                    </p:anim>
                                    <p:anim calcmode="lin" valueType="num">
                                      <p:cBhvr>
                                        <p:cTn id="24" dur="1000" fill="hold"/>
                                        <p:tgtEl>
                                          <p:spTgt spid="249861">
                                            <p:txEl>
                                              <p:pRg st="5" end="5"/>
                                            </p:txEl>
                                          </p:spTgt>
                                        </p:tgtEl>
                                        <p:attrNameLst>
                                          <p:attrName>ppt_h</p:attrName>
                                        </p:attrNameLst>
                                      </p:cBhvr>
                                      <p:tavLst>
                                        <p:tav tm="0">
                                          <p:val>
                                            <p:strVal val="#ppt_h"/>
                                          </p:val>
                                        </p:tav>
                                        <p:tav tm="100000">
                                          <p:val>
                                            <p:strVal val="#ppt_h"/>
                                          </p:val>
                                        </p:tav>
                                      </p:tavLst>
                                    </p:anim>
                                    <p:anim calcmode="lin" valueType="num">
                                      <p:cBhvr>
                                        <p:cTn id="25" dur="1000" fill="hold"/>
                                        <p:tgtEl>
                                          <p:spTgt spid="249861">
                                            <p:txEl>
                                              <p:pRg st="5" end="5"/>
                                            </p:txEl>
                                          </p:spTgt>
                                        </p:tgtEl>
                                        <p:attrNameLst>
                                          <p:attrName>ppt_x</p:attrName>
                                        </p:attrNameLst>
                                      </p:cBhvr>
                                      <p:tavLst>
                                        <p:tav tm="0">
                                          <p:val>
                                            <p:strVal val="#ppt_x-.2"/>
                                          </p:val>
                                        </p:tav>
                                        <p:tav tm="100000">
                                          <p:val>
                                            <p:strVal val="#ppt_x"/>
                                          </p:val>
                                        </p:tav>
                                      </p:tavLst>
                                    </p:anim>
                                    <p:anim calcmode="lin" valueType="num">
                                      <p:cBhvr>
                                        <p:cTn id="26" dur="1000" fill="hold"/>
                                        <p:tgtEl>
                                          <p:spTgt spid="249861">
                                            <p:txEl>
                                              <p:pRg st="5" end="5"/>
                                            </p:txEl>
                                          </p:spTgt>
                                        </p:tgtEl>
                                        <p:attrNameLst>
                                          <p:attrName>ppt_y</p:attrName>
                                        </p:attrNameLst>
                                      </p:cBhvr>
                                      <p:tavLst>
                                        <p:tav tm="0">
                                          <p:val>
                                            <p:strVal val="#ppt_y"/>
                                          </p:val>
                                        </p:tav>
                                        <p:tav tm="100000">
                                          <p:val>
                                            <p:strVal val="#ppt_y"/>
                                          </p:val>
                                        </p:tav>
                                      </p:tavLst>
                                    </p:anim>
                                    <p:animEffect transition="in" filter="fade">
                                      <p:cBhvr>
                                        <p:cTn id="27" dur="1000"/>
                                        <p:tgtEl>
                                          <p:spTgt spid="249861">
                                            <p:txEl>
                                              <p:pRg st="5" end="5"/>
                                            </p:txEl>
                                          </p:spTgt>
                                        </p:tgtEl>
                                      </p:cBhvr>
                                    </p:animEffect>
                                  </p:childTnLst>
                                </p:cTn>
                              </p:par>
                            </p:childTnLst>
                          </p:cTn>
                        </p:par>
                        <p:par>
                          <p:cTn id="28" fill="hold" nodeType="afterGroup">
                            <p:stCondLst>
                              <p:cond delay="3000"/>
                            </p:stCondLst>
                            <p:childTnLst>
                              <p:par>
                                <p:cTn id="29" presetID="54" presetClass="entr" presetSubtype="0" accel="100000" fill="hold" grpId="0" nodeType="afterEffect">
                                  <p:stCondLst>
                                    <p:cond delay="0"/>
                                  </p:stCondLst>
                                  <p:childTnLst>
                                    <p:set>
                                      <p:cBhvr>
                                        <p:cTn id="30" dur="1" fill="hold">
                                          <p:stCondLst>
                                            <p:cond delay="0"/>
                                          </p:stCondLst>
                                        </p:cTn>
                                        <p:tgtEl>
                                          <p:spTgt spid="249861">
                                            <p:txEl>
                                              <p:pRg st="7" end="7"/>
                                            </p:txEl>
                                          </p:spTgt>
                                        </p:tgtEl>
                                        <p:attrNameLst>
                                          <p:attrName>style.visibility</p:attrName>
                                        </p:attrNameLst>
                                      </p:cBhvr>
                                      <p:to>
                                        <p:strVal val="visible"/>
                                      </p:to>
                                    </p:set>
                                    <p:anim calcmode="lin" valueType="num">
                                      <p:cBhvr>
                                        <p:cTn id="31" dur="1000" fill="hold"/>
                                        <p:tgtEl>
                                          <p:spTgt spid="249861">
                                            <p:txEl>
                                              <p:pRg st="7" end="7"/>
                                            </p:txEl>
                                          </p:spTgt>
                                        </p:tgtEl>
                                        <p:attrNameLst>
                                          <p:attrName>ppt_w</p:attrName>
                                        </p:attrNameLst>
                                      </p:cBhvr>
                                      <p:tavLst>
                                        <p:tav tm="0">
                                          <p:val>
                                            <p:strVal val="#ppt_w*0.05"/>
                                          </p:val>
                                        </p:tav>
                                        <p:tav tm="100000">
                                          <p:val>
                                            <p:strVal val="#ppt_w"/>
                                          </p:val>
                                        </p:tav>
                                      </p:tavLst>
                                    </p:anim>
                                    <p:anim calcmode="lin" valueType="num">
                                      <p:cBhvr>
                                        <p:cTn id="32" dur="1000" fill="hold"/>
                                        <p:tgtEl>
                                          <p:spTgt spid="249861">
                                            <p:txEl>
                                              <p:pRg st="7" end="7"/>
                                            </p:txEl>
                                          </p:spTgt>
                                        </p:tgtEl>
                                        <p:attrNameLst>
                                          <p:attrName>ppt_h</p:attrName>
                                        </p:attrNameLst>
                                      </p:cBhvr>
                                      <p:tavLst>
                                        <p:tav tm="0">
                                          <p:val>
                                            <p:strVal val="#ppt_h"/>
                                          </p:val>
                                        </p:tav>
                                        <p:tav tm="100000">
                                          <p:val>
                                            <p:strVal val="#ppt_h"/>
                                          </p:val>
                                        </p:tav>
                                      </p:tavLst>
                                    </p:anim>
                                    <p:anim calcmode="lin" valueType="num">
                                      <p:cBhvr>
                                        <p:cTn id="33" dur="1000" fill="hold"/>
                                        <p:tgtEl>
                                          <p:spTgt spid="249861">
                                            <p:txEl>
                                              <p:pRg st="7" end="7"/>
                                            </p:txEl>
                                          </p:spTgt>
                                        </p:tgtEl>
                                        <p:attrNameLst>
                                          <p:attrName>ppt_x</p:attrName>
                                        </p:attrNameLst>
                                      </p:cBhvr>
                                      <p:tavLst>
                                        <p:tav tm="0">
                                          <p:val>
                                            <p:strVal val="#ppt_x-.2"/>
                                          </p:val>
                                        </p:tav>
                                        <p:tav tm="100000">
                                          <p:val>
                                            <p:strVal val="#ppt_x"/>
                                          </p:val>
                                        </p:tav>
                                      </p:tavLst>
                                    </p:anim>
                                    <p:anim calcmode="lin" valueType="num">
                                      <p:cBhvr>
                                        <p:cTn id="34" dur="1000" fill="hold"/>
                                        <p:tgtEl>
                                          <p:spTgt spid="249861">
                                            <p:txEl>
                                              <p:pRg st="7" end="7"/>
                                            </p:txEl>
                                          </p:spTgt>
                                        </p:tgtEl>
                                        <p:attrNameLst>
                                          <p:attrName>ppt_y</p:attrName>
                                        </p:attrNameLst>
                                      </p:cBhvr>
                                      <p:tavLst>
                                        <p:tav tm="0">
                                          <p:val>
                                            <p:strVal val="#ppt_y"/>
                                          </p:val>
                                        </p:tav>
                                        <p:tav tm="100000">
                                          <p:val>
                                            <p:strVal val="#ppt_y"/>
                                          </p:val>
                                        </p:tav>
                                      </p:tavLst>
                                    </p:anim>
                                    <p:animEffect transition="in" filter="fade">
                                      <p:cBhvr>
                                        <p:cTn id="35" dur="1000"/>
                                        <p:tgtEl>
                                          <p:spTgt spid="2498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build="p"/>
    </p:bld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5443</TotalTime>
  <Words>2486</Words>
  <Application>Microsoft Office PowerPoint</Application>
  <PresentationFormat>On-screen Show (4:3)</PresentationFormat>
  <Paragraphs>434</Paragraphs>
  <Slides>30</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Adobe Gothic Std B</vt:lpstr>
      <vt:lpstr>Arial</vt:lpstr>
      <vt:lpstr>Arial Narrow</vt:lpstr>
      <vt:lpstr>Courier New</vt:lpstr>
      <vt:lpstr>Times New Roman</vt:lpstr>
      <vt:lpstr>Verdana</vt:lpstr>
      <vt:lpstr>Wingdings</vt:lpstr>
      <vt:lpstr>Tech Mahindra Powerpoint Template</vt:lpstr>
      <vt:lpstr>ESG-FocusAreas_Nov'12Update_Issue1</vt:lpstr>
      <vt:lpstr>Multithreading </vt:lpstr>
      <vt:lpstr>Objectives</vt:lpstr>
      <vt:lpstr>Agenda</vt:lpstr>
      <vt:lpstr>Multitasking</vt:lpstr>
      <vt:lpstr>Process-based Multitasking</vt:lpstr>
      <vt:lpstr>Thread based Multitasking</vt:lpstr>
      <vt:lpstr>What is a Thread?</vt:lpstr>
      <vt:lpstr>Multithreading Example</vt:lpstr>
      <vt:lpstr>Why Multithreading?</vt:lpstr>
      <vt:lpstr>Multithreading in Java</vt:lpstr>
      <vt:lpstr>Using Runnable interface</vt:lpstr>
      <vt:lpstr>Using Thread class</vt:lpstr>
      <vt:lpstr>Thread Life Cycle</vt:lpstr>
      <vt:lpstr>Thread States</vt:lpstr>
      <vt:lpstr>Using sleep(), yield()</vt:lpstr>
      <vt:lpstr>sleep() method</vt:lpstr>
      <vt:lpstr>Thread Priorities</vt:lpstr>
      <vt:lpstr>Thread Priority</vt:lpstr>
      <vt:lpstr>Joins</vt:lpstr>
      <vt:lpstr>Synchronization</vt:lpstr>
      <vt:lpstr>Synchronization</vt:lpstr>
      <vt:lpstr>Synchronization</vt:lpstr>
      <vt:lpstr>Synchronization</vt:lpstr>
      <vt:lpstr>wait() &amp; notify()</vt:lpstr>
      <vt:lpstr>wait() &amp; notify()</vt:lpstr>
      <vt:lpstr>Thread-safe classes</vt:lpstr>
      <vt:lpstr>Daemon Threads</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366</cp:revision>
  <dcterms:created xsi:type="dcterms:W3CDTF">1999-01-05T13:34:36Z</dcterms:created>
  <dcterms:modified xsi:type="dcterms:W3CDTF">2016-08-10T18:48:28Z</dcterms:modified>
</cp:coreProperties>
</file>