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9" r:id="rId1"/>
    <p:sldMasterId id="2147483911" r:id="rId2"/>
  </p:sldMasterIdLst>
  <p:notesMasterIdLst>
    <p:notesMasterId r:id="rId49"/>
  </p:notesMasterIdLst>
  <p:handoutMasterIdLst>
    <p:handoutMasterId r:id="rId50"/>
  </p:handoutMasterIdLst>
  <p:sldIdLst>
    <p:sldId id="1332" r:id="rId3"/>
    <p:sldId id="1336" r:id="rId4"/>
    <p:sldId id="1337" r:id="rId5"/>
    <p:sldId id="1292" r:id="rId6"/>
    <p:sldId id="1288" r:id="rId7"/>
    <p:sldId id="1290" r:id="rId8"/>
    <p:sldId id="1300" r:id="rId9"/>
    <p:sldId id="1291" r:id="rId10"/>
    <p:sldId id="1293" r:id="rId11"/>
    <p:sldId id="1340" r:id="rId12"/>
    <p:sldId id="1339" r:id="rId13"/>
    <p:sldId id="1326" r:id="rId14"/>
    <p:sldId id="1328" r:id="rId15"/>
    <p:sldId id="1295" r:id="rId16"/>
    <p:sldId id="1329" r:id="rId17"/>
    <p:sldId id="1331" r:id="rId18"/>
    <p:sldId id="1301" r:id="rId19"/>
    <p:sldId id="1296" r:id="rId20"/>
    <p:sldId id="1302" r:id="rId21"/>
    <p:sldId id="1298" r:id="rId22"/>
    <p:sldId id="1303" r:id="rId23"/>
    <p:sldId id="1305" r:id="rId24"/>
    <p:sldId id="1312" r:id="rId25"/>
    <p:sldId id="1313" r:id="rId26"/>
    <p:sldId id="1319" r:id="rId27"/>
    <p:sldId id="1318" r:id="rId28"/>
    <p:sldId id="1322" r:id="rId29"/>
    <p:sldId id="1314" r:id="rId30"/>
    <p:sldId id="1315" r:id="rId31"/>
    <p:sldId id="1308" r:id="rId32"/>
    <p:sldId id="1306" r:id="rId33"/>
    <p:sldId id="1309" r:id="rId34"/>
    <p:sldId id="1310" r:id="rId35"/>
    <p:sldId id="1335" r:id="rId36"/>
    <p:sldId id="1341" r:id="rId37"/>
    <p:sldId id="1342" r:id="rId38"/>
    <p:sldId id="1343" r:id="rId39"/>
    <p:sldId id="1344" r:id="rId40"/>
    <p:sldId id="1375" r:id="rId41"/>
    <p:sldId id="1362" r:id="rId42"/>
    <p:sldId id="1363" r:id="rId43"/>
    <p:sldId id="1364" r:id="rId44"/>
    <p:sldId id="1365" r:id="rId45"/>
    <p:sldId id="1366" r:id="rId46"/>
    <p:sldId id="1338" r:id="rId47"/>
    <p:sldId id="1333" r:id="rId48"/>
  </p:sldIdLst>
  <p:sldSz cx="9144000" cy="6858000" type="screen4x3"/>
  <p:notesSz cx="6858000" cy="9144000"/>
  <p:defaultTextStyle>
    <a:defPPr>
      <a:defRPr lang="en-US"/>
    </a:defPPr>
    <a:lvl1pPr algn="l" rtl="0" eaLnBrk="0" fontAlgn="base" hangingPunct="0">
      <a:spcBef>
        <a:spcPct val="0"/>
      </a:spcBef>
      <a:spcAft>
        <a:spcPct val="0"/>
      </a:spcAft>
      <a:defRPr sz="2200" b="1" kern="1200">
        <a:solidFill>
          <a:srgbClr val="FF3300"/>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rgbClr val="FF3300"/>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rgbClr val="FF3300"/>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rgbClr val="FF3300"/>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rgbClr val="FF3300"/>
        </a:solidFill>
        <a:latin typeface="Times New Roman" pitchFamily="18" charset="0"/>
        <a:ea typeface="+mn-ea"/>
        <a:cs typeface="+mn-cs"/>
      </a:defRPr>
    </a:lvl5pPr>
    <a:lvl6pPr marL="2286000" algn="l" defTabSz="914400" rtl="0" eaLnBrk="1" latinLnBrk="0" hangingPunct="1">
      <a:defRPr sz="2200" b="1" kern="1200">
        <a:solidFill>
          <a:srgbClr val="FF3300"/>
        </a:solidFill>
        <a:latin typeface="Times New Roman" pitchFamily="18" charset="0"/>
        <a:ea typeface="+mn-ea"/>
        <a:cs typeface="+mn-cs"/>
      </a:defRPr>
    </a:lvl6pPr>
    <a:lvl7pPr marL="2743200" algn="l" defTabSz="914400" rtl="0" eaLnBrk="1" latinLnBrk="0" hangingPunct="1">
      <a:defRPr sz="2200" b="1" kern="1200">
        <a:solidFill>
          <a:srgbClr val="FF3300"/>
        </a:solidFill>
        <a:latin typeface="Times New Roman" pitchFamily="18" charset="0"/>
        <a:ea typeface="+mn-ea"/>
        <a:cs typeface="+mn-cs"/>
      </a:defRPr>
    </a:lvl7pPr>
    <a:lvl8pPr marL="3200400" algn="l" defTabSz="914400" rtl="0" eaLnBrk="1" latinLnBrk="0" hangingPunct="1">
      <a:defRPr sz="2200" b="1" kern="1200">
        <a:solidFill>
          <a:srgbClr val="FF3300"/>
        </a:solidFill>
        <a:latin typeface="Times New Roman" pitchFamily="18" charset="0"/>
        <a:ea typeface="+mn-ea"/>
        <a:cs typeface="+mn-cs"/>
      </a:defRPr>
    </a:lvl8pPr>
    <a:lvl9pPr marL="3657600" algn="l" defTabSz="914400" rtl="0" eaLnBrk="1" latinLnBrk="0" hangingPunct="1">
      <a:defRPr sz="2200" b="1" kern="1200">
        <a:solidFill>
          <a:srgbClr val="FF33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3300"/>
    <a:srgbClr val="C0C0C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09" autoAdjust="0"/>
    <p:restoredTop sz="93933" autoAdjust="0"/>
  </p:normalViewPr>
  <p:slideViewPr>
    <p:cSldViewPr>
      <p:cViewPr varScale="1">
        <p:scale>
          <a:sx n="57" d="100"/>
          <a:sy n="57" d="100"/>
        </p:scale>
        <p:origin x="66"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defRPr>
            </a:lvl1pPr>
          </a:lstStyle>
          <a:p>
            <a:pPr>
              <a:defRPr/>
            </a:pPr>
            <a:endParaRPr lang="en-US"/>
          </a:p>
        </p:txBody>
      </p:sp>
      <p:sp>
        <p:nvSpPr>
          <p:cNvPr id="109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109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defRPr>
            </a:lvl1pPr>
          </a:lstStyle>
          <a:p>
            <a:pPr>
              <a:defRPr/>
            </a:pPr>
            <a:endParaRPr lang="en-US"/>
          </a:p>
        </p:txBody>
      </p:sp>
      <p:sp>
        <p:nvSpPr>
          <p:cNvPr id="109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F42D29F8-614A-40B1-9FCF-1D1D29BE3AE1}" type="slidenum">
              <a:rPr lang="en-US"/>
              <a:pPr>
                <a:defRPr/>
              </a:pPr>
              <a:t>‹#›</a:t>
            </a:fld>
            <a:endParaRPr lang="en-US"/>
          </a:p>
        </p:txBody>
      </p:sp>
    </p:spTree>
    <p:extLst>
      <p:ext uri="{BB962C8B-B14F-4D97-AF65-F5344CB8AC3E}">
        <p14:creationId xmlns:p14="http://schemas.microsoft.com/office/powerpoint/2010/main" val="1116275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3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defRPr>
            </a:lvl1pPr>
          </a:lstStyle>
          <a:p>
            <a:pPr>
              <a:defRPr/>
            </a:pPr>
            <a:endParaRPr lang="en-US"/>
          </a:p>
        </p:txBody>
      </p:sp>
      <p:sp>
        <p:nvSpPr>
          <p:cNvPr id="1213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3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3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defRPr>
            </a:lvl1pPr>
          </a:lstStyle>
          <a:p>
            <a:pPr>
              <a:defRPr/>
            </a:pPr>
            <a:endParaRPr lang="en-US"/>
          </a:p>
        </p:txBody>
      </p:sp>
      <p:sp>
        <p:nvSpPr>
          <p:cNvPr id="1213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3A033D2A-4EF3-4736-BC5E-C9FC30AACA76}" type="slidenum">
              <a:rPr lang="en-US"/>
              <a:pPr>
                <a:defRPr/>
              </a:pPr>
              <a:t>‹#›</a:t>
            </a:fld>
            <a:endParaRPr lang="en-US"/>
          </a:p>
        </p:txBody>
      </p:sp>
    </p:spTree>
    <p:extLst>
      <p:ext uri="{BB962C8B-B14F-4D97-AF65-F5344CB8AC3E}">
        <p14:creationId xmlns:p14="http://schemas.microsoft.com/office/powerpoint/2010/main" val="26674438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5FE0C42C-FB8A-4CC2-BFA1-B900A6AD905A}" type="slidenum">
              <a:rPr lang="en-US" sz="1200" b="0" smtClean="0">
                <a:solidFill>
                  <a:schemeClr val="tx1"/>
                </a:solidFill>
              </a:rPr>
              <a:pPr/>
              <a:t>1</a:t>
            </a:fld>
            <a:endParaRPr lang="en-US" sz="1200" b="0" smtClean="0">
              <a:solidFill>
                <a:schemeClr val="tx1"/>
              </a:solidFill>
            </a:endParaRPr>
          </a:p>
        </p:txBody>
      </p:sp>
    </p:spTree>
    <p:extLst>
      <p:ext uri="{BB962C8B-B14F-4D97-AF65-F5344CB8AC3E}">
        <p14:creationId xmlns:p14="http://schemas.microsoft.com/office/powerpoint/2010/main" val="3206867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6F1FAFE3-42CB-4989-BD29-F5DC08721C9D}" type="slidenum">
              <a:rPr lang="en-US" sz="1200" b="0" smtClean="0">
                <a:solidFill>
                  <a:schemeClr val="tx1"/>
                </a:solidFill>
              </a:rPr>
              <a:pPr/>
              <a:t>10</a:t>
            </a:fld>
            <a:endParaRPr lang="en-US" sz="1200" b="0" smtClean="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Image for </a:t>
            </a:r>
            <a:r>
              <a:rPr lang="en-US" b="1" smtClean="0"/>
              <a:t>set</a:t>
            </a:r>
            <a:r>
              <a:rPr lang="en-US" smtClean="0"/>
              <a:t> to be included. Can look at Head First for help.</a:t>
            </a:r>
          </a:p>
          <a:p>
            <a:pPr eaLnBrk="1" hangingPunct="1"/>
            <a:r>
              <a:rPr lang="en-US" smtClean="0"/>
              <a:t>IImage for </a:t>
            </a:r>
            <a:r>
              <a:rPr lang="en-US" b="1" smtClean="0"/>
              <a:t>set </a:t>
            </a:r>
            <a:r>
              <a:rPr lang="en-US" smtClean="0"/>
              <a:t>for </a:t>
            </a:r>
            <a:r>
              <a:rPr lang="en-US" b="1" smtClean="0"/>
              <a:t>SortedSet</a:t>
            </a:r>
            <a:r>
              <a:rPr lang="en-US" smtClean="0"/>
              <a:t> to be included. Can look at Head First for help.</a:t>
            </a:r>
          </a:p>
        </p:txBody>
      </p:sp>
    </p:spTree>
    <p:extLst>
      <p:ext uri="{BB962C8B-B14F-4D97-AF65-F5344CB8AC3E}">
        <p14:creationId xmlns:p14="http://schemas.microsoft.com/office/powerpoint/2010/main" val="42893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59010D05-9D95-4799-8B4A-BE993B1A9597}" type="slidenum">
              <a:rPr lang="en-US" sz="1200" b="0" smtClean="0">
                <a:solidFill>
                  <a:schemeClr val="tx1"/>
                </a:solidFill>
              </a:rPr>
              <a:pPr/>
              <a:t>11</a:t>
            </a:fld>
            <a:endParaRPr lang="en-US" sz="1200" b="0" smtClean="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32797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A77D93A4-4B69-497E-BF3E-D85802CAAEA4}" type="slidenum">
              <a:rPr lang="en-US" sz="1200" b="0" smtClean="0">
                <a:solidFill>
                  <a:schemeClr val="tx1"/>
                </a:solidFill>
              </a:rPr>
              <a:pPr/>
              <a:t>12</a:t>
            </a:fld>
            <a:endParaRPr lang="en-US" sz="1200" b="0" smtClean="0">
              <a:solidFill>
                <a:schemeClr val="tx1"/>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53540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28DADBCE-A988-4E3A-97C7-AB9121120B0E}" type="slidenum">
              <a:rPr lang="en-US" sz="1200" b="0" smtClean="0">
                <a:solidFill>
                  <a:schemeClr val="tx1"/>
                </a:solidFill>
              </a:rPr>
              <a:pPr/>
              <a:t>13</a:t>
            </a:fld>
            <a:endParaRPr lang="en-US" sz="1200" b="0" smtClean="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2986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59010D05-9D95-4799-8B4A-BE993B1A9597}" type="slidenum">
              <a:rPr lang="en-US" sz="1200" b="0" smtClean="0">
                <a:solidFill>
                  <a:schemeClr val="tx1"/>
                </a:solidFill>
              </a:rPr>
              <a:pPr/>
              <a:t>14</a:t>
            </a:fld>
            <a:endParaRPr lang="en-US" sz="1200" b="0" smtClean="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71618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A78E1250-E6AA-45E3-95A6-0CB92D2E4B61}" type="slidenum">
              <a:rPr lang="en-US" sz="1200" b="0" smtClean="0">
                <a:solidFill>
                  <a:schemeClr val="tx1"/>
                </a:solidFill>
              </a:rPr>
              <a:pPr/>
              <a:t>15</a:t>
            </a:fld>
            <a:endParaRPr lang="en-US" sz="1200" b="0" smtClean="0">
              <a:solidFill>
                <a:schemeClr val="tx1"/>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3150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013D55F5-B701-48BE-8212-A56648A1ABE2}" type="slidenum">
              <a:rPr lang="en-US" sz="1200" b="0" smtClean="0">
                <a:solidFill>
                  <a:schemeClr val="tx1"/>
                </a:solidFill>
              </a:rPr>
              <a:pPr/>
              <a:t>16</a:t>
            </a:fld>
            <a:endParaRPr lang="en-US" sz="1200" b="0" smtClean="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03308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E977DCC2-0962-4053-87FD-600EBF33EC36}" type="slidenum">
              <a:rPr lang="en-US" sz="1200" b="0" smtClean="0">
                <a:solidFill>
                  <a:schemeClr val="tx1"/>
                </a:solidFill>
              </a:rPr>
              <a:pPr/>
              <a:t>17</a:t>
            </a:fld>
            <a:endParaRPr lang="en-US" sz="1200" b="0" smtClean="0">
              <a:solidFill>
                <a:schemeClr val="tx1"/>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59245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DB82F0A6-9DE2-4708-BF8C-ACA86D98C04F}" type="slidenum">
              <a:rPr lang="en-US" sz="1200" b="0" smtClean="0">
                <a:solidFill>
                  <a:schemeClr val="tx1"/>
                </a:solidFill>
              </a:rPr>
              <a:pPr/>
              <a:t>18</a:t>
            </a:fld>
            <a:endParaRPr lang="en-US" sz="1200" b="0" smtClean="0">
              <a:solidFill>
                <a:schemeClr val="tx1"/>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Can the table 11.2 from Khaled Moghul be included?</a:t>
            </a:r>
          </a:p>
        </p:txBody>
      </p:sp>
    </p:spTree>
    <p:extLst>
      <p:ext uri="{BB962C8B-B14F-4D97-AF65-F5344CB8AC3E}">
        <p14:creationId xmlns:p14="http://schemas.microsoft.com/office/powerpoint/2010/main" val="3454759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198CD8A7-6859-41ED-935B-C395B4F30B87}" type="slidenum">
              <a:rPr lang="en-US" sz="1200" b="0" smtClean="0">
                <a:solidFill>
                  <a:schemeClr val="tx1"/>
                </a:solidFill>
              </a:rPr>
              <a:pPr/>
              <a:t>19</a:t>
            </a:fld>
            <a:endParaRPr lang="en-US" sz="1200" b="0" smtClean="0">
              <a:solidFill>
                <a:schemeClr val="tx1"/>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71971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BE1BB96-2851-4E59-867B-7A4A1B6D9553}" type="slidenum">
              <a:rPr lang="en-US" b="0" smtClean="0"/>
              <a:pPr/>
              <a:t>2</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85439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9322B103-B34A-4815-9313-8053527EFB4D}" type="slidenum">
              <a:rPr lang="en-US" sz="1200" b="0" smtClean="0">
                <a:solidFill>
                  <a:schemeClr val="tx1"/>
                </a:solidFill>
              </a:rPr>
              <a:pPr/>
              <a:t>20</a:t>
            </a:fld>
            <a:endParaRPr lang="en-US" sz="1200" b="0" smtClean="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http://www.janeg.ca/scjp/util/collection.html</a:t>
            </a:r>
            <a:r>
              <a:rPr lang="en-US" smtClean="0"/>
              <a:t> can we include the methods?</a:t>
            </a:r>
          </a:p>
        </p:txBody>
      </p:sp>
    </p:spTree>
    <p:extLst>
      <p:ext uri="{BB962C8B-B14F-4D97-AF65-F5344CB8AC3E}">
        <p14:creationId xmlns:p14="http://schemas.microsoft.com/office/powerpoint/2010/main" val="615687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EE5DE4D9-3109-41B5-9672-D33F1A436047}" type="slidenum">
              <a:rPr lang="en-US" sz="1200" b="0" smtClean="0">
                <a:solidFill>
                  <a:schemeClr val="tx1"/>
                </a:solidFill>
              </a:rPr>
              <a:pPr/>
              <a:t>21</a:t>
            </a:fld>
            <a:endParaRPr lang="en-US" sz="1200" b="0" smtClean="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30171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22E4F539-851E-4343-9056-DC61901C7459}" type="slidenum">
              <a:rPr lang="en-US" sz="1200" b="0" smtClean="0">
                <a:solidFill>
                  <a:schemeClr val="tx1"/>
                </a:solidFill>
              </a:rPr>
              <a:pPr/>
              <a:t>22</a:t>
            </a:fld>
            <a:endParaRPr lang="en-US" sz="1200" b="0" smtClean="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42007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274961CE-FCF7-45E9-97D6-2CAAB59EE6C2}" type="slidenum">
              <a:rPr lang="en-US" sz="1200" b="0" smtClean="0">
                <a:solidFill>
                  <a:schemeClr val="tx1"/>
                </a:solidFill>
              </a:rPr>
              <a:pPr/>
              <a:t>23</a:t>
            </a:fld>
            <a:endParaRPr lang="en-US" sz="1200" b="0" smtClean="0">
              <a:solidFill>
                <a:schemeClr val="tx1"/>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340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D4057897-32F3-4183-A206-F5E19F2B7389}" type="slidenum">
              <a:rPr lang="en-US" sz="1200" b="0" smtClean="0">
                <a:solidFill>
                  <a:schemeClr val="tx1"/>
                </a:solidFill>
              </a:rPr>
              <a:pPr/>
              <a:t>24</a:t>
            </a:fld>
            <a:endParaRPr lang="en-US" sz="1200" b="0" smtClean="0">
              <a:solidFill>
                <a:schemeClr val="tx1"/>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39550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A4A6D238-BFAD-434D-80FC-4569D8F8F10F}" type="slidenum">
              <a:rPr lang="en-US" sz="1200" b="0" smtClean="0">
                <a:solidFill>
                  <a:schemeClr val="tx1"/>
                </a:solidFill>
              </a:rPr>
              <a:pPr/>
              <a:t>25</a:t>
            </a:fld>
            <a:endParaRPr lang="en-US" sz="1200" b="0" smtClean="0">
              <a:solidFill>
                <a:schemeClr val="tx1"/>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86993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8F382594-C4C1-4F54-8A73-2F9469A9FBEC}" type="slidenum">
              <a:rPr lang="en-US" sz="1200" b="0" smtClean="0">
                <a:solidFill>
                  <a:schemeClr val="tx1"/>
                </a:solidFill>
              </a:rPr>
              <a:pPr/>
              <a:t>26</a:t>
            </a:fld>
            <a:endParaRPr lang="en-US" sz="1200" b="0" smtClean="0">
              <a:solidFill>
                <a:schemeClr val="tx1"/>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84167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519644BD-D67F-44B0-98FB-F48C518C555E}" type="slidenum">
              <a:rPr lang="en-US" sz="1200" b="0" smtClean="0">
                <a:solidFill>
                  <a:schemeClr val="tx1"/>
                </a:solidFill>
              </a:rPr>
              <a:pPr/>
              <a:t>27</a:t>
            </a:fld>
            <a:endParaRPr lang="en-US" sz="1200" b="0" smtClean="0">
              <a:solidFill>
                <a:schemeClr val="tx1"/>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Scope for </a:t>
            </a:r>
            <a:r>
              <a:rPr lang="en-US" b="1" smtClean="0"/>
              <a:t>Comparator Interface.</a:t>
            </a:r>
          </a:p>
        </p:txBody>
      </p:sp>
    </p:spTree>
    <p:extLst>
      <p:ext uri="{BB962C8B-B14F-4D97-AF65-F5344CB8AC3E}">
        <p14:creationId xmlns:p14="http://schemas.microsoft.com/office/powerpoint/2010/main" val="1666479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A0AF32EB-BA74-4E6E-8194-3E3F3902FE68}" type="slidenum">
              <a:rPr lang="en-US" sz="1200" b="0" smtClean="0">
                <a:solidFill>
                  <a:schemeClr val="tx1"/>
                </a:solidFill>
              </a:rPr>
              <a:pPr/>
              <a:t>28</a:t>
            </a:fld>
            <a:endParaRPr lang="en-US" sz="1200" b="0" smtClean="0">
              <a:solidFill>
                <a:schemeClr val="tx1"/>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59401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0217EC80-9467-462E-A348-F2D15F747BCF}" type="slidenum">
              <a:rPr lang="en-US" sz="1200" b="0" smtClean="0">
                <a:solidFill>
                  <a:schemeClr val="tx1"/>
                </a:solidFill>
              </a:rPr>
              <a:pPr/>
              <a:t>29</a:t>
            </a:fld>
            <a:endParaRPr lang="en-US" sz="1200" b="0" smtClean="0">
              <a:solidFill>
                <a:schemeClr val="tx1"/>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1307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rgbClr val="FF3300"/>
                </a:solidFill>
                <a:latin typeface="Courier New" pitchFamily="49" charset="0"/>
              </a:defRPr>
            </a:lvl1pPr>
            <a:lvl2pPr marL="742950" indent="-285750">
              <a:defRPr sz="1500">
                <a:solidFill>
                  <a:srgbClr val="FF3300"/>
                </a:solidFill>
                <a:latin typeface="Courier New" pitchFamily="49" charset="0"/>
              </a:defRPr>
            </a:lvl2pPr>
            <a:lvl3pPr marL="1143000" indent="-228600">
              <a:defRPr sz="1500">
                <a:solidFill>
                  <a:srgbClr val="FF3300"/>
                </a:solidFill>
                <a:latin typeface="Courier New" pitchFamily="49" charset="0"/>
              </a:defRPr>
            </a:lvl3pPr>
            <a:lvl4pPr marL="1600200" indent="-228600">
              <a:defRPr sz="1500">
                <a:solidFill>
                  <a:srgbClr val="FF3300"/>
                </a:solidFill>
                <a:latin typeface="Courier New" pitchFamily="49" charset="0"/>
              </a:defRPr>
            </a:lvl4pPr>
            <a:lvl5pPr marL="2057400" indent="-22860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fld id="{E8134B81-3565-4733-AA0E-334A5DFA0D98}" type="slidenum">
              <a:rPr lang="en-US" sz="1200" smtClean="0">
                <a:solidFill>
                  <a:schemeClr val="tx1"/>
                </a:solidFill>
                <a:latin typeface="Times New Roman" pitchFamily="18" charset="0"/>
              </a:rPr>
              <a:pPr/>
              <a:t>3</a:t>
            </a:fld>
            <a:endParaRPr lang="en-US" sz="1200" smtClean="0">
              <a:solidFill>
                <a:schemeClr val="tx1"/>
              </a:solidFill>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60216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36DBA78F-D13B-4F6C-BB33-DA037C2D59EB}" type="slidenum">
              <a:rPr lang="en-US" sz="1200" b="0" smtClean="0">
                <a:solidFill>
                  <a:schemeClr val="tx1"/>
                </a:solidFill>
              </a:rPr>
              <a:pPr/>
              <a:t>30</a:t>
            </a:fld>
            <a:endParaRPr lang="en-US" sz="1200" b="0" smtClean="0">
              <a:solidFill>
                <a:schemeClr val="tx1"/>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71170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E0273F0C-793A-4C00-8835-A72E2B0CAA3D}" type="slidenum">
              <a:rPr lang="en-US" sz="1200" b="0" smtClean="0">
                <a:solidFill>
                  <a:schemeClr val="tx1"/>
                </a:solidFill>
              </a:rPr>
              <a:pPr/>
              <a:t>31</a:t>
            </a:fld>
            <a:endParaRPr lang="en-US" sz="1200" b="0" smtClean="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24693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A59B244D-E971-49FE-833B-FB03AE4050F6}" type="slidenum">
              <a:rPr lang="en-US" sz="1200" b="0" smtClean="0">
                <a:solidFill>
                  <a:schemeClr val="tx1"/>
                </a:solidFill>
              </a:rPr>
              <a:pPr/>
              <a:t>32</a:t>
            </a:fld>
            <a:endParaRPr lang="en-US" sz="1200" b="0" smtClean="0">
              <a:solidFill>
                <a:schemeClr val="tx1"/>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52962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45962581-89F6-4D6C-9783-D72F15BB9B73}" type="slidenum">
              <a:rPr lang="en-US" sz="1200" b="0" smtClean="0">
                <a:solidFill>
                  <a:schemeClr val="tx1"/>
                </a:solidFill>
              </a:rPr>
              <a:pPr/>
              <a:t>33</a:t>
            </a:fld>
            <a:endParaRPr lang="en-US" sz="1200" b="0" smtClean="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39689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rgbClr val="FF3300"/>
                </a:solidFill>
                <a:latin typeface="Courier New" pitchFamily="49" charset="0"/>
              </a:defRPr>
            </a:lvl1pPr>
            <a:lvl2pPr marL="742950" indent="-285750">
              <a:defRPr sz="1500">
                <a:solidFill>
                  <a:srgbClr val="FF3300"/>
                </a:solidFill>
                <a:latin typeface="Courier New" pitchFamily="49" charset="0"/>
              </a:defRPr>
            </a:lvl2pPr>
            <a:lvl3pPr marL="1143000" indent="-228600">
              <a:defRPr sz="1500">
                <a:solidFill>
                  <a:srgbClr val="FF3300"/>
                </a:solidFill>
                <a:latin typeface="Courier New" pitchFamily="49" charset="0"/>
              </a:defRPr>
            </a:lvl3pPr>
            <a:lvl4pPr marL="1600200" indent="-228600">
              <a:defRPr sz="1500">
                <a:solidFill>
                  <a:srgbClr val="FF3300"/>
                </a:solidFill>
                <a:latin typeface="Courier New" pitchFamily="49" charset="0"/>
              </a:defRPr>
            </a:lvl4pPr>
            <a:lvl5pPr marL="2057400" indent="-22860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fld id="{10D67C2E-6586-4360-BC16-EC464666A20A}" type="slidenum">
              <a:rPr lang="en-US" sz="1200" smtClean="0">
                <a:solidFill>
                  <a:schemeClr val="tx1"/>
                </a:solidFill>
                <a:latin typeface="Times New Roman" pitchFamily="18" charset="0"/>
              </a:rPr>
              <a:pPr/>
              <a:t>34</a:t>
            </a:fld>
            <a:endParaRPr lang="en-US" sz="1200" smtClean="0">
              <a:solidFill>
                <a:schemeClr val="tx1"/>
              </a:solidFill>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2515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338DF9-20F7-4FE1-A5C5-C9254ECEEF10}" type="slidenum">
              <a:rPr lang="en-US" altLang="en-US"/>
              <a:pPr eaLnBrk="1" hangingPunct="1"/>
              <a:t>35</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Typically, the programmer knows what</a:t>
            </a:r>
          </a:p>
          <a:p>
            <a:pPr eaLnBrk="1" hangingPunct="1"/>
            <a:r>
              <a:rPr lang="en-US" altLang="en-US" dirty="0" smtClean="0"/>
              <a:t>kind of data has been placed into a particular list. However, the cast is essential. The</a:t>
            </a:r>
          </a:p>
          <a:p>
            <a:pPr eaLnBrk="1" hangingPunct="1"/>
            <a:r>
              <a:rPr lang="en-US" altLang="en-US" dirty="0" smtClean="0"/>
              <a:t>compiler can only guarantee that an Object will be returned by the iterator. To ensure</a:t>
            </a:r>
          </a:p>
          <a:p>
            <a:pPr eaLnBrk="1" hangingPunct="1"/>
            <a:r>
              <a:rPr lang="en-US" altLang="en-US" dirty="0" smtClean="0"/>
              <a:t>the assignment to a variable of type Integer is type safe, the cast is required.</a:t>
            </a:r>
          </a:p>
          <a:p>
            <a:pPr eaLnBrk="1" hangingPunct="1"/>
            <a:endParaRPr lang="en-US" altLang="en-US" dirty="0" smtClean="0"/>
          </a:p>
          <a:p>
            <a:pPr eaLnBrk="1" hangingPunct="1"/>
            <a:r>
              <a:rPr lang="en-US" altLang="en-US" dirty="0" smtClean="0"/>
              <a:t>Of course, the cast not only introduces clutter. It also introduces the possibility of</a:t>
            </a:r>
          </a:p>
          <a:p>
            <a:pPr eaLnBrk="1" hangingPunct="1"/>
            <a:r>
              <a:rPr lang="en-US" altLang="en-US" dirty="0" smtClean="0"/>
              <a:t>a run time error, since the programmer might be mistaken.</a:t>
            </a:r>
          </a:p>
          <a:p>
            <a:pPr eaLnBrk="1" hangingPunct="1"/>
            <a:endParaRPr lang="en-US" altLang="en-US" dirty="0" smtClean="0"/>
          </a:p>
          <a:p>
            <a:pPr eaLnBrk="1" hangingPunct="1"/>
            <a:r>
              <a:rPr lang="en-US" altLang="en-US" dirty="0" smtClean="0"/>
              <a:t>What if programmers could actually express their intent, and mark a list as being</a:t>
            </a:r>
          </a:p>
          <a:p>
            <a:pPr eaLnBrk="1" hangingPunct="1"/>
            <a:r>
              <a:rPr lang="en-US" altLang="en-US" dirty="0" smtClean="0"/>
              <a:t>restricted to contain a particular data type? This is the core idea behind generics.</a:t>
            </a:r>
          </a:p>
          <a:p>
            <a:pPr eaLnBrk="1" hangingPunct="1"/>
            <a:endParaRPr lang="en-US" altLang="en-US" dirty="0" smtClean="0"/>
          </a:p>
        </p:txBody>
      </p:sp>
    </p:spTree>
    <p:extLst>
      <p:ext uri="{BB962C8B-B14F-4D97-AF65-F5344CB8AC3E}">
        <p14:creationId xmlns:p14="http://schemas.microsoft.com/office/powerpoint/2010/main" val="239165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96AE73-44DF-4F3B-BFED-F211D5A4EBE1}" type="slidenum">
              <a:rPr lang="en-US" altLang="en-US"/>
              <a:pPr eaLnBrk="1" hangingPunct="1"/>
              <a:t>36</a:t>
            </a:fld>
            <a:endParaRPr lang="en-US" altLang="en-US"/>
          </a:p>
        </p:txBody>
      </p:sp>
      <p:sp>
        <p:nvSpPr>
          <p:cNvPr id="110595" name="Rectangle 2"/>
          <p:cNvSpPr>
            <a:spLocks noGrp="1" noRot="1" noChangeAspect="1" noChangeArrowheads="1" noTextEdit="1"/>
          </p:cNvSpPr>
          <p:nvPr>
            <p:ph type="sldImg"/>
          </p:nvPr>
        </p:nvSpPr>
        <p:spPr>
          <a:xfrm>
            <a:off x="1143000" y="684213"/>
            <a:ext cx="4573588" cy="3430587"/>
          </a:xfrm>
          <a:ln/>
        </p:spPr>
      </p:sp>
      <p:sp>
        <p:nvSpPr>
          <p:cNvPr id="110596"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This will generate the error as you are trying to convert the Integer object value to the String</a:t>
            </a:r>
          </a:p>
        </p:txBody>
      </p:sp>
    </p:spTree>
    <p:extLst>
      <p:ext uri="{BB962C8B-B14F-4D97-AF65-F5344CB8AC3E}">
        <p14:creationId xmlns:p14="http://schemas.microsoft.com/office/powerpoint/2010/main" val="1758935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6DC8A0-4965-4D1D-B156-714CCB6689BF}" type="slidenum">
              <a:rPr lang="en-US" altLang="en-US"/>
              <a:pPr eaLnBrk="1" hangingPunct="1"/>
              <a:t>37</a:t>
            </a:fld>
            <a:endParaRPr lang="en-US" altLang="en-US"/>
          </a:p>
        </p:txBody>
      </p:sp>
      <p:sp>
        <p:nvSpPr>
          <p:cNvPr id="112643" name="Rectangle 2"/>
          <p:cNvSpPr>
            <a:spLocks noGrp="1" noRot="1" noChangeAspect="1" noChangeArrowheads="1" noTextEdit="1"/>
          </p:cNvSpPr>
          <p:nvPr>
            <p:ph type="sldImg"/>
          </p:nvPr>
        </p:nvSpPr>
        <p:spPr>
          <a:xfrm>
            <a:off x="1143000" y="684213"/>
            <a:ext cx="4573588" cy="3430587"/>
          </a:xfrm>
          <a:ln/>
        </p:spPr>
      </p:sp>
      <p:sp>
        <p:nvSpPr>
          <p:cNvPr id="112644"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This will generate the error as you are trying to convert the Integer object value to the String</a:t>
            </a:r>
          </a:p>
        </p:txBody>
      </p:sp>
    </p:spTree>
    <p:extLst>
      <p:ext uri="{BB962C8B-B14F-4D97-AF65-F5344CB8AC3E}">
        <p14:creationId xmlns:p14="http://schemas.microsoft.com/office/powerpoint/2010/main" val="4180477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94EEA6-8590-400B-B69F-CDC440CB91DD}" type="slidenum">
              <a:rPr lang="en-US" altLang="en-US"/>
              <a:pPr eaLnBrk="1" hangingPunct="1"/>
              <a:t>38</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Typically, the programmer knows what</a:t>
            </a:r>
          </a:p>
          <a:p>
            <a:pPr eaLnBrk="1" hangingPunct="1"/>
            <a:r>
              <a:rPr lang="en-US" altLang="en-US" smtClean="0"/>
              <a:t>kind of data has been placed into a particular list. However, the cast is essential. The</a:t>
            </a:r>
          </a:p>
          <a:p>
            <a:pPr eaLnBrk="1" hangingPunct="1"/>
            <a:r>
              <a:rPr lang="en-US" altLang="en-US" smtClean="0"/>
              <a:t>compiler can only guarantee that an Object will be returned by the iterator. To ensure</a:t>
            </a:r>
          </a:p>
          <a:p>
            <a:pPr eaLnBrk="1" hangingPunct="1"/>
            <a:r>
              <a:rPr lang="en-US" altLang="en-US" smtClean="0"/>
              <a:t>the assignment to a variable of type Integer is type safe, the cast is required.</a:t>
            </a:r>
          </a:p>
          <a:p>
            <a:pPr eaLnBrk="1" hangingPunct="1"/>
            <a:endParaRPr lang="en-US" altLang="en-US" smtClean="0"/>
          </a:p>
          <a:p>
            <a:pPr eaLnBrk="1" hangingPunct="1"/>
            <a:r>
              <a:rPr lang="en-US" altLang="en-US" smtClean="0"/>
              <a:t>Of course, the cast not only introduces clutter. It also introduces the possibility of</a:t>
            </a:r>
          </a:p>
          <a:p>
            <a:pPr eaLnBrk="1" hangingPunct="1"/>
            <a:r>
              <a:rPr lang="en-US" altLang="en-US" smtClean="0"/>
              <a:t>a run time error, since the programmer might be mistaken.</a:t>
            </a:r>
          </a:p>
          <a:p>
            <a:pPr eaLnBrk="1" hangingPunct="1"/>
            <a:endParaRPr lang="en-US" altLang="en-US" smtClean="0"/>
          </a:p>
          <a:p>
            <a:pPr eaLnBrk="1" hangingPunct="1"/>
            <a:r>
              <a:rPr lang="en-US" altLang="en-US" smtClean="0"/>
              <a:t>What if programmers could actually express their intent, and mark a list as being</a:t>
            </a:r>
          </a:p>
          <a:p>
            <a:pPr eaLnBrk="1" hangingPunct="1"/>
            <a:r>
              <a:rPr lang="en-US" altLang="en-US" smtClean="0"/>
              <a:t>restricted to contain a particular data type? This is the core idea behind generics.</a:t>
            </a:r>
          </a:p>
          <a:p>
            <a:pPr eaLnBrk="1" hangingPunct="1"/>
            <a:endParaRPr lang="en-US" altLang="en-US" smtClean="0"/>
          </a:p>
        </p:txBody>
      </p:sp>
    </p:spTree>
    <p:extLst>
      <p:ext uri="{BB962C8B-B14F-4D97-AF65-F5344CB8AC3E}">
        <p14:creationId xmlns:p14="http://schemas.microsoft.com/office/powerpoint/2010/main" val="826227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357278-B7AD-49DD-942C-1B860ADECDBA}" type="slidenum">
              <a:rPr lang="en-US" altLang="en-US"/>
              <a:pPr eaLnBrk="1" hangingPunct="1"/>
              <a:t>39</a:t>
            </a:fld>
            <a:endParaRPr lang="en-US" alt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Notice that inside printCollection(),</a:t>
            </a:r>
          </a:p>
          <a:p>
            <a:pPr eaLnBrk="1" hangingPunct="1"/>
            <a:r>
              <a:rPr lang="en-US" altLang="en-US" smtClean="0"/>
              <a:t>we can still read elements from c and give them type Object. This is always</a:t>
            </a:r>
          </a:p>
          <a:p>
            <a:pPr eaLnBrk="1" hangingPunct="1"/>
            <a:r>
              <a:rPr lang="en-US" altLang="en-US" smtClean="0"/>
              <a:t>safe, since whatever the actual type of the collection, it does contain objects.</a:t>
            </a:r>
          </a:p>
        </p:txBody>
      </p:sp>
    </p:spTree>
    <p:extLst>
      <p:ext uri="{BB962C8B-B14F-4D97-AF65-F5344CB8AC3E}">
        <p14:creationId xmlns:p14="http://schemas.microsoft.com/office/powerpoint/2010/main" val="105434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E1C3AAE6-77C9-4E58-B112-6B62FBA19241}" type="slidenum">
              <a:rPr lang="en-US" sz="1200" b="0" smtClean="0">
                <a:solidFill>
                  <a:schemeClr val="tx1"/>
                </a:solidFill>
              </a:rPr>
              <a:pPr/>
              <a:t>4</a:t>
            </a:fld>
            <a:endParaRPr lang="en-US" sz="1200" b="0" smtClean="0">
              <a:solidFill>
                <a:schemeClr val="tx1"/>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052829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9F39B5-15AC-4CA1-ACCF-850B9BA0FE3F}" type="slidenum">
              <a:rPr lang="en-US" altLang="en-US"/>
              <a:pPr eaLnBrk="1" hangingPunct="1"/>
              <a:t>40</a:t>
            </a:fld>
            <a:endParaRPr lang="en-US" altLang="en-US"/>
          </a:p>
        </p:txBody>
      </p:sp>
      <p:sp>
        <p:nvSpPr>
          <p:cNvPr id="131075" name="Rectangle 2"/>
          <p:cNvSpPr>
            <a:spLocks noGrp="1" noRot="1" noChangeAspect="1" noChangeArrowheads="1" noTextEdit="1"/>
          </p:cNvSpPr>
          <p:nvPr>
            <p:ph type="sldImg"/>
          </p:nvPr>
        </p:nvSpPr>
        <p:spPr>
          <a:xfrm>
            <a:off x="1143000" y="684213"/>
            <a:ext cx="4573588" cy="3430587"/>
          </a:xfrm>
          <a:ln/>
        </p:spPr>
      </p:sp>
      <p:sp>
        <p:nvSpPr>
          <p:cNvPr id="131076"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Syntax of </a:t>
            </a:r>
            <a:r>
              <a:rPr lang="en-US" altLang="en-US" i="1" smtClean="0"/>
              <a:t>foreach</a:t>
            </a:r>
            <a:r>
              <a:rPr lang="en-US" altLang="en-US" smtClean="0"/>
              <a:t> loop:</a:t>
            </a:r>
          </a:p>
          <a:p>
            <a:pPr lvl="4" eaLnBrk="1" hangingPunct="1"/>
            <a:r>
              <a:rPr lang="en-US" altLang="en-US" smtClean="0"/>
              <a:t>  </a:t>
            </a:r>
          </a:p>
          <a:p>
            <a:pPr algn="ctr" eaLnBrk="1" hangingPunct="1"/>
            <a:r>
              <a:rPr lang="en-US" altLang="en-US" smtClean="0"/>
              <a:t>  </a:t>
            </a:r>
            <a:r>
              <a:rPr lang="en-US" altLang="en-US" sz="1000" smtClean="0">
                <a:solidFill>
                  <a:schemeClr val="accent2"/>
                </a:solidFill>
                <a:latin typeface="Courier New" panose="02070309020205020404" pitchFamily="49" charset="0"/>
              </a:rPr>
              <a:t>for ( Objecttype obj : collection )</a:t>
            </a:r>
          </a:p>
          <a:p>
            <a:pPr eaLnBrk="1" hangingPunct="1"/>
            <a:endParaRPr lang="en-US" altLang="en-US" smtClean="0"/>
          </a:p>
          <a:p>
            <a:pPr eaLnBrk="1" hangingPunct="1"/>
            <a:r>
              <a:rPr lang="en-US" altLang="en-US" smtClean="0"/>
              <a:t>All the objects of collection are assigned to </a:t>
            </a:r>
            <a:r>
              <a:rPr lang="en-US" altLang="en-US" i="1" smtClean="0"/>
              <a:t>obj</a:t>
            </a:r>
            <a:r>
              <a:rPr lang="en-US" altLang="en-US" smtClean="0"/>
              <a:t> in a sequence</a:t>
            </a:r>
          </a:p>
          <a:p>
            <a:pPr eaLnBrk="1" hangingPunct="1"/>
            <a:endParaRPr lang="en-US" altLang="en-US" smtClean="0"/>
          </a:p>
          <a:p>
            <a:pPr eaLnBrk="1" hangingPunct="1"/>
            <a:r>
              <a:rPr lang="en-US" altLang="en-US" smtClean="0"/>
              <a:t>An Advantage - We don't have to type cast objects from the collection to the desired type</a:t>
            </a:r>
          </a:p>
          <a:p>
            <a:pPr eaLnBrk="1" hangingPunct="1"/>
            <a:endParaRPr lang="en-US" altLang="en-US" b="1" smtClean="0"/>
          </a:p>
          <a:p>
            <a:pPr eaLnBrk="1" hangingPunct="1"/>
            <a:r>
              <a:rPr lang="en-US" altLang="en-US" b="1" smtClean="0"/>
              <a:t>public class ForeachExample </a:t>
            </a:r>
          </a:p>
          <a:p>
            <a:pPr eaLnBrk="1" hangingPunct="1"/>
            <a:r>
              <a:rPr lang="en-US" altLang="en-US" b="1" smtClean="0"/>
              <a:t>{</a:t>
            </a:r>
            <a:br>
              <a:rPr lang="en-US" altLang="en-US" b="1" smtClean="0"/>
            </a:br>
            <a:r>
              <a:rPr lang="en-US" altLang="en-US" b="1" smtClean="0"/>
              <a:t>public static void main(String[] args) </a:t>
            </a:r>
          </a:p>
          <a:p>
            <a:pPr eaLnBrk="1" hangingPunct="1"/>
            <a:r>
              <a:rPr lang="en-US" altLang="en-US" b="1" smtClean="0"/>
              <a:t> {</a:t>
            </a:r>
            <a:br>
              <a:rPr lang="en-US" altLang="en-US" b="1" smtClean="0"/>
            </a:br>
            <a:r>
              <a:rPr lang="en-US" altLang="en-US" b="1" smtClean="0"/>
              <a:t>    List&lt;String&gt; array=new ArrayList&lt;String&gt;();</a:t>
            </a:r>
            <a:br>
              <a:rPr lang="en-US" altLang="en-US" b="1" smtClean="0"/>
            </a:br>
            <a:r>
              <a:rPr lang="en-US" altLang="en-US" b="1" smtClean="0"/>
              <a:t>    array.add(“Tech");</a:t>
            </a:r>
            <a:br>
              <a:rPr lang="en-US" altLang="en-US" b="1" smtClean="0"/>
            </a:br>
            <a:r>
              <a:rPr lang="en-US" altLang="en-US" b="1" smtClean="0"/>
              <a:t>    array.add(“Mahindra");</a:t>
            </a:r>
            <a:br>
              <a:rPr lang="en-US" altLang="en-US" b="1" smtClean="0"/>
            </a:br>
            <a:r>
              <a:rPr lang="en-US" altLang="en-US" b="1" smtClean="0"/>
              <a:t>    for(String object: array)</a:t>
            </a:r>
          </a:p>
          <a:p>
            <a:pPr eaLnBrk="1" hangingPunct="1"/>
            <a:r>
              <a:rPr lang="en-US" altLang="en-US" b="1" smtClean="0"/>
              <a:t>         {</a:t>
            </a:r>
            <a:br>
              <a:rPr lang="en-US" altLang="en-US" b="1" smtClean="0"/>
            </a:br>
            <a:r>
              <a:rPr lang="en-US" altLang="en-US" b="1" smtClean="0"/>
              <a:t>                System.out.println(object);</a:t>
            </a:r>
            <a:br>
              <a:rPr lang="en-US" altLang="en-US" b="1" smtClean="0"/>
            </a:br>
            <a:r>
              <a:rPr lang="en-US" altLang="en-US" b="1" smtClean="0"/>
              <a:t>       }</a:t>
            </a:r>
            <a:br>
              <a:rPr lang="en-US" altLang="en-US" b="1" smtClean="0"/>
            </a:br>
            <a:r>
              <a:rPr lang="en-US" altLang="en-US" b="1" smtClean="0"/>
              <a:t>  }</a:t>
            </a:r>
          </a:p>
          <a:p>
            <a:pPr eaLnBrk="1" hangingPunct="1"/>
            <a:r>
              <a:rPr lang="en-US" altLang="en-US" b="1" smtClean="0"/>
              <a:t>} </a:t>
            </a:r>
          </a:p>
          <a:p>
            <a:pPr eaLnBrk="1" hangingPunct="1"/>
            <a:endParaRPr lang="en-US" altLang="en-US" b="1" smtClean="0"/>
          </a:p>
          <a:p>
            <a:pPr eaLnBrk="1" hangingPunct="1"/>
            <a:r>
              <a:rPr lang="en-US" altLang="en-US" smtClean="0"/>
              <a:t>The program will display the following output.</a:t>
            </a:r>
          </a:p>
          <a:p>
            <a:pPr eaLnBrk="1" hangingPunct="1"/>
            <a:r>
              <a:rPr lang="en-US" altLang="en-US" smtClean="0"/>
              <a:t/>
            </a:r>
            <a:br>
              <a:rPr lang="en-US" altLang="en-US" smtClean="0"/>
            </a:br>
            <a:r>
              <a:rPr lang="en-US" altLang="en-US" smtClean="0"/>
              <a:t>Tech</a:t>
            </a:r>
          </a:p>
          <a:p>
            <a:pPr eaLnBrk="1" hangingPunct="1"/>
            <a:r>
              <a:rPr lang="en-US" altLang="en-US" smtClean="0"/>
              <a:t>Mahindra</a:t>
            </a:r>
          </a:p>
        </p:txBody>
      </p:sp>
    </p:spTree>
    <p:extLst>
      <p:ext uri="{BB962C8B-B14F-4D97-AF65-F5344CB8AC3E}">
        <p14:creationId xmlns:p14="http://schemas.microsoft.com/office/powerpoint/2010/main" val="19107382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90D5F9-F57C-4C0B-9787-5E057EB500E5}" type="slidenum">
              <a:rPr lang="en-US" altLang="en-US"/>
              <a:pPr eaLnBrk="1" hangingPunct="1"/>
              <a:t>41</a:t>
            </a:fld>
            <a:endParaRPr lang="en-US" altLang="en-US"/>
          </a:p>
        </p:txBody>
      </p:sp>
      <p:sp>
        <p:nvSpPr>
          <p:cNvPr id="132099" name="Rectangle 2"/>
          <p:cNvSpPr>
            <a:spLocks noGrp="1" noRot="1" noChangeAspect="1" noChangeArrowheads="1" noTextEdit="1"/>
          </p:cNvSpPr>
          <p:nvPr>
            <p:ph type="sldImg"/>
          </p:nvPr>
        </p:nvSpPr>
        <p:spPr>
          <a:xfrm>
            <a:off x="1143000" y="684213"/>
            <a:ext cx="4573588" cy="3430587"/>
          </a:xfrm>
          <a:ln/>
        </p:spPr>
      </p:sp>
      <p:sp>
        <p:nvSpPr>
          <p:cNvPr id="132100"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Syntax of </a:t>
            </a:r>
            <a:r>
              <a:rPr lang="en-US" altLang="en-US" i="1" smtClean="0"/>
              <a:t>foreach</a:t>
            </a:r>
            <a:r>
              <a:rPr lang="en-US" altLang="en-US" smtClean="0"/>
              <a:t> loop:</a:t>
            </a:r>
          </a:p>
          <a:p>
            <a:pPr lvl="4" eaLnBrk="1" hangingPunct="1"/>
            <a:r>
              <a:rPr lang="en-US" altLang="en-US" smtClean="0"/>
              <a:t>  </a:t>
            </a:r>
          </a:p>
          <a:p>
            <a:pPr algn="ctr" eaLnBrk="1" hangingPunct="1"/>
            <a:r>
              <a:rPr lang="en-US" altLang="en-US" smtClean="0"/>
              <a:t>  </a:t>
            </a:r>
            <a:r>
              <a:rPr lang="en-US" altLang="en-US" sz="1000" smtClean="0">
                <a:solidFill>
                  <a:schemeClr val="accent2"/>
                </a:solidFill>
                <a:latin typeface="Courier New" panose="02070309020205020404" pitchFamily="49" charset="0"/>
              </a:rPr>
              <a:t>for ( Objecttype obj : collection )</a:t>
            </a:r>
          </a:p>
          <a:p>
            <a:pPr eaLnBrk="1" hangingPunct="1"/>
            <a:endParaRPr lang="en-US" altLang="en-US" smtClean="0"/>
          </a:p>
          <a:p>
            <a:pPr eaLnBrk="1" hangingPunct="1"/>
            <a:r>
              <a:rPr lang="en-US" altLang="en-US" smtClean="0"/>
              <a:t>All the objects of collection are assigned to </a:t>
            </a:r>
            <a:r>
              <a:rPr lang="en-US" altLang="en-US" i="1" smtClean="0"/>
              <a:t>obj</a:t>
            </a:r>
            <a:r>
              <a:rPr lang="en-US" altLang="en-US" smtClean="0"/>
              <a:t> in a sequence</a:t>
            </a:r>
          </a:p>
          <a:p>
            <a:pPr eaLnBrk="1" hangingPunct="1"/>
            <a:endParaRPr lang="en-US" altLang="en-US" smtClean="0"/>
          </a:p>
          <a:p>
            <a:pPr eaLnBrk="1" hangingPunct="1"/>
            <a:r>
              <a:rPr lang="en-US" altLang="en-US" smtClean="0"/>
              <a:t>An Advantage - We don't have to type cast objects from the collection to the desired type</a:t>
            </a:r>
          </a:p>
          <a:p>
            <a:pPr eaLnBrk="1" hangingPunct="1"/>
            <a:endParaRPr lang="en-US" altLang="en-US" b="1" smtClean="0"/>
          </a:p>
          <a:p>
            <a:pPr eaLnBrk="1" hangingPunct="1"/>
            <a:r>
              <a:rPr lang="en-US" altLang="en-US" b="1" smtClean="0"/>
              <a:t>public class ForeachExample </a:t>
            </a:r>
          </a:p>
          <a:p>
            <a:pPr eaLnBrk="1" hangingPunct="1"/>
            <a:r>
              <a:rPr lang="en-US" altLang="en-US" b="1" smtClean="0"/>
              <a:t>{</a:t>
            </a:r>
            <a:br>
              <a:rPr lang="en-US" altLang="en-US" b="1" smtClean="0"/>
            </a:br>
            <a:r>
              <a:rPr lang="en-US" altLang="en-US" b="1" smtClean="0"/>
              <a:t>public static void main(String[] args) </a:t>
            </a:r>
          </a:p>
          <a:p>
            <a:pPr eaLnBrk="1" hangingPunct="1"/>
            <a:r>
              <a:rPr lang="en-US" altLang="en-US" b="1" smtClean="0"/>
              <a:t> {</a:t>
            </a:r>
            <a:br>
              <a:rPr lang="en-US" altLang="en-US" b="1" smtClean="0"/>
            </a:br>
            <a:r>
              <a:rPr lang="en-US" altLang="en-US" b="1" smtClean="0"/>
              <a:t>    List&lt;String&gt; array=new ArrayList&lt;String&gt;();</a:t>
            </a:r>
            <a:br>
              <a:rPr lang="en-US" altLang="en-US" b="1" smtClean="0"/>
            </a:br>
            <a:r>
              <a:rPr lang="en-US" altLang="en-US" b="1" smtClean="0"/>
              <a:t>    array.add(“Tech");</a:t>
            </a:r>
            <a:br>
              <a:rPr lang="en-US" altLang="en-US" b="1" smtClean="0"/>
            </a:br>
            <a:r>
              <a:rPr lang="en-US" altLang="en-US" b="1" smtClean="0"/>
              <a:t>    array.add(“Mahindra");</a:t>
            </a:r>
            <a:br>
              <a:rPr lang="en-US" altLang="en-US" b="1" smtClean="0"/>
            </a:br>
            <a:r>
              <a:rPr lang="en-US" altLang="en-US" b="1" smtClean="0"/>
              <a:t>    for(String object: array)</a:t>
            </a:r>
          </a:p>
          <a:p>
            <a:pPr eaLnBrk="1" hangingPunct="1"/>
            <a:r>
              <a:rPr lang="en-US" altLang="en-US" b="1" smtClean="0"/>
              <a:t>         {</a:t>
            </a:r>
            <a:br>
              <a:rPr lang="en-US" altLang="en-US" b="1" smtClean="0"/>
            </a:br>
            <a:r>
              <a:rPr lang="en-US" altLang="en-US" b="1" smtClean="0"/>
              <a:t>                System.out.println(object);</a:t>
            </a:r>
            <a:br>
              <a:rPr lang="en-US" altLang="en-US" b="1" smtClean="0"/>
            </a:br>
            <a:r>
              <a:rPr lang="en-US" altLang="en-US" b="1" smtClean="0"/>
              <a:t>       }</a:t>
            </a:r>
            <a:br>
              <a:rPr lang="en-US" altLang="en-US" b="1" smtClean="0"/>
            </a:br>
            <a:r>
              <a:rPr lang="en-US" altLang="en-US" b="1" smtClean="0"/>
              <a:t>  }</a:t>
            </a:r>
          </a:p>
          <a:p>
            <a:pPr eaLnBrk="1" hangingPunct="1"/>
            <a:r>
              <a:rPr lang="en-US" altLang="en-US" b="1" smtClean="0"/>
              <a:t>} </a:t>
            </a:r>
          </a:p>
          <a:p>
            <a:pPr eaLnBrk="1" hangingPunct="1"/>
            <a:endParaRPr lang="en-US" altLang="en-US" b="1" smtClean="0"/>
          </a:p>
          <a:p>
            <a:pPr eaLnBrk="1" hangingPunct="1"/>
            <a:r>
              <a:rPr lang="en-US" altLang="en-US" smtClean="0"/>
              <a:t>The program will display the following output.</a:t>
            </a:r>
          </a:p>
          <a:p>
            <a:pPr eaLnBrk="1" hangingPunct="1"/>
            <a:r>
              <a:rPr lang="en-US" altLang="en-US" smtClean="0"/>
              <a:t/>
            </a:r>
            <a:br>
              <a:rPr lang="en-US" altLang="en-US" smtClean="0"/>
            </a:br>
            <a:r>
              <a:rPr lang="en-US" altLang="en-US" smtClean="0"/>
              <a:t>Tech</a:t>
            </a:r>
          </a:p>
          <a:p>
            <a:pPr eaLnBrk="1" hangingPunct="1"/>
            <a:r>
              <a:rPr lang="en-US" altLang="en-US" smtClean="0"/>
              <a:t>Mahindra</a:t>
            </a:r>
          </a:p>
        </p:txBody>
      </p:sp>
    </p:spTree>
    <p:extLst>
      <p:ext uri="{BB962C8B-B14F-4D97-AF65-F5344CB8AC3E}">
        <p14:creationId xmlns:p14="http://schemas.microsoft.com/office/powerpoint/2010/main" val="2300553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6DA2B8-E43D-4268-8316-047701833611}" type="slidenum">
              <a:rPr lang="en-US" altLang="en-US"/>
              <a:pPr eaLnBrk="1" hangingPunct="1"/>
              <a:t>42</a:t>
            </a:fld>
            <a:endParaRPr lang="en-US" altLang="en-US"/>
          </a:p>
        </p:txBody>
      </p:sp>
      <p:sp>
        <p:nvSpPr>
          <p:cNvPr id="133123" name="Rectangle 2"/>
          <p:cNvSpPr>
            <a:spLocks noGrp="1" noRot="1" noChangeAspect="1" noChangeArrowheads="1" noTextEdit="1"/>
          </p:cNvSpPr>
          <p:nvPr>
            <p:ph type="sldImg"/>
          </p:nvPr>
        </p:nvSpPr>
        <p:spPr>
          <a:xfrm>
            <a:off x="1143000" y="684213"/>
            <a:ext cx="4573588" cy="3430587"/>
          </a:xfrm>
          <a:ln/>
        </p:spPr>
      </p:sp>
      <p:sp>
        <p:nvSpPr>
          <p:cNvPr id="133124"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Syntax of </a:t>
            </a:r>
            <a:r>
              <a:rPr lang="en-US" altLang="en-US" i="1" smtClean="0"/>
              <a:t>foreach</a:t>
            </a:r>
            <a:r>
              <a:rPr lang="en-US" altLang="en-US" smtClean="0"/>
              <a:t> loop:</a:t>
            </a:r>
          </a:p>
          <a:p>
            <a:pPr lvl="4" eaLnBrk="1" hangingPunct="1"/>
            <a:r>
              <a:rPr lang="en-US" altLang="en-US" smtClean="0"/>
              <a:t>  </a:t>
            </a:r>
          </a:p>
          <a:p>
            <a:pPr algn="ctr" eaLnBrk="1" hangingPunct="1"/>
            <a:r>
              <a:rPr lang="en-US" altLang="en-US" smtClean="0"/>
              <a:t>  </a:t>
            </a:r>
            <a:r>
              <a:rPr lang="en-US" altLang="en-US" sz="1000" smtClean="0">
                <a:solidFill>
                  <a:schemeClr val="accent2"/>
                </a:solidFill>
                <a:latin typeface="Courier New" panose="02070309020205020404" pitchFamily="49" charset="0"/>
              </a:rPr>
              <a:t>for ( Objecttype obj : collection )</a:t>
            </a:r>
          </a:p>
          <a:p>
            <a:pPr eaLnBrk="1" hangingPunct="1"/>
            <a:endParaRPr lang="en-US" altLang="en-US" smtClean="0"/>
          </a:p>
          <a:p>
            <a:pPr eaLnBrk="1" hangingPunct="1"/>
            <a:r>
              <a:rPr lang="en-US" altLang="en-US" smtClean="0"/>
              <a:t>All the objects of collection are assigned to </a:t>
            </a:r>
            <a:r>
              <a:rPr lang="en-US" altLang="en-US" i="1" smtClean="0"/>
              <a:t>obj</a:t>
            </a:r>
            <a:r>
              <a:rPr lang="en-US" altLang="en-US" smtClean="0"/>
              <a:t> in a sequence</a:t>
            </a:r>
          </a:p>
          <a:p>
            <a:pPr eaLnBrk="1" hangingPunct="1"/>
            <a:endParaRPr lang="en-US" altLang="en-US" smtClean="0"/>
          </a:p>
          <a:p>
            <a:pPr eaLnBrk="1" hangingPunct="1"/>
            <a:r>
              <a:rPr lang="en-US" altLang="en-US" smtClean="0"/>
              <a:t>An Advantage - We don't have to type cast objects from the collection to the desired type</a:t>
            </a:r>
          </a:p>
          <a:p>
            <a:pPr eaLnBrk="1" hangingPunct="1"/>
            <a:endParaRPr lang="en-US" altLang="en-US" b="1" smtClean="0"/>
          </a:p>
          <a:p>
            <a:pPr eaLnBrk="1" hangingPunct="1"/>
            <a:r>
              <a:rPr lang="en-US" altLang="en-US" b="1" smtClean="0"/>
              <a:t>public class ForeachExample </a:t>
            </a:r>
          </a:p>
          <a:p>
            <a:pPr eaLnBrk="1" hangingPunct="1"/>
            <a:r>
              <a:rPr lang="en-US" altLang="en-US" b="1" smtClean="0"/>
              <a:t>{</a:t>
            </a:r>
            <a:br>
              <a:rPr lang="en-US" altLang="en-US" b="1" smtClean="0"/>
            </a:br>
            <a:r>
              <a:rPr lang="en-US" altLang="en-US" b="1" smtClean="0"/>
              <a:t>public static void main(String[] args) </a:t>
            </a:r>
          </a:p>
          <a:p>
            <a:pPr eaLnBrk="1" hangingPunct="1"/>
            <a:r>
              <a:rPr lang="en-US" altLang="en-US" b="1" smtClean="0"/>
              <a:t> {</a:t>
            </a:r>
            <a:br>
              <a:rPr lang="en-US" altLang="en-US" b="1" smtClean="0"/>
            </a:br>
            <a:r>
              <a:rPr lang="en-US" altLang="en-US" b="1" smtClean="0"/>
              <a:t>    List&lt;String&gt; array=new ArrayList&lt;String&gt;();</a:t>
            </a:r>
            <a:br>
              <a:rPr lang="en-US" altLang="en-US" b="1" smtClean="0"/>
            </a:br>
            <a:r>
              <a:rPr lang="en-US" altLang="en-US" b="1" smtClean="0"/>
              <a:t>    array.add(“Tech");</a:t>
            </a:r>
            <a:br>
              <a:rPr lang="en-US" altLang="en-US" b="1" smtClean="0"/>
            </a:br>
            <a:r>
              <a:rPr lang="en-US" altLang="en-US" b="1" smtClean="0"/>
              <a:t>    array.add(“Mahindra");</a:t>
            </a:r>
            <a:br>
              <a:rPr lang="en-US" altLang="en-US" b="1" smtClean="0"/>
            </a:br>
            <a:r>
              <a:rPr lang="en-US" altLang="en-US" b="1" smtClean="0"/>
              <a:t>    for(String object: array)</a:t>
            </a:r>
          </a:p>
          <a:p>
            <a:pPr eaLnBrk="1" hangingPunct="1"/>
            <a:r>
              <a:rPr lang="en-US" altLang="en-US" b="1" smtClean="0"/>
              <a:t>         {</a:t>
            </a:r>
            <a:br>
              <a:rPr lang="en-US" altLang="en-US" b="1" smtClean="0"/>
            </a:br>
            <a:r>
              <a:rPr lang="en-US" altLang="en-US" b="1" smtClean="0"/>
              <a:t>                System.out.println(object);</a:t>
            </a:r>
            <a:br>
              <a:rPr lang="en-US" altLang="en-US" b="1" smtClean="0"/>
            </a:br>
            <a:r>
              <a:rPr lang="en-US" altLang="en-US" b="1" smtClean="0"/>
              <a:t>       }</a:t>
            </a:r>
            <a:br>
              <a:rPr lang="en-US" altLang="en-US" b="1" smtClean="0"/>
            </a:br>
            <a:r>
              <a:rPr lang="en-US" altLang="en-US" b="1" smtClean="0"/>
              <a:t>  }</a:t>
            </a:r>
          </a:p>
          <a:p>
            <a:pPr eaLnBrk="1" hangingPunct="1"/>
            <a:r>
              <a:rPr lang="en-US" altLang="en-US" b="1" smtClean="0"/>
              <a:t>} </a:t>
            </a:r>
          </a:p>
          <a:p>
            <a:pPr eaLnBrk="1" hangingPunct="1"/>
            <a:endParaRPr lang="en-US" altLang="en-US" b="1" smtClean="0"/>
          </a:p>
          <a:p>
            <a:pPr eaLnBrk="1" hangingPunct="1"/>
            <a:r>
              <a:rPr lang="en-US" altLang="en-US" smtClean="0"/>
              <a:t>The program will display the following output.</a:t>
            </a:r>
          </a:p>
          <a:p>
            <a:pPr eaLnBrk="1" hangingPunct="1"/>
            <a:r>
              <a:rPr lang="en-US" altLang="en-US" smtClean="0"/>
              <a:t/>
            </a:r>
            <a:br>
              <a:rPr lang="en-US" altLang="en-US" smtClean="0"/>
            </a:br>
            <a:r>
              <a:rPr lang="en-US" altLang="en-US" smtClean="0"/>
              <a:t>Tech</a:t>
            </a:r>
          </a:p>
          <a:p>
            <a:pPr eaLnBrk="1" hangingPunct="1"/>
            <a:r>
              <a:rPr lang="en-US" altLang="en-US" smtClean="0"/>
              <a:t>Mahindra</a:t>
            </a:r>
          </a:p>
        </p:txBody>
      </p:sp>
    </p:spTree>
    <p:extLst>
      <p:ext uri="{BB962C8B-B14F-4D97-AF65-F5344CB8AC3E}">
        <p14:creationId xmlns:p14="http://schemas.microsoft.com/office/powerpoint/2010/main" val="3516275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C585CF-DE3F-4FA1-BC4F-1695C70E8282}" type="slidenum">
              <a:rPr lang="en-US" altLang="en-US"/>
              <a:pPr eaLnBrk="1" hangingPunct="1"/>
              <a:t>43</a:t>
            </a:fld>
            <a:endParaRPr lang="en-US" altLang="en-US"/>
          </a:p>
        </p:txBody>
      </p:sp>
      <p:sp>
        <p:nvSpPr>
          <p:cNvPr id="134147" name="Rectangle 2"/>
          <p:cNvSpPr>
            <a:spLocks noGrp="1" noRot="1" noChangeAspect="1" noChangeArrowheads="1" noTextEdit="1"/>
          </p:cNvSpPr>
          <p:nvPr>
            <p:ph type="sldImg"/>
          </p:nvPr>
        </p:nvSpPr>
        <p:spPr>
          <a:xfrm>
            <a:off x="1143000" y="684213"/>
            <a:ext cx="4573588" cy="3430587"/>
          </a:xfrm>
          <a:ln/>
        </p:spPr>
      </p:sp>
      <p:sp>
        <p:nvSpPr>
          <p:cNvPr id="134148"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Syntax of </a:t>
            </a:r>
            <a:r>
              <a:rPr lang="en-US" altLang="en-US" i="1" smtClean="0"/>
              <a:t>foreach</a:t>
            </a:r>
            <a:r>
              <a:rPr lang="en-US" altLang="en-US" smtClean="0"/>
              <a:t> loop:</a:t>
            </a:r>
          </a:p>
          <a:p>
            <a:pPr lvl="4" eaLnBrk="1" hangingPunct="1"/>
            <a:r>
              <a:rPr lang="en-US" altLang="en-US" smtClean="0"/>
              <a:t>  </a:t>
            </a:r>
          </a:p>
          <a:p>
            <a:pPr algn="ctr" eaLnBrk="1" hangingPunct="1"/>
            <a:r>
              <a:rPr lang="en-US" altLang="en-US" smtClean="0"/>
              <a:t>  </a:t>
            </a:r>
            <a:r>
              <a:rPr lang="en-US" altLang="en-US" sz="1000" smtClean="0">
                <a:solidFill>
                  <a:schemeClr val="accent2"/>
                </a:solidFill>
                <a:latin typeface="Courier New" panose="02070309020205020404" pitchFamily="49" charset="0"/>
              </a:rPr>
              <a:t>for ( Objecttype obj : collection )</a:t>
            </a:r>
          </a:p>
          <a:p>
            <a:pPr eaLnBrk="1" hangingPunct="1"/>
            <a:endParaRPr lang="en-US" altLang="en-US" smtClean="0"/>
          </a:p>
          <a:p>
            <a:pPr eaLnBrk="1" hangingPunct="1"/>
            <a:r>
              <a:rPr lang="en-US" altLang="en-US" smtClean="0"/>
              <a:t>All the objects of collection are assigned to </a:t>
            </a:r>
            <a:r>
              <a:rPr lang="en-US" altLang="en-US" i="1" smtClean="0"/>
              <a:t>obj</a:t>
            </a:r>
            <a:r>
              <a:rPr lang="en-US" altLang="en-US" smtClean="0"/>
              <a:t> in a sequence</a:t>
            </a:r>
          </a:p>
          <a:p>
            <a:pPr eaLnBrk="1" hangingPunct="1"/>
            <a:endParaRPr lang="en-US" altLang="en-US" smtClean="0"/>
          </a:p>
          <a:p>
            <a:pPr eaLnBrk="1" hangingPunct="1"/>
            <a:r>
              <a:rPr lang="en-US" altLang="en-US" smtClean="0"/>
              <a:t>An Advantage - We don't have to type cast objects from the collection to the desired type</a:t>
            </a:r>
          </a:p>
          <a:p>
            <a:pPr eaLnBrk="1" hangingPunct="1"/>
            <a:endParaRPr lang="en-US" altLang="en-US" b="1" smtClean="0"/>
          </a:p>
          <a:p>
            <a:pPr eaLnBrk="1" hangingPunct="1"/>
            <a:r>
              <a:rPr lang="en-US" altLang="en-US" b="1" smtClean="0"/>
              <a:t>public class ForeachExample </a:t>
            </a:r>
          </a:p>
          <a:p>
            <a:pPr eaLnBrk="1" hangingPunct="1"/>
            <a:r>
              <a:rPr lang="en-US" altLang="en-US" b="1" smtClean="0"/>
              <a:t>{</a:t>
            </a:r>
            <a:br>
              <a:rPr lang="en-US" altLang="en-US" b="1" smtClean="0"/>
            </a:br>
            <a:r>
              <a:rPr lang="en-US" altLang="en-US" b="1" smtClean="0"/>
              <a:t>public static void main(String[] args) </a:t>
            </a:r>
          </a:p>
          <a:p>
            <a:pPr eaLnBrk="1" hangingPunct="1"/>
            <a:r>
              <a:rPr lang="en-US" altLang="en-US" b="1" smtClean="0"/>
              <a:t> {</a:t>
            </a:r>
            <a:br>
              <a:rPr lang="en-US" altLang="en-US" b="1" smtClean="0"/>
            </a:br>
            <a:r>
              <a:rPr lang="en-US" altLang="en-US" b="1" smtClean="0"/>
              <a:t>    List&lt;String&gt; array=new ArrayList&lt;String&gt;();</a:t>
            </a:r>
            <a:br>
              <a:rPr lang="en-US" altLang="en-US" b="1" smtClean="0"/>
            </a:br>
            <a:r>
              <a:rPr lang="en-US" altLang="en-US" b="1" smtClean="0"/>
              <a:t>    array.add(“Tech");</a:t>
            </a:r>
            <a:br>
              <a:rPr lang="en-US" altLang="en-US" b="1" smtClean="0"/>
            </a:br>
            <a:r>
              <a:rPr lang="en-US" altLang="en-US" b="1" smtClean="0"/>
              <a:t>    array.add(“Mahindra");</a:t>
            </a:r>
            <a:br>
              <a:rPr lang="en-US" altLang="en-US" b="1" smtClean="0"/>
            </a:br>
            <a:r>
              <a:rPr lang="en-US" altLang="en-US" b="1" smtClean="0"/>
              <a:t>    for(String object: array)</a:t>
            </a:r>
          </a:p>
          <a:p>
            <a:pPr eaLnBrk="1" hangingPunct="1"/>
            <a:r>
              <a:rPr lang="en-US" altLang="en-US" b="1" smtClean="0"/>
              <a:t>         {</a:t>
            </a:r>
            <a:br>
              <a:rPr lang="en-US" altLang="en-US" b="1" smtClean="0"/>
            </a:br>
            <a:r>
              <a:rPr lang="en-US" altLang="en-US" b="1" smtClean="0"/>
              <a:t>                System.out.println(object);</a:t>
            </a:r>
            <a:br>
              <a:rPr lang="en-US" altLang="en-US" b="1" smtClean="0"/>
            </a:br>
            <a:r>
              <a:rPr lang="en-US" altLang="en-US" b="1" smtClean="0"/>
              <a:t>       }</a:t>
            </a:r>
            <a:br>
              <a:rPr lang="en-US" altLang="en-US" b="1" smtClean="0"/>
            </a:br>
            <a:r>
              <a:rPr lang="en-US" altLang="en-US" b="1" smtClean="0"/>
              <a:t>  }</a:t>
            </a:r>
          </a:p>
          <a:p>
            <a:pPr eaLnBrk="1" hangingPunct="1"/>
            <a:r>
              <a:rPr lang="en-US" altLang="en-US" b="1" smtClean="0"/>
              <a:t>} </a:t>
            </a:r>
          </a:p>
          <a:p>
            <a:pPr eaLnBrk="1" hangingPunct="1"/>
            <a:endParaRPr lang="en-US" altLang="en-US" b="1" smtClean="0"/>
          </a:p>
          <a:p>
            <a:pPr eaLnBrk="1" hangingPunct="1"/>
            <a:r>
              <a:rPr lang="en-US" altLang="en-US" smtClean="0"/>
              <a:t>The program will display the following output.</a:t>
            </a:r>
          </a:p>
          <a:p>
            <a:pPr eaLnBrk="1" hangingPunct="1"/>
            <a:r>
              <a:rPr lang="en-US" altLang="en-US" smtClean="0"/>
              <a:t/>
            </a:r>
            <a:br>
              <a:rPr lang="en-US" altLang="en-US" smtClean="0"/>
            </a:br>
            <a:r>
              <a:rPr lang="en-US" altLang="en-US" smtClean="0"/>
              <a:t>Tech</a:t>
            </a:r>
          </a:p>
          <a:p>
            <a:pPr eaLnBrk="1" hangingPunct="1"/>
            <a:r>
              <a:rPr lang="en-US" altLang="en-US" smtClean="0"/>
              <a:t>Mahindra</a:t>
            </a:r>
          </a:p>
        </p:txBody>
      </p:sp>
    </p:spTree>
    <p:extLst>
      <p:ext uri="{BB962C8B-B14F-4D97-AF65-F5344CB8AC3E}">
        <p14:creationId xmlns:p14="http://schemas.microsoft.com/office/powerpoint/2010/main" val="6449583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5FBB58-34A6-461D-B783-4E34DCFA3128}" type="slidenum">
              <a:rPr lang="en-US" altLang="en-US"/>
              <a:pPr eaLnBrk="1" hangingPunct="1"/>
              <a:t>44</a:t>
            </a:fld>
            <a:endParaRPr lang="en-US" altLang="en-US"/>
          </a:p>
        </p:txBody>
      </p:sp>
      <p:sp>
        <p:nvSpPr>
          <p:cNvPr id="135171" name="Rectangle 2"/>
          <p:cNvSpPr>
            <a:spLocks noGrp="1" noRot="1" noChangeAspect="1" noChangeArrowheads="1" noTextEdit="1"/>
          </p:cNvSpPr>
          <p:nvPr>
            <p:ph type="sldImg"/>
          </p:nvPr>
        </p:nvSpPr>
        <p:spPr>
          <a:xfrm>
            <a:off x="1143000" y="684213"/>
            <a:ext cx="4573588" cy="3430587"/>
          </a:xfrm>
          <a:ln/>
        </p:spPr>
      </p:sp>
      <p:sp>
        <p:nvSpPr>
          <p:cNvPr id="135172"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Syntax of </a:t>
            </a:r>
            <a:r>
              <a:rPr lang="en-US" altLang="en-US" i="1" smtClean="0"/>
              <a:t>foreach</a:t>
            </a:r>
            <a:r>
              <a:rPr lang="en-US" altLang="en-US" smtClean="0"/>
              <a:t> loop:</a:t>
            </a:r>
          </a:p>
          <a:p>
            <a:pPr lvl="4" eaLnBrk="1" hangingPunct="1"/>
            <a:r>
              <a:rPr lang="en-US" altLang="en-US" smtClean="0"/>
              <a:t>  </a:t>
            </a:r>
          </a:p>
          <a:p>
            <a:pPr algn="ctr" eaLnBrk="1" hangingPunct="1"/>
            <a:r>
              <a:rPr lang="en-US" altLang="en-US" smtClean="0"/>
              <a:t>  </a:t>
            </a:r>
            <a:r>
              <a:rPr lang="en-US" altLang="en-US" sz="1000" smtClean="0">
                <a:solidFill>
                  <a:schemeClr val="accent2"/>
                </a:solidFill>
                <a:latin typeface="Courier New" panose="02070309020205020404" pitchFamily="49" charset="0"/>
              </a:rPr>
              <a:t>for ( Objecttype obj : collection )</a:t>
            </a:r>
          </a:p>
          <a:p>
            <a:pPr eaLnBrk="1" hangingPunct="1"/>
            <a:endParaRPr lang="en-US" altLang="en-US" smtClean="0"/>
          </a:p>
          <a:p>
            <a:pPr eaLnBrk="1" hangingPunct="1"/>
            <a:r>
              <a:rPr lang="en-US" altLang="en-US" smtClean="0"/>
              <a:t>All the objects of collection are assigned to </a:t>
            </a:r>
            <a:r>
              <a:rPr lang="en-US" altLang="en-US" i="1" smtClean="0"/>
              <a:t>obj</a:t>
            </a:r>
            <a:r>
              <a:rPr lang="en-US" altLang="en-US" smtClean="0"/>
              <a:t> in a sequence</a:t>
            </a:r>
          </a:p>
          <a:p>
            <a:pPr eaLnBrk="1" hangingPunct="1"/>
            <a:endParaRPr lang="en-US" altLang="en-US" smtClean="0"/>
          </a:p>
          <a:p>
            <a:pPr eaLnBrk="1" hangingPunct="1"/>
            <a:r>
              <a:rPr lang="en-US" altLang="en-US" smtClean="0"/>
              <a:t>An Advantage - We don't have to type cast objects from the collection to the desired type</a:t>
            </a:r>
          </a:p>
          <a:p>
            <a:pPr eaLnBrk="1" hangingPunct="1"/>
            <a:endParaRPr lang="en-US" altLang="en-US" b="1" smtClean="0"/>
          </a:p>
          <a:p>
            <a:pPr eaLnBrk="1" hangingPunct="1"/>
            <a:r>
              <a:rPr lang="en-US" altLang="en-US" b="1" smtClean="0"/>
              <a:t>public class ForeachExample </a:t>
            </a:r>
          </a:p>
          <a:p>
            <a:pPr eaLnBrk="1" hangingPunct="1"/>
            <a:r>
              <a:rPr lang="en-US" altLang="en-US" b="1" smtClean="0"/>
              <a:t>{</a:t>
            </a:r>
            <a:br>
              <a:rPr lang="en-US" altLang="en-US" b="1" smtClean="0"/>
            </a:br>
            <a:r>
              <a:rPr lang="en-US" altLang="en-US" b="1" smtClean="0"/>
              <a:t>public static void main(String[] args) </a:t>
            </a:r>
          </a:p>
          <a:p>
            <a:pPr eaLnBrk="1" hangingPunct="1"/>
            <a:r>
              <a:rPr lang="en-US" altLang="en-US" b="1" smtClean="0"/>
              <a:t> {</a:t>
            </a:r>
            <a:br>
              <a:rPr lang="en-US" altLang="en-US" b="1" smtClean="0"/>
            </a:br>
            <a:r>
              <a:rPr lang="en-US" altLang="en-US" b="1" smtClean="0"/>
              <a:t>    List&lt;String&gt; array=new ArrayList&lt;String&gt;();</a:t>
            </a:r>
            <a:br>
              <a:rPr lang="en-US" altLang="en-US" b="1" smtClean="0"/>
            </a:br>
            <a:r>
              <a:rPr lang="en-US" altLang="en-US" b="1" smtClean="0"/>
              <a:t>    array.add(“Tech");</a:t>
            </a:r>
            <a:br>
              <a:rPr lang="en-US" altLang="en-US" b="1" smtClean="0"/>
            </a:br>
            <a:r>
              <a:rPr lang="en-US" altLang="en-US" b="1" smtClean="0"/>
              <a:t>    array.add(“Mahindra");</a:t>
            </a:r>
            <a:br>
              <a:rPr lang="en-US" altLang="en-US" b="1" smtClean="0"/>
            </a:br>
            <a:r>
              <a:rPr lang="en-US" altLang="en-US" b="1" smtClean="0"/>
              <a:t>    for(String object: array)</a:t>
            </a:r>
          </a:p>
          <a:p>
            <a:pPr eaLnBrk="1" hangingPunct="1"/>
            <a:r>
              <a:rPr lang="en-US" altLang="en-US" b="1" smtClean="0"/>
              <a:t>         {</a:t>
            </a:r>
            <a:br>
              <a:rPr lang="en-US" altLang="en-US" b="1" smtClean="0"/>
            </a:br>
            <a:r>
              <a:rPr lang="en-US" altLang="en-US" b="1" smtClean="0"/>
              <a:t>                System.out.println(object);</a:t>
            </a:r>
            <a:br>
              <a:rPr lang="en-US" altLang="en-US" b="1" smtClean="0"/>
            </a:br>
            <a:r>
              <a:rPr lang="en-US" altLang="en-US" b="1" smtClean="0"/>
              <a:t>       }</a:t>
            </a:r>
            <a:br>
              <a:rPr lang="en-US" altLang="en-US" b="1" smtClean="0"/>
            </a:br>
            <a:r>
              <a:rPr lang="en-US" altLang="en-US" b="1" smtClean="0"/>
              <a:t>  }</a:t>
            </a:r>
          </a:p>
          <a:p>
            <a:pPr eaLnBrk="1" hangingPunct="1"/>
            <a:r>
              <a:rPr lang="en-US" altLang="en-US" b="1" smtClean="0"/>
              <a:t>} </a:t>
            </a:r>
          </a:p>
          <a:p>
            <a:pPr eaLnBrk="1" hangingPunct="1"/>
            <a:endParaRPr lang="en-US" altLang="en-US" b="1" smtClean="0"/>
          </a:p>
          <a:p>
            <a:pPr eaLnBrk="1" hangingPunct="1"/>
            <a:r>
              <a:rPr lang="en-US" altLang="en-US" smtClean="0"/>
              <a:t>The program will display the following output.</a:t>
            </a:r>
          </a:p>
          <a:p>
            <a:pPr eaLnBrk="1" hangingPunct="1"/>
            <a:r>
              <a:rPr lang="en-US" altLang="en-US" smtClean="0"/>
              <a:t/>
            </a:r>
            <a:br>
              <a:rPr lang="en-US" altLang="en-US" smtClean="0"/>
            </a:br>
            <a:r>
              <a:rPr lang="en-US" altLang="en-US" smtClean="0"/>
              <a:t>Tech</a:t>
            </a:r>
          </a:p>
          <a:p>
            <a:pPr eaLnBrk="1" hangingPunct="1"/>
            <a:r>
              <a:rPr lang="en-US" altLang="en-US" smtClean="0"/>
              <a:t>Mahindra</a:t>
            </a:r>
          </a:p>
        </p:txBody>
      </p:sp>
    </p:spTree>
    <p:extLst>
      <p:ext uri="{BB962C8B-B14F-4D97-AF65-F5344CB8AC3E}">
        <p14:creationId xmlns:p14="http://schemas.microsoft.com/office/powerpoint/2010/main" val="17594198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8E6CEB76-2B12-4525-AC84-453A383CA99F}" type="slidenum">
              <a:rPr lang="en-US" sz="1200" b="0" smtClean="0">
                <a:solidFill>
                  <a:schemeClr val="tx1"/>
                </a:solidFill>
              </a:rPr>
              <a:pPr/>
              <a:t>46</a:t>
            </a:fld>
            <a:endParaRPr lang="en-US" sz="1200" b="0" smtClean="0">
              <a:solidFill>
                <a:schemeClr val="tx1"/>
              </a:solidFill>
            </a:endParaRPr>
          </a:p>
        </p:txBody>
      </p:sp>
    </p:spTree>
    <p:extLst>
      <p:ext uri="{BB962C8B-B14F-4D97-AF65-F5344CB8AC3E}">
        <p14:creationId xmlns:p14="http://schemas.microsoft.com/office/powerpoint/2010/main" val="59642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5D17983D-C6D4-4ACE-BC40-935B02D54EDE}" type="slidenum">
              <a:rPr lang="en-US" sz="1200" b="0" smtClean="0">
                <a:solidFill>
                  <a:schemeClr val="tx1"/>
                </a:solidFill>
              </a:rPr>
              <a:pPr/>
              <a:t>5</a:t>
            </a:fld>
            <a:endParaRPr lang="en-US" sz="1200" b="0" smtClean="0">
              <a:solidFill>
                <a:schemeClr val="tx1"/>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3726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4008F592-DBF6-4F75-BB4F-FC4EB386311C}" type="slidenum">
              <a:rPr lang="en-US" sz="1200" b="0" smtClean="0">
                <a:solidFill>
                  <a:schemeClr val="tx1"/>
                </a:solidFill>
              </a:rPr>
              <a:pPr/>
              <a:t>6</a:t>
            </a:fld>
            <a:endParaRPr lang="en-US" sz="1200" b="0" smtClean="0">
              <a:solidFill>
                <a:schemeClr val="tx1"/>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05500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9AACCD76-5E4A-43AA-A4AA-87A363415B95}" type="slidenum">
              <a:rPr lang="en-US" sz="1200" b="0" smtClean="0">
                <a:solidFill>
                  <a:schemeClr val="tx1"/>
                </a:solidFill>
              </a:rPr>
              <a:pPr/>
              <a:t>7</a:t>
            </a:fld>
            <a:endParaRPr lang="en-US" sz="1200" b="0" smtClean="0">
              <a:solidFill>
                <a:schemeClr val="tx1"/>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03847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700E9591-65DD-48D0-884D-490769292439}" type="slidenum">
              <a:rPr lang="en-US" sz="1200" b="0" smtClean="0">
                <a:solidFill>
                  <a:schemeClr val="tx1"/>
                </a:solidFill>
              </a:rPr>
              <a:pPr/>
              <a:t>8</a:t>
            </a:fld>
            <a:endParaRPr lang="en-US" sz="1200" b="0" smtClean="0">
              <a:solidFill>
                <a:schemeClr val="tx1"/>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Why do all the tutorials and books ignore </a:t>
            </a:r>
            <a:r>
              <a:rPr lang="en-US" b="1" smtClean="0"/>
              <a:t>Queue</a:t>
            </a:r>
            <a:r>
              <a:rPr lang="en-US" b="1" i="1" smtClean="0"/>
              <a:t> </a:t>
            </a:r>
            <a:r>
              <a:rPr lang="en-US" smtClean="0"/>
              <a:t>as one of the </a:t>
            </a:r>
            <a:r>
              <a:rPr lang="en-US" b="1" smtClean="0"/>
              <a:t>core interfaces</a:t>
            </a:r>
            <a:r>
              <a:rPr lang="en-US" smtClean="0"/>
              <a:t>?</a:t>
            </a:r>
          </a:p>
        </p:txBody>
      </p:sp>
    </p:spTree>
    <p:extLst>
      <p:ext uri="{BB962C8B-B14F-4D97-AF65-F5344CB8AC3E}">
        <p14:creationId xmlns:p14="http://schemas.microsoft.com/office/powerpoint/2010/main" val="2115097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fld id="{96F95DF8-2ECE-4F26-8667-A9C1B500866A}" type="slidenum">
              <a:rPr lang="en-US" sz="1200" b="0" smtClean="0">
                <a:solidFill>
                  <a:schemeClr val="tx1"/>
                </a:solidFill>
              </a:rPr>
              <a:pPr/>
              <a:t>9</a:t>
            </a:fld>
            <a:endParaRPr lang="en-US" sz="1200" b="0" smtClean="0">
              <a:solidFill>
                <a:schemeClr val="tx1"/>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Should the important method be brought back???</a:t>
            </a:r>
          </a:p>
        </p:txBody>
      </p:sp>
    </p:spTree>
    <p:extLst>
      <p:ext uri="{BB962C8B-B14F-4D97-AF65-F5344CB8AC3E}">
        <p14:creationId xmlns:p14="http://schemas.microsoft.com/office/powerpoint/2010/main" val="2144497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eaLnBrk="1" hangingPunct="1">
              <a:defRPr/>
            </a:pPr>
            <a:fld id="{3EE5B46F-975D-4414-87C9-E5C5D9338128}" type="slidenum">
              <a:rPr lang="en-US" sz="1000">
                <a:solidFill>
                  <a:schemeClr val="tx2"/>
                </a:solidFill>
                <a:latin typeface="Arial" pitchFamily="34" charset="0"/>
                <a:cs typeface="Arial" pitchFamily="34" charset="0"/>
              </a:rPr>
              <a:pPr algn="r" eaLnBrk="1" hangingPunct="1">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345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6810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89739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58097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55560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dirty="0">
                <a:solidFill>
                  <a:schemeClr val="tx2"/>
                </a:solidFill>
                <a:latin typeface="Arial" pitchFamily="34" charset="0"/>
                <a:cs typeface="Arial" pitchFamily="34" charset="0"/>
              </a:rPr>
              <a:t>Disclaimer </a:t>
            </a:r>
          </a:p>
          <a:p>
            <a:pPr algn="just">
              <a:spcBef>
                <a:spcPts val="600"/>
              </a:spcBef>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39059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3" name="Picture 10" descr="Mahindra 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253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3692036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3339060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718061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1219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641327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12909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90605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2097566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dirty="0">
                <a:solidFill>
                  <a:schemeClr val="tx2"/>
                </a:solidFill>
                <a:latin typeface="Arial" pitchFamily="34" charset="0"/>
                <a:cs typeface="Arial" pitchFamily="34" charset="0"/>
              </a:rPr>
              <a:t>Disclaimer </a:t>
            </a:r>
          </a:p>
          <a:p>
            <a:pPr algn="just">
              <a:spcBef>
                <a:spcPts val="600"/>
              </a:spcBef>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3440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3731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9087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40052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5542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0233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841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5340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0.xml"/><Relationship Id="rId7"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7.png"/><Relationship Id="rId4" Type="http://schemas.openxmlformats.org/officeDocument/2006/relationships/slideLayout" Target="../slideLayouts/slideLayout21.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07450" y="6605588"/>
            <a:ext cx="171450" cy="169862"/>
          </a:xfrm>
          <a:prstGeom prst="rect">
            <a:avLst/>
          </a:prstGeom>
          <a:noFill/>
          <a:ln w="9525">
            <a:noFill/>
            <a:miter lim="800000"/>
            <a:headEnd/>
            <a:tailEnd/>
          </a:ln>
        </p:spPr>
        <p:txBody>
          <a:bodyPr wrap="none" lIns="0" tIns="0" rIns="0" bIns="0" anchor="ctr">
            <a:spAutoFit/>
          </a:bodyPr>
          <a:lstStyle/>
          <a:p>
            <a:pPr algn="r">
              <a:defRPr/>
            </a:pPr>
            <a:fld id="{99E9624B-F7A5-406E-9FCB-5791AF030A98}" type="slidenum">
              <a:rPr lang="en-US" sz="1100">
                <a:solidFill>
                  <a:schemeClr val="tx2"/>
                </a:solidFill>
                <a:latin typeface="Arial" pitchFamily="34" charset="0"/>
                <a:cs typeface="Arial" pitchFamily="34" charset="0"/>
              </a:rPr>
              <a:pPr algn="r">
                <a:defRPr/>
              </a:pPr>
              <a:t>‹#›</a:t>
            </a:fld>
            <a:endParaRPr lang="en-US" sz="11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3548062" cy="169863"/>
          </a:xfrm>
          <a:prstGeom prst="rect">
            <a:avLst/>
          </a:prstGeom>
          <a:noFill/>
          <a:ln w="9525">
            <a:noFill/>
            <a:miter lim="800000"/>
            <a:headEnd/>
            <a:tailEnd/>
          </a:ln>
        </p:spPr>
        <p:txBody>
          <a:bodyPr wrap="none" lIns="0" tIns="0" rIns="0" bIns="0">
            <a:spAutoFit/>
          </a:bodyPr>
          <a:lstStyle/>
          <a:p>
            <a:pPr eaLnBrk="1" hangingPunct="1">
              <a:defRPr/>
            </a:pPr>
            <a:r>
              <a:rPr lang="en-US" sz="1100" dirty="0">
                <a:solidFill>
                  <a:schemeClr val="tx2"/>
                </a:solidFill>
                <a:latin typeface="Arial" pitchFamily="34" charset="0"/>
                <a:cs typeface="Arial" pitchFamily="34" charset="0"/>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894" r:id="rId3"/>
    <p:sldLayoutId id="2147483895" r:id="rId4"/>
    <p:sldLayoutId id="2147483896" r:id="rId5"/>
    <p:sldLayoutId id="2147483897" r:id="rId6"/>
    <p:sldLayoutId id="2147483903" r:id="rId7"/>
    <p:sldLayoutId id="2147483904" r:id="rId8"/>
    <p:sldLayoutId id="2147483905" r:id="rId9"/>
    <p:sldLayoutId id="2147483906" r:id="rId10"/>
    <p:sldLayoutId id="2147483898" r:id="rId11"/>
    <p:sldLayoutId id="2147483899" r:id="rId12"/>
    <p:sldLayoutId id="2147483900" r:id="rId13"/>
    <p:sldLayoutId id="2147483907" r:id="rId14"/>
    <p:sldLayoutId id="2147483908" r:id="rId15"/>
    <p:sldLayoutId id="2147483909" r:id="rId16"/>
    <p:sldLayoutId id="2147483910" r:id="rId17"/>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pitchFamily="34"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pitchFamily="34"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051818563"/>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8"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p:txBody>
          <a:bodyPr/>
          <a:lstStyle/>
          <a:p>
            <a:pPr eaLnBrk="1" hangingPunct="1"/>
            <a:r>
              <a:rPr dirty="0" smtClean="0">
                <a:latin typeface="Verdana" pitchFamily="34" charset="0"/>
              </a:rPr>
              <a:t>Java Collections</a:t>
            </a:r>
            <a:endParaRPr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a:noFill/>
        </p:spPr>
        <p:txBody>
          <a:bodyPr/>
          <a:lstStyle/>
          <a:p>
            <a:pPr eaLnBrk="1" hangingPunct="1"/>
            <a:r>
              <a:rPr dirty="0" smtClean="0"/>
              <a:t>Core Interfaces</a:t>
            </a:r>
          </a:p>
        </p:txBody>
      </p:sp>
      <p:sp>
        <p:nvSpPr>
          <p:cNvPr id="22531" name="Rectangle 3"/>
          <p:cNvSpPr>
            <a:spLocks noGrp="1" noChangeArrowheads="1"/>
          </p:cNvSpPr>
          <p:nvPr>
            <p:ph type="body" idx="1"/>
          </p:nvPr>
        </p:nvSpPr>
        <p:spPr bwMode="auto"/>
        <p:txBody>
          <a:bodyPr/>
          <a:lstStyle/>
          <a:p>
            <a:pPr eaLnBrk="1" hangingPunct="1"/>
            <a:r>
              <a:rPr lang="en-US" b="1" dirty="0" smtClean="0"/>
              <a:t>Set</a:t>
            </a:r>
          </a:p>
          <a:p>
            <a:pPr lvl="1" eaLnBrk="1" hangingPunct="1">
              <a:buClr>
                <a:srgbClr val="FF0000"/>
              </a:buClr>
            </a:pPr>
            <a:r>
              <a:rPr dirty="0" smtClean="0">
                <a:cs typeface="Arial" pitchFamily="34" charset="0"/>
              </a:rPr>
              <a:t>models the mathematical set.</a:t>
            </a:r>
          </a:p>
          <a:p>
            <a:pPr lvl="1" eaLnBrk="1" hangingPunct="1">
              <a:buClr>
                <a:srgbClr val="FF0000"/>
              </a:buClr>
            </a:pPr>
            <a:r>
              <a:rPr dirty="0" smtClean="0">
                <a:solidFill>
                  <a:srgbClr val="FF3300"/>
                </a:solidFill>
                <a:cs typeface="Arial" pitchFamily="34" charset="0"/>
              </a:rPr>
              <a:t>cannot</a:t>
            </a:r>
            <a:r>
              <a:rPr dirty="0" smtClean="0">
                <a:cs typeface="Arial" pitchFamily="34" charset="0"/>
              </a:rPr>
              <a:t> have </a:t>
            </a:r>
            <a:r>
              <a:rPr dirty="0" smtClean="0">
                <a:solidFill>
                  <a:srgbClr val="FF3300"/>
                </a:solidFill>
                <a:cs typeface="Arial" pitchFamily="34" charset="0"/>
              </a:rPr>
              <a:t>duplicate</a:t>
            </a:r>
            <a:r>
              <a:rPr dirty="0" smtClean="0">
                <a:cs typeface="Arial" pitchFamily="34" charset="0"/>
              </a:rPr>
              <a:t> elements.</a:t>
            </a:r>
          </a:p>
          <a:p>
            <a:pPr lvl="1" eaLnBrk="1" hangingPunct="1">
              <a:buClr>
                <a:srgbClr val="FF0000"/>
              </a:buClr>
            </a:pPr>
            <a:r>
              <a:rPr dirty="0" smtClean="0">
                <a:cs typeface="Arial" pitchFamily="34" charset="0"/>
              </a:rPr>
              <a:t>is implemented by </a:t>
            </a:r>
            <a:r>
              <a:rPr dirty="0" err="1" smtClean="0">
                <a:solidFill>
                  <a:srgbClr val="FF0000"/>
                </a:solidFill>
                <a:cs typeface="Arial" pitchFamily="34" charset="0"/>
              </a:rPr>
              <a:t>HashSet</a:t>
            </a:r>
            <a:r>
              <a:rPr dirty="0" smtClean="0">
                <a:solidFill>
                  <a:srgbClr val="FF0000"/>
                </a:solidFill>
                <a:cs typeface="Arial" pitchFamily="34" charset="0"/>
              </a:rPr>
              <a:t>, </a:t>
            </a:r>
            <a:r>
              <a:rPr dirty="0" err="1" smtClean="0">
                <a:solidFill>
                  <a:srgbClr val="FF0000"/>
                </a:solidFill>
                <a:cs typeface="Arial" pitchFamily="34" charset="0"/>
              </a:rPr>
              <a:t>LinkedHashSet</a:t>
            </a:r>
            <a:r>
              <a:rPr dirty="0" smtClean="0">
                <a:cs typeface="Arial" pitchFamily="34" charset="0"/>
              </a:rPr>
              <a:t>.</a:t>
            </a:r>
          </a:p>
          <a:p>
            <a:pPr eaLnBrk="1" hangingPunct="1">
              <a:buFont typeface="Wingdings" pitchFamily="2" charset="2"/>
              <a:buNone/>
            </a:pPr>
            <a:endParaRPr sz="1400" u="sng" dirty="0" smtClean="0"/>
          </a:p>
          <a:p>
            <a:pPr eaLnBrk="1" hangingPunct="1"/>
            <a:r>
              <a:rPr lang="en-US" b="1" dirty="0" err="1" smtClean="0"/>
              <a:t>SortedSet</a:t>
            </a:r>
            <a:endParaRPr lang="en-US" b="1" dirty="0" smtClean="0"/>
          </a:p>
          <a:p>
            <a:pPr eaLnBrk="1" hangingPunct="1"/>
            <a:endParaRPr lang="en-US" b="1" dirty="0" smtClean="0"/>
          </a:p>
          <a:p>
            <a:pPr lvl="1" eaLnBrk="1" hangingPunct="1">
              <a:buClr>
                <a:srgbClr val="FF0000"/>
              </a:buClr>
            </a:pPr>
            <a:r>
              <a:rPr dirty="0" smtClean="0">
                <a:cs typeface="Arial" pitchFamily="34" charset="0"/>
              </a:rPr>
              <a:t>extends the Set interface.</a:t>
            </a:r>
          </a:p>
          <a:p>
            <a:pPr lvl="1" eaLnBrk="1" hangingPunct="1">
              <a:buClr>
                <a:srgbClr val="FF0000"/>
              </a:buClr>
            </a:pPr>
            <a:r>
              <a:rPr dirty="0" smtClean="0">
                <a:cs typeface="Arial" pitchFamily="34" charset="0"/>
              </a:rPr>
              <a:t>contains elements in </a:t>
            </a:r>
            <a:r>
              <a:rPr dirty="0" smtClean="0">
                <a:solidFill>
                  <a:srgbClr val="FF3300"/>
                </a:solidFill>
                <a:cs typeface="Arial" pitchFamily="34" charset="0"/>
              </a:rPr>
              <a:t>ascending order</a:t>
            </a:r>
            <a:r>
              <a:rPr dirty="0" smtClean="0">
                <a:cs typeface="Arial" pitchFamily="34" charset="0"/>
              </a:rPr>
              <a:t>.</a:t>
            </a:r>
          </a:p>
          <a:p>
            <a:pPr lvl="1" eaLnBrk="1" hangingPunct="1">
              <a:buClr>
                <a:srgbClr val="FF0000"/>
              </a:buClr>
            </a:pPr>
            <a:r>
              <a:rPr dirty="0" smtClean="0">
                <a:cs typeface="Arial" pitchFamily="34" charset="0"/>
              </a:rPr>
              <a:t>is implemented by </a:t>
            </a:r>
            <a:r>
              <a:rPr dirty="0" err="1" smtClean="0">
                <a:solidFill>
                  <a:srgbClr val="FF0000"/>
                </a:solidFill>
                <a:cs typeface="Arial" pitchFamily="34" charset="0"/>
              </a:rPr>
              <a:t>TreeSet</a:t>
            </a:r>
            <a:r>
              <a:rPr dirty="0" smtClean="0">
                <a:solidFill>
                  <a:srgbClr val="FF0000"/>
                </a:solidFill>
                <a:cs typeface="Arial" pitchFamily="34" charset="0"/>
              </a:rPr>
              <a: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502336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noFill/>
        </p:spPr>
        <p:txBody>
          <a:bodyPr/>
          <a:lstStyle/>
          <a:p>
            <a:pPr eaLnBrk="1" hangingPunct="1"/>
            <a:r>
              <a:rPr dirty="0" smtClean="0"/>
              <a:t>Core Interfaces</a:t>
            </a:r>
          </a:p>
        </p:txBody>
      </p:sp>
      <p:sp>
        <p:nvSpPr>
          <p:cNvPr id="21507" name="Rectangle 3"/>
          <p:cNvSpPr>
            <a:spLocks noGrp="1" noChangeArrowheads="1"/>
          </p:cNvSpPr>
          <p:nvPr>
            <p:ph type="body" idx="1"/>
          </p:nvPr>
        </p:nvSpPr>
        <p:spPr bwMode="auto"/>
        <p:txBody>
          <a:bodyPr/>
          <a:lstStyle/>
          <a:p>
            <a:pPr eaLnBrk="1" hangingPunct="1"/>
            <a:r>
              <a:rPr lang="en-US" b="1" dirty="0" smtClean="0"/>
              <a:t>Map</a:t>
            </a:r>
          </a:p>
          <a:p>
            <a:pPr lvl="1" eaLnBrk="1" hangingPunct="1">
              <a:buClr>
                <a:srgbClr val="FF0000"/>
              </a:buClr>
            </a:pPr>
            <a:r>
              <a:rPr dirty="0" smtClean="0">
                <a:cs typeface="Arial" pitchFamily="34" charset="0"/>
              </a:rPr>
              <a:t>does </a:t>
            </a:r>
            <a:r>
              <a:rPr dirty="0" smtClean="0">
                <a:solidFill>
                  <a:srgbClr val="FF3300"/>
                </a:solidFill>
                <a:cs typeface="Arial" pitchFamily="34" charset="0"/>
              </a:rPr>
              <a:t>not</a:t>
            </a:r>
            <a:r>
              <a:rPr dirty="0" smtClean="0">
                <a:cs typeface="Arial" pitchFamily="34" charset="0"/>
              </a:rPr>
              <a:t> extend </a:t>
            </a:r>
            <a:r>
              <a:rPr i="1" dirty="0" smtClean="0">
                <a:cs typeface="Arial" pitchFamily="34" charset="0"/>
              </a:rPr>
              <a:t>Collection</a:t>
            </a:r>
            <a:r>
              <a:rPr dirty="0" smtClean="0">
                <a:cs typeface="Arial" pitchFamily="34" charset="0"/>
              </a:rPr>
              <a:t> Interface.</a:t>
            </a:r>
          </a:p>
          <a:p>
            <a:pPr lvl="1" eaLnBrk="1" hangingPunct="1">
              <a:buClr>
                <a:srgbClr val="FF0000"/>
              </a:buClr>
            </a:pPr>
            <a:r>
              <a:rPr dirty="0" smtClean="0">
                <a:cs typeface="Arial" pitchFamily="34" charset="0"/>
              </a:rPr>
              <a:t>maps </a:t>
            </a:r>
            <a:r>
              <a:rPr dirty="0" smtClean="0">
                <a:solidFill>
                  <a:srgbClr val="FF3300"/>
                </a:solidFill>
                <a:cs typeface="Arial" pitchFamily="34" charset="0"/>
              </a:rPr>
              <a:t>keys to values objects</a:t>
            </a:r>
            <a:r>
              <a:rPr dirty="0" smtClean="0">
                <a:cs typeface="Arial" pitchFamily="34" charset="0"/>
              </a:rPr>
              <a:t>.</a:t>
            </a:r>
          </a:p>
          <a:p>
            <a:pPr lvl="1" eaLnBrk="1" hangingPunct="1">
              <a:buClr>
                <a:srgbClr val="FF0000"/>
              </a:buClr>
            </a:pPr>
            <a:r>
              <a:rPr dirty="0" smtClean="0">
                <a:cs typeface="Arial" pitchFamily="34" charset="0"/>
              </a:rPr>
              <a:t>each key is </a:t>
            </a:r>
            <a:r>
              <a:rPr dirty="0" smtClean="0">
                <a:solidFill>
                  <a:srgbClr val="FF3300"/>
                </a:solidFill>
                <a:cs typeface="Arial" pitchFamily="34" charset="0"/>
              </a:rPr>
              <a:t>unique</a:t>
            </a:r>
            <a:r>
              <a:rPr dirty="0" smtClean="0">
                <a:cs typeface="Arial" pitchFamily="34" charset="0"/>
              </a:rPr>
              <a:t>.</a:t>
            </a:r>
          </a:p>
          <a:p>
            <a:pPr lvl="1" eaLnBrk="1" hangingPunct="1">
              <a:buClr>
                <a:srgbClr val="FF0000"/>
              </a:buClr>
            </a:pPr>
            <a:r>
              <a:rPr dirty="0" smtClean="0">
                <a:cs typeface="Arial" pitchFamily="34" charset="0"/>
              </a:rPr>
              <a:t>each key can have </a:t>
            </a:r>
            <a:r>
              <a:rPr dirty="0" err="1" smtClean="0">
                <a:solidFill>
                  <a:srgbClr val="FF3300"/>
                </a:solidFill>
                <a:cs typeface="Arial" pitchFamily="34" charset="0"/>
              </a:rPr>
              <a:t>atmost</a:t>
            </a:r>
            <a:r>
              <a:rPr dirty="0" smtClean="0">
                <a:solidFill>
                  <a:srgbClr val="FF3300"/>
                </a:solidFill>
                <a:cs typeface="Arial" pitchFamily="34" charset="0"/>
              </a:rPr>
              <a:t> one value</a:t>
            </a:r>
            <a:r>
              <a:rPr dirty="0" smtClean="0">
                <a:cs typeface="Arial" pitchFamily="34" charset="0"/>
              </a:rPr>
              <a:t>.</a:t>
            </a:r>
          </a:p>
          <a:p>
            <a:pPr lvl="1" eaLnBrk="1" hangingPunct="1">
              <a:buClr>
                <a:srgbClr val="FF0000"/>
              </a:buClr>
            </a:pPr>
            <a:r>
              <a:rPr dirty="0" smtClean="0">
                <a:cs typeface="Arial" pitchFamily="34" charset="0"/>
              </a:rPr>
              <a:t>is implemented by </a:t>
            </a:r>
            <a:r>
              <a:rPr dirty="0" err="1" smtClean="0">
                <a:solidFill>
                  <a:srgbClr val="FF0000"/>
                </a:solidFill>
                <a:cs typeface="Arial" pitchFamily="34" charset="0"/>
              </a:rPr>
              <a:t>HashMap</a:t>
            </a:r>
            <a:r>
              <a:rPr dirty="0" smtClean="0">
                <a:solidFill>
                  <a:srgbClr val="FF0000"/>
                </a:solidFill>
                <a:cs typeface="Arial" pitchFamily="34" charset="0"/>
              </a:rPr>
              <a:t>, </a:t>
            </a:r>
            <a:r>
              <a:rPr dirty="0" err="1" smtClean="0">
                <a:solidFill>
                  <a:srgbClr val="FF0000"/>
                </a:solidFill>
                <a:cs typeface="Arial" pitchFamily="34" charset="0"/>
              </a:rPr>
              <a:t>HashTable</a:t>
            </a:r>
            <a:r>
              <a:rPr dirty="0" smtClean="0">
                <a:solidFill>
                  <a:srgbClr val="FF0000"/>
                </a:solidFill>
                <a:cs typeface="Arial" pitchFamily="34" charset="0"/>
              </a:rPr>
              <a:t>, </a:t>
            </a:r>
            <a:r>
              <a:rPr dirty="0" err="1" smtClean="0">
                <a:solidFill>
                  <a:srgbClr val="FF0000"/>
                </a:solidFill>
                <a:cs typeface="Arial" pitchFamily="34" charset="0"/>
              </a:rPr>
              <a:t>LinkedHashMap</a:t>
            </a:r>
            <a:r>
              <a:rPr dirty="0" smtClean="0">
                <a:cs typeface="Arial" pitchFamily="34" charset="0"/>
              </a:rPr>
              <a:t>.</a:t>
            </a:r>
          </a:p>
          <a:p>
            <a:pPr marL="0" indent="0" eaLnBrk="1" hangingPunct="1">
              <a:buClr>
                <a:schemeClr val="tx1"/>
              </a:buClr>
              <a:buNone/>
            </a:pPr>
            <a:endParaRPr sz="1400" dirty="0" smtClean="0"/>
          </a:p>
          <a:p>
            <a:r>
              <a:rPr lang="en-US" b="1" dirty="0" err="1"/>
              <a:t>SortedMap</a:t>
            </a:r>
            <a:endParaRPr lang="en-US" b="1" dirty="0"/>
          </a:p>
          <a:p>
            <a:pPr lvl="1" eaLnBrk="1" hangingPunct="1">
              <a:buClr>
                <a:srgbClr val="FF0000"/>
              </a:buClr>
            </a:pPr>
            <a:r>
              <a:rPr dirty="0" smtClean="0">
                <a:cs typeface="Arial" pitchFamily="34" charset="0"/>
              </a:rPr>
              <a:t>maintains keys in </a:t>
            </a:r>
            <a:r>
              <a:rPr dirty="0" smtClean="0">
                <a:solidFill>
                  <a:srgbClr val="FF3300"/>
                </a:solidFill>
                <a:cs typeface="Arial" pitchFamily="34" charset="0"/>
              </a:rPr>
              <a:t>sorted order</a:t>
            </a:r>
            <a:r>
              <a:rPr dirty="0" smtClean="0">
                <a:cs typeface="Arial" pitchFamily="34" charset="0"/>
              </a:rPr>
              <a:t>.</a:t>
            </a:r>
          </a:p>
          <a:p>
            <a:pPr lvl="1" eaLnBrk="1" hangingPunct="1">
              <a:buClr>
                <a:srgbClr val="FF0000"/>
              </a:buClr>
            </a:pPr>
            <a:r>
              <a:rPr dirty="0" smtClean="0">
                <a:cs typeface="Arial" pitchFamily="34" charset="0"/>
              </a:rPr>
              <a:t>is implemented by </a:t>
            </a:r>
            <a:r>
              <a:rPr dirty="0" err="1" smtClean="0">
                <a:solidFill>
                  <a:srgbClr val="FF0000"/>
                </a:solidFill>
                <a:cs typeface="Arial" pitchFamily="34" charset="0"/>
              </a:rPr>
              <a:t>TreeMap</a:t>
            </a:r>
            <a:r>
              <a:rPr dirty="0" smtClean="0">
                <a:solidFill>
                  <a:srgbClr val="FF0000"/>
                </a:solidFill>
                <a:cs typeface="Arial" pitchFamily="34" charset="0"/>
              </a:rPr>
              <a:t>.</a:t>
            </a:r>
          </a:p>
        </p:txBody>
      </p:sp>
      <p:pic>
        <p:nvPicPr>
          <p:cNvPr id="4" name="Picture 4" descr="Duke-Reading-Map.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3205" y="4267200"/>
            <a:ext cx="238125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395713820"/>
              </p:ext>
            </p:extLst>
          </p:nvPr>
        </p:nvGraphicFramePr>
        <p:xfrm>
          <a:off x="685800" y="4495800"/>
          <a:ext cx="4648200" cy="16256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406400">
                <a:tc>
                  <a:txBody>
                    <a:bodyPr/>
                    <a:lstStyle/>
                    <a:p>
                      <a:r>
                        <a:rPr lang="en-US" dirty="0" smtClean="0"/>
                        <a:t>Key</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2"/>
                    </a:solidFill>
                  </a:tcPr>
                </a:tc>
                <a:tc>
                  <a:txBody>
                    <a:bodyPr/>
                    <a:lstStyle/>
                    <a:p>
                      <a:r>
                        <a:rPr lang="en-US" dirty="0" smtClean="0"/>
                        <a:t>Value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406400">
                <a:tc>
                  <a:txBody>
                    <a:bodyPr/>
                    <a:lstStyle/>
                    <a:p>
                      <a:r>
                        <a:rPr lang="en-US" dirty="0" smtClean="0"/>
                        <a:t>101</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a:txBody>
                    <a:bodyPr/>
                    <a:lstStyle/>
                    <a:p>
                      <a:r>
                        <a:rPr lang="en-US" dirty="0" smtClean="0"/>
                        <a:t>Blue Shirt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1"/>
                  </a:ext>
                </a:extLst>
              </a:tr>
              <a:tr h="406400">
                <a:tc>
                  <a:txBody>
                    <a:bodyPr/>
                    <a:lstStyle/>
                    <a:p>
                      <a:r>
                        <a:rPr lang="en-US" dirty="0" smtClean="0"/>
                        <a:t>102</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a:txBody>
                    <a:bodyPr/>
                    <a:lstStyle/>
                    <a:p>
                      <a:r>
                        <a:rPr lang="en-US" dirty="0" smtClean="0"/>
                        <a:t>Black Shirt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2"/>
                  </a:ext>
                </a:extLst>
              </a:tr>
              <a:tr h="406400">
                <a:tc>
                  <a:txBody>
                    <a:bodyPr/>
                    <a:lstStyle/>
                    <a:p>
                      <a:r>
                        <a:rPr lang="en-US" dirty="0" smtClean="0"/>
                        <a:t>103</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a:txBody>
                    <a:bodyPr/>
                    <a:lstStyle/>
                    <a:p>
                      <a:r>
                        <a:rPr lang="en-US" dirty="0" smtClean="0"/>
                        <a:t>Gray</a:t>
                      </a:r>
                      <a:r>
                        <a:rPr lang="en-US" baseline="0" dirty="0" smtClean="0"/>
                        <a:t> Shirt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3"/>
                  </a:ext>
                </a:extLst>
              </a:tr>
            </a:tbl>
          </a:graphicData>
        </a:graphic>
      </p:graphicFrame>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012530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a:noFill/>
        </p:spPr>
        <p:txBody>
          <a:bodyPr/>
          <a:lstStyle/>
          <a:p>
            <a:pPr eaLnBrk="1" hangingPunct="1"/>
            <a:r>
              <a:rPr dirty="0" smtClean="0"/>
              <a:t>List Interface</a:t>
            </a:r>
          </a:p>
        </p:txBody>
      </p:sp>
      <p:sp>
        <p:nvSpPr>
          <p:cNvPr id="1496067" name="Rectangle 3"/>
          <p:cNvSpPr>
            <a:spLocks noGrp="1" noChangeArrowheads="1"/>
          </p:cNvSpPr>
          <p:nvPr>
            <p:ph type="body" idx="1"/>
          </p:nvPr>
        </p:nvSpPr>
        <p:spPr>
          <a:xfrm>
            <a:off x="304800" y="1219199"/>
            <a:ext cx="8382000" cy="5230813"/>
          </a:xfrm>
        </p:spPr>
        <p:txBody>
          <a:bodyPr/>
          <a:lstStyle/>
          <a:p>
            <a:pPr marL="0" indent="0" eaLnBrk="1" hangingPunct="1">
              <a:spcBef>
                <a:spcPts val="600"/>
              </a:spcBef>
              <a:buNone/>
              <a:defRPr/>
            </a:pPr>
            <a:r>
              <a:rPr dirty="0" smtClean="0">
                <a:latin typeface="+mn-lt"/>
              </a:rPr>
              <a:t>Important methods in List interface</a:t>
            </a:r>
            <a:endParaRPr dirty="0">
              <a:latin typeface="+mn-lt"/>
            </a:endParaRPr>
          </a:p>
          <a:p>
            <a:pPr marL="192881" lvl="1" indent="-192881">
              <a:buClr>
                <a:srgbClr val="BF1313"/>
              </a:buClr>
              <a:defRPr/>
            </a:pPr>
            <a:r>
              <a:rPr dirty="0" err="1">
                <a:ea typeface="+mn-ea"/>
                <a:cs typeface="+mn-cs"/>
              </a:rPr>
              <a:t>boolean</a:t>
            </a:r>
            <a:r>
              <a:rPr dirty="0">
                <a:ea typeface="+mn-ea"/>
                <a:cs typeface="+mn-cs"/>
              </a:rPr>
              <a:t> add(Object </a:t>
            </a:r>
            <a:r>
              <a:rPr dirty="0" err="1">
                <a:ea typeface="+mn-ea"/>
                <a:cs typeface="+mn-cs"/>
              </a:rPr>
              <a:t>obj</a:t>
            </a:r>
            <a:r>
              <a:rPr dirty="0">
                <a:ea typeface="+mn-ea"/>
                <a:cs typeface="+mn-cs"/>
              </a:rPr>
              <a:t>), void add(</a:t>
            </a:r>
            <a:r>
              <a:rPr dirty="0" err="1">
                <a:ea typeface="+mn-ea"/>
                <a:cs typeface="+mn-cs"/>
              </a:rPr>
              <a:t>int</a:t>
            </a:r>
            <a:r>
              <a:rPr dirty="0">
                <a:ea typeface="+mn-ea"/>
                <a:cs typeface="+mn-cs"/>
              </a:rPr>
              <a:t> </a:t>
            </a:r>
            <a:r>
              <a:rPr dirty="0" err="1">
                <a:ea typeface="+mn-ea"/>
                <a:cs typeface="+mn-cs"/>
              </a:rPr>
              <a:t>index,Object</a:t>
            </a:r>
            <a:r>
              <a:rPr dirty="0">
                <a:ea typeface="+mn-ea"/>
                <a:cs typeface="+mn-cs"/>
              </a:rPr>
              <a:t> </a:t>
            </a:r>
            <a:r>
              <a:rPr dirty="0" err="1">
                <a:ea typeface="+mn-ea"/>
                <a:cs typeface="+mn-cs"/>
              </a:rPr>
              <a:t>obj</a:t>
            </a:r>
            <a:r>
              <a:rPr dirty="0">
                <a:ea typeface="+mn-ea"/>
                <a:cs typeface="+mn-cs"/>
              </a:rPr>
              <a:t>)</a:t>
            </a:r>
          </a:p>
          <a:p>
            <a:pPr marL="192881" lvl="1" indent="-192881">
              <a:buClr>
                <a:srgbClr val="BF1313"/>
              </a:buClr>
              <a:defRPr/>
            </a:pPr>
            <a:r>
              <a:rPr dirty="0">
                <a:ea typeface="+mn-ea"/>
                <a:cs typeface="+mn-cs"/>
              </a:rPr>
              <a:t>void clear()</a:t>
            </a:r>
          </a:p>
          <a:p>
            <a:pPr marL="192881" lvl="1" indent="-192881">
              <a:buClr>
                <a:srgbClr val="BF1313"/>
              </a:buClr>
              <a:defRPr/>
            </a:pPr>
            <a:r>
              <a:rPr dirty="0">
                <a:ea typeface="+mn-ea"/>
                <a:cs typeface="+mn-cs"/>
              </a:rPr>
              <a:t>Object get (</a:t>
            </a:r>
            <a:r>
              <a:rPr dirty="0" err="1">
                <a:ea typeface="+mn-ea"/>
                <a:cs typeface="+mn-cs"/>
              </a:rPr>
              <a:t>int</a:t>
            </a:r>
            <a:r>
              <a:rPr dirty="0">
                <a:ea typeface="+mn-ea"/>
                <a:cs typeface="+mn-cs"/>
              </a:rPr>
              <a:t> index)</a:t>
            </a:r>
          </a:p>
          <a:p>
            <a:pPr marL="192881" lvl="1" indent="-192881">
              <a:buClr>
                <a:srgbClr val="BF1313"/>
              </a:buClr>
              <a:defRPr/>
            </a:pPr>
            <a:r>
              <a:rPr dirty="0" err="1">
                <a:ea typeface="+mn-ea"/>
                <a:cs typeface="+mn-cs"/>
              </a:rPr>
              <a:t>boolean</a:t>
            </a:r>
            <a:r>
              <a:rPr dirty="0">
                <a:ea typeface="+mn-ea"/>
                <a:cs typeface="+mn-cs"/>
              </a:rPr>
              <a:t> </a:t>
            </a:r>
            <a:r>
              <a:rPr dirty="0" err="1">
                <a:ea typeface="+mn-ea"/>
                <a:cs typeface="+mn-cs"/>
              </a:rPr>
              <a:t>isEmpty</a:t>
            </a:r>
            <a:r>
              <a:rPr dirty="0">
                <a:ea typeface="+mn-ea"/>
                <a:cs typeface="+mn-cs"/>
              </a:rPr>
              <a:t>()</a:t>
            </a:r>
          </a:p>
          <a:p>
            <a:pPr marL="192881" lvl="1" indent="-192881">
              <a:buClr>
                <a:srgbClr val="BF1313"/>
              </a:buClr>
              <a:defRPr/>
            </a:pPr>
            <a:r>
              <a:rPr dirty="0">
                <a:ea typeface="+mn-ea"/>
                <a:cs typeface="+mn-cs"/>
              </a:rPr>
              <a:t>Object remove (</a:t>
            </a:r>
            <a:r>
              <a:rPr dirty="0" err="1">
                <a:ea typeface="+mn-ea"/>
                <a:cs typeface="+mn-cs"/>
              </a:rPr>
              <a:t>int</a:t>
            </a:r>
            <a:r>
              <a:rPr dirty="0">
                <a:ea typeface="+mn-ea"/>
                <a:cs typeface="+mn-cs"/>
              </a:rPr>
              <a:t> index), </a:t>
            </a:r>
            <a:r>
              <a:rPr dirty="0" err="1">
                <a:ea typeface="+mn-ea"/>
                <a:cs typeface="+mn-cs"/>
              </a:rPr>
              <a:t>boolean</a:t>
            </a:r>
            <a:r>
              <a:rPr dirty="0">
                <a:ea typeface="+mn-ea"/>
                <a:cs typeface="+mn-cs"/>
              </a:rPr>
              <a:t> remove(Object object)</a:t>
            </a:r>
          </a:p>
          <a:p>
            <a:pPr marL="192881" lvl="1" indent="-192881">
              <a:buClr>
                <a:srgbClr val="BF1313"/>
              </a:buClr>
              <a:defRPr/>
            </a:pPr>
            <a:r>
              <a:rPr dirty="0">
                <a:ea typeface="+mn-ea"/>
                <a:cs typeface="+mn-cs"/>
              </a:rPr>
              <a:t>Object set(</a:t>
            </a:r>
            <a:r>
              <a:rPr dirty="0" err="1">
                <a:ea typeface="+mn-ea"/>
                <a:cs typeface="+mn-cs"/>
              </a:rPr>
              <a:t>int</a:t>
            </a:r>
            <a:r>
              <a:rPr dirty="0">
                <a:ea typeface="+mn-ea"/>
                <a:cs typeface="+mn-cs"/>
              </a:rPr>
              <a:t> index, E element)</a:t>
            </a:r>
          </a:p>
          <a:p>
            <a:pPr marL="192881" lvl="1" indent="-192881">
              <a:buClr>
                <a:srgbClr val="BF1313"/>
              </a:buClr>
              <a:defRPr/>
            </a:pPr>
            <a:r>
              <a:rPr dirty="0" err="1">
                <a:ea typeface="+mn-ea"/>
                <a:cs typeface="+mn-cs"/>
              </a:rPr>
              <a:t>int</a:t>
            </a:r>
            <a:r>
              <a:rPr dirty="0">
                <a:ea typeface="+mn-ea"/>
                <a:cs typeface="+mn-cs"/>
              </a:rPr>
              <a:t> size()</a:t>
            </a:r>
          </a:p>
          <a:p>
            <a:pPr marL="192881" lvl="1" indent="-192881">
              <a:buClr>
                <a:srgbClr val="BF1313"/>
              </a:buClr>
              <a:defRPr/>
            </a:pPr>
            <a:r>
              <a:rPr dirty="0">
                <a:ea typeface="+mn-ea"/>
                <a:cs typeface="+mn-cs"/>
              </a:rPr>
              <a:t>Object </a:t>
            </a:r>
            <a:r>
              <a:rPr dirty="0" err="1">
                <a:ea typeface="+mn-ea"/>
                <a:cs typeface="+mn-cs"/>
              </a:rPr>
              <a:t>toArray</a:t>
            </a:r>
            <a:r>
              <a:rPr dirty="0">
                <a:ea typeface="+mn-ea"/>
                <a:cs typeface="+mn-cs"/>
              </a:rPr>
              <a:t>()	</a:t>
            </a:r>
            <a:r>
              <a:rPr sz="2000" dirty="0">
                <a:solidFill>
                  <a:srgbClr val="FF3300"/>
                </a:solidFill>
                <a:cs typeface="+mn-cs"/>
              </a:rPr>
              <a:t>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a:noFill/>
        </p:spPr>
        <p:txBody>
          <a:bodyPr/>
          <a:lstStyle/>
          <a:p>
            <a:pPr eaLnBrk="1" hangingPunct="1"/>
            <a:r>
              <a:rPr dirty="0" smtClean="0"/>
              <a:t>Set Interface</a:t>
            </a:r>
          </a:p>
        </p:txBody>
      </p:sp>
      <p:sp>
        <p:nvSpPr>
          <p:cNvPr id="1498115" name="Rectangle 3"/>
          <p:cNvSpPr>
            <a:spLocks noGrp="1" noChangeArrowheads="1"/>
          </p:cNvSpPr>
          <p:nvPr>
            <p:ph type="body" idx="1"/>
          </p:nvPr>
        </p:nvSpPr>
        <p:spPr/>
        <p:txBody>
          <a:bodyPr/>
          <a:lstStyle/>
          <a:p>
            <a:pPr marL="0" indent="0" eaLnBrk="1" hangingPunct="1">
              <a:spcBef>
                <a:spcPts val="600"/>
              </a:spcBef>
              <a:buNone/>
              <a:defRPr/>
            </a:pPr>
            <a:r>
              <a:rPr lang="en-IN" dirty="0" smtClean="0"/>
              <a:t>Important methods </a:t>
            </a:r>
            <a:r>
              <a:rPr lang="en-IN" dirty="0"/>
              <a:t>in </a:t>
            </a:r>
            <a:r>
              <a:rPr lang="en-IN" dirty="0" smtClean="0"/>
              <a:t>Set interface</a:t>
            </a:r>
            <a:endParaRPr dirty="0">
              <a:latin typeface="+mj-lt"/>
            </a:endParaRPr>
          </a:p>
          <a:p>
            <a:pPr marL="192881" lvl="2" indent="-192881">
              <a:buClr>
                <a:srgbClr val="BF1313"/>
              </a:buClr>
              <a:buFont typeface="Wingdings" pitchFamily="2" charset="2"/>
              <a:buChar char="§"/>
              <a:defRPr/>
            </a:pPr>
            <a:r>
              <a:rPr lang="en-US" dirty="0" err="1">
                <a:ea typeface="+mn-ea"/>
                <a:cs typeface="+mn-cs"/>
              </a:rPr>
              <a:t>boolean</a:t>
            </a:r>
            <a:r>
              <a:rPr lang="en-US" dirty="0">
                <a:ea typeface="+mn-ea"/>
                <a:cs typeface="+mn-cs"/>
              </a:rPr>
              <a:t> add (Object o)</a:t>
            </a:r>
          </a:p>
          <a:p>
            <a:pPr marL="192881" lvl="2" indent="-192881">
              <a:buClr>
                <a:srgbClr val="BF1313"/>
              </a:buClr>
              <a:buFont typeface="Wingdings" pitchFamily="2" charset="2"/>
              <a:buChar char="§"/>
              <a:defRPr/>
            </a:pPr>
            <a:r>
              <a:rPr lang="en-US" dirty="0">
                <a:ea typeface="+mn-ea"/>
                <a:cs typeface="+mn-cs"/>
              </a:rPr>
              <a:t>void clear()</a:t>
            </a:r>
          </a:p>
          <a:p>
            <a:pPr marL="192881" lvl="2" indent="-192881">
              <a:buClr>
                <a:srgbClr val="BF1313"/>
              </a:buClr>
              <a:buFont typeface="Wingdings" pitchFamily="2" charset="2"/>
              <a:buChar char="§"/>
              <a:defRPr/>
            </a:pPr>
            <a:r>
              <a:rPr lang="en-US" dirty="0" err="1">
                <a:ea typeface="+mn-ea"/>
                <a:cs typeface="+mn-cs"/>
              </a:rPr>
              <a:t>boolean</a:t>
            </a:r>
            <a:r>
              <a:rPr lang="en-US" dirty="0">
                <a:ea typeface="+mn-ea"/>
                <a:cs typeface="+mn-cs"/>
              </a:rPr>
              <a:t> contains (</a:t>
            </a:r>
            <a:r>
              <a:rPr lang="en-US" dirty="0" err="1">
                <a:ea typeface="+mn-ea"/>
                <a:cs typeface="+mn-cs"/>
              </a:rPr>
              <a:t>Obeject</a:t>
            </a:r>
            <a:r>
              <a:rPr lang="en-US" dirty="0">
                <a:ea typeface="+mn-ea"/>
                <a:cs typeface="+mn-cs"/>
              </a:rPr>
              <a:t> o)</a:t>
            </a:r>
          </a:p>
          <a:p>
            <a:pPr marL="192881" lvl="2" indent="-192881">
              <a:buClr>
                <a:srgbClr val="BF1313"/>
              </a:buClr>
              <a:buFont typeface="Wingdings" pitchFamily="2" charset="2"/>
              <a:buChar char="§"/>
              <a:defRPr/>
            </a:pPr>
            <a:r>
              <a:rPr lang="en-US" dirty="0">
                <a:ea typeface="+mn-ea"/>
                <a:cs typeface="+mn-cs"/>
              </a:rPr>
              <a:t>Iterator iterator()</a:t>
            </a:r>
          </a:p>
          <a:p>
            <a:pPr marL="192881" lvl="2" indent="-192881">
              <a:buClr>
                <a:srgbClr val="BF1313"/>
              </a:buClr>
              <a:buFont typeface="Wingdings" pitchFamily="2" charset="2"/>
              <a:buChar char="§"/>
              <a:defRPr/>
            </a:pPr>
            <a:r>
              <a:rPr lang="en-US" dirty="0" err="1">
                <a:ea typeface="+mn-ea"/>
                <a:cs typeface="+mn-cs"/>
              </a:rPr>
              <a:t>boolean</a:t>
            </a:r>
            <a:r>
              <a:rPr lang="en-US" dirty="0">
                <a:ea typeface="+mn-ea"/>
                <a:cs typeface="+mn-cs"/>
              </a:rPr>
              <a:t> remove(Object o)</a:t>
            </a:r>
          </a:p>
          <a:p>
            <a:pPr marL="192881" lvl="2" indent="-192881">
              <a:buClr>
                <a:srgbClr val="BF1313"/>
              </a:buClr>
              <a:buFont typeface="Wingdings" pitchFamily="2" charset="2"/>
              <a:buChar char="§"/>
              <a:defRPr/>
            </a:pPr>
            <a:r>
              <a:rPr lang="en-US" dirty="0">
                <a:ea typeface="+mn-ea"/>
                <a:cs typeface="+mn-cs"/>
              </a:rPr>
              <a:t>Comparator comparator</a:t>
            </a:r>
            <a:r>
              <a:rPr lang="en-US" dirty="0" smtClean="0">
                <a:ea typeface="+mn-ea"/>
                <a:cs typeface="+mn-cs"/>
              </a:rPr>
              <a:t>()</a:t>
            </a:r>
            <a:endParaRPr lang="en-US" dirty="0">
              <a:ea typeface="+mn-ea"/>
              <a:cs typeface="+mn-cs"/>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noFill/>
        </p:spPr>
        <p:txBody>
          <a:bodyPr/>
          <a:lstStyle/>
          <a:p>
            <a:pPr eaLnBrk="1" hangingPunct="1"/>
            <a:r>
              <a:rPr dirty="0" smtClean="0"/>
              <a:t>Map Interface</a:t>
            </a:r>
          </a:p>
        </p:txBody>
      </p:sp>
      <p:sp>
        <p:nvSpPr>
          <p:cNvPr id="2" name="Text Placeholder 1"/>
          <p:cNvSpPr>
            <a:spLocks noGrp="1"/>
          </p:cNvSpPr>
          <p:nvPr>
            <p:ph type="body" idx="1"/>
          </p:nvPr>
        </p:nvSpPr>
        <p:spPr/>
        <p:txBody>
          <a:bodyPr/>
          <a:lstStyle/>
          <a:p>
            <a:pPr marL="0" indent="0">
              <a:buNone/>
            </a:pPr>
            <a:r>
              <a:rPr lang="en-IN" dirty="0"/>
              <a:t>Important methods in Map interface</a:t>
            </a:r>
          </a:p>
          <a:p>
            <a:endParaRPr lang="en-IN" dirty="0"/>
          </a:p>
          <a:p>
            <a:r>
              <a:rPr lang="en-IN" dirty="0"/>
              <a:t>Object get(Object Key)</a:t>
            </a:r>
          </a:p>
          <a:p>
            <a:r>
              <a:rPr lang="en-IN" dirty="0"/>
              <a:t>Object put(Object Key, Object Value)</a:t>
            </a:r>
          </a:p>
          <a:p>
            <a:r>
              <a:rPr lang="en-IN" dirty="0"/>
              <a:t>Object remove(Object Key)</a:t>
            </a:r>
          </a:p>
          <a:p>
            <a:r>
              <a:rPr lang="en-IN" dirty="0" err="1"/>
              <a:t>int</a:t>
            </a:r>
            <a:r>
              <a:rPr lang="en-IN" dirty="0"/>
              <a:t> </a:t>
            </a:r>
            <a:r>
              <a:rPr lang="en-IN" dirty="0" err="1"/>
              <a:t>hashCode</a:t>
            </a:r>
            <a:r>
              <a:rPr lang="en-IN" dirty="0"/>
              <a:t>()</a:t>
            </a:r>
          </a:p>
          <a:p>
            <a:r>
              <a:rPr lang="en-IN" dirty="0" err="1"/>
              <a:t>boolean</a:t>
            </a:r>
            <a:r>
              <a:rPr lang="en-IN" dirty="0"/>
              <a:t> </a:t>
            </a:r>
            <a:r>
              <a:rPr lang="en-IN" dirty="0" err="1"/>
              <a:t>containsKey</a:t>
            </a:r>
            <a:r>
              <a:rPr lang="en-IN" dirty="0"/>
              <a:t>(object key)</a:t>
            </a:r>
          </a:p>
          <a:p>
            <a:r>
              <a:rPr lang="en-IN" dirty="0" err="1"/>
              <a:t>boolean</a:t>
            </a:r>
            <a:r>
              <a:rPr lang="en-IN" dirty="0"/>
              <a:t> </a:t>
            </a:r>
            <a:r>
              <a:rPr lang="en-IN" dirty="0" err="1"/>
              <a:t>containsKey</a:t>
            </a:r>
            <a:r>
              <a:rPr lang="en-IN" dirty="0"/>
              <a:t>(object value)</a:t>
            </a:r>
          </a:p>
          <a:p>
            <a:r>
              <a:rPr lang="en-IN" dirty="0"/>
              <a:t>Collection values()		</a:t>
            </a:r>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noFill/>
        </p:spPr>
        <p:txBody>
          <a:bodyPr/>
          <a:lstStyle/>
          <a:p>
            <a:pPr eaLnBrk="1" hangingPunct="1"/>
            <a:r>
              <a:rPr dirty="0" smtClean="0"/>
              <a:t>Other Utility Interfaces</a:t>
            </a:r>
          </a:p>
        </p:txBody>
      </p:sp>
      <p:sp>
        <p:nvSpPr>
          <p:cNvPr id="21507" name="Rectangle 2"/>
          <p:cNvSpPr>
            <a:spLocks noGrp="1" noChangeArrowheads="1"/>
          </p:cNvSpPr>
          <p:nvPr>
            <p:ph type="body" idx="1"/>
          </p:nvPr>
        </p:nvSpPr>
        <p:spPr/>
        <p:txBody>
          <a:bodyPr/>
          <a:lstStyle/>
          <a:p>
            <a:pPr eaLnBrk="1" hangingPunct="1">
              <a:spcBef>
                <a:spcPts val="0"/>
              </a:spcBef>
              <a:defRPr/>
            </a:pPr>
            <a:r>
              <a:rPr lang="en-US" b="1" dirty="0" smtClean="0"/>
              <a:t>Comparable</a:t>
            </a:r>
          </a:p>
          <a:p>
            <a:pPr lvl="1" eaLnBrk="1" hangingPunct="1">
              <a:spcBef>
                <a:spcPts val="0"/>
              </a:spcBef>
              <a:buClr>
                <a:schemeClr val="tx1"/>
              </a:buClr>
              <a:buFont typeface="Arial" charset="0"/>
              <a:buChar char="•"/>
              <a:defRPr/>
            </a:pPr>
            <a:endParaRPr dirty="0" smtClean="0">
              <a:cs typeface="+mn-cs"/>
            </a:endParaRPr>
          </a:p>
          <a:p>
            <a:pPr lvl="1">
              <a:spcBef>
                <a:spcPts val="0"/>
              </a:spcBef>
              <a:defRPr/>
            </a:pPr>
            <a:r>
              <a:rPr dirty="0"/>
              <a:t>Implemented </a:t>
            </a:r>
            <a:r>
              <a:rPr lang="en-US" dirty="0"/>
              <a:t>by all elements in </a:t>
            </a:r>
            <a:r>
              <a:rPr lang="en-US" dirty="0" err="1"/>
              <a:t>SortedSet</a:t>
            </a:r>
            <a:r>
              <a:rPr lang="en-US" dirty="0"/>
              <a:t> and all keys in </a:t>
            </a:r>
            <a:r>
              <a:rPr lang="en-US" dirty="0" err="1"/>
              <a:t>SortedMap</a:t>
            </a:r>
            <a:endParaRPr lang="en-US" dirty="0"/>
          </a:p>
          <a:p>
            <a:pPr lvl="1">
              <a:spcBef>
                <a:spcPts val="0"/>
              </a:spcBef>
              <a:defRPr/>
            </a:pPr>
            <a:endParaRPr dirty="0"/>
          </a:p>
          <a:p>
            <a:pPr lvl="1">
              <a:spcBef>
                <a:spcPts val="0"/>
              </a:spcBef>
              <a:defRPr/>
            </a:pPr>
            <a:r>
              <a:rPr lang="en-US" dirty="0"/>
              <a:t>Defines "natural order" for that object class; provides only one sort order</a:t>
            </a:r>
          </a:p>
          <a:p>
            <a:pPr lvl="1">
              <a:spcBef>
                <a:spcPts val="0"/>
              </a:spcBef>
              <a:defRPr/>
            </a:pPr>
            <a:endParaRPr lang="en-US" dirty="0"/>
          </a:p>
          <a:p>
            <a:pPr lvl="1">
              <a:spcBef>
                <a:spcPts val="0"/>
              </a:spcBef>
              <a:defRPr/>
            </a:pPr>
            <a:r>
              <a:rPr lang="en-US" dirty="0"/>
              <a:t>Method to be override</a:t>
            </a:r>
          </a:p>
          <a:p>
            <a:pPr lvl="3" eaLnBrk="1" hangingPunct="1">
              <a:spcBef>
                <a:spcPts val="0"/>
              </a:spcBef>
              <a:buClr>
                <a:schemeClr val="tx1"/>
              </a:buClr>
              <a:buFont typeface="Arial" charset="0"/>
              <a:buChar char="•"/>
              <a:defRPr/>
            </a:pPr>
            <a:r>
              <a:rPr b="1" dirty="0" smtClean="0">
                <a:solidFill>
                  <a:srgbClr val="FF0000"/>
                </a:solidFill>
                <a:latin typeface="+mn-lt"/>
              </a:rPr>
              <a:t>public </a:t>
            </a:r>
            <a:r>
              <a:rPr b="1" dirty="0" err="1">
                <a:solidFill>
                  <a:srgbClr val="FF0000"/>
                </a:solidFill>
                <a:latin typeface="+mn-lt"/>
              </a:rPr>
              <a:t>int</a:t>
            </a:r>
            <a:r>
              <a:rPr b="1" dirty="0">
                <a:solidFill>
                  <a:srgbClr val="FF0000"/>
                </a:solidFill>
                <a:latin typeface="+mn-lt"/>
              </a:rPr>
              <a:t> </a:t>
            </a:r>
            <a:r>
              <a:rPr b="1" dirty="0" err="1">
                <a:solidFill>
                  <a:srgbClr val="FF0000"/>
                </a:solidFill>
                <a:latin typeface="+mn-lt"/>
              </a:rPr>
              <a:t>compareTo</a:t>
            </a:r>
            <a:r>
              <a:rPr b="1" dirty="0">
                <a:solidFill>
                  <a:srgbClr val="FF0000"/>
                </a:solidFill>
                <a:latin typeface="+mn-lt"/>
              </a:rPr>
              <a:t>( Object o </a:t>
            </a:r>
            <a:r>
              <a:rPr b="1" dirty="0" smtClean="0">
                <a:solidFill>
                  <a:srgbClr val="FF0000"/>
                </a:solidFill>
                <a:latin typeface="+mn-lt"/>
              </a:rPr>
              <a:t>);</a:t>
            </a:r>
          </a:p>
          <a:p>
            <a:pPr lvl="2" eaLnBrk="1" hangingPunct="1">
              <a:spcBef>
                <a:spcPts val="0"/>
              </a:spcBef>
              <a:buFontTx/>
              <a:buNone/>
              <a:defRPr/>
            </a:pPr>
            <a:endParaRPr lang="en-US" b="1" dirty="0">
              <a:solidFill>
                <a:srgbClr val="FF0000"/>
              </a:solidFill>
              <a:latin typeface="+mn-lt"/>
            </a:endParaRPr>
          </a:p>
          <a:p>
            <a:pPr>
              <a:spcBef>
                <a:spcPts val="0"/>
              </a:spcBef>
              <a:defRPr/>
            </a:pPr>
            <a:r>
              <a:rPr lang="en-US" b="1" dirty="0" smtClean="0"/>
              <a:t>Comparator</a:t>
            </a:r>
          </a:p>
          <a:p>
            <a:pPr lvl="1" eaLnBrk="1" hangingPunct="1">
              <a:spcBef>
                <a:spcPts val="0"/>
              </a:spcBef>
              <a:defRPr/>
            </a:pPr>
            <a:endParaRPr lang="en-US" b="1" dirty="0"/>
          </a:p>
          <a:p>
            <a:pPr lvl="1" eaLnBrk="1" hangingPunct="1">
              <a:spcBef>
                <a:spcPts val="0"/>
              </a:spcBef>
              <a:defRPr/>
            </a:pPr>
            <a:r>
              <a:rPr lang="en-US" dirty="0" smtClean="0"/>
              <a:t>Meant to be implemented to sort instances of third party classes</a:t>
            </a:r>
          </a:p>
          <a:p>
            <a:pPr lvl="1" eaLnBrk="1" hangingPunct="1">
              <a:spcBef>
                <a:spcPts val="0"/>
              </a:spcBef>
              <a:defRPr/>
            </a:pPr>
            <a:endParaRPr lang="en-US" dirty="0"/>
          </a:p>
          <a:p>
            <a:pPr lvl="1" eaLnBrk="1" hangingPunct="1">
              <a:spcBef>
                <a:spcPts val="0"/>
              </a:spcBef>
              <a:defRPr/>
            </a:pPr>
            <a:r>
              <a:rPr lang="en-US" dirty="0" smtClean="0"/>
              <a:t> Allows us to sort a collection in different ways </a:t>
            </a:r>
          </a:p>
          <a:p>
            <a:pPr lvl="1" eaLnBrk="1" hangingPunct="1">
              <a:spcBef>
                <a:spcPts val="0"/>
              </a:spcBef>
              <a:defRPr/>
            </a:pPr>
            <a:endParaRPr lang="en-US" dirty="0"/>
          </a:p>
          <a:p>
            <a:pPr lvl="1" eaLnBrk="1" hangingPunct="1">
              <a:spcBef>
                <a:spcPts val="0"/>
              </a:spcBef>
              <a:defRPr/>
            </a:pPr>
            <a:r>
              <a:rPr lang="en-US" dirty="0" smtClean="0"/>
              <a:t>Method to override</a:t>
            </a:r>
          </a:p>
          <a:p>
            <a:pPr lvl="3" eaLnBrk="1" hangingPunct="1">
              <a:spcBef>
                <a:spcPts val="0"/>
              </a:spcBef>
              <a:defRPr/>
            </a:pPr>
            <a:r>
              <a:rPr lang="en-US" dirty="0" smtClean="0">
                <a:solidFill>
                  <a:srgbClr val="FF0000"/>
                </a:solidFill>
              </a:rPr>
              <a:t>public </a:t>
            </a:r>
            <a:r>
              <a:rPr lang="en-US" dirty="0" err="1" smtClean="0">
                <a:solidFill>
                  <a:srgbClr val="FF0000"/>
                </a:solidFill>
              </a:rPr>
              <a:t>int</a:t>
            </a:r>
            <a:r>
              <a:rPr lang="en-US" dirty="0" smtClean="0">
                <a:solidFill>
                  <a:srgbClr val="FF0000"/>
                </a:solidFill>
              </a:rPr>
              <a:t> compare(Object a, Object b)</a:t>
            </a:r>
            <a:endParaRPr lang="en-US" dirty="0">
              <a:solidFill>
                <a:srgbClr val="FF0000"/>
              </a:solidFill>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noFill/>
        </p:spPr>
        <p:txBody>
          <a:bodyPr/>
          <a:lstStyle/>
          <a:p>
            <a:pPr eaLnBrk="1" hangingPunct="1"/>
            <a:r>
              <a:rPr dirty="0" smtClean="0"/>
              <a:t>Other Utility Interfaces</a:t>
            </a:r>
          </a:p>
        </p:txBody>
      </p:sp>
      <p:sp>
        <p:nvSpPr>
          <p:cNvPr id="1501186" name="Rectangle 2"/>
          <p:cNvSpPr>
            <a:spLocks noGrp="1" noChangeArrowheads="1"/>
          </p:cNvSpPr>
          <p:nvPr>
            <p:ph type="body" idx="1"/>
          </p:nvPr>
        </p:nvSpPr>
        <p:spPr/>
        <p:txBody>
          <a:bodyPr/>
          <a:lstStyle/>
          <a:p>
            <a:pPr eaLnBrk="1" hangingPunct="1">
              <a:lnSpc>
                <a:spcPct val="80000"/>
              </a:lnSpc>
              <a:spcBef>
                <a:spcPts val="0"/>
              </a:spcBef>
              <a:defRPr/>
            </a:pPr>
            <a:r>
              <a:rPr lang="en-US" b="1" dirty="0" smtClean="0"/>
              <a:t>Enumeration</a:t>
            </a:r>
          </a:p>
          <a:p>
            <a:pPr eaLnBrk="1" hangingPunct="1">
              <a:lnSpc>
                <a:spcPct val="80000"/>
              </a:lnSpc>
              <a:spcBef>
                <a:spcPts val="0"/>
              </a:spcBef>
              <a:defRPr/>
            </a:pPr>
            <a:endParaRPr lang="en-US" b="1" dirty="0" smtClean="0"/>
          </a:p>
          <a:p>
            <a:pPr lvl="1" eaLnBrk="1" hangingPunct="1">
              <a:lnSpc>
                <a:spcPct val="80000"/>
              </a:lnSpc>
              <a:spcBef>
                <a:spcPts val="0"/>
              </a:spcBef>
              <a:buClr>
                <a:srgbClr val="C00000"/>
              </a:buClr>
              <a:buFont typeface="Arial" charset="0"/>
              <a:buChar char="•"/>
              <a:defRPr/>
            </a:pPr>
            <a:r>
              <a:rPr sz="1800" dirty="0" smtClean="0">
                <a:cs typeface="+mn-cs"/>
              </a:rPr>
              <a:t>An </a:t>
            </a:r>
            <a:r>
              <a:rPr sz="1800" dirty="0">
                <a:cs typeface="+mn-cs"/>
              </a:rPr>
              <a:t>Enumeration object generates a series of elements, one at a time. </a:t>
            </a:r>
            <a:br>
              <a:rPr sz="1800" dirty="0">
                <a:cs typeface="+mn-cs"/>
              </a:rPr>
            </a:br>
            <a:endParaRPr sz="1800" dirty="0">
              <a:cs typeface="+mn-cs"/>
            </a:endParaRPr>
          </a:p>
          <a:p>
            <a:pPr lvl="1" eaLnBrk="1" hangingPunct="1">
              <a:lnSpc>
                <a:spcPct val="80000"/>
              </a:lnSpc>
              <a:spcBef>
                <a:spcPts val="0"/>
              </a:spcBef>
              <a:buClr>
                <a:srgbClr val="C00000"/>
              </a:buClr>
              <a:buFont typeface="Arial" charset="0"/>
              <a:buChar char="•"/>
              <a:defRPr/>
            </a:pPr>
            <a:r>
              <a:rPr sz="1800" dirty="0">
                <a:cs typeface="+mn-cs"/>
              </a:rPr>
              <a:t>Methods</a:t>
            </a:r>
          </a:p>
          <a:p>
            <a:pPr lvl="2" eaLnBrk="1" hangingPunct="1">
              <a:spcBef>
                <a:spcPts val="600"/>
              </a:spcBef>
              <a:buClr>
                <a:srgbClr val="C00000"/>
              </a:buClr>
              <a:defRPr/>
            </a:pPr>
            <a:r>
              <a:rPr dirty="0" err="1" smtClean="0">
                <a:solidFill>
                  <a:srgbClr val="FF0000"/>
                </a:solidFill>
                <a:latin typeface="+mn-lt"/>
              </a:rPr>
              <a:t>boolean</a:t>
            </a:r>
            <a:r>
              <a:rPr dirty="0" smtClean="0">
                <a:solidFill>
                  <a:srgbClr val="FF0000"/>
                </a:solidFill>
                <a:latin typeface="+mn-lt"/>
              </a:rPr>
              <a:t> </a:t>
            </a:r>
            <a:r>
              <a:rPr dirty="0" err="1" smtClean="0">
                <a:solidFill>
                  <a:srgbClr val="FF0000"/>
                </a:solidFill>
                <a:latin typeface="+mn-lt"/>
              </a:rPr>
              <a:t>hasMoreElements</a:t>
            </a:r>
            <a:r>
              <a:rPr dirty="0" smtClean="0">
                <a:solidFill>
                  <a:srgbClr val="FF0000"/>
                </a:solidFill>
                <a:latin typeface="+mn-lt"/>
              </a:rPr>
              <a:t>()</a:t>
            </a:r>
          </a:p>
          <a:p>
            <a:pPr lvl="2" eaLnBrk="1" hangingPunct="1">
              <a:spcBef>
                <a:spcPts val="600"/>
              </a:spcBef>
              <a:buClr>
                <a:srgbClr val="C00000"/>
              </a:buClr>
              <a:defRPr/>
            </a:pPr>
            <a:r>
              <a:rPr dirty="0" smtClean="0">
                <a:solidFill>
                  <a:srgbClr val="FF0000"/>
                </a:solidFill>
                <a:latin typeface="+mn-lt"/>
              </a:rPr>
              <a:t>Object </a:t>
            </a:r>
            <a:r>
              <a:rPr dirty="0" err="1" smtClean="0">
                <a:solidFill>
                  <a:srgbClr val="FF0000"/>
                </a:solidFill>
                <a:latin typeface="+mn-lt"/>
              </a:rPr>
              <a:t>nextElement</a:t>
            </a:r>
            <a:r>
              <a:rPr dirty="0" smtClean="0">
                <a:solidFill>
                  <a:srgbClr val="FF0000"/>
                </a:solidFill>
                <a:latin typeface="+mn-lt"/>
              </a:rPr>
              <a:t>()</a:t>
            </a:r>
          </a:p>
          <a:p>
            <a:pPr lvl="2" eaLnBrk="1" hangingPunct="1">
              <a:lnSpc>
                <a:spcPct val="80000"/>
              </a:lnSpc>
              <a:spcBef>
                <a:spcPts val="0"/>
              </a:spcBef>
              <a:buClr>
                <a:schemeClr val="tx1"/>
              </a:buClr>
              <a:buFont typeface="Arial" charset="0"/>
              <a:buNone/>
              <a:defRPr/>
            </a:pPr>
            <a:endParaRPr sz="2000" b="1" dirty="0">
              <a:solidFill>
                <a:srgbClr val="0066FF"/>
              </a:solidFill>
              <a:latin typeface="Courier New" pitchFamily="49" charset="0"/>
            </a:endParaRPr>
          </a:p>
          <a:p>
            <a:pPr eaLnBrk="1" hangingPunct="1">
              <a:lnSpc>
                <a:spcPct val="80000"/>
              </a:lnSpc>
              <a:spcBef>
                <a:spcPts val="0"/>
              </a:spcBef>
              <a:defRPr/>
            </a:pPr>
            <a:r>
              <a:rPr lang="en-US" b="1" dirty="0" smtClean="0"/>
              <a:t>Iterator</a:t>
            </a:r>
          </a:p>
          <a:p>
            <a:pPr eaLnBrk="1" hangingPunct="1">
              <a:lnSpc>
                <a:spcPct val="80000"/>
              </a:lnSpc>
              <a:spcBef>
                <a:spcPts val="0"/>
              </a:spcBef>
              <a:defRPr/>
            </a:pPr>
            <a:endParaRPr lang="en-US" b="1" dirty="0" smtClean="0"/>
          </a:p>
          <a:p>
            <a:pPr lvl="1" eaLnBrk="1" hangingPunct="1">
              <a:lnSpc>
                <a:spcPct val="80000"/>
              </a:lnSpc>
              <a:spcBef>
                <a:spcPts val="0"/>
              </a:spcBef>
              <a:buClr>
                <a:srgbClr val="C00000"/>
              </a:buClr>
              <a:buFont typeface="Arial" charset="0"/>
              <a:buChar char="•"/>
              <a:defRPr/>
            </a:pPr>
            <a:r>
              <a:rPr sz="1800" dirty="0" smtClean="0">
                <a:cs typeface="+mn-cs"/>
              </a:rPr>
              <a:t>provides </a:t>
            </a:r>
            <a:r>
              <a:rPr sz="1800" dirty="0">
                <a:cs typeface="+mn-cs"/>
              </a:rPr>
              <a:t>a way to iterate through any collection.</a:t>
            </a:r>
          </a:p>
          <a:p>
            <a:pPr eaLnBrk="1" hangingPunct="1">
              <a:lnSpc>
                <a:spcPct val="80000"/>
              </a:lnSpc>
              <a:spcBef>
                <a:spcPts val="0"/>
              </a:spcBef>
              <a:buClr>
                <a:srgbClr val="C00000"/>
              </a:buClr>
              <a:defRPr/>
            </a:pPr>
            <a:endParaRPr dirty="0">
              <a:latin typeface="Arial" charset="0"/>
            </a:endParaRPr>
          </a:p>
          <a:p>
            <a:pPr lvl="1" eaLnBrk="1" hangingPunct="1">
              <a:lnSpc>
                <a:spcPct val="80000"/>
              </a:lnSpc>
              <a:spcBef>
                <a:spcPts val="0"/>
              </a:spcBef>
              <a:buClr>
                <a:srgbClr val="C00000"/>
              </a:buClr>
              <a:buFont typeface="Arial" charset="0"/>
              <a:buChar char="•"/>
              <a:defRPr/>
            </a:pPr>
            <a:r>
              <a:rPr sz="1800" dirty="0">
                <a:cs typeface="+mn-cs"/>
              </a:rPr>
              <a:t>Methods:</a:t>
            </a:r>
          </a:p>
          <a:p>
            <a:pPr lvl="2" eaLnBrk="1" hangingPunct="1">
              <a:lnSpc>
                <a:spcPct val="80000"/>
              </a:lnSpc>
              <a:spcBef>
                <a:spcPts val="0"/>
              </a:spcBef>
              <a:buClr>
                <a:srgbClr val="C00000"/>
              </a:buClr>
              <a:buSzPct val="120000"/>
              <a:buFont typeface="Arial" charset="0"/>
              <a:buChar char="•"/>
              <a:defRPr/>
            </a:pPr>
            <a:r>
              <a:rPr sz="2000" dirty="0" err="1">
                <a:solidFill>
                  <a:srgbClr val="FF0000"/>
                </a:solidFill>
                <a:latin typeface="Courier New" pitchFamily="49" charset="0"/>
              </a:rPr>
              <a:t>boolean</a:t>
            </a:r>
            <a:r>
              <a:rPr sz="2000" dirty="0">
                <a:solidFill>
                  <a:srgbClr val="FF0000"/>
                </a:solidFill>
                <a:latin typeface="Courier New" pitchFamily="49" charset="0"/>
              </a:rPr>
              <a:t> </a:t>
            </a:r>
            <a:r>
              <a:rPr sz="2000" dirty="0" err="1">
                <a:solidFill>
                  <a:srgbClr val="FF0000"/>
                </a:solidFill>
                <a:latin typeface="Courier New" pitchFamily="49" charset="0"/>
              </a:rPr>
              <a:t>hasNext</a:t>
            </a:r>
            <a:r>
              <a:rPr sz="2000" dirty="0">
                <a:solidFill>
                  <a:srgbClr val="FF0000"/>
                </a:solidFill>
                <a:latin typeface="Courier New" pitchFamily="49" charset="0"/>
              </a:rPr>
              <a:t>()</a:t>
            </a:r>
          </a:p>
          <a:p>
            <a:pPr lvl="3" eaLnBrk="1" hangingPunct="1">
              <a:lnSpc>
                <a:spcPct val="80000"/>
              </a:lnSpc>
              <a:spcBef>
                <a:spcPts val="0"/>
              </a:spcBef>
              <a:buClr>
                <a:srgbClr val="C00000"/>
              </a:buClr>
              <a:buSzPct val="120000"/>
              <a:buFont typeface="Arial" charset="0"/>
              <a:buChar char="–"/>
              <a:defRPr/>
            </a:pPr>
            <a:r>
              <a:rPr dirty="0">
                <a:latin typeface="Arial" charset="0"/>
                <a:cs typeface="+mn-cs"/>
              </a:rPr>
              <a:t>returns </a:t>
            </a:r>
            <a:r>
              <a:rPr dirty="0">
                <a:solidFill>
                  <a:srgbClr val="FF3300"/>
                </a:solidFill>
                <a:latin typeface="Arial" charset="0"/>
                <a:cs typeface="+mn-cs"/>
              </a:rPr>
              <a:t>true</a:t>
            </a:r>
            <a:r>
              <a:rPr dirty="0">
                <a:latin typeface="Arial" charset="0"/>
                <a:cs typeface="+mn-cs"/>
              </a:rPr>
              <a:t> if iteration has </a:t>
            </a:r>
            <a:r>
              <a:rPr dirty="0">
                <a:solidFill>
                  <a:srgbClr val="FF3300"/>
                </a:solidFill>
                <a:latin typeface="Arial" charset="0"/>
                <a:cs typeface="+mn-cs"/>
              </a:rPr>
              <a:t>any more elements</a:t>
            </a:r>
          </a:p>
          <a:p>
            <a:pPr lvl="2" eaLnBrk="1" hangingPunct="1">
              <a:lnSpc>
                <a:spcPct val="80000"/>
              </a:lnSpc>
              <a:spcBef>
                <a:spcPts val="0"/>
              </a:spcBef>
              <a:buClr>
                <a:srgbClr val="C00000"/>
              </a:buClr>
              <a:buSzPct val="120000"/>
              <a:buFont typeface="Arial" charset="0"/>
              <a:buChar char="•"/>
              <a:defRPr/>
            </a:pPr>
            <a:r>
              <a:rPr sz="2000" dirty="0">
                <a:solidFill>
                  <a:srgbClr val="FF0000"/>
                </a:solidFill>
                <a:latin typeface="Courier New" pitchFamily="49" charset="0"/>
              </a:rPr>
              <a:t>Object next()</a:t>
            </a:r>
          </a:p>
          <a:p>
            <a:pPr lvl="3" eaLnBrk="1" hangingPunct="1">
              <a:lnSpc>
                <a:spcPct val="80000"/>
              </a:lnSpc>
              <a:spcBef>
                <a:spcPts val="0"/>
              </a:spcBef>
              <a:buClr>
                <a:srgbClr val="C00000"/>
              </a:buClr>
              <a:buSzPct val="120000"/>
              <a:buFont typeface="Arial" charset="0"/>
              <a:buChar char="–"/>
              <a:defRPr/>
            </a:pPr>
            <a:r>
              <a:rPr dirty="0">
                <a:latin typeface="Arial" charset="0"/>
                <a:cs typeface="+mn-cs"/>
              </a:rPr>
              <a:t>returns the </a:t>
            </a:r>
            <a:r>
              <a:rPr dirty="0">
                <a:solidFill>
                  <a:srgbClr val="FF3300"/>
                </a:solidFill>
                <a:latin typeface="Arial" charset="0"/>
                <a:cs typeface="+mn-cs"/>
              </a:rPr>
              <a:t>next element</a:t>
            </a:r>
            <a:r>
              <a:rPr dirty="0">
                <a:latin typeface="Arial" charset="0"/>
                <a:cs typeface="+mn-cs"/>
              </a:rPr>
              <a:t> in the Collection</a:t>
            </a:r>
          </a:p>
          <a:p>
            <a:pPr lvl="2" eaLnBrk="1" hangingPunct="1">
              <a:lnSpc>
                <a:spcPct val="80000"/>
              </a:lnSpc>
              <a:spcBef>
                <a:spcPts val="0"/>
              </a:spcBef>
              <a:buClr>
                <a:srgbClr val="C00000"/>
              </a:buClr>
              <a:buSzPct val="120000"/>
              <a:buFont typeface="Arial" charset="0"/>
              <a:buChar char="•"/>
              <a:defRPr/>
            </a:pPr>
            <a:r>
              <a:rPr sz="2000" dirty="0">
                <a:solidFill>
                  <a:srgbClr val="FF0000"/>
                </a:solidFill>
                <a:latin typeface="Courier New" pitchFamily="49" charset="0"/>
              </a:rPr>
              <a:t>void remove()</a:t>
            </a:r>
          </a:p>
          <a:p>
            <a:pPr lvl="3" eaLnBrk="1" hangingPunct="1">
              <a:lnSpc>
                <a:spcPct val="80000"/>
              </a:lnSpc>
              <a:spcBef>
                <a:spcPts val="0"/>
              </a:spcBef>
              <a:buClr>
                <a:srgbClr val="C00000"/>
              </a:buClr>
              <a:buSzPct val="120000"/>
              <a:buFont typeface="Arial" charset="0"/>
              <a:buChar char="–"/>
              <a:defRPr/>
            </a:pPr>
            <a:r>
              <a:rPr dirty="0">
                <a:latin typeface="Arial" charset="0"/>
                <a:cs typeface="+mn-cs"/>
              </a:rPr>
              <a:t>removes the </a:t>
            </a:r>
            <a:r>
              <a:rPr dirty="0">
                <a:solidFill>
                  <a:srgbClr val="FF3300"/>
                </a:solidFill>
                <a:latin typeface="Arial" charset="0"/>
                <a:cs typeface="+mn-cs"/>
              </a:rPr>
              <a:t>last element returned</a:t>
            </a:r>
            <a:r>
              <a:rPr dirty="0">
                <a:latin typeface="Arial" charset="0"/>
                <a:cs typeface="+mn-cs"/>
              </a:rPr>
              <a:t> by the iterator</a:t>
            </a:r>
          </a:p>
          <a:p>
            <a:pPr eaLnBrk="1" hangingPunct="1">
              <a:lnSpc>
                <a:spcPct val="80000"/>
              </a:lnSpc>
              <a:spcBef>
                <a:spcPts val="0"/>
              </a:spcBef>
              <a:buFont typeface="Wingdings" pitchFamily="2" charset="2"/>
              <a:buNone/>
              <a:defRPr/>
            </a:pPr>
            <a:endParaRPr dirty="0">
              <a:latin typeface="Arial" charset="0"/>
            </a:endParaRPr>
          </a:p>
          <a:p>
            <a:pPr eaLnBrk="1" hangingPunct="1">
              <a:lnSpc>
                <a:spcPct val="80000"/>
              </a:lnSpc>
              <a:spcBef>
                <a:spcPts val="0"/>
              </a:spcBef>
              <a:buFont typeface="Wingdings" pitchFamily="2" charset="2"/>
              <a:buNone/>
              <a:defRPr/>
            </a:pPr>
            <a:r>
              <a:rPr dirty="0">
                <a:latin typeface="Arial" charset="0"/>
              </a:rPr>
              <a:t>						</a:t>
            </a:r>
            <a:endParaRPr i="1" dirty="0">
              <a:solidFill>
                <a:schemeClr val="accent2"/>
              </a:solidFill>
              <a:latin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1752600" y="3048000"/>
            <a:ext cx="541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en-US" sz="3000" b="0" dirty="0">
              <a:solidFill>
                <a:schemeClr val="tx2"/>
              </a:solidFill>
              <a:latin typeface="Arial" pitchFamily="34" charset="0"/>
            </a:endParaRPr>
          </a:p>
        </p:txBody>
      </p:sp>
      <p:sp>
        <p:nvSpPr>
          <p:cNvPr id="5" name="Title 4"/>
          <p:cNvSpPr>
            <a:spLocks noGrp="1"/>
          </p:cNvSpPr>
          <p:nvPr>
            <p:ph type="title"/>
          </p:nvPr>
        </p:nvSpPr>
        <p:spPr>
          <a:xfrm>
            <a:off x="1827214" y="1738125"/>
            <a:ext cx="6630986" cy="2123658"/>
          </a:xfrm>
        </p:spPr>
        <p:txBody>
          <a:bodyPr/>
          <a:lstStyle/>
          <a:p>
            <a:r>
              <a:rPr lang="en-IN" dirty="0"/>
              <a:t>Collections Framework</a:t>
            </a:r>
            <a:br>
              <a:rPr lang="en-IN" dirty="0"/>
            </a:br>
            <a:r>
              <a:rPr lang="en-IN" dirty="0" smtClean="0"/>
              <a:t>-Implementations</a:t>
            </a:r>
            <a:endParaRPr lang="en-IN" dirty="0"/>
          </a:p>
        </p:txBody>
      </p:sp>
      <p:sp>
        <p:nvSpPr>
          <p:cNvPr id="4" name="Footer Placeholder 3"/>
          <p:cNvSpPr>
            <a:spLocks noGrp="1"/>
          </p:cNvSpPr>
          <p:nvPr>
            <p:ph type="ftr" sz="quarter" idx="4294967295"/>
          </p:nvPr>
        </p:nvSpPr>
        <p:spPr>
          <a:xfrm>
            <a:off x="6477000" y="6583363"/>
            <a:ext cx="2667000" cy="228600"/>
          </a:xfrm>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smtClean="0"/>
              <a:t>Implementation</a:t>
            </a:r>
          </a:p>
        </p:txBody>
      </p:sp>
      <p:sp>
        <p:nvSpPr>
          <p:cNvPr id="27651" name="Rectangle 3"/>
          <p:cNvSpPr>
            <a:spLocks noGrp="1" noChangeArrowheads="1"/>
          </p:cNvSpPr>
          <p:nvPr>
            <p:ph type="body" idx="1"/>
          </p:nvPr>
        </p:nvSpPr>
        <p:spPr bwMode="auto"/>
        <p:txBody>
          <a:bodyPr/>
          <a:lstStyle/>
          <a:p>
            <a:pPr eaLnBrk="1" hangingPunct="1"/>
            <a:r>
              <a:rPr smtClean="0"/>
              <a:t>Implementations are nothing but </a:t>
            </a:r>
            <a:r>
              <a:rPr smtClean="0">
                <a:solidFill>
                  <a:srgbClr val="FF3300"/>
                </a:solidFill>
              </a:rPr>
              <a:t>objects</a:t>
            </a:r>
            <a:r>
              <a:rPr smtClean="0"/>
              <a:t> used to </a:t>
            </a:r>
            <a:r>
              <a:rPr smtClean="0">
                <a:solidFill>
                  <a:srgbClr val="FF3300"/>
                </a:solidFill>
              </a:rPr>
              <a:t>store collections</a:t>
            </a:r>
            <a:r>
              <a:rPr smtClean="0"/>
              <a:t>.</a:t>
            </a:r>
          </a:p>
          <a:p>
            <a:pPr eaLnBrk="1" hangingPunct="1"/>
            <a:endParaRPr sz="1000" smtClean="0"/>
          </a:p>
          <a:p>
            <a:pPr eaLnBrk="1" hangingPunct="1"/>
            <a:r>
              <a:rPr smtClean="0"/>
              <a:t>Implementations implement one of the core Interfaces to hold </a:t>
            </a:r>
            <a:r>
              <a:rPr smtClean="0">
                <a:solidFill>
                  <a:srgbClr val="FF3300"/>
                </a:solidFill>
              </a:rPr>
              <a:t>collections of specific type</a:t>
            </a:r>
            <a:r>
              <a:rPr smtClean="0"/>
              <a:t>.</a:t>
            </a:r>
          </a:p>
        </p:txBody>
      </p:sp>
      <p:graphicFrame>
        <p:nvGraphicFramePr>
          <p:cNvPr id="1454209" name="Group 129"/>
          <p:cNvGraphicFramePr>
            <a:graphicFrameLocks noGrp="1"/>
          </p:cNvGraphicFramePr>
          <p:nvPr/>
        </p:nvGraphicFramePr>
        <p:xfrm>
          <a:off x="304800" y="2438400"/>
          <a:ext cx="8686800" cy="2333625"/>
        </p:xfrm>
        <a:graphic>
          <a:graphicData uri="http://schemas.openxmlformats.org/drawingml/2006/table">
            <a:tbl>
              <a:tblPr/>
              <a:tblGrid>
                <a:gridCol w="1339850">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1274763">
                  <a:extLst>
                    <a:ext uri="{9D8B030D-6E8A-4147-A177-3AD203B41FA5}">
                      <a16:colId xmlns:a16="http://schemas.microsoft.com/office/drawing/2014/main" val="20002"/>
                    </a:ext>
                  </a:extLst>
                </a:gridCol>
                <a:gridCol w="1970087">
                  <a:extLst>
                    <a:ext uri="{9D8B030D-6E8A-4147-A177-3AD203B41FA5}">
                      <a16:colId xmlns:a16="http://schemas.microsoft.com/office/drawing/2014/main" val="20003"/>
                    </a:ext>
                  </a:extLst>
                </a:gridCol>
                <a:gridCol w="1811338">
                  <a:extLst>
                    <a:ext uri="{9D8B030D-6E8A-4147-A177-3AD203B41FA5}">
                      <a16:colId xmlns:a16="http://schemas.microsoft.com/office/drawing/2014/main" val="20004"/>
                    </a:ext>
                  </a:extLst>
                </a:gridCol>
                <a:gridCol w="1443037">
                  <a:extLst>
                    <a:ext uri="{9D8B030D-6E8A-4147-A177-3AD203B41FA5}">
                      <a16:colId xmlns:a16="http://schemas.microsoft.com/office/drawing/2014/main" val="20005"/>
                    </a:ext>
                  </a:extLst>
                </a:gridCol>
              </a:tblGrid>
              <a:tr h="504825">
                <a:tc rowSpan="2" grid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Verdan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200" b="1" i="0" u="none" strike="noStrike" cap="none" normalizeH="0" baseline="0" smtClean="0">
                          <a:ln>
                            <a:noFill/>
                          </a:ln>
                          <a:solidFill>
                            <a:schemeClr val="tx1"/>
                          </a:solidFill>
                          <a:effectLst/>
                          <a:latin typeface="Times New Roman" pitchFamily="18" charset="0"/>
                        </a:rPr>
                        <a:t>Implementations</a:t>
                      </a:r>
                      <a:endParaRPr kumimoji="0" lang="en-US" sz="22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9275">
                <a:tc gridSpan="2" vMerge="1">
                  <a:txBody>
                    <a:bodyPr/>
                    <a:lstStyle/>
                    <a:p>
                      <a:endParaRPr lang="en-US"/>
                    </a:p>
                  </a:txBody>
                  <a:tcPr/>
                </a:tc>
                <a:tc hMerge="1"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1" i="0" u="none" strike="noStrike" cap="none" normalizeH="0" baseline="0" dirty="0" smtClean="0">
                          <a:ln>
                            <a:noFill/>
                          </a:ln>
                          <a:solidFill>
                            <a:srgbClr val="0066FF"/>
                          </a:solidFill>
                          <a:effectLst/>
                          <a:latin typeface="Times New Roman" pitchFamily="18" charset="0"/>
                        </a:rPr>
                        <a:t>Hash Table</a:t>
                      </a:r>
                      <a:endParaRPr kumimoji="0" lang="en-US" sz="1800" b="0" i="0" u="none" strike="noStrike" cap="none" normalizeH="0" baseline="0" dirty="0" smtClean="0">
                        <a:ln>
                          <a:noFill/>
                        </a:ln>
                        <a:solidFill>
                          <a:srgbClr val="0066FF"/>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1" i="0" u="none" strike="noStrike" cap="none" normalizeH="0" baseline="0" dirty="0" smtClean="0">
                          <a:ln>
                            <a:noFill/>
                          </a:ln>
                          <a:solidFill>
                            <a:srgbClr val="0066FF"/>
                          </a:solidFill>
                          <a:effectLst/>
                          <a:latin typeface="Times New Roman" pitchFamily="18" charset="0"/>
                        </a:rPr>
                        <a:t>Resizable Array</a:t>
                      </a:r>
                      <a:endParaRPr kumimoji="0" lang="en-US" sz="1800" b="0" i="0" u="none" strike="noStrike" cap="none" normalizeH="0" baseline="0" dirty="0" smtClean="0">
                        <a:ln>
                          <a:noFill/>
                        </a:ln>
                        <a:solidFill>
                          <a:srgbClr val="0066FF"/>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1" i="0" u="none" strike="noStrike" cap="none" normalizeH="0" baseline="0" dirty="0" smtClean="0">
                          <a:ln>
                            <a:noFill/>
                          </a:ln>
                          <a:solidFill>
                            <a:srgbClr val="0066FF"/>
                          </a:solidFill>
                          <a:effectLst/>
                          <a:latin typeface="Times New Roman" pitchFamily="18" charset="0"/>
                        </a:rPr>
                        <a:t>Balanced Tree</a:t>
                      </a:r>
                      <a:endParaRPr kumimoji="0" lang="en-US" sz="1800" b="0" i="0" u="none" strike="noStrike" cap="none" normalizeH="0" baseline="0" dirty="0" smtClean="0">
                        <a:ln>
                          <a:noFill/>
                        </a:ln>
                        <a:solidFill>
                          <a:srgbClr val="0066FF"/>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1" i="0" u="none" strike="noStrike" cap="none" normalizeH="0" baseline="0" dirty="0" smtClean="0">
                          <a:ln>
                            <a:noFill/>
                          </a:ln>
                          <a:solidFill>
                            <a:srgbClr val="0066FF"/>
                          </a:solidFill>
                          <a:effectLst/>
                          <a:latin typeface="Times New Roman" pitchFamily="18" charset="0"/>
                        </a:rPr>
                        <a:t>Linked List</a:t>
                      </a:r>
                      <a:endParaRPr kumimoji="0" lang="en-US" sz="1800" b="0" i="0" u="none" strike="noStrike" cap="none" normalizeH="0" baseline="0" dirty="0" smtClean="0">
                        <a:ln>
                          <a:noFill/>
                        </a:ln>
                        <a:solidFill>
                          <a:srgbClr val="0066FF"/>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row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Interfaces</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000" b="1" i="0" u="none" strike="noStrike" cap="none" normalizeH="0" baseline="0" smtClean="0">
                          <a:ln>
                            <a:noFill/>
                          </a:ln>
                          <a:solidFill>
                            <a:srgbClr val="0066FF"/>
                          </a:solidFill>
                          <a:effectLst/>
                          <a:latin typeface="Times New Roman" pitchFamily="18" charset="0"/>
                        </a:rPr>
                        <a:t>Set</a:t>
                      </a:r>
                      <a:endParaRPr kumimoji="0" lang="en-US" sz="2000" b="0" i="0" u="none" strike="noStrike" cap="none" normalizeH="0" baseline="0" smtClean="0">
                        <a:ln>
                          <a:noFill/>
                        </a:ln>
                        <a:solidFill>
                          <a:srgbClr val="0066FF"/>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rgbClr val="FF3300"/>
                          </a:solidFill>
                          <a:effectLst/>
                          <a:latin typeface="Courier New" pitchFamily="49" charset="0"/>
                        </a:rPr>
                        <a:t>HashSet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rgbClr val="FF3300"/>
                          </a:solidFill>
                          <a:effectLst/>
                          <a:latin typeface="Courier New" pitchFamily="49"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rgbClr val="FF3300"/>
                          </a:solidFill>
                          <a:effectLst/>
                          <a:latin typeface="Courier New" pitchFamily="49" charset="0"/>
                        </a:rPr>
                        <a:t>TreeSet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rgbClr val="FF3300"/>
                          </a:solidFill>
                          <a:effectLst/>
                          <a:latin typeface="Courier New" pitchFamily="49"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000" b="1" i="0" u="none" strike="noStrike" cap="none" normalizeH="0" baseline="0" smtClean="0">
                          <a:ln>
                            <a:noFill/>
                          </a:ln>
                          <a:solidFill>
                            <a:srgbClr val="0066FF"/>
                          </a:solidFill>
                          <a:effectLst/>
                          <a:latin typeface="Times New Roman" pitchFamily="18" charset="0"/>
                        </a:rPr>
                        <a:t>List</a:t>
                      </a:r>
                      <a:endParaRPr kumimoji="0" lang="en-US" sz="2000" b="0" i="0" u="none" strike="noStrike" cap="none" normalizeH="0" baseline="0" smtClean="0">
                        <a:ln>
                          <a:noFill/>
                        </a:ln>
                        <a:solidFill>
                          <a:srgbClr val="0066FF"/>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rgbClr val="FF3300"/>
                          </a:solidFill>
                          <a:effectLst/>
                          <a:latin typeface="Courier New" pitchFamily="49"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rgbClr val="FF3300"/>
                          </a:solidFill>
                          <a:effectLst/>
                          <a:latin typeface="Courier New" pitchFamily="49" charset="0"/>
                        </a:rPr>
                        <a:t>ArrayList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rgbClr val="FF3300"/>
                          </a:solidFill>
                          <a:effectLst/>
                          <a:latin typeface="Courier New" pitchFamily="49"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rgbClr val="FF3300"/>
                          </a:solidFill>
                          <a:effectLst/>
                          <a:latin typeface="Courier New" pitchFamily="49" charset="0"/>
                        </a:rPr>
                        <a:t>LinkedList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000" b="1" i="0" u="none" strike="noStrike" cap="none" normalizeH="0" baseline="0" smtClean="0">
                          <a:ln>
                            <a:noFill/>
                          </a:ln>
                          <a:solidFill>
                            <a:srgbClr val="0066FF"/>
                          </a:solidFill>
                          <a:effectLst/>
                          <a:latin typeface="Times New Roman" pitchFamily="18" charset="0"/>
                        </a:rPr>
                        <a:t>Map</a:t>
                      </a:r>
                      <a:endParaRPr kumimoji="0" lang="en-US" sz="2000" b="0" i="0" u="none" strike="noStrike" cap="none" normalizeH="0" baseline="0" smtClean="0">
                        <a:ln>
                          <a:noFill/>
                        </a:ln>
                        <a:solidFill>
                          <a:srgbClr val="0066FF"/>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rgbClr val="FF3300"/>
                          </a:solidFill>
                          <a:effectLst/>
                          <a:latin typeface="Courier New" pitchFamily="49" charset="0"/>
                        </a:rPr>
                        <a:t>HashMap</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dirty="0" smtClean="0">
                          <a:ln>
                            <a:noFill/>
                          </a:ln>
                          <a:solidFill>
                            <a:srgbClr val="FF3300"/>
                          </a:solidFill>
                          <a:effectLst/>
                          <a:latin typeface="Courier New" pitchFamily="49"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rgbClr val="FF3300"/>
                          </a:solidFill>
                          <a:effectLst/>
                          <a:latin typeface="Courier New" pitchFamily="49" charset="0"/>
                        </a:rPr>
                        <a:t>TreeMap</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dirty="0" smtClean="0">
                          <a:ln>
                            <a:noFill/>
                          </a:ln>
                          <a:solidFill>
                            <a:srgbClr val="FF3300"/>
                          </a:solidFill>
                          <a:effectLst/>
                          <a:latin typeface="Courier New" pitchFamily="49"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27688" name="Picture 130" descr="javalogo52x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850" y="2590800"/>
            <a:ext cx="4953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457200" y="5138738"/>
            <a:ext cx="8539163" cy="1262062"/>
          </a:xfrm>
          <a:prstGeom prst="rect">
            <a:avLst/>
          </a:prstGeom>
          <a:noFill/>
          <a:ln w="9525">
            <a:noFill/>
            <a:miter lim="800000"/>
            <a:headEnd/>
            <a:tailEnd/>
          </a:ln>
        </p:spPr>
        <p:txBody>
          <a:bodyPr lIns="0" tIns="0" rIns="0" bIns="0">
            <a:spAutoFit/>
          </a:bodyPr>
          <a:lstStyle/>
          <a:p>
            <a:pPr marL="290513" indent="-290513" eaLnBrk="1" hangingPunct="1">
              <a:spcBef>
                <a:spcPts val="600"/>
              </a:spcBef>
              <a:buClr>
                <a:srgbClr val="C00000"/>
              </a:buClr>
              <a:buSzPct val="120000"/>
              <a:buFont typeface="Wingdings" panose="05000000000000000000" pitchFamily="2" charset="2"/>
              <a:buChar char="§"/>
              <a:defRPr/>
            </a:pPr>
            <a:r>
              <a:rPr lang="en-US" sz="1800" b="0" dirty="0">
                <a:solidFill>
                  <a:schemeClr val="tx1"/>
                </a:solidFill>
                <a:latin typeface="+mn-lt"/>
                <a:cs typeface="Arial" pitchFamily="34" charset="0"/>
              </a:rPr>
              <a:t>Classes which implement the core interfaces must </a:t>
            </a:r>
            <a:r>
              <a:rPr lang="en-US" sz="1800" b="0" dirty="0">
                <a:latin typeface="+mn-lt"/>
                <a:cs typeface="Arial" pitchFamily="34" charset="0"/>
              </a:rPr>
              <a:t>provide two constructors</a:t>
            </a:r>
            <a:r>
              <a:rPr lang="en-US" sz="1800" b="0" dirty="0">
                <a:solidFill>
                  <a:schemeClr val="tx1"/>
                </a:solidFill>
                <a:latin typeface="+mn-lt"/>
                <a:cs typeface="Arial" pitchFamily="34" charset="0"/>
              </a:rPr>
              <a:t>:</a:t>
            </a:r>
          </a:p>
          <a:p>
            <a:pPr marL="285750" lvl="1" indent="-285750" eaLnBrk="1" hangingPunct="1">
              <a:spcBef>
                <a:spcPts val="600"/>
              </a:spcBef>
              <a:buClr>
                <a:srgbClr val="C00000"/>
              </a:buClr>
              <a:buSzPct val="100000"/>
              <a:buFont typeface="Wingdings" panose="05000000000000000000" pitchFamily="2" charset="2"/>
              <a:buChar char="§"/>
              <a:defRPr/>
            </a:pPr>
            <a:r>
              <a:rPr lang="en-US" sz="1800" b="0" dirty="0">
                <a:solidFill>
                  <a:schemeClr val="tx1"/>
                </a:solidFill>
                <a:latin typeface="+mn-lt"/>
              </a:rPr>
              <a:t>A </a:t>
            </a:r>
            <a:r>
              <a:rPr lang="en-US" sz="1800" b="0" dirty="0">
                <a:latin typeface="+mn-lt"/>
              </a:rPr>
              <a:t>default</a:t>
            </a:r>
            <a:r>
              <a:rPr lang="en-US" sz="1800" b="0" dirty="0">
                <a:solidFill>
                  <a:schemeClr val="tx1"/>
                </a:solidFill>
                <a:latin typeface="+mn-lt"/>
              </a:rPr>
              <a:t>, no-argument constructor, which creates an </a:t>
            </a:r>
            <a:r>
              <a:rPr lang="en-US" sz="1800" b="0" dirty="0">
                <a:latin typeface="+mn-lt"/>
              </a:rPr>
              <a:t>empty collection</a:t>
            </a:r>
            <a:r>
              <a:rPr lang="en-US" sz="1800" b="0" dirty="0">
                <a:solidFill>
                  <a:schemeClr val="tx1"/>
                </a:solidFill>
                <a:latin typeface="+mn-lt"/>
              </a:rPr>
              <a:t>, and</a:t>
            </a:r>
          </a:p>
          <a:p>
            <a:pPr marL="285750" lvl="1" indent="-285750" eaLnBrk="1" hangingPunct="1">
              <a:spcBef>
                <a:spcPts val="600"/>
              </a:spcBef>
              <a:buClr>
                <a:srgbClr val="C00000"/>
              </a:buClr>
              <a:buSzPct val="100000"/>
              <a:buFont typeface="Wingdings" panose="05000000000000000000" pitchFamily="2" charset="2"/>
              <a:buChar char="§"/>
              <a:defRPr/>
            </a:pPr>
            <a:r>
              <a:rPr lang="en-US" sz="1800" b="0" dirty="0">
                <a:solidFill>
                  <a:schemeClr val="tx1"/>
                </a:solidFill>
                <a:latin typeface="+mn-lt"/>
              </a:rPr>
              <a:t>A constructor which takes a </a:t>
            </a:r>
            <a:r>
              <a:rPr lang="en-US" sz="1800" b="0" dirty="0">
                <a:latin typeface="+mn-lt"/>
              </a:rPr>
              <a:t>Collection as an argument</a:t>
            </a:r>
            <a:r>
              <a:rPr lang="en-US" sz="1800" b="0" dirty="0">
                <a:solidFill>
                  <a:schemeClr val="tx1"/>
                </a:solidFill>
                <a:latin typeface="+mn-lt"/>
              </a:rPr>
              <a:t> and creates a new collection with the same elements as the specified collection.</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1752600" y="3048000"/>
            <a:ext cx="541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en-US" sz="3000" b="0" dirty="0">
              <a:solidFill>
                <a:schemeClr val="tx2"/>
              </a:solidFill>
              <a:latin typeface="Arial" pitchFamily="34" charset="0"/>
            </a:endParaRPr>
          </a:p>
        </p:txBody>
      </p:sp>
      <p:sp>
        <p:nvSpPr>
          <p:cNvPr id="5" name="Title 4"/>
          <p:cNvSpPr>
            <a:spLocks noGrp="1"/>
          </p:cNvSpPr>
          <p:nvPr>
            <p:ph type="title"/>
          </p:nvPr>
        </p:nvSpPr>
        <p:spPr>
          <a:xfrm>
            <a:off x="1827214" y="1738125"/>
            <a:ext cx="6554786" cy="2123658"/>
          </a:xfrm>
        </p:spPr>
        <p:txBody>
          <a:bodyPr/>
          <a:lstStyle/>
          <a:p>
            <a:r>
              <a:rPr lang="en-IN" dirty="0"/>
              <a:t>Collections Framework</a:t>
            </a:r>
            <a:br>
              <a:rPr lang="en-IN" dirty="0"/>
            </a:br>
            <a:r>
              <a:rPr lang="en-IN" dirty="0" smtClean="0"/>
              <a:t>-Algorithms</a:t>
            </a:r>
            <a:endParaRPr lang="en-IN" dirty="0"/>
          </a:p>
        </p:txBody>
      </p:sp>
      <p:sp>
        <p:nvSpPr>
          <p:cNvPr id="4" name="Footer Placeholder 3"/>
          <p:cNvSpPr>
            <a:spLocks noGrp="1"/>
          </p:cNvSpPr>
          <p:nvPr>
            <p:ph type="ftr" sz="quarter" idx="4294967295"/>
          </p:nvPr>
        </p:nvSpPr>
        <p:spPr>
          <a:xfrm>
            <a:off x="6477000" y="6583363"/>
            <a:ext cx="2667000" cy="228600"/>
          </a:xfrm>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smtClean="0">
                <a:latin typeface="Arial" charset="0"/>
                <a:cs typeface="Arial" charset="0"/>
              </a:rPr>
              <a:t>Objectives</a:t>
            </a:r>
          </a:p>
        </p:txBody>
      </p:sp>
      <p:sp>
        <p:nvSpPr>
          <p:cNvPr id="15363" name="Rectangle 3"/>
          <p:cNvSpPr>
            <a:spLocks noGrp="1" noChangeArrowheads="1"/>
          </p:cNvSpPr>
          <p:nvPr>
            <p:ph type="body" idx="1"/>
          </p:nvPr>
        </p:nvSpPr>
        <p:spPr bwMode="auto"/>
        <p:txBody>
          <a:bodyPr/>
          <a:lstStyle/>
          <a:p>
            <a:pPr marL="457200" indent="-457200" eaLnBrk="1" hangingPunct="1">
              <a:spcBef>
                <a:spcPts val="600"/>
              </a:spcBef>
              <a:buFont typeface="Wingdings" pitchFamily="2" charset="2"/>
              <a:buNone/>
            </a:pPr>
            <a:r>
              <a:rPr lang="en-IN" dirty="0" smtClean="0">
                <a:latin typeface="Arial" charset="0"/>
                <a:cs typeface="Arial" charset="0"/>
              </a:rPr>
              <a:t>At the end of this session, you </a:t>
            </a:r>
            <a:r>
              <a:rPr dirty="0" smtClean="0">
                <a:latin typeface="Arial" charset="0"/>
                <a:cs typeface="Arial" charset="0"/>
              </a:rPr>
              <a:t>will be able to</a:t>
            </a:r>
          </a:p>
          <a:p>
            <a:pPr marL="457200" indent="-457200" eaLnBrk="1" hangingPunct="1">
              <a:spcBef>
                <a:spcPts val="600"/>
              </a:spcBef>
              <a:buFont typeface="Wingdings" pitchFamily="2" charset="2"/>
              <a:buNone/>
            </a:pPr>
            <a:endParaRPr dirty="0" smtClean="0">
              <a:latin typeface="Arial" charset="0"/>
              <a:cs typeface="Arial" charset="0"/>
            </a:endParaRPr>
          </a:p>
          <a:p>
            <a:pPr marL="575071" indent="-342900"/>
            <a:r>
              <a:rPr lang="en-IN" dirty="0" smtClean="0"/>
              <a:t>Explore the </a:t>
            </a:r>
            <a:r>
              <a:rPr lang="en-IN" dirty="0" err="1" smtClean="0"/>
              <a:t>java.util</a:t>
            </a:r>
            <a:r>
              <a:rPr lang="en-IN" dirty="0" smtClean="0"/>
              <a:t> package</a:t>
            </a:r>
          </a:p>
          <a:p>
            <a:pPr marL="575071" indent="-342900"/>
            <a:r>
              <a:rPr lang="en-IN" dirty="0" smtClean="0"/>
              <a:t>Use the collection framework</a:t>
            </a:r>
          </a:p>
          <a:p>
            <a:pPr marL="575071" indent="-342900"/>
            <a:r>
              <a:rPr lang="en-IN" dirty="0" smtClean="0"/>
              <a:t>Understand the utility classes</a:t>
            </a:r>
          </a:p>
          <a:p>
            <a:pPr marL="575071" indent="-342900"/>
            <a:r>
              <a:rPr lang="en-IN" dirty="0" smtClean="0"/>
              <a:t>Use </a:t>
            </a:r>
            <a:r>
              <a:rPr lang="en-IN" dirty="0" err="1" smtClean="0"/>
              <a:t>StringTokenizer</a:t>
            </a:r>
            <a:endParaRPr lang="en-IN" dirty="0" smtClean="0"/>
          </a:p>
          <a:p>
            <a:pPr marL="575071" indent="-342900"/>
            <a:r>
              <a:rPr lang="en-IN" dirty="0" smtClean="0"/>
              <a:t>Understand and use Generics</a:t>
            </a:r>
          </a:p>
          <a:p>
            <a:pPr marL="800100" lvl="1" indent="-342900"/>
            <a:endParaRPr lang="en-IN" dirty="0" smtClean="0"/>
          </a:p>
          <a:p>
            <a:pPr marL="800100" lvl="1" indent="-342900"/>
            <a:endParaRPr lang="en-IN" dirty="0" smtClean="0"/>
          </a:p>
          <a:p>
            <a:pPr marL="800100" lvl="1" indent="-342900"/>
            <a:endParaRPr lang="en-IN" dirty="0" smtClean="0"/>
          </a:p>
          <a:p>
            <a:pPr marL="800100" lvl="1" indent="-342900"/>
            <a:endParaRPr lang="en-IN" dirty="0" smtClean="0"/>
          </a:p>
          <a:p>
            <a:pPr marL="800100" lvl="1" indent="-342900"/>
            <a:endParaRPr lang="en-IN" dirty="0"/>
          </a:p>
        </p:txBody>
      </p:sp>
      <p:pic>
        <p:nvPicPr>
          <p:cNvPr id="4" name="Picture 4"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968875"/>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939068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smtClean="0"/>
              <a:t>Algorithms</a:t>
            </a:r>
          </a:p>
        </p:txBody>
      </p:sp>
      <p:sp>
        <p:nvSpPr>
          <p:cNvPr id="29699" name="Rectangle 3"/>
          <p:cNvSpPr>
            <a:spLocks noGrp="1" noChangeArrowheads="1"/>
          </p:cNvSpPr>
          <p:nvPr>
            <p:ph type="body" idx="1"/>
          </p:nvPr>
        </p:nvSpPr>
        <p:spPr bwMode="auto"/>
        <p:txBody>
          <a:bodyPr/>
          <a:lstStyle/>
          <a:p>
            <a:pPr eaLnBrk="1" hangingPunct="1"/>
            <a:r>
              <a:rPr smtClean="0"/>
              <a:t>The algorithms provided by the collections framework are </a:t>
            </a:r>
            <a:r>
              <a:rPr smtClean="0">
                <a:solidFill>
                  <a:srgbClr val="FF3300"/>
                </a:solidFill>
              </a:rPr>
              <a:t>reusable pieces of functionality</a:t>
            </a:r>
            <a:r>
              <a:rPr smtClean="0"/>
              <a:t>.</a:t>
            </a:r>
          </a:p>
          <a:p>
            <a:pPr eaLnBrk="1" hangingPunct="1">
              <a:lnSpc>
                <a:spcPct val="80000"/>
              </a:lnSpc>
              <a:buFont typeface="Wingdings" pitchFamily="2" charset="2"/>
              <a:buNone/>
            </a:pPr>
            <a:endParaRPr sz="1400" smtClean="0"/>
          </a:p>
          <a:p>
            <a:pPr eaLnBrk="1" hangingPunct="1"/>
            <a:r>
              <a:rPr smtClean="0"/>
              <a:t>These algorithms are </a:t>
            </a:r>
            <a:r>
              <a:rPr smtClean="0">
                <a:solidFill>
                  <a:srgbClr val="FF3300"/>
                </a:solidFill>
              </a:rPr>
              <a:t>static</a:t>
            </a:r>
            <a:r>
              <a:rPr smtClean="0"/>
              <a:t> and come from the </a:t>
            </a:r>
            <a:r>
              <a:rPr smtClean="0">
                <a:solidFill>
                  <a:srgbClr val="FF3300"/>
                </a:solidFill>
              </a:rPr>
              <a:t>Collections class</a:t>
            </a:r>
            <a:r>
              <a:rPr smtClean="0"/>
              <a:t>.</a:t>
            </a:r>
          </a:p>
          <a:p>
            <a:pPr eaLnBrk="1" hangingPunct="1">
              <a:lnSpc>
                <a:spcPct val="80000"/>
              </a:lnSpc>
              <a:buFont typeface="Wingdings" pitchFamily="2" charset="2"/>
              <a:buNone/>
            </a:pPr>
            <a:endParaRPr sz="1400" smtClean="0"/>
          </a:p>
          <a:p>
            <a:pPr eaLnBrk="1" hangingPunct="1"/>
            <a:r>
              <a:rPr smtClean="0"/>
              <a:t>The </a:t>
            </a:r>
            <a:r>
              <a:rPr smtClean="0">
                <a:solidFill>
                  <a:srgbClr val="FF3300"/>
                </a:solidFill>
              </a:rPr>
              <a:t>polymorphic</a:t>
            </a:r>
            <a:r>
              <a:rPr smtClean="0"/>
              <a:t> nature of the Algorithms enables their operation on a variety of classes, implementing a common interface.</a:t>
            </a:r>
          </a:p>
          <a:p>
            <a:pPr eaLnBrk="1" hangingPunct="1"/>
            <a:endParaRPr smtClean="0"/>
          </a:p>
          <a:p>
            <a:pPr eaLnBrk="1" hangingPunct="1"/>
            <a:endParaRPr smtClean="0"/>
          </a:p>
          <a:p>
            <a:pPr eaLnBrk="1" hangingPunct="1"/>
            <a:endParaRPr smtClean="0"/>
          </a:p>
          <a:p>
            <a:pPr lvl="3" eaLnBrk="1" hangingPunct="1">
              <a:buFontTx/>
              <a:buNone/>
            </a:pPr>
            <a:r>
              <a:rPr smtClean="0">
                <a:cs typeface="Arial" pitchFamily="34" charset="0"/>
              </a:rPr>
              <a:t>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a:noFill/>
        </p:spPr>
        <p:txBody>
          <a:bodyPr/>
          <a:lstStyle/>
          <a:p>
            <a:pPr eaLnBrk="1" hangingPunct="1"/>
            <a:r>
              <a:rPr dirty="0" smtClean="0"/>
              <a:t>Algorithms</a:t>
            </a:r>
          </a:p>
        </p:txBody>
      </p:sp>
      <p:sp>
        <p:nvSpPr>
          <p:cNvPr id="30723" name="Rectangle 3"/>
          <p:cNvSpPr>
            <a:spLocks noGrp="1" noChangeArrowheads="1"/>
          </p:cNvSpPr>
          <p:nvPr>
            <p:ph type="body" idx="1"/>
          </p:nvPr>
        </p:nvSpPr>
        <p:spPr bwMode="auto"/>
        <p:txBody>
          <a:bodyPr/>
          <a:lstStyle/>
          <a:p>
            <a:pPr eaLnBrk="1" hangingPunct="1">
              <a:lnSpc>
                <a:spcPct val="80000"/>
              </a:lnSpc>
            </a:pPr>
            <a:r>
              <a:rPr dirty="0"/>
              <a:t>Sorting</a:t>
            </a:r>
          </a:p>
          <a:p>
            <a:pPr lvl="2" eaLnBrk="1" hangingPunct="1">
              <a:lnSpc>
                <a:spcPct val="80000"/>
              </a:lnSpc>
              <a:buFont typeface="Wingdings" panose="05000000000000000000" pitchFamily="2" charset="2"/>
              <a:buChar char="§"/>
            </a:pPr>
            <a:r>
              <a:rPr dirty="0"/>
              <a:t>reorders (a List) in ascending order</a:t>
            </a:r>
          </a:p>
          <a:p>
            <a:pPr eaLnBrk="1" hangingPunct="1">
              <a:lnSpc>
                <a:spcPct val="80000"/>
              </a:lnSpc>
              <a:buFont typeface="Wingdings" pitchFamily="2" charset="2"/>
              <a:buNone/>
            </a:pPr>
            <a:endParaRPr dirty="0"/>
          </a:p>
          <a:p>
            <a:pPr eaLnBrk="1" hangingPunct="1">
              <a:lnSpc>
                <a:spcPct val="80000"/>
              </a:lnSpc>
            </a:pPr>
            <a:r>
              <a:rPr dirty="0"/>
              <a:t>Searching</a:t>
            </a:r>
          </a:p>
          <a:p>
            <a:pPr lvl="2" eaLnBrk="1" hangingPunct="1">
              <a:lnSpc>
                <a:spcPct val="80000"/>
              </a:lnSpc>
              <a:buFont typeface="Wingdings" panose="05000000000000000000" pitchFamily="2" charset="2"/>
              <a:buChar char="§"/>
            </a:pPr>
            <a:r>
              <a:rPr dirty="0"/>
              <a:t>searches for a specific element using binary search</a:t>
            </a:r>
          </a:p>
          <a:p>
            <a:pPr eaLnBrk="1" hangingPunct="1">
              <a:lnSpc>
                <a:spcPct val="80000"/>
              </a:lnSpc>
              <a:buFont typeface="Wingdings" pitchFamily="2" charset="2"/>
              <a:buNone/>
            </a:pPr>
            <a:endParaRPr dirty="0"/>
          </a:p>
          <a:p>
            <a:pPr eaLnBrk="1" hangingPunct="1">
              <a:lnSpc>
                <a:spcPct val="80000"/>
              </a:lnSpc>
            </a:pPr>
            <a:r>
              <a:rPr dirty="0"/>
              <a:t>Shuffling</a:t>
            </a:r>
          </a:p>
          <a:p>
            <a:pPr lvl="2" eaLnBrk="1" hangingPunct="1">
              <a:lnSpc>
                <a:spcPct val="80000"/>
              </a:lnSpc>
              <a:buFont typeface="Wingdings" panose="05000000000000000000" pitchFamily="2" charset="2"/>
              <a:buChar char="§"/>
            </a:pPr>
            <a:r>
              <a:rPr dirty="0"/>
              <a:t>does the opposite of sorting by destroying the order</a:t>
            </a:r>
          </a:p>
          <a:p>
            <a:pPr eaLnBrk="1" hangingPunct="1">
              <a:lnSpc>
                <a:spcPct val="80000"/>
              </a:lnSpc>
              <a:buFont typeface="Wingdings" pitchFamily="2" charset="2"/>
              <a:buNone/>
            </a:pPr>
            <a:endParaRPr dirty="0"/>
          </a:p>
          <a:p>
            <a:pPr eaLnBrk="1" hangingPunct="1">
              <a:lnSpc>
                <a:spcPct val="80000"/>
              </a:lnSpc>
            </a:pPr>
            <a:r>
              <a:rPr dirty="0"/>
              <a:t>Data Manipulation</a:t>
            </a:r>
          </a:p>
          <a:p>
            <a:pPr lvl="2" eaLnBrk="1" hangingPunct="1">
              <a:lnSpc>
                <a:spcPct val="80000"/>
              </a:lnSpc>
              <a:buFont typeface="Wingdings" panose="05000000000000000000" pitchFamily="2" charset="2"/>
              <a:buChar char="§"/>
            </a:pPr>
            <a:r>
              <a:rPr dirty="0"/>
              <a:t>reverse (reverses the order of elements),</a:t>
            </a:r>
          </a:p>
          <a:p>
            <a:pPr lvl="2" eaLnBrk="1" hangingPunct="1">
              <a:lnSpc>
                <a:spcPct val="80000"/>
              </a:lnSpc>
              <a:buFont typeface="Wingdings" panose="05000000000000000000" pitchFamily="2" charset="2"/>
              <a:buChar char="§"/>
            </a:pPr>
            <a:r>
              <a:rPr dirty="0"/>
              <a:t>fill (reinitializes the List to a specific value),</a:t>
            </a:r>
          </a:p>
          <a:p>
            <a:pPr lvl="2" eaLnBrk="1" hangingPunct="1">
              <a:lnSpc>
                <a:spcPct val="80000"/>
              </a:lnSpc>
              <a:buFont typeface="Wingdings" panose="05000000000000000000" pitchFamily="2" charset="2"/>
              <a:buChar char="§"/>
            </a:pPr>
            <a:r>
              <a:rPr dirty="0"/>
              <a:t>copy (copies elements of one List into another),</a:t>
            </a:r>
          </a:p>
          <a:p>
            <a:pPr lvl="2" eaLnBrk="1" hangingPunct="1">
              <a:lnSpc>
                <a:spcPct val="80000"/>
              </a:lnSpc>
              <a:buFont typeface="Wingdings" panose="05000000000000000000" pitchFamily="2" charset="2"/>
              <a:buChar char="§"/>
            </a:pPr>
            <a:r>
              <a:rPr dirty="0"/>
              <a:t>swap (swaps the elements at specified positions), and</a:t>
            </a:r>
          </a:p>
          <a:p>
            <a:pPr lvl="2" eaLnBrk="1" hangingPunct="1">
              <a:lnSpc>
                <a:spcPct val="80000"/>
              </a:lnSpc>
              <a:buFont typeface="Wingdings" panose="05000000000000000000" pitchFamily="2" charset="2"/>
              <a:buChar char="§"/>
            </a:pPr>
            <a:r>
              <a:rPr dirty="0" err="1"/>
              <a:t>addAll</a:t>
            </a:r>
            <a:r>
              <a:rPr dirty="0"/>
              <a:t> (adds specified elements or an array to a Collection).</a:t>
            </a:r>
          </a:p>
          <a:p>
            <a:pPr eaLnBrk="1" hangingPunct="1">
              <a:lnSpc>
                <a:spcPct val="80000"/>
              </a:lnSpc>
              <a:buFont typeface="Wingdings" pitchFamily="2" charset="2"/>
              <a:buNone/>
            </a:pPr>
            <a:endParaRPr dirty="0"/>
          </a:p>
          <a:p>
            <a:pPr eaLnBrk="1" hangingPunct="1">
              <a:lnSpc>
                <a:spcPct val="80000"/>
              </a:lnSpc>
            </a:pPr>
            <a:r>
              <a:rPr dirty="0"/>
              <a:t>Finding Extreme Values</a:t>
            </a:r>
          </a:p>
          <a:p>
            <a:pPr lvl="2" eaLnBrk="1" hangingPunct="1">
              <a:lnSpc>
                <a:spcPct val="80000"/>
              </a:lnSpc>
              <a:buFont typeface="Wingdings" panose="05000000000000000000" pitchFamily="2" charset="2"/>
              <a:buChar char="§"/>
            </a:pPr>
            <a:r>
              <a:rPr dirty="0"/>
              <a:t>returns the min/max values in a Collection.</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7214" y="1738125"/>
            <a:ext cx="6630986" cy="2123658"/>
          </a:xfrm>
        </p:spPr>
        <p:txBody>
          <a:bodyPr/>
          <a:lstStyle/>
          <a:p>
            <a:r>
              <a:rPr lang="en-IN" dirty="0"/>
              <a:t>Collections Framework</a:t>
            </a:r>
            <a:br>
              <a:rPr lang="en-IN" dirty="0"/>
            </a:br>
            <a:r>
              <a:rPr lang="en-IN" dirty="0"/>
              <a:t>Important </a:t>
            </a:r>
            <a:r>
              <a:rPr lang="en-IN" dirty="0" smtClean="0"/>
              <a:t>Classes</a:t>
            </a:r>
            <a:endParaRPr lang="en-IN" dirty="0"/>
          </a:p>
        </p:txBody>
      </p:sp>
      <p:sp>
        <p:nvSpPr>
          <p:cNvPr id="4" name="Footer Placeholder 3"/>
          <p:cNvSpPr>
            <a:spLocks noGrp="1"/>
          </p:cNvSpPr>
          <p:nvPr>
            <p:ph type="ftr" sz="quarter" idx="4294967295"/>
          </p:nvPr>
        </p:nvSpPr>
        <p:spPr>
          <a:xfrm>
            <a:off x="6477000" y="6583363"/>
            <a:ext cx="2667000" cy="228600"/>
          </a:xfrm>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smtClean="0"/>
              <a:t>ArrayList</a:t>
            </a:r>
          </a:p>
        </p:txBody>
      </p:sp>
      <p:sp>
        <p:nvSpPr>
          <p:cNvPr id="32771" name="Rectangle 3"/>
          <p:cNvSpPr>
            <a:spLocks noGrp="1" noChangeArrowheads="1"/>
          </p:cNvSpPr>
          <p:nvPr>
            <p:ph type="body" idx="1"/>
          </p:nvPr>
        </p:nvSpPr>
        <p:spPr bwMode="auto"/>
        <p:txBody>
          <a:bodyPr/>
          <a:lstStyle/>
          <a:p>
            <a:pPr eaLnBrk="1" hangingPunct="1">
              <a:lnSpc>
                <a:spcPct val="90000"/>
              </a:lnSpc>
            </a:pPr>
            <a:r>
              <a:rPr dirty="0"/>
              <a:t>An </a:t>
            </a:r>
            <a:r>
              <a:rPr dirty="0" err="1"/>
              <a:t>ArrayList</a:t>
            </a:r>
            <a:r>
              <a:rPr dirty="0"/>
              <a:t> is a </a:t>
            </a:r>
            <a:r>
              <a:rPr dirty="0">
                <a:solidFill>
                  <a:srgbClr val="FF0000"/>
                </a:solidFill>
              </a:rPr>
              <a:t>resizable array </a:t>
            </a:r>
            <a:r>
              <a:rPr dirty="0"/>
              <a:t>implementation of List, thus it’s size may not be known beforehand.</a:t>
            </a:r>
          </a:p>
          <a:p>
            <a:pPr eaLnBrk="1" hangingPunct="1">
              <a:lnSpc>
                <a:spcPct val="90000"/>
              </a:lnSpc>
              <a:buFont typeface="Wingdings" pitchFamily="2" charset="2"/>
              <a:buNone/>
            </a:pPr>
            <a:endParaRPr dirty="0"/>
          </a:p>
          <a:p>
            <a:pPr eaLnBrk="1" hangingPunct="1">
              <a:lnSpc>
                <a:spcPct val="90000"/>
              </a:lnSpc>
            </a:pPr>
            <a:r>
              <a:rPr dirty="0"/>
              <a:t>It supports </a:t>
            </a:r>
            <a:r>
              <a:rPr dirty="0">
                <a:solidFill>
                  <a:srgbClr val="FF0000"/>
                </a:solidFill>
              </a:rPr>
              <a:t>random access </a:t>
            </a:r>
            <a:r>
              <a:rPr dirty="0"/>
              <a:t>of its elements; any element can be accessed in constant time, given only the index of the element.</a:t>
            </a:r>
          </a:p>
          <a:p>
            <a:pPr eaLnBrk="1" hangingPunct="1">
              <a:lnSpc>
                <a:spcPct val="90000"/>
              </a:lnSpc>
              <a:buFont typeface="Wingdings" pitchFamily="2" charset="2"/>
              <a:buNone/>
            </a:pPr>
            <a:endParaRPr dirty="0"/>
          </a:p>
          <a:p>
            <a:pPr eaLnBrk="1" hangingPunct="1">
              <a:lnSpc>
                <a:spcPct val="90000"/>
              </a:lnSpc>
            </a:pPr>
            <a:r>
              <a:rPr dirty="0" err="1"/>
              <a:t>ArrayList</a:t>
            </a:r>
            <a:r>
              <a:rPr dirty="0"/>
              <a:t> can </a:t>
            </a:r>
            <a:r>
              <a:rPr dirty="0">
                <a:solidFill>
                  <a:srgbClr val="FF0000"/>
                </a:solidFill>
              </a:rPr>
              <a:t>hold only objects</a:t>
            </a:r>
            <a:r>
              <a:rPr dirty="0"/>
              <a:t>; however, </a:t>
            </a:r>
            <a:r>
              <a:rPr dirty="0" err="1"/>
              <a:t>autoboxing</a:t>
            </a:r>
            <a:r>
              <a:rPr dirty="0"/>
              <a:t> which makes it appear that </a:t>
            </a:r>
            <a:r>
              <a:rPr dirty="0" err="1"/>
              <a:t>ArrayList</a:t>
            </a:r>
            <a:r>
              <a:rPr dirty="0"/>
              <a:t> can hold primitives too.</a:t>
            </a:r>
          </a:p>
          <a:p>
            <a:pPr eaLnBrk="1" hangingPunct="1">
              <a:lnSpc>
                <a:spcPct val="90000"/>
              </a:lnSpc>
              <a:buFont typeface="Wingdings" pitchFamily="2" charset="2"/>
              <a:buNone/>
            </a:pPr>
            <a:endParaRPr dirty="0"/>
          </a:p>
          <a:p>
            <a:pPr eaLnBrk="1" hangingPunct="1">
              <a:lnSpc>
                <a:spcPct val="90000"/>
              </a:lnSpc>
            </a:pPr>
            <a:r>
              <a:rPr dirty="0"/>
              <a:t>Constructors</a:t>
            </a:r>
          </a:p>
          <a:p>
            <a:pPr eaLnBrk="1" hangingPunct="1">
              <a:lnSpc>
                <a:spcPct val="90000"/>
              </a:lnSpc>
            </a:pPr>
            <a:endParaRPr dirty="0"/>
          </a:p>
          <a:p>
            <a:pPr lvl="2" eaLnBrk="1" hangingPunct="1">
              <a:lnSpc>
                <a:spcPct val="90000"/>
              </a:lnSpc>
              <a:buClr>
                <a:schemeClr val="tx1"/>
              </a:buClr>
              <a:buFont typeface="Arial" pitchFamily="34" charset="0"/>
              <a:buChar char="•"/>
            </a:pPr>
            <a:r>
              <a:rPr dirty="0" err="1"/>
              <a:t>ArrayList</a:t>
            </a:r>
            <a:r>
              <a:rPr dirty="0"/>
              <a:t> ()</a:t>
            </a:r>
          </a:p>
          <a:p>
            <a:pPr lvl="2" eaLnBrk="1" hangingPunct="1">
              <a:lnSpc>
                <a:spcPct val="90000"/>
              </a:lnSpc>
              <a:buClr>
                <a:schemeClr val="tx1"/>
              </a:buClr>
              <a:buFont typeface="Arial" pitchFamily="34" charset="0"/>
              <a:buChar char="•"/>
            </a:pPr>
            <a:endParaRPr dirty="0"/>
          </a:p>
          <a:p>
            <a:pPr lvl="2" eaLnBrk="1" hangingPunct="1">
              <a:lnSpc>
                <a:spcPct val="90000"/>
              </a:lnSpc>
              <a:buClr>
                <a:schemeClr val="tx1"/>
              </a:buClr>
              <a:buFont typeface="Arial" pitchFamily="34" charset="0"/>
              <a:buChar char="•"/>
            </a:pPr>
            <a:r>
              <a:rPr dirty="0" err="1"/>
              <a:t>ArrayList</a:t>
            </a:r>
            <a:r>
              <a:rPr dirty="0"/>
              <a:t> (Collection c)</a:t>
            </a:r>
          </a:p>
          <a:p>
            <a:pPr lvl="2" eaLnBrk="1" hangingPunct="1">
              <a:lnSpc>
                <a:spcPct val="90000"/>
              </a:lnSpc>
              <a:buClr>
                <a:schemeClr val="tx1"/>
              </a:buClr>
              <a:buFont typeface="Arial" pitchFamily="34" charset="0"/>
              <a:buChar char="•"/>
            </a:pPr>
            <a:endParaRPr dirty="0"/>
          </a:p>
          <a:p>
            <a:pPr lvl="2" eaLnBrk="1" hangingPunct="1">
              <a:lnSpc>
                <a:spcPct val="90000"/>
              </a:lnSpc>
              <a:buClr>
                <a:schemeClr val="tx1"/>
              </a:buClr>
              <a:buFont typeface="Arial" pitchFamily="34" charset="0"/>
              <a:buChar char="•"/>
            </a:pPr>
            <a:r>
              <a:rPr dirty="0" err="1"/>
              <a:t>ArrayList</a:t>
            </a:r>
            <a:r>
              <a:rPr dirty="0"/>
              <a:t> (</a:t>
            </a:r>
            <a:r>
              <a:rPr dirty="0" err="1"/>
              <a:t>int</a:t>
            </a:r>
            <a:r>
              <a:rPr dirty="0"/>
              <a:t> </a:t>
            </a:r>
            <a:r>
              <a:rPr dirty="0" err="1"/>
              <a:t>intialSize</a:t>
            </a:r>
            <a:r>
              <a:rPr dirty="0"/>
              <a:t>)</a:t>
            </a:r>
          </a:p>
          <a:p>
            <a:pPr lvl="1" eaLnBrk="1" hangingPunct="1">
              <a:lnSpc>
                <a:spcPct val="90000"/>
              </a:lnSpc>
              <a:buFontTx/>
              <a:buNone/>
            </a:pPr>
            <a:r>
              <a:rPr dirty="0"/>
              <a:t>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smtClean="0"/>
              <a:t>Vector</a:t>
            </a:r>
          </a:p>
        </p:txBody>
      </p:sp>
      <p:sp>
        <p:nvSpPr>
          <p:cNvPr id="33795" name="Rectangle 3"/>
          <p:cNvSpPr>
            <a:spLocks noGrp="1" noChangeArrowheads="1"/>
          </p:cNvSpPr>
          <p:nvPr>
            <p:ph type="body" idx="1"/>
          </p:nvPr>
        </p:nvSpPr>
        <p:spPr bwMode="auto">
          <a:xfrm>
            <a:off x="304800" y="963613"/>
            <a:ext cx="8763000" cy="5486400"/>
          </a:xfrm>
        </p:spPr>
        <p:txBody>
          <a:bodyPr/>
          <a:lstStyle/>
          <a:p>
            <a:pPr eaLnBrk="1" hangingPunct="1"/>
            <a:r>
              <a:rPr dirty="0" smtClean="0"/>
              <a:t>Vector is similar to </a:t>
            </a:r>
            <a:r>
              <a:rPr dirty="0" err="1" smtClean="0"/>
              <a:t>ArrayList</a:t>
            </a:r>
            <a:r>
              <a:rPr dirty="0" smtClean="0"/>
              <a:t>, however it is </a:t>
            </a:r>
            <a:r>
              <a:rPr dirty="0" smtClean="0">
                <a:solidFill>
                  <a:srgbClr val="FF3300"/>
                </a:solidFill>
              </a:rPr>
              <a:t>thread safe</a:t>
            </a:r>
            <a:r>
              <a:rPr dirty="0" smtClean="0"/>
              <a:t> as its </a:t>
            </a:r>
            <a:r>
              <a:rPr dirty="0" smtClean="0">
                <a:solidFill>
                  <a:srgbClr val="FF3300"/>
                </a:solidFill>
              </a:rPr>
              <a:t>methods are synchronized</a:t>
            </a:r>
            <a:r>
              <a:rPr dirty="0" smtClean="0"/>
              <a:t>.</a:t>
            </a:r>
          </a:p>
          <a:p>
            <a:pPr eaLnBrk="1" hangingPunct="1">
              <a:buFont typeface="Wingdings" pitchFamily="2" charset="2"/>
              <a:buNone/>
            </a:pPr>
            <a:endParaRPr sz="1400" dirty="0" smtClean="0"/>
          </a:p>
          <a:p>
            <a:pPr eaLnBrk="1" hangingPunct="1"/>
            <a:r>
              <a:rPr dirty="0" smtClean="0"/>
              <a:t>Vectors are little </a:t>
            </a:r>
            <a:r>
              <a:rPr dirty="0" smtClean="0">
                <a:solidFill>
                  <a:srgbClr val="FF3300"/>
                </a:solidFill>
              </a:rPr>
              <a:t>slow</a:t>
            </a:r>
            <a:r>
              <a:rPr dirty="0" smtClean="0"/>
              <a:t> as compared to </a:t>
            </a:r>
            <a:r>
              <a:rPr dirty="0" err="1" smtClean="0"/>
              <a:t>ArrayList</a:t>
            </a:r>
            <a:r>
              <a:rPr dirty="0" smtClean="0"/>
              <a:t>.</a:t>
            </a:r>
          </a:p>
          <a:p>
            <a:pPr eaLnBrk="1" hangingPunct="1">
              <a:buFont typeface="Wingdings" pitchFamily="2" charset="2"/>
              <a:buNone/>
            </a:pPr>
            <a:endParaRPr sz="1400" dirty="0" smtClean="0"/>
          </a:p>
          <a:p>
            <a:pPr eaLnBrk="1" hangingPunct="1"/>
            <a:r>
              <a:rPr dirty="0" smtClean="0"/>
              <a:t>A vector optimizes </a:t>
            </a:r>
            <a:r>
              <a:rPr dirty="0" smtClean="0">
                <a:solidFill>
                  <a:srgbClr val="FF3300"/>
                </a:solidFill>
              </a:rPr>
              <a:t>storage management</a:t>
            </a:r>
            <a:r>
              <a:rPr dirty="0" smtClean="0"/>
              <a:t> by maintaining </a:t>
            </a:r>
            <a:r>
              <a:rPr i="1" dirty="0" smtClean="0">
                <a:solidFill>
                  <a:srgbClr val="FF3300"/>
                </a:solidFill>
              </a:rPr>
              <a:t>capacity</a:t>
            </a:r>
            <a:r>
              <a:rPr dirty="0" smtClean="0">
                <a:solidFill>
                  <a:srgbClr val="FF3300"/>
                </a:solidFill>
              </a:rPr>
              <a:t> </a:t>
            </a:r>
            <a:r>
              <a:rPr dirty="0" smtClean="0"/>
              <a:t>and</a:t>
            </a:r>
            <a:r>
              <a:rPr dirty="0" smtClean="0">
                <a:solidFill>
                  <a:srgbClr val="FF3300"/>
                </a:solidFill>
              </a:rPr>
              <a:t> </a:t>
            </a:r>
            <a:r>
              <a:rPr i="1" dirty="0" err="1" smtClean="0">
                <a:solidFill>
                  <a:srgbClr val="FF3300"/>
                </a:solidFill>
              </a:rPr>
              <a:t>capacityIncrement</a:t>
            </a:r>
            <a:r>
              <a:rPr i="1" dirty="0" smtClean="0"/>
              <a:t>.</a:t>
            </a:r>
          </a:p>
          <a:p>
            <a:pPr eaLnBrk="1" hangingPunct="1">
              <a:buFont typeface="Wingdings" pitchFamily="2" charset="2"/>
              <a:buNone/>
            </a:pPr>
            <a:endParaRPr sz="1400" i="1" dirty="0" smtClean="0"/>
          </a:p>
          <a:p>
            <a:pPr eaLnBrk="1" hangingPunct="1"/>
            <a:r>
              <a:rPr u="sng" dirty="0" smtClean="0"/>
              <a:t>Constructors</a:t>
            </a:r>
          </a:p>
          <a:p>
            <a:pPr eaLnBrk="1" hangingPunct="1"/>
            <a:endParaRPr u="sng" dirty="0" smtClean="0"/>
          </a:p>
          <a:p>
            <a:pPr lvl="2" eaLnBrk="1" hangingPunct="1">
              <a:buClr>
                <a:schemeClr val="tx1"/>
              </a:buClr>
              <a:buFont typeface="Arial" pitchFamily="34" charset="0"/>
              <a:buChar char="•"/>
            </a:pPr>
            <a:r>
              <a:rPr sz="2000" b="1" dirty="0" smtClean="0">
                <a:solidFill>
                  <a:srgbClr val="FF0000"/>
                </a:solidFill>
                <a:latin typeface="Courier New" pitchFamily="49" charset="0"/>
              </a:rPr>
              <a:t>Vector ()</a:t>
            </a:r>
          </a:p>
          <a:p>
            <a:pPr lvl="2" eaLnBrk="1" hangingPunct="1">
              <a:buClr>
                <a:schemeClr val="tx1"/>
              </a:buClr>
              <a:buFont typeface="Arial" pitchFamily="34" charset="0"/>
              <a:buChar char="•"/>
            </a:pPr>
            <a:r>
              <a:rPr sz="2000" b="1" dirty="0" smtClean="0">
                <a:solidFill>
                  <a:srgbClr val="FF0000"/>
                </a:solidFill>
                <a:latin typeface="Courier New" pitchFamily="49" charset="0"/>
              </a:rPr>
              <a:t>Vector (Collection c)</a:t>
            </a:r>
          </a:p>
          <a:p>
            <a:pPr lvl="2" eaLnBrk="1" hangingPunct="1">
              <a:buClr>
                <a:schemeClr val="tx1"/>
              </a:buClr>
              <a:buFont typeface="Arial" pitchFamily="34" charset="0"/>
              <a:buChar char="•"/>
            </a:pPr>
            <a:r>
              <a:rPr sz="2000" b="1" dirty="0" smtClean="0">
                <a:solidFill>
                  <a:srgbClr val="FF0000"/>
                </a:solidFill>
                <a:latin typeface="Courier New" pitchFamily="49" charset="0"/>
              </a:rPr>
              <a:t>Vector (</a:t>
            </a:r>
            <a:r>
              <a:rPr sz="2000" b="1" dirty="0" err="1" smtClean="0">
                <a:solidFill>
                  <a:srgbClr val="FF0000"/>
                </a:solidFill>
                <a:latin typeface="Courier New" pitchFamily="49" charset="0"/>
              </a:rPr>
              <a:t>int</a:t>
            </a:r>
            <a:r>
              <a:rPr sz="2000" b="1" dirty="0" smtClean="0">
                <a:solidFill>
                  <a:srgbClr val="FF0000"/>
                </a:solidFill>
                <a:latin typeface="Courier New" pitchFamily="49" charset="0"/>
              </a:rPr>
              <a:t> </a:t>
            </a:r>
            <a:r>
              <a:rPr sz="2000" b="1" dirty="0" err="1" smtClean="0">
                <a:solidFill>
                  <a:srgbClr val="FF0000"/>
                </a:solidFill>
                <a:latin typeface="Courier New" pitchFamily="49" charset="0"/>
              </a:rPr>
              <a:t>initialCapacity</a:t>
            </a:r>
            <a:r>
              <a:rPr sz="2000" b="1" dirty="0" smtClean="0">
                <a:solidFill>
                  <a:srgbClr val="FF0000"/>
                </a:solidFill>
                <a:latin typeface="Courier New" pitchFamily="49" charset="0"/>
              </a:rPr>
              <a:t>)</a:t>
            </a:r>
          </a:p>
          <a:p>
            <a:pPr lvl="2" eaLnBrk="1" hangingPunct="1">
              <a:buClr>
                <a:schemeClr val="tx1"/>
              </a:buClr>
              <a:buFont typeface="Arial" pitchFamily="34" charset="0"/>
              <a:buChar char="•"/>
            </a:pPr>
            <a:r>
              <a:rPr sz="2000" b="1" dirty="0" smtClean="0">
                <a:solidFill>
                  <a:srgbClr val="FF0000"/>
                </a:solidFill>
                <a:latin typeface="Courier New" pitchFamily="49" charset="0"/>
              </a:rPr>
              <a:t>Vector (</a:t>
            </a:r>
            <a:r>
              <a:rPr sz="2000" b="1" dirty="0" err="1" smtClean="0">
                <a:solidFill>
                  <a:srgbClr val="FF0000"/>
                </a:solidFill>
                <a:latin typeface="Courier New" pitchFamily="49" charset="0"/>
              </a:rPr>
              <a:t>int</a:t>
            </a:r>
            <a:r>
              <a:rPr sz="2000" b="1" dirty="0" smtClean="0">
                <a:solidFill>
                  <a:srgbClr val="FF0000"/>
                </a:solidFill>
                <a:latin typeface="Courier New" pitchFamily="49" charset="0"/>
              </a:rPr>
              <a:t> </a:t>
            </a:r>
            <a:r>
              <a:rPr sz="2000" b="1" dirty="0" err="1" smtClean="0">
                <a:solidFill>
                  <a:srgbClr val="FF0000"/>
                </a:solidFill>
                <a:latin typeface="Courier New" pitchFamily="49" charset="0"/>
              </a:rPr>
              <a:t>initialCapacity</a:t>
            </a:r>
            <a:r>
              <a:rPr sz="2000" b="1" dirty="0" smtClean="0">
                <a:solidFill>
                  <a:srgbClr val="FF0000"/>
                </a:solidFill>
                <a:latin typeface="Courier New" pitchFamily="49" charset="0"/>
              </a:rPr>
              <a:t>, </a:t>
            </a:r>
            <a:r>
              <a:rPr sz="2000" b="1" dirty="0" err="1" smtClean="0">
                <a:solidFill>
                  <a:srgbClr val="FF0000"/>
                </a:solidFill>
                <a:latin typeface="Courier New" pitchFamily="49" charset="0"/>
              </a:rPr>
              <a:t>int</a:t>
            </a:r>
            <a:r>
              <a:rPr sz="2000" b="1" dirty="0" smtClean="0">
                <a:solidFill>
                  <a:srgbClr val="FF0000"/>
                </a:solidFill>
                <a:latin typeface="Courier New" pitchFamily="49" charset="0"/>
              </a:rPr>
              <a:t> </a:t>
            </a:r>
            <a:r>
              <a:rPr sz="2000" b="1" dirty="0" err="1" smtClean="0">
                <a:solidFill>
                  <a:srgbClr val="FF0000"/>
                </a:solidFill>
                <a:latin typeface="Courier New" pitchFamily="49" charset="0"/>
              </a:rPr>
              <a:t>capacityIncrement</a:t>
            </a:r>
            <a:r>
              <a:rPr sz="2000" b="1" dirty="0" smtClean="0">
                <a:solidFill>
                  <a:srgbClr val="FF0000"/>
                </a:solidFill>
                <a:latin typeface="Courier New" pitchFamily="49" charset="0"/>
              </a:rPr>
              <a:t>)</a:t>
            </a:r>
          </a:p>
          <a:p>
            <a:pPr lvl="1" eaLnBrk="1" hangingPunct="1">
              <a:buFontTx/>
              <a:buNone/>
            </a:pPr>
            <a:r>
              <a:rPr sz="2000" b="1" dirty="0" smtClean="0">
                <a:solidFill>
                  <a:srgbClr val="FF3300"/>
                </a:solidFill>
                <a:latin typeface="Courier New" pitchFamily="49" charset="0"/>
                <a:cs typeface="Arial" pitchFamily="34" charset="0"/>
              </a:rPr>
              <a:t>	 						</a:t>
            </a:r>
            <a:endParaRPr sz="2000" i="1" dirty="0" smtClean="0">
              <a:solidFill>
                <a:schemeClr val="accent2"/>
              </a:solidFill>
              <a:cs typeface="Arial" pitchFamily="34"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smtClean="0"/>
              <a:t>Hashtable</a:t>
            </a:r>
          </a:p>
        </p:txBody>
      </p:sp>
      <p:sp>
        <p:nvSpPr>
          <p:cNvPr id="34819" name="Rectangle 3"/>
          <p:cNvSpPr>
            <a:spLocks noGrp="1" noChangeArrowheads="1"/>
          </p:cNvSpPr>
          <p:nvPr>
            <p:ph type="body" idx="1"/>
          </p:nvPr>
        </p:nvSpPr>
        <p:spPr bwMode="auto"/>
        <p:txBody>
          <a:bodyPr/>
          <a:lstStyle/>
          <a:p>
            <a:pPr eaLnBrk="1" hangingPunct="1"/>
            <a:r>
              <a:rPr dirty="0" err="1" smtClean="0"/>
              <a:t>Hashtable</a:t>
            </a:r>
            <a:r>
              <a:rPr dirty="0" smtClean="0"/>
              <a:t>, implement </a:t>
            </a:r>
            <a:r>
              <a:rPr i="1" dirty="0" smtClean="0">
                <a:solidFill>
                  <a:srgbClr val="FF3300"/>
                </a:solidFill>
              </a:rPr>
              <a:t>Map interface</a:t>
            </a:r>
            <a:r>
              <a:rPr dirty="0" smtClean="0"/>
              <a:t>, and are </a:t>
            </a:r>
            <a:r>
              <a:rPr dirty="0" smtClean="0">
                <a:solidFill>
                  <a:srgbClr val="FF3300"/>
                </a:solidFill>
              </a:rPr>
              <a:t>associative arrays</a:t>
            </a:r>
            <a:r>
              <a:rPr dirty="0" smtClean="0"/>
              <a:t> with </a:t>
            </a:r>
            <a:r>
              <a:rPr dirty="0" smtClean="0">
                <a:solidFill>
                  <a:srgbClr val="FF3300"/>
                </a:solidFill>
              </a:rPr>
              <a:t>key-value</a:t>
            </a:r>
            <a:r>
              <a:rPr dirty="0" smtClean="0"/>
              <a:t> pairings.</a:t>
            </a:r>
          </a:p>
          <a:p>
            <a:pPr eaLnBrk="1" hangingPunct="1">
              <a:buFont typeface="Wingdings" pitchFamily="2" charset="2"/>
              <a:buNone/>
            </a:pPr>
            <a:endParaRPr sz="1400" dirty="0" smtClean="0"/>
          </a:p>
          <a:p>
            <a:pPr eaLnBrk="1" hangingPunct="1"/>
            <a:r>
              <a:rPr dirty="0" smtClean="0"/>
              <a:t>The keys are </a:t>
            </a:r>
            <a:r>
              <a:rPr dirty="0" smtClean="0">
                <a:solidFill>
                  <a:srgbClr val="FF3300"/>
                </a:solidFill>
              </a:rPr>
              <a:t>unique</a:t>
            </a:r>
            <a:r>
              <a:rPr dirty="0" smtClean="0"/>
              <a:t> but </a:t>
            </a:r>
            <a:r>
              <a:rPr dirty="0" smtClean="0">
                <a:solidFill>
                  <a:srgbClr val="FF3300"/>
                </a:solidFill>
              </a:rPr>
              <a:t>unordered</a:t>
            </a:r>
            <a:r>
              <a:rPr dirty="0" smtClean="0"/>
              <a:t>.</a:t>
            </a:r>
          </a:p>
          <a:p>
            <a:pPr eaLnBrk="1" hangingPunct="1">
              <a:buFont typeface="Wingdings" pitchFamily="2" charset="2"/>
              <a:buNone/>
            </a:pPr>
            <a:endParaRPr sz="1400" dirty="0" smtClean="0"/>
          </a:p>
          <a:p>
            <a:pPr eaLnBrk="1" hangingPunct="1"/>
            <a:r>
              <a:rPr dirty="0" smtClean="0"/>
              <a:t>Both key and value should be </a:t>
            </a:r>
            <a:r>
              <a:rPr dirty="0" smtClean="0">
                <a:solidFill>
                  <a:srgbClr val="FF3300"/>
                </a:solidFill>
              </a:rPr>
              <a:t>objects</a:t>
            </a:r>
            <a:r>
              <a:rPr dirty="0" smtClean="0"/>
              <a:t>; primitives should be </a:t>
            </a:r>
            <a:r>
              <a:rPr dirty="0" smtClean="0">
                <a:solidFill>
                  <a:srgbClr val="FF3300"/>
                </a:solidFill>
              </a:rPr>
              <a:t>wrapped</a:t>
            </a:r>
            <a:r>
              <a:rPr dirty="0" smtClean="0"/>
              <a:t> before they can be used.</a:t>
            </a:r>
          </a:p>
          <a:p>
            <a:pPr eaLnBrk="1" hangingPunct="1">
              <a:buFont typeface="Wingdings" pitchFamily="2" charset="2"/>
              <a:buNone/>
            </a:pPr>
            <a:endParaRPr sz="1400" dirty="0" smtClean="0"/>
          </a:p>
          <a:p>
            <a:pPr eaLnBrk="1" hangingPunct="1"/>
            <a:r>
              <a:rPr u="sng" dirty="0" smtClean="0"/>
              <a:t>Constructors</a:t>
            </a:r>
          </a:p>
          <a:p>
            <a:pPr eaLnBrk="1" hangingPunct="1"/>
            <a:endParaRPr u="sng" dirty="0" smtClean="0"/>
          </a:p>
          <a:p>
            <a:pPr lvl="2" eaLnBrk="1" hangingPunct="1">
              <a:buClr>
                <a:schemeClr val="tx1"/>
              </a:buClr>
              <a:buFont typeface="Arial" pitchFamily="34" charset="0"/>
              <a:buChar char="•"/>
            </a:pPr>
            <a:r>
              <a:rPr sz="2000" b="1" dirty="0" err="1" smtClean="0">
                <a:solidFill>
                  <a:srgbClr val="FF0000"/>
                </a:solidFill>
                <a:latin typeface="Courier New" pitchFamily="49" charset="0"/>
              </a:rPr>
              <a:t>Hashtable</a:t>
            </a:r>
            <a:r>
              <a:rPr sz="2000" b="1" dirty="0" smtClean="0">
                <a:solidFill>
                  <a:srgbClr val="FF0000"/>
                </a:solidFill>
                <a:latin typeface="Courier New" pitchFamily="49" charset="0"/>
              </a:rPr>
              <a:t> ()</a:t>
            </a:r>
          </a:p>
          <a:p>
            <a:pPr lvl="2" eaLnBrk="1" hangingPunct="1">
              <a:buClr>
                <a:schemeClr val="tx1"/>
              </a:buClr>
              <a:buFont typeface="Arial" pitchFamily="34" charset="0"/>
              <a:buChar char="•"/>
            </a:pPr>
            <a:r>
              <a:rPr sz="2000" b="1" dirty="0" err="1" smtClean="0">
                <a:solidFill>
                  <a:srgbClr val="FF0000"/>
                </a:solidFill>
                <a:latin typeface="Courier New" pitchFamily="49" charset="0"/>
              </a:rPr>
              <a:t>Hashtable</a:t>
            </a:r>
            <a:r>
              <a:rPr sz="2000" b="1" dirty="0" smtClean="0">
                <a:solidFill>
                  <a:srgbClr val="FF0000"/>
                </a:solidFill>
                <a:latin typeface="Courier New" pitchFamily="49" charset="0"/>
              </a:rPr>
              <a:t>(</a:t>
            </a:r>
            <a:r>
              <a:rPr sz="2000" b="1" dirty="0" err="1" smtClean="0">
                <a:solidFill>
                  <a:srgbClr val="FF0000"/>
                </a:solidFill>
                <a:latin typeface="Courier New" pitchFamily="49" charset="0"/>
              </a:rPr>
              <a:t>int</a:t>
            </a:r>
            <a:r>
              <a:rPr sz="2000" b="1" dirty="0" smtClean="0">
                <a:solidFill>
                  <a:srgbClr val="FF0000"/>
                </a:solidFill>
                <a:latin typeface="Courier New" pitchFamily="49" charset="0"/>
              </a:rPr>
              <a:t> </a:t>
            </a:r>
            <a:r>
              <a:rPr sz="2000" b="1" dirty="0" err="1" smtClean="0">
                <a:solidFill>
                  <a:srgbClr val="FF0000"/>
                </a:solidFill>
                <a:latin typeface="Courier New" pitchFamily="49" charset="0"/>
              </a:rPr>
              <a:t>initialCapacity</a:t>
            </a:r>
            <a:r>
              <a:rPr sz="2000" b="1" dirty="0" smtClean="0">
                <a:solidFill>
                  <a:srgbClr val="FF0000"/>
                </a:solidFill>
                <a:latin typeface="Courier New" pitchFamily="49" charset="0"/>
              </a:rPr>
              <a:t>)</a:t>
            </a:r>
          </a:p>
          <a:p>
            <a:pPr lvl="2" eaLnBrk="1" hangingPunct="1">
              <a:buClr>
                <a:schemeClr val="tx1"/>
              </a:buClr>
              <a:buFont typeface="Arial" pitchFamily="34" charset="0"/>
              <a:buChar char="•"/>
            </a:pPr>
            <a:r>
              <a:rPr sz="2000" b="1" dirty="0" err="1" smtClean="0">
                <a:solidFill>
                  <a:srgbClr val="FF0000"/>
                </a:solidFill>
                <a:latin typeface="Courier New" pitchFamily="49" charset="0"/>
              </a:rPr>
              <a:t>Hashtable</a:t>
            </a:r>
            <a:r>
              <a:rPr sz="2000" b="1" dirty="0" smtClean="0">
                <a:solidFill>
                  <a:srgbClr val="FF0000"/>
                </a:solidFill>
                <a:latin typeface="Courier New" pitchFamily="49" charset="0"/>
              </a:rPr>
              <a:t>(</a:t>
            </a:r>
            <a:r>
              <a:rPr sz="2000" b="1" dirty="0" err="1" smtClean="0">
                <a:solidFill>
                  <a:srgbClr val="FF0000"/>
                </a:solidFill>
                <a:latin typeface="Courier New" pitchFamily="49" charset="0"/>
              </a:rPr>
              <a:t>int</a:t>
            </a:r>
            <a:r>
              <a:rPr sz="2000" b="1" dirty="0" smtClean="0">
                <a:solidFill>
                  <a:srgbClr val="FF0000"/>
                </a:solidFill>
                <a:latin typeface="Courier New" pitchFamily="49" charset="0"/>
              </a:rPr>
              <a:t> </a:t>
            </a:r>
            <a:r>
              <a:rPr sz="2000" b="1" dirty="0" err="1" smtClean="0">
                <a:solidFill>
                  <a:srgbClr val="FF0000"/>
                </a:solidFill>
                <a:latin typeface="Courier New" pitchFamily="49" charset="0"/>
              </a:rPr>
              <a:t>initialCapacity</a:t>
            </a:r>
            <a:r>
              <a:rPr sz="2000" b="1" dirty="0" smtClean="0">
                <a:solidFill>
                  <a:srgbClr val="FF0000"/>
                </a:solidFill>
                <a:latin typeface="Courier New" pitchFamily="49" charset="0"/>
              </a:rPr>
              <a:t>, float </a:t>
            </a:r>
            <a:r>
              <a:rPr sz="2000" b="1" dirty="0" err="1" smtClean="0">
                <a:solidFill>
                  <a:srgbClr val="FF0000"/>
                </a:solidFill>
                <a:latin typeface="Courier New" pitchFamily="49" charset="0"/>
              </a:rPr>
              <a:t>loadFactor</a:t>
            </a:r>
            <a:r>
              <a:rPr sz="2000" b="1" dirty="0" smtClean="0">
                <a:solidFill>
                  <a:srgbClr val="FF0000"/>
                </a:solidFill>
                <a:latin typeface="Courier New" pitchFamily="49" charset="0"/>
              </a:rPr>
              <a:t>)</a:t>
            </a:r>
          </a:p>
          <a:p>
            <a:pPr lvl="2" eaLnBrk="1" hangingPunct="1">
              <a:buClr>
                <a:schemeClr val="tx1"/>
              </a:buClr>
              <a:buFont typeface="Arial" pitchFamily="34" charset="0"/>
              <a:buChar char="•"/>
            </a:pPr>
            <a:r>
              <a:rPr sz="2000" b="1" dirty="0" err="1" smtClean="0">
                <a:solidFill>
                  <a:srgbClr val="FF0000"/>
                </a:solidFill>
                <a:latin typeface="Courier New" pitchFamily="49" charset="0"/>
              </a:rPr>
              <a:t>Hashtable</a:t>
            </a:r>
            <a:r>
              <a:rPr sz="2000" b="1" dirty="0" smtClean="0">
                <a:solidFill>
                  <a:srgbClr val="FF0000"/>
                </a:solidFill>
                <a:latin typeface="Courier New" pitchFamily="49" charset="0"/>
              </a:rPr>
              <a:t>(Map map)</a:t>
            </a:r>
          </a:p>
          <a:p>
            <a:pPr lvl="1" eaLnBrk="1" hangingPunct="1">
              <a:buFontTx/>
              <a:buNone/>
            </a:pPr>
            <a:r>
              <a:rPr sz="2000" b="1" dirty="0" smtClean="0">
                <a:solidFill>
                  <a:srgbClr val="FF3300"/>
                </a:solidFill>
                <a:cs typeface="Arial" pitchFamily="34" charset="0"/>
              </a:rPr>
              <a:t>						 	</a:t>
            </a:r>
            <a:endParaRPr sz="2000" i="1" dirty="0" smtClean="0">
              <a:solidFill>
                <a:schemeClr val="accent2"/>
              </a:solidFill>
              <a:cs typeface="Arial" pitchFamily="34"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smtClean="0"/>
              <a:t>HashMap</a:t>
            </a:r>
          </a:p>
        </p:txBody>
      </p:sp>
      <p:sp>
        <p:nvSpPr>
          <p:cNvPr id="35843" name="Rectangle 3"/>
          <p:cNvSpPr>
            <a:spLocks noGrp="1" noChangeArrowheads="1"/>
          </p:cNvSpPr>
          <p:nvPr>
            <p:ph type="body" idx="1"/>
          </p:nvPr>
        </p:nvSpPr>
        <p:spPr bwMode="auto"/>
        <p:txBody>
          <a:bodyPr/>
          <a:lstStyle/>
          <a:p>
            <a:pPr eaLnBrk="1" hangingPunct="1"/>
            <a:r>
              <a:rPr dirty="0" smtClean="0"/>
              <a:t>A </a:t>
            </a:r>
            <a:r>
              <a:rPr dirty="0" err="1" smtClean="0"/>
              <a:t>HashMap</a:t>
            </a:r>
            <a:r>
              <a:rPr dirty="0" smtClean="0"/>
              <a:t> is similar to </a:t>
            </a:r>
            <a:r>
              <a:rPr dirty="0" err="1" smtClean="0"/>
              <a:t>Hashtable</a:t>
            </a:r>
            <a:r>
              <a:rPr dirty="0" smtClean="0"/>
              <a:t>, except that:</a:t>
            </a:r>
          </a:p>
          <a:p>
            <a:pPr eaLnBrk="1" hangingPunct="1"/>
            <a:endParaRPr dirty="0" smtClean="0"/>
          </a:p>
          <a:p>
            <a:pPr>
              <a:buClr>
                <a:srgbClr val="FF0000"/>
              </a:buClr>
            </a:pPr>
            <a:r>
              <a:rPr sz="1600" dirty="0" smtClean="0"/>
              <a:t>it can </a:t>
            </a:r>
            <a:r>
              <a:rPr sz="1600" dirty="0" smtClean="0">
                <a:solidFill>
                  <a:srgbClr val="FF3300"/>
                </a:solidFill>
              </a:rPr>
              <a:t>store nulls</a:t>
            </a:r>
            <a:r>
              <a:rPr sz="1600" dirty="0" smtClean="0"/>
              <a:t> (both keys and values)</a:t>
            </a:r>
          </a:p>
          <a:p>
            <a:pPr>
              <a:buClr>
                <a:srgbClr val="FF0000"/>
              </a:buClr>
            </a:pPr>
            <a:r>
              <a:rPr sz="1600" dirty="0" smtClean="0"/>
              <a:t>it’s methods are not synchronized.</a:t>
            </a:r>
          </a:p>
          <a:p>
            <a:pPr eaLnBrk="1" hangingPunct="1">
              <a:buFont typeface="Wingdings" pitchFamily="2" charset="2"/>
              <a:buNone/>
            </a:pPr>
            <a:endParaRPr sz="1400" dirty="0" smtClean="0"/>
          </a:p>
          <a:p>
            <a:pPr eaLnBrk="1" hangingPunct="1"/>
            <a:r>
              <a:rPr dirty="0" smtClean="0"/>
              <a:t>The keys are </a:t>
            </a:r>
            <a:r>
              <a:rPr dirty="0" smtClean="0">
                <a:solidFill>
                  <a:srgbClr val="FF3300"/>
                </a:solidFill>
              </a:rPr>
              <a:t>unique</a:t>
            </a:r>
            <a:r>
              <a:rPr dirty="0" smtClean="0"/>
              <a:t> but </a:t>
            </a:r>
            <a:r>
              <a:rPr dirty="0" smtClean="0">
                <a:solidFill>
                  <a:srgbClr val="FF3300"/>
                </a:solidFill>
              </a:rPr>
              <a:t>unordered</a:t>
            </a:r>
            <a:r>
              <a:rPr dirty="0" smtClean="0"/>
              <a:t>.</a:t>
            </a:r>
          </a:p>
          <a:p>
            <a:pPr eaLnBrk="1" hangingPunct="1">
              <a:buFont typeface="Wingdings" pitchFamily="2" charset="2"/>
              <a:buNone/>
            </a:pPr>
            <a:endParaRPr sz="1400" dirty="0" smtClean="0"/>
          </a:p>
          <a:p>
            <a:pPr eaLnBrk="1" hangingPunct="1"/>
            <a:r>
              <a:rPr u="sng" dirty="0" smtClean="0"/>
              <a:t>Constructors</a:t>
            </a:r>
          </a:p>
          <a:p>
            <a:pPr eaLnBrk="1" hangingPunct="1"/>
            <a:endParaRPr u="sng" dirty="0" smtClean="0"/>
          </a:p>
          <a:p>
            <a:pPr lvl="2" eaLnBrk="1" hangingPunct="1">
              <a:buClr>
                <a:schemeClr val="tx1"/>
              </a:buClr>
              <a:buFont typeface="Arial" pitchFamily="34" charset="0"/>
              <a:buChar char="•"/>
            </a:pPr>
            <a:r>
              <a:rPr sz="2000" b="1" dirty="0" err="1" smtClean="0">
                <a:solidFill>
                  <a:srgbClr val="FF0000"/>
                </a:solidFill>
                <a:latin typeface="Courier New" pitchFamily="49" charset="0"/>
              </a:rPr>
              <a:t>HashMap</a:t>
            </a:r>
            <a:r>
              <a:rPr sz="2000" b="1" dirty="0" smtClean="0">
                <a:solidFill>
                  <a:srgbClr val="FF0000"/>
                </a:solidFill>
                <a:latin typeface="Courier New" pitchFamily="49" charset="0"/>
              </a:rPr>
              <a:t>()</a:t>
            </a:r>
          </a:p>
          <a:p>
            <a:pPr lvl="2" eaLnBrk="1" hangingPunct="1">
              <a:buClr>
                <a:schemeClr val="tx1"/>
              </a:buClr>
              <a:buFont typeface="Arial" pitchFamily="34" charset="0"/>
              <a:buChar char="•"/>
            </a:pPr>
            <a:r>
              <a:rPr sz="2000" b="1" dirty="0" err="1" smtClean="0">
                <a:solidFill>
                  <a:srgbClr val="FF0000"/>
                </a:solidFill>
                <a:latin typeface="Courier New" pitchFamily="49" charset="0"/>
              </a:rPr>
              <a:t>HashMap</a:t>
            </a:r>
            <a:r>
              <a:rPr sz="2000" b="1" dirty="0" smtClean="0">
                <a:solidFill>
                  <a:srgbClr val="FF0000"/>
                </a:solidFill>
                <a:latin typeface="Courier New" pitchFamily="49" charset="0"/>
              </a:rPr>
              <a:t>(</a:t>
            </a:r>
            <a:r>
              <a:rPr sz="2000" b="1" dirty="0" err="1" smtClean="0">
                <a:solidFill>
                  <a:srgbClr val="FF0000"/>
                </a:solidFill>
                <a:latin typeface="Courier New" pitchFamily="49" charset="0"/>
              </a:rPr>
              <a:t>int</a:t>
            </a:r>
            <a:r>
              <a:rPr sz="2000" b="1" dirty="0" smtClean="0">
                <a:solidFill>
                  <a:srgbClr val="FF0000"/>
                </a:solidFill>
                <a:latin typeface="Courier New" pitchFamily="49" charset="0"/>
              </a:rPr>
              <a:t> </a:t>
            </a:r>
            <a:r>
              <a:rPr sz="2000" b="1" dirty="0" err="1" smtClean="0">
                <a:solidFill>
                  <a:srgbClr val="FF0000"/>
                </a:solidFill>
                <a:latin typeface="Courier New" pitchFamily="49" charset="0"/>
              </a:rPr>
              <a:t>initialCapacity</a:t>
            </a:r>
            <a:r>
              <a:rPr sz="2000" b="1" dirty="0" smtClean="0">
                <a:solidFill>
                  <a:srgbClr val="FF0000"/>
                </a:solidFill>
                <a:latin typeface="Courier New" pitchFamily="49" charset="0"/>
              </a:rPr>
              <a:t>)</a:t>
            </a:r>
          </a:p>
          <a:p>
            <a:pPr lvl="2" eaLnBrk="1" hangingPunct="1">
              <a:buClr>
                <a:schemeClr val="tx1"/>
              </a:buClr>
              <a:buFont typeface="Arial" pitchFamily="34" charset="0"/>
              <a:buChar char="•"/>
            </a:pPr>
            <a:r>
              <a:rPr sz="2000" b="1" dirty="0" err="1" smtClean="0">
                <a:solidFill>
                  <a:srgbClr val="FF0000"/>
                </a:solidFill>
                <a:latin typeface="Courier New" pitchFamily="49" charset="0"/>
              </a:rPr>
              <a:t>HashMap</a:t>
            </a:r>
            <a:r>
              <a:rPr sz="2000" b="1" dirty="0" smtClean="0">
                <a:solidFill>
                  <a:srgbClr val="FF0000"/>
                </a:solidFill>
                <a:latin typeface="Courier New" pitchFamily="49" charset="0"/>
              </a:rPr>
              <a:t>(</a:t>
            </a:r>
            <a:r>
              <a:rPr sz="2000" b="1" dirty="0" err="1" smtClean="0">
                <a:solidFill>
                  <a:srgbClr val="FF0000"/>
                </a:solidFill>
                <a:latin typeface="Courier New" pitchFamily="49" charset="0"/>
              </a:rPr>
              <a:t>int</a:t>
            </a:r>
            <a:r>
              <a:rPr sz="2000" b="1" dirty="0" smtClean="0">
                <a:solidFill>
                  <a:srgbClr val="FF0000"/>
                </a:solidFill>
                <a:latin typeface="Courier New" pitchFamily="49" charset="0"/>
              </a:rPr>
              <a:t> </a:t>
            </a:r>
            <a:r>
              <a:rPr sz="2000" b="1" dirty="0" err="1" smtClean="0">
                <a:solidFill>
                  <a:srgbClr val="FF0000"/>
                </a:solidFill>
                <a:latin typeface="Courier New" pitchFamily="49" charset="0"/>
              </a:rPr>
              <a:t>initialCapacity</a:t>
            </a:r>
            <a:r>
              <a:rPr sz="2000" b="1" dirty="0" smtClean="0">
                <a:solidFill>
                  <a:srgbClr val="FF0000"/>
                </a:solidFill>
                <a:latin typeface="Courier New" pitchFamily="49" charset="0"/>
              </a:rPr>
              <a:t>, float </a:t>
            </a:r>
            <a:r>
              <a:rPr sz="2000" b="1" dirty="0" err="1" smtClean="0">
                <a:solidFill>
                  <a:srgbClr val="FF0000"/>
                </a:solidFill>
                <a:latin typeface="Courier New" pitchFamily="49" charset="0"/>
              </a:rPr>
              <a:t>loadFactor</a:t>
            </a:r>
            <a:r>
              <a:rPr sz="2000" b="1" dirty="0" smtClean="0">
                <a:solidFill>
                  <a:srgbClr val="FF0000"/>
                </a:solidFill>
                <a:latin typeface="Courier New" pitchFamily="49" charset="0"/>
              </a:rPr>
              <a:t>)</a:t>
            </a:r>
          </a:p>
          <a:p>
            <a:pPr lvl="2" eaLnBrk="1" hangingPunct="1">
              <a:buClr>
                <a:schemeClr val="tx1"/>
              </a:buClr>
              <a:buFont typeface="Arial" pitchFamily="34" charset="0"/>
              <a:buChar char="•"/>
            </a:pPr>
            <a:r>
              <a:rPr sz="2000" b="1" dirty="0" err="1" smtClean="0">
                <a:solidFill>
                  <a:srgbClr val="FF0000"/>
                </a:solidFill>
                <a:latin typeface="Courier New" pitchFamily="49" charset="0"/>
              </a:rPr>
              <a:t>HashMap</a:t>
            </a:r>
            <a:r>
              <a:rPr sz="2000" b="1" dirty="0" smtClean="0">
                <a:solidFill>
                  <a:srgbClr val="FF0000"/>
                </a:solidFill>
                <a:latin typeface="Courier New" pitchFamily="49" charset="0"/>
              </a:rPr>
              <a:t>(Map map)</a:t>
            </a:r>
          </a:p>
          <a:p>
            <a:pPr lvl="1" eaLnBrk="1" hangingPunct="1">
              <a:buFontTx/>
              <a:buNone/>
            </a:pPr>
            <a:endParaRPr sz="2000" b="1" dirty="0" smtClean="0">
              <a:solidFill>
                <a:srgbClr val="FF3300"/>
              </a:solidFill>
              <a:latin typeface="Courier New" pitchFamily="49" charset="0"/>
              <a:cs typeface="Arial" pitchFamily="34" charset="0"/>
            </a:endParaRPr>
          </a:p>
          <a:p>
            <a:pPr lvl="1" eaLnBrk="1" hangingPunct="1">
              <a:buFontTx/>
              <a:buNone/>
            </a:pPr>
            <a:r>
              <a:rPr sz="2000" b="1" dirty="0" smtClean="0">
                <a:solidFill>
                  <a:srgbClr val="FF3300"/>
                </a:solidFill>
                <a:latin typeface="Courier New" pitchFamily="49" charset="0"/>
                <a:cs typeface="Arial" pitchFamily="34" charset="0"/>
              </a:rPr>
              <a:t>							</a:t>
            </a:r>
            <a:endParaRPr sz="2000" i="1" dirty="0" smtClean="0">
              <a:solidFill>
                <a:schemeClr val="accent2"/>
              </a:solidFill>
              <a:cs typeface="Arial" pitchFamily="34"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smtClean="0"/>
              <a:t>TreeMap</a:t>
            </a:r>
          </a:p>
        </p:txBody>
      </p:sp>
      <p:sp>
        <p:nvSpPr>
          <p:cNvPr id="36867" name="Rectangle 3"/>
          <p:cNvSpPr>
            <a:spLocks noGrp="1" noChangeArrowheads="1"/>
          </p:cNvSpPr>
          <p:nvPr>
            <p:ph type="body" idx="1"/>
          </p:nvPr>
        </p:nvSpPr>
        <p:spPr bwMode="auto"/>
        <p:txBody>
          <a:bodyPr/>
          <a:lstStyle/>
          <a:p>
            <a:pPr eaLnBrk="1" hangingPunct="1"/>
            <a:r>
              <a:rPr dirty="0" err="1" smtClean="0"/>
              <a:t>TreeMap</a:t>
            </a:r>
            <a:r>
              <a:rPr dirty="0" smtClean="0"/>
              <a:t>, implements </a:t>
            </a:r>
            <a:r>
              <a:rPr i="1" dirty="0" err="1" smtClean="0">
                <a:solidFill>
                  <a:srgbClr val="FF3300"/>
                </a:solidFill>
              </a:rPr>
              <a:t>SortedMap</a:t>
            </a:r>
            <a:r>
              <a:rPr dirty="0" smtClean="0"/>
              <a:t> interface, and are also associative arrays having key-value pair.</a:t>
            </a:r>
          </a:p>
          <a:p>
            <a:pPr eaLnBrk="1" hangingPunct="1">
              <a:buFont typeface="Wingdings" pitchFamily="2" charset="2"/>
              <a:buNone/>
            </a:pPr>
            <a:endParaRPr sz="1400" dirty="0" smtClean="0"/>
          </a:p>
          <a:p>
            <a:pPr eaLnBrk="1" hangingPunct="1"/>
            <a:r>
              <a:rPr dirty="0" smtClean="0"/>
              <a:t>A </a:t>
            </a:r>
            <a:r>
              <a:rPr dirty="0" err="1" smtClean="0"/>
              <a:t>TreeMap</a:t>
            </a:r>
            <a:r>
              <a:rPr dirty="0" smtClean="0"/>
              <a:t> consists of </a:t>
            </a:r>
            <a:r>
              <a:rPr dirty="0" smtClean="0">
                <a:solidFill>
                  <a:srgbClr val="FF3300"/>
                </a:solidFill>
              </a:rPr>
              <a:t>unique</a:t>
            </a:r>
            <a:r>
              <a:rPr dirty="0" smtClean="0"/>
              <a:t> keys in </a:t>
            </a:r>
            <a:r>
              <a:rPr dirty="0" smtClean="0">
                <a:solidFill>
                  <a:srgbClr val="FF3300"/>
                </a:solidFill>
              </a:rPr>
              <a:t>sorted</a:t>
            </a:r>
            <a:r>
              <a:rPr dirty="0" smtClean="0"/>
              <a:t> (ascending) order.</a:t>
            </a:r>
          </a:p>
          <a:p>
            <a:pPr eaLnBrk="1" hangingPunct="1">
              <a:buFont typeface="Wingdings" pitchFamily="2" charset="2"/>
              <a:buNone/>
            </a:pPr>
            <a:endParaRPr sz="1400" dirty="0" smtClean="0"/>
          </a:p>
          <a:p>
            <a:pPr eaLnBrk="1" hangingPunct="1"/>
            <a:r>
              <a:rPr u="sng" dirty="0" smtClean="0"/>
              <a:t>Constructors</a:t>
            </a:r>
          </a:p>
          <a:p>
            <a:pPr eaLnBrk="1" hangingPunct="1"/>
            <a:endParaRPr u="sng" dirty="0" smtClean="0"/>
          </a:p>
          <a:p>
            <a:pPr lvl="2" eaLnBrk="1" hangingPunct="1">
              <a:buClr>
                <a:schemeClr val="tx1"/>
              </a:buClr>
              <a:buFont typeface="Arial" pitchFamily="34" charset="0"/>
              <a:buChar char="•"/>
            </a:pPr>
            <a:r>
              <a:rPr sz="2000" b="1" dirty="0" err="1" smtClean="0">
                <a:solidFill>
                  <a:srgbClr val="FF0000"/>
                </a:solidFill>
                <a:latin typeface="Courier New" pitchFamily="49" charset="0"/>
              </a:rPr>
              <a:t>TreeMap</a:t>
            </a:r>
            <a:r>
              <a:rPr sz="2000" b="1" dirty="0" smtClean="0">
                <a:solidFill>
                  <a:srgbClr val="FF0000"/>
                </a:solidFill>
                <a:latin typeface="Courier New" pitchFamily="49" charset="0"/>
              </a:rPr>
              <a:t>()</a:t>
            </a:r>
          </a:p>
          <a:p>
            <a:pPr lvl="2" eaLnBrk="1" hangingPunct="1">
              <a:buClr>
                <a:schemeClr val="tx1"/>
              </a:buClr>
              <a:buFont typeface="Arial" pitchFamily="34" charset="0"/>
              <a:buChar char="•"/>
            </a:pPr>
            <a:r>
              <a:rPr sz="2000" b="1" dirty="0" err="1" smtClean="0">
                <a:solidFill>
                  <a:srgbClr val="FF0000"/>
                </a:solidFill>
                <a:latin typeface="Courier New" pitchFamily="49" charset="0"/>
              </a:rPr>
              <a:t>TreeMap</a:t>
            </a:r>
            <a:r>
              <a:rPr sz="2000" b="1" dirty="0" smtClean="0">
                <a:solidFill>
                  <a:srgbClr val="FF0000"/>
                </a:solidFill>
                <a:latin typeface="Courier New" pitchFamily="49" charset="0"/>
              </a:rPr>
              <a:t>(Comparator c)</a:t>
            </a:r>
          </a:p>
          <a:p>
            <a:pPr lvl="2" eaLnBrk="1" hangingPunct="1">
              <a:buClr>
                <a:schemeClr val="tx1"/>
              </a:buClr>
              <a:buFont typeface="Arial" pitchFamily="34" charset="0"/>
              <a:buChar char="•"/>
            </a:pPr>
            <a:r>
              <a:rPr sz="2000" b="1" dirty="0" err="1" smtClean="0">
                <a:solidFill>
                  <a:srgbClr val="FF0000"/>
                </a:solidFill>
                <a:latin typeface="Courier New" pitchFamily="49" charset="0"/>
              </a:rPr>
              <a:t>TreeMap</a:t>
            </a:r>
            <a:r>
              <a:rPr sz="2000" b="1" dirty="0" smtClean="0">
                <a:solidFill>
                  <a:srgbClr val="FF0000"/>
                </a:solidFill>
                <a:latin typeface="Courier New" pitchFamily="49" charset="0"/>
              </a:rPr>
              <a:t>(Map m)</a:t>
            </a:r>
          </a:p>
          <a:p>
            <a:pPr lvl="2" eaLnBrk="1" hangingPunct="1">
              <a:buClr>
                <a:schemeClr val="tx1"/>
              </a:buClr>
              <a:buFont typeface="Arial" pitchFamily="34" charset="0"/>
              <a:buChar char="•"/>
            </a:pPr>
            <a:r>
              <a:rPr sz="2000" b="1" dirty="0" err="1" smtClean="0">
                <a:solidFill>
                  <a:srgbClr val="FF0000"/>
                </a:solidFill>
                <a:latin typeface="Courier New" pitchFamily="49" charset="0"/>
              </a:rPr>
              <a:t>TreeMap</a:t>
            </a:r>
            <a:r>
              <a:rPr sz="2000" b="1" dirty="0" smtClean="0">
                <a:solidFill>
                  <a:srgbClr val="FF0000"/>
                </a:solidFill>
                <a:latin typeface="Courier New" pitchFamily="49" charset="0"/>
              </a:rPr>
              <a:t>(</a:t>
            </a:r>
            <a:r>
              <a:rPr sz="2000" b="1" dirty="0" err="1" smtClean="0">
                <a:solidFill>
                  <a:srgbClr val="FF0000"/>
                </a:solidFill>
                <a:latin typeface="Courier New" pitchFamily="49" charset="0"/>
              </a:rPr>
              <a:t>SortedMap</a:t>
            </a:r>
            <a:r>
              <a:rPr sz="2000" b="1" dirty="0" smtClean="0">
                <a:solidFill>
                  <a:srgbClr val="FF0000"/>
                </a:solidFill>
                <a:latin typeface="Courier New" pitchFamily="49" charset="0"/>
              </a:rPr>
              <a:t> m)</a:t>
            </a:r>
          </a:p>
          <a:p>
            <a:pPr lvl="1" eaLnBrk="1" hangingPunct="1"/>
            <a:endParaRPr sz="2000" b="1" dirty="0" smtClean="0">
              <a:solidFill>
                <a:srgbClr val="FF3300"/>
              </a:solidFill>
              <a:latin typeface="Courier New" pitchFamily="49" charset="0"/>
              <a:cs typeface="Arial" pitchFamily="34" charset="0"/>
            </a:endParaRPr>
          </a:p>
          <a:p>
            <a:pPr lvl="1" eaLnBrk="1" hangingPunct="1">
              <a:buFontTx/>
              <a:buNone/>
            </a:pPr>
            <a:r>
              <a:rPr sz="2000" b="1" dirty="0" smtClean="0">
                <a:solidFill>
                  <a:srgbClr val="FF3300"/>
                </a:solidFill>
                <a:latin typeface="Courier New" pitchFamily="49" charset="0"/>
                <a:cs typeface="Arial" pitchFamily="34" charset="0"/>
              </a:rPr>
              <a:t>						 	</a:t>
            </a:r>
            <a:endParaRPr i="1" dirty="0" smtClean="0">
              <a:solidFill>
                <a:schemeClr val="accent2"/>
              </a:solidFill>
              <a:cs typeface="Arial" pitchFamily="34"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smtClean="0"/>
              <a:t>HashSet</a:t>
            </a:r>
          </a:p>
        </p:txBody>
      </p:sp>
      <p:sp>
        <p:nvSpPr>
          <p:cNvPr id="37891" name="Rectangle 3"/>
          <p:cNvSpPr>
            <a:spLocks noGrp="1" noChangeArrowheads="1"/>
          </p:cNvSpPr>
          <p:nvPr>
            <p:ph type="body" idx="1"/>
          </p:nvPr>
        </p:nvSpPr>
        <p:spPr bwMode="auto"/>
        <p:txBody>
          <a:bodyPr/>
          <a:lstStyle/>
          <a:p>
            <a:pPr eaLnBrk="1" hangingPunct="1"/>
            <a:r>
              <a:rPr dirty="0" smtClean="0"/>
              <a:t>A </a:t>
            </a:r>
            <a:r>
              <a:rPr dirty="0" err="1" smtClean="0"/>
              <a:t>HashSet</a:t>
            </a:r>
            <a:r>
              <a:rPr dirty="0" smtClean="0"/>
              <a:t> implements </a:t>
            </a:r>
            <a:r>
              <a:rPr i="1" dirty="0" smtClean="0">
                <a:solidFill>
                  <a:srgbClr val="FF3300"/>
                </a:solidFill>
              </a:rPr>
              <a:t>Set </a:t>
            </a:r>
            <a:r>
              <a:rPr dirty="0" smtClean="0"/>
              <a:t>interface.</a:t>
            </a:r>
          </a:p>
          <a:p>
            <a:pPr eaLnBrk="1" hangingPunct="1">
              <a:buFont typeface="Wingdings" pitchFamily="2" charset="2"/>
              <a:buNone/>
            </a:pPr>
            <a:endParaRPr sz="1400" dirty="0" smtClean="0"/>
          </a:p>
          <a:p>
            <a:pPr eaLnBrk="1" hangingPunct="1"/>
            <a:r>
              <a:rPr dirty="0" smtClean="0"/>
              <a:t>It holds </a:t>
            </a:r>
            <a:r>
              <a:rPr dirty="0" smtClean="0">
                <a:solidFill>
                  <a:srgbClr val="FF3300"/>
                </a:solidFill>
              </a:rPr>
              <a:t>unique elements</a:t>
            </a:r>
            <a:r>
              <a:rPr dirty="0" smtClean="0"/>
              <a:t> but </a:t>
            </a:r>
            <a:r>
              <a:rPr dirty="0" smtClean="0">
                <a:solidFill>
                  <a:srgbClr val="FF3300"/>
                </a:solidFill>
              </a:rPr>
              <a:t>unordered</a:t>
            </a:r>
            <a:r>
              <a:rPr dirty="0" smtClean="0"/>
              <a:t>.</a:t>
            </a:r>
          </a:p>
          <a:p>
            <a:pPr eaLnBrk="1" hangingPunct="1">
              <a:buFont typeface="Wingdings" pitchFamily="2" charset="2"/>
              <a:buNone/>
            </a:pPr>
            <a:endParaRPr sz="1400" dirty="0" smtClean="0"/>
          </a:p>
          <a:p>
            <a:pPr eaLnBrk="1" hangingPunct="1"/>
            <a:r>
              <a:rPr dirty="0" smtClean="0"/>
              <a:t>Its methods are </a:t>
            </a:r>
            <a:r>
              <a:rPr dirty="0" smtClean="0">
                <a:solidFill>
                  <a:srgbClr val="FF3300"/>
                </a:solidFill>
              </a:rPr>
              <a:t>unsynchronized</a:t>
            </a:r>
            <a:r>
              <a:rPr dirty="0" smtClean="0"/>
              <a:t>.</a:t>
            </a:r>
          </a:p>
          <a:p>
            <a:pPr eaLnBrk="1" hangingPunct="1">
              <a:buFont typeface="Wingdings" pitchFamily="2" charset="2"/>
              <a:buNone/>
            </a:pPr>
            <a:endParaRPr sz="1400" dirty="0" smtClean="0"/>
          </a:p>
          <a:p>
            <a:pPr eaLnBrk="1" hangingPunct="1"/>
            <a:r>
              <a:rPr u="sng" dirty="0" smtClean="0"/>
              <a:t>Constructors</a:t>
            </a:r>
          </a:p>
          <a:p>
            <a:pPr eaLnBrk="1" hangingPunct="1"/>
            <a:endParaRPr u="sng" dirty="0" smtClean="0"/>
          </a:p>
          <a:p>
            <a:pPr lvl="2" eaLnBrk="1" hangingPunct="1">
              <a:buClr>
                <a:schemeClr val="tx1"/>
              </a:buClr>
              <a:buFont typeface="Arial" pitchFamily="34" charset="0"/>
              <a:buChar char="•"/>
            </a:pPr>
            <a:r>
              <a:rPr sz="2000" b="1" dirty="0" err="1" smtClean="0">
                <a:solidFill>
                  <a:srgbClr val="FF0000"/>
                </a:solidFill>
                <a:latin typeface="Courier New" pitchFamily="49" charset="0"/>
              </a:rPr>
              <a:t>HashSet</a:t>
            </a:r>
            <a:r>
              <a:rPr sz="2000" b="1" dirty="0" smtClean="0">
                <a:solidFill>
                  <a:srgbClr val="FF0000"/>
                </a:solidFill>
                <a:latin typeface="Courier New" pitchFamily="49" charset="0"/>
              </a:rPr>
              <a:t>()</a:t>
            </a:r>
          </a:p>
          <a:p>
            <a:pPr lvl="2" eaLnBrk="1" hangingPunct="1">
              <a:buClr>
                <a:schemeClr val="tx1"/>
              </a:buClr>
              <a:buFont typeface="Arial" pitchFamily="34" charset="0"/>
              <a:buChar char="•"/>
            </a:pPr>
            <a:r>
              <a:rPr sz="2000" b="1" dirty="0" err="1" smtClean="0">
                <a:solidFill>
                  <a:srgbClr val="FF0000"/>
                </a:solidFill>
                <a:latin typeface="Courier New" pitchFamily="49" charset="0"/>
              </a:rPr>
              <a:t>HashSet</a:t>
            </a:r>
            <a:r>
              <a:rPr sz="2000" b="1" dirty="0" smtClean="0">
                <a:solidFill>
                  <a:srgbClr val="FF0000"/>
                </a:solidFill>
                <a:latin typeface="Courier New" pitchFamily="49" charset="0"/>
              </a:rPr>
              <a:t>(Collection c)</a:t>
            </a:r>
          </a:p>
          <a:p>
            <a:pPr lvl="2" eaLnBrk="1" hangingPunct="1">
              <a:buClr>
                <a:schemeClr val="tx1"/>
              </a:buClr>
              <a:buFont typeface="Arial" pitchFamily="34" charset="0"/>
              <a:buChar char="•"/>
            </a:pPr>
            <a:r>
              <a:rPr sz="2000" b="1" dirty="0" err="1" smtClean="0">
                <a:solidFill>
                  <a:srgbClr val="FF0000"/>
                </a:solidFill>
                <a:latin typeface="Courier New" pitchFamily="49" charset="0"/>
              </a:rPr>
              <a:t>HashSet</a:t>
            </a:r>
            <a:r>
              <a:rPr sz="2000" b="1" dirty="0" smtClean="0">
                <a:solidFill>
                  <a:srgbClr val="FF0000"/>
                </a:solidFill>
                <a:latin typeface="Courier New" pitchFamily="49" charset="0"/>
              </a:rPr>
              <a:t>(</a:t>
            </a:r>
            <a:r>
              <a:rPr sz="2000" b="1" dirty="0" err="1" smtClean="0">
                <a:solidFill>
                  <a:srgbClr val="FF0000"/>
                </a:solidFill>
                <a:latin typeface="Courier New" pitchFamily="49" charset="0"/>
              </a:rPr>
              <a:t>int</a:t>
            </a:r>
            <a:r>
              <a:rPr sz="2000" b="1" dirty="0" smtClean="0">
                <a:solidFill>
                  <a:srgbClr val="FF0000"/>
                </a:solidFill>
                <a:latin typeface="Courier New" pitchFamily="49" charset="0"/>
              </a:rPr>
              <a:t> </a:t>
            </a:r>
            <a:r>
              <a:rPr sz="2000" b="1" dirty="0" err="1" smtClean="0">
                <a:solidFill>
                  <a:srgbClr val="FF0000"/>
                </a:solidFill>
                <a:latin typeface="Courier New" pitchFamily="49" charset="0"/>
              </a:rPr>
              <a:t>initialCapacity</a:t>
            </a:r>
            <a:r>
              <a:rPr sz="2000" b="1" dirty="0" smtClean="0">
                <a:solidFill>
                  <a:srgbClr val="FF0000"/>
                </a:solidFill>
                <a:latin typeface="Courier New" pitchFamily="49" charset="0"/>
              </a:rPr>
              <a:t>)</a:t>
            </a:r>
          </a:p>
          <a:p>
            <a:pPr lvl="2" eaLnBrk="1" hangingPunct="1">
              <a:buClr>
                <a:schemeClr val="tx1"/>
              </a:buClr>
              <a:buFont typeface="Arial" pitchFamily="34" charset="0"/>
              <a:buChar char="•"/>
            </a:pPr>
            <a:r>
              <a:rPr sz="2000" b="1" dirty="0" err="1" smtClean="0">
                <a:solidFill>
                  <a:srgbClr val="FF0000"/>
                </a:solidFill>
                <a:latin typeface="Courier New" pitchFamily="49" charset="0"/>
              </a:rPr>
              <a:t>HashSet</a:t>
            </a:r>
            <a:r>
              <a:rPr sz="2000" b="1" dirty="0" smtClean="0">
                <a:solidFill>
                  <a:srgbClr val="FF0000"/>
                </a:solidFill>
                <a:latin typeface="Courier New" pitchFamily="49" charset="0"/>
              </a:rPr>
              <a:t>(</a:t>
            </a:r>
            <a:r>
              <a:rPr sz="2000" b="1" dirty="0" err="1" smtClean="0">
                <a:solidFill>
                  <a:srgbClr val="FF0000"/>
                </a:solidFill>
                <a:latin typeface="Courier New" pitchFamily="49" charset="0"/>
              </a:rPr>
              <a:t>int</a:t>
            </a:r>
            <a:r>
              <a:rPr sz="2000" b="1" dirty="0" smtClean="0">
                <a:solidFill>
                  <a:srgbClr val="FF0000"/>
                </a:solidFill>
                <a:latin typeface="Courier New" pitchFamily="49" charset="0"/>
              </a:rPr>
              <a:t> </a:t>
            </a:r>
            <a:r>
              <a:rPr sz="2000" b="1" dirty="0" err="1" smtClean="0">
                <a:solidFill>
                  <a:srgbClr val="FF0000"/>
                </a:solidFill>
                <a:latin typeface="Courier New" pitchFamily="49" charset="0"/>
              </a:rPr>
              <a:t>initialCapacity</a:t>
            </a:r>
            <a:r>
              <a:rPr sz="2000" b="1" dirty="0" smtClean="0">
                <a:solidFill>
                  <a:srgbClr val="FF0000"/>
                </a:solidFill>
                <a:latin typeface="Courier New" pitchFamily="49" charset="0"/>
              </a:rPr>
              <a:t>, float </a:t>
            </a:r>
            <a:r>
              <a:rPr sz="2000" b="1" dirty="0" err="1" smtClean="0">
                <a:solidFill>
                  <a:srgbClr val="FF0000"/>
                </a:solidFill>
                <a:latin typeface="Courier New" pitchFamily="49" charset="0"/>
              </a:rPr>
              <a:t>loadFactor</a:t>
            </a:r>
            <a:r>
              <a:rPr sz="2000" b="1" dirty="0" smtClean="0">
                <a:solidFill>
                  <a:srgbClr val="FF0000"/>
                </a:solidFill>
                <a:latin typeface="Courier New" pitchFamily="49" charset="0"/>
              </a:rPr>
              <a:t>)</a:t>
            </a:r>
          </a:p>
          <a:p>
            <a:pPr lvl="1" eaLnBrk="1" hangingPunct="1">
              <a:buFontTx/>
              <a:buNone/>
            </a:pPr>
            <a:r>
              <a:rPr sz="2000" b="1" dirty="0" smtClean="0">
                <a:solidFill>
                  <a:srgbClr val="FF3300"/>
                </a:solidFill>
                <a:latin typeface="Courier New" pitchFamily="49" charset="0"/>
                <a:cs typeface="Arial" pitchFamily="34" charset="0"/>
              </a:rPr>
              <a:t>	</a:t>
            </a:r>
          </a:p>
          <a:p>
            <a:pPr lvl="1" eaLnBrk="1" hangingPunct="1">
              <a:buFontTx/>
              <a:buNone/>
            </a:pPr>
            <a:r>
              <a:rPr sz="2000" b="1" dirty="0" smtClean="0">
                <a:solidFill>
                  <a:srgbClr val="FF3300"/>
                </a:solidFill>
                <a:latin typeface="Courier New" pitchFamily="49" charset="0"/>
                <a:cs typeface="Arial" pitchFamily="34" charset="0"/>
              </a:rPr>
              <a:t>						 	</a:t>
            </a:r>
            <a:endParaRPr sz="2000" dirty="0" smtClean="0">
              <a:solidFill>
                <a:srgbClr val="FF3300"/>
              </a:solidFill>
              <a:latin typeface="Courier New" pitchFamily="49" charset="0"/>
              <a:cs typeface="Arial" pitchFamily="34"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smtClean="0"/>
              <a:t>TreeSet</a:t>
            </a:r>
          </a:p>
        </p:txBody>
      </p:sp>
      <p:sp>
        <p:nvSpPr>
          <p:cNvPr id="38915" name="Rectangle 3"/>
          <p:cNvSpPr>
            <a:spLocks noGrp="1" noChangeArrowheads="1"/>
          </p:cNvSpPr>
          <p:nvPr>
            <p:ph type="body" idx="1"/>
          </p:nvPr>
        </p:nvSpPr>
        <p:spPr bwMode="auto"/>
        <p:txBody>
          <a:bodyPr/>
          <a:lstStyle/>
          <a:p>
            <a:pPr eaLnBrk="1" hangingPunct="1">
              <a:lnSpc>
                <a:spcPct val="90000"/>
              </a:lnSpc>
            </a:pPr>
            <a:r>
              <a:rPr dirty="0" smtClean="0"/>
              <a:t>A </a:t>
            </a:r>
            <a:r>
              <a:rPr dirty="0" err="1" smtClean="0"/>
              <a:t>TreeSet</a:t>
            </a:r>
            <a:r>
              <a:rPr dirty="0" smtClean="0"/>
              <a:t> implements </a:t>
            </a:r>
            <a:r>
              <a:rPr i="1" dirty="0" smtClean="0">
                <a:solidFill>
                  <a:srgbClr val="FF3300"/>
                </a:solidFill>
              </a:rPr>
              <a:t>Set interface</a:t>
            </a:r>
            <a:r>
              <a:rPr dirty="0" smtClean="0"/>
              <a:t>.</a:t>
            </a:r>
          </a:p>
          <a:p>
            <a:pPr eaLnBrk="1" hangingPunct="1">
              <a:lnSpc>
                <a:spcPct val="90000"/>
              </a:lnSpc>
              <a:buFont typeface="Wingdings" pitchFamily="2" charset="2"/>
              <a:buNone/>
            </a:pPr>
            <a:endParaRPr sz="1400" dirty="0" smtClean="0"/>
          </a:p>
          <a:p>
            <a:pPr eaLnBrk="1" hangingPunct="1">
              <a:lnSpc>
                <a:spcPct val="90000"/>
              </a:lnSpc>
            </a:pPr>
            <a:r>
              <a:rPr dirty="0" smtClean="0"/>
              <a:t>It has </a:t>
            </a:r>
            <a:r>
              <a:rPr dirty="0" smtClean="0">
                <a:solidFill>
                  <a:srgbClr val="FF3300"/>
                </a:solidFill>
              </a:rPr>
              <a:t>unique</a:t>
            </a:r>
            <a:r>
              <a:rPr dirty="0" smtClean="0"/>
              <a:t> and </a:t>
            </a:r>
            <a:r>
              <a:rPr dirty="0" smtClean="0">
                <a:solidFill>
                  <a:srgbClr val="FF3300"/>
                </a:solidFill>
              </a:rPr>
              <a:t>ordered</a:t>
            </a:r>
            <a:r>
              <a:rPr dirty="0" smtClean="0"/>
              <a:t> elements.</a:t>
            </a:r>
          </a:p>
          <a:p>
            <a:pPr eaLnBrk="1" hangingPunct="1">
              <a:lnSpc>
                <a:spcPct val="90000"/>
              </a:lnSpc>
              <a:buFont typeface="Wingdings" pitchFamily="2" charset="2"/>
              <a:buNone/>
            </a:pPr>
            <a:endParaRPr sz="1400" dirty="0" smtClean="0"/>
          </a:p>
          <a:p>
            <a:pPr eaLnBrk="1" hangingPunct="1">
              <a:lnSpc>
                <a:spcPct val="90000"/>
              </a:lnSpc>
            </a:pPr>
            <a:r>
              <a:rPr dirty="0" smtClean="0"/>
              <a:t>Its methods are </a:t>
            </a:r>
            <a:r>
              <a:rPr dirty="0" smtClean="0">
                <a:solidFill>
                  <a:srgbClr val="FF3300"/>
                </a:solidFill>
              </a:rPr>
              <a:t>unsynchronized</a:t>
            </a:r>
            <a:r>
              <a:rPr dirty="0" smtClean="0"/>
              <a:t>.</a:t>
            </a:r>
          </a:p>
          <a:p>
            <a:pPr eaLnBrk="1" hangingPunct="1">
              <a:lnSpc>
                <a:spcPct val="90000"/>
              </a:lnSpc>
              <a:buFont typeface="Wingdings" pitchFamily="2" charset="2"/>
              <a:buNone/>
            </a:pPr>
            <a:endParaRPr sz="1400" dirty="0" smtClean="0"/>
          </a:p>
          <a:p>
            <a:pPr eaLnBrk="1" hangingPunct="1">
              <a:lnSpc>
                <a:spcPct val="90000"/>
              </a:lnSpc>
            </a:pPr>
            <a:r>
              <a:rPr u="sng" dirty="0" smtClean="0"/>
              <a:t>Constructors</a:t>
            </a:r>
          </a:p>
          <a:p>
            <a:pPr eaLnBrk="1" hangingPunct="1">
              <a:lnSpc>
                <a:spcPct val="90000"/>
              </a:lnSpc>
            </a:pPr>
            <a:endParaRPr u="sng" dirty="0" smtClean="0"/>
          </a:p>
          <a:p>
            <a:pPr lvl="2" eaLnBrk="1" hangingPunct="1">
              <a:lnSpc>
                <a:spcPct val="90000"/>
              </a:lnSpc>
              <a:buClr>
                <a:schemeClr val="tx1"/>
              </a:buClr>
              <a:buFont typeface="Arial" pitchFamily="34" charset="0"/>
              <a:buChar char="•"/>
            </a:pPr>
            <a:r>
              <a:rPr sz="2000" b="1" dirty="0" err="1" smtClean="0">
                <a:solidFill>
                  <a:srgbClr val="FF0000"/>
                </a:solidFill>
                <a:latin typeface="Courier New" pitchFamily="49" charset="0"/>
              </a:rPr>
              <a:t>TreeSet</a:t>
            </a:r>
            <a:r>
              <a:rPr sz="2000" b="1" dirty="0" smtClean="0">
                <a:solidFill>
                  <a:srgbClr val="FF0000"/>
                </a:solidFill>
                <a:latin typeface="Courier New" pitchFamily="49" charset="0"/>
              </a:rPr>
              <a:t>()</a:t>
            </a:r>
          </a:p>
          <a:p>
            <a:pPr lvl="2" eaLnBrk="1" hangingPunct="1">
              <a:lnSpc>
                <a:spcPct val="90000"/>
              </a:lnSpc>
              <a:buClr>
                <a:schemeClr val="tx1"/>
              </a:buClr>
              <a:buFont typeface="Arial" pitchFamily="34" charset="0"/>
              <a:buChar char="•"/>
            </a:pPr>
            <a:r>
              <a:rPr sz="2000" b="1" dirty="0" err="1" smtClean="0">
                <a:solidFill>
                  <a:srgbClr val="FF0000"/>
                </a:solidFill>
                <a:latin typeface="Courier New" pitchFamily="49" charset="0"/>
              </a:rPr>
              <a:t>TreeSet</a:t>
            </a:r>
            <a:r>
              <a:rPr sz="2000" b="1" dirty="0" smtClean="0">
                <a:solidFill>
                  <a:srgbClr val="FF0000"/>
                </a:solidFill>
                <a:latin typeface="Courier New" pitchFamily="49" charset="0"/>
              </a:rPr>
              <a:t>(Collection c)</a:t>
            </a:r>
          </a:p>
          <a:p>
            <a:pPr lvl="2" eaLnBrk="1" hangingPunct="1">
              <a:lnSpc>
                <a:spcPct val="90000"/>
              </a:lnSpc>
              <a:buClr>
                <a:schemeClr val="tx1"/>
              </a:buClr>
              <a:buFont typeface="Arial" pitchFamily="34" charset="0"/>
              <a:buChar char="•"/>
            </a:pPr>
            <a:r>
              <a:rPr sz="2000" b="1" dirty="0" err="1" smtClean="0">
                <a:solidFill>
                  <a:srgbClr val="FF0000"/>
                </a:solidFill>
                <a:latin typeface="Courier New" pitchFamily="49" charset="0"/>
              </a:rPr>
              <a:t>TreeSet</a:t>
            </a:r>
            <a:r>
              <a:rPr sz="2000" b="1" dirty="0" smtClean="0">
                <a:solidFill>
                  <a:srgbClr val="FF0000"/>
                </a:solidFill>
                <a:latin typeface="Courier New" pitchFamily="49" charset="0"/>
              </a:rPr>
              <a:t>(Comparator c)</a:t>
            </a:r>
          </a:p>
          <a:p>
            <a:pPr lvl="2" eaLnBrk="1" hangingPunct="1">
              <a:lnSpc>
                <a:spcPct val="90000"/>
              </a:lnSpc>
              <a:buClr>
                <a:schemeClr val="tx1"/>
              </a:buClr>
              <a:buFont typeface="Arial" pitchFamily="34" charset="0"/>
              <a:buChar char="•"/>
            </a:pPr>
            <a:r>
              <a:rPr sz="2000" b="1" dirty="0" err="1" smtClean="0">
                <a:solidFill>
                  <a:srgbClr val="FF0000"/>
                </a:solidFill>
                <a:latin typeface="Courier New" pitchFamily="49" charset="0"/>
              </a:rPr>
              <a:t>TreeSet</a:t>
            </a:r>
            <a:r>
              <a:rPr sz="2000" b="1" dirty="0" smtClean="0">
                <a:solidFill>
                  <a:srgbClr val="FF0000"/>
                </a:solidFill>
                <a:latin typeface="Courier New" pitchFamily="49" charset="0"/>
              </a:rPr>
              <a:t>(</a:t>
            </a:r>
            <a:r>
              <a:rPr sz="2000" b="1" dirty="0" err="1" smtClean="0">
                <a:solidFill>
                  <a:srgbClr val="FF0000"/>
                </a:solidFill>
                <a:latin typeface="Courier New" pitchFamily="49" charset="0"/>
              </a:rPr>
              <a:t>SortedSet</a:t>
            </a:r>
            <a:r>
              <a:rPr sz="2000" b="1" dirty="0" smtClean="0">
                <a:solidFill>
                  <a:srgbClr val="FF0000"/>
                </a:solidFill>
                <a:latin typeface="Courier New" pitchFamily="49" charset="0"/>
              </a:rPr>
              <a:t> </a:t>
            </a:r>
            <a:r>
              <a:rPr sz="2000" b="1" dirty="0" smtClean="0">
                <a:solidFill>
                  <a:srgbClr val="0066FF"/>
                </a:solidFill>
                <a:latin typeface="Courier New" pitchFamily="49" charset="0"/>
              </a:rPr>
              <a:t>s)</a:t>
            </a:r>
          </a:p>
          <a:p>
            <a:pPr lvl="1" eaLnBrk="1" hangingPunct="1">
              <a:lnSpc>
                <a:spcPct val="90000"/>
              </a:lnSpc>
            </a:pPr>
            <a:endParaRPr sz="2000" b="1" dirty="0" smtClean="0">
              <a:solidFill>
                <a:srgbClr val="0066FF"/>
              </a:solidFill>
              <a:latin typeface="Courier New" pitchFamily="49" charset="0"/>
              <a:cs typeface="Arial" pitchFamily="34" charset="0"/>
            </a:endParaRPr>
          </a:p>
          <a:p>
            <a:pPr lvl="3" eaLnBrk="1" hangingPunct="1">
              <a:lnSpc>
                <a:spcPct val="90000"/>
              </a:lnSpc>
              <a:buFontTx/>
              <a:buNone/>
            </a:pPr>
            <a:r>
              <a:rPr i="1" dirty="0" smtClean="0">
                <a:solidFill>
                  <a:schemeClr val="accent2"/>
                </a:solidFill>
                <a:cs typeface="Arial" pitchFamily="34" charset="0"/>
              </a:rPr>
              <a:t>					</a:t>
            </a:r>
          </a:p>
          <a:p>
            <a:pPr lvl="3" eaLnBrk="1" hangingPunct="1">
              <a:lnSpc>
                <a:spcPct val="90000"/>
              </a:lnSpc>
              <a:buFontTx/>
              <a:buNone/>
            </a:pPr>
            <a:r>
              <a:rPr i="1" dirty="0" smtClean="0">
                <a:solidFill>
                  <a:schemeClr val="accent2"/>
                </a:solidFill>
                <a:cs typeface="Arial" pitchFamily="34" charset="0"/>
              </a:rPr>
              <a:t>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dirty="0" smtClean="0"/>
              <a:t>Agenda</a:t>
            </a:r>
          </a:p>
        </p:txBody>
      </p:sp>
      <p:sp>
        <p:nvSpPr>
          <p:cNvPr id="1247235" name="Rectangle 3"/>
          <p:cNvSpPr>
            <a:spLocks noGrp="1" noChangeArrowheads="1"/>
          </p:cNvSpPr>
          <p:nvPr>
            <p:ph type="body" idx="1"/>
          </p:nvPr>
        </p:nvSpPr>
        <p:spPr bwMode="auto"/>
        <p:txBody>
          <a:bodyPr/>
          <a:lstStyle/>
          <a:p>
            <a:pPr marL="575071" indent="-342900"/>
            <a:r>
              <a:rPr lang="en-IN" dirty="0" smtClean="0"/>
              <a:t>Collection Framework</a:t>
            </a:r>
          </a:p>
          <a:p>
            <a:pPr marL="575071" indent="-342900"/>
            <a:r>
              <a:rPr lang="en-IN" dirty="0" smtClean="0"/>
              <a:t>Interfaces and classes in </a:t>
            </a:r>
            <a:r>
              <a:rPr lang="en-IN" dirty="0" err="1" smtClean="0"/>
              <a:t>java.util</a:t>
            </a:r>
            <a:r>
              <a:rPr lang="en-IN" dirty="0" smtClean="0"/>
              <a:t> package</a:t>
            </a:r>
          </a:p>
          <a:p>
            <a:pPr marL="575071" indent="-342900"/>
            <a:r>
              <a:rPr lang="en-IN" dirty="0" smtClean="0"/>
              <a:t>Utility classes</a:t>
            </a:r>
          </a:p>
          <a:p>
            <a:pPr marL="575071" indent="-342900"/>
            <a:r>
              <a:rPr lang="en-IN" dirty="0" err="1" smtClean="0"/>
              <a:t>StringTokenizer</a:t>
            </a:r>
            <a:endParaRPr lang="en-IN" dirty="0" smtClean="0"/>
          </a:p>
          <a:p>
            <a:pPr marL="575071" indent="-342900"/>
            <a:r>
              <a:rPr lang="en-IN" dirty="0" smtClean="0"/>
              <a:t>Generics</a:t>
            </a:r>
          </a:p>
          <a:p>
            <a:pPr marL="575071" indent="-342900"/>
            <a:r>
              <a:rPr lang="en-IN" dirty="0"/>
              <a:t>Enhanced “</a:t>
            </a:r>
            <a:r>
              <a:rPr lang="en-IN" dirty="0" err="1"/>
              <a:t>foreach</a:t>
            </a:r>
            <a:r>
              <a:rPr lang="en-IN" dirty="0"/>
              <a:t>” loop</a:t>
            </a:r>
          </a:p>
          <a:p>
            <a:pPr marL="575071" indent="-342900"/>
            <a:endParaRPr lang="en-IN" dirty="0" smtClean="0"/>
          </a:p>
          <a:p>
            <a:pPr marL="800100" lvl="1" indent="-342900"/>
            <a:endParaRPr lang="en-IN" dirty="0"/>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16702189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7" name="Rectangle 5"/>
          <p:cNvSpPr>
            <a:spLocks noChangeArrowheads="1"/>
          </p:cNvSpPr>
          <p:nvPr/>
        </p:nvSpPr>
        <p:spPr bwMode="auto">
          <a:xfrm>
            <a:off x="1752600" y="3048000"/>
            <a:ext cx="5410200" cy="609600"/>
          </a:xfrm>
          <a:prstGeom prst="rect">
            <a:avLst/>
          </a:prstGeom>
          <a:noFill/>
          <a:ln w="9525">
            <a:noFill/>
            <a:miter lim="800000"/>
            <a:headEnd/>
            <a:tailEnd/>
          </a:ln>
          <a:effectLst/>
        </p:spPr>
        <p:txBody>
          <a:bodyPr anchor="ctr"/>
          <a:lstStyle/>
          <a:p>
            <a:pPr algn="ctr" eaLnBrk="1" hangingPunct="1">
              <a:defRPr/>
            </a:pPr>
            <a:endParaRPr lang="en-US" sz="3200" b="0" dirty="0">
              <a:solidFill>
                <a:schemeClr val="tx2"/>
              </a:solidFill>
              <a:latin typeface="+mn-lt"/>
            </a:endParaRPr>
          </a:p>
        </p:txBody>
      </p:sp>
      <p:sp>
        <p:nvSpPr>
          <p:cNvPr id="5" name="Title 4"/>
          <p:cNvSpPr>
            <a:spLocks noGrp="1"/>
          </p:cNvSpPr>
          <p:nvPr>
            <p:ph type="title"/>
          </p:nvPr>
        </p:nvSpPr>
        <p:spPr>
          <a:xfrm>
            <a:off x="1827214" y="2415233"/>
            <a:ext cx="5511800" cy="769441"/>
          </a:xfrm>
        </p:spPr>
        <p:txBody>
          <a:bodyPr/>
          <a:lstStyle/>
          <a:p>
            <a:r>
              <a:rPr lang="en-IN" dirty="0"/>
              <a:t>String </a:t>
            </a:r>
            <a:r>
              <a:rPr lang="en-IN" dirty="0" err="1"/>
              <a:t>Tokenizer</a:t>
            </a:r>
            <a:endParaRPr lang="en-IN" dirty="0"/>
          </a:p>
        </p:txBody>
      </p:sp>
      <p:sp>
        <p:nvSpPr>
          <p:cNvPr id="4" name="Footer Placeholder 3"/>
          <p:cNvSpPr>
            <a:spLocks noGrp="1"/>
          </p:cNvSpPr>
          <p:nvPr>
            <p:ph type="ftr" sz="quarter" idx="4294967295"/>
          </p:nvPr>
        </p:nvSpPr>
        <p:spPr>
          <a:xfrm>
            <a:off x="6477000" y="6583363"/>
            <a:ext cx="2667000" cy="228600"/>
          </a:xfrm>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smtClean="0"/>
              <a:t>String Tokenizer</a:t>
            </a:r>
          </a:p>
        </p:txBody>
      </p:sp>
      <p:sp>
        <p:nvSpPr>
          <p:cNvPr id="40963" name="Rectangle 3"/>
          <p:cNvSpPr>
            <a:spLocks noGrp="1" noChangeArrowheads="1"/>
          </p:cNvSpPr>
          <p:nvPr>
            <p:ph type="body" idx="1"/>
          </p:nvPr>
        </p:nvSpPr>
        <p:spPr bwMode="auto"/>
        <p:txBody>
          <a:bodyPr/>
          <a:lstStyle/>
          <a:p>
            <a:pPr eaLnBrk="1" hangingPunct="1"/>
            <a:r>
              <a:rPr smtClean="0"/>
              <a:t>Text processing often requires a </a:t>
            </a:r>
            <a:r>
              <a:rPr i="1" smtClean="0">
                <a:solidFill>
                  <a:srgbClr val="FF3300"/>
                </a:solidFill>
              </a:rPr>
              <a:t>string</a:t>
            </a:r>
            <a:r>
              <a:rPr smtClean="0"/>
              <a:t> to be </a:t>
            </a:r>
            <a:r>
              <a:rPr i="1" smtClean="0">
                <a:solidFill>
                  <a:srgbClr val="FF3300"/>
                </a:solidFill>
              </a:rPr>
              <a:t>parsed</a:t>
            </a:r>
            <a:r>
              <a:rPr smtClean="0"/>
              <a:t> into </a:t>
            </a:r>
            <a:r>
              <a:rPr i="1" smtClean="0">
                <a:solidFill>
                  <a:srgbClr val="FF3300"/>
                </a:solidFill>
              </a:rPr>
              <a:t>tokens</a:t>
            </a:r>
            <a:r>
              <a:rPr smtClean="0"/>
              <a:t>.</a:t>
            </a:r>
          </a:p>
          <a:p>
            <a:pPr eaLnBrk="1" hangingPunct="1">
              <a:lnSpc>
                <a:spcPct val="90000"/>
              </a:lnSpc>
              <a:buFont typeface="Wingdings" pitchFamily="2" charset="2"/>
              <a:buNone/>
            </a:pPr>
            <a:endParaRPr sz="1400" smtClean="0"/>
          </a:p>
          <a:p>
            <a:pPr eaLnBrk="1" hangingPunct="1"/>
            <a:r>
              <a:rPr smtClean="0"/>
              <a:t>The StringTokenizer class allows a string to be broken down into tokens, and is hence called </a:t>
            </a:r>
            <a:r>
              <a:rPr i="1" smtClean="0">
                <a:solidFill>
                  <a:srgbClr val="FF3300"/>
                </a:solidFill>
              </a:rPr>
              <a:t>lexical analyzer</a:t>
            </a:r>
            <a:r>
              <a:rPr smtClean="0"/>
              <a:t>.</a:t>
            </a:r>
          </a:p>
          <a:p>
            <a:pPr eaLnBrk="1" hangingPunct="1">
              <a:lnSpc>
                <a:spcPct val="90000"/>
              </a:lnSpc>
              <a:buFont typeface="Wingdings" pitchFamily="2" charset="2"/>
              <a:buNone/>
            </a:pPr>
            <a:endParaRPr sz="1400" smtClean="0"/>
          </a:p>
          <a:p>
            <a:pPr eaLnBrk="1" hangingPunct="1"/>
            <a:r>
              <a:rPr smtClean="0"/>
              <a:t>It implements the </a:t>
            </a:r>
            <a:r>
              <a:rPr smtClean="0">
                <a:solidFill>
                  <a:srgbClr val="FF3300"/>
                </a:solidFill>
              </a:rPr>
              <a:t>Enumeration</a:t>
            </a:r>
            <a:r>
              <a:rPr smtClean="0"/>
              <a:t> interface, and thus can enumerate individual tokens that are separated by </a:t>
            </a:r>
            <a:r>
              <a:rPr smtClean="0">
                <a:solidFill>
                  <a:srgbClr val="FF3300"/>
                </a:solidFill>
              </a:rPr>
              <a:t>delimiters</a:t>
            </a:r>
            <a:r>
              <a:rPr smtClean="0"/>
              <a:t>.</a:t>
            </a:r>
          </a:p>
        </p:txBody>
      </p:sp>
      <p:pic>
        <p:nvPicPr>
          <p:cNvPr id="40964" name="Picture 4" descr="kleinStringtokeniz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429000"/>
            <a:ext cx="3186113"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noFill/>
        </p:spPr>
        <p:txBody>
          <a:bodyPr/>
          <a:lstStyle/>
          <a:p>
            <a:pPr eaLnBrk="1" hangingPunct="1"/>
            <a:r>
              <a:rPr dirty="0" smtClean="0"/>
              <a:t>String </a:t>
            </a:r>
            <a:r>
              <a:rPr dirty="0" err="1" smtClean="0"/>
              <a:t>Tokenizer</a:t>
            </a:r>
            <a:endParaRPr dirty="0" smtClean="0"/>
          </a:p>
        </p:txBody>
      </p:sp>
      <p:sp>
        <p:nvSpPr>
          <p:cNvPr id="41987" name="Rectangle 3"/>
          <p:cNvSpPr>
            <a:spLocks noGrp="1" noChangeArrowheads="1"/>
          </p:cNvSpPr>
          <p:nvPr>
            <p:ph type="body" idx="1"/>
          </p:nvPr>
        </p:nvSpPr>
        <p:spPr bwMode="auto"/>
        <p:txBody>
          <a:bodyPr/>
          <a:lstStyle/>
          <a:p>
            <a:pPr eaLnBrk="1" hangingPunct="1"/>
            <a:r>
              <a:rPr u="sng" dirty="0" err="1" smtClean="0"/>
              <a:t>StringTokenizer</a:t>
            </a:r>
            <a:r>
              <a:rPr u="sng" dirty="0" smtClean="0"/>
              <a:t> Constructors</a:t>
            </a:r>
          </a:p>
          <a:p>
            <a:pPr eaLnBrk="1" hangingPunct="1">
              <a:buFont typeface="Wingdings" pitchFamily="2" charset="2"/>
              <a:buNone/>
            </a:pPr>
            <a:endParaRPr sz="1000" u="sng" dirty="0" smtClean="0"/>
          </a:p>
          <a:p>
            <a:pPr lvl="2" eaLnBrk="1" hangingPunct="1">
              <a:buFont typeface="Wingdings" panose="05000000000000000000" pitchFamily="2" charset="2"/>
              <a:buChar char="§"/>
            </a:pPr>
            <a:r>
              <a:rPr b="1" dirty="0" err="1" smtClean="0">
                <a:solidFill>
                  <a:srgbClr val="FF0000"/>
                </a:solidFill>
                <a:latin typeface="Courier New" pitchFamily="49" charset="0"/>
              </a:rPr>
              <a:t>StringTokenizer</a:t>
            </a:r>
            <a:r>
              <a:rPr b="1" dirty="0" smtClean="0">
                <a:solidFill>
                  <a:srgbClr val="FF0000"/>
                </a:solidFill>
                <a:latin typeface="Courier New" pitchFamily="49" charset="0"/>
              </a:rPr>
              <a:t> (String </a:t>
            </a:r>
            <a:r>
              <a:rPr b="1" dirty="0" err="1" smtClean="0">
                <a:solidFill>
                  <a:srgbClr val="FF0000"/>
                </a:solidFill>
                <a:latin typeface="Courier New" pitchFamily="49" charset="0"/>
              </a:rPr>
              <a:t>str</a:t>
            </a:r>
            <a:r>
              <a:rPr b="1" dirty="0" smtClean="0">
                <a:solidFill>
                  <a:srgbClr val="FF0000"/>
                </a:solidFill>
                <a:latin typeface="Courier New" pitchFamily="49" charset="0"/>
              </a:rPr>
              <a:t>)</a:t>
            </a:r>
          </a:p>
          <a:p>
            <a:pPr marL="514350" lvl="2" indent="0" eaLnBrk="1" hangingPunct="1">
              <a:buNone/>
            </a:pPr>
            <a:r>
              <a:rPr dirty="0" smtClean="0"/>
              <a:t>String </a:t>
            </a:r>
            <a:r>
              <a:rPr dirty="0" err="1" smtClean="0"/>
              <a:t>str</a:t>
            </a:r>
            <a:r>
              <a:rPr dirty="0" smtClean="0"/>
              <a:t> is tokenized using the default delimiters (</a:t>
            </a:r>
            <a:r>
              <a:rPr i="1" dirty="0" err="1" smtClean="0"/>
              <a:t>space</a:t>
            </a:r>
            <a:r>
              <a:rPr dirty="0" err="1" smtClean="0"/>
              <a:t>,</a:t>
            </a:r>
            <a:r>
              <a:rPr i="1" dirty="0" err="1" smtClean="0"/>
              <a:t>tab</a:t>
            </a:r>
            <a:r>
              <a:rPr dirty="0" smtClean="0"/>
              <a:t>,</a:t>
            </a:r>
            <a:r>
              <a:rPr dirty="0" smtClean="0">
                <a:solidFill>
                  <a:srgbClr val="FF3300"/>
                </a:solidFill>
              </a:rPr>
              <a:t> </a:t>
            </a:r>
            <a:r>
              <a:rPr i="1" dirty="0" smtClean="0"/>
              <a:t>newline</a:t>
            </a:r>
            <a:r>
              <a:rPr dirty="0" smtClean="0">
                <a:solidFill>
                  <a:srgbClr val="FF3300"/>
                </a:solidFill>
              </a:rPr>
              <a:t> </a:t>
            </a:r>
            <a:r>
              <a:rPr dirty="0" smtClean="0"/>
              <a:t>and</a:t>
            </a:r>
            <a:r>
              <a:rPr dirty="0" smtClean="0">
                <a:solidFill>
                  <a:srgbClr val="FF3300"/>
                </a:solidFill>
              </a:rPr>
              <a:t> </a:t>
            </a:r>
            <a:r>
              <a:rPr i="1" dirty="0" smtClean="0"/>
              <a:t>carriage return</a:t>
            </a:r>
            <a:r>
              <a:rPr dirty="0" smtClean="0"/>
              <a:t>).</a:t>
            </a:r>
          </a:p>
          <a:p>
            <a:pPr lvl="2" eaLnBrk="1" hangingPunct="1">
              <a:buFont typeface="Wingdings" panose="05000000000000000000" pitchFamily="2" charset="2"/>
              <a:buChar char="§"/>
            </a:pPr>
            <a:endParaRPr dirty="0" smtClean="0"/>
          </a:p>
          <a:p>
            <a:pPr lvl="2" eaLnBrk="1" hangingPunct="1">
              <a:buFont typeface="Wingdings" panose="05000000000000000000" pitchFamily="2" charset="2"/>
              <a:buChar char="§"/>
            </a:pPr>
            <a:r>
              <a:rPr b="1" dirty="0" err="1" smtClean="0">
                <a:solidFill>
                  <a:srgbClr val="FF0000"/>
                </a:solidFill>
                <a:latin typeface="Courier New" pitchFamily="49" charset="0"/>
              </a:rPr>
              <a:t>StringTokenizer</a:t>
            </a:r>
            <a:r>
              <a:rPr b="1" dirty="0" smtClean="0">
                <a:solidFill>
                  <a:srgbClr val="FF0000"/>
                </a:solidFill>
                <a:latin typeface="Courier New" pitchFamily="49" charset="0"/>
              </a:rPr>
              <a:t> (String </a:t>
            </a:r>
            <a:r>
              <a:rPr b="1" dirty="0" err="1" smtClean="0">
                <a:solidFill>
                  <a:srgbClr val="FF0000"/>
                </a:solidFill>
                <a:latin typeface="Courier New" pitchFamily="49" charset="0"/>
              </a:rPr>
              <a:t>str</a:t>
            </a:r>
            <a:r>
              <a:rPr b="1" dirty="0" smtClean="0">
                <a:solidFill>
                  <a:srgbClr val="FF0000"/>
                </a:solidFill>
                <a:latin typeface="Courier New" pitchFamily="49" charset="0"/>
              </a:rPr>
              <a:t>, String </a:t>
            </a:r>
            <a:r>
              <a:rPr b="1" dirty="0" err="1" smtClean="0">
                <a:solidFill>
                  <a:srgbClr val="FF0000"/>
                </a:solidFill>
                <a:latin typeface="Courier New" pitchFamily="49" charset="0"/>
              </a:rPr>
              <a:t>delim</a:t>
            </a:r>
            <a:r>
              <a:rPr b="1" dirty="0" smtClean="0">
                <a:solidFill>
                  <a:srgbClr val="FF0000"/>
                </a:solidFill>
                <a:latin typeface="Courier New" pitchFamily="49" charset="0"/>
              </a:rPr>
              <a:t>)</a:t>
            </a:r>
          </a:p>
          <a:p>
            <a:pPr marL="514350" lvl="2" indent="0" eaLnBrk="1" hangingPunct="1">
              <a:buNone/>
            </a:pPr>
            <a:r>
              <a:rPr dirty="0" smtClean="0"/>
              <a:t>The delimiters are specified as the second argument.</a:t>
            </a:r>
          </a:p>
          <a:p>
            <a:pPr lvl="2" eaLnBrk="1" hangingPunct="1">
              <a:buFont typeface="Wingdings" panose="05000000000000000000" pitchFamily="2" charset="2"/>
              <a:buChar char="§"/>
            </a:pPr>
            <a:endParaRPr dirty="0" smtClean="0">
              <a:solidFill>
                <a:srgbClr val="FF3300"/>
              </a:solidFill>
            </a:endParaRPr>
          </a:p>
          <a:p>
            <a:pPr lvl="2" eaLnBrk="1" hangingPunct="1">
              <a:buFont typeface="Wingdings" panose="05000000000000000000" pitchFamily="2" charset="2"/>
              <a:buChar char="§"/>
            </a:pPr>
            <a:r>
              <a:rPr b="1" dirty="0" err="1" smtClean="0">
                <a:solidFill>
                  <a:srgbClr val="FF0000"/>
                </a:solidFill>
                <a:latin typeface="Courier New" pitchFamily="49" charset="0"/>
              </a:rPr>
              <a:t>StringTokenizer</a:t>
            </a:r>
            <a:r>
              <a:rPr b="1" dirty="0" smtClean="0">
                <a:solidFill>
                  <a:srgbClr val="FF0000"/>
                </a:solidFill>
                <a:latin typeface="Courier New" pitchFamily="49" charset="0"/>
              </a:rPr>
              <a:t> (String </a:t>
            </a:r>
            <a:r>
              <a:rPr b="1" dirty="0" err="1" smtClean="0">
                <a:solidFill>
                  <a:srgbClr val="FF0000"/>
                </a:solidFill>
                <a:latin typeface="Courier New" pitchFamily="49" charset="0"/>
              </a:rPr>
              <a:t>str</a:t>
            </a:r>
            <a:r>
              <a:rPr b="1" dirty="0" smtClean="0">
                <a:solidFill>
                  <a:srgbClr val="FF0000"/>
                </a:solidFill>
                <a:latin typeface="Courier New" pitchFamily="49" charset="0"/>
              </a:rPr>
              <a:t>, String </a:t>
            </a:r>
            <a:r>
              <a:rPr b="1" dirty="0" err="1" smtClean="0">
                <a:solidFill>
                  <a:srgbClr val="FF0000"/>
                </a:solidFill>
                <a:latin typeface="Courier New" pitchFamily="49" charset="0"/>
              </a:rPr>
              <a:t>delim</a:t>
            </a:r>
            <a:r>
              <a:rPr b="1" dirty="0" smtClean="0">
                <a:solidFill>
                  <a:srgbClr val="FF0000"/>
                </a:solidFill>
                <a:latin typeface="Courier New" pitchFamily="49" charset="0"/>
              </a:rPr>
              <a:t>, </a:t>
            </a:r>
            <a:r>
              <a:rPr b="1" dirty="0" err="1" smtClean="0">
                <a:solidFill>
                  <a:srgbClr val="FF0000"/>
                </a:solidFill>
                <a:latin typeface="Courier New" pitchFamily="49" charset="0"/>
              </a:rPr>
              <a:t>boolean</a:t>
            </a:r>
            <a:r>
              <a:rPr b="1" dirty="0" smtClean="0">
                <a:solidFill>
                  <a:srgbClr val="FF0000"/>
                </a:solidFill>
                <a:latin typeface="Courier New" pitchFamily="49" charset="0"/>
              </a:rPr>
              <a:t> </a:t>
            </a:r>
            <a:r>
              <a:rPr b="1" dirty="0" err="1" smtClean="0">
                <a:solidFill>
                  <a:srgbClr val="FF0000"/>
                </a:solidFill>
                <a:latin typeface="Courier New" pitchFamily="49" charset="0"/>
              </a:rPr>
              <a:t>retDelims</a:t>
            </a:r>
            <a:r>
              <a:rPr b="1" dirty="0" smtClean="0">
                <a:solidFill>
                  <a:srgbClr val="FF0000"/>
                </a:solidFill>
                <a:latin typeface="Courier New" pitchFamily="49" charset="0"/>
              </a:rPr>
              <a:t>)</a:t>
            </a:r>
          </a:p>
          <a:p>
            <a:pPr marL="514350" lvl="2" indent="0" eaLnBrk="1" hangingPunct="1">
              <a:buNone/>
            </a:pPr>
            <a:r>
              <a:rPr dirty="0" smtClean="0"/>
              <a:t>If </a:t>
            </a:r>
            <a:r>
              <a:rPr dirty="0" err="1" smtClean="0"/>
              <a:t>retDelims</a:t>
            </a:r>
            <a:r>
              <a:rPr dirty="0" smtClean="0"/>
              <a:t> is set to true, the delimiters are also return along with the tokens.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noFill/>
        </p:spPr>
        <p:txBody>
          <a:bodyPr/>
          <a:lstStyle/>
          <a:p>
            <a:pPr eaLnBrk="1" hangingPunct="1"/>
            <a:r>
              <a:rPr dirty="0" smtClean="0"/>
              <a:t>String </a:t>
            </a:r>
            <a:r>
              <a:rPr dirty="0" err="1" smtClean="0"/>
              <a:t>Tokenizer</a:t>
            </a:r>
            <a:endParaRPr dirty="0" smtClean="0"/>
          </a:p>
        </p:txBody>
      </p:sp>
      <p:sp>
        <p:nvSpPr>
          <p:cNvPr id="43011" name="Rectangle 3"/>
          <p:cNvSpPr>
            <a:spLocks noGrp="1" noChangeArrowheads="1"/>
          </p:cNvSpPr>
          <p:nvPr>
            <p:ph type="body" idx="1"/>
          </p:nvPr>
        </p:nvSpPr>
        <p:spPr bwMode="auto"/>
        <p:txBody>
          <a:bodyPr/>
          <a:lstStyle/>
          <a:p>
            <a:pPr eaLnBrk="1" hangingPunct="1"/>
            <a:r>
              <a:rPr b="1" dirty="0" smtClean="0"/>
              <a:t>Important Methods</a:t>
            </a:r>
          </a:p>
          <a:p>
            <a:pPr eaLnBrk="1" hangingPunct="1"/>
            <a:endParaRPr u="sng" dirty="0" smtClean="0"/>
          </a:p>
          <a:p>
            <a:pPr lvl="1" eaLnBrk="1" hangingPunct="1">
              <a:buClr>
                <a:schemeClr val="tx1"/>
              </a:buClr>
              <a:buFont typeface="Arial" pitchFamily="34" charset="0"/>
              <a:buChar char="•"/>
            </a:pPr>
            <a:r>
              <a:rPr sz="2000" b="1" dirty="0" err="1" smtClean="0">
                <a:solidFill>
                  <a:srgbClr val="FF0000"/>
                </a:solidFill>
                <a:latin typeface="Courier New" pitchFamily="49" charset="0"/>
                <a:cs typeface="Arial" pitchFamily="34" charset="0"/>
              </a:rPr>
              <a:t>int</a:t>
            </a:r>
            <a:r>
              <a:rPr sz="2000" b="1" dirty="0" smtClean="0">
                <a:solidFill>
                  <a:srgbClr val="FF0000"/>
                </a:solidFill>
                <a:latin typeface="Courier New" pitchFamily="49" charset="0"/>
                <a:cs typeface="Arial" pitchFamily="34" charset="0"/>
              </a:rPr>
              <a:t> </a:t>
            </a:r>
            <a:r>
              <a:rPr sz="2000" b="1" dirty="0" err="1" smtClean="0">
                <a:solidFill>
                  <a:srgbClr val="FF0000"/>
                </a:solidFill>
                <a:latin typeface="Courier New" pitchFamily="49" charset="0"/>
                <a:cs typeface="Arial" pitchFamily="34" charset="0"/>
              </a:rPr>
              <a:t>countTokens</a:t>
            </a:r>
            <a:r>
              <a:rPr sz="2000" b="1" dirty="0" smtClean="0">
                <a:solidFill>
                  <a:srgbClr val="FF0000"/>
                </a:solidFill>
                <a:latin typeface="Courier New" pitchFamily="49" charset="0"/>
                <a:cs typeface="Arial" pitchFamily="34" charset="0"/>
              </a:rPr>
              <a:t>()</a:t>
            </a:r>
          </a:p>
          <a:p>
            <a:pPr lvl="2" eaLnBrk="1" hangingPunct="1">
              <a:buFontTx/>
              <a:buNone/>
            </a:pPr>
            <a:r>
              <a:rPr sz="2000" dirty="0" smtClean="0"/>
              <a:t>returns the number of tokens remaining</a:t>
            </a:r>
          </a:p>
          <a:p>
            <a:pPr lvl="2" eaLnBrk="1" hangingPunct="1">
              <a:buFontTx/>
              <a:buNone/>
            </a:pPr>
            <a:endParaRPr sz="1200" dirty="0" smtClean="0"/>
          </a:p>
          <a:p>
            <a:pPr lvl="1" eaLnBrk="1" hangingPunct="1">
              <a:buClr>
                <a:schemeClr val="tx1"/>
              </a:buClr>
              <a:buFont typeface="Arial" pitchFamily="34" charset="0"/>
              <a:buChar char="•"/>
            </a:pPr>
            <a:r>
              <a:rPr sz="2000" b="1" dirty="0" err="1" smtClean="0">
                <a:solidFill>
                  <a:srgbClr val="FF0000"/>
                </a:solidFill>
                <a:latin typeface="Courier New" pitchFamily="49" charset="0"/>
                <a:cs typeface="Arial" pitchFamily="34" charset="0"/>
              </a:rPr>
              <a:t>boolean</a:t>
            </a:r>
            <a:r>
              <a:rPr sz="2000" b="1" dirty="0" smtClean="0">
                <a:solidFill>
                  <a:srgbClr val="FF0000"/>
                </a:solidFill>
                <a:latin typeface="Courier New" pitchFamily="49" charset="0"/>
                <a:cs typeface="Arial" pitchFamily="34" charset="0"/>
              </a:rPr>
              <a:t> </a:t>
            </a:r>
            <a:r>
              <a:rPr sz="2000" b="1" dirty="0" err="1" smtClean="0">
                <a:solidFill>
                  <a:srgbClr val="FF0000"/>
                </a:solidFill>
                <a:latin typeface="Courier New" pitchFamily="49" charset="0"/>
                <a:cs typeface="Arial" pitchFamily="34" charset="0"/>
              </a:rPr>
              <a:t>hasMoreTokens</a:t>
            </a:r>
            <a:r>
              <a:rPr sz="2000" b="1" dirty="0" smtClean="0">
                <a:solidFill>
                  <a:srgbClr val="FF0000"/>
                </a:solidFill>
                <a:latin typeface="Courier New" pitchFamily="49" charset="0"/>
                <a:cs typeface="Arial" pitchFamily="34" charset="0"/>
              </a:rPr>
              <a:t>() or </a:t>
            </a:r>
            <a:r>
              <a:rPr sz="2000" b="1" dirty="0" err="1" smtClean="0">
                <a:solidFill>
                  <a:srgbClr val="FF0000"/>
                </a:solidFill>
                <a:latin typeface="Courier New" pitchFamily="49" charset="0"/>
                <a:cs typeface="Arial" pitchFamily="34" charset="0"/>
              </a:rPr>
              <a:t>boolean</a:t>
            </a:r>
            <a:r>
              <a:rPr sz="2000" b="1" dirty="0" smtClean="0">
                <a:solidFill>
                  <a:srgbClr val="FF0000"/>
                </a:solidFill>
                <a:latin typeface="Courier New" pitchFamily="49" charset="0"/>
                <a:cs typeface="Arial" pitchFamily="34" charset="0"/>
              </a:rPr>
              <a:t> </a:t>
            </a:r>
            <a:r>
              <a:rPr sz="2000" b="1" dirty="0" err="1" smtClean="0">
                <a:solidFill>
                  <a:srgbClr val="FF0000"/>
                </a:solidFill>
                <a:latin typeface="Courier New" pitchFamily="49" charset="0"/>
                <a:cs typeface="Arial" pitchFamily="34" charset="0"/>
              </a:rPr>
              <a:t>hasMoreElements</a:t>
            </a:r>
            <a:endParaRPr sz="2000" b="1" dirty="0" smtClean="0">
              <a:solidFill>
                <a:srgbClr val="FF0000"/>
              </a:solidFill>
              <a:latin typeface="Courier New" pitchFamily="49" charset="0"/>
              <a:cs typeface="Arial" pitchFamily="34" charset="0"/>
            </a:endParaRPr>
          </a:p>
          <a:p>
            <a:pPr lvl="2" eaLnBrk="1" hangingPunct="1">
              <a:buFontTx/>
              <a:buNone/>
            </a:pPr>
            <a:r>
              <a:rPr sz="2000" dirty="0" smtClean="0"/>
              <a:t>returns true if anymore tokens are remaining</a:t>
            </a:r>
          </a:p>
          <a:p>
            <a:pPr lvl="2" eaLnBrk="1" hangingPunct="1">
              <a:buFontTx/>
              <a:buNone/>
            </a:pPr>
            <a:endParaRPr sz="1200" dirty="0" smtClean="0"/>
          </a:p>
          <a:p>
            <a:pPr lvl="1" eaLnBrk="1" hangingPunct="1">
              <a:buClr>
                <a:schemeClr val="tx1"/>
              </a:buClr>
              <a:buFont typeface="Arial" pitchFamily="34" charset="0"/>
              <a:buChar char="•"/>
            </a:pPr>
            <a:r>
              <a:rPr sz="2000" b="1" dirty="0" smtClean="0">
                <a:solidFill>
                  <a:srgbClr val="FF0000"/>
                </a:solidFill>
                <a:latin typeface="Courier New" pitchFamily="49" charset="0"/>
                <a:cs typeface="Arial" pitchFamily="34" charset="0"/>
              </a:rPr>
              <a:t>String </a:t>
            </a:r>
            <a:r>
              <a:rPr sz="2000" b="1" dirty="0" err="1" smtClean="0">
                <a:solidFill>
                  <a:srgbClr val="FF0000"/>
                </a:solidFill>
                <a:latin typeface="Courier New" pitchFamily="49" charset="0"/>
                <a:cs typeface="Arial" pitchFamily="34" charset="0"/>
              </a:rPr>
              <a:t>nextToken</a:t>
            </a:r>
            <a:r>
              <a:rPr sz="2000" b="1" dirty="0" smtClean="0">
                <a:solidFill>
                  <a:srgbClr val="FF0000"/>
                </a:solidFill>
                <a:latin typeface="Courier New" pitchFamily="49" charset="0"/>
                <a:cs typeface="Arial" pitchFamily="34" charset="0"/>
              </a:rPr>
              <a:t>()</a:t>
            </a:r>
          </a:p>
          <a:p>
            <a:pPr lvl="2" eaLnBrk="1" hangingPunct="1">
              <a:buFontTx/>
              <a:buNone/>
            </a:pPr>
            <a:r>
              <a:rPr sz="2000" dirty="0" smtClean="0"/>
              <a:t>returns the next token</a:t>
            </a:r>
          </a:p>
          <a:p>
            <a:pPr lvl="2" eaLnBrk="1" hangingPunct="1">
              <a:buFontTx/>
              <a:buNone/>
            </a:pPr>
            <a:endParaRPr sz="1200" dirty="0" smtClean="0"/>
          </a:p>
          <a:p>
            <a:pPr lvl="1" eaLnBrk="1" hangingPunct="1">
              <a:buClr>
                <a:schemeClr val="tx1"/>
              </a:buClr>
              <a:buFont typeface="Arial" pitchFamily="34" charset="0"/>
              <a:buChar char="•"/>
            </a:pPr>
            <a:r>
              <a:rPr sz="2000" b="1" dirty="0" smtClean="0">
                <a:solidFill>
                  <a:srgbClr val="FF0000"/>
                </a:solidFill>
                <a:latin typeface="Courier New" pitchFamily="49" charset="0"/>
                <a:cs typeface="Arial" pitchFamily="34" charset="0"/>
              </a:rPr>
              <a:t>Object </a:t>
            </a:r>
            <a:r>
              <a:rPr sz="2000" b="1" dirty="0" err="1" smtClean="0">
                <a:solidFill>
                  <a:srgbClr val="FF0000"/>
                </a:solidFill>
                <a:latin typeface="Courier New" pitchFamily="49" charset="0"/>
                <a:cs typeface="Arial" pitchFamily="34" charset="0"/>
              </a:rPr>
              <a:t>nextElement</a:t>
            </a:r>
            <a:r>
              <a:rPr sz="2000" b="1" dirty="0" smtClean="0">
                <a:solidFill>
                  <a:srgbClr val="FF0000"/>
                </a:solidFill>
                <a:latin typeface="Courier New" pitchFamily="49" charset="0"/>
                <a:cs typeface="Arial" pitchFamily="34" charset="0"/>
              </a:rPr>
              <a:t>()</a:t>
            </a:r>
          </a:p>
          <a:p>
            <a:pPr lvl="2" eaLnBrk="1" hangingPunct="1">
              <a:buFontTx/>
              <a:buNone/>
            </a:pPr>
            <a:r>
              <a:rPr sz="2000" dirty="0" smtClean="0"/>
              <a:t>returns the next token as an </a:t>
            </a:r>
            <a:r>
              <a:rPr sz="2000" i="1" dirty="0" smtClean="0"/>
              <a:t>Object</a:t>
            </a:r>
          </a:p>
          <a:p>
            <a:pPr lvl="2" eaLnBrk="1" hangingPunct="1">
              <a:buFontTx/>
              <a:buNone/>
            </a:pPr>
            <a:r>
              <a:rPr sz="2000" i="1" dirty="0" smtClean="0"/>
              <a:t>					</a:t>
            </a:r>
          </a:p>
          <a:p>
            <a:pPr lvl="2" eaLnBrk="1" hangingPunct="1">
              <a:buFontTx/>
              <a:buNone/>
            </a:pPr>
            <a:r>
              <a:rPr sz="2000" i="1" dirty="0" smtClean="0"/>
              <a:t>					</a:t>
            </a:r>
            <a:endParaRPr sz="2000" dirty="0" smtClean="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dirty="0" smtClean="0"/>
              <a:t>Try it out</a:t>
            </a:r>
          </a:p>
        </p:txBody>
      </p:sp>
      <p:sp>
        <p:nvSpPr>
          <p:cNvPr id="1291267" name="Rectangle 3"/>
          <p:cNvSpPr>
            <a:spLocks noGrp="1" noChangeArrowheads="1"/>
          </p:cNvSpPr>
          <p:nvPr>
            <p:ph type="body" idx="1"/>
          </p:nvPr>
        </p:nvSpPr>
        <p:spPr bwMode="auto"/>
        <p:txBody>
          <a:bodyPr/>
          <a:lstStyle/>
          <a:p>
            <a:pPr marL="0" indent="0" eaLnBrk="1" hangingPunct="1">
              <a:buNone/>
            </a:pPr>
            <a:r>
              <a:rPr dirty="0" smtClean="0"/>
              <a:t>Q1. </a:t>
            </a:r>
            <a:r>
              <a:rPr lang="en-IN" dirty="0" smtClean="0"/>
              <a:t>Collection is a ______ (class/interface) and Collections is a ________ (class/interface)</a:t>
            </a:r>
          </a:p>
          <a:p>
            <a:pPr marL="0" indent="0" eaLnBrk="1" hangingPunct="1">
              <a:buNone/>
            </a:pPr>
            <a:endParaRPr lang="en-IN" dirty="0"/>
          </a:p>
          <a:p>
            <a:pPr marL="0" indent="0" eaLnBrk="1" hangingPunct="1">
              <a:buNone/>
            </a:pPr>
            <a:r>
              <a:rPr lang="en-IN" dirty="0" smtClean="0"/>
              <a:t>Q2. _______ provides fast iteration and fast random access</a:t>
            </a:r>
          </a:p>
          <a:p>
            <a:pPr marL="0" indent="0" eaLnBrk="1" hangingPunct="1">
              <a:buNone/>
            </a:pPr>
            <a:endParaRPr lang="en-IN" dirty="0" smtClean="0"/>
          </a:p>
          <a:p>
            <a:pPr marL="0" indent="0" eaLnBrk="1" hangingPunct="1">
              <a:buNone/>
            </a:pPr>
            <a:r>
              <a:rPr lang="en-IN" dirty="0" smtClean="0"/>
              <a:t>a. </a:t>
            </a:r>
            <a:r>
              <a:rPr lang="en-IN" dirty="0" err="1" smtClean="0"/>
              <a:t>HashMap</a:t>
            </a:r>
            <a:r>
              <a:rPr lang="en-IN" dirty="0" smtClean="0"/>
              <a:t> 	b. </a:t>
            </a:r>
            <a:r>
              <a:rPr lang="en-IN" dirty="0" err="1" smtClean="0"/>
              <a:t>ArrayList</a:t>
            </a:r>
            <a:r>
              <a:rPr lang="en-IN" dirty="0" smtClean="0"/>
              <a:t>	c. </a:t>
            </a:r>
            <a:r>
              <a:rPr lang="en-IN" dirty="0" err="1" smtClean="0"/>
              <a:t>TreeSet</a:t>
            </a:r>
            <a:endParaRPr lang="en-IN" dirty="0" smtClean="0"/>
          </a:p>
          <a:p>
            <a:pPr marL="0" indent="0" eaLnBrk="1" hangingPunct="1">
              <a:buNone/>
            </a:pPr>
            <a:endParaRPr lang="en-IN" dirty="0"/>
          </a:p>
          <a:p>
            <a:pPr eaLnBrk="1" hangingPunct="1">
              <a:lnSpc>
                <a:spcPct val="80000"/>
              </a:lnSpc>
              <a:buNone/>
              <a:defRPr/>
            </a:pPr>
            <a:r>
              <a:rPr lang="en-IN" dirty="0" smtClean="0"/>
              <a:t>Q3. </a:t>
            </a:r>
            <a:r>
              <a:rPr lang="en-US" dirty="0"/>
              <a:t>Which implementation of the List interface provides for the fastest insertion of a new element into the middle of the list? </a:t>
            </a:r>
            <a:endParaRPr lang="en-US" dirty="0" smtClean="0"/>
          </a:p>
          <a:p>
            <a:pPr eaLnBrk="1" hangingPunct="1">
              <a:lnSpc>
                <a:spcPct val="80000"/>
              </a:lnSpc>
              <a:buNone/>
              <a:defRPr/>
            </a:pPr>
            <a:endParaRPr lang="en-US" dirty="0"/>
          </a:p>
          <a:p>
            <a:pPr eaLnBrk="1" hangingPunct="1">
              <a:lnSpc>
                <a:spcPct val="80000"/>
              </a:lnSpc>
              <a:buNone/>
              <a:defRPr/>
            </a:pPr>
            <a:r>
              <a:rPr lang="en-US" dirty="0"/>
              <a:t>	a. Vector </a:t>
            </a:r>
            <a:r>
              <a:rPr lang="en-US" dirty="0" smtClean="0"/>
              <a:t>  	b</a:t>
            </a:r>
            <a:r>
              <a:rPr lang="en-US" dirty="0"/>
              <a:t>. </a:t>
            </a:r>
            <a:r>
              <a:rPr lang="en-US" dirty="0" err="1"/>
              <a:t>ArrayList</a:t>
            </a:r>
            <a:r>
              <a:rPr lang="en-US" dirty="0"/>
              <a:t> </a:t>
            </a:r>
            <a:r>
              <a:rPr lang="en-US" dirty="0" smtClean="0"/>
              <a:t>   c</a:t>
            </a:r>
            <a:r>
              <a:rPr lang="en-US" dirty="0"/>
              <a:t>. </a:t>
            </a:r>
            <a:r>
              <a:rPr lang="en-US" dirty="0" err="1"/>
              <a:t>LinkedList</a:t>
            </a:r>
            <a:r>
              <a:rPr lang="en-US" dirty="0"/>
              <a:t> </a:t>
            </a:r>
            <a:endParaRPr lang="en-US" dirty="0" smtClean="0"/>
          </a:p>
          <a:p>
            <a:pPr eaLnBrk="1" hangingPunct="1">
              <a:lnSpc>
                <a:spcPct val="80000"/>
              </a:lnSpc>
              <a:buNone/>
              <a:defRPr/>
            </a:pPr>
            <a:endParaRPr lang="en-US" dirty="0"/>
          </a:p>
          <a:p>
            <a:pPr eaLnBrk="1" hangingPunct="1">
              <a:lnSpc>
                <a:spcPct val="80000"/>
              </a:lnSpc>
              <a:buNone/>
              <a:defRPr/>
            </a:pPr>
            <a:r>
              <a:rPr lang="en-US" dirty="0" smtClean="0"/>
              <a:t>Q4. _____ allows one null key and many null values</a:t>
            </a:r>
          </a:p>
          <a:p>
            <a:pPr eaLnBrk="1" hangingPunct="1">
              <a:lnSpc>
                <a:spcPct val="80000"/>
              </a:lnSpc>
              <a:buNone/>
              <a:defRPr/>
            </a:pPr>
            <a:r>
              <a:rPr lang="en-US" dirty="0"/>
              <a:t>	</a:t>
            </a:r>
            <a:endParaRPr lang="en-US" dirty="0" smtClean="0"/>
          </a:p>
          <a:p>
            <a:pPr eaLnBrk="1" hangingPunct="1">
              <a:lnSpc>
                <a:spcPct val="80000"/>
              </a:lnSpc>
              <a:buNone/>
              <a:defRPr/>
            </a:pPr>
            <a:r>
              <a:rPr lang="en-US" dirty="0"/>
              <a:t>	</a:t>
            </a:r>
            <a:r>
              <a:rPr lang="en-US" dirty="0" smtClean="0"/>
              <a:t>a. </a:t>
            </a:r>
            <a:r>
              <a:rPr lang="en-US" dirty="0" err="1" smtClean="0"/>
              <a:t>Hashtable</a:t>
            </a:r>
            <a:r>
              <a:rPr lang="en-US" dirty="0" smtClean="0"/>
              <a:t>	b. </a:t>
            </a:r>
            <a:r>
              <a:rPr lang="en-US" dirty="0" err="1" smtClean="0"/>
              <a:t>HashMap</a:t>
            </a:r>
            <a:endParaRPr lang="en-US" dirty="0" smtClean="0"/>
          </a:p>
          <a:p>
            <a:pPr eaLnBrk="1" hangingPunct="1">
              <a:lnSpc>
                <a:spcPct val="80000"/>
              </a:lnSpc>
              <a:buNone/>
              <a:defRPr/>
            </a:pPr>
            <a:endParaRPr lang="en-US" dirty="0"/>
          </a:p>
          <a:p>
            <a:pPr eaLnBrk="1" hangingPunct="1">
              <a:lnSpc>
                <a:spcPct val="80000"/>
              </a:lnSpc>
              <a:buNone/>
              <a:defRPr/>
            </a:pPr>
            <a:endParaRPr lang="en-US" dirty="0"/>
          </a:p>
          <a:p>
            <a:pPr marL="0" indent="0" eaLnBrk="1" hangingPunct="1">
              <a:buNone/>
            </a:pPr>
            <a:endParaRPr dirty="0" smtClean="0"/>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2438932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91267">
                                            <p:txEl>
                                              <p:pRg st="0" end="0"/>
                                            </p:txEl>
                                          </p:spTgt>
                                        </p:tgtEl>
                                        <p:attrNameLst>
                                          <p:attrName>style.visibility</p:attrName>
                                        </p:attrNameLst>
                                      </p:cBhvr>
                                      <p:to>
                                        <p:strVal val="visible"/>
                                      </p:to>
                                    </p:set>
                                    <p:animEffect transition="in" filter="blinds(horizontal)">
                                      <p:cBhvr>
                                        <p:cTn id="7" dur="500"/>
                                        <p:tgtEl>
                                          <p:spTgt spid="12912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91267">
                                            <p:txEl>
                                              <p:pRg st="2" end="2"/>
                                            </p:txEl>
                                          </p:spTgt>
                                        </p:tgtEl>
                                        <p:attrNameLst>
                                          <p:attrName>style.visibility</p:attrName>
                                        </p:attrNameLst>
                                      </p:cBhvr>
                                      <p:to>
                                        <p:strVal val="visible"/>
                                      </p:to>
                                    </p:set>
                                    <p:animEffect transition="in" filter="blinds(horizontal)">
                                      <p:cBhvr>
                                        <p:cTn id="10" dur="500"/>
                                        <p:tgtEl>
                                          <p:spTgt spid="12912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91267">
                                            <p:txEl>
                                              <p:pRg st="4" end="4"/>
                                            </p:txEl>
                                          </p:spTgt>
                                        </p:tgtEl>
                                        <p:attrNameLst>
                                          <p:attrName>style.visibility</p:attrName>
                                        </p:attrNameLst>
                                      </p:cBhvr>
                                      <p:to>
                                        <p:strVal val="visible"/>
                                      </p:to>
                                    </p:set>
                                    <p:animEffect transition="in" filter="blinds(horizontal)">
                                      <p:cBhvr>
                                        <p:cTn id="13" dur="500"/>
                                        <p:tgtEl>
                                          <p:spTgt spid="129126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91267">
                                            <p:txEl>
                                              <p:pRg st="6" end="6"/>
                                            </p:txEl>
                                          </p:spTgt>
                                        </p:tgtEl>
                                        <p:attrNameLst>
                                          <p:attrName>style.visibility</p:attrName>
                                        </p:attrNameLst>
                                      </p:cBhvr>
                                      <p:to>
                                        <p:strVal val="visible"/>
                                      </p:to>
                                    </p:set>
                                    <p:animEffect transition="in" filter="blinds(horizontal)">
                                      <p:cBhvr>
                                        <p:cTn id="16" dur="500"/>
                                        <p:tgtEl>
                                          <p:spTgt spid="1291267">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91267">
                                            <p:txEl>
                                              <p:pRg st="8" end="8"/>
                                            </p:txEl>
                                          </p:spTgt>
                                        </p:tgtEl>
                                        <p:attrNameLst>
                                          <p:attrName>style.visibility</p:attrName>
                                        </p:attrNameLst>
                                      </p:cBhvr>
                                      <p:to>
                                        <p:strVal val="visible"/>
                                      </p:to>
                                    </p:set>
                                    <p:animEffect transition="in" filter="blinds(horizontal)">
                                      <p:cBhvr>
                                        <p:cTn id="19" dur="500"/>
                                        <p:tgtEl>
                                          <p:spTgt spid="1291267">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91267">
                                            <p:txEl>
                                              <p:pRg st="10" end="10"/>
                                            </p:txEl>
                                          </p:spTgt>
                                        </p:tgtEl>
                                        <p:attrNameLst>
                                          <p:attrName>style.visibility</p:attrName>
                                        </p:attrNameLst>
                                      </p:cBhvr>
                                      <p:to>
                                        <p:strVal val="visible"/>
                                      </p:to>
                                    </p:set>
                                    <p:animEffect transition="in" filter="blinds(horizontal)">
                                      <p:cBhvr>
                                        <p:cTn id="22" dur="500"/>
                                        <p:tgtEl>
                                          <p:spTgt spid="1291267">
                                            <p:txEl>
                                              <p:pRg st="10" end="1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91267">
                                            <p:txEl>
                                              <p:pRg st="11" end="11"/>
                                            </p:txEl>
                                          </p:spTgt>
                                        </p:tgtEl>
                                        <p:attrNameLst>
                                          <p:attrName>style.visibility</p:attrName>
                                        </p:attrNameLst>
                                      </p:cBhvr>
                                      <p:to>
                                        <p:strVal val="visible"/>
                                      </p:to>
                                    </p:set>
                                    <p:animEffect transition="in" filter="blinds(horizontal)">
                                      <p:cBhvr>
                                        <p:cTn id="25" dur="500"/>
                                        <p:tgtEl>
                                          <p:spTgt spid="1291267">
                                            <p:txEl>
                                              <p:pRg st="11" end="1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91267">
                                            <p:txEl>
                                              <p:pRg st="12" end="12"/>
                                            </p:txEl>
                                          </p:spTgt>
                                        </p:tgtEl>
                                        <p:attrNameLst>
                                          <p:attrName>style.visibility</p:attrName>
                                        </p:attrNameLst>
                                      </p:cBhvr>
                                      <p:to>
                                        <p:strVal val="visible"/>
                                      </p:to>
                                    </p:set>
                                    <p:animEffect transition="in" filter="blinds(horizontal)">
                                      <p:cBhvr>
                                        <p:cTn id="28" dur="500"/>
                                        <p:tgtEl>
                                          <p:spTgt spid="12912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304800" y="609600"/>
            <a:ext cx="6705600" cy="411162"/>
          </a:xfrm>
        </p:spPr>
        <p:txBody>
          <a:bodyPr/>
          <a:lstStyle/>
          <a:p>
            <a:pPr eaLnBrk="1" hangingPunct="1"/>
            <a:r>
              <a:rPr lang="en-US" altLang="en-US" smtClean="0"/>
              <a:t>Generics</a:t>
            </a:r>
          </a:p>
        </p:txBody>
      </p:sp>
      <p:sp>
        <p:nvSpPr>
          <p:cNvPr id="96259" name="Rectangle 3"/>
          <p:cNvSpPr>
            <a:spLocks noGrp="1" noChangeArrowheads="1"/>
          </p:cNvSpPr>
          <p:nvPr>
            <p:ph type="body" idx="1"/>
          </p:nvPr>
        </p:nvSpPr>
        <p:spPr>
          <a:xfrm>
            <a:off x="481013" y="1600201"/>
            <a:ext cx="8212137" cy="3877985"/>
          </a:xfrm>
        </p:spPr>
        <p:txBody>
          <a:bodyPr/>
          <a:lstStyle/>
          <a:p>
            <a:pPr eaLnBrk="1" hangingPunct="1"/>
            <a:r>
              <a:rPr lang="en-US" altLang="en-US" dirty="0" smtClean="0"/>
              <a:t>Introduced in JDK 1.5</a:t>
            </a:r>
            <a:endParaRPr lang="en-US" altLang="en-US" dirty="0"/>
          </a:p>
          <a:p>
            <a:pPr eaLnBrk="1" hangingPunct="1"/>
            <a:endParaRPr lang="en-US" altLang="en-US" dirty="0" smtClean="0">
              <a:latin typeface="Arial" pitchFamily="34" charset="0"/>
              <a:cs typeface="Arial" pitchFamily="34" charset="0"/>
            </a:endParaRPr>
          </a:p>
          <a:p>
            <a:pPr eaLnBrk="1" hangingPunct="1"/>
            <a:r>
              <a:rPr lang="en-US" altLang="en-US" dirty="0"/>
              <a:t>Since Java 5, collections should be used only with generics</a:t>
            </a:r>
            <a:endParaRPr lang="en-US" altLang="en-US" sz="1400" dirty="0"/>
          </a:p>
          <a:p>
            <a:pPr eaLnBrk="1" hangingPunct="1"/>
            <a:endParaRPr lang="en-US" altLang="en-US" dirty="0" smtClean="0">
              <a:latin typeface="Arial" pitchFamily="34" charset="0"/>
              <a:cs typeface="Arial" pitchFamily="34" charset="0"/>
            </a:endParaRPr>
          </a:p>
          <a:p>
            <a:pPr eaLnBrk="1" hangingPunct="1"/>
            <a:r>
              <a:rPr lang="en-US" altLang="en-US" dirty="0" smtClean="0">
                <a:latin typeface="Arial" pitchFamily="34" charset="0"/>
                <a:cs typeface="Arial" pitchFamily="34" charset="0"/>
              </a:rPr>
              <a:t>Using </a:t>
            </a:r>
            <a:r>
              <a:rPr lang="en-US" altLang="en-US" dirty="0">
                <a:latin typeface="Arial" pitchFamily="34" charset="0"/>
                <a:cs typeface="Arial" pitchFamily="34" charset="0"/>
              </a:rPr>
              <a:t>Generics the Collection classes can be aware of the types they </a:t>
            </a:r>
            <a:r>
              <a:rPr lang="en-US" altLang="en-US" dirty="0" smtClean="0">
                <a:latin typeface="Arial" pitchFamily="34" charset="0"/>
                <a:cs typeface="Arial" pitchFamily="34" charset="0"/>
              </a:rPr>
              <a:t>store</a:t>
            </a:r>
          </a:p>
          <a:p>
            <a:pPr eaLnBrk="1" hangingPunct="1"/>
            <a:endParaRPr lang="en-US" altLang="en-US" dirty="0"/>
          </a:p>
          <a:p>
            <a:pPr eaLnBrk="1" hangingPunct="1"/>
            <a:r>
              <a:rPr lang="en-US" altLang="en-US" dirty="0"/>
              <a:t>A </a:t>
            </a:r>
            <a:r>
              <a:rPr lang="en-US" altLang="en-US" dirty="0">
                <a:solidFill>
                  <a:schemeClr val="tx2"/>
                </a:solidFill>
              </a:rPr>
              <a:t>generic</a:t>
            </a:r>
            <a:r>
              <a:rPr lang="en-US" altLang="en-US" dirty="0"/>
              <a:t> is a method that is recompiled with different types as the need </a:t>
            </a:r>
            <a:r>
              <a:rPr lang="en-US" altLang="en-US" dirty="0" smtClean="0"/>
              <a:t>arises</a:t>
            </a:r>
          </a:p>
          <a:p>
            <a:pPr eaLnBrk="1" hangingPunct="1"/>
            <a:endParaRPr lang="en-US" altLang="en-US" dirty="0"/>
          </a:p>
          <a:p>
            <a:pPr marL="290513" lvl="1" indent="-290513" eaLnBrk="1" hangingPunct="1">
              <a:buSzPct val="120000"/>
            </a:pPr>
            <a:r>
              <a:rPr lang="en-US" altLang="en-US" dirty="0"/>
              <a:t>Generics replaces runtime type checks with compile-time checks</a:t>
            </a:r>
          </a:p>
          <a:p>
            <a:pPr marL="0" indent="0" eaLnBrk="1" hangingPunct="1">
              <a:buNone/>
            </a:pPr>
            <a:endParaRPr lang="en-US" altLang="en-US" dirty="0"/>
          </a:p>
          <a:p>
            <a:pPr eaLnBrk="1" hangingPunct="1"/>
            <a:endParaRPr lang="en-US" altLang="en-US" dirty="0" smtClean="0">
              <a:latin typeface="Arial" pitchFamily="34" charset="0"/>
              <a:cs typeface="Arial" pitchFamily="34" charset="0"/>
            </a:endParaRPr>
          </a:p>
          <a:p>
            <a:pPr eaLnBrk="1" hangingPunct="1"/>
            <a:endParaRPr lang="en-US" altLang="en-US" dirty="0" smtClean="0"/>
          </a:p>
          <a:p>
            <a:pPr lvl="1" eaLnBrk="1" hangingPunct="1"/>
            <a:endParaRPr lang="en-US" altLang="en-US" i="1" dirty="0" smtClean="0"/>
          </a:p>
        </p:txBody>
      </p:sp>
      <p:sp>
        <p:nvSpPr>
          <p:cNvPr id="4" name="Footer Placeholder 1"/>
          <p:cNvSpPr>
            <a:spLocks noGrp="1"/>
          </p:cNvSpPr>
          <p:nvPr>
            <p:ph type="ftr" sz="quarter" idx="4294967295"/>
          </p:nvPr>
        </p:nvSpPr>
        <p:spPr>
          <a:xfrm>
            <a:off x="6400800" y="6584022"/>
            <a:ext cx="2667000" cy="228600"/>
          </a:xfrm>
          <a:prstGeom prst="rect">
            <a:avLst/>
          </a:prstGeom>
        </p:spPr>
        <p:txBody>
          <a:body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013396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fade">
                                      <p:cBhvr>
                                        <p:cTn id="7" dur="2000"/>
                                        <p:tgtEl>
                                          <p:spTgt spid="962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6259">
                                            <p:txEl>
                                              <p:pRg st="2" end="2"/>
                                            </p:txEl>
                                          </p:spTgt>
                                        </p:tgtEl>
                                        <p:attrNameLst>
                                          <p:attrName>style.visibility</p:attrName>
                                        </p:attrNameLst>
                                      </p:cBhvr>
                                      <p:to>
                                        <p:strVal val="visible"/>
                                      </p:to>
                                    </p:set>
                                    <p:animEffect transition="in" filter="fade">
                                      <p:cBhvr>
                                        <p:cTn id="10" dur="2000"/>
                                        <p:tgtEl>
                                          <p:spTgt spid="96259">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6259">
                                            <p:txEl>
                                              <p:pRg st="4" end="4"/>
                                            </p:txEl>
                                          </p:spTgt>
                                        </p:tgtEl>
                                        <p:attrNameLst>
                                          <p:attrName>style.visibility</p:attrName>
                                        </p:attrNameLst>
                                      </p:cBhvr>
                                      <p:to>
                                        <p:strVal val="visible"/>
                                      </p:to>
                                    </p:set>
                                    <p:animEffect transition="in" filter="fade">
                                      <p:cBhvr>
                                        <p:cTn id="13" dur="2000"/>
                                        <p:tgtEl>
                                          <p:spTgt spid="96259">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6259">
                                            <p:txEl>
                                              <p:pRg st="6" end="6"/>
                                            </p:txEl>
                                          </p:spTgt>
                                        </p:tgtEl>
                                        <p:attrNameLst>
                                          <p:attrName>style.visibility</p:attrName>
                                        </p:attrNameLst>
                                      </p:cBhvr>
                                      <p:to>
                                        <p:strVal val="visible"/>
                                      </p:to>
                                    </p:set>
                                    <p:animEffect transition="in" filter="fade">
                                      <p:cBhvr>
                                        <p:cTn id="16" dur="2000"/>
                                        <p:tgtEl>
                                          <p:spTgt spid="96259">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6259">
                                            <p:txEl>
                                              <p:pRg st="8" end="8"/>
                                            </p:txEl>
                                          </p:spTgt>
                                        </p:tgtEl>
                                        <p:attrNameLst>
                                          <p:attrName>style.visibility</p:attrName>
                                        </p:attrNameLst>
                                      </p:cBhvr>
                                      <p:to>
                                        <p:strVal val="visible"/>
                                      </p:to>
                                    </p:set>
                                    <p:animEffect transition="in" filter="fade">
                                      <p:cBhvr>
                                        <p:cTn id="19" dur="2000"/>
                                        <p:tgtEl>
                                          <p:spTgt spid="962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txBox="1">
            <a:spLocks/>
          </p:cNvSpPr>
          <p:nvPr/>
        </p:nvSpPr>
        <p:spPr>
          <a:xfrm>
            <a:off x="6400800" y="6584022"/>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700" b="1" kern="1200">
                <a:solidFill>
                  <a:schemeClr val="tx2">
                    <a:lumMod val="75000"/>
                  </a:schemeClr>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rgbClr val="FF3300"/>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rgbClr val="FF3300"/>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rgbClr val="FF3300"/>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rgbClr val="FF3300"/>
                </a:solidFill>
                <a:latin typeface="Times New Roman" pitchFamily="18" charset="0"/>
                <a:ea typeface="+mn-ea"/>
                <a:cs typeface="+mn-cs"/>
              </a:defRPr>
            </a:lvl5pPr>
            <a:lvl6pPr marL="2286000" algn="l" defTabSz="914400" rtl="0" eaLnBrk="1" latinLnBrk="0" hangingPunct="1">
              <a:defRPr sz="2200" b="1" kern="1200">
                <a:solidFill>
                  <a:srgbClr val="FF3300"/>
                </a:solidFill>
                <a:latin typeface="Times New Roman" pitchFamily="18" charset="0"/>
                <a:ea typeface="+mn-ea"/>
                <a:cs typeface="+mn-cs"/>
              </a:defRPr>
            </a:lvl6pPr>
            <a:lvl7pPr marL="2743200" algn="l" defTabSz="914400" rtl="0" eaLnBrk="1" latinLnBrk="0" hangingPunct="1">
              <a:defRPr sz="2200" b="1" kern="1200">
                <a:solidFill>
                  <a:srgbClr val="FF3300"/>
                </a:solidFill>
                <a:latin typeface="Times New Roman" pitchFamily="18" charset="0"/>
                <a:ea typeface="+mn-ea"/>
                <a:cs typeface="+mn-cs"/>
              </a:defRPr>
            </a:lvl7pPr>
            <a:lvl8pPr marL="3200400" algn="l" defTabSz="914400" rtl="0" eaLnBrk="1" latinLnBrk="0" hangingPunct="1">
              <a:defRPr sz="2200" b="1" kern="1200">
                <a:solidFill>
                  <a:srgbClr val="FF3300"/>
                </a:solidFill>
                <a:latin typeface="Times New Roman" pitchFamily="18" charset="0"/>
                <a:ea typeface="+mn-ea"/>
                <a:cs typeface="+mn-cs"/>
              </a:defRPr>
            </a:lvl8pPr>
            <a:lvl9pPr marL="3657600" algn="l" defTabSz="914400" rtl="0" eaLnBrk="1" latinLnBrk="0" hangingPunct="1">
              <a:defRPr sz="2200" b="1" kern="1200">
                <a:solidFill>
                  <a:srgbClr val="FF3300"/>
                </a:solidFill>
                <a:latin typeface="Times New Roman" pitchFamily="18" charset="0"/>
                <a:ea typeface="+mn-ea"/>
                <a:cs typeface="+mn-cs"/>
              </a:defRPr>
            </a:lvl9pPr>
          </a:lstStyle>
          <a:p>
            <a:r>
              <a:rPr lang="en-IN" smtClean="0">
                <a:solidFill>
                  <a:schemeClr val="tx1"/>
                </a:solidFill>
              </a:rPr>
              <a:t>Copyright © 2016 Tech Mahindra. All Rights Reserved.</a:t>
            </a:r>
            <a:endParaRPr lang="en-IN" dirty="0">
              <a:solidFill>
                <a:schemeClr val="tx1"/>
              </a:solidFill>
            </a:endParaRPr>
          </a:p>
        </p:txBody>
      </p:sp>
      <p:sp>
        <p:nvSpPr>
          <p:cNvPr id="34818" name="Footer Placeholder 3"/>
          <p:cNvSpPr>
            <a:spLocks noGrp="1"/>
          </p:cNvSpPr>
          <p:nvPr>
            <p:ph type="ftr" sz="quarter" idx="10"/>
          </p:nvPr>
        </p:nvSpPr>
        <p:spPr>
          <a:xfrm>
            <a:off x="5486400" y="6838950"/>
            <a:ext cx="289560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CONFIDENTIAL© Copyright 2008 Tech Mahindra Limited</a:t>
            </a:r>
          </a:p>
        </p:txBody>
      </p:sp>
      <p:sp>
        <p:nvSpPr>
          <p:cNvPr id="34820" name="Rectangle 2"/>
          <p:cNvSpPr>
            <a:spLocks noGrp="1" noChangeArrowheads="1"/>
          </p:cNvSpPr>
          <p:nvPr>
            <p:ph type="title"/>
          </p:nvPr>
        </p:nvSpPr>
        <p:spPr>
          <a:xfrm>
            <a:off x="304800" y="579438"/>
            <a:ext cx="6705600" cy="411162"/>
          </a:xfrm>
        </p:spPr>
        <p:txBody>
          <a:bodyPr/>
          <a:lstStyle/>
          <a:p>
            <a:pPr eaLnBrk="1" hangingPunct="1"/>
            <a:r>
              <a:rPr lang="en-US" altLang="en-US" dirty="0" smtClean="0"/>
              <a:t>Without Generics </a:t>
            </a:r>
          </a:p>
        </p:txBody>
      </p:sp>
      <p:sp>
        <p:nvSpPr>
          <p:cNvPr id="34821" name="Rectangle 3"/>
          <p:cNvSpPr>
            <a:spLocks noGrp="1" noChangeArrowheads="1"/>
          </p:cNvSpPr>
          <p:nvPr>
            <p:ph type="body" idx="1"/>
          </p:nvPr>
        </p:nvSpPr>
        <p:spPr>
          <a:xfrm>
            <a:off x="381000" y="1447801"/>
            <a:ext cx="8212137" cy="3471624"/>
          </a:xfrm>
        </p:spPr>
        <p:txBody>
          <a:bodyPr/>
          <a:lstStyle/>
          <a:p>
            <a:pPr eaLnBrk="1" hangingPunct="1"/>
            <a:r>
              <a:rPr lang="en-US" altLang="en-US" dirty="0" smtClean="0"/>
              <a:t>Elements of different types can be added to a collection</a:t>
            </a:r>
          </a:p>
          <a:p>
            <a:pPr eaLnBrk="1" hangingPunct="1"/>
            <a:endParaRPr lang="en-US" altLang="en-US" dirty="0" smtClean="0"/>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r>
              <a:rPr lang="en-US" altLang="en-US" dirty="0" smtClean="0"/>
              <a:t>Type casting is needed while retrieving the element, sometimes result in wrong casting</a:t>
            </a:r>
          </a:p>
          <a:p>
            <a:pPr eaLnBrk="1" hangingPunct="1"/>
            <a:endParaRPr lang="en-US" altLang="en-US" dirty="0" smtClean="0"/>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endParaRPr lang="en-US" altLang="en-US" dirty="0" smtClean="0"/>
          </a:p>
        </p:txBody>
      </p:sp>
      <p:sp>
        <p:nvSpPr>
          <p:cNvPr id="110596" name="Text Box 4"/>
          <p:cNvSpPr txBox="1">
            <a:spLocks noChangeArrowheads="1"/>
          </p:cNvSpPr>
          <p:nvPr/>
        </p:nvSpPr>
        <p:spPr bwMode="auto">
          <a:xfrm>
            <a:off x="493713" y="2057400"/>
            <a:ext cx="7467600" cy="13716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CC3300"/>
              </a:buClr>
              <a:buFont typeface="Wingdings" panose="05000000000000000000" pitchFamily="2" charset="2"/>
              <a:buNone/>
            </a:pPr>
            <a:r>
              <a:rPr lang="en-US" altLang="en-US" sz="2000" b="1" dirty="0">
                <a:solidFill>
                  <a:srgbClr val="3C5658"/>
                </a:solidFill>
                <a:latin typeface="Verdana" panose="020B0604030504040204" pitchFamily="34" charset="0"/>
              </a:rPr>
              <a:t>List </a:t>
            </a:r>
            <a:r>
              <a:rPr lang="en-US" altLang="en-US" sz="2000" dirty="0" err="1">
                <a:solidFill>
                  <a:srgbClr val="3C5658"/>
                </a:solidFill>
                <a:latin typeface="Verdana" panose="020B0604030504040204" pitchFamily="34" charset="0"/>
              </a:rPr>
              <a:t>list</a:t>
            </a:r>
            <a:r>
              <a:rPr lang="en-US" altLang="en-US" sz="2000" dirty="0">
                <a:solidFill>
                  <a:srgbClr val="3C5658"/>
                </a:solidFill>
                <a:latin typeface="Verdana" panose="020B0604030504040204" pitchFamily="34" charset="0"/>
              </a:rPr>
              <a:t> = new </a:t>
            </a:r>
            <a:r>
              <a:rPr lang="en-US" altLang="en-US" sz="2000" b="1" dirty="0" err="1">
                <a:solidFill>
                  <a:srgbClr val="3C5658"/>
                </a:solidFill>
                <a:latin typeface="Verdana" panose="020B0604030504040204" pitchFamily="34" charset="0"/>
              </a:rPr>
              <a:t>LinkedList</a:t>
            </a:r>
            <a:r>
              <a:rPr lang="en-US" altLang="en-US" sz="2000" dirty="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r>
              <a:rPr lang="en-US" altLang="en-US" sz="2000" dirty="0" err="1">
                <a:solidFill>
                  <a:srgbClr val="3C5658"/>
                </a:solidFill>
                <a:latin typeface="Verdana" panose="020B0604030504040204" pitchFamily="34" charset="0"/>
              </a:rPr>
              <a:t>list.add</a:t>
            </a:r>
            <a:r>
              <a:rPr lang="en-US" altLang="en-US" sz="2000" dirty="0">
                <a:solidFill>
                  <a:srgbClr val="3C5658"/>
                </a:solidFill>
                <a:latin typeface="Verdana" panose="020B0604030504040204" pitchFamily="34" charset="0"/>
              </a:rPr>
              <a:t>("foo");</a:t>
            </a:r>
          </a:p>
          <a:p>
            <a:pPr eaLnBrk="1" hangingPunct="1">
              <a:spcBef>
                <a:spcPct val="20000"/>
              </a:spcBef>
              <a:buClr>
                <a:srgbClr val="CC3300"/>
              </a:buClr>
              <a:buFont typeface="Wingdings" panose="05000000000000000000" pitchFamily="2" charset="2"/>
              <a:buNone/>
            </a:pPr>
            <a:r>
              <a:rPr lang="en-US" altLang="en-US" sz="2000" dirty="0" err="1" smtClean="0">
                <a:solidFill>
                  <a:srgbClr val="3C5658"/>
                </a:solidFill>
                <a:latin typeface="Verdana" panose="020B0604030504040204" pitchFamily="34" charset="0"/>
              </a:rPr>
              <a:t>list.add</a:t>
            </a:r>
            <a:r>
              <a:rPr lang="en-US" altLang="en-US" sz="2000" dirty="0" smtClean="0">
                <a:solidFill>
                  <a:srgbClr val="3C5658"/>
                </a:solidFill>
                <a:latin typeface="Verdana" panose="020B0604030504040204" pitchFamily="34" charset="0"/>
              </a:rPr>
              <a:t>(7);</a:t>
            </a:r>
            <a:endParaRPr lang="en-US" altLang="en-US" sz="2000" dirty="0">
              <a:solidFill>
                <a:srgbClr val="3C5658"/>
              </a:solidFill>
              <a:latin typeface="Verdana" panose="020B0604030504040204" pitchFamily="34" charset="0"/>
            </a:endParaRPr>
          </a:p>
          <a:p>
            <a:pPr eaLnBrk="1" hangingPunct="1">
              <a:spcBef>
                <a:spcPct val="20000"/>
              </a:spcBef>
              <a:buClr>
                <a:srgbClr val="CC3300"/>
              </a:buClr>
              <a:buFont typeface="Wingdings" panose="05000000000000000000" pitchFamily="2" charset="2"/>
              <a:buNone/>
            </a:pPr>
            <a:endParaRPr lang="en-US" altLang="en-US" sz="2000" dirty="0" smtClean="0">
              <a:solidFill>
                <a:srgbClr val="3C5658"/>
              </a:solidFill>
              <a:latin typeface="Verdana" panose="020B0604030504040204" pitchFamily="34" charset="0"/>
            </a:endParaRPr>
          </a:p>
          <a:p>
            <a:pPr eaLnBrk="1" hangingPunct="1">
              <a:spcBef>
                <a:spcPct val="20000"/>
              </a:spcBef>
              <a:buClr>
                <a:srgbClr val="CC3300"/>
              </a:buClr>
              <a:buFont typeface="Wingdings" panose="05000000000000000000" pitchFamily="2" charset="2"/>
              <a:buNone/>
            </a:pPr>
            <a:endParaRPr lang="en-US" altLang="en-US" sz="2000" dirty="0" smtClean="0">
              <a:solidFill>
                <a:srgbClr val="3C5658"/>
              </a:solidFill>
              <a:latin typeface="Verdana" panose="020B0604030504040204" pitchFamily="34" charset="0"/>
            </a:endParaRPr>
          </a:p>
          <a:p>
            <a:pPr eaLnBrk="1" hangingPunct="1">
              <a:spcBef>
                <a:spcPct val="20000"/>
              </a:spcBef>
              <a:buClr>
                <a:srgbClr val="CC3300"/>
              </a:buClr>
              <a:buFont typeface="Wingdings" panose="05000000000000000000" pitchFamily="2" charset="2"/>
              <a:buNone/>
            </a:pPr>
            <a:endParaRPr lang="en-US" altLang="en-US" sz="2000" dirty="0">
              <a:solidFill>
                <a:srgbClr val="3C5658"/>
              </a:solidFill>
              <a:latin typeface="Verdana" panose="020B0604030504040204" pitchFamily="34" charset="0"/>
            </a:endParaRPr>
          </a:p>
        </p:txBody>
      </p:sp>
      <p:sp>
        <p:nvSpPr>
          <p:cNvPr id="110597" name="Text Box 5"/>
          <p:cNvSpPr txBox="1">
            <a:spLocks noChangeArrowheads="1"/>
          </p:cNvSpPr>
          <p:nvPr/>
        </p:nvSpPr>
        <p:spPr bwMode="auto">
          <a:xfrm>
            <a:off x="609600" y="4599420"/>
            <a:ext cx="7467600" cy="14478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CC3300"/>
              </a:buClr>
              <a:buFont typeface="Wingdings" panose="05000000000000000000" pitchFamily="2" charset="2"/>
              <a:buNone/>
            </a:pPr>
            <a:r>
              <a:rPr lang="en-US" altLang="en-US" sz="2000" dirty="0">
                <a:solidFill>
                  <a:srgbClr val="3C5658"/>
                </a:solidFill>
                <a:latin typeface="Verdana" panose="020B0604030504040204" pitchFamily="34" charset="0"/>
              </a:rPr>
              <a:t>for (</a:t>
            </a:r>
            <a:r>
              <a:rPr lang="en-US" altLang="en-US" sz="2000" dirty="0" err="1">
                <a:solidFill>
                  <a:srgbClr val="3C5658"/>
                </a:solidFill>
                <a:latin typeface="Verdana" panose="020B0604030504040204" pitchFamily="34" charset="0"/>
              </a:rPr>
              <a:t>int</a:t>
            </a:r>
            <a:r>
              <a:rPr lang="en-US" altLang="en-US" sz="2000" dirty="0">
                <a:solidFill>
                  <a:srgbClr val="3C5658"/>
                </a:solidFill>
                <a:latin typeface="Verdana" panose="020B0604030504040204" pitchFamily="34" charset="0"/>
              </a:rPr>
              <a:t> </a:t>
            </a:r>
            <a:r>
              <a:rPr lang="en-US" altLang="en-US" sz="2000" dirty="0" err="1">
                <a:solidFill>
                  <a:srgbClr val="3C5658"/>
                </a:solidFill>
                <a:latin typeface="Verdana" panose="020B0604030504040204" pitchFamily="34" charset="0"/>
              </a:rPr>
              <a:t>i</a:t>
            </a:r>
            <a:r>
              <a:rPr lang="en-US" altLang="en-US" sz="2000" dirty="0">
                <a:solidFill>
                  <a:srgbClr val="3C5658"/>
                </a:solidFill>
                <a:latin typeface="Verdana" panose="020B0604030504040204" pitchFamily="34" charset="0"/>
              </a:rPr>
              <a:t> = 0; </a:t>
            </a:r>
            <a:r>
              <a:rPr lang="en-US" altLang="en-US" sz="2000" dirty="0" err="1">
                <a:solidFill>
                  <a:srgbClr val="3C5658"/>
                </a:solidFill>
                <a:latin typeface="Verdana" panose="020B0604030504040204" pitchFamily="34" charset="0"/>
              </a:rPr>
              <a:t>i</a:t>
            </a:r>
            <a:r>
              <a:rPr lang="en-US" altLang="en-US" sz="2000" dirty="0">
                <a:solidFill>
                  <a:srgbClr val="3C5658"/>
                </a:solidFill>
                <a:latin typeface="Verdana" panose="020B0604030504040204" pitchFamily="34" charset="0"/>
              </a:rPr>
              <a:t> &lt; </a:t>
            </a:r>
            <a:r>
              <a:rPr lang="en-US" altLang="en-US" sz="2000" dirty="0" err="1">
                <a:solidFill>
                  <a:srgbClr val="3C5658"/>
                </a:solidFill>
                <a:latin typeface="Verdana" panose="020B0604030504040204" pitchFamily="34" charset="0"/>
              </a:rPr>
              <a:t>list.size</a:t>
            </a:r>
            <a:r>
              <a:rPr lang="en-US" altLang="en-US" sz="2000" dirty="0">
                <a:solidFill>
                  <a:srgbClr val="3C5658"/>
                </a:solidFill>
                <a:latin typeface="Verdana" panose="020B0604030504040204" pitchFamily="34" charset="0"/>
              </a:rPr>
              <a:t>(); </a:t>
            </a:r>
            <a:r>
              <a:rPr lang="en-US" altLang="en-US" sz="2000" dirty="0" err="1">
                <a:solidFill>
                  <a:srgbClr val="3C5658"/>
                </a:solidFill>
                <a:latin typeface="Verdana" panose="020B0604030504040204" pitchFamily="34" charset="0"/>
              </a:rPr>
              <a:t>i</a:t>
            </a:r>
            <a:r>
              <a:rPr lang="en-US" altLang="en-US" sz="2000" dirty="0">
                <a:solidFill>
                  <a:srgbClr val="3C5658"/>
                </a:solidFill>
                <a:latin typeface="Verdana" panose="020B0604030504040204" pitchFamily="34" charset="0"/>
              </a:rPr>
              <a:t>++) {</a:t>
            </a:r>
          </a:p>
          <a:p>
            <a:pPr eaLnBrk="1" hangingPunct="1">
              <a:spcBef>
                <a:spcPct val="20000"/>
              </a:spcBef>
              <a:buClr>
                <a:srgbClr val="CC3300"/>
              </a:buClr>
              <a:buFont typeface="Wingdings" panose="05000000000000000000" pitchFamily="2" charset="2"/>
              <a:buNone/>
            </a:pPr>
            <a:r>
              <a:rPr lang="en-US" altLang="en-US" sz="2000" dirty="0" smtClean="0">
                <a:solidFill>
                  <a:srgbClr val="3C5658"/>
                </a:solidFill>
                <a:latin typeface="Verdana" panose="020B0604030504040204" pitchFamily="34" charset="0"/>
              </a:rPr>
              <a:t>	String </a:t>
            </a:r>
            <a:r>
              <a:rPr lang="en-US" altLang="en-US" sz="2000" dirty="0">
                <a:solidFill>
                  <a:srgbClr val="3C5658"/>
                </a:solidFill>
                <a:latin typeface="Verdana" panose="020B0604030504040204" pitchFamily="34" charset="0"/>
              </a:rPr>
              <a:t>s = </a:t>
            </a:r>
            <a:r>
              <a:rPr lang="en-US" altLang="en-US" sz="2000" b="1" dirty="0">
                <a:solidFill>
                  <a:srgbClr val="3C5658"/>
                </a:solidFill>
                <a:latin typeface="Verdana" panose="020B0604030504040204" pitchFamily="34" charset="0"/>
              </a:rPr>
              <a:t>(String)</a:t>
            </a:r>
            <a:r>
              <a:rPr lang="en-US" altLang="en-US" sz="2000" dirty="0" err="1">
                <a:solidFill>
                  <a:srgbClr val="3C5658"/>
                </a:solidFill>
                <a:latin typeface="Verdana" panose="020B0604030504040204" pitchFamily="34" charset="0"/>
              </a:rPr>
              <a:t>list.get</a:t>
            </a:r>
            <a:r>
              <a:rPr lang="en-US" altLang="en-US" sz="2000" dirty="0">
                <a:solidFill>
                  <a:srgbClr val="3C5658"/>
                </a:solidFill>
                <a:latin typeface="Verdana" panose="020B0604030504040204" pitchFamily="34" charset="0"/>
              </a:rPr>
              <a:t>(</a:t>
            </a:r>
            <a:r>
              <a:rPr lang="en-US" altLang="en-US" sz="2000" dirty="0" err="1">
                <a:solidFill>
                  <a:srgbClr val="3C5658"/>
                </a:solidFill>
                <a:latin typeface="Verdana" panose="020B0604030504040204" pitchFamily="34" charset="0"/>
              </a:rPr>
              <a:t>i</a:t>
            </a:r>
            <a:r>
              <a:rPr lang="en-US" altLang="en-US" sz="2000" dirty="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r>
              <a:rPr lang="en-US" altLang="en-US" sz="2000" dirty="0">
                <a:solidFill>
                  <a:srgbClr val="3C5658"/>
                </a:solidFill>
                <a:latin typeface="Verdana" panose="020B0604030504040204" pitchFamily="34" charset="0"/>
              </a:rPr>
              <a:t>}</a:t>
            </a:r>
          </a:p>
        </p:txBody>
      </p:sp>
      <p:sp>
        <p:nvSpPr>
          <p:cNvPr id="187407" name="AutoShape 15"/>
          <p:cNvSpPr>
            <a:spLocks noChangeArrowheads="1"/>
          </p:cNvSpPr>
          <p:nvPr/>
        </p:nvSpPr>
        <p:spPr bwMode="auto">
          <a:xfrm>
            <a:off x="6002337" y="4854336"/>
            <a:ext cx="2590800" cy="685800"/>
          </a:xfrm>
          <a:prstGeom prst="wedgeRoundRectCallout">
            <a:avLst>
              <a:gd name="adj1" fmla="val -82107"/>
              <a:gd name="adj2" fmla="val 13637"/>
              <a:gd name="adj3" fmla="val 16667"/>
            </a:avLst>
          </a:prstGeom>
          <a:solidFill>
            <a:srgbClr val="99CCFF">
              <a:alpha val="50195"/>
            </a:srgbClr>
          </a:solidFill>
          <a:ln w="12700" algn="ctr">
            <a:solidFill>
              <a:schemeClr val="tx1"/>
            </a:solidFill>
            <a:miter lim="800000"/>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a:latin typeface="Verdana" panose="020B0604030504040204" pitchFamily="34" charset="0"/>
              </a:rPr>
              <a:t>Run time error</a:t>
            </a:r>
          </a:p>
        </p:txBody>
      </p:sp>
      <p:sp>
        <p:nvSpPr>
          <p:cNvPr id="8" name="AutoShape 15"/>
          <p:cNvSpPr>
            <a:spLocks noChangeArrowheads="1"/>
          </p:cNvSpPr>
          <p:nvPr/>
        </p:nvSpPr>
        <p:spPr bwMode="auto">
          <a:xfrm>
            <a:off x="5353580" y="5930707"/>
            <a:ext cx="2590800" cy="685800"/>
          </a:xfrm>
          <a:prstGeom prst="wedgeRoundRectCallout">
            <a:avLst>
              <a:gd name="adj1" fmla="val -126778"/>
              <a:gd name="adj2" fmla="val -121696"/>
              <a:gd name="adj3" fmla="val 16667"/>
            </a:avLst>
          </a:prstGeom>
          <a:solidFill>
            <a:srgbClr val="99CCFF">
              <a:alpha val="50195"/>
            </a:srgbClr>
          </a:solidFill>
          <a:ln w="12700" algn="ctr">
            <a:solidFill>
              <a:schemeClr val="tx1"/>
            </a:solidFill>
            <a:miter lim="800000"/>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dirty="0" smtClean="0">
                <a:latin typeface="Verdana" panose="020B0604030504040204" pitchFamily="34" charset="0"/>
              </a:rPr>
              <a:t>Explicit type casting</a:t>
            </a:r>
            <a:endParaRPr lang="en-US" altLang="en-US" dirty="0">
              <a:latin typeface="Verdana" panose="020B0604030504040204" pitchFamily="34" charset="0"/>
            </a:endParaRPr>
          </a:p>
        </p:txBody>
      </p:sp>
    </p:spTree>
    <p:extLst>
      <p:ext uri="{BB962C8B-B14F-4D97-AF65-F5344CB8AC3E}">
        <p14:creationId xmlns:p14="http://schemas.microsoft.com/office/powerpoint/2010/main" val="269115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strips(downLeft)">
                                      <p:cBhvr>
                                        <p:cTn id="7" dur="1000"/>
                                        <p:tgtEl>
                                          <p:spTgt spid="11059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10597"/>
                                        </p:tgtEl>
                                        <p:attrNameLst>
                                          <p:attrName>style.visibility</p:attrName>
                                        </p:attrNameLst>
                                      </p:cBhvr>
                                      <p:to>
                                        <p:strVal val="visible"/>
                                      </p:to>
                                    </p:set>
                                    <p:animEffect transition="in" filter="strips(downLeft)">
                                      <p:cBhvr>
                                        <p:cTn id="10" dur="1000"/>
                                        <p:tgtEl>
                                          <p:spTgt spid="110597"/>
                                        </p:tgtEl>
                                      </p:cBhvr>
                                    </p:animEffect>
                                  </p:childTnLst>
                                </p:cTn>
                              </p:par>
                            </p:childTnLst>
                          </p:cTn>
                        </p:par>
                        <p:par>
                          <p:cTn id="11" fill="hold" nodeType="afterGroup">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7407"/>
                                        </p:tgtEl>
                                        <p:attrNameLst>
                                          <p:attrName>style.visibility</p:attrName>
                                        </p:attrNameLst>
                                      </p:cBhvr>
                                      <p:to>
                                        <p:strVal val="visible"/>
                                      </p:to>
                                    </p:set>
                                    <p:animEffect transition="in" filter="fade">
                                      <p:cBhvr>
                                        <p:cTn id="14" dur="2000"/>
                                        <p:tgtEl>
                                          <p:spTgt spid="187407"/>
                                        </p:tgtEl>
                                      </p:cBhvr>
                                    </p:animEffect>
                                  </p:childTnLst>
                                </p:cTn>
                              </p:par>
                            </p:childTnLst>
                          </p:cTn>
                        </p:par>
                        <p:par>
                          <p:cTn id="15" fill="hold">
                            <p:stCondLst>
                              <p:cond delay="3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nimBg="1"/>
      <p:bldP spid="110597" grpId="0" animBg="1"/>
      <p:bldP spid="18740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CONFIDENTIAL© Copyright 2008 Tech Mahindra Limited</a:t>
            </a:r>
          </a:p>
        </p:txBody>
      </p:sp>
      <p:sp>
        <p:nvSpPr>
          <p:cNvPr id="36868" name="Rectangle 2"/>
          <p:cNvSpPr>
            <a:spLocks noGrp="1" noChangeArrowheads="1"/>
          </p:cNvSpPr>
          <p:nvPr>
            <p:ph type="title"/>
          </p:nvPr>
        </p:nvSpPr>
        <p:spPr>
          <a:xfrm>
            <a:off x="228600" y="570200"/>
            <a:ext cx="6705600" cy="411162"/>
          </a:xfrm>
        </p:spPr>
        <p:txBody>
          <a:bodyPr/>
          <a:lstStyle/>
          <a:p>
            <a:pPr eaLnBrk="1" hangingPunct="1"/>
            <a:r>
              <a:rPr lang="en-US" altLang="en-US" dirty="0" smtClean="0"/>
              <a:t>With Generics</a:t>
            </a:r>
          </a:p>
        </p:txBody>
      </p:sp>
      <p:sp>
        <p:nvSpPr>
          <p:cNvPr id="36869" name="Rectangle 3"/>
          <p:cNvSpPr>
            <a:spLocks noGrp="1" noChangeArrowheads="1"/>
          </p:cNvSpPr>
          <p:nvPr>
            <p:ph type="body" idx="1"/>
          </p:nvPr>
        </p:nvSpPr>
        <p:spPr>
          <a:xfrm>
            <a:off x="468312" y="1101804"/>
            <a:ext cx="8212137" cy="1107996"/>
          </a:xfrm>
        </p:spPr>
        <p:txBody>
          <a:bodyPr/>
          <a:lstStyle/>
          <a:p>
            <a:pPr eaLnBrk="1" hangingPunct="1"/>
            <a:r>
              <a:rPr lang="en-US" altLang="en-US" dirty="0"/>
              <a:t>No explicit type casting</a:t>
            </a:r>
          </a:p>
          <a:p>
            <a:pPr eaLnBrk="1" hangingPunct="1"/>
            <a:r>
              <a:rPr lang="en-US" altLang="en-US" dirty="0"/>
              <a:t>The compiler can now check the type correctness of the program at compile-time</a:t>
            </a:r>
          </a:p>
          <a:p>
            <a:pPr eaLnBrk="1" hangingPunct="1"/>
            <a:r>
              <a:rPr lang="en-US" altLang="en-US" dirty="0"/>
              <a:t>Improved readability &amp; </a:t>
            </a:r>
            <a:r>
              <a:rPr lang="en-US" altLang="en-US" dirty="0" smtClean="0"/>
              <a:t>robustness</a:t>
            </a:r>
          </a:p>
        </p:txBody>
      </p:sp>
      <p:sp>
        <p:nvSpPr>
          <p:cNvPr id="112644" name="Text Box 4"/>
          <p:cNvSpPr txBox="1">
            <a:spLocks noChangeArrowheads="1"/>
          </p:cNvSpPr>
          <p:nvPr/>
        </p:nvSpPr>
        <p:spPr bwMode="auto">
          <a:xfrm>
            <a:off x="609600" y="2698968"/>
            <a:ext cx="7467600" cy="14478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spcBef>
                <a:spcPct val="20000"/>
              </a:spcBef>
              <a:buClr>
                <a:srgbClr val="CC3300"/>
              </a:buClr>
            </a:pPr>
            <a:r>
              <a:rPr lang="en-US" altLang="en-US" sz="2000" b="1" dirty="0">
                <a:solidFill>
                  <a:srgbClr val="3C5658"/>
                </a:solidFill>
                <a:latin typeface="Verdana" panose="020B0604030504040204" pitchFamily="34" charset="0"/>
              </a:rPr>
              <a:t>List</a:t>
            </a:r>
            <a:r>
              <a:rPr lang="en-US" altLang="en-US" sz="2000" b="1" dirty="0">
                <a:solidFill>
                  <a:srgbClr val="FF0000"/>
                </a:solidFill>
                <a:latin typeface="Verdana" panose="020B0604030504040204" pitchFamily="34" charset="0"/>
              </a:rPr>
              <a:t>&lt;String&gt;</a:t>
            </a:r>
            <a:r>
              <a:rPr lang="en-US" altLang="en-US" sz="2000" b="1" dirty="0">
                <a:solidFill>
                  <a:srgbClr val="3C5658"/>
                </a:solidFill>
                <a:latin typeface="Verdana" panose="020B0604030504040204" pitchFamily="34" charset="0"/>
              </a:rPr>
              <a:t> </a:t>
            </a:r>
            <a:r>
              <a:rPr lang="en-US" altLang="en-US" sz="2000" dirty="0">
                <a:solidFill>
                  <a:srgbClr val="3C5658"/>
                </a:solidFill>
                <a:latin typeface="Verdana" panose="020B0604030504040204" pitchFamily="34" charset="0"/>
              </a:rPr>
              <a:t>list = new </a:t>
            </a:r>
            <a:r>
              <a:rPr lang="en-US" altLang="en-US" sz="2000" b="1" dirty="0" err="1">
                <a:solidFill>
                  <a:srgbClr val="3C5658"/>
                </a:solidFill>
                <a:latin typeface="Verdana" panose="020B0604030504040204" pitchFamily="34" charset="0"/>
              </a:rPr>
              <a:t>LinkedList</a:t>
            </a:r>
            <a:r>
              <a:rPr lang="en-US" altLang="en-US" sz="2000" b="1" dirty="0">
                <a:solidFill>
                  <a:srgbClr val="FF0000"/>
                </a:solidFill>
                <a:latin typeface="Verdana" panose="020B0604030504040204" pitchFamily="34" charset="0"/>
              </a:rPr>
              <a:t>&lt;String&gt;</a:t>
            </a:r>
            <a:r>
              <a:rPr lang="en-US" altLang="en-US" sz="2000" dirty="0">
                <a:solidFill>
                  <a:srgbClr val="3C5658"/>
                </a:solidFill>
                <a:latin typeface="Verdana" panose="020B0604030504040204" pitchFamily="34" charset="0"/>
              </a:rPr>
              <a:t>();</a:t>
            </a:r>
          </a:p>
          <a:p>
            <a:pPr marL="0" indent="0" eaLnBrk="1" hangingPunct="1">
              <a:spcBef>
                <a:spcPct val="20000"/>
              </a:spcBef>
              <a:buClr>
                <a:srgbClr val="CC3300"/>
              </a:buClr>
            </a:pPr>
            <a:r>
              <a:rPr lang="en-US" altLang="en-US" sz="2000" dirty="0" err="1">
                <a:solidFill>
                  <a:srgbClr val="3C5658"/>
                </a:solidFill>
                <a:latin typeface="Verdana" panose="020B0604030504040204" pitchFamily="34" charset="0"/>
              </a:rPr>
              <a:t>list.add</a:t>
            </a:r>
            <a:r>
              <a:rPr lang="en-US" altLang="en-US" sz="2000" dirty="0">
                <a:solidFill>
                  <a:srgbClr val="3C5658"/>
                </a:solidFill>
                <a:latin typeface="Verdana" panose="020B0604030504040204" pitchFamily="34" charset="0"/>
              </a:rPr>
              <a:t>("foo");</a:t>
            </a:r>
          </a:p>
          <a:p>
            <a:pPr marL="0" indent="0" eaLnBrk="1" hangingPunct="1">
              <a:spcBef>
                <a:spcPct val="20000"/>
              </a:spcBef>
              <a:buClr>
                <a:srgbClr val="CC3300"/>
              </a:buClr>
            </a:pPr>
            <a:r>
              <a:rPr lang="en-US" altLang="en-US" sz="2000" dirty="0" err="1" smtClean="0">
                <a:solidFill>
                  <a:srgbClr val="3C5658"/>
                </a:solidFill>
                <a:latin typeface="Verdana" panose="020B0604030504040204" pitchFamily="34" charset="0"/>
              </a:rPr>
              <a:t>list.add</a:t>
            </a:r>
            <a:r>
              <a:rPr lang="en-US" altLang="en-US" sz="2000" dirty="0" smtClean="0">
                <a:solidFill>
                  <a:srgbClr val="3C5658"/>
                </a:solidFill>
                <a:latin typeface="Verdana" panose="020B0604030504040204" pitchFamily="34" charset="0"/>
              </a:rPr>
              <a:t>(7);</a:t>
            </a:r>
            <a:endParaRPr lang="en-US" altLang="en-US" sz="2000" dirty="0">
              <a:solidFill>
                <a:srgbClr val="3C5658"/>
              </a:solidFill>
              <a:latin typeface="Verdana" panose="020B0604030504040204" pitchFamily="34" charset="0"/>
            </a:endParaRPr>
          </a:p>
        </p:txBody>
      </p:sp>
      <p:sp>
        <p:nvSpPr>
          <p:cNvPr id="187407" name="AutoShape 15"/>
          <p:cNvSpPr>
            <a:spLocks noChangeArrowheads="1"/>
          </p:cNvSpPr>
          <p:nvPr/>
        </p:nvSpPr>
        <p:spPr bwMode="auto">
          <a:xfrm>
            <a:off x="6477000" y="3200049"/>
            <a:ext cx="2590800" cy="685800"/>
          </a:xfrm>
          <a:prstGeom prst="wedgeRoundRectCallout">
            <a:avLst>
              <a:gd name="adj1" fmla="val -194215"/>
              <a:gd name="adj2" fmla="val 21065"/>
              <a:gd name="adj3" fmla="val 16667"/>
            </a:avLst>
          </a:prstGeom>
          <a:solidFill>
            <a:srgbClr val="99CCFF">
              <a:alpha val="50195"/>
            </a:srgbClr>
          </a:solidFill>
          <a:ln w="12700" algn="ctr">
            <a:solidFill>
              <a:schemeClr val="tx1"/>
            </a:solidFill>
            <a:miter lim="800000"/>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dirty="0">
                <a:latin typeface="Verdana" panose="020B0604030504040204" pitchFamily="34" charset="0"/>
              </a:rPr>
              <a:t>Compile time error</a:t>
            </a:r>
          </a:p>
        </p:txBody>
      </p:sp>
      <p:sp>
        <p:nvSpPr>
          <p:cNvPr id="9" name="Text Box 5"/>
          <p:cNvSpPr txBox="1">
            <a:spLocks noChangeArrowheads="1"/>
          </p:cNvSpPr>
          <p:nvPr/>
        </p:nvSpPr>
        <p:spPr bwMode="auto">
          <a:xfrm>
            <a:off x="609600" y="4417002"/>
            <a:ext cx="7467600" cy="14478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CC3300"/>
              </a:buClr>
              <a:buFont typeface="Wingdings" panose="05000000000000000000" pitchFamily="2" charset="2"/>
              <a:buNone/>
            </a:pPr>
            <a:r>
              <a:rPr lang="en-US" altLang="en-US" sz="2000" dirty="0">
                <a:solidFill>
                  <a:srgbClr val="3C5658"/>
                </a:solidFill>
                <a:latin typeface="Verdana" panose="020B0604030504040204" pitchFamily="34" charset="0"/>
              </a:rPr>
              <a:t>for (</a:t>
            </a:r>
            <a:r>
              <a:rPr lang="en-US" altLang="en-US" sz="2000" dirty="0" err="1">
                <a:solidFill>
                  <a:srgbClr val="3C5658"/>
                </a:solidFill>
                <a:latin typeface="Verdana" panose="020B0604030504040204" pitchFamily="34" charset="0"/>
              </a:rPr>
              <a:t>int</a:t>
            </a:r>
            <a:r>
              <a:rPr lang="en-US" altLang="en-US" sz="2000" dirty="0">
                <a:solidFill>
                  <a:srgbClr val="3C5658"/>
                </a:solidFill>
                <a:latin typeface="Verdana" panose="020B0604030504040204" pitchFamily="34" charset="0"/>
              </a:rPr>
              <a:t> </a:t>
            </a:r>
            <a:r>
              <a:rPr lang="en-US" altLang="en-US" sz="2000" dirty="0" err="1">
                <a:solidFill>
                  <a:srgbClr val="3C5658"/>
                </a:solidFill>
                <a:latin typeface="Verdana" panose="020B0604030504040204" pitchFamily="34" charset="0"/>
              </a:rPr>
              <a:t>i</a:t>
            </a:r>
            <a:r>
              <a:rPr lang="en-US" altLang="en-US" sz="2000" dirty="0">
                <a:solidFill>
                  <a:srgbClr val="3C5658"/>
                </a:solidFill>
                <a:latin typeface="Verdana" panose="020B0604030504040204" pitchFamily="34" charset="0"/>
              </a:rPr>
              <a:t> = 0; </a:t>
            </a:r>
            <a:r>
              <a:rPr lang="en-US" altLang="en-US" sz="2000" dirty="0" err="1">
                <a:solidFill>
                  <a:srgbClr val="3C5658"/>
                </a:solidFill>
                <a:latin typeface="Verdana" panose="020B0604030504040204" pitchFamily="34" charset="0"/>
              </a:rPr>
              <a:t>i</a:t>
            </a:r>
            <a:r>
              <a:rPr lang="en-US" altLang="en-US" sz="2000" dirty="0">
                <a:solidFill>
                  <a:srgbClr val="3C5658"/>
                </a:solidFill>
                <a:latin typeface="Verdana" panose="020B0604030504040204" pitchFamily="34" charset="0"/>
              </a:rPr>
              <a:t> &lt; </a:t>
            </a:r>
            <a:r>
              <a:rPr lang="en-US" altLang="en-US" sz="2000" dirty="0" err="1">
                <a:solidFill>
                  <a:srgbClr val="3C5658"/>
                </a:solidFill>
                <a:latin typeface="Verdana" panose="020B0604030504040204" pitchFamily="34" charset="0"/>
              </a:rPr>
              <a:t>list.size</a:t>
            </a:r>
            <a:r>
              <a:rPr lang="en-US" altLang="en-US" sz="2000" dirty="0">
                <a:solidFill>
                  <a:srgbClr val="3C5658"/>
                </a:solidFill>
                <a:latin typeface="Verdana" panose="020B0604030504040204" pitchFamily="34" charset="0"/>
              </a:rPr>
              <a:t>(); </a:t>
            </a:r>
            <a:r>
              <a:rPr lang="en-US" altLang="en-US" sz="2000" dirty="0" err="1">
                <a:solidFill>
                  <a:srgbClr val="3C5658"/>
                </a:solidFill>
                <a:latin typeface="Verdana" panose="020B0604030504040204" pitchFamily="34" charset="0"/>
              </a:rPr>
              <a:t>i</a:t>
            </a:r>
            <a:r>
              <a:rPr lang="en-US" altLang="en-US" sz="2000" dirty="0">
                <a:solidFill>
                  <a:srgbClr val="3C5658"/>
                </a:solidFill>
                <a:latin typeface="Verdana" panose="020B0604030504040204" pitchFamily="34" charset="0"/>
              </a:rPr>
              <a:t>++) {</a:t>
            </a:r>
          </a:p>
          <a:p>
            <a:pPr eaLnBrk="1" hangingPunct="1">
              <a:spcBef>
                <a:spcPct val="20000"/>
              </a:spcBef>
              <a:buClr>
                <a:srgbClr val="CC3300"/>
              </a:buClr>
              <a:buFont typeface="Wingdings" panose="05000000000000000000" pitchFamily="2" charset="2"/>
              <a:buNone/>
            </a:pPr>
            <a:r>
              <a:rPr lang="en-US" altLang="en-US" sz="2000" dirty="0" smtClean="0">
                <a:solidFill>
                  <a:srgbClr val="3C5658"/>
                </a:solidFill>
                <a:latin typeface="Verdana" panose="020B0604030504040204" pitchFamily="34" charset="0"/>
              </a:rPr>
              <a:t>	String </a:t>
            </a:r>
            <a:r>
              <a:rPr lang="en-US" altLang="en-US" sz="2000" dirty="0">
                <a:solidFill>
                  <a:srgbClr val="3C5658"/>
                </a:solidFill>
                <a:latin typeface="Verdana" panose="020B0604030504040204" pitchFamily="34" charset="0"/>
              </a:rPr>
              <a:t>s = </a:t>
            </a:r>
            <a:r>
              <a:rPr lang="en-US" altLang="en-US" sz="2000" dirty="0" err="1" smtClean="0">
                <a:solidFill>
                  <a:srgbClr val="3C5658"/>
                </a:solidFill>
                <a:latin typeface="Verdana" panose="020B0604030504040204" pitchFamily="34" charset="0"/>
              </a:rPr>
              <a:t>list.get</a:t>
            </a:r>
            <a:r>
              <a:rPr lang="en-US" altLang="en-US" sz="2000" dirty="0" smtClean="0">
                <a:solidFill>
                  <a:srgbClr val="3C5658"/>
                </a:solidFill>
                <a:latin typeface="Verdana" panose="020B0604030504040204" pitchFamily="34" charset="0"/>
              </a:rPr>
              <a:t>(</a:t>
            </a:r>
            <a:r>
              <a:rPr lang="en-US" altLang="en-US" sz="2000" dirty="0" err="1" smtClean="0">
                <a:solidFill>
                  <a:srgbClr val="3C5658"/>
                </a:solidFill>
                <a:latin typeface="Verdana" panose="020B0604030504040204" pitchFamily="34" charset="0"/>
              </a:rPr>
              <a:t>i</a:t>
            </a:r>
            <a:r>
              <a:rPr lang="en-US" altLang="en-US" sz="2000" dirty="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r>
              <a:rPr lang="en-US" altLang="en-US" sz="2000" dirty="0">
                <a:solidFill>
                  <a:srgbClr val="3C5658"/>
                </a:solidFill>
                <a:latin typeface="Verdana" panose="020B0604030504040204" pitchFamily="34" charset="0"/>
              </a:rPr>
              <a:t>}</a:t>
            </a:r>
          </a:p>
        </p:txBody>
      </p:sp>
      <p:sp>
        <p:nvSpPr>
          <p:cNvPr id="10" name="AutoShape 15"/>
          <p:cNvSpPr>
            <a:spLocks noChangeArrowheads="1"/>
          </p:cNvSpPr>
          <p:nvPr/>
        </p:nvSpPr>
        <p:spPr bwMode="auto">
          <a:xfrm>
            <a:off x="5105400" y="5864802"/>
            <a:ext cx="2971800" cy="685800"/>
          </a:xfrm>
          <a:prstGeom prst="wedgeRoundRectCallout">
            <a:avLst>
              <a:gd name="adj1" fmla="val -138069"/>
              <a:gd name="adj2" fmla="val -142796"/>
              <a:gd name="adj3" fmla="val 16667"/>
            </a:avLst>
          </a:prstGeom>
          <a:solidFill>
            <a:srgbClr val="99CCFF">
              <a:alpha val="50195"/>
            </a:srgbClr>
          </a:solidFill>
          <a:ln w="12700" algn="ctr">
            <a:solidFill>
              <a:schemeClr val="tx1"/>
            </a:solidFill>
            <a:miter lim="800000"/>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0033CC"/>
              </a:buClr>
              <a:buSzPct val="155000"/>
              <a:buFont typeface="Symbol" panose="05050102010706020507" pitchFamily="18" charset="2"/>
              <a:buNone/>
            </a:pPr>
            <a:r>
              <a:rPr lang="en-US" altLang="en-US" dirty="0" smtClean="0">
                <a:latin typeface="Verdana" panose="020B0604030504040204" pitchFamily="34" charset="0"/>
              </a:rPr>
              <a:t>No explicit type casting</a:t>
            </a:r>
            <a:endParaRPr lang="en-US" altLang="en-US" dirty="0">
              <a:latin typeface="Verdana" panose="020B0604030504040204" pitchFamily="34" charset="0"/>
            </a:endParaRPr>
          </a:p>
        </p:txBody>
      </p:sp>
      <p:sp>
        <p:nvSpPr>
          <p:cNvPr id="11" name="Footer Placeholder 1"/>
          <p:cNvSpPr txBox="1">
            <a:spLocks/>
          </p:cNvSpPr>
          <p:nvPr/>
        </p:nvSpPr>
        <p:spPr>
          <a:xfrm>
            <a:off x="6400800" y="6584022"/>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700" b="1" kern="1200">
                <a:solidFill>
                  <a:schemeClr val="tx2">
                    <a:lumMod val="75000"/>
                  </a:schemeClr>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rgbClr val="FF3300"/>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rgbClr val="FF3300"/>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rgbClr val="FF3300"/>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rgbClr val="FF3300"/>
                </a:solidFill>
                <a:latin typeface="Times New Roman" pitchFamily="18" charset="0"/>
                <a:ea typeface="+mn-ea"/>
                <a:cs typeface="+mn-cs"/>
              </a:defRPr>
            </a:lvl5pPr>
            <a:lvl6pPr marL="2286000" algn="l" defTabSz="914400" rtl="0" eaLnBrk="1" latinLnBrk="0" hangingPunct="1">
              <a:defRPr sz="2200" b="1" kern="1200">
                <a:solidFill>
                  <a:srgbClr val="FF3300"/>
                </a:solidFill>
                <a:latin typeface="Times New Roman" pitchFamily="18" charset="0"/>
                <a:ea typeface="+mn-ea"/>
                <a:cs typeface="+mn-cs"/>
              </a:defRPr>
            </a:lvl6pPr>
            <a:lvl7pPr marL="2743200" algn="l" defTabSz="914400" rtl="0" eaLnBrk="1" latinLnBrk="0" hangingPunct="1">
              <a:defRPr sz="2200" b="1" kern="1200">
                <a:solidFill>
                  <a:srgbClr val="FF3300"/>
                </a:solidFill>
                <a:latin typeface="Times New Roman" pitchFamily="18" charset="0"/>
                <a:ea typeface="+mn-ea"/>
                <a:cs typeface="+mn-cs"/>
              </a:defRPr>
            </a:lvl7pPr>
            <a:lvl8pPr marL="3200400" algn="l" defTabSz="914400" rtl="0" eaLnBrk="1" latinLnBrk="0" hangingPunct="1">
              <a:defRPr sz="2200" b="1" kern="1200">
                <a:solidFill>
                  <a:srgbClr val="FF3300"/>
                </a:solidFill>
                <a:latin typeface="Times New Roman" pitchFamily="18" charset="0"/>
                <a:ea typeface="+mn-ea"/>
                <a:cs typeface="+mn-cs"/>
              </a:defRPr>
            </a:lvl8pPr>
            <a:lvl9pPr marL="3657600" algn="l" defTabSz="914400" rtl="0" eaLnBrk="1" latinLnBrk="0" hangingPunct="1">
              <a:defRPr sz="2200" b="1" kern="1200">
                <a:solidFill>
                  <a:srgbClr val="FF3300"/>
                </a:solidFill>
                <a:latin typeface="Times New Roman" pitchFamily="18" charset="0"/>
                <a:ea typeface="+mn-ea"/>
                <a:cs typeface="+mn-cs"/>
              </a:defRPr>
            </a:lvl9pPr>
          </a:lstStyle>
          <a:p>
            <a:r>
              <a:rPr lang="en-IN"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722663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strips(downLeft)">
                                      <p:cBhvr>
                                        <p:cTn id="7" dur="1000"/>
                                        <p:tgtEl>
                                          <p:spTgt spid="112644"/>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87407"/>
                                        </p:tgtEl>
                                        <p:attrNameLst>
                                          <p:attrName>style.visibility</p:attrName>
                                        </p:attrNameLst>
                                      </p:cBhvr>
                                      <p:to>
                                        <p:strVal val="visible"/>
                                      </p:to>
                                    </p:set>
                                    <p:animEffect transition="in" filter="fade">
                                      <p:cBhvr>
                                        <p:cTn id="11" dur="2000"/>
                                        <p:tgtEl>
                                          <p:spTgt spid="187407"/>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strips(downLeft)">
                                      <p:cBhvr>
                                        <p:cTn id="14" dur="1000"/>
                                        <p:tgtEl>
                                          <p:spTgt spid="9"/>
                                        </p:tgtEl>
                                      </p:cBhvr>
                                    </p:animEffect>
                                  </p:childTnLst>
                                </p:cTn>
                              </p:par>
                            </p:childTnLst>
                          </p:cTn>
                        </p:par>
                        <p:par>
                          <p:cTn id="15" fill="hold">
                            <p:stCondLst>
                              <p:cond delay="30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87407"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685800" y="2743200"/>
            <a:ext cx="8229600" cy="30480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lvl="1" indent="0" eaLnBrk="1" hangingPunct="1">
              <a:spcBef>
                <a:spcPct val="20000"/>
              </a:spcBef>
              <a:buClr>
                <a:srgbClr val="CC3300"/>
              </a:buClr>
            </a:pPr>
            <a:r>
              <a:rPr lang="en-US" altLang="en-US" sz="1800" dirty="0" smtClean="0">
                <a:solidFill>
                  <a:srgbClr val="3C5658"/>
                </a:solidFill>
                <a:latin typeface="Verdana" panose="020B0604030504040204" pitchFamily="34" charset="0"/>
              </a:rPr>
              <a:t>List&lt;String</a:t>
            </a:r>
            <a:r>
              <a:rPr lang="en-US" altLang="en-US" sz="1800" dirty="0">
                <a:solidFill>
                  <a:srgbClr val="3C5658"/>
                </a:solidFill>
                <a:latin typeface="Verdana" panose="020B0604030504040204" pitchFamily="34" charset="0"/>
              </a:rPr>
              <a:t>&gt; </a:t>
            </a:r>
            <a:r>
              <a:rPr lang="en-US" altLang="en-US" sz="1800" dirty="0" err="1">
                <a:solidFill>
                  <a:srgbClr val="3C5658"/>
                </a:solidFill>
                <a:latin typeface="Verdana" panose="020B0604030504040204" pitchFamily="34" charset="0"/>
              </a:rPr>
              <a:t>listOfStrings</a:t>
            </a:r>
            <a:r>
              <a:rPr lang="en-US" altLang="en-US" sz="1800" dirty="0">
                <a:solidFill>
                  <a:srgbClr val="3C5658"/>
                </a:solidFill>
                <a:latin typeface="Verdana" panose="020B0604030504040204" pitchFamily="34" charset="0"/>
              </a:rPr>
              <a:t> = new </a:t>
            </a:r>
            <a:r>
              <a:rPr lang="en-US" altLang="en-US" sz="1800" dirty="0" err="1">
                <a:solidFill>
                  <a:srgbClr val="3C5658"/>
                </a:solidFill>
                <a:latin typeface="Verdana" panose="020B0604030504040204" pitchFamily="34" charset="0"/>
              </a:rPr>
              <a:t>LinkedList</a:t>
            </a:r>
            <a:r>
              <a:rPr lang="en-US" altLang="en-US" sz="1800" dirty="0">
                <a:solidFill>
                  <a:srgbClr val="3C5658"/>
                </a:solidFill>
                <a:latin typeface="Verdana" panose="020B0604030504040204" pitchFamily="34" charset="0"/>
              </a:rPr>
              <a:t>&lt;String&gt;();</a:t>
            </a:r>
            <a:br>
              <a:rPr lang="en-US" altLang="en-US" sz="1800" dirty="0">
                <a:solidFill>
                  <a:srgbClr val="3C5658"/>
                </a:solidFill>
                <a:latin typeface="Verdana" panose="020B0604030504040204" pitchFamily="34" charset="0"/>
              </a:rPr>
            </a:br>
            <a:r>
              <a:rPr lang="en-US" altLang="en-US" sz="1800" dirty="0" smtClean="0">
                <a:solidFill>
                  <a:srgbClr val="3C5658"/>
                </a:solidFill>
                <a:latin typeface="Verdana" panose="020B0604030504040204" pitchFamily="34" charset="0"/>
              </a:rPr>
              <a:t>...</a:t>
            </a:r>
          </a:p>
          <a:p>
            <a:pPr marL="0" lvl="1" indent="0" eaLnBrk="1" hangingPunct="1">
              <a:spcBef>
                <a:spcPct val="20000"/>
              </a:spcBef>
              <a:buClr>
                <a:srgbClr val="CC3300"/>
              </a:buClr>
            </a:pPr>
            <a:r>
              <a:rPr lang="en-US" altLang="en-US" sz="1800" dirty="0" smtClean="0">
                <a:solidFill>
                  <a:srgbClr val="3C5658"/>
                </a:solidFill>
                <a:latin typeface="Verdana" panose="020B0604030504040204" pitchFamily="34" charset="0"/>
              </a:rPr>
              <a:t>…</a:t>
            </a:r>
          </a:p>
          <a:p>
            <a:pPr marL="0" lvl="1" indent="0" eaLnBrk="1" hangingPunct="1">
              <a:spcBef>
                <a:spcPct val="20000"/>
              </a:spcBef>
              <a:buClr>
                <a:srgbClr val="CC3300"/>
              </a:buClr>
            </a:pPr>
            <a:r>
              <a:rPr lang="en-US" altLang="en-US" sz="1800" dirty="0" smtClean="0">
                <a:solidFill>
                  <a:srgbClr val="3C5658"/>
                </a:solidFill>
                <a:latin typeface="Verdana" panose="020B0604030504040204" pitchFamily="34" charset="0"/>
              </a:rPr>
              <a:t>Iterator&lt;String</a:t>
            </a:r>
            <a:r>
              <a:rPr lang="en-US" altLang="en-US" sz="1800" dirty="0">
                <a:solidFill>
                  <a:srgbClr val="3C5658"/>
                </a:solidFill>
                <a:latin typeface="Verdana" panose="020B0604030504040204" pitchFamily="34" charset="0"/>
              </a:rPr>
              <a:t>&gt; </a:t>
            </a:r>
            <a:r>
              <a:rPr lang="en-US" altLang="en-US" sz="1800" dirty="0" err="1">
                <a:solidFill>
                  <a:srgbClr val="3C5658"/>
                </a:solidFill>
                <a:latin typeface="Verdana" panose="020B0604030504040204" pitchFamily="34" charset="0"/>
              </a:rPr>
              <a:t>i</a:t>
            </a:r>
            <a:r>
              <a:rPr lang="en-US" altLang="en-US" sz="1800" dirty="0">
                <a:solidFill>
                  <a:srgbClr val="3C5658"/>
                </a:solidFill>
                <a:latin typeface="Verdana" panose="020B0604030504040204" pitchFamily="34" charset="0"/>
              </a:rPr>
              <a:t> = </a:t>
            </a:r>
            <a:r>
              <a:rPr lang="en-US" altLang="en-US" sz="1800" dirty="0" err="1">
                <a:solidFill>
                  <a:srgbClr val="3C5658"/>
                </a:solidFill>
                <a:latin typeface="Verdana" panose="020B0604030504040204" pitchFamily="34" charset="0"/>
              </a:rPr>
              <a:t>listOfStrings.iterator</a:t>
            </a:r>
            <a:r>
              <a:rPr lang="en-US" altLang="en-US" sz="1800" dirty="0">
                <a:solidFill>
                  <a:srgbClr val="3C5658"/>
                </a:solidFill>
                <a:latin typeface="Verdana" panose="020B0604030504040204" pitchFamily="34" charset="0"/>
              </a:rPr>
              <a:t>(); </a:t>
            </a:r>
            <a:endParaRPr lang="en-US" altLang="en-US" sz="1800" dirty="0" smtClean="0">
              <a:solidFill>
                <a:srgbClr val="3C5658"/>
              </a:solidFill>
              <a:latin typeface="Verdana" panose="020B0604030504040204" pitchFamily="34" charset="0"/>
            </a:endParaRPr>
          </a:p>
          <a:p>
            <a:pPr marL="0" lvl="1" indent="0" eaLnBrk="1" hangingPunct="1">
              <a:spcBef>
                <a:spcPct val="20000"/>
              </a:spcBef>
              <a:buClr>
                <a:srgbClr val="CC3300"/>
              </a:buClr>
            </a:pPr>
            <a:endParaRPr lang="en-US" altLang="en-US" sz="1800" dirty="0" smtClean="0">
              <a:solidFill>
                <a:srgbClr val="3C5658"/>
              </a:solidFill>
              <a:latin typeface="Verdana" panose="020B0604030504040204" pitchFamily="34" charset="0"/>
            </a:endParaRPr>
          </a:p>
          <a:p>
            <a:pPr marL="0" lvl="1" indent="0" eaLnBrk="1" hangingPunct="1">
              <a:spcBef>
                <a:spcPct val="20000"/>
              </a:spcBef>
              <a:buClr>
                <a:srgbClr val="CC3300"/>
              </a:buClr>
            </a:pPr>
            <a:r>
              <a:rPr lang="en-US" altLang="en-US" sz="1800" dirty="0" smtClean="0">
                <a:solidFill>
                  <a:srgbClr val="3C5658"/>
                </a:solidFill>
                <a:latin typeface="Verdana" panose="020B0604030504040204" pitchFamily="34" charset="0"/>
              </a:rPr>
              <a:t>while(</a:t>
            </a:r>
            <a:r>
              <a:rPr lang="en-US" altLang="en-US" sz="1800" dirty="0" err="1" smtClean="0">
                <a:solidFill>
                  <a:srgbClr val="3C5658"/>
                </a:solidFill>
                <a:latin typeface="Verdana" panose="020B0604030504040204" pitchFamily="34" charset="0"/>
              </a:rPr>
              <a:t>i.hasNext</a:t>
            </a:r>
            <a:r>
              <a:rPr lang="en-US" altLang="en-US" sz="1800" dirty="0" smtClean="0">
                <a:solidFill>
                  <a:srgbClr val="3C5658"/>
                </a:solidFill>
                <a:latin typeface="Verdana" panose="020B0604030504040204" pitchFamily="34" charset="0"/>
              </a:rPr>
              <a:t>()) </a:t>
            </a:r>
            <a:r>
              <a:rPr lang="en-US" altLang="en-US" sz="1800" dirty="0">
                <a:solidFill>
                  <a:srgbClr val="3C5658"/>
                </a:solidFill>
                <a:latin typeface="Verdana" panose="020B0604030504040204" pitchFamily="34" charset="0"/>
              </a:rPr>
              <a:t>{</a:t>
            </a:r>
            <a:br>
              <a:rPr lang="en-US" altLang="en-US" sz="1800" dirty="0">
                <a:solidFill>
                  <a:srgbClr val="3C5658"/>
                </a:solidFill>
                <a:latin typeface="Verdana" panose="020B0604030504040204" pitchFamily="34" charset="0"/>
              </a:rPr>
            </a:br>
            <a:r>
              <a:rPr lang="en-US" altLang="en-US" sz="1800" dirty="0">
                <a:solidFill>
                  <a:srgbClr val="3C5658"/>
                </a:solidFill>
                <a:latin typeface="Verdana" panose="020B0604030504040204" pitchFamily="34" charset="0"/>
              </a:rPr>
              <a:t>    String s = </a:t>
            </a:r>
            <a:r>
              <a:rPr lang="en-US" altLang="en-US" sz="1800" dirty="0" err="1">
                <a:solidFill>
                  <a:srgbClr val="3C5658"/>
                </a:solidFill>
                <a:latin typeface="Verdana" panose="020B0604030504040204" pitchFamily="34" charset="0"/>
              </a:rPr>
              <a:t>i.next</a:t>
            </a:r>
            <a:r>
              <a:rPr lang="en-US" altLang="en-US" sz="1800" dirty="0">
                <a:solidFill>
                  <a:srgbClr val="3C5658"/>
                </a:solidFill>
                <a:latin typeface="Verdana" panose="020B0604030504040204" pitchFamily="34" charset="0"/>
              </a:rPr>
              <a:t>();</a:t>
            </a:r>
            <a:br>
              <a:rPr lang="en-US" altLang="en-US" sz="1800" dirty="0">
                <a:solidFill>
                  <a:srgbClr val="3C5658"/>
                </a:solidFill>
                <a:latin typeface="Verdana" panose="020B0604030504040204" pitchFamily="34" charset="0"/>
              </a:rPr>
            </a:br>
            <a:r>
              <a:rPr lang="en-US" altLang="en-US" sz="1800" dirty="0">
                <a:solidFill>
                  <a:srgbClr val="3C5658"/>
                </a:solidFill>
                <a:latin typeface="Verdana" panose="020B0604030504040204" pitchFamily="34" charset="0"/>
              </a:rPr>
              <a:t>    </a:t>
            </a:r>
            <a:r>
              <a:rPr lang="en-US" altLang="en-US" sz="1800" dirty="0" err="1">
                <a:solidFill>
                  <a:srgbClr val="3C5658"/>
                </a:solidFill>
                <a:latin typeface="Verdana" panose="020B0604030504040204" pitchFamily="34" charset="0"/>
              </a:rPr>
              <a:t>System.out.println</a:t>
            </a:r>
            <a:r>
              <a:rPr lang="en-US" altLang="en-US" sz="1800" dirty="0">
                <a:solidFill>
                  <a:srgbClr val="3C5658"/>
                </a:solidFill>
                <a:latin typeface="Verdana" panose="020B0604030504040204" pitchFamily="34" charset="0"/>
              </a:rPr>
              <a:t>(s);</a:t>
            </a:r>
            <a:br>
              <a:rPr lang="en-US" altLang="en-US" sz="1800" dirty="0">
                <a:solidFill>
                  <a:srgbClr val="3C5658"/>
                </a:solidFill>
                <a:latin typeface="Verdana" panose="020B0604030504040204" pitchFamily="34" charset="0"/>
              </a:rPr>
            </a:br>
            <a:r>
              <a:rPr lang="en-US" altLang="en-US" sz="1800" dirty="0">
                <a:solidFill>
                  <a:srgbClr val="3C5658"/>
                </a:solidFill>
                <a:latin typeface="Verdana" panose="020B0604030504040204" pitchFamily="34" charset="0"/>
              </a:rPr>
              <a:t>}</a:t>
            </a:r>
          </a:p>
          <a:p>
            <a:pPr marL="0" indent="0" eaLnBrk="1" hangingPunct="1">
              <a:spcBef>
                <a:spcPct val="20000"/>
              </a:spcBef>
              <a:buClr>
                <a:srgbClr val="CC3300"/>
              </a:buClr>
            </a:pPr>
            <a:endParaRPr lang="en-US" altLang="en-US" sz="1800" dirty="0">
              <a:solidFill>
                <a:srgbClr val="3C5658"/>
              </a:solidFill>
              <a:latin typeface="Verdana" panose="020B0604030504040204" pitchFamily="34" charset="0"/>
            </a:endParaRPr>
          </a:p>
        </p:txBody>
      </p:sp>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CONFIDENTIAL© Copyright 2008 Tech Mahindra Limited</a:t>
            </a:r>
          </a:p>
        </p:txBody>
      </p:sp>
      <p:sp>
        <p:nvSpPr>
          <p:cNvPr id="35844" name="Rectangle 2"/>
          <p:cNvSpPr>
            <a:spLocks noGrp="1" noChangeArrowheads="1"/>
          </p:cNvSpPr>
          <p:nvPr>
            <p:ph type="title"/>
          </p:nvPr>
        </p:nvSpPr>
        <p:spPr>
          <a:xfrm>
            <a:off x="228600" y="537457"/>
            <a:ext cx="6705600" cy="411162"/>
          </a:xfrm>
        </p:spPr>
        <p:txBody>
          <a:bodyPr/>
          <a:lstStyle/>
          <a:p>
            <a:pPr eaLnBrk="1" hangingPunct="1"/>
            <a:r>
              <a:rPr lang="en-US" altLang="en-US" dirty="0" smtClean="0"/>
              <a:t>Generics</a:t>
            </a:r>
          </a:p>
        </p:txBody>
      </p:sp>
      <p:sp>
        <p:nvSpPr>
          <p:cNvPr id="131075" name="Rectangle 3"/>
          <p:cNvSpPr>
            <a:spLocks noGrp="1" noChangeArrowheads="1"/>
          </p:cNvSpPr>
          <p:nvPr>
            <p:ph type="body" idx="1"/>
          </p:nvPr>
        </p:nvSpPr>
        <p:spPr>
          <a:xfrm>
            <a:off x="533400" y="1548535"/>
            <a:ext cx="8212137" cy="553998"/>
          </a:xfrm>
        </p:spPr>
        <p:txBody>
          <a:bodyPr/>
          <a:lstStyle/>
          <a:p>
            <a:pPr eaLnBrk="1" hangingPunct="1"/>
            <a:r>
              <a:rPr lang="en-US" altLang="en-US" dirty="0"/>
              <a:t>To iterate over generic collections, it’s a good idea to use a generic iterator</a:t>
            </a:r>
          </a:p>
          <a:p>
            <a:pPr eaLnBrk="1" hangingPunct="1"/>
            <a:endParaRPr lang="en-US" altLang="en-US" dirty="0" smtClean="0"/>
          </a:p>
        </p:txBody>
      </p:sp>
      <p:sp>
        <p:nvSpPr>
          <p:cNvPr id="7" name="Footer Placeholder 1"/>
          <p:cNvSpPr txBox="1">
            <a:spLocks/>
          </p:cNvSpPr>
          <p:nvPr/>
        </p:nvSpPr>
        <p:spPr>
          <a:xfrm>
            <a:off x="6400800" y="6584022"/>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700" b="1" kern="1200">
                <a:solidFill>
                  <a:schemeClr val="tx2">
                    <a:lumMod val="75000"/>
                  </a:schemeClr>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rgbClr val="FF3300"/>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rgbClr val="FF3300"/>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rgbClr val="FF3300"/>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rgbClr val="FF3300"/>
                </a:solidFill>
                <a:latin typeface="Times New Roman" pitchFamily="18" charset="0"/>
                <a:ea typeface="+mn-ea"/>
                <a:cs typeface="+mn-cs"/>
              </a:defRPr>
            </a:lvl5pPr>
            <a:lvl6pPr marL="2286000" algn="l" defTabSz="914400" rtl="0" eaLnBrk="1" latinLnBrk="0" hangingPunct="1">
              <a:defRPr sz="2200" b="1" kern="1200">
                <a:solidFill>
                  <a:srgbClr val="FF3300"/>
                </a:solidFill>
                <a:latin typeface="Times New Roman" pitchFamily="18" charset="0"/>
                <a:ea typeface="+mn-ea"/>
                <a:cs typeface="+mn-cs"/>
              </a:defRPr>
            </a:lvl6pPr>
            <a:lvl7pPr marL="2743200" algn="l" defTabSz="914400" rtl="0" eaLnBrk="1" latinLnBrk="0" hangingPunct="1">
              <a:defRPr sz="2200" b="1" kern="1200">
                <a:solidFill>
                  <a:srgbClr val="FF3300"/>
                </a:solidFill>
                <a:latin typeface="Times New Roman" pitchFamily="18" charset="0"/>
                <a:ea typeface="+mn-ea"/>
                <a:cs typeface="+mn-cs"/>
              </a:defRPr>
            </a:lvl7pPr>
            <a:lvl8pPr marL="3200400" algn="l" defTabSz="914400" rtl="0" eaLnBrk="1" latinLnBrk="0" hangingPunct="1">
              <a:defRPr sz="2200" b="1" kern="1200">
                <a:solidFill>
                  <a:srgbClr val="FF3300"/>
                </a:solidFill>
                <a:latin typeface="Times New Roman" pitchFamily="18" charset="0"/>
                <a:ea typeface="+mn-ea"/>
                <a:cs typeface="+mn-cs"/>
              </a:defRPr>
            </a:lvl8pPr>
            <a:lvl9pPr marL="3657600" algn="l" defTabSz="914400" rtl="0" eaLnBrk="1" latinLnBrk="0" hangingPunct="1">
              <a:defRPr sz="2200" b="1" kern="1200">
                <a:solidFill>
                  <a:srgbClr val="FF3300"/>
                </a:solidFill>
                <a:latin typeface="Times New Roman" pitchFamily="18" charset="0"/>
                <a:ea typeface="+mn-ea"/>
                <a:cs typeface="+mn-cs"/>
              </a:defRPr>
            </a:lvl9pPr>
          </a:lstStyle>
          <a:p>
            <a:r>
              <a:rPr lang="en-IN"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1859924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fade">
                                      <p:cBhvr>
                                        <p:cTn id="7" dur="2000"/>
                                        <p:tgtEl>
                                          <p:spTgt spid="131075">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Left)">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107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CONFIDENTIAL© Copyright 2008 Tech Mahindra Limited</a:t>
            </a:r>
          </a:p>
        </p:txBody>
      </p:sp>
      <p:sp>
        <p:nvSpPr>
          <p:cNvPr id="65540" name="Rectangle 2"/>
          <p:cNvSpPr>
            <a:spLocks noGrp="1" noChangeArrowheads="1"/>
          </p:cNvSpPr>
          <p:nvPr>
            <p:ph type="title"/>
          </p:nvPr>
        </p:nvSpPr>
        <p:spPr/>
        <p:txBody>
          <a:bodyPr/>
          <a:lstStyle/>
          <a:p>
            <a:pPr eaLnBrk="1" hangingPunct="1"/>
            <a:r>
              <a:rPr lang="en-US" altLang="en-US" smtClean="0"/>
              <a:t>Writing your own generic types</a:t>
            </a:r>
          </a:p>
        </p:txBody>
      </p:sp>
      <p:sp>
        <p:nvSpPr>
          <p:cNvPr id="137219" name="Rectangle 3"/>
          <p:cNvSpPr>
            <a:spLocks noGrp="1" noChangeArrowheads="1"/>
          </p:cNvSpPr>
          <p:nvPr>
            <p:ph type="body" idx="1"/>
          </p:nvPr>
        </p:nvSpPr>
        <p:spPr/>
        <p:txBody>
          <a:bodyPr/>
          <a:lstStyle/>
          <a:p>
            <a:pPr eaLnBrk="1" hangingPunct="1"/>
            <a:r>
              <a:rPr lang="en-US" altLang="en-US" dirty="0" smtClean="0">
                <a:solidFill>
                  <a:schemeClr val="accent2"/>
                </a:solidFill>
                <a:latin typeface="Trebuchet MS" panose="020B0603020202020204" pitchFamily="34" charset="0"/>
              </a:rPr>
              <a:t>public class Box</a:t>
            </a:r>
            <a:r>
              <a:rPr lang="en-US" altLang="en-US" dirty="0" smtClean="0">
                <a:solidFill>
                  <a:schemeClr val="tx2"/>
                </a:solidFill>
                <a:latin typeface="Trebuchet MS" panose="020B0603020202020204" pitchFamily="34" charset="0"/>
              </a:rPr>
              <a:t>&lt;T&gt;</a:t>
            </a:r>
            <a:r>
              <a:rPr lang="en-US" altLang="en-US" dirty="0" smtClean="0">
                <a:solidFill>
                  <a:schemeClr val="accent2"/>
                </a:solidFill>
                <a:latin typeface="Trebuchet MS" panose="020B0603020202020204" pitchFamily="34" charset="0"/>
              </a:rPr>
              <a:t> {</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    private List</a:t>
            </a:r>
            <a:r>
              <a:rPr lang="en-US" altLang="en-US" dirty="0" smtClean="0">
                <a:solidFill>
                  <a:schemeClr val="tx2"/>
                </a:solidFill>
                <a:latin typeface="Trebuchet MS" panose="020B0603020202020204" pitchFamily="34" charset="0"/>
              </a:rPr>
              <a:t>&lt;T&gt;</a:t>
            </a:r>
            <a:r>
              <a:rPr lang="en-US" altLang="en-US" dirty="0" smtClean="0">
                <a:solidFill>
                  <a:schemeClr val="accent2"/>
                </a:solidFill>
                <a:latin typeface="Trebuchet MS" panose="020B0603020202020204" pitchFamily="34" charset="0"/>
              </a:rPr>
              <a:t> contents;</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    public Box() {</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        contents = new </a:t>
            </a:r>
            <a:r>
              <a:rPr lang="en-US" altLang="en-US" dirty="0" err="1" smtClean="0">
                <a:solidFill>
                  <a:schemeClr val="accent2"/>
                </a:solidFill>
                <a:latin typeface="Trebuchet MS" panose="020B0603020202020204" pitchFamily="34" charset="0"/>
              </a:rPr>
              <a:t>ArrayList</a:t>
            </a:r>
            <a:r>
              <a:rPr lang="en-US" altLang="en-US" dirty="0" smtClean="0">
                <a:solidFill>
                  <a:schemeClr val="tx2"/>
                </a:solidFill>
                <a:latin typeface="Trebuchet MS" panose="020B0603020202020204" pitchFamily="34" charset="0"/>
              </a:rPr>
              <a:t>&lt;T&gt;</a:t>
            </a:r>
            <a:r>
              <a:rPr lang="en-US" altLang="en-US" dirty="0" smtClean="0">
                <a:solidFill>
                  <a:schemeClr val="accent2"/>
                </a:solidFill>
                <a:latin typeface="Trebuchet MS" panose="020B0603020202020204" pitchFamily="34" charset="0"/>
              </a:rPr>
              <a:t>();</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    }</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    </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    public void add(</a:t>
            </a:r>
            <a:r>
              <a:rPr lang="en-US" altLang="en-US" dirty="0" smtClean="0">
                <a:solidFill>
                  <a:schemeClr val="tx2"/>
                </a:solidFill>
                <a:latin typeface="Trebuchet MS" panose="020B0603020202020204" pitchFamily="34" charset="0"/>
              </a:rPr>
              <a:t>T</a:t>
            </a:r>
            <a:r>
              <a:rPr lang="en-US" altLang="en-US" dirty="0" smtClean="0">
                <a:solidFill>
                  <a:schemeClr val="accent2"/>
                </a:solidFill>
                <a:latin typeface="Trebuchet MS" panose="020B0603020202020204" pitchFamily="34" charset="0"/>
              </a:rPr>
              <a:t> thing) { </a:t>
            </a:r>
            <a:r>
              <a:rPr lang="en-US" altLang="en-US" dirty="0" err="1" smtClean="0">
                <a:solidFill>
                  <a:schemeClr val="accent2"/>
                </a:solidFill>
                <a:latin typeface="Trebuchet MS" panose="020B0603020202020204" pitchFamily="34" charset="0"/>
              </a:rPr>
              <a:t>contents.add</a:t>
            </a:r>
            <a:r>
              <a:rPr lang="en-US" altLang="en-US" dirty="0" smtClean="0">
                <a:solidFill>
                  <a:schemeClr val="accent2"/>
                </a:solidFill>
                <a:latin typeface="Trebuchet MS" panose="020B0603020202020204" pitchFamily="34" charset="0"/>
              </a:rPr>
              <a:t>(thing); }</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    public </a:t>
            </a:r>
            <a:r>
              <a:rPr lang="en-US" altLang="en-US" dirty="0" smtClean="0">
                <a:solidFill>
                  <a:schemeClr val="tx2"/>
                </a:solidFill>
                <a:latin typeface="Trebuchet MS" panose="020B0603020202020204" pitchFamily="34" charset="0"/>
              </a:rPr>
              <a:t>T</a:t>
            </a:r>
            <a:r>
              <a:rPr lang="en-US" altLang="en-US" dirty="0" smtClean="0">
                <a:solidFill>
                  <a:schemeClr val="accent2"/>
                </a:solidFill>
                <a:latin typeface="Trebuchet MS" panose="020B0603020202020204" pitchFamily="34" charset="0"/>
              </a:rPr>
              <a:t> grab() {</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        if (</a:t>
            </a:r>
            <a:r>
              <a:rPr lang="en-US" altLang="en-US" dirty="0" err="1" smtClean="0">
                <a:solidFill>
                  <a:schemeClr val="accent2"/>
                </a:solidFill>
                <a:latin typeface="Trebuchet MS" panose="020B0603020202020204" pitchFamily="34" charset="0"/>
              </a:rPr>
              <a:t>contents.size</a:t>
            </a:r>
            <a:r>
              <a:rPr lang="en-US" altLang="en-US" dirty="0" smtClean="0">
                <a:solidFill>
                  <a:schemeClr val="accent2"/>
                </a:solidFill>
                <a:latin typeface="Trebuchet MS" panose="020B0603020202020204" pitchFamily="34" charset="0"/>
              </a:rPr>
              <a:t>() &gt; 0) return </a:t>
            </a:r>
            <a:r>
              <a:rPr lang="en-US" altLang="en-US" dirty="0" err="1" smtClean="0">
                <a:solidFill>
                  <a:schemeClr val="accent2"/>
                </a:solidFill>
                <a:latin typeface="Trebuchet MS" panose="020B0603020202020204" pitchFamily="34" charset="0"/>
              </a:rPr>
              <a:t>contents.remove</a:t>
            </a:r>
            <a:r>
              <a:rPr lang="en-US" altLang="en-US" dirty="0" smtClean="0">
                <a:solidFill>
                  <a:schemeClr val="accent2"/>
                </a:solidFill>
                <a:latin typeface="Trebuchet MS" panose="020B0603020202020204" pitchFamily="34" charset="0"/>
              </a:rPr>
              <a:t>(0);</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        else return null;</a:t>
            </a:r>
            <a:br>
              <a:rPr lang="en-US" altLang="en-US" dirty="0" smtClean="0">
                <a:solidFill>
                  <a:schemeClr val="accent2"/>
                </a:solidFill>
                <a:latin typeface="Trebuchet MS" panose="020B0603020202020204" pitchFamily="34" charset="0"/>
              </a:rPr>
            </a:br>
            <a:r>
              <a:rPr lang="en-US" altLang="en-US" dirty="0" smtClean="0">
                <a:solidFill>
                  <a:schemeClr val="accent2"/>
                </a:solidFill>
                <a:latin typeface="Trebuchet MS" panose="020B0603020202020204" pitchFamily="34" charset="0"/>
              </a:rPr>
              <a:t>}</a:t>
            </a:r>
          </a:p>
          <a:p>
            <a:pPr eaLnBrk="1" hangingPunct="1"/>
            <a:r>
              <a:rPr lang="en-US" altLang="en-US" dirty="0" smtClean="0">
                <a:solidFill>
                  <a:schemeClr val="accent2"/>
                </a:solidFill>
                <a:latin typeface="Trebuchet MS" panose="020B0603020202020204" pitchFamily="34" charset="0"/>
              </a:rPr>
              <a:t>Box&lt;String&gt; </a:t>
            </a:r>
            <a:r>
              <a:rPr lang="en-US" altLang="en-US" dirty="0" err="1" smtClean="0">
                <a:solidFill>
                  <a:schemeClr val="accent2"/>
                </a:solidFill>
                <a:latin typeface="Trebuchet MS" panose="020B0603020202020204" pitchFamily="34" charset="0"/>
              </a:rPr>
              <a:t>myBox</a:t>
            </a:r>
            <a:r>
              <a:rPr lang="en-US" altLang="en-US" dirty="0" smtClean="0">
                <a:solidFill>
                  <a:schemeClr val="accent2"/>
                </a:solidFill>
                <a:latin typeface="Trebuchet MS" panose="020B0603020202020204" pitchFamily="34" charset="0"/>
              </a:rPr>
              <a:t> = new Box&lt;String&gt;();</a:t>
            </a:r>
          </a:p>
          <a:p>
            <a:pPr eaLnBrk="1" hangingPunct="1"/>
            <a:r>
              <a:rPr lang="en-US" altLang="en-US" dirty="0" err="1" smtClean="0">
                <a:solidFill>
                  <a:schemeClr val="accent2"/>
                </a:solidFill>
                <a:latin typeface="Trebuchet MS" panose="020B0603020202020204" pitchFamily="34" charset="0"/>
              </a:rPr>
              <a:t>myBox.add</a:t>
            </a:r>
            <a:r>
              <a:rPr lang="en-US" altLang="en-US" dirty="0" smtClean="0">
                <a:solidFill>
                  <a:schemeClr val="accent2"/>
                </a:solidFill>
                <a:latin typeface="Trebuchet MS" panose="020B0603020202020204" pitchFamily="34" charset="0"/>
              </a:rPr>
              <a:t>(“Pen”);</a:t>
            </a:r>
            <a:br>
              <a:rPr lang="en-US" altLang="en-US" dirty="0" smtClean="0">
                <a:solidFill>
                  <a:schemeClr val="accent2"/>
                </a:solidFill>
                <a:latin typeface="Trebuchet MS" panose="020B0603020202020204" pitchFamily="34" charset="0"/>
              </a:rPr>
            </a:br>
            <a:endParaRPr lang="en-US" altLang="en-US" dirty="0" smtClean="0">
              <a:solidFill>
                <a:schemeClr val="accent2"/>
              </a:solidFill>
              <a:latin typeface="Trebuchet MS" panose="020B0603020202020204" pitchFamily="34" charset="0"/>
            </a:endParaRPr>
          </a:p>
          <a:p>
            <a:pPr eaLnBrk="1" hangingPunct="1"/>
            <a:r>
              <a:rPr lang="en-US" altLang="en-US" dirty="0" smtClean="0"/>
              <a:t>It is recommended to use single capital letters (such as</a:t>
            </a:r>
            <a:r>
              <a:rPr lang="en-US" altLang="en-US" dirty="0" smtClean="0">
                <a:solidFill>
                  <a:schemeClr val="accent2"/>
                </a:solidFill>
                <a:latin typeface="Trebuchet MS" panose="020B0603020202020204" pitchFamily="34" charset="0"/>
              </a:rPr>
              <a:t> </a:t>
            </a:r>
            <a:r>
              <a:rPr lang="en-US" altLang="en-US" dirty="0" smtClean="0">
                <a:solidFill>
                  <a:schemeClr val="tx2"/>
                </a:solidFill>
                <a:latin typeface="Trebuchet MS" panose="020B0603020202020204" pitchFamily="34" charset="0"/>
              </a:rPr>
              <a:t>T</a:t>
            </a:r>
            <a:r>
              <a:rPr lang="en-US" altLang="en-US" dirty="0" smtClean="0"/>
              <a:t>) for types</a:t>
            </a:r>
          </a:p>
        </p:txBody>
      </p:sp>
      <p:sp>
        <p:nvSpPr>
          <p:cNvPr id="6" name="Footer Placeholder 1"/>
          <p:cNvSpPr txBox="1">
            <a:spLocks/>
          </p:cNvSpPr>
          <p:nvPr/>
        </p:nvSpPr>
        <p:spPr>
          <a:xfrm>
            <a:off x="6400800" y="6584022"/>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700" b="1" kern="1200">
                <a:solidFill>
                  <a:schemeClr val="tx2">
                    <a:lumMod val="75000"/>
                  </a:schemeClr>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rgbClr val="FF3300"/>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rgbClr val="FF3300"/>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rgbClr val="FF3300"/>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rgbClr val="FF3300"/>
                </a:solidFill>
                <a:latin typeface="Times New Roman" pitchFamily="18" charset="0"/>
                <a:ea typeface="+mn-ea"/>
                <a:cs typeface="+mn-cs"/>
              </a:defRPr>
            </a:lvl5pPr>
            <a:lvl6pPr marL="2286000" algn="l" defTabSz="914400" rtl="0" eaLnBrk="1" latinLnBrk="0" hangingPunct="1">
              <a:defRPr sz="2200" b="1" kern="1200">
                <a:solidFill>
                  <a:srgbClr val="FF3300"/>
                </a:solidFill>
                <a:latin typeface="Times New Roman" pitchFamily="18" charset="0"/>
                <a:ea typeface="+mn-ea"/>
                <a:cs typeface="+mn-cs"/>
              </a:defRPr>
            </a:lvl6pPr>
            <a:lvl7pPr marL="2743200" algn="l" defTabSz="914400" rtl="0" eaLnBrk="1" latinLnBrk="0" hangingPunct="1">
              <a:defRPr sz="2200" b="1" kern="1200">
                <a:solidFill>
                  <a:srgbClr val="FF3300"/>
                </a:solidFill>
                <a:latin typeface="Times New Roman" pitchFamily="18" charset="0"/>
                <a:ea typeface="+mn-ea"/>
                <a:cs typeface="+mn-cs"/>
              </a:defRPr>
            </a:lvl7pPr>
            <a:lvl8pPr marL="3200400" algn="l" defTabSz="914400" rtl="0" eaLnBrk="1" latinLnBrk="0" hangingPunct="1">
              <a:defRPr sz="2200" b="1" kern="1200">
                <a:solidFill>
                  <a:srgbClr val="FF3300"/>
                </a:solidFill>
                <a:latin typeface="Times New Roman" pitchFamily="18" charset="0"/>
                <a:ea typeface="+mn-ea"/>
                <a:cs typeface="+mn-cs"/>
              </a:defRPr>
            </a:lvl8pPr>
            <a:lvl9pPr marL="3657600" algn="l" defTabSz="914400" rtl="0" eaLnBrk="1" latinLnBrk="0" hangingPunct="1">
              <a:defRPr sz="2200" b="1" kern="1200">
                <a:solidFill>
                  <a:srgbClr val="FF3300"/>
                </a:solidFill>
                <a:latin typeface="Times New Roman" pitchFamily="18" charset="0"/>
                <a:ea typeface="+mn-ea"/>
                <a:cs typeface="+mn-cs"/>
              </a:defRPr>
            </a:lvl9pPr>
          </a:lstStyle>
          <a:p>
            <a:r>
              <a:rPr lang="en-IN"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4257165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fade">
                                      <p:cBhvr>
                                        <p:cTn id="7" dur="2000"/>
                                        <p:tgtEl>
                                          <p:spTgt spid="137219">
                                            <p:txEl>
                                              <p:pRg st="0" end="0"/>
                                            </p:txEl>
                                          </p:spTgt>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37219">
                                            <p:txEl>
                                              <p:pRg st="1" end="1"/>
                                            </p:txEl>
                                          </p:spTgt>
                                        </p:tgtEl>
                                        <p:attrNameLst>
                                          <p:attrName>style.visibility</p:attrName>
                                        </p:attrNameLst>
                                      </p:cBhvr>
                                      <p:to>
                                        <p:strVal val="visible"/>
                                      </p:to>
                                    </p:set>
                                    <p:animEffect transition="in" filter="fade">
                                      <p:cBhvr>
                                        <p:cTn id="11" dur="2000"/>
                                        <p:tgtEl>
                                          <p:spTgt spid="137219">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37219">
                                            <p:txEl>
                                              <p:pRg st="2" end="2"/>
                                            </p:txEl>
                                          </p:spTgt>
                                        </p:tgtEl>
                                        <p:attrNameLst>
                                          <p:attrName>style.visibility</p:attrName>
                                        </p:attrNameLst>
                                      </p:cBhvr>
                                      <p:to>
                                        <p:strVal val="visible"/>
                                      </p:to>
                                    </p:set>
                                    <p:animEffect transition="in" filter="fade">
                                      <p:cBhvr>
                                        <p:cTn id="15" dur="2000"/>
                                        <p:tgtEl>
                                          <p:spTgt spid="137219">
                                            <p:txEl>
                                              <p:pRg st="2" end="2"/>
                                            </p:txEl>
                                          </p:spTgt>
                                        </p:tgtEl>
                                      </p:cBhvr>
                                    </p:animEffect>
                                  </p:childTnLst>
                                </p:cTn>
                              </p:par>
                            </p:childTnLst>
                          </p:cTn>
                        </p:par>
                        <p:par>
                          <p:cTn id="16" fill="hold" nodeType="after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37219">
                                            <p:txEl>
                                              <p:pRg st="3" end="3"/>
                                            </p:txEl>
                                          </p:spTgt>
                                        </p:tgtEl>
                                        <p:attrNameLst>
                                          <p:attrName>style.visibility</p:attrName>
                                        </p:attrNameLst>
                                      </p:cBhvr>
                                      <p:to>
                                        <p:strVal val="visible"/>
                                      </p:to>
                                    </p:set>
                                    <p:animEffect transition="in" filter="fade">
                                      <p:cBhvr>
                                        <p:cTn id="19" dur="2000"/>
                                        <p:tgtEl>
                                          <p:spTgt spid="137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23" name="Rectangle 7"/>
          <p:cNvSpPr>
            <a:spLocks noChangeArrowheads="1"/>
          </p:cNvSpPr>
          <p:nvPr/>
        </p:nvSpPr>
        <p:spPr bwMode="auto">
          <a:xfrm>
            <a:off x="1752600" y="2438400"/>
            <a:ext cx="5410200" cy="609600"/>
          </a:xfrm>
          <a:prstGeom prst="rect">
            <a:avLst/>
          </a:prstGeom>
          <a:noFill/>
          <a:ln w="9525">
            <a:noFill/>
            <a:miter lim="800000"/>
            <a:headEnd/>
            <a:tailEnd/>
          </a:ln>
          <a:effectLst/>
        </p:spPr>
        <p:txBody>
          <a:bodyPr anchor="ctr"/>
          <a:lstStyle/>
          <a:p>
            <a:pPr algn="ctr" eaLnBrk="1" hangingPunct="1">
              <a:defRPr/>
            </a:pPr>
            <a:endParaRPr lang="en-US" sz="3200" dirty="0">
              <a:solidFill>
                <a:schemeClr val="bg2"/>
              </a:solidFill>
              <a:latin typeface="+mn-lt"/>
            </a:endParaRPr>
          </a:p>
        </p:txBody>
      </p:sp>
      <p:pic>
        <p:nvPicPr>
          <p:cNvPr id="3" name="Picture 4" descr="Duke-New-Series13_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3325" y="3657600"/>
            <a:ext cx="396875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N" dirty="0"/>
              <a:t>Collections </a:t>
            </a:r>
            <a:r>
              <a:rPr lang="en-IN" dirty="0" smtClean="0"/>
              <a:t>Framework</a:t>
            </a:r>
            <a:endParaRPr lang="en-IN" dirty="0"/>
          </a:p>
        </p:txBody>
      </p:sp>
      <p:sp>
        <p:nvSpPr>
          <p:cNvPr id="5" name="Footer Placeholder 4"/>
          <p:cNvSpPr>
            <a:spLocks noGrp="1"/>
          </p:cNvSpPr>
          <p:nvPr>
            <p:ph type="ftr" sz="quarter" idx="4294967295"/>
          </p:nvPr>
        </p:nvSpPr>
        <p:spPr>
          <a:xfrm>
            <a:off x="6477000" y="6583363"/>
            <a:ext cx="2667000" cy="228600"/>
          </a:xfrm>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CONFIDENTIAL© Copyright 2008 Tech Mahindra Limited</a:t>
            </a:r>
          </a:p>
        </p:txBody>
      </p:sp>
      <p:sp>
        <p:nvSpPr>
          <p:cNvPr id="55300" name="Rectangle 2"/>
          <p:cNvSpPr>
            <a:spLocks noGrp="1" noChangeArrowheads="1"/>
          </p:cNvSpPr>
          <p:nvPr>
            <p:ph type="title"/>
          </p:nvPr>
        </p:nvSpPr>
        <p:spPr/>
        <p:txBody>
          <a:bodyPr/>
          <a:lstStyle/>
          <a:p>
            <a:pPr eaLnBrk="1" hangingPunct="1"/>
            <a:r>
              <a:rPr lang="en-US" altLang="en-US" smtClean="0"/>
              <a:t>Enhanced for loop - </a:t>
            </a:r>
            <a:r>
              <a:rPr lang="en-US" altLang="en-US" i="1" smtClean="0"/>
              <a:t>“foreach”</a:t>
            </a:r>
          </a:p>
        </p:txBody>
      </p:sp>
      <p:sp>
        <p:nvSpPr>
          <p:cNvPr id="114691" name="Rectangle 3"/>
          <p:cNvSpPr>
            <a:spLocks noGrp="1" noChangeArrowheads="1"/>
          </p:cNvSpPr>
          <p:nvPr>
            <p:ph type="body" idx="1"/>
          </p:nvPr>
        </p:nvSpPr>
        <p:spPr/>
        <p:txBody>
          <a:bodyPr/>
          <a:lstStyle/>
          <a:p>
            <a:pPr eaLnBrk="1" hangingPunct="1"/>
            <a:r>
              <a:rPr lang="en-US" altLang="en-US" dirty="0" smtClean="0"/>
              <a:t>A new </a:t>
            </a:r>
            <a:r>
              <a:rPr lang="en-US" altLang="en-US" i="1" dirty="0" err="1" smtClean="0">
                <a:solidFill>
                  <a:schemeClr val="accent2"/>
                </a:solidFill>
              </a:rPr>
              <a:t>foreach</a:t>
            </a:r>
            <a:r>
              <a:rPr lang="en-US" altLang="en-US" dirty="0" smtClean="0"/>
              <a:t> loop is introduced to simplify the iteration process for the collections</a:t>
            </a:r>
          </a:p>
          <a:p>
            <a:pPr eaLnBrk="1" hangingPunct="1"/>
            <a:endParaRPr lang="en-US" altLang="en-US" dirty="0" smtClean="0"/>
          </a:p>
          <a:p>
            <a:pPr eaLnBrk="1" hangingPunct="1"/>
            <a:r>
              <a:rPr lang="en-US" altLang="en-US" dirty="0" smtClean="0"/>
              <a:t>The for-each loop</a:t>
            </a:r>
          </a:p>
          <a:p>
            <a:pPr lvl="1" eaLnBrk="1" hangingPunct="1"/>
            <a:r>
              <a:rPr lang="en-US" altLang="en-US" dirty="0" smtClean="0"/>
              <a:t>allows to iterate over an array or a collection without using an index or an iterator</a:t>
            </a:r>
          </a:p>
          <a:p>
            <a:pPr lvl="1" eaLnBrk="1" hangingPunct="1"/>
            <a:r>
              <a:rPr lang="en-US" altLang="en-US" dirty="0" smtClean="0"/>
              <a:t>is less error-prone</a:t>
            </a:r>
          </a:p>
          <a:p>
            <a:pPr lvl="1" eaLnBrk="1" hangingPunct="1"/>
            <a:r>
              <a:rPr lang="en-US" altLang="en-US" dirty="0" smtClean="0"/>
              <a:t>combines nicely with generics</a:t>
            </a:r>
          </a:p>
        </p:txBody>
      </p:sp>
      <p:sp>
        <p:nvSpPr>
          <p:cNvPr id="6" name="Footer Placeholder 1"/>
          <p:cNvSpPr txBox="1">
            <a:spLocks/>
          </p:cNvSpPr>
          <p:nvPr/>
        </p:nvSpPr>
        <p:spPr>
          <a:xfrm>
            <a:off x="6400800" y="6584022"/>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700" b="1" kern="1200">
                <a:solidFill>
                  <a:schemeClr val="tx2">
                    <a:lumMod val="75000"/>
                  </a:schemeClr>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rgbClr val="FF3300"/>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rgbClr val="FF3300"/>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rgbClr val="FF3300"/>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rgbClr val="FF3300"/>
                </a:solidFill>
                <a:latin typeface="Times New Roman" pitchFamily="18" charset="0"/>
                <a:ea typeface="+mn-ea"/>
                <a:cs typeface="+mn-cs"/>
              </a:defRPr>
            </a:lvl5pPr>
            <a:lvl6pPr marL="2286000" algn="l" defTabSz="914400" rtl="0" eaLnBrk="1" latinLnBrk="0" hangingPunct="1">
              <a:defRPr sz="2200" b="1" kern="1200">
                <a:solidFill>
                  <a:srgbClr val="FF3300"/>
                </a:solidFill>
                <a:latin typeface="Times New Roman" pitchFamily="18" charset="0"/>
                <a:ea typeface="+mn-ea"/>
                <a:cs typeface="+mn-cs"/>
              </a:defRPr>
            </a:lvl6pPr>
            <a:lvl7pPr marL="2743200" algn="l" defTabSz="914400" rtl="0" eaLnBrk="1" latinLnBrk="0" hangingPunct="1">
              <a:defRPr sz="2200" b="1" kern="1200">
                <a:solidFill>
                  <a:srgbClr val="FF3300"/>
                </a:solidFill>
                <a:latin typeface="Times New Roman" pitchFamily="18" charset="0"/>
                <a:ea typeface="+mn-ea"/>
                <a:cs typeface="+mn-cs"/>
              </a:defRPr>
            </a:lvl7pPr>
            <a:lvl8pPr marL="3200400" algn="l" defTabSz="914400" rtl="0" eaLnBrk="1" latinLnBrk="0" hangingPunct="1">
              <a:defRPr sz="2200" b="1" kern="1200">
                <a:solidFill>
                  <a:srgbClr val="FF3300"/>
                </a:solidFill>
                <a:latin typeface="Times New Roman" pitchFamily="18" charset="0"/>
                <a:ea typeface="+mn-ea"/>
                <a:cs typeface="+mn-cs"/>
              </a:defRPr>
            </a:lvl8pPr>
            <a:lvl9pPr marL="3657600" algn="l" defTabSz="914400" rtl="0" eaLnBrk="1" latinLnBrk="0" hangingPunct="1">
              <a:defRPr sz="2200" b="1" kern="1200">
                <a:solidFill>
                  <a:srgbClr val="FF3300"/>
                </a:solidFill>
                <a:latin typeface="Times New Roman" pitchFamily="18" charset="0"/>
                <a:ea typeface="+mn-ea"/>
                <a:cs typeface="+mn-cs"/>
              </a:defRPr>
            </a:lvl9pPr>
          </a:lstStyle>
          <a:p>
            <a:r>
              <a:rPr lang="en-IN"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780141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p:cTn id="7" dur="2000" fill="hold"/>
                                        <p:tgtEl>
                                          <p:spTgt spid="114691">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114691">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114691">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114691">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11469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14691">
                                            <p:txEl>
                                              <p:pRg st="2" end="2"/>
                                            </p:txEl>
                                          </p:spTgt>
                                        </p:tgtEl>
                                        <p:attrNameLst>
                                          <p:attrName>style.visibility</p:attrName>
                                        </p:attrNameLst>
                                      </p:cBhvr>
                                      <p:to>
                                        <p:strVal val="visible"/>
                                      </p:to>
                                    </p:set>
                                    <p:anim calcmode="lin" valueType="num">
                                      <p:cBhvr>
                                        <p:cTn id="16" dur="2000" fill="hold"/>
                                        <p:tgtEl>
                                          <p:spTgt spid="114691">
                                            <p:txEl>
                                              <p:pRg st="2" end="2"/>
                                            </p:txEl>
                                          </p:spTgt>
                                        </p:tgtEl>
                                        <p:attrNameLst>
                                          <p:attrName>ppt_w</p:attrName>
                                        </p:attrNameLst>
                                      </p:cBhvr>
                                      <p:tavLst>
                                        <p:tav tm="0">
                                          <p:val>
                                            <p:strVal val="#ppt_w*0.05"/>
                                          </p:val>
                                        </p:tav>
                                        <p:tav tm="100000">
                                          <p:val>
                                            <p:strVal val="#ppt_w"/>
                                          </p:val>
                                        </p:tav>
                                      </p:tavLst>
                                    </p:anim>
                                    <p:anim calcmode="lin" valueType="num">
                                      <p:cBhvr>
                                        <p:cTn id="17" dur="2000" fill="hold"/>
                                        <p:tgtEl>
                                          <p:spTgt spid="114691">
                                            <p:txEl>
                                              <p:pRg st="2" end="2"/>
                                            </p:txEl>
                                          </p:spTgt>
                                        </p:tgtEl>
                                        <p:attrNameLst>
                                          <p:attrName>ppt_h</p:attrName>
                                        </p:attrNameLst>
                                      </p:cBhvr>
                                      <p:tavLst>
                                        <p:tav tm="0">
                                          <p:val>
                                            <p:strVal val="#ppt_h"/>
                                          </p:val>
                                        </p:tav>
                                        <p:tav tm="100000">
                                          <p:val>
                                            <p:strVal val="#ppt_h"/>
                                          </p:val>
                                        </p:tav>
                                      </p:tavLst>
                                    </p:anim>
                                    <p:anim calcmode="lin" valueType="num">
                                      <p:cBhvr>
                                        <p:cTn id="18" dur="2000" fill="hold"/>
                                        <p:tgtEl>
                                          <p:spTgt spid="114691">
                                            <p:txEl>
                                              <p:pRg st="2" end="2"/>
                                            </p:txEl>
                                          </p:spTgt>
                                        </p:tgtEl>
                                        <p:attrNameLst>
                                          <p:attrName>ppt_x</p:attrName>
                                        </p:attrNameLst>
                                      </p:cBhvr>
                                      <p:tavLst>
                                        <p:tav tm="0">
                                          <p:val>
                                            <p:strVal val="#ppt_x-.2"/>
                                          </p:val>
                                        </p:tav>
                                        <p:tav tm="100000">
                                          <p:val>
                                            <p:strVal val="#ppt_x"/>
                                          </p:val>
                                        </p:tav>
                                      </p:tavLst>
                                    </p:anim>
                                    <p:anim calcmode="lin" valueType="num">
                                      <p:cBhvr>
                                        <p:cTn id="19" dur="2000" fill="hold"/>
                                        <p:tgtEl>
                                          <p:spTgt spid="114691">
                                            <p:txEl>
                                              <p:pRg st="2" end="2"/>
                                            </p:txEl>
                                          </p:spTgt>
                                        </p:tgtEl>
                                        <p:attrNameLst>
                                          <p:attrName>ppt_y</p:attrName>
                                        </p:attrNameLst>
                                      </p:cBhvr>
                                      <p:tavLst>
                                        <p:tav tm="0">
                                          <p:val>
                                            <p:strVal val="#ppt_y"/>
                                          </p:val>
                                        </p:tav>
                                        <p:tav tm="100000">
                                          <p:val>
                                            <p:strVal val="#ppt_y"/>
                                          </p:val>
                                        </p:tav>
                                      </p:tavLst>
                                    </p:anim>
                                    <p:animEffect transition="in" filter="fade">
                                      <p:cBhvr>
                                        <p:cTn id="20" dur="2000"/>
                                        <p:tgtEl>
                                          <p:spTgt spid="114691">
                                            <p:txEl>
                                              <p:pRg st="2" end="2"/>
                                            </p:txEl>
                                          </p:spTgt>
                                        </p:tgtEl>
                                      </p:cBhvr>
                                    </p:animEffect>
                                  </p:childTnLst>
                                </p:cTn>
                              </p:par>
                              <p:par>
                                <p:cTn id="21" presetID="54" presetClass="entr" presetSubtype="0" accel="100000" fill="hold" grpId="0" nodeType="withEffect">
                                  <p:stCondLst>
                                    <p:cond delay="0"/>
                                  </p:stCondLst>
                                  <p:childTnLst>
                                    <p:set>
                                      <p:cBhvr>
                                        <p:cTn id="22" dur="1" fill="hold">
                                          <p:stCondLst>
                                            <p:cond delay="0"/>
                                          </p:stCondLst>
                                        </p:cTn>
                                        <p:tgtEl>
                                          <p:spTgt spid="114691">
                                            <p:txEl>
                                              <p:pRg st="3" end="3"/>
                                            </p:txEl>
                                          </p:spTgt>
                                        </p:tgtEl>
                                        <p:attrNameLst>
                                          <p:attrName>style.visibility</p:attrName>
                                        </p:attrNameLst>
                                      </p:cBhvr>
                                      <p:to>
                                        <p:strVal val="visible"/>
                                      </p:to>
                                    </p:set>
                                    <p:anim calcmode="lin" valueType="num">
                                      <p:cBhvr>
                                        <p:cTn id="23" dur="2000" fill="hold"/>
                                        <p:tgtEl>
                                          <p:spTgt spid="114691">
                                            <p:txEl>
                                              <p:pRg st="3" end="3"/>
                                            </p:txEl>
                                          </p:spTgt>
                                        </p:tgtEl>
                                        <p:attrNameLst>
                                          <p:attrName>ppt_w</p:attrName>
                                        </p:attrNameLst>
                                      </p:cBhvr>
                                      <p:tavLst>
                                        <p:tav tm="0">
                                          <p:val>
                                            <p:strVal val="#ppt_w*0.05"/>
                                          </p:val>
                                        </p:tav>
                                        <p:tav tm="100000">
                                          <p:val>
                                            <p:strVal val="#ppt_w"/>
                                          </p:val>
                                        </p:tav>
                                      </p:tavLst>
                                    </p:anim>
                                    <p:anim calcmode="lin" valueType="num">
                                      <p:cBhvr>
                                        <p:cTn id="24" dur="2000" fill="hold"/>
                                        <p:tgtEl>
                                          <p:spTgt spid="114691">
                                            <p:txEl>
                                              <p:pRg st="3" end="3"/>
                                            </p:txEl>
                                          </p:spTgt>
                                        </p:tgtEl>
                                        <p:attrNameLst>
                                          <p:attrName>ppt_h</p:attrName>
                                        </p:attrNameLst>
                                      </p:cBhvr>
                                      <p:tavLst>
                                        <p:tav tm="0">
                                          <p:val>
                                            <p:strVal val="#ppt_h"/>
                                          </p:val>
                                        </p:tav>
                                        <p:tav tm="100000">
                                          <p:val>
                                            <p:strVal val="#ppt_h"/>
                                          </p:val>
                                        </p:tav>
                                      </p:tavLst>
                                    </p:anim>
                                    <p:anim calcmode="lin" valueType="num">
                                      <p:cBhvr>
                                        <p:cTn id="25" dur="2000" fill="hold"/>
                                        <p:tgtEl>
                                          <p:spTgt spid="114691">
                                            <p:txEl>
                                              <p:pRg st="3" end="3"/>
                                            </p:txEl>
                                          </p:spTgt>
                                        </p:tgtEl>
                                        <p:attrNameLst>
                                          <p:attrName>ppt_x</p:attrName>
                                        </p:attrNameLst>
                                      </p:cBhvr>
                                      <p:tavLst>
                                        <p:tav tm="0">
                                          <p:val>
                                            <p:strVal val="#ppt_x-.2"/>
                                          </p:val>
                                        </p:tav>
                                        <p:tav tm="100000">
                                          <p:val>
                                            <p:strVal val="#ppt_x"/>
                                          </p:val>
                                        </p:tav>
                                      </p:tavLst>
                                    </p:anim>
                                    <p:anim calcmode="lin" valueType="num">
                                      <p:cBhvr>
                                        <p:cTn id="26" dur="2000" fill="hold"/>
                                        <p:tgtEl>
                                          <p:spTgt spid="114691">
                                            <p:txEl>
                                              <p:pRg st="3" end="3"/>
                                            </p:txEl>
                                          </p:spTgt>
                                        </p:tgtEl>
                                        <p:attrNameLst>
                                          <p:attrName>ppt_y</p:attrName>
                                        </p:attrNameLst>
                                      </p:cBhvr>
                                      <p:tavLst>
                                        <p:tav tm="0">
                                          <p:val>
                                            <p:strVal val="#ppt_y"/>
                                          </p:val>
                                        </p:tav>
                                        <p:tav tm="100000">
                                          <p:val>
                                            <p:strVal val="#ppt_y"/>
                                          </p:val>
                                        </p:tav>
                                      </p:tavLst>
                                    </p:anim>
                                    <p:animEffect transition="in" filter="fade">
                                      <p:cBhvr>
                                        <p:cTn id="27" dur="2000"/>
                                        <p:tgtEl>
                                          <p:spTgt spid="114691">
                                            <p:txEl>
                                              <p:pRg st="3" end="3"/>
                                            </p:txEl>
                                          </p:spTgt>
                                        </p:tgtEl>
                                      </p:cBhvr>
                                    </p:animEffect>
                                  </p:childTnLst>
                                </p:cTn>
                              </p:par>
                              <p:par>
                                <p:cTn id="28" presetID="54" presetClass="entr" presetSubtype="0" accel="100000" fill="hold" grpId="0" nodeType="withEffect">
                                  <p:stCondLst>
                                    <p:cond delay="0"/>
                                  </p:stCondLst>
                                  <p:childTnLst>
                                    <p:set>
                                      <p:cBhvr>
                                        <p:cTn id="29" dur="1" fill="hold">
                                          <p:stCondLst>
                                            <p:cond delay="0"/>
                                          </p:stCondLst>
                                        </p:cTn>
                                        <p:tgtEl>
                                          <p:spTgt spid="114691">
                                            <p:txEl>
                                              <p:pRg st="4" end="4"/>
                                            </p:txEl>
                                          </p:spTgt>
                                        </p:tgtEl>
                                        <p:attrNameLst>
                                          <p:attrName>style.visibility</p:attrName>
                                        </p:attrNameLst>
                                      </p:cBhvr>
                                      <p:to>
                                        <p:strVal val="visible"/>
                                      </p:to>
                                    </p:set>
                                    <p:anim calcmode="lin" valueType="num">
                                      <p:cBhvr>
                                        <p:cTn id="30" dur="2000" fill="hold"/>
                                        <p:tgtEl>
                                          <p:spTgt spid="114691">
                                            <p:txEl>
                                              <p:pRg st="4" end="4"/>
                                            </p:txEl>
                                          </p:spTgt>
                                        </p:tgtEl>
                                        <p:attrNameLst>
                                          <p:attrName>ppt_w</p:attrName>
                                        </p:attrNameLst>
                                      </p:cBhvr>
                                      <p:tavLst>
                                        <p:tav tm="0">
                                          <p:val>
                                            <p:strVal val="#ppt_w*0.05"/>
                                          </p:val>
                                        </p:tav>
                                        <p:tav tm="100000">
                                          <p:val>
                                            <p:strVal val="#ppt_w"/>
                                          </p:val>
                                        </p:tav>
                                      </p:tavLst>
                                    </p:anim>
                                    <p:anim calcmode="lin" valueType="num">
                                      <p:cBhvr>
                                        <p:cTn id="31" dur="2000" fill="hold"/>
                                        <p:tgtEl>
                                          <p:spTgt spid="114691">
                                            <p:txEl>
                                              <p:pRg st="4" end="4"/>
                                            </p:txEl>
                                          </p:spTgt>
                                        </p:tgtEl>
                                        <p:attrNameLst>
                                          <p:attrName>ppt_h</p:attrName>
                                        </p:attrNameLst>
                                      </p:cBhvr>
                                      <p:tavLst>
                                        <p:tav tm="0">
                                          <p:val>
                                            <p:strVal val="#ppt_h"/>
                                          </p:val>
                                        </p:tav>
                                        <p:tav tm="100000">
                                          <p:val>
                                            <p:strVal val="#ppt_h"/>
                                          </p:val>
                                        </p:tav>
                                      </p:tavLst>
                                    </p:anim>
                                    <p:anim calcmode="lin" valueType="num">
                                      <p:cBhvr>
                                        <p:cTn id="32" dur="2000" fill="hold"/>
                                        <p:tgtEl>
                                          <p:spTgt spid="114691">
                                            <p:txEl>
                                              <p:pRg st="4" end="4"/>
                                            </p:txEl>
                                          </p:spTgt>
                                        </p:tgtEl>
                                        <p:attrNameLst>
                                          <p:attrName>ppt_x</p:attrName>
                                        </p:attrNameLst>
                                      </p:cBhvr>
                                      <p:tavLst>
                                        <p:tav tm="0">
                                          <p:val>
                                            <p:strVal val="#ppt_x-.2"/>
                                          </p:val>
                                        </p:tav>
                                        <p:tav tm="100000">
                                          <p:val>
                                            <p:strVal val="#ppt_x"/>
                                          </p:val>
                                        </p:tav>
                                      </p:tavLst>
                                    </p:anim>
                                    <p:anim calcmode="lin" valueType="num">
                                      <p:cBhvr>
                                        <p:cTn id="33" dur="2000" fill="hold"/>
                                        <p:tgtEl>
                                          <p:spTgt spid="114691">
                                            <p:txEl>
                                              <p:pRg st="4" end="4"/>
                                            </p:txEl>
                                          </p:spTgt>
                                        </p:tgtEl>
                                        <p:attrNameLst>
                                          <p:attrName>ppt_y</p:attrName>
                                        </p:attrNameLst>
                                      </p:cBhvr>
                                      <p:tavLst>
                                        <p:tav tm="0">
                                          <p:val>
                                            <p:strVal val="#ppt_y"/>
                                          </p:val>
                                        </p:tav>
                                        <p:tav tm="100000">
                                          <p:val>
                                            <p:strVal val="#ppt_y"/>
                                          </p:val>
                                        </p:tav>
                                      </p:tavLst>
                                    </p:anim>
                                    <p:animEffect transition="in" filter="fade">
                                      <p:cBhvr>
                                        <p:cTn id="34" dur="2000"/>
                                        <p:tgtEl>
                                          <p:spTgt spid="114691">
                                            <p:txEl>
                                              <p:pRg st="4" end="4"/>
                                            </p:txEl>
                                          </p:spTgt>
                                        </p:tgtEl>
                                      </p:cBhvr>
                                    </p:animEffect>
                                  </p:childTnLst>
                                </p:cTn>
                              </p:par>
                              <p:par>
                                <p:cTn id="35" presetID="54" presetClass="entr" presetSubtype="0" accel="100000" fill="hold" grpId="0" nodeType="withEffect">
                                  <p:stCondLst>
                                    <p:cond delay="0"/>
                                  </p:stCondLst>
                                  <p:childTnLst>
                                    <p:set>
                                      <p:cBhvr>
                                        <p:cTn id="36" dur="1" fill="hold">
                                          <p:stCondLst>
                                            <p:cond delay="0"/>
                                          </p:stCondLst>
                                        </p:cTn>
                                        <p:tgtEl>
                                          <p:spTgt spid="114691">
                                            <p:txEl>
                                              <p:pRg st="5" end="5"/>
                                            </p:txEl>
                                          </p:spTgt>
                                        </p:tgtEl>
                                        <p:attrNameLst>
                                          <p:attrName>style.visibility</p:attrName>
                                        </p:attrNameLst>
                                      </p:cBhvr>
                                      <p:to>
                                        <p:strVal val="visible"/>
                                      </p:to>
                                    </p:set>
                                    <p:anim calcmode="lin" valueType="num">
                                      <p:cBhvr>
                                        <p:cTn id="37" dur="2000" fill="hold"/>
                                        <p:tgtEl>
                                          <p:spTgt spid="114691">
                                            <p:txEl>
                                              <p:pRg st="5" end="5"/>
                                            </p:txEl>
                                          </p:spTgt>
                                        </p:tgtEl>
                                        <p:attrNameLst>
                                          <p:attrName>ppt_w</p:attrName>
                                        </p:attrNameLst>
                                      </p:cBhvr>
                                      <p:tavLst>
                                        <p:tav tm="0">
                                          <p:val>
                                            <p:strVal val="#ppt_w*0.05"/>
                                          </p:val>
                                        </p:tav>
                                        <p:tav tm="100000">
                                          <p:val>
                                            <p:strVal val="#ppt_w"/>
                                          </p:val>
                                        </p:tav>
                                      </p:tavLst>
                                    </p:anim>
                                    <p:anim calcmode="lin" valueType="num">
                                      <p:cBhvr>
                                        <p:cTn id="38" dur="2000" fill="hold"/>
                                        <p:tgtEl>
                                          <p:spTgt spid="114691">
                                            <p:txEl>
                                              <p:pRg st="5" end="5"/>
                                            </p:txEl>
                                          </p:spTgt>
                                        </p:tgtEl>
                                        <p:attrNameLst>
                                          <p:attrName>ppt_h</p:attrName>
                                        </p:attrNameLst>
                                      </p:cBhvr>
                                      <p:tavLst>
                                        <p:tav tm="0">
                                          <p:val>
                                            <p:strVal val="#ppt_h"/>
                                          </p:val>
                                        </p:tav>
                                        <p:tav tm="100000">
                                          <p:val>
                                            <p:strVal val="#ppt_h"/>
                                          </p:val>
                                        </p:tav>
                                      </p:tavLst>
                                    </p:anim>
                                    <p:anim calcmode="lin" valueType="num">
                                      <p:cBhvr>
                                        <p:cTn id="39" dur="2000" fill="hold"/>
                                        <p:tgtEl>
                                          <p:spTgt spid="114691">
                                            <p:txEl>
                                              <p:pRg st="5" end="5"/>
                                            </p:txEl>
                                          </p:spTgt>
                                        </p:tgtEl>
                                        <p:attrNameLst>
                                          <p:attrName>ppt_x</p:attrName>
                                        </p:attrNameLst>
                                      </p:cBhvr>
                                      <p:tavLst>
                                        <p:tav tm="0">
                                          <p:val>
                                            <p:strVal val="#ppt_x-.2"/>
                                          </p:val>
                                        </p:tav>
                                        <p:tav tm="100000">
                                          <p:val>
                                            <p:strVal val="#ppt_x"/>
                                          </p:val>
                                        </p:tav>
                                      </p:tavLst>
                                    </p:anim>
                                    <p:anim calcmode="lin" valueType="num">
                                      <p:cBhvr>
                                        <p:cTn id="40" dur="2000" fill="hold"/>
                                        <p:tgtEl>
                                          <p:spTgt spid="114691">
                                            <p:txEl>
                                              <p:pRg st="5" end="5"/>
                                            </p:txEl>
                                          </p:spTgt>
                                        </p:tgtEl>
                                        <p:attrNameLst>
                                          <p:attrName>ppt_y</p:attrName>
                                        </p:attrNameLst>
                                      </p:cBhvr>
                                      <p:tavLst>
                                        <p:tav tm="0">
                                          <p:val>
                                            <p:strVal val="#ppt_y"/>
                                          </p:val>
                                        </p:tav>
                                        <p:tav tm="100000">
                                          <p:val>
                                            <p:strVal val="#ppt_y"/>
                                          </p:val>
                                        </p:tav>
                                      </p:tavLst>
                                    </p:anim>
                                    <p:animEffect transition="in" filter="fade">
                                      <p:cBhvr>
                                        <p:cTn id="41" dur="2000"/>
                                        <p:tgtEl>
                                          <p:spTgt spid="1146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CONFIDENTIAL© Copyright 2008 Tech Mahindra Limited</a:t>
            </a:r>
          </a:p>
        </p:txBody>
      </p:sp>
      <p:sp>
        <p:nvSpPr>
          <p:cNvPr id="56324" name="Rectangle 2"/>
          <p:cNvSpPr>
            <a:spLocks noGrp="1" noChangeArrowheads="1"/>
          </p:cNvSpPr>
          <p:nvPr>
            <p:ph type="title"/>
          </p:nvPr>
        </p:nvSpPr>
        <p:spPr/>
        <p:txBody>
          <a:bodyPr/>
          <a:lstStyle/>
          <a:p>
            <a:pPr eaLnBrk="1" hangingPunct="1"/>
            <a:r>
              <a:rPr lang="en-US" altLang="en-US" smtClean="0"/>
              <a:t>Enhanced for loop - </a:t>
            </a:r>
            <a:r>
              <a:rPr lang="en-US" altLang="en-US" i="1" smtClean="0"/>
              <a:t>“foreach”</a:t>
            </a:r>
          </a:p>
        </p:txBody>
      </p:sp>
      <p:sp>
        <p:nvSpPr>
          <p:cNvPr id="116739" name="Rectangle 3"/>
          <p:cNvSpPr>
            <a:spLocks noGrp="1" noChangeArrowheads="1"/>
          </p:cNvSpPr>
          <p:nvPr>
            <p:ph type="body" idx="1"/>
          </p:nvPr>
        </p:nvSpPr>
        <p:spPr/>
        <p:txBody>
          <a:bodyPr/>
          <a:lstStyle/>
          <a:p>
            <a:pPr eaLnBrk="1" hangingPunct="1"/>
            <a:r>
              <a:rPr lang="en-US" altLang="en-US" smtClean="0"/>
              <a:t>Consider the following example</a:t>
            </a:r>
          </a:p>
        </p:txBody>
      </p:sp>
      <p:sp>
        <p:nvSpPr>
          <p:cNvPr id="116740" name="Text Box 4"/>
          <p:cNvSpPr txBox="1">
            <a:spLocks noChangeArrowheads="1"/>
          </p:cNvSpPr>
          <p:nvPr/>
        </p:nvSpPr>
        <p:spPr bwMode="auto">
          <a:xfrm>
            <a:off x="381000" y="1447800"/>
            <a:ext cx="7467600" cy="46482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CC3300"/>
              </a:buClr>
              <a:buFont typeface="Wingdings" panose="05000000000000000000" pitchFamily="2" charset="2"/>
              <a:buNone/>
            </a:pPr>
            <a:r>
              <a:rPr lang="en-US" altLang="en-US" sz="1400" dirty="0">
                <a:solidFill>
                  <a:srgbClr val="3C5658"/>
                </a:solidFill>
                <a:latin typeface="Verdana" panose="020B0604030504040204" pitchFamily="34" charset="0"/>
              </a:rPr>
              <a:t>Integer[] </a:t>
            </a:r>
            <a:r>
              <a:rPr lang="en-US" altLang="en-US" sz="1400" dirty="0" err="1">
                <a:solidFill>
                  <a:srgbClr val="3C5658"/>
                </a:solidFill>
                <a:latin typeface="Verdana" panose="020B0604030504040204" pitchFamily="34" charset="0"/>
              </a:rPr>
              <a:t>numArray</a:t>
            </a:r>
            <a:r>
              <a:rPr lang="en-US" altLang="en-US" sz="1400" dirty="0">
                <a:solidFill>
                  <a:srgbClr val="3C5658"/>
                </a:solidFill>
                <a:latin typeface="Verdana" panose="020B0604030504040204" pitchFamily="34" charset="0"/>
              </a:rPr>
              <a:t> = new Integer[...];</a:t>
            </a:r>
          </a:p>
          <a:p>
            <a:pPr eaLnBrk="1" hangingPunct="1">
              <a:spcBef>
                <a:spcPct val="20000"/>
              </a:spcBef>
              <a:buClr>
                <a:srgbClr val="CC3300"/>
              </a:buClr>
              <a:buFont typeface="Wingdings" panose="05000000000000000000" pitchFamily="2" charset="2"/>
              <a:buNone/>
            </a:pPr>
            <a:r>
              <a:rPr lang="en-US" altLang="en-US" sz="1400" dirty="0">
                <a:solidFill>
                  <a:srgbClr val="3C5658"/>
                </a:solidFill>
                <a:latin typeface="Verdana" panose="020B0604030504040204" pitchFamily="34" charset="0"/>
              </a:rPr>
              <a:t>List </a:t>
            </a:r>
            <a:r>
              <a:rPr lang="en-US" altLang="en-US" sz="1400" dirty="0" err="1">
                <a:solidFill>
                  <a:srgbClr val="3C5658"/>
                </a:solidFill>
                <a:latin typeface="Verdana" panose="020B0604030504040204" pitchFamily="34" charset="0"/>
              </a:rPr>
              <a:t>numList</a:t>
            </a:r>
            <a:r>
              <a:rPr lang="en-US" altLang="en-US" sz="1400" dirty="0">
                <a:solidFill>
                  <a:srgbClr val="3C5658"/>
                </a:solidFill>
                <a:latin typeface="Verdana" panose="020B0604030504040204" pitchFamily="34" charset="0"/>
              </a:rPr>
              <a:t> = new </a:t>
            </a:r>
            <a:r>
              <a:rPr lang="en-US" altLang="en-US" sz="1400" dirty="0" err="1">
                <a:solidFill>
                  <a:srgbClr val="3C5658"/>
                </a:solidFill>
                <a:latin typeface="Verdana" panose="020B0604030504040204" pitchFamily="34" charset="0"/>
              </a:rPr>
              <a:t>LinkedList</a:t>
            </a:r>
            <a:r>
              <a:rPr lang="en-US" altLang="en-US" sz="1400" dirty="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r>
              <a:rPr lang="en-US" altLang="en-US" sz="1400" dirty="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r>
              <a:rPr lang="en-US" altLang="en-US" sz="1400" dirty="0" err="1">
                <a:solidFill>
                  <a:srgbClr val="3C5658"/>
                </a:solidFill>
                <a:latin typeface="Verdana" panose="020B0604030504040204" pitchFamily="34" charset="0"/>
              </a:rPr>
              <a:t>int</a:t>
            </a:r>
            <a:r>
              <a:rPr lang="en-US" altLang="en-US" sz="1400" dirty="0">
                <a:solidFill>
                  <a:srgbClr val="3C5658"/>
                </a:solidFill>
                <a:latin typeface="Verdana" panose="020B0604030504040204" pitchFamily="34" charset="0"/>
              </a:rPr>
              <a:t> sum = 0;</a:t>
            </a:r>
          </a:p>
          <a:p>
            <a:pPr eaLnBrk="1" hangingPunct="1">
              <a:spcBef>
                <a:spcPct val="20000"/>
              </a:spcBef>
              <a:buClr>
                <a:srgbClr val="CC3300"/>
              </a:buClr>
              <a:buFont typeface="Wingdings" panose="05000000000000000000" pitchFamily="2" charset="2"/>
              <a:buNone/>
            </a:pPr>
            <a:r>
              <a:rPr lang="en-US" altLang="en-US" sz="1400" b="1" dirty="0">
                <a:solidFill>
                  <a:srgbClr val="3C5658"/>
                </a:solidFill>
                <a:latin typeface="Verdana" panose="020B0604030504040204" pitchFamily="34" charset="0"/>
              </a:rPr>
              <a:t>for (</a:t>
            </a:r>
            <a:r>
              <a:rPr lang="en-US" altLang="en-US" sz="1400" b="1" dirty="0" err="1">
                <a:solidFill>
                  <a:srgbClr val="3C5658"/>
                </a:solidFill>
                <a:latin typeface="Verdana" panose="020B0604030504040204" pitchFamily="34" charset="0"/>
              </a:rPr>
              <a:t>int</a:t>
            </a:r>
            <a:r>
              <a:rPr lang="en-US" altLang="en-US" sz="1400" b="1" dirty="0">
                <a:solidFill>
                  <a:srgbClr val="3C5658"/>
                </a:solidFill>
                <a:latin typeface="Verdana" panose="020B0604030504040204" pitchFamily="34" charset="0"/>
              </a:rPr>
              <a:t> </a:t>
            </a:r>
            <a:r>
              <a:rPr lang="en-US" altLang="en-US" sz="1400" b="1" dirty="0" err="1">
                <a:solidFill>
                  <a:srgbClr val="3C5658"/>
                </a:solidFill>
                <a:latin typeface="Verdana" panose="020B0604030504040204" pitchFamily="34" charset="0"/>
              </a:rPr>
              <a:t>i</a:t>
            </a:r>
            <a:r>
              <a:rPr lang="en-US" altLang="en-US" sz="1400" b="1" dirty="0">
                <a:solidFill>
                  <a:srgbClr val="3C5658"/>
                </a:solidFill>
                <a:latin typeface="Verdana" panose="020B0604030504040204" pitchFamily="34" charset="0"/>
              </a:rPr>
              <a:t> = 0; </a:t>
            </a:r>
            <a:r>
              <a:rPr lang="en-US" altLang="en-US" sz="1400" b="1" dirty="0" err="1">
                <a:solidFill>
                  <a:srgbClr val="3C5658"/>
                </a:solidFill>
                <a:latin typeface="Verdana" panose="020B0604030504040204" pitchFamily="34" charset="0"/>
              </a:rPr>
              <a:t>i</a:t>
            </a:r>
            <a:r>
              <a:rPr lang="en-US" altLang="en-US" sz="1400" b="1" dirty="0">
                <a:solidFill>
                  <a:srgbClr val="3C5658"/>
                </a:solidFill>
                <a:latin typeface="Verdana" panose="020B0604030504040204" pitchFamily="34" charset="0"/>
              </a:rPr>
              <a:t> &lt; </a:t>
            </a:r>
            <a:r>
              <a:rPr lang="en-US" altLang="en-US" sz="1400" b="1" dirty="0" err="1">
                <a:solidFill>
                  <a:srgbClr val="3C5658"/>
                </a:solidFill>
                <a:latin typeface="Verdana" panose="020B0604030504040204" pitchFamily="34" charset="0"/>
              </a:rPr>
              <a:t>numArray.length</a:t>
            </a:r>
            <a:r>
              <a:rPr lang="en-US" altLang="en-US" sz="1400" b="1" dirty="0">
                <a:solidFill>
                  <a:srgbClr val="3C5658"/>
                </a:solidFill>
                <a:latin typeface="Verdana" panose="020B0604030504040204" pitchFamily="34" charset="0"/>
              </a:rPr>
              <a:t>; </a:t>
            </a:r>
            <a:r>
              <a:rPr lang="en-US" altLang="en-US" sz="1400" b="1" dirty="0" err="1">
                <a:solidFill>
                  <a:srgbClr val="3C5658"/>
                </a:solidFill>
                <a:latin typeface="Verdana" panose="020B0604030504040204" pitchFamily="34" charset="0"/>
              </a:rPr>
              <a:t>i</a:t>
            </a:r>
            <a:r>
              <a:rPr lang="en-US" altLang="en-US" sz="1400" b="1" dirty="0">
                <a:solidFill>
                  <a:srgbClr val="3C5658"/>
                </a:solidFill>
                <a:latin typeface="Verdana" panose="020B0604030504040204" pitchFamily="34" charset="0"/>
              </a:rPr>
              <a:t>++) </a:t>
            </a:r>
            <a:r>
              <a:rPr lang="en-US" altLang="en-US" sz="1400" dirty="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r>
              <a:rPr lang="en-US" altLang="en-US" sz="1400" dirty="0" smtClean="0">
                <a:solidFill>
                  <a:srgbClr val="3C5658"/>
                </a:solidFill>
                <a:latin typeface="Verdana" panose="020B0604030504040204" pitchFamily="34" charset="0"/>
              </a:rPr>
              <a:t>	Integer </a:t>
            </a:r>
            <a:r>
              <a:rPr lang="en-US" altLang="en-US" sz="1400" dirty="0">
                <a:solidFill>
                  <a:srgbClr val="3C5658"/>
                </a:solidFill>
                <a:latin typeface="Verdana" panose="020B0604030504040204" pitchFamily="34" charset="0"/>
              </a:rPr>
              <a:t>n = </a:t>
            </a:r>
            <a:r>
              <a:rPr lang="en-US" altLang="en-US" sz="1400" dirty="0" err="1">
                <a:solidFill>
                  <a:srgbClr val="3C5658"/>
                </a:solidFill>
                <a:latin typeface="Verdana" panose="020B0604030504040204" pitchFamily="34" charset="0"/>
              </a:rPr>
              <a:t>numArray</a:t>
            </a:r>
            <a:r>
              <a:rPr lang="en-US" altLang="en-US" sz="1400" dirty="0">
                <a:solidFill>
                  <a:srgbClr val="3C5658"/>
                </a:solidFill>
                <a:latin typeface="Verdana" panose="020B0604030504040204" pitchFamily="34" charset="0"/>
              </a:rPr>
              <a:t>[</a:t>
            </a:r>
            <a:r>
              <a:rPr lang="en-US" altLang="en-US" sz="1400" dirty="0" err="1">
                <a:solidFill>
                  <a:srgbClr val="3C5658"/>
                </a:solidFill>
                <a:latin typeface="Verdana" panose="020B0604030504040204" pitchFamily="34" charset="0"/>
              </a:rPr>
              <a:t>i</a:t>
            </a:r>
            <a:r>
              <a:rPr lang="en-US" altLang="en-US" sz="1400" dirty="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r>
              <a:rPr lang="en-US" altLang="en-US" sz="1400" dirty="0" smtClean="0">
                <a:solidFill>
                  <a:srgbClr val="3C5658"/>
                </a:solidFill>
                <a:latin typeface="Verdana" panose="020B0604030504040204" pitchFamily="34" charset="0"/>
              </a:rPr>
              <a:t>	sum </a:t>
            </a:r>
            <a:r>
              <a:rPr lang="en-US" altLang="en-US" sz="1400" dirty="0">
                <a:solidFill>
                  <a:srgbClr val="3C5658"/>
                </a:solidFill>
                <a:latin typeface="Verdana" panose="020B0604030504040204" pitchFamily="34" charset="0"/>
              </a:rPr>
              <a:t>+= </a:t>
            </a:r>
            <a:r>
              <a:rPr lang="en-US" altLang="en-US" sz="1400" dirty="0" err="1">
                <a:solidFill>
                  <a:srgbClr val="3C5658"/>
                </a:solidFill>
                <a:latin typeface="Verdana" panose="020B0604030504040204" pitchFamily="34" charset="0"/>
              </a:rPr>
              <a:t>n.intValue</a:t>
            </a:r>
            <a:r>
              <a:rPr lang="en-US" altLang="en-US" sz="1400" dirty="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r>
              <a:rPr lang="en-US" altLang="en-US" sz="1400" dirty="0" smtClean="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endParaRPr lang="en-US" altLang="en-US" sz="1400" dirty="0">
              <a:solidFill>
                <a:srgbClr val="3C5658"/>
              </a:solidFill>
              <a:latin typeface="Verdana" panose="020B0604030504040204" pitchFamily="34" charset="0"/>
            </a:endParaRPr>
          </a:p>
          <a:p>
            <a:pPr eaLnBrk="1" hangingPunct="1">
              <a:spcBef>
                <a:spcPct val="20000"/>
              </a:spcBef>
              <a:buClr>
                <a:srgbClr val="CC3300"/>
              </a:buClr>
              <a:buFont typeface="Wingdings" panose="05000000000000000000" pitchFamily="2" charset="2"/>
              <a:buNone/>
            </a:pPr>
            <a:r>
              <a:rPr lang="en-US" altLang="en-US" sz="1400" b="1" dirty="0">
                <a:solidFill>
                  <a:srgbClr val="3C5658"/>
                </a:solidFill>
                <a:latin typeface="Verdana" panose="020B0604030504040204" pitchFamily="34" charset="0"/>
              </a:rPr>
              <a:t>for (Iterator </a:t>
            </a:r>
            <a:r>
              <a:rPr lang="en-US" altLang="en-US" sz="1400" b="1" dirty="0" err="1">
                <a:solidFill>
                  <a:srgbClr val="3C5658"/>
                </a:solidFill>
                <a:latin typeface="Verdana" panose="020B0604030504040204" pitchFamily="34" charset="0"/>
              </a:rPr>
              <a:t>i</a:t>
            </a:r>
            <a:r>
              <a:rPr lang="en-US" altLang="en-US" sz="1400" b="1" dirty="0">
                <a:solidFill>
                  <a:srgbClr val="3C5658"/>
                </a:solidFill>
                <a:latin typeface="Verdana" panose="020B0604030504040204" pitchFamily="34" charset="0"/>
              </a:rPr>
              <a:t> = </a:t>
            </a:r>
            <a:r>
              <a:rPr lang="en-US" altLang="en-US" sz="1400" b="1" dirty="0" err="1">
                <a:solidFill>
                  <a:srgbClr val="3C5658"/>
                </a:solidFill>
                <a:latin typeface="Verdana" panose="020B0604030504040204" pitchFamily="34" charset="0"/>
              </a:rPr>
              <a:t>numList.iterator</a:t>
            </a:r>
            <a:r>
              <a:rPr lang="en-US" altLang="en-US" sz="1400" b="1" dirty="0">
                <a:solidFill>
                  <a:srgbClr val="3C5658"/>
                </a:solidFill>
                <a:latin typeface="Verdana" panose="020B0604030504040204" pitchFamily="34" charset="0"/>
              </a:rPr>
              <a:t>(); </a:t>
            </a:r>
            <a:r>
              <a:rPr lang="en-US" altLang="en-US" sz="1400" b="1" dirty="0" err="1">
                <a:solidFill>
                  <a:srgbClr val="3C5658"/>
                </a:solidFill>
                <a:latin typeface="Verdana" panose="020B0604030504040204" pitchFamily="34" charset="0"/>
              </a:rPr>
              <a:t>i.hasNext</a:t>
            </a:r>
            <a:r>
              <a:rPr lang="en-US" altLang="en-US" sz="1400" b="1" dirty="0">
                <a:solidFill>
                  <a:srgbClr val="3C5658"/>
                </a:solidFill>
                <a:latin typeface="Verdana" panose="020B0604030504040204" pitchFamily="34" charset="0"/>
              </a:rPr>
              <a:t>(); ) </a:t>
            </a:r>
            <a:r>
              <a:rPr lang="en-US" altLang="en-US" sz="1400" dirty="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r>
              <a:rPr lang="en-US" altLang="en-US" sz="1400" dirty="0" smtClean="0">
                <a:solidFill>
                  <a:srgbClr val="3C5658"/>
                </a:solidFill>
                <a:latin typeface="Verdana" panose="020B0604030504040204" pitchFamily="34" charset="0"/>
              </a:rPr>
              <a:t>	Integer </a:t>
            </a:r>
            <a:r>
              <a:rPr lang="en-US" altLang="en-US" sz="1400" dirty="0">
                <a:solidFill>
                  <a:srgbClr val="3C5658"/>
                </a:solidFill>
                <a:latin typeface="Verdana" panose="020B0604030504040204" pitchFamily="34" charset="0"/>
              </a:rPr>
              <a:t>n = (Integer)</a:t>
            </a:r>
            <a:r>
              <a:rPr lang="en-US" altLang="en-US" sz="1400" dirty="0" err="1">
                <a:solidFill>
                  <a:srgbClr val="3C5658"/>
                </a:solidFill>
                <a:latin typeface="Verdana" panose="020B0604030504040204" pitchFamily="34" charset="0"/>
              </a:rPr>
              <a:t>i.next</a:t>
            </a:r>
            <a:r>
              <a:rPr lang="en-US" altLang="en-US" sz="1400" dirty="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r>
              <a:rPr lang="en-US" altLang="en-US" sz="1400" dirty="0" smtClean="0">
                <a:solidFill>
                  <a:srgbClr val="3C5658"/>
                </a:solidFill>
                <a:latin typeface="Verdana" panose="020B0604030504040204" pitchFamily="34" charset="0"/>
              </a:rPr>
              <a:t>	sum </a:t>
            </a:r>
            <a:r>
              <a:rPr lang="en-US" altLang="en-US" sz="1400" dirty="0">
                <a:solidFill>
                  <a:srgbClr val="3C5658"/>
                </a:solidFill>
                <a:latin typeface="Verdana" panose="020B0604030504040204" pitchFamily="34" charset="0"/>
              </a:rPr>
              <a:t>+= </a:t>
            </a:r>
            <a:r>
              <a:rPr lang="en-US" altLang="en-US" sz="1400" dirty="0" err="1">
                <a:solidFill>
                  <a:srgbClr val="3C5658"/>
                </a:solidFill>
                <a:latin typeface="Verdana" panose="020B0604030504040204" pitchFamily="34" charset="0"/>
              </a:rPr>
              <a:t>n.intValue</a:t>
            </a:r>
            <a:r>
              <a:rPr lang="en-US" altLang="en-US" sz="1400" dirty="0">
                <a:solidFill>
                  <a:srgbClr val="3C5658"/>
                </a:solidFill>
                <a:latin typeface="Verdana" panose="020B0604030504040204" pitchFamily="34" charset="0"/>
              </a:rPr>
              <a:t>();</a:t>
            </a:r>
          </a:p>
          <a:p>
            <a:pPr eaLnBrk="1" hangingPunct="1">
              <a:spcBef>
                <a:spcPct val="20000"/>
              </a:spcBef>
              <a:buClr>
                <a:srgbClr val="CC3300"/>
              </a:buClr>
              <a:buFont typeface="Wingdings" panose="05000000000000000000" pitchFamily="2" charset="2"/>
              <a:buNone/>
            </a:pPr>
            <a:r>
              <a:rPr lang="en-US" altLang="en-US" sz="1400" dirty="0">
                <a:solidFill>
                  <a:srgbClr val="3C5658"/>
                </a:solidFill>
                <a:latin typeface="Verdana" panose="020B0604030504040204" pitchFamily="34" charset="0"/>
              </a:rPr>
              <a:t>}</a:t>
            </a:r>
          </a:p>
        </p:txBody>
      </p:sp>
      <p:sp>
        <p:nvSpPr>
          <p:cNvPr id="7" name="Footer Placeholder 1"/>
          <p:cNvSpPr txBox="1">
            <a:spLocks/>
          </p:cNvSpPr>
          <p:nvPr/>
        </p:nvSpPr>
        <p:spPr>
          <a:xfrm>
            <a:off x="6400800" y="6584022"/>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700" b="1" kern="1200">
                <a:solidFill>
                  <a:schemeClr val="tx2">
                    <a:lumMod val="75000"/>
                  </a:schemeClr>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rgbClr val="FF3300"/>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rgbClr val="FF3300"/>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rgbClr val="FF3300"/>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rgbClr val="FF3300"/>
                </a:solidFill>
                <a:latin typeface="Times New Roman" pitchFamily="18" charset="0"/>
                <a:ea typeface="+mn-ea"/>
                <a:cs typeface="+mn-cs"/>
              </a:defRPr>
            </a:lvl5pPr>
            <a:lvl6pPr marL="2286000" algn="l" defTabSz="914400" rtl="0" eaLnBrk="1" latinLnBrk="0" hangingPunct="1">
              <a:defRPr sz="2200" b="1" kern="1200">
                <a:solidFill>
                  <a:srgbClr val="FF3300"/>
                </a:solidFill>
                <a:latin typeface="Times New Roman" pitchFamily="18" charset="0"/>
                <a:ea typeface="+mn-ea"/>
                <a:cs typeface="+mn-cs"/>
              </a:defRPr>
            </a:lvl6pPr>
            <a:lvl7pPr marL="2743200" algn="l" defTabSz="914400" rtl="0" eaLnBrk="1" latinLnBrk="0" hangingPunct="1">
              <a:defRPr sz="2200" b="1" kern="1200">
                <a:solidFill>
                  <a:srgbClr val="FF3300"/>
                </a:solidFill>
                <a:latin typeface="Times New Roman" pitchFamily="18" charset="0"/>
                <a:ea typeface="+mn-ea"/>
                <a:cs typeface="+mn-cs"/>
              </a:defRPr>
            </a:lvl7pPr>
            <a:lvl8pPr marL="3200400" algn="l" defTabSz="914400" rtl="0" eaLnBrk="1" latinLnBrk="0" hangingPunct="1">
              <a:defRPr sz="2200" b="1" kern="1200">
                <a:solidFill>
                  <a:srgbClr val="FF3300"/>
                </a:solidFill>
                <a:latin typeface="Times New Roman" pitchFamily="18" charset="0"/>
                <a:ea typeface="+mn-ea"/>
                <a:cs typeface="+mn-cs"/>
              </a:defRPr>
            </a:lvl8pPr>
            <a:lvl9pPr marL="3657600" algn="l" defTabSz="914400" rtl="0" eaLnBrk="1" latinLnBrk="0" hangingPunct="1">
              <a:defRPr sz="2200" b="1" kern="1200">
                <a:solidFill>
                  <a:srgbClr val="FF3300"/>
                </a:solidFill>
                <a:latin typeface="Times New Roman" pitchFamily="18" charset="0"/>
                <a:ea typeface="+mn-ea"/>
                <a:cs typeface="+mn-cs"/>
              </a:defRPr>
            </a:lvl9pPr>
          </a:lstStyle>
          <a:p>
            <a:r>
              <a:rPr lang="en-IN"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1043309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p:cTn id="7" dur="2000" fill="hold"/>
                                        <p:tgtEl>
                                          <p:spTgt spid="116739">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116739">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116739">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116739">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116739">
                                            <p:txEl>
                                              <p:pRg st="0" end="0"/>
                                            </p:txEl>
                                          </p:spTgt>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116740"/>
                                        </p:tgtEl>
                                        <p:attrNameLst>
                                          <p:attrName>style.visibility</p:attrName>
                                        </p:attrNameLst>
                                      </p:cBhvr>
                                      <p:to>
                                        <p:strVal val="visible"/>
                                      </p:to>
                                    </p:set>
                                    <p:animEffect transition="in" filter="strips(downLeft)">
                                      <p:cBhvr>
                                        <p:cTn id="14" dur="10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P spid="11674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CONFIDENTIAL© Copyright 2008 Tech Mahindra Limited</a:t>
            </a:r>
          </a:p>
        </p:txBody>
      </p:sp>
      <p:sp>
        <p:nvSpPr>
          <p:cNvPr id="57348" name="Rectangle 2"/>
          <p:cNvSpPr>
            <a:spLocks noGrp="1" noChangeArrowheads="1"/>
          </p:cNvSpPr>
          <p:nvPr>
            <p:ph type="title"/>
          </p:nvPr>
        </p:nvSpPr>
        <p:spPr/>
        <p:txBody>
          <a:bodyPr/>
          <a:lstStyle/>
          <a:p>
            <a:pPr eaLnBrk="1" hangingPunct="1"/>
            <a:r>
              <a:rPr lang="en-US" altLang="en-US" smtClean="0"/>
              <a:t>Enhanced for loop - </a:t>
            </a:r>
            <a:r>
              <a:rPr lang="en-US" altLang="en-US" i="1" smtClean="0"/>
              <a:t>“foreach”</a:t>
            </a:r>
          </a:p>
        </p:txBody>
      </p:sp>
      <p:sp>
        <p:nvSpPr>
          <p:cNvPr id="118787" name="Rectangle 3"/>
          <p:cNvSpPr>
            <a:spLocks noGrp="1" noChangeArrowheads="1"/>
          </p:cNvSpPr>
          <p:nvPr>
            <p:ph type="body" idx="1"/>
          </p:nvPr>
        </p:nvSpPr>
        <p:spPr/>
        <p:txBody>
          <a:bodyPr/>
          <a:lstStyle/>
          <a:p>
            <a:pPr eaLnBrk="1" hangingPunct="1"/>
            <a:r>
              <a:rPr lang="en-US" altLang="en-US" smtClean="0"/>
              <a:t>You can use following syntax </a:t>
            </a:r>
          </a:p>
        </p:txBody>
      </p:sp>
      <p:sp>
        <p:nvSpPr>
          <p:cNvPr id="118788" name="Text Box 4"/>
          <p:cNvSpPr txBox="1">
            <a:spLocks noChangeArrowheads="1"/>
          </p:cNvSpPr>
          <p:nvPr/>
        </p:nvSpPr>
        <p:spPr bwMode="auto">
          <a:xfrm>
            <a:off x="533400" y="1600200"/>
            <a:ext cx="6934200" cy="32004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spcBef>
                <a:spcPct val="20000"/>
              </a:spcBef>
              <a:buClr>
                <a:srgbClr val="CC3300"/>
              </a:buClr>
            </a:pPr>
            <a:r>
              <a:rPr lang="en-US" altLang="en-US" sz="2000" dirty="0">
                <a:solidFill>
                  <a:srgbClr val="3C5658"/>
                </a:solidFill>
                <a:latin typeface="Verdana" panose="020B0604030504040204" pitchFamily="34" charset="0"/>
              </a:rPr>
              <a:t>Integer[] numbers = new Integer[...];</a:t>
            </a:r>
          </a:p>
          <a:p>
            <a:pPr marL="0" indent="0" eaLnBrk="1" hangingPunct="1">
              <a:spcBef>
                <a:spcPct val="20000"/>
              </a:spcBef>
              <a:buClr>
                <a:srgbClr val="CC3300"/>
              </a:buClr>
            </a:pPr>
            <a:r>
              <a:rPr lang="en-US" altLang="en-US" sz="2000" dirty="0">
                <a:solidFill>
                  <a:srgbClr val="3C5658"/>
                </a:solidFill>
                <a:latin typeface="Verdana" panose="020B0604030504040204" pitchFamily="34" charset="0"/>
              </a:rPr>
              <a:t>List&lt;Integer&gt; numbers = new </a:t>
            </a:r>
            <a:r>
              <a:rPr lang="en-US" altLang="en-US" sz="2000" dirty="0" err="1">
                <a:solidFill>
                  <a:srgbClr val="3C5658"/>
                </a:solidFill>
                <a:latin typeface="Verdana" panose="020B0604030504040204" pitchFamily="34" charset="0"/>
              </a:rPr>
              <a:t>LinkedList</a:t>
            </a:r>
            <a:r>
              <a:rPr lang="en-US" altLang="en-US" sz="2000" dirty="0">
                <a:solidFill>
                  <a:srgbClr val="3C5658"/>
                </a:solidFill>
                <a:latin typeface="Verdana" panose="020B0604030504040204" pitchFamily="34" charset="0"/>
              </a:rPr>
              <a:t>&lt;Integer&gt;();</a:t>
            </a:r>
          </a:p>
          <a:p>
            <a:pPr marL="0" indent="0" eaLnBrk="1" hangingPunct="1">
              <a:spcBef>
                <a:spcPct val="20000"/>
              </a:spcBef>
              <a:buClr>
                <a:srgbClr val="CC3300"/>
              </a:buClr>
            </a:pPr>
            <a:r>
              <a:rPr lang="en-US" altLang="en-US" sz="2000" dirty="0">
                <a:solidFill>
                  <a:srgbClr val="3C5658"/>
                </a:solidFill>
                <a:latin typeface="Verdana" panose="020B0604030504040204" pitchFamily="34" charset="0"/>
              </a:rPr>
              <a:t>...</a:t>
            </a:r>
          </a:p>
          <a:p>
            <a:pPr marL="0" indent="0" eaLnBrk="1" hangingPunct="1">
              <a:spcBef>
                <a:spcPct val="20000"/>
              </a:spcBef>
              <a:buClr>
                <a:srgbClr val="CC3300"/>
              </a:buClr>
            </a:pPr>
            <a:r>
              <a:rPr lang="en-US" altLang="en-US" sz="2000" dirty="0" err="1">
                <a:solidFill>
                  <a:srgbClr val="3C5658"/>
                </a:solidFill>
                <a:latin typeface="Verdana" panose="020B0604030504040204" pitchFamily="34" charset="0"/>
              </a:rPr>
              <a:t>int</a:t>
            </a:r>
            <a:r>
              <a:rPr lang="en-US" altLang="en-US" sz="2000" dirty="0">
                <a:solidFill>
                  <a:srgbClr val="3C5658"/>
                </a:solidFill>
                <a:latin typeface="Verdana" panose="020B0604030504040204" pitchFamily="34" charset="0"/>
              </a:rPr>
              <a:t> sum = 0;</a:t>
            </a:r>
          </a:p>
          <a:p>
            <a:pPr marL="0" indent="0" eaLnBrk="1" hangingPunct="1">
              <a:spcBef>
                <a:spcPct val="20000"/>
              </a:spcBef>
              <a:buClr>
                <a:srgbClr val="CC3300"/>
              </a:buClr>
            </a:pPr>
            <a:r>
              <a:rPr lang="en-US" altLang="en-US" sz="2000" b="1" dirty="0">
                <a:solidFill>
                  <a:srgbClr val="3C5658"/>
                </a:solidFill>
                <a:latin typeface="Verdana" panose="020B0604030504040204" pitchFamily="34" charset="0"/>
              </a:rPr>
              <a:t>for (Integer n : numbers)</a:t>
            </a:r>
          </a:p>
          <a:p>
            <a:pPr marL="0" indent="0" eaLnBrk="1" hangingPunct="1">
              <a:spcBef>
                <a:spcPct val="20000"/>
              </a:spcBef>
              <a:buClr>
                <a:srgbClr val="CC3300"/>
              </a:buClr>
            </a:pPr>
            <a:r>
              <a:rPr lang="en-US" altLang="en-US" sz="2000" dirty="0" smtClean="0">
                <a:solidFill>
                  <a:srgbClr val="3C5658"/>
                </a:solidFill>
                <a:latin typeface="Verdana" panose="020B0604030504040204" pitchFamily="34" charset="0"/>
              </a:rPr>
              <a:t>	sum </a:t>
            </a:r>
            <a:r>
              <a:rPr lang="en-US" altLang="en-US" sz="2000" dirty="0">
                <a:solidFill>
                  <a:srgbClr val="3C5658"/>
                </a:solidFill>
                <a:latin typeface="Verdana" panose="020B0604030504040204" pitchFamily="34" charset="0"/>
              </a:rPr>
              <a:t>+= </a:t>
            </a:r>
            <a:r>
              <a:rPr lang="en-US" altLang="en-US" sz="2000" dirty="0" err="1">
                <a:solidFill>
                  <a:srgbClr val="3C5658"/>
                </a:solidFill>
                <a:latin typeface="Verdana" panose="020B0604030504040204" pitchFamily="34" charset="0"/>
              </a:rPr>
              <a:t>n.intValue</a:t>
            </a:r>
            <a:r>
              <a:rPr lang="en-US" altLang="en-US" sz="2000" dirty="0">
                <a:solidFill>
                  <a:srgbClr val="3C5658"/>
                </a:solidFill>
                <a:latin typeface="Verdana" panose="020B0604030504040204" pitchFamily="34" charset="0"/>
              </a:rPr>
              <a:t>();</a:t>
            </a:r>
          </a:p>
        </p:txBody>
      </p:sp>
      <p:sp>
        <p:nvSpPr>
          <p:cNvPr id="7" name="Footer Placeholder 1"/>
          <p:cNvSpPr txBox="1">
            <a:spLocks/>
          </p:cNvSpPr>
          <p:nvPr/>
        </p:nvSpPr>
        <p:spPr>
          <a:xfrm>
            <a:off x="6400800" y="6584022"/>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700" b="1" kern="1200">
                <a:solidFill>
                  <a:schemeClr val="tx2">
                    <a:lumMod val="75000"/>
                  </a:schemeClr>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rgbClr val="FF3300"/>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rgbClr val="FF3300"/>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rgbClr val="FF3300"/>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rgbClr val="FF3300"/>
                </a:solidFill>
                <a:latin typeface="Times New Roman" pitchFamily="18" charset="0"/>
                <a:ea typeface="+mn-ea"/>
                <a:cs typeface="+mn-cs"/>
              </a:defRPr>
            </a:lvl5pPr>
            <a:lvl6pPr marL="2286000" algn="l" defTabSz="914400" rtl="0" eaLnBrk="1" latinLnBrk="0" hangingPunct="1">
              <a:defRPr sz="2200" b="1" kern="1200">
                <a:solidFill>
                  <a:srgbClr val="FF3300"/>
                </a:solidFill>
                <a:latin typeface="Times New Roman" pitchFamily="18" charset="0"/>
                <a:ea typeface="+mn-ea"/>
                <a:cs typeface="+mn-cs"/>
              </a:defRPr>
            </a:lvl6pPr>
            <a:lvl7pPr marL="2743200" algn="l" defTabSz="914400" rtl="0" eaLnBrk="1" latinLnBrk="0" hangingPunct="1">
              <a:defRPr sz="2200" b="1" kern="1200">
                <a:solidFill>
                  <a:srgbClr val="FF3300"/>
                </a:solidFill>
                <a:latin typeface="Times New Roman" pitchFamily="18" charset="0"/>
                <a:ea typeface="+mn-ea"/>
                <a:cs typeface="+mn-cs"/>
              </a:defRPr>
            </a:lvl7pPr>
            <a:lvl8pPr marL="3200400" algn="l" defTabSz="914400" rtl="0" eaLnBrk="1" latinLnBrk="0" hangingPunct="1">
              <a:defRPr sz="2200" b="1" kern="1200">
                <a:solidFill>
                  <a:srgbClr val="FF3300"/>
                </a:solidFill>
                <a:latin typeface="Times New Roman" pitchFamily="18" charset="0"/>
                <a:ea typeface="+mn-ea"/>
                <a:cs typeface="+mn-cs"/>
              </a:defRPr>
            </a:lvl8pPr>
            <a:lvl9pPr marL="3657600" algn="l" defTabSz="914400" rtl="0" eaLnBrk="1" latinLnBrk="0" hangingPunct="1">
              <a:defRPr sz="2200" b="1" kern="1200">
                <a:solidFill>
                  <a:srgbClr val="FF3300"/>
                </a:solidFill>
                <a:latin typeface="Times New Roman" pitchFamily="18" charset="0"/>
                <a:ea typeface="+mn-ea"/>
                <a:cs typeface="+mn-cs"/>
              </a:defRPr>
            </a:lvl9pPr>
          </a:lstStyle>
          <a:p>
            <a:r>
              <a:rPr lang="en-IN"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453903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p:cTn id="7" dur="2000" fill="hold"/>
                                        <p:tgtEl>
                                          <p:spTgt spid="118787">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118787">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118787">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118787">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118787">
                                            <p:txEl>
                                              <p:pRg st="0" end="0"/>
                                            </p:txEl>
                                          </p:spTgt>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118788"/>
                                        </p:tgtEl>
                                        <p:attrNameLst>
                                          <p:attrName>style.visibility</p:attrName>
                                        </p:attrNameLst>
                                      </p:cBhvr>
                                      <p:to>
                                        <p:strVal val="visible"/>
                                      </p:to>
                                    </p:set>
                                    <p:animEffect transition="in" filter="strips(downLeft)">
                                      <p:cBhvr>
                                        <p:cTn id="14" dur="10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P spid="11878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CONFIDENTIAL© Copyright 2008 Tech Mahindra Limited</a:t>
            </a:r>
          </a:p>
        </p:txBody>
      </p:sp>
      <p:sp>
        <p:nvSpPr>
          <p:cNvPr id="58372" name="Rectangle 2"/>
          <p:cNvSpPr>
            <a:spLocks noGrp="1" noChangeArrowheads="1"/>
          </p:cNvSpPr>
          <p:nvPr>
            <p:ph type="title"/>
          </p:nvPr>
        </p:nvSpPr>
        <p:spPr/>
        <p:txBody>
          <a:bodyPr/>
          <a:lstStyle/>
          <a:p>
            <a:pPr eaLnBrk="1" hangingPunct="1"/>
            <a:r>
              <a:rPr lang="en-US" altLang="en-US" smtClean="0"/>
              <a:t>Enhanced for loop - </a:t>
            </a:r>
            <a:r>
              <a:rPr lang="en-US" altLang="en-US" i="1" smtClean="0"/>
              <a:t>“foreach”</a:t>
            </a:r>
          </a:p>
        </p:txBody>
      </p:sp>
      <p:sp>
        <p:nvSpPr>
          <p:cNvPr id="120835" name="Rectangle 3"/>
          <p:cNvSpPr>
            <a:spLocks noGrp="1" noChangeArrowheads="1"/>
          </p:cNvSpPr>
          <p:nvPr>
            <p:ph type="body" idx="1"/>
          </p:nvPr>
        </p:nvSpPr>
        <p:spPr/>
        <p:txBody>
          <a:bodyPr/>
          <a:lstStyle/>
          <a:p>
            <a:pPr eaLnBrk="1" hangingPunct="1"/>
            <a:r>
              <a:rPr lang="en-US" altLang="en-US" dirty="0" smtClean="0"/>
              <a:t>Loop Syntax</a:t>
            </a:r>
          </a:p>
          <a:p>
            <a:pPr eaLnBrk="1" hangingPunct="1">
              <a:buFont typeface="Wingdings" panose="05000000000000000000" pitchFamily="2" charset="2"/>
              <a:buNone/>
            </a:pPr>
            <a:r>
              <a:rPr lang="en-US" altLang="en-US" dirty="0" smtClean="0"/>
              <a:t>	for (</a:t>
            </a:r>
            <a:r>
              <a:rPr lang="en-US" altLang="en-US" i="1" dirty="0" smtClean="0"/>
              <a:t>declaration </a:t>
            </a:r>
            <a:r>
              <a:rPr lang="en-US" altLang="en-US" dirty="0" smtClean="0"/>
              <a:t>: </a:t>
            </a:r>
            <a:r>
              <a:rPr lang="en-US" altLang="en-US" i="1" dirty="0" smtClean="0"/>
              <a:t>expression</a:t>
            </a:r>
            <a:r>
              <a:rPr lang="en-US" altLang="en-US" dirty="0" smtClean="0"/>
              <a:t>)</a:t>
            </a:r>
          </a:p>
          <a:p>
            <a:pPr eaLnBrk="1" hangingPunct="1">
              <a:buFont typeface="Wingdings" panose="05000000000000000000" pitchFamily="2" charset="2"/>
              <a:buNone/>
            </a:pPr>
            <a:r>
              <a:rPr lang="en-US" altLang="en-US" i="1" dirty="0" smtClean="0"/>
              <a:t>		statements</a:t>
            </a:r>
          </a:p>
          <a:p>
            <a:pPr eaLnBrk="1" hangingPunct="1">
              <a:buFont typeface="Wingdings" panose="05000000000000000000" pitchFamily="2" charset="2"/>
              <a:buNone/>
            </a:pPr>
            <a:endParaRPr lang="en-US" altLang="en-US" i="1" dirty="0" smtClean="0"/>
          </a:p>
          <a:p>
            <a:pPr eaLnBrk="1" hangingPunct="1"/>
            <a:r>
              <a:rPr lang="en-US" altLang="en-US" i="1" dirty="0" smtClean="0"/>
              <a:t>expression </a:t>
            </a:r>
            <a:r>
              <a:rPr lang="en-US" altLang="en-US" dirty="0" smtClean="0"/>
              <a:t>must be either an array or an object that implements the interface </a:t>
            </a:r>
            <a:r>
              <a:rPr lang="en-US" altLang="en-US" dirty="0" err="1" smtClean="0"/>
              <a:t>java.lang.Iterable</a:t>
            </a:r>
            <a:r>
              <a:rPr lang="en-US" altLang="en-US" dirty="0" smtClean="0"/>
              <a:t> (which guarantees the existence of an iterator)</a:t>
            </a:r>
          </a:p>
          <a:p>
            <a:pPr eaLnBrk="1" hangingPunct="1"/>
            <a:r>
              <a:rPr lang="en-US" altLang="en-US" i="1" dirty="0" smtClean="0"/>
              <a:t>declaration </a:t>
            </a:r>
            <a:r>
              <a:rPr lang="en-US" altLang="en-US" dirty="0" smtClean="0"/>
              <a:t>declares the loop variable to which the elements of the array or the </a:t>
            </a:r>
            <a:r>
              <a:rPr lang="en-US" altLang="en-US" dirty="0" err="1" smtClean="0"/>
              <a:t>iterable</a:t>
            </a:r>
            <a:r>
              <a:rPr lang="en-US" altLang="en-US" dirty="0" smtClean="0"/>
              <a:t> object are assigned</a:t>
            </a:r>
          </a:p>
          <a:p>
            <a:pPr eaLnBrk="1" hangingPunct="1"/>
            <a:r>
              <a:rPr lang="en-US" altLang="en-US" i="1" dirty="0" smtClean="0"/>
              <a:t>statement </a:t>
            </a:r>
            <a:r>
              <a:rPr lang="en-US" altLang="en-US" dirty="0" smtClean="0"/>
              <a:t>contains the code that is executed for each element of the array or the </a:t>
            </a:r>
            <a:r>
              <a:rPr lang="en-US" altLang="en-US" dirty="0" err="1" smtClean="0"/>
              <a:t>iterable</a:t>
            </a:r>
            <a:r>
              <a:rPr lang="en-US" altLang="en-US" dirty="0" smtClean="0"/>
              <a:t> object</a:t>
            </a:r>
          </a:p>
        </p:txBody>
      </p:sp>
      <p:sp>
        <p:nvSpPr>
          <p:cNvPr id="6" name="Footer Placeholder 1"/>
          <p:cNvSpPr txBox="1">
            <a:spLocks/>
          </p:cNvSpPr>
          <p:nvPr/>
        </p:nvSpPr>
        <p:spPr>
          <a:xfrm>
            <a:off x="6400800" y="6584022"/>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700" b="1" kern="1200">
                <a:solidFill>
                  <a:schemeClr val="tx2">
                    <a:lumMod val="75000"/>
                  </a:schemeClr>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rgbClr val="FF3300"/>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rgbClr val="FF3300"/>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rgbClr val="FF3300"/>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rgbClr val="FF3300"/>
                </a:solidFill>
                <a:latin typeface="Times New Roman" pitchFamily="18" charset="0"/>
                <a:ea typeface="+mn-ea"/>
                <a:cs typeface="+mn-cs"/>
              </a:defRPr>
            </a:lvl5pPr>
            <a:lvl6pPr marL="2286000" algn="l" defTabSz="914400" rtl="0" eaLnBrk="1" latinLnBrk="0" hangingPunct="1">
              <a:defRPr sz="2200" b="1" kern="1200">
                <a:solidFill>
                  <a:srgbClr val="FF3300"/>
                </a:solidFill>
                <a:latin typeface="Times New Roman" pitchFamily="18" charset="0"/>
                <a:ea typeface="+mn-ea"/>
                <a:cs typeface="+mn-cs"/>
              </a:defRPr>
            </a:lvl6pPr>
            <a:lvl7pPr marL="2743200" algn="l" defTabSz="914400" rtl="0" eaLnBrk="1" latinLnBrk="0" hangingPunct="1">
              <a:defRPr sz="2200" b="1" kern="1200">
                <a:solidFill>
                  <a:srgbClr val="FF3300"/>
                </a:solidFill>
                <a:latin typeface="Times New Roman" pitchFamily="18" charset="0"/>
                <a:ea typeface="+mn-ea"/>
                <a:cs typeface="+mn-cs"/>
              </a:defRPr>
            </a:lvl7pPr>
            <a:lvl8pPr marL="3200400" algn="l" defTabSz="914400" rtl="0" eaLnBrk="1" latinLnBrk="0" hangingPunct="1">
              <a:defRPr sz="2200" b="1" kern="1200">
                <a:solidFill>
                  <a:srgbClr val="FF3300"/>
                </a:solidFill>
                <a:latin typeface="Times New Roman" pitchFamily="18" charset="0"/>
                <a:ea typeface="+mn-ea"/>
                <a:cs typeface="+mn-cs"/>
              </a:defRPr>
            </a:lvl8pPr>
            <a:lvl9pPr marL="3657600" algn="l" defTabSz="914400" rtl="0" eaLnBrk="1" latinLnBrk="0" hangingPunct="1">
              <a:defRPr sz="2200" b="1" kern="1200">
                <a:solidFill>
                  <a:srgbClr val="FF3300"/>
                </a:solidFill>
                <a:latin typeface="Times New Roman" pitchFamily="18" charset="0"/>
                <a:ea typeface="+mn-ea"/>
                <a:cs typeface="+mn-cs"/>
              </a:defRPr>
            </a:lvl9pPr>
          </a:lstStyle>
          <a:p>
            <a:r>
              <a:rPr lang="en-IN"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1360628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p:cTn id="7" dur="2000" fill="hold"/>
                                        <p:tgtEl>
                                          <p:spTgt spid="120835">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120835">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120835">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120835">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12083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20835">
                                            <p:txEl>
                                              <p:pRg st="1" end="1"/>
                                            </p:txEl>
                                          </p:spTgt>
                                        </p:tgtEl>
                                        <p:attrNameLst>
                                          <p:attrName>style.visibility</p:attrName>
                                        </p:attrNameLst>
                                      </p:cBhvr>
                                      <p:to>
                                        <p:strVal val="visible"/>
                                      </p:to>
                                    </p:set>
                                    <p:anim calcmode="lin" valueType="num">
                                      <p:cBhvr>
                                        <p:cTn id="16" dur="2000" fill="hold"/>
                                        <p:tgtEl>
                                          <p:spTgt spid="120835">
                                            <p:txEl>
                                              <p:pRg st="1" end="1"/>
                                            </p:txEl>
                                          </p:spTgt>
                                        </p:tgtEl>
                                        <p:attrNameLst>
                                          <p:attrName>ppt_w</p:attrName>
                                        </p:attrNameLst>
                                      </p:cBhvr>
                                      <p:tavLst>
                                        <p:tav tm="0">
                                          <p:val>
                                            <p:strVal val="#ppt_w*0.05"/>
                                          </p:val>
                                        </p:tav>
                                        <p:tav tm="100000">
                                          <p:val>
                                            <p:strVal val="#ppt_w"/>
                                          </p:val>
                                        </p:tav>
                                      </p:tavLst>
                                    </p:anim>
                                    <p:anim calcmode="lin" valueType="num">
                                      <p:cBhvr>
                                        <p:cTn id="17" dur="2000" fill="hold"/>
                                        <p:tgtEl>
                                          <p:spTgt spid="120835">
                                            <p:txEl>
                                              <p:pRg st="1" end="1"/>
                                            </p:txEl>
                                          </p:spTgt>
                                        </p:tgtEl>
                                        <p:attrNameLst>
                                          <p:attrName>ppt_h</p:attrName>
                                        </p:attrNameLst>
                                      </p:cBhvr>
                                      <p:tavLst>
                                        <p:tav tm="0">
                                          <p:val>
                                            <p:strVal val="#ppt_h"/>
                                          </p:val>
                                        </p:tav>
                                        <p:tav tm="100000">
                                          <p:val>
                                            <p:strVal val="#ppt_h"/>
                                          </p:val>
                                        </p:tav>
                                      </p:tavLst>
                                    </p:anim>
                                    <p:anim calcmode="lin" valueType="num">
                                      <p:cBhvr>
                                        <p:cTn id="18" dur="2000" fill="hold"/>
                                        <p:tgtEl>
                                          <p:spTgt spid="120835">
                                            <p:txEl>
                                              <p:pRg st="1" end="1"/>
                                            </p:txEl>
                                          </p:spTgt>
                                        </p:tgtEl>
                                        <p:attrNameLst>
                                          <p:attrName>ppt_x</p:attrName>
                                        </p:attrNameLst>
                                      </p:cBhvr>
                                      <p:tavLst>
                                        <p:tav tm="0">
                                          <p:val>
                                            <p:strVal val="#ppt_x-.2"/>
                                          </p:val>
                                        </p:tav>
                                        <p:tav tm="100000">
                                          <p:val>
                                            <p:strVal val="#ppt_x"/>
                                          </p:val>
                                        </p:tav>
                                      </p:tavLst>
                                    </p:anim>
                                    <p:anim calcmode="lin" valueType="num">
                                      <p:cBhvr>
                                        <p:cTn id="19" dur="2000" fill="hold"/>
                                        <p:tgtEl>
                                          <p:spTgt spid="120835">
                                            <p:txEl>
                                              <p:pRg st="1" end="1"/>
                                            </p:txEl>
                                          </p:spTgt>
                                        </p:tgtEl>
                                        <p:attrNameLst>
                                          <p:attrName>ppt_y</p:attrName>
                                        </p:attrNameLst>
                                      </p:cBhvr>
                                      <p:tavLst>
                                        <p:tav tm="0">
                                          <p:val>
                                            <p:strVal val="#ppt_y"/>
                                          </p:val>
                                        </p:tav>
                                        <p:tav tm="100000">
                                          <p:val>
                                            <p:strVal val="#ppt_y"/>
                                          </p:val>
                                        </p:tav>
                                      </p:tavLst>
                                    </p:anim>
                                    <p:animEffect transition="in" filter="fade">
                                      <p:cBhvr>
                                        <p:cTn id="20" dur="2000"/>
                                        <p:tgtEl>
                                          <p:spTgt spid="120835">
                                            <p:txEl>
                                              <p:pRg st="1" end="1"/>
                                            </p:txEl>
                                          </p:spTgt>
                                        </p:tgtEl>
                                      </p:cBhvr>
                                    </p:animEffect>
                                  </p:childTnLst>
                                </p:cTn>
                              </p:par>
                              <p:par>
                                <p:cTn id="21" presetID="54" presetClass="entr" presetSubtype="0" accel="100000" fill="hold" grpId="0" nodeType="withEffect">
                                  <p:stCondLst>
                                    <p:cond delay="0"/>
                                  </p:stCondLst>
                                  <p:childTnLst>
                                    <p:set>
                                      <p:cBhvr>
                                        <p:cTn id="22" dur="1" fill="hold">
                                          <p:stCondLst>
                                            <p:cond delay="0"/>
                                          </p:stCondLst>
                                        </p:cTn>
                                        <p:tgtEl>
                                          <p:spTgt spid="120835">
                                            <p:txEl>
                                              <p:pRg st="2" end="2"/>
                                            </p:txEl>
                                          </p:spTgt>
                                        </p:tgtEl>
                                        <p:attrNameLst>
                                          <p:attrName>style.visibility</p:attrName>
                                        </p:attrNameLst>
                                      </p:cBhvr>
                                      <p:to>
                                        <p:strVal val="visible"/>
                                      </p:to>
                                    </p:set>
                                    <p:anim calcmode="lin" valueType="num">
                                      <p:cBhvr>
                                        <p:cTn id="23" dur="2000" fill="hold"/>
                                        <p:tgtEl>
                                          <p:spTgt spid="120835">
                                            <p:txEl>
                                              <p:pRg st="2" end="2"/>
                                            </p:txEl>
                                          </p:spTgt>
                                        </p:tgtEl>
                                        <p:attrNameLst>
                                          <p:attrName>ppt_w</p:attrName>
                                        </p:attrNameLst>
                                      </p:cBhvr>
                                      <p:tavLst>
                                        <p:tav tm="0">
                                          <p:val>
                                            <p:strVal val="#ppt_w*0.05"/>
                                          </p:val>
                                        </p:tav>
                                        <p:tav tm="100000">
                                          <p:val>
                                            <p:strVal val="#ppt_w"/>
                                          </p:val>
                                        </p:tav>
                                      </p:tavLst>
                                    </p:anim>
                                    <p:anim calcmode="lin" valueType="num">
                                      <p:cBhvr>
                                        <p:cTn id="24" dur="2000" fill="hold"/>
                                        <p:tgtEl>
                                          <p:spTgt spid="120835">
                                            <p:txEl>
                                              <p:pRg st="2" end="2"/>
                                            </p:txEl>
                                          </p:spTgt>
                                        </p:tgtEl>
                                        <p:attrNameLst>
                                          <p:attrName>ppt_h</p:attrName>
                                        </p:attrNameLst>
                                      </p:cBhvr>
                                      <p:tavLst>
                                        <p:tav tm="0">
                                          <p:val>
                                            <p:strVal val="#ppt_h"/>
                                          </p:val>
                                        </p:tav>
                                        <p:tav tm="100000">
                                          <p:val>
                                            <p:strVal val="#ppt_h"/>
                                          </p:val>
                                        </p:tav>
                                      </p:tavLst>
                                    </p:anim>
                                    <p:anim calcmode="lin" valueType="num">
                                      <p:cBhvr>
                                        <p:cTn id="25" dur="2000" fill="hold"/>
                                        <p:tgtEl>
                                          <p:spTgt spid="120835">
                                            <p:txEl>
                                              <p:pRg st="2" end="2"/>
                                            </p:txEl>
                                          </p:spTgt>
                                        </p:tgtEl>
                                        <p:attrNameLst>
                                          <p:attrName>ppt_x</p:attrName>
                                        </p:attrNameLst>
                                      </p:cBhvr>
                                      <p:tavLst>
                                        <p:tav tm="0">
                                          <p:val>
                                            <p:strVal val="#ppt_x-.2"/>
                                          </p:val>
                                        </p:tav>
                                        <p:tav tm="100000">
                                          <p:val>
                                            <p:strVal val="#ppt_x"/>
                                          </p:val>
                                        </p:tav>
                                      </p:tavLst>
                                    </p:anim>
                                    <p:anim calcmode="lin" valueType="num">
                                      <p:cBhvr>
                                        <p:cTn id="26" dur="2000" fill="hold"/>
                                        <p:tgtEl>
                                          <p:spTgt spid="120835">
                                            <p:txEl>
                                              <p:pRg st="2" end="2"/>
                                            </p:txEl>
                                          </p:spTgt>
                                        </p:tgtEl>
                                        <p:attrNameLst>
                                          <p:attrName>ppt_y</p:attrName>
                                        </p:attrNameLst>
                                      </p:cBhvr>
                                      <p:tavLst>
                                        <p:tav tm="0">
                                          <p:val>
                                            <p:strVal val="#ppt_y"/>
                                          </p:val>
                                        </p:tav>
                                        <p:tav tm="100000">
                                          <p:val>
                                            <p:strVal val="#ppt_y"/>
                                          </p:val>
                                        </p:tav>
                                      </p:tavLst>
                                    </p:anim>
                                    <p:animEffect transition="in" filter="fade">
                                      <p:cBhvr>
                                        <p:cTn id="27" dur="2000"/>
                                        <p:tgtEl>
                                          <p:spTgt spid="120835">
                                            <p:txEl>
                                              <p:pRg st="2" end="2"/>
                                            </p:txEl>
                                          </p:spTgt>
                                        </p:tgtEl>
                                      </p:cBhvr>
                                    </p:animEffect>
                                  </p:childTnLst>
                                </p:cTn>
                              </p:par>
                              <p:par>
                                <p:cTn id="28" presetID="54" presetClass="entr" presetSubtype="0" accel="100000" fill="hold" grpId="0" nodeType="withEffect">
                                  <p:stCondLst>
                                    <p:cond delay="0"/>
                                  </p:stCondLst>
                                  <p:childTnLst>
                                    <p:set>
                                      <p:cBhvr>
                                        <p:cTn id="29" dur="1" fill="hold">
                                          <p:stCondLst>
                                            <p:cond delay="0"/>
                                          </p:stCondLst>
                                        </p:cTn>
                                        <p:tgtEl>
                                          <p:spTgt spid="120835">
                                            <p:txEl>
                                              <p:pRg st="4" end="4"/>
                                            </p:txEl>
                                          </p:spTgt>
                                        </p:tgtEl>
                                        <p:attrNameLst>
                                          <p:attrName>style.visibility</p:attrName>
                                        </p:attrNameLst>
                                      </p:cBhvr>
                                      <p:to>
                                        <p:strVal val="visible"/>
                                      </p:to>
                                    </p:set>
                                    <p:anim calcmode="lin" valueType="num">
                                      <p:cBhvr>
                                        <p:cTn id="30" dur="2000" fill="hold"/>
                                        <p:tgtEl>
                                          <p:spTgt spid="120835">
                                            <p:txEl>
                                              <p:pRg st="4" end="4"/>
                                            </p:txEl>
                                          </p:spTgt>
                                        </p:tgtEl>
                                        <p:attrNameLst>
                                          <p:attrName>ppt_w</p:attrName>
                                        </p:attrNameLst>
                                      </p:cBhvr>
                                      <p:tavLst>
                                        <p:tav tm="0">
                                          <p:val>
                                            <p:strVal val="#ppt_w*0.05"/>
                                          </p:val>
                                        </p:tav>
                                        <p:tav tm="100000">
                                          <p:val>
                                            <p:strVal val="#ppt_w"/>
                                          </p:val>
                                        </p:tav>
                                      </p:tavLst>
                                    </p:anim>
                                    <p:anim calcmode="lin" valueType="num">
                                      <p:cBhvr>
                                        <p:cTn id="31" dur="2000" fill="hold"/>
                                        <p:tgtEl>
                                          <p:spTgt spid="120835">
                                            <p:txEl>
                                              <p:pRg st="4" end="4"/>
                                            </p:txEl>
                                          </p:spTgt>
                                        </p:tgtEl>
                                        <p:attrNameLst>
                                          <p:attrName>ppt_h</p:attrName>
                                        </p:attrNameLst>
                                      </p:cBhvr>
                                      <p:tavLst>
                                        <p:tav tm="0">
                                          <p:val>
                                            <p:strVal val="#ppt_h"/>
                                          </p:val>
                                        </p:tav>
                                        <p:tav tm="100000">
                                          <p:val>
                                            <p:strVal val="#ppt_h"/>
                                          </p:val>
                                        </p:tav>
                                      </p:tavLst>
                                    </p:anim>
                                    <p:anim calcmode="lin" valueType="num">
                                      <p:cBhvr>
                                        <p:cTn id="32" dur="2000" fill="hold"/>
                                        <p:tgtEl>
                                          <p:spTgt spid="120835">
                                            <p:txEl>
                                              <p:pRg st="4" end="4"/>
                                            </p:txEl>
                                          </p:spTgt>
                                        </p:tgtEl>
                                        <p:attrNameLst>
                                          <p:attrName>ppt_x</p:attrName>
                                        </p:attrNameLst>
                                      </p:cBhvr>
                                      <p:tavLst>
                                        <p:tav tm="0">
                                          <p:val>
                                            <p:strVal val="#ppt_x-.2"/>
                                          </p:val>
                                        </p:tav>
                                        <p:tav tm="100000">
                                          <p:val>
                                            <p:strVal val="#ppt_x"/>
                                          </p:val>
                                        </p:tav>
                                      </p:tavLst>
                                    </p:anim>
                                    <p:anim calcmode="lin" valueType="num">
                                      <p:cBhvr>
                                        <p:cTn id="33" dur="2000" fill="hold"/>
                                        <p:tgtEl>
                                          <p:spTgt spid="120835">
                                            <p:txEl>
                                              <p:pRg st="4" end="4"/>
                                            </p:txEl>
                                          </p:spTgt>
                                        </p:tgtEl>
                                        <p:attrNameLst>
                                          <p:attrName>ppt_y</p:attrName>
                                        </p:attrNameLst>
                                      </p:cBhvr>
                                      <p:tavLst>
                                        <p:tav tm="0">
                                          <p:val>
                                            <p:strVal val="#ppt_y"/>
                                          </p:val>
                                        </p:tav>
                                        <p:tav tm="100000">
                                          <p:val>
                                            <p:strVal val="#ppt_y"/>
                                          </p:val>
                                        </p:tav>
                                      </p:tavLst>
                                    </p:anim>
                                    <p:animEffect transition="in" filter="fade">
                                      <p:cBhvr>
                                        <p:cTn id="34" dur="2000"/>
                                        <p:tgtEl>
                                          <p:spTgt spid="120835">
                                            <p:txEl>
                                              <p:pRg st="4" end="4"/>
                                            </p:txEl>
                                          </p:spTgt>
                                        </p:tgtEl>
                                      </p:cBhvr>
                                    </p:animEffect>
                                  </p:childTnLst>
                                </p:cTn>
                              </p:par>
                              <p:par>
                                <p:cTn id="35" presetID="54" presetClass="entr" presetSubtype="0" accel="100000" fill="hold" grpId="0" nodeType="withEffect">
                                  <p:stCondLst>
                                    <p:cond delay="0"/>
                                  </p:stCondLst>
                                  <p:childTnLst>
                                    <p:set>
                                      <p:cBhvr>
                                        <p:cTn id="36" dur="1" fill="hold">
                                          <p:stCondLst>
                                            <p:cond delay="0"/>
                                          </p:stCondLst>
                                        </p:cTn>
                                        <p:tgtEl>
                                          <p:spTgt spid="120835">
                                            <p:txEl>
                                              <p:pRg st="5" end="5"/>
                                            </p:txEl>
                                          </p:spTgt>
                                        </p:tgtEl>
                                        <p:attrNameLst>
                                          <p:attrName>style.visibility</p:attrName>
                                        </p:attrNameLst>
                                      </p:cBhvr>
                                      <p:to>
                                        <p:strVal val="visible"/>
                                      </p:to>
                                    </p:set>
                                    <p:anim calcmode="lin" valueType="num">
                                      <p:cBhvr>
                                        <p:cTn id="37" dur="2000" fill="hold"/>
                                        <p:tgtEl>
                                          <p:spTgt spid="120835">
                                            <p:txEl>
                                              <p:pRg st="5" end="5"/>
                                            </p:txEl>
                                          </p:spTgt>
                                        </p:tgtEl>
                                        <p:attrNameLst>
                                          <p:attrName>ppt_w</p:attrName>
                                        </p:attrNameLst>
                                      </p:cBhvr>
                                      <p:tavLst>
                                        <p:tav tm="0">
                                          <p:val>
                                            <p:strVal val="#ppt_w*0.05"/>
                                          </p:val>
                                        </p:tav>
                                        <p:tav tm="100000">
                                          <p:val>
                                            <p:strVal val="#ppt_w"/>
                                          </p:val>
                                        </p:tav>
                                      </p:tavLst>
                                    </p:anim>
                                    <p:anim calcmode="lin" valueType="num">
                                      <p:cBhvr>
                                        <p:cTn id="38" dur="2000" fill="hold"/>
                                        <p:tgtEl>
                                          <p:spTgt spid="120835">
                                            <p:txEl>
                                              <p:pRg st="5" end="5"/>
                                            </p:txEl>
                                          </p:spTgt>
                                        </p:tgtEl>
                                        <p:attrNameLst>
                                          <p:attrName>ppt_h</p:attrName>
                                        </p:attrNameLst>
                                      </p:cBhvr>
                                      <p:tavLst>
                                        <p:tav tm="0">
                                          <p:val>
                                            <p:strVal val="#ppt_h"/>
                                          </p:val>
                                        </p:tav>
                                        <p:tav tm="100000">
                                          <p:val>
                                            <p:strVal val="#ppt_h"/>
                                          </p:val>
                                        </p:tav>
                                      </p:tavLst>
                                    </p:anim>
                                    <p:anim calcmode="lin" valueType="num">
                                      <p:cBhvr>
                                        <p:cTn id="39" dur="2000" fill="hold"/>
                                        <p:tgtEl>
                                          <p:spTgt spid="120835">
                                            <p:txEl>
                                              <p:pRg st="5" end="5"/>
                                            </p:txEl>
                                          </p:spTgt>
                                        </p:tgtEl>
                                        <p:attrNameLst>
                                          <p:attrName>ppt_x</p:attrName>
                                        </p:attrNameLst>
                                      </p:cBhvr>
                                      <p:tavLst>
                                        <p:tav tm="0">
                                          <p:val>
                                            <p:strVal val="#ppt_x-.2"/>
                                          </p:val>
                                        </p:tav>
                                        <p:tav tm="100000">
                                          <p:val>
                                            <p:strVal val="#ppt_x"/>
                                          </p:val>
                                        </p:tav>
                                      </p:tavLst>
                                    </p:anim>
                                    <p:anim calcmode="lin" valueType="num">
                                      <p:cBhvr>
                                        <p:cTn id="40" dur="2000" fill="hold"/>
                                        <p:tgtEl>
                                          <p:spTgt spid="120835">
                                            <p:txEl>
                                              <p:pRg st="5" end="5"/>
                                            </p:txEl>
                                          </p:spTgt>
                                        </p:tgtEl>
                                        <p:attrNameLst>
                                          <p:attrName>ppt_y</p:attrName>
                                        </p:attrNameLst>
                                      </p:cBhvr>
                                      <p:tavLst>
                                        <p:tav tm="0">
                                          <p:val>
                                            <p:strVal val="#ppt_y"/>
                                          </p:val>
                                        </p:tav>
                                        <p:tav tm="100000">
                                          <p:val>
                                            <p:strVal val="#ppt_y"/>
                                          </p:val>
                                        </p:tav>
                                      </p:tavLst>
                                    </p:anim>
                                    <p:animEffect transition="in" filter="fade">
                                      <p:cBhvr>
                                        <p:cTn id="41" dur="2000"/>
                                        <p:tgtEl>
                                          <p:spTgt spid="120835">
                                            <p:txEl>
                                              <p:pRg st="5" end="5"/>
                                            </p:txEl>
                                          </p:spTgt>
                                        </p:tgtEl>
                                      </p:cBhvr>
                                    </p:animEffect>
                                  </p:childTnLst>
                                </p:cTn>
                              </p:par>
                              <p:par>
                                <p:cTn id="42" presetID="54" presetClass="entr" presetSubtype="0" accel="100000" fill="hold" grpId="0" nodeType="withEffect">
                                  <p:stCondLst>
                                    <p:cond delay="0"/>
                                  </p:stCondLst>
                                  <p:childTnLst>
                                    <p:set>
                                      <p:cBhvr>
                                        <p:cTn id="43" dur="1" fill="hold">
                                          <p:stCondLst>
                                            <p:cond delay="0"/>
                                          </p:stCondLst>
                                        </p:cTn>
                                        <p:tgtEl>
                                          <p:spTgt spid="120835">
                                            <p:txEl>
                                              <p:pRg st="6" end="6"/>
                                            </p:txEl>
                                          </p:spTgt>
                                        </p:tgtEl>
                                        <p:attrNameLst>
                                          <p:attrName>style.visibility</p:attrName>
                                        </p:attrNameLst>
                                      </p:cBhvr>
                                      <p:to>
                                        <p:strVal val="visible"/>
                                      </p:to>
                                    </p:set>
                                    <p:anim calcmode="lin" valueType="num">
                                      <p:cBhvr>
                                        <p:cTn id="44" dur="2000" fill="hold"/>
                                        <p:tgtEl>
                                          <p:spTgt spid="120835">
                                            <p:txEl>
                                              <p:pRg st="6" end="6"/>
                                            </p:txEl>
                                          </p:spTgt>
                                        </p:tgtEl>
                                        <p:attrNameLst>
                                          <p:attrName>ppt_w</p:attrName>
                                        </p:attrNameLst>
                                      </p:cBhvr>
                                      <p:tavLst>
                                        <p:tav tm="0">
                                          <p:val>
                                            <p:strVal val="#ppt_w*0.05"/>
                                          </p:val>
                                        </p:tav>
                                        <p:tav tm="100000">
                                          <p:val>
                                            <p:strVal val="#ppt_w"/>
                                          </p:val>
                                        </p:tav>
                                      </p:tavLst>
                                    </p:anim>
                                    <p:anim calcmode="lin" valueType="num">
                                      <p:cBhvr>
                                        <p:cTn id="45" dur="2000" fill="hold"/>
                                        <p:tgtEl>
                                          <p:spTgt spid="120835">
                                            <p:txEl>
                                              <p:pRg st="6" end="6"/>
                                            </p:txEl>
                                          </p:spTgt>
                                        </p:tgtEl>
                                        <p:attrNameLst>
                                          <p:attrName>ppt_h</p:attrName>
                                        </p:attrNameLst>
                                      </p:cBhvr>
                                      <p:tavLst>
                                        <p:tav tm="0">
                                          <p:val>
                                            <p:strVal val="#ppt_h"/>
                                          </p:val>
                                        </p:tav>
                                        <p:tav tm="100000">
                                          <p:val>
                                            <p:strVal val="#ppt_h"/>
                                          </p:val>
                                        </p:tav>
                                      </p:tavLst>
                                    </p:anim>
                                    <p:anim calcmode="lin" valueType="num">
                                      <p:cBhvr>
                                        <p:cTn id="46" dur="2000" fill="hold"/>
                                        <p:tgtEl>
                                          <p:spTgt spid="120835">
                                            <p:txEl>
                                              <p:pRg st="6" end="6"/>
                                            </p:txEl>
                                          </p:spTgt>
                                        </p:tgtEl>
                                        <p:attrNameLst>
                                          <p:attrName>ppt_x</p:attrName>
                                        </p:attrNameLst>
                                      </p:cBhvr>
                                      <p:tavLst>
                                        <p:tav tm="0">
                                          <p:val>
                                            <p:strVal val="#ppt_x-.2"/>
                                          </p:val>
                                        </p:tav>
                                        <p:tav tm="100000">
                                          <p:val>
                                            <p:strVal val="#ppt_x"/>
                                          </p:val>
                                        </p:tav>
                                      </p:tavLst>
                                    </p:anim>
                                    <p:anim calcmode="lin" valueType="num">
                                      <p:cBhvr>
                                        <p:cTn id="47" dur="2000" fill="hold"/>
                                        <p:tgtEl>
                                          <p:spTgt spid="120835">
                                            <p:txEl>
                                              <p:pRg st="6" end="6"/>
                                            </p:txEl>
                                          </p:spTgt>
                                        </p:tgtEl>
                                        <p:attrNameLst>
                                          <p:attrName>ppt_y</p:attrName>
                                        </p:attrNameLst>
                                      </p:cBhvr>
                                      <p:tavLst>
                                        <p:tav tm="0">
                                          <p:val>
                                            <p:strVal val="#ppt_y"/>
                                          </p:val>
                                        </p:tav>
                                        <p:tav tm="100000">
                                          <p:val>
                                            <p:strVal val="#ppt_y"/>
                                          </p:val>
                                        </p:tav>
                                      </p:tavLst>
                                    </p:anim>
                                    <p:animEffect transition="in" filter="fade">
                                      <p:cBhvr>
                                        <p:cTn id="48" dur="2000"/>
                                        <p:tgtEl>
                                          <p:spTgt spid="1208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CONFIDENTIAL© Copyright 2008 Tech Mahindra Limited</a:t>
            </a:r>
          </a:p>
        </p:txBody>
      </p:sp>
      <p:sp>
        <p:nvSpPr>
          <p:cNvPr id="59396" name="Rectangle 2"/>
          <p:cNvSpPr>
            <a:spLocks noGrp="1" noChangeArrowheads="1"/>
          </p:cNvSpPr>
          <p:nvPr>
            <p:ph type="title"/>
          </p:nvPr>
        </p:nvSpPr>
        <p:spPr/>
        <p:txBody>
          <a:bodyPr/>
          <a:lstStyle/>
          <a:p>
            <a:pPr eaLnBrk="1" hangingPunct="1"/>
            <a:r>
              <a:rPr lang="en-US" altLang="en-US" smtClean="0"/>
              <a:t>Enhanced for loop - </a:t>
            </a:r>
            <a:r>
              <a:rPr lang="en-US" altLang="en-US" i="1" smtClean="0"/>
              <a:t>“foreach”</a:t>
            </a:r>
          </a:p>
        </p:txBody>
      </p:sp>
      <p:sp>
        <p:nvSpPr>
          <p:cNvPr id="122883" name="Rectangle 3"/>
          <p:cNvSpPr>
            <a:spLocks noGrp="1" noChangeArrowheads="1"/>
          </p:cNvSpPr>
          <p:nvPr>
            <p:ph type="body" idx="1"/>
          </p:nvPr>
        </p:nvSpPr>
        <p:spPr/>
        <p:txBody>
          <a:bodyPr/>
          <a:lstStyle/>
          <a:p>
            <a:pPr eaLnBrk="1" hangingPunct="1"/>
            <a:r>
              <a:rPr lang="en-US" altLang="en-US" smtClean="0"/>
              <a:t>The for-each loop cannot be used</a:t>
            </a:r>
          </a:p>
          <a:p>
            <a:pPr eaLnBrk="1" hangingPunct="1">
              <a:buFont typeface="Wingdings" panose="05000000000000000000" pitchFamily="2" charset="2"/>
              <a:buNone/>
            </a:pPr>
            <a:endParaRPr lang="en-US" altLang="en-US" smtClean="0"/>
          </a:p>
          <a:p>
            <a:pPr lvl="1" eaLnBrk="1" hangingPunct="1"/>
            <a:r>
              <a:rPr lang="en-US" altLang="en-US" smtClean="0"/>
              <a:t>when the position of an element is needed</a:t>
            </a:r>
          </a:p>
          <a:p>
            <a:pPr lvl="1" eaLnBrk="1" hangingPunct="1">
              <a:buFont typeface="Wingdings" panose="05000000000000000000" pitchFamily="2" charset="2"/>
              <a:buNone/>
            </a:pPr>
            <a:endParaRPr lang="en-US" altLang="en-US" smtClean="0"/>
          </a:p>
          <a:p>
            <a:pPr lvl="1" eaLnBrk="1" hangingPunct="1"/>
            <a:r>
              <a:rPr lang="en-US" altLang="en-US" smtClean="0"/>
              <a:t>for removing or replacing elements in a collection</a:t>
            </a:r>
          </a:p>
          <a:p>
            <a:pPr lvl="1" eaLnBrk="1" hangingPunct="1">
              <a:buFont typeface="Wingdings" panose="05000000000000000000" pitchFamily="2" charset="2"/>
              <a:buNone/>
            </a:pPr>
            <a:endParaRPr lang="en-US" altLang="en-US" smtClean="0"/>
          </a:p>
          <a:p>
            <a:pPr lvl="1" eaLnBrk="1" hangingPunct="1"/>
            <a:r>
              <a:rPr lang="en-US" altLang="en-US" smtClean="0"/>
              <a:t>for loops that must iterate over multiple collections in parallel</a:t>
            </a:r>
          </a:p>
        </p:txBody>
      </p:sp>
      <p:sp>
        <p:nvSpPr>
          <p:cNvPr id="6" name="Footer Placeholder 1"/>
          <p:cNvSpPr txBox="1">
            <a:spLocks/>
          </p:cNvSpPr>
          <p:nvPr/>
        </p:nvSpPr>
        <p:spPr>
          <a:xfrm>
            <a:off x="6400800" y="6584022"/>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700" b="1" kern="1200">
                <a:solidFill>
                  <a:schemeClr val="tx2">
                    <a:lumMod val="75000"/>
                  </a:schemeClr>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rgbClr val="FF3300"/>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rgbClr val="FF3300"/>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rgbClr val="FF3300"/>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rgbClr val="FF3300"/>
                </a:solidFill>
                <a:latin typeface="Times New Roman" pitchFamily="18" charset="0"/>
                <a:ea typeface="+mn-ea"/>
                <a:cs typeface="+mn-cs"/>
              </a:defRPr>
            </a:lvl5pPr>
            <a:lvl6pPr marL="2286000" algn="l" defTabSz="914400" rtl="0" eaLnBrk="1" latinLnBrk="0" hangingPunct="1">
              <a:defRPr sz="2200" b="1" kern="1200">
                <a:solidFill>
                  <a:srgbClr val="FF3300"/>
                </a:solidFill>
                <a:latin typeface="Times New Roman" pitchFamily="18" charset="0"/>
                <a:ea typeface="+mn-ea"/>
                <a:cs typeface="+mn-cs"/>
              </a:defRPr>
            </a:lvl6pPr>
            <a:lvl7pPr marL="2743200" algn="l" defTabSz="914400" rtl="0" eaLnBrk="1" latinLnBrk="0" hangingPunct="1">
              <a:defRPr sz="2200" b="1" kern="1200">
                <a:solidFill>
                  <a:srgbClr val="FF3300"/>
                </a:solidFill>
                <a:latin typeface="Times New Roman" pitchFamily="18" charset="0"/>
                <a:ea typeface="+mn-ea"/>
                <a:cs typeface="+mn-cs"/>
              </a:defRPr>
            </a:lvl7pPr>
            <a:lvl8pPr marL="3200400" algn="l" defTabSz="914400" rtl="0" eaLnBrk="1" latinLnBrk="0" hangingPunct="1">
              <a:defRPr sz="2200" b="1" kern="1200">
                <a:solidFill>
                  <a:srgbClr val="FF3300"/>
                </a:solidFill>
                <a:latin typeface="Times New Roman" pitchFamily="18" charset="0"/>
                <a:ea typeface="+mn-ea"/>
                <a:cs typeface="+mn-cs"/>
              </a:defRPr>
            </a:lvl8pPr>
            <a:lvl9pPr marL="3657600" algn="l" defTabSz="914400" rtl="0" eaLnBrk="1" latinLnBrk="0" hangingPunct="1">
              <a:defRPr sz="2200" b="1" kern="1200">
                <a:solidFill>
                  <a:srgbClr val="FF3300"/>
                </a:solidFill>
                <a:latin typeface="Times New Roman" pitchFamily="18" charset="0"/>
                <a:ea typeface="+mn-ea"/>
                <a:cs typeface="+mn-cs"/>
              </a:defRPr>
            </a:lvl9pPr>
          </a:lstStyle>
          <a:p>
            <a:r>
              <a:rPr lang="en-IN"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4017538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p:cTn id="7" dur="2000" fill="hold"/>
                                        <p:tgtEl>
                                          <p:spTgt spid="122883">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122883">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122883">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122883">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122883">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22883">
                                            <p:txEl>
                                              <p:pRg st="2" end="2"/>
                                            </p:txEl>
                                          </p:spTgt>
                                        </p:tgtEl>
                                        <p:attrNameLst>
                                          <p:attrName>style.visibility</p:attrName>
                                        </p:attrNameLst>
                                      </p:cBhvr>
                                      <p:to>
                                        <p:strVal val="visible"/>
                                      </p:to>
                                    </p:set>
                                    <p:anim calcmode="lin" valueType="num">
                                      <p:cBhvr>
                                        <p:cTn id="14" dur="2000" fill="hold"/>
                                        <p:tgtEl>
                                          <p:spTgt spid="122883">
                                            <p:txEl>
                                              <p:pRg st="2" end="2"/>
                                            </p:txEl>
                                          </p:spTgt>
                                        </p:tgtEl>
                                        <p:attrNameLst>
                                          <p:attrName>ppt_w</p:attrName>
                                        </p:attrNameLst>
                                      </p:cBhvr>
                                      <p:tavLst>
                                        <p:tav tm="0">
                                          <p:val>
                                            <p:strVal val="#ppt_w*0.05"/>
                                          </p:val>
                                        </p:tav>
                                        <p:tav tm="100000">
                                          <p:val>
                                            <p:strVal val="#ppt_w"/>
                                          </p:val>
                                        </p:tav>
                                      </p:tavLst>
                                    </p:anim>
                                    <p:anim calcmode="lin" valueType="num">
                                      <p:cBhvr>
                                        <p:cTn id="15" dur="2000" fill="hold"/>
                                        <p:tgtEl>
                                          <p:spTgt spid="122883">
                                            <p:txEl>
                                              <p:pRg st="2" end="2"/>
                                            </p:txEl>
                                          </p:spTgt>
                                        </p:tgtEl>
                                        <p:attrNameLst>
                                          <p:attrName>ppt_h</p:attrName>
                                        </p:attrNameLst>
                                      </p:cBhvr>
                                      <p:tavLst>
                                        <p:tav tm="0">
                                          <p:val>
                                            <p:strVal val="#ppt_h"/>
                                          </p:val>
                                        </p:tav>
                                        <p:tav tm="100000">
                                          <p:val>
                                            <p:strVal val="#ppt_h"/>
                                          </p:val>
                                        </p:tav>
                                      </p:tavLst>
                                    </p:anim>
                                    <p:anim calcmode="lin" valueType="num">
                                      <p:cBhvr>
                                        <p:cTn id="16" dur="2000" fill="hold"/>
                                        <p:tgtEl>
                                          <p:spTgt spid="122883">
                                            <p:txEl>
                                              <p:pRg st="2" end="2"/>
                                            </p:txEl>
                                          </p:spTgt>
                                        </p:tgtEl>
                                        <p:attrNameLst>
                                          <p:attrName>ppt_x</p:attrName>
                                        </p:attrNameLst>
                                      </p:cBhvr>
                                      <p:tavLst>
                                        <p:tav tm="0">
                                          <p:val>
                                            <p:strVal val="#ppt_x-.2"/>
                                          </p:val>
                                        </p:tav>
                                        <p:tav tm="100000">
                                          <p:val>
                                            <p:strVal val="#ppt_x"/>
                                          </p:val>
                                        </p:tav>
                                      </p:tavLst>
                                    </p:anim>
                                    <p:anim calcmode="lin" valueType="num">
                                      <p:cBhvr>
                                        <p:cTn id="17" dur="2000" fill="hold"/>
                                        <p:tgtEl>
                                          <p:spTgt spid="122883">
                                            <p:txEl>
                                              <p:pRg st="2" end="2"/>
                                            </p:txEl>
                                          </p:spTgt>
                                        </p:tgtEl>
                                        <p:attrNameLst>
                                          <p:attrName>ppt_y</p:attrName>
                                        </p:attrNameLst>
                                      </p:cBhvr>
                                      <p:tavLst>
                                        <p:tav tm="0">
                                          <p:val>
                                            <p:strVal val="#ppt_y"/>
                                          </p:val>
                                        </p:tav>
                                        <p:tav tm="100000">
                                          <p:val>
                                            <p:strVal val="#ppt_y"/>
                                          </p:val>
                                        </p:tav>
                                      </p:tavLst>
                                    </p:anim>
                                    <p:animEffect transition="in" filter="fade">
                                      <p:cBhvr>
                                        <p:cTn id="18" dur="2000"/>
                                        <p:tgtEl>
                                          <p:spTgt spid="122883">
                                            <p:txEl>
                                              <p:pRg st="2" end="2"/>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2883">
                                            <p:txEl>
                                              <p:pRg st="4" end="4"/>
                                            </p:txEl>
                                          </p:spTgt>
                                        </p:tgtEl>
                                        <p:attrNameLst>
                                          <p:attrName>style.visibility</p:attrName>
                                        </p:attrNameLst>
                                      </p:cBhvr>
                                      <p:to>
                                        <p:strVal val="visible"/>
                                      </p:to>
                                    </p:set>
                                    <p:anim calcmode="lin" valueType="num">
                                      <p:cBhvr>
                                        <p:cTn id="21" dur="2000" fill="hold"/>
                                        <p:tgtEl>
                                          <p:spTgt spid="122883">
                                            <p:txEl>
                                              <p:pRg st="4" end="4"/>
                                            </p:txEl>
                                          </p:spTgt>
                                        </p:tgtEl>
                                        <p:attrNameLst>
                                          <p:attrName>ppt_w</p:attrName>
                                        </p:attrNameLst>
                                      </p:cBhvr>
                                      <p:tavLst>
                                        <p:tav tm="0">
                                          <p:val>
                                            <p:strVal val="#ppt_w*0.05"/>
                                          </p:val>
                                        </p:tav>
                                        <p:tav tm="100000">
                                          <p:val>
                                            <p:strVal val="#ppt_w"/>
                                          </p:val>
                                        </p:tav>
                                      </p:tavLst>
                                    </p:anim>
                                    <p:anim calcmode="lin" valueType="num">
                                      <p:cBhvr>
                                        <p:cTn id="22" dur="2000" fill="hold"/>
                                        <p:tgtEl>
                                          <p:spTgt spid="122883">
                                            <p:txEl>
                                              <p:pRg st="4" end="4"/>
                                            </p:txEl>
                                          </p:spTgt>
                                        </p:tgtEl>
                                        <p:attrNameLst>
                                          <p:attrName>ppt_h</p:attrName>
                                        </p:attrNameLst>
                                      </p:cBhvr>
                                      <p:tavLst>
                                        <p:tav tm="0">
                                          <p:val>
                                            <p:strVal val="#ppt_h"/>
                                          </p:val>
                                        </p:tav>
                                        <p:tav tm="100000">
                                          <p:val>
                                            <p:strVal val="#ppt_h"/>
                                          </p:val>
                                        </p:tav>
                                      </p:tavLst>
                                    </p:anim>
                                    <p:anim calcmode="lin" valueType="num">
                                      <p:cBhvr>
                                        <p:cTn id="23" dur="2000" fill="hold"/>
                                        <p:tgtEl>
                                          <p:spTgt spid="122883">
                                            <p:txEl>
                                              <p:pRg st="4" end="4"/>
                                            </p:txEl>
                                          </p:spTgt>
                                        </p:tgtEl>
                                        <p:attrNameLst>
                                          <p:attrName>ppt_x</p:attrName>
                                        </p:attrNameLst>
                                      </p:cBhvr>
                                      <p:tavLst>
                                        <p:tav tm="0">
                                          <p:val>
                                            <p:strVal val="#ppt_x-.2"/>
                                          </p:val>
                                        </p:tav>
                                        <p:tav tm="100000">
                                          <p:val>
                                            <p:strVal val="#ppt_x"/>
                                          </p:val>
                                        </p:tav>
                                      </p:tavLst>
                                    </p:anim>
                                    <p:anim calcmode="lin" valueType="num">
                                      <p:cBhvr>
                                        <p:cTn id="24" dur="2000" fill="hold"/>
                                        <p:tgtEl>
                                          <p:spTgt spid="122883">
                                            <p:txEl>
                                              <p:pRg st="4" end="4"/>
                                            </p:txEl>
                                          </p:spTgt>
                                        </p:tgtEl>
                                        <p:attrNameLst>
                                          <p:attrName>ppt_y</p:attrName>
                                        </p:attrNameLst>
                                      </p:cBhvr>
                                      <p:tavLst>
                                        <p:tav tm="0">
                                          <p:val>
                                            <p:strVal val="#ppt_y"/>
                                          </p:val>
                                        </p:tav>
                                        <p:tav tm="100000">
                                          <p:val>
                                            <p:strVal val="#ppt_y"/>
                                          </p:val>
                                        </p:tav>
                                      </p:tavLst>
                                    </p:anim>
                                    <p:animEffect transition="in" filter="fade">
                                      <p:cBhvr>
                                        <p:cTn id="25" dur="2000"/>
                                        <p:tgtEl>
                                          <p:spTgt spid="122883">
                                            <p:txEl>
                                              <p:pRg st="4" end="4"/>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22883">
                                            <p:txEl>
                                              <p:pRg st="6" end="6"/>
                                            </p:txEl>
                                          </p:spTgt>
                                        </p:tgtEl>
                                        <p:attrNameLst>
                                          <p:attrName>style.visibility</p:attrName>
                                        </p:attrNameLst>
                                      </p:cBhvr>
                                      <p:to>
                                        <p:strVal val="visible"/>
                                      </p:to>
                                    </p:set>
                                    <p:anim calcmode="lin" valueType="num">
                                      <p:cBhvr>
                                        <p:cTn id="28" dur="2000" fill="hold"/>
                                        <p:tgtEl>
                                          <p:spTgt spid="122883">
                                            <p:txEl>
                                              <p:pRg st="6" end="6"/>
                                            </p:txEl>
                                          </p:spTgt>
                                        </p:tgtEl>
                                        <p:attrNameLst>
                                          <p:attrName>ppt_w</p:attrName>
                                        </p:attrNameLst>
                                      </p:cBhvr>
                                      <p:tavLst>
                                        <p:tav tm="0">
                                          <p:val>
                                            <p:strVal val="#ppt_w*0.05"/>
                                          </p:val>
                                        </p:tav>
                                        <p:tav tm="100000">
                                          <p:val>
                                            <p:strVal val="#ppt_w"/>
                                          </p:val>
                                        </p:tav>
                                      </p:tavLst>
                                    </p:anim>
                                    <p:anim calcmode="lin" valueType="num">
                                      <p:cBhvr>
                                        <p:cTn id="29" dur="2000" fill="hold"/>
                                        <p:tgtEl>
                                          <p:spTgt spid="122883">
                                            <p:txEl>
                                              <p:pRg st="6" end="6"/>
                                            </p:txEl>
                                          </p:spTgt>
                                        </p:tgtEl>
                                        <p:attrNameLst>
                                          <p:attrName>ppt_h</p:attrName>
                                        </p:attrNameLst>
                                      </p:cBhvr>
                                      <p:tavLst>
                                        <p:tav tm="0">
                                          <p:val>
                                            <p:strVal val="#ppt_h"/>
                                          </p:val>
                                        </p:tav>
                                        <p:tav tm="100000">
                                          <p:val>
                                            <p:strVal val="#ppt_h"/>
                                          </p:val>
                                        </p:tav>
                                      </p:tavLst>
                                    </p:anim>
                                    <p:anim calcmode="lin" valueType="num">
                                      <p:cBhvr>
                                        <p:cTn id="30" dur="2000" fill="hold"/>
                                        <p:tgtEl>
                                          <p:spTgt spid="122883">
                                            <p:txEl>
                                              <p:pRg st="6" end="6"/>
                                            </p:txEl>
                                          </p:spTgt>
                                        </p:tgtEl>
                                        <p:attrNameLst>
                                          <p:attrName>ppt_x</p:attrName>
                                        </p:attrNameLst>
                                      </p:cBhvr>
                                      <p:tavLst>
                                        <p:tav tm="0">
                                          <p:val>
                                            <p:strVal val="#ppt_x-.2"/>
                                          </p:val>
                                        </p:tav>
                                        <p:tav tm="100000">
                                          <p:val>
                                            <p:strVal val="#ppt_x"/>
                                          </p:val>
                                        </p:tav>
                                      </p:tavLst>
                                    </p:anim>
                                    <p:anim calcmode="lin" valueType="num">
                                      <p:cBhvr>
                                        <p:cTn id="31" dur="2000" fill="hold"/>
                                        <p:tgtEl>
                                          <p:spTgt spid="122883">
                                            <p:txEl>
                                              <p:pRg st="6" end="6"/>
                                            </p:txEl>
                                          </p:spTgt>
                                        </p:tgtEl>
                                        <p:attrNameLst>
                                          <p:attrName>ppt_y</p:attrName>
                                        </p:attrNameLst>
                                      </p:cBhvr>
                                      <p:tavLst>
                                        <p:tav tm="0">
                                          <p:val>
                                            <p:strVal val="#ppt_y"/>
                                          </p:val>
                                        </p:tav>
                                        <p:tav tm="100000">
                                          <p:val>
                                            <p:strVal val="#ppt_y"/>
                                          </p:val>
                                        </p:tav>
                                      </p:tavLst>
                                    </p:anim>
                                    <p:animEffect transition="in" filter="fade">
                                      <p:cBhvr>
                                        <p:cTn id="32" dur="2000"/>
                                        <p:tgtEl>
                                          <p:spTgt spid="1228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smtClean="0">
                <a:latin typeface="Arial" charset="0"/>
                <a:cs typeface="Arial" charset="0"/>
              </a:rPr>
              <a:t>Summary</a:t>
            </a:r>
          </a:p>
        </p:txBody>
      </p:sp>
      <p:sp>
        <p:nvSpPr>
          <p:cNvPr id="117763" name="Rectangle 3"/>
          <p:cNvSpPr>
            <a:spLocks noGrp="1" noChangeArrowheads="1"/>
          </p:cNvSpPr>
          <p:nvPr>
            <p:ph type="body" idx="1"/>
          </p:nvPr>
        </p:nvSpPr>
        <p:spPr bwMode="auto"/>
        <p:txBody>
          <a:bodyPr/>
          <a:lstStyle/>
          <a:p>
            <a:pPr marL="0" indent="0">
              <a:buNone/>
            </a:pPr>
            <a:r>
              <a:rPr dirty="0" smtClean="0">
                <a:latin typeface="Arial" charset="0"/>
                <a:cs typeface="Arial" charset="0"/>
              </a:rPr>
              <a:t>In this session, we have covered:</a:t>
            </a:r>
          </a:p>
          <a:p>
            <a:pPr marL="575071" indent="-342900"/>
            <a:r>
              <a:rPr lang="en-IN" dirty="0"/>
              <a:t>Collection Framework</a:t>
            </a:r>
          </a:p>
          <a:p>
            <a:pPr marL="575071" indent="-342900"/>
            <a:r>
              <a:rPr lang="en-IN" dirty="0"/>
              <a:t>Interfaces and classes in </a:t>
            </a:r>
            <a:r>
              <a:rPr lang="en-IN" dirty="0" err="1"/>
              <a:t>java.util</a:t>
            </a:r>
            <a:r>
              <a:rPr lang="en-IN" dirty="0"/>
              <a:t> package</a:t>
            </a:r>
          </a:p>
          <a:p>
            <a:pPr marL="575071" indent="-342900"/>
            <a:r>
              <a:rPr lang="en-IN" dirty="0"/>
              <a:t>Utility classes</a:t>
            </a:r>
          </a:p>
          <a:p>
            <a:pPr marL="575071" indent="-342900"/>
            <a:r>
              <a:rPr lang="en-IN" dirty="0" err="1"/>
              <a:t>StringTokenizer</a:t>
            </a:r>
            <a:endParaRPr lang="en-IN" dirty="0"/>
          </a:p>
          <a:p>
            <a:pPr marL="575071" indent="-342900"/>
            <a:r>
              <a:rPr lang="en-IN" dirty="0" smtClean="0"/>
              <a:t>Generics</a:t>
            </a:r>
          </a:p>
          <a:p>
            <a:pPr marL="575071" indent="-342900"/>
            <a:r>
              <a:rPr lang="en-IN" dirty="0" smtClean="0"/>
              <a:t>Enhanced “</a:t>
            </a:r>
            <a:r>
              <a:rPr lang="en-IN" dirty="0" err="1" smtClean="0"/>
              <a:t>foreach</a:t>
            </a:r>
            <a:r>
              <a:rPr lang="en-IN" dirty="0" smtClean="0"/>
              <a:t>” loop</a:t>
            </a:r>
            <a:endParaRPr lang="en-IN"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279298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10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ln/>
        </p:spPr>
        <p:txBody>
          <a:bodyPr/>
          <a:lstStyle/>
          <a:p>
            <a:pPr eaLnBrk="1" hangingPunct="1"/>
            <a:r>
              <a:rPr smtClean="0"/>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smtClean="0"/>
              <a:t>Collections Framework</a:t>
            </a:r>
          </a:p>
        </p:txBody>
      </p:sp>
      <p:sp>
        <p:nvSpPr>
          <p:cNvPr id="15363" name="Rectangle 12"/>
          <p:cNvSpPr>
            <a:spLocks noGrp="1" noChangeArrowheads="1"/>
          </p:cNvSpPr>
          <p:nvPr>
            <p:ph type="body" idx="1"/>
          </p:nvPr>
        </p:nvSpPr>
        <p:spPr bwMode="auto"/>
        <p:txBody>
          <a:bodyPr/>
          <a:lstStyle/>
          <a:p>
            <a:pPr eaLnBrk="1" hangingPunct="1"/>
            <a:r>
              <a:rPr dirty="0" smtClean="0"/>
              <a:t>A </a:t>
            </a:r>
            <a:r>
              <a:rPr dirty="0" smtClean="0">
                <a:solidFill>
                  <a:srgbClr val="FF3300"/>
                </a:solidFill>
              </a:rPr>
              <a:t>collection</a:t>
            </a:r>
            <a:r>
              <a:rPr dirty="0" smtClean="0"/>
              <a:t> (often called a container) is a </a:t>
            </a:r>
            <a:r>
              <a:rPr dirty="0" smtClean="0">
                <a:solidFill>
                  <a:srgbClr val="FF3300"/>
                </a:solidFill>
              </a:rPr>
              <a:t>group of objects</a:t>
            </a:r>
            <a:r>
              <a:rPr dirty="0" smtClean="0"/>
              <a:t> treated as a </a:t>
            </a:r>
            <a:r>
              <a:rPr dirty="0" smtClean="0">
                <a:solidFill>
                  <a:srgbClr val="FF3300"/>
                </a:solidFill>
              </a:rPr>
              <a:t>single entity</a:t>
            </a:r>
            <a:r>
              <a:rPr dirty="0" smtClean="0"/>
              <a:t>.</a:t>
            </a:r>
          </a:p>
          <a:p>
            <a:pPr eaLnBrk="1" hangingPunct="1">
              <a:buFont typeface="Wingdings" pitchFamily="2" charset="2"/>
              <a:buNone/>
            </a:pPr>
            <a:endParaRPr sz="1400" dirty="0" smtClean="0"/>
          </a:p>
          <a:p>
            <a:pPr eaLnBrk="1" hangingPunct="1"/>
            <a:r>
              <a:rPr dirty="0" smtClean="0"/>
              <a:t>The collections framework is a unified architecture for </a:t>
            </a:r>
            <a:r>
              <a:rPr dirty="0" smtClean="0">
                <a:solidFill>
                  <a:srgbClr val="FF3300"/>
                </a:solidFill>
              </a:rPr>
              <a:t>representing and manipulating these collections</a:t>
            </a:r>
            <a:endParaRPr dirty="0" smtClean="0"/>
          </a:p>
          <a:p>
            <a:pPr eaLnBrk="1" hangingPunct="1">
              <a:buFont typeface="Wingdings" pitchFamily="2" charset="2"/>
              <a:buNone/>
            </a:pPr>
            <a:endParaRPr dirty="0" smtClean="0"/>
          </a:p>
        </p:txBody>
      </p:sp>
      <p:sp>
        <p:nvSpPr>
          <p:cNvPr id="15364" name="Rectangle 3"/>
          <p:cNvSpPr txBox="1">
            <a:spLocks noChangeArrowheads="1"/>
          </p:cNvSpPr>
          <p:nvPr/>
        </p:nvSpPr>
        <p:spPr bwMode="auto">
          <a:xfrm>
            <a:off x="457200" y="2862263"/>
            <a:ext cx="3276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90513" indent="-290513">
              <a:defRPr sz="2200" b="1">
                <a:solidFill>
                  <a:srgbClr val="FF3300"/>
                </a:solidFill>
                <a:latin typeface="Times New Roman" pitchFamily="18" charset="0"/>
              </a:defRPr>
            </a:lvl1pPr>
            <a:lvl2pPr marL="508000" indent="-42863">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pPr eaLnBrk="1" hangingPunct="1">
              <a:buClr>
                <a:schemeClr val="bg2"/>
              </a:buClr>
              <a:buSzPct val="120000"/>
              <a:buFont typeface="Wingdings" pitchFamily="2" charset="2"/>
              <a:buChar char="§"/>
            </a:pPr>
            <a:r>
              <a:rPr lang="en-US" sz="1800" b="0" dirty="0">
                <a:solidFill>
                  <a:schemeClr val="tx1"/>
                </a:solidFill>
                <a:latin typeface="Arial" pitchFamily="34" charset="0"/>
                <a:cs typeface="Arial" pitchFamily="34" charset="0"/>
              </a:rPr>
              <a:t>The framework </a:t>
            </a:r>
            <a:r>
              <a:rPr lang="en-US" sz="1800" b="0" dirty="0" smtClean="0">
                <a:solidFill>
                  <a:schemeClr val="tx1"/>
                </a:solidFill>
                <a:latin typeface="Arial" pitchFamily="34" charset="0"/>
                <a:cs typeface="Arial" pitchFamily="34" charset="0"/>
              </a:rPr>
              <a:t>consists of:</a:t>
            </a:r>
            <a:endParaRPr lang="en-US" sz="1800" b="0" dirty="0">
              <a:solidFill>
                <a:schemeClr val="tx1"/>
              </a:solidFill>
              <a:latin typeface="Arial" pitchFamily="34" charset="0"/>
              <a:cs typeface="Arial" pitchFamily="34" charset="0"/>
            </a:endParaRPr>
          </a:p>
          <a:p>
            <a:pPr lvl="1" eaLnBrk="1" hangingPunct="1">
              <a:buClr>
                <a:schemeClr val="tx1"/>
              </a:buClr>
              <a:buSzPct val="100000"/>
              <a:buFont typeface="Arial" pitchFamily="34" charset="0"/>
              <a:buChar char="•"/>
            </a:pPr>
            <a:r>
              <a:rPr lang="en-US" sz="1800" b="0" dirty="0">
                <a:latin typeface="Arial" pitchFamily="34" charset="0"/>
              </a:rPr>
              <a:t> Interfaces</a:t>
            </a:r>
          </a:p>
          <a:p>
            <a:pPr lvl="1" eaLnBrk="1" hangingPunct="1">
              <a:buClr>
                <a:schemeClr val="tx1"/>
              </a:buClr>
              <a:buSzPct val="100000"/>
              <a:buFont typeface="Arial" pitchFamily="34" charset="0"/>
              <a:buChar char="•"/>
            </a:pPr>
            <a:r>
              <a:rPr lang="en-US" sz="1800" b="0" dirty="0">
                <a:latin typeface="Arial" pitchFamily="34" charset="0"/>
              </a:rPr>
              <a:t> Implementations</a:t>
            </a:r>
          </a:p>
        </p:txBody>
      </p:sp>
      <p:sp>
        <p:nvSpPr>
          <p:cNvPr id="15365" name="Rectangle 4"/>
          <p:cNvSpPr>
            <a:spLocks noChangeArrowheads="1"/>
          </p:cNvSpPr>
          <p:nvPr/>
        </p:nvSpPr>
        <p:spPr bwMode="auto">
          <a:xfrm>
            <a:off x="2057400" y="4038600"/>
            <a:ext cx="5791200" cy="1981200"/>
          </a:xfrm>
          <a:prstGeom prst="rect">
            <a:avLst/>
          </a:prstGeom>
          <a:solidFill>
            <a:srgbClr val="FFFF99"/>
          </a:solidFill>
          <a:ln w="9525">
            <a:solidFill>
              <a:schemeClr val="tx1"/>
            </a:solidFill>
            <a:miter lim="800000"/>
            <a:headEnd/>
            <a:tailEnd/>
          </a:ln>
        </p:spPr>
        <p:txBody>
          <a:bodyPr wrap="none" anchor="ctr"/>
          <a:lstStyle/>
          <a:p>
            <a:pPr algn="ctr"/>
            <a:endParaRPr lang="en-US" sz="2400" b="0">
              <a:solidFill>
                <a:schemeClr val="tx1"/>
              </a:solidFill>
              <a:latin typeface="Arial" pitchFamily="34" charset="0"/>
            </a:endParaRPr>
          </a:p>
        </p:txBody>
      </p:sp>
      <p:sp>
        <p:nvSpPr>
          <p:cNvPr id="15366" name="Oval 5"/>
          <p:cNvSpPr>
            <a:spLocks noChangeArrowheads="1"/>
          </p:cNvSpPr>
          <p:nvPr/>
        </p:nvSpPr>
        <p:spPr bwMode="auto">
          <a:xfrm>
            <a:off x="2438400" y="4495800"/>
            <a:ext cx="1752600" cy="762000"/>
          </a:xfrm>
          <a:prstGeom prst="ellipse">
            <a:avLst/>
          </a:prstGeom>
          <a:solidFill>
            <a:schemeClr val="accent1"/>
          </a:solidFill>
          <a:ln w="9525">
            <a:solidFill>
              <a:schemeClr val="tx1"/>
            </a:solidFill>
            <a:round/>
            <a:headEnd/>
            <a:tailEnd/>
          </a:ln>
        </p:spPr>
        <p:txBody>
          <a:bodyPr wrap="none" anchor="ctr"/>
          <a:lstStyle/>
          <a:p>
            <a:pPr algn="ctr"/>
            <a:r>
              <a:rPr lang="en-US">
                <a:solidFill>
                  <a:schemeClr val="bg1"/>
                </a:solidFill>
              </a:rPr>
              <a:t>Interfaces</a:t>
            </a:r>
          </a:p>
        </p:txBody>
      </p:sp>
      <p:sp>
        <p:nvSpPr>
          <p:cNvPr id="15367" name="Oval 7"/>
          <p:cNvSpPr>
            <a:spLocks noChangeArrowheads="1"/>
          </p:cNvSpPr>
          <p:nvPr/>
        </p:nvSpPr>
        <p:spPr bwMode="auto">
          <a:xfrm>
            <a:off x="5029200" y="4343400"/>
            <a:ext cx="2362200" cy="914400"/>
          </a:xfrm>
          <a:prstGeom prst="ellipse">
            <a:avLst/>
          </a:prstGeom>
          <a:solidFill>
            <a:schemeClr val="accent1"/>
          </a:solidFill>
          <a:ln w="9525">
            <a:solidFill>
              <a:schemeClr val="tx1"/>
            </a:solidFill>
            <a:round/>
            <a:headEnd/>
            <a:tailEnd/>
          </a:ln>
        </p:spPr>
        <p:txBody>
          <a:bodyPr wrap="none" anchor="ctr"/>
          <a:lstStyle/>
          <a:p>
            <a:pPr algn="ctr"/>
            <a:r>
              <a:rPr lang="en-US">
                <a:solidFill>
                  <a:schemeClr val="bg1"/>
                </a:solidFill>
              </a:rPr>
              <a:t>Implementations</a:t>
            </a:r>
          </a:p>
        </p:txBody>
      </p:sp>
      <p:sp>
        <p:nvSpPr>
          <p:cNvPr id="15368" name="Text Box 8"/>
          <p:cNvSpPr txBox="1">
            <a:spLocks noChangeArrowheads="1"/>
          </p:cNvSpPr>
          <p:nvPr/>
        </p:nvSpPr>
        <p:spPr bwMode="auto">
          <a:xfrm>
            <a:off x="5486400" y="5257800"/>
            <a:ext cx="198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rgbClr val="FF3300"/>
                </a:solidFill>
                <a:latin typeface="Times New Roman" pitchFamily="18" charset="0"/>
              </a:defRPr>
            </a:lvl1pPr>
            <a:lvl2pPr marL="742950" indent="-285750">
              <a:defRPr sz="2200" b="1">
                <a:solidFill>
                  <a:srgbClr val="FF3300"/>
                </a:solidFill>
                <a:latin typeface="Times New Roman" pitchFamily="18" charset="0"/>
              </a:defRPr>
            </a:lvl2pPr>
            <a:lvl3pPr marL="1143000" indent="-228600">
              <a:defRPr sz="2200" b="1">
                <a:solidFill>
                  <a:srgbClr val="FF3300"/>
                </a:solidFill>
                <a:latin typeface="Times New Roman" pitchFamily="18" charset="0"/>
              </a:defRPr>
            </a:lvl3pPr>
            <a:lvl4pPr marL="1600200" indent="-228600">
              <a:defRPr sz="2200" b="1">
                <a:solidFill>
                  <a:srgbClr val="FF3300"/>
                </a:solidFill>
                <a:latin typeface="Times New Roman" pitchFamily="18" charset="0"/>
              </a:defRPr>
            </a:lvl4pPr>
            <a:lvl5pPr marL="2057400" indent="-228600">
              <a:defRPr sz="2200" b="1">
                <a:solidFill>
                  <a:srgbClr val="FF3300"/>
                </a:solidFill>
                <a:latin typeface="Times New Roman" pitchFamily="18" charset="0"/>
              </a:defRPr>
            </a:lvl5pPr>
            <a:lvl6pPr marL="2514600" indent="-228600" eaLnBrk="0" fontAlgn="base" hangingPunct="0">
              <a:spcBef>
                <a:spcPct val="0"/>
              </a:spcBef>
              <a:spcAft>
                <a:spcPct val="0"/>
              </a:spcAft>
              <a:defRPr sz="2200" b="1">
                <a:solidFill>
                  <a:srgbClr val="FF3300"/>
                </a:solidFill>
                <a:latin typeface="Times New Roman" pitchFamily="18" charset="0"/>
              </a:defRPr>
            </a:lvl6pPr>
            <a:lvl7pPr marL="2971800" indent="-228600" eaLnBrk="0" fontAlgn="base" hangingPunct="0">
              <a:spcBef>
                <a:spcPct val="0"/>
              </a:spcBef>
              <a:spcAft>
                <a:spcPct val="0"/>
              </a:spcAft>
              <a:defRPr sz="2200" b="1">
                <a:solidFill>
                  <a:srgbClr val="FF3300"/>
                </a:solidFill>
                <a:latin typeface="Times New Roman" pitchFamily="18" charset="0"/>
              </a:defRPr>
            </a:lvl7pPr>
            <a:lvl8pPr marL="3429000" indent="-228600" eaLnBrk="0" fontAlgn="base" hangingPunct="0">
              <a:spcBef>
                <a:spcPct val="0"/>
              </a:spcBef>
              <a:spcAft>
                <a:spcPct val="0"/>
              </a:spcAft>
              <a:defRPr sz="2200" b="1">
                <a:solidFill>
                  <a:srgbClr val="FF3300"/>
                </a:solidFill>
                <a:latin typeface="Times New Roman" pitchFamily="18" charset="0"/>
              </a:defRPr>
            </a:lvl8pPr>
            <a:lvl9pPr marL="3886200" indent="-228600" eaLnBrk="0" fontAlgn="base" hangingPunct="0">
              <a:spcBef>
                <a:spcPct val="0"/>
              </a:spcBef>
              <a:spcAft>
                <a:spcPct val="0"/>
              </a:spcAft>
              <a:defRPr sz="2200" b="1">
                <a:solidFill>
                  <a:srgbClr val="FF3300"/>
                </a:solidFill>
                <a:latin typeface="Times New Roman" pitchFamily="18" charset="0"/>
              </a:defRPr>
            </a:lvl9pPr>
          </a:lstStyle>
          <a:p>
            <a:pPr algn="ctr">
              <a:spcBef>
                <a:spcPct val="50000"/>
              </a:spcBef>
            </a:pPr>
            <a:r>
              <a:rPr lang="en-US"/>
              <a:t>Collections Framework</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noFill/>
        </p:spPr>
        <p:txBody>
          <a:bodyPr/>
          <a:lstStyle/>
          <a:p>
            <a:pPr eaLnBrk="1" hangingPunct="1"/>
            <a:r>
              <a:rPr dirty="0" smtClean="0"/>
              <a:t>Collections Framework</a:t>
            </a:r>
          </a:p>
        </p:txBody>
      </p:sp>
      <p:sp>
        <p:nvSpPr>
          <p:cNvPr id="1439747" name="Rectangle 3"/>
          <p:cNvSpPr>
            <a:spLocks noGrp="1" noChangeArrowheads="1"/>
          </p:cNvSpPr>
          <p:nvPr>
            <p:ph type="body" idx="1"/>
          </p:nvPr>
        </p:nvSpPr>
        <p:spPr/>
        <p:txBody>
          <a:bodyPr/>
          <a:lstStyle/>
          <a:p>
            <a:pPr eaLnBrk="1" hangingPunct="1">
              <a:lnSpc>
                <a:spcPct val="90000"/>
              </a:lnSpc>
              <a:spcBef>
                <a:spcPts val="0"/>
              </a:spcBef>
              <a:defRPr/>
            </a:pPr>
            <a:r>
              <a:rPr u="sng" dirty="0">
                <a:latin typeface="+mn-lt"/>
              </a:rPr>
              <a:t>Interfaces</a:t>
            </a:r>
            <a:endParaRPr dirty="0">
              <a:latin typeface="+mn-lt"/>
            </a:endParaRPr>
          </a:p>
          <a:p>
            <a:pPr marL="465138" lvl="1" indent="-117475" eaLnBrk="1" hangingPunct="1">
              <a:lnSpc>
                <a:spcPct val="90000"/>
              </a:lnSpc>
              <a:spcBef>
                <a:spcPts val="0"/>
              </a:spcBef>
              <a:buClr>
                <a:schemeClr val="tx1"/>
              </a:buClr>
              <a:buFont typeface="Arial" charset="0"/>
              <a:buChar char="•"/>
              <a:defRPr/>
            </a:pPr>
            <a:endParaRPr dirty="0">
              <a:cs typeface="+mn-cs"/>
            </a:endParaRPr>
          </a:p>
          <a:p>
            <a:pPr marL="633413" lvl="1" indent="-285750" eaLnBrk="1" hangingPunct="1">
              <a:lnSpc>
                <a:spcPct val="90000"/>
              </a:lnSpc>
              <a:spcBef>
                <a:spcPts val="0"/>
              </a:spcBef>
              <a:buClr>
                <a:srgbClr val="FF0000"/>
              </a:buClr>
              <a:defRPr/>
            </a:pPr>
            <a:r>
              <a:rPr lang="en-US" dirty="0">
                <a:cs typeface="+mn-cs"/>
              </a:rPr>
              <a:t>C</a:t>
            </a:r>
            <a:r>
              <a:rPr dirty="0" smtClean="0">
                <a:cs typeface="+mn-cs"/>
              </a:rPr>
              <a:t>an </a:t>
            </a:r>
            <a:r>
              <a:rPr dirty="0">
                <a:cs typeface="+mn-cs"/>
              </a:rPr>
              <a:t>be considered as a </a:t>
            </a:r>
            <a:r>
              <a:rPr dirty="0">
                <a:solidFill>
                  <a:srgbClr val="FF3300"/>
                </a:solidFill>
                <a:cs typeface="+mn-cs"/>
              </a:rPr>
              <a:t>contract</a:t>
            </a:r>
            <a:r>
              <a:rPr dirty="0">
                <a:cs typeface="+mn-cs"/>
              </a:rPr>
              <a:t>, upon implementing which a class agrees to become a certain </a:t>
            </a:r>
            <a:r>
              <a:rPr dirty="0">
                <a:solidFill>
                  <a:srgbClr val="FF3300"/>
                </a:solidFill>
                <a:cs typeface="+mn-cs"/>
              </a:rPr>
              <a:t>specific collection type</a:t>
            </a:r>
            <a:r>
              <a:rPr dirty="0">
                <a:cs typeface="+mn-cs"/>
              </a:rPr>
              <a:t>.</a:t>
            </a:r>
          </a:p>
          <a:p>
            <a:pPr eaLnBrk="1" hangingPunct="1">
              <a:lnSpc>
                <a:spcPct val="90000"/>
              </a:lnSpc>
              <a:spcBef>
                <a:spcPts val="0"/>
              </a:spcBef>
              <a:buClr>
                <a:schemeClr val="tx1"/>
              </a:buClr>
              <a:defRPr/>
            </a:pPr>
            <a:endParaRPr dirty="0">
              <a:latin typeface="+mn-lt"/>
            </a:endParaRPr>
          </a:p>
          <a:p>
            <a:pPr>
              <a:lnSpc>
                <a:spcPct val="90000"/>
              </a:lnSpc>
              <a:spcBef>
                <a:spcPts val="0"/>
              </a:spcBef>
              <a:defRPr/>
            </a:pPr>
            <a:r>
              <a:rPr u="sng" dirty="0"/>
              <a:t>Implementations</a:t>
            </a:r>
          </a:p>
          <a:p>
            <a:pPr marL="465138" lvl="1" indent="-117475" eaLnBrk="1" hangingPunct="1">
              <a:lnSpc>
                <a:spcPct val="90000"/>
              </a:lnSpc>
              <a:spcBef>
                <a:spcPts val="0"/>
              </a:spcBef>
              <a:buClr>
                <a:schemeClr val="tx1"/>
              </a:buClr>
              <a:buFont typeface="Arial" charset="0"/>
              <a:buChar char="•"/>
              <a:defRPr/>
            </a:pPr>
            <a:endParaRPr dirty="0" smtClean="0">
              <a:cs typeface="+mn-cs"/>
            </a:endParaRPr>
          </a:p>
          <a:p>
            <a:pPr marL="633413" lvl="1" indent="-285750" eaLnBrk="1" hangingPunct="1">
              <a:lnSpc>
                <a:spcPct val="90000"/>
              </a:lnSpc>
              <a:spcBef>
                <a:spcPts val="0"/>
              </a:spcBef>
              <a:buClr>
                <a:srgbClr val="FF0000"/>
              </a:buClr>
              <a:defRPr/>
            </a:pPr>
            <a:r>
              <a:rPr dirty="0" smtClean="0">
                <a:solidFill>
                  <a:srgbClr val="FF3300"/>
                </a:solidFill>
                <a:cs typeface="+mn-cs"/>
              </a:rPr>
              <a:t>Concrete </a:t>
            </a:r>
            <a:r>
              <a:rPr dirty="0">
                <a:solidFill>
                  <a:srgbClr val="FF3300"/>
                </a:solidFill>
                <a:cs typeface="+mn-cs"/>
              </a:rPr>
              <a:t>implementations</a:t>
            </a:r>
            <a:r>
              <a:rPr dirty="0">
                <a:cs typeface="+mn-cs"/>
              </a:rPr>
              <a:t> of the interfaces.</a:t>
            </a:r>
          </a:p>
          <a:p>
            <a:pPr marL="633413" lvl="1" indent="-285750" eaLnBrk="1" hangingPunct="1">
              <a:lnSpc>
                <a:spcPct val="90000"/>
              </a:lnSpc>
              <a:spcBef>
                <a:spcPts val="0"/>
              </a:spcBef>
              <a:buClr>
                <a:srgbClr val="FF0000"/>
              </a:buClr>
              <a:defRPr/>
            </a:pPr>
            <a:r>
              <a:rPr dirty="0" smtClean="0">
                <a:cs typeface="+mn-cs"/>
              </a:rPr>
              <a:t>Can </a:t>
            </a:r>
            <a:r>
              <a:rPr dirty="0">
                <a:cs typeface="+mn-cs"/>
              </a:rPr>
              <a:t>also be treated as </a:t>
            </a:r>
            <a:r>
              <a:rPr dirty="0">
                <a:solidFill>
                  <a:srgbClr val="FF3300"/>
                </a:solidFill>
                <a:cs typeface="+mn-cs"/>
              </a:rPr>
              <a:t>reusable data structures</a:t>
            </a:r>
            <a:r>
              <a:rPr dirty="0">
                <a:cs typeface="+mn-cs"/>
              </a:rPr>
              <a:t>.</a:t>
            </a:r>
          </a:p>
          <a:p>
            <a:pPr marL="633413" lvl="1" indent="-285750" eaLnBrk="1" hangingPunct="1">
              <a:lnSpc>
                <a:spcPct val="90000"/>
              </a:lnSpc>
              <a:spcBef>
                <a:spcPts val="0"/>
              </a:spcBef>
              <a:buClr>
                <a:srgbClr val="FF0000"/>
              </a:buClr>
              <a:defRPr/>
            </a:pPr>
            <a:r>
              <a:rPr dirty="0" smtClean="0">
                <a:cs typeface="+mn-cs"/>
              </a:rPr>
              <a:t>Are </a:t>
            </a:r>
            <a:r>
              <a:rPr dirty="0">
                <a:cs typeface="+mn-cs"/>
              </a:rPr>
              <a:t>the algorithms </a:t>
            </a:r>
            <a:r>
              <a:rPr lang="en-US" dirty="0" smtClean="0">
                <a:cs typeface="+mn-cs"/>
              </a:rPr>
              <a:t>/ methods that perform the manipulations on these collections.</a:t>
            </a:r>
            <a:endParaRPr lang="en-US" dirty="0">
              <a:cs typeface="+mn-cs"/>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1752600" y="3048000"/>
            <a:ext cx="541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en-US" sz="3000" b="0" dirty="0">
              <a:solidFill>
                <a:schemeClr val="tx2"/>
              </a:solidFill>
              <a:latin typeface="Arial" pitchFamily="34" charset="0"/>
            </a:endParaRPr>
          </a:p>
        </p:txBody>
      </p:sp>
      <p:sp>
        <p:nvSpPr>
          <p:cNvPr id="5" name="Title 4"/>
          <p:cNvSpPr>
            <a:spLocks noGrp="1"/>
          </p:cNvSpPr>
          <p:nvPr>
            <p:ph type="title"/>
          </p:nvPr>
        </p:nvSpPr>
        <p:spPr>
          <a:xfrm>
            <a:off x="1827214" y="2076679"/>
            <a:ext cx="6707186" cy="1446550"/>
          </a:xfrm>
        </p:spPr>
        <p:txBody>
          <a:bodyPr/>
          <a:lstStyle/>
          <a:p>
            <a:r>
              <a:rPr lang="en-IN" dirty="0"/>
              <a:t>Collections Framework</a:t>
            </a:r>
            <a:br>
              <a:rPr lang="en-IN" dirty="0"/>
            </a:br>
            <a:r>
              <a:rPr lang="en-IN" dirty="0" smtClean="0"/>
              <a:t>-Interfaces</a:t>
            </a:r>
            <a:endParaRPr lang="en-IN" dirty="0"/>
          </a:p>
        </p:txBody>
      </p:sp>
      <p:sp>
        <p:nvSpPr>
          <p:cNvPr id="4" name="Footer Placeholder 3"/>
          <p:cNvSpPr>
            <a:spLocks noGrp="1"/>
          </p:cNvSpPr>
          <p:nvPr>
            <p:ph type="ftr" sz="quarter" idx="4294967295"/>
          </p:nvPr>
        </p:nvSpPr>
        <p:spPr>
          <a:xfrm>
            <a:off x="6477000" y="6583363"/>
            <a:ext cx="2667000" cy="228600"/>
          </a:xfrm>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smtClean="0"/>
              <a:t>Interfaces</a:t>
            </a:r>
          </a:p>
        </p:txBody>
      </p:sp>
      <p:sp>
        <p:nvSpPr>
          <p:cNvPr id="18435" name="Rectangle 3"/>
          <p:cNvSpPr>
            <a:spLocks noGrp="1" noChangeArrowheads="1"/>
          </p:cNvSpPr>
          <p:nvPr>
            <p:ph type="body" idx="1"/>
          </p:nvPr>
        </p:nvSpPr>
        <p:spPr bwMode="auto"/>
        <p:txBody>
          <a:bodyPr/>
          <a:lstStyle/>
          <a:p>
            <a:pPr eaLnBrk="1" hangingPunct="1"/>
            <a:r>
              <a:rPr dirty="0" smtClean="0"/>
              <a:t>The collections framework has </a:t>
            </a:r>
            <a:r>
              <a:rPr dirty="0" smtClean="0">
                <a:solidFill>
                  <a:srgbClr val="FF3300"/>
                </a:solidFill>
              </a:rPr>
              <a:t>seven core interfaces</a:t>
            </a:r>
            <a:r>
              <a:rPr dirty="0" smtClean="0"/>
              <a:t>, with </a:t>
            </a:r>
            <a:r>
              <a:rPr i="1" dirty="0" smtClean="0">
                <a:solidFill>
                  <a:srgbClr val="FF3300"/>
                </a:solidFill>
              </a:rPr>
              <a:t>Collection</a:t>
            </a:r>
            <a:r>
              <a:rPr dirty="0" smtClean="0"/>
              <a:t> </a:t>
            </a:r>
            <a:r>
              <a:rPr dirty="0" smtClean="0">
                <a:solidFill>
                  <a:srgbClr val="FF3300"/>
                </a:solidFill>
              </a:rPr>
              <a:t>interface</a:t>
            </a:r>
            <a:r>
              <a:rPr dirty="0" smtClean="0"/>
              <a:t> at the </a:t>
            </a:r>
            <a:r>
              <a:rPr dirty="0" smtClean="0">
                <a:solidFill>
                  <a:srgbClr val="FF3300"/>
                </a:solidFill>
              </a:rPr>
              <a:t>root</a:t>
            </a:r>
            <a:r>
              <a:rPr dirty="0" smtClean="0"/>
              <a:t> of the collection hierarchy.</a:t>
            </a:r>
          </a:p>
          <a:p>
            <a:pPr eaLnBrk="1" hangingPunct="1"/>
            <a:endParaRPr dirty="0" smtClean="0"/>
          </a:p>
          <a:p>
            <a:pPr eaLnBrk="1" hangingPunct="1"/>
            <a:r>
              <a:rPr dirty="0" smtClean="0"/>
              <a:t>There are other utility interfaces, viz. </a:t>
            </a:r>
            <a:r>
              <a:rPr lang="en-US" dirty="0" smtClean="0">
                <a:solidFill>
                  <a:srgbClr val="FF3300"/>
                </a:solidFill>
              </a:rPr>
              <a:t>Comparator, Iterator</a:t>
            </a:r>
            <a:r>
              <a:rPr dirty="0" smtClean="0">
                <a:solidFill>
                  <a:srgbClr val="FF3300"/>
                </a:solidFill>
              </a:rPr>
              <a:t>, &amp; Enumerator</a:t>
            </a:r>
            <a:r>
              <a:rPr dirty="0" smtClean="0"/>
              <a:t>.</a:t>
            </a:r>
          </a:p>
        </p:txBody>
      </p:sp>
      <p:grpSp>
        <p:nvGrpSpPr>
          <p:cNvPr id="18436" name="Group 16"/>
          <p:cNvGrpSpPr>
            <a:grpSpLocks/>
          </p:cNvGrpSpPr>
          <p:nvPr/>
        </p:nvGrpSpPr>
        <p:grpSpPr bwMode="auto">
          <a:xfrm>
            <a:off x="304800" y="2819400"/>
            <a:ext cx="8382000" cy="2743200"/>
            <a:chOff x="192" y="1776"/>
            <a:chExt cx="5280" cy="1728"/>
          </a:xfrm>
        </p:grpSpPr>
        <p:sp>
          <p:nvSpPr>
            <p:cNvPr id="18437" name="Rectangle 4"/>
            <p:cNvSpPr>
              <a:spLocks noChangeArrowheads="1"/>
            </p:cNvSpPr>
            <p:nvPr/>
          </p:nvSpPr>
          <p:spPr bwMode="auto">
            <a:xfrm>
              <a:off x="1440" y="1776"/>
              <a:ext cx="1152" cy="288"/>
            </a:xfrm>
            <a:prstGeom prst="rect">
              <a:avLst/>
            </a:prstGeom>
            <a:solidFill>
              <a:srgbClr val="FFFF99"/>
            </a:solidFill>
            <a:ln w="9525">
              <a:solidFill>
                <a:schemeClr val="tx1"/>
              </a:solidFill>
              <a:miter lim="800000"/>
              <a:headEnd/>
              <a:tailEnd/>
            </a:ln>
          </p:spPr>
          <p:txBody>
            <a:bodyPr wrap="none" anchor="ctr"/>
            <a:lstStyle/>
            <a:p>
              <a:pPr algn="ctr"/>
              <a:r>
                <a:rPr lang="en-US"/>
                <a:t>Collection</a:t>
              </a:r>
            </a:p>
          </p:txBody>
        </p:sp>
        <p:sp>
          <p:nvSpPr>
            <p:cNvPr id="18438" name="Rectangle 5"/>
            <p:cNvSpPr>
              <a:spLocks noChangeArrowheads="1"/>
            </p:cNvSpPr>
            <p:nvPr/>
          </p:nvSpPr>
          <p:spPr bwMode="auto">
            <a:xfrm>
              <a:off x="192" y="2448"/>
              <a:ext cx="1104" cy="336"/>
            </a:xfrm>
            <a:prstGeom prst="rect">
              <a:avLst/>
            </a:prstGeom>
            <a:solidFill>
              <a:srgbClr val="FFFF99"/>
            </a:solidFill>
            <a:ln w="9525">
              <a:solidFill>
                <a:schemeClr val="tx1"/>
              </a:solidFill>
              <a:miter lim="800000"/>
              <a:headEnd/>
              <a:tailEnd/>
            </a:ln>
          </p:spPr>
          <p:txBody>
            <a:bodyPr wrap="none" anchor="ctr"/>
            <a:lstStyle/>
            <a:p>
              <a:pPr algn="ctr"/>
              <a:r>
                <a:rPr lang="en-US"/>
                <a:t>Set</a:t>
              </a:r>
            </a:p>
          </p:txBody>
        </p:sp>
        <p:sp>
          <p:nvSpPr>
            <p:cNvPr id="18439" name="Rectangle 6"/>
            <p:cNvSpPr>
              <a:spLocks noChangeArrowheads="1"/>
            </p:cNvSpPr>
            <p:nvPr/>
          </p:nvSpPr>
          <p:spPr bwMode="auto">
            <a:xfrm>
              <a:off x="1488" y="2448"/>
              <a:ext cx="1104" cy="336"/>
            </a:xfrm>
            <a:prstGeom prst="rect">
              <a:avLst/>
            </a:prstGeom>
            <a:solidFill>
              <a:srgbClr val="FFFF99"/>
            </a:solidFill>
            <a:ln w="9525">
              <a:solidFill>
                <a:schemeClr val="tx1"/>
              </a:solidFill>
              <a:miter lim="800000"/>
              <a:headEnd/>
              <a:tailEnd/>
            </a:ln>
          </p:spPr>
          <p:txBody>
            <a:bodyPr wrap="none" anchor="ctr"/>
            <a:lstStyle/>
            <a:p>
              <a:pPr algn="ctr"/>
              <a:r>
                <a:rPr lang="en-US"/>
                <a:t>Queue</a:t>
              </a:r>
            </a:p>
          </p:txBody>
        </p:sp>
        <p:sp>
          <p:nvSpPr>
            <p:cNvPr id="18440" name="Rectangle 7"/>
            <p:cNvSpPr>
              <a:spLocks noChangeArrowheads="1"/>
            </p:cNvSpPr>
            <p:nvPr/>
          </p:nvSpPr>
          <p:spPr bwMode="auto">
            <a:xfrm>
              <a:off x="2736" y="2448"/>
              <a:ext cx="1104" cy="336"/>
            </a:xfrm>
            <a:prstGeom prst="rect">
              <a:avLst/>
            </a:prstGeom>
            <a:solidFill>
              <a:srgbClr val="FFFF99"/>
            </a:solidFill>
            <a:ln w="9525">
              <a:solidFill>
                <a:schemeClr val="tx1"/>
              </a:solidFill>
              <a:miter lim="800000"/>
              <a:headEnd/>
              <a:tailEnd/>
            </a:ln>
          </p:spPr>
          <p:txBody>
            <a:bodyPr wrap="none" anchor="ctr"/>
            <a:lstStyle/>
            <a:p>
              <a:pPr algn="ctr"/>
              <a:r>
                <a:rPr lang="en-US"/>
                <a:t>List</a:t>
              </a:r>
            </a:p>
          </p:txBody>
        </p:sp>
        <p:sp>
          <p:nvSpPr>
            <p:cNvPr id="18441" name="Rectangle 8"/>
            <p:cNvSpPr>
              <a:spLocks noChangeArrowheads="1"/>
            </p:cNvSpPr>
            <p:nvPr/>
          </p:nvSpPr>
          <p:spPr bwMode="auto">
            <a:xfrm>
              <a:off x="192" y="3168"/>
              <a:ext cx="1104" cy="336"/>
            </a:xfrm>
            <a:prstGeom prst="rect">
              <a:avLst/>
            </a:prstGeom>
            <a:solidFill>
              <a:srgbClr val="FFFF99"/>
            </a:solidFill>
            <a:ln w="9525">
              <a:solidFill>
                <a:schemeClr val="tx1"/>
              </a:solidFill>
              <a:miter lim="800000"/>
              <a:headEnd/>
              <a:tailEnd/>
            </a:ln>
          </p:spPr>
          <p:txBody>
            <a:bodyPr wrap="none" anchor="ctr"/>
            <a:lstStyle/>
            <a:p>
              <a:pPr algn="ctr"/>
              <a:r>
                <a:rPr lang="en-US"/>
                <a:t>SortedSet</a:t>
              </a:r>
            </a:p>
          </p:txBody>
        </p:sp>
        <p:sp>
          <p:nvSpPr>
            <p:cNvPr id="18442" name="Line 9"/>
            <p:cNvSpPr>
              <a:spLocks noChangeShapeType="1"/>
            </p:cNvSpPr>
            <p:nvPr/>
          </p:nvSpPr>
          <p:spPr bwMode="auto">
            <a:xfrm flipV="1">
              <a:off x="2016" y="2064"/>
              <a:ext cx="1" cy="384"/>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43" name="Line 10"/>
            <p:cNvSpPr>
              <a:spLocks noChangeShapeType="1"/>
            </p:cNvSpPr>
            <p:nvPr/>
          </p:nvSpPr>
          <p:spPr bwMode="auto">
            <a:xfrm flipV="1">
              <a:off x="672" y="2064"/>
              <a:ext cx="1344" cy="384"/>
            </a:xfrm>
            <a:prstGeom prst="line">
              <a:avLst/>
            </a:prstGeom>
            <a:noFill/>
            <a:ln w="22225">
              <a:solidFill>
                <a:srgbClr val="0066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44" name="Line 11"/>
            <p:cNvSpPr>
              <a:spLocks noChangeShapeType="1"/>
            </p:cNvSpPr>
            <p:nvPr/>
          </p:nvSpPr>
          <p:spPr bwMode="auto">
            <a:xfrm flipH="1" flipV="1">
              <a:off x="2016" y="2064"/>
              <a:ext cx="1248" cy="384"/>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45" name="Line 12"/>
            <p:cNvSpPr>
              <a:spLocks noChangeShapeType="1"/>
            </p:cNvSpPr>
            <p:nvPr/>
          </p:nvSpPr>
          <p:spPr bwMode="auto">
            <a:xfrm flipV="1">
              <a:off x="672" y="2784"/>
              <a:ext cx="1" cy="384"/>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46" name="Rectangle 13"/>
            <p:cNvSpPr>
              <a:spLocks noChangeArrowheads="1"/>
            </p:cNvSpPr>
            <p:nvPr/>
          </p:nvSpPr>
          <p:spPr bwMode="auto">
            <a:xfrm>
              <a:off x="4368" y="1776"/>
              <a:ext cx="1104" cy="336"/>
            </a:xfrm>
            <a:prstGeom prst="rect">
              <a:avLst/>
            </a:prstGeom>
            <a:solidFill>
              <a:srgbClr val="FFFF99"/>
            </a:solidFill>
            <a:ln w="9525">
              <a:solidFill>
                <a:schemeClr val="tx1"/>
              </a:solidFill>
              <a:miter lim="800000"/>
              <a:headEnd/>
              <a:tailEnd/>
            </a:ln>
          </p:spPr>
          <p:txBody>
            <a:bodyPr wrap="none" anchor="ctr"/>
            <a:lstStyle/>
            <a:p>
              <a:pPr algn="ctr"/>
              <a:r>
                <a:rPr lang="en-US"/>
                <a:t>Map</a:t>
              </a:r>
            </a:p>
          </p:txBody>
        </p:sp>
        <p:sp>
          <p:nvSpPr>
            <p:cNvPr id="18447" name="Rectangle 14"/>
            <p:cNvSpPr>
              <a:spLocks noChangeArrowheads="1"/>
            </p:cNvSpPr>
            <p:nvPr/>
          </p:nvSpPr>
          <p:spPr bwMode="auto">
            <a:xfrm>
              <a:off x="4368" y="2496"/>
              <a:ext cx="1104" cy="336"/>
            </a:xfrm>
            <a:prstGeom prst="rect">
              <a:avLst/>
            </a:prstGeom>
            <a:solidFill>
              <a:srgbClr val="FFFF99"/>
            </a:solidFill>
            <a:ln w="9525">
              <a:solidFill>
                <a:schemeClr val="tx1"/>
              </a:solidFill>
              <a:miter lim="800000"/>
              <a:headEnd/>
              <a:tailEnd/>
            </a:ln>
          </p:spPr>
          <p:txBody>
            <a:bodyPr wrap="none" anchor="ctr"/>
            <a:lstStyle/>
            <a:p>
              <a:pPr algn="ctr"/>
              <a:r>
                <a:rPr lang="en-US"/>
                <a:t>SortedMap</a:t>
              </a:r>
            </a:p>
          </p:txBody>
        </p:sp>
        <p:sp>
          <p:nvSpPr>
            <p:cNvPr id="18448" name="Line 15"/>
            <p:cNvSpPr>
              <a:spLocks noChangeShapeType="1"/>
            </p:cNvSpPr>
            <p:nvPr/>
          </p:nvSpPr>
          <p:spPr bwMode="auto">
            <a:xfrm flipV="1">
              <a:off x="4848" y="2112"/>
              <a:ext cx="1" cy="384"/>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noFill/>
        </p:spPr>
        <p:txBody>
          <a:bodyPr/>
          <a:lstStyle/>
          <a:p>
            <a:pPr eaLnBrk="1" hangingPunct="1"/>
            <a:r>
              <a:rPr smtClean="0"/>
              <a:t>Core Interfaces</a:t>
            </a:r>
          </a:p>
        </p:txBody>
      </p:sp>
      <p:sp>
        <p:nvSpPr>
          <p:cNvPr id="19459" name="Rectangle 3"/>
          <p:cNvSpPr>
            <a:spLocks noGrp="1" noChangeArrowheads="1"/>
          </p:cNvSpPr>
          <p:nvPr>
            <p:ph type="body" idx="1"/>
          </p:nvPr>
        </p:nvSpPr>
        <p:spPr bwMode="auto"/>
        <p:txBody>
          <a:bodyPr/>
          <a:lstStyle/>
          <a:p>
            <a:pPr eaLnBrk="1" hangingPunct="1"/>
            <a:r>
              <a:rPr b="1" dirty="0" smtClean="0"/>
              <a:t>Collection</a:t>
            </a:r>
          </a:p>
          <a:p>
            <a:pPr marL="0" indent="0" eaLnBrk="1" hangingPunct="1">
              <a:buNone/>
            </a:pPr>
            <a:endParaRPr u="sng" dirty="0" smtClean="0"/>
          </a:p>
          <a:p>
            <a:pPr lvl="1" eaLnBrk="1" hangingPunct="1">
              <a:buClr>
                <a:srgbClr val="FF0000"/>
              </a:buClr>
            </a:pPr>
            <a:r>
              <a:rPr dirty="0" smtClean="0">
                <a:cs typeface="Arial" pitchFamily="34" charset="0"/>
              </a:rPr>
              <a:t>is the </a:t>
            </a:r>
            <a:r>
              <a:rPr dirty="0" smtClean="0">
                <a:solidFill>
                  <a:srgbClr val="FF3300"/>
                </a:solidFill>
                <a:cs typeface="Arial" pitchFamily="34" charset="0"/>
              </a:rPr>
              <a:t>root</a:t>
            </a:r>
            <a:r>
              <a:rPr dirty="0" smtClean="0">
                <a:cs typeface="Arial" pitchFamily="34" charset="0"/>
              </a:rPr>
              <a:t> of collections hierarchy.</a:t>
            </a:r>
          </a:p>
          <a:p>
            <a:pPr lvl="1" eaLnBrk="1" hangingPunct="1">
              <a:buClr>
                <a:srgbClr val="FF0000"/>
              </a:buClr>
            </a:pPr>
            <a:r>
              <a:rPr dirty="0" smtClean="0">
                <a:cs typeface="Arial" pitchFamily="34" charset="0"/>
              </a:rPr>
              <a:t>is the </a:t>
            </a:r>
            <a:r>
              <a:rPr dirty="0" smtClean="0">
                <a:solidFill>
                  <a:srgbClr val="FF3300"/>
                </a:solidFill>
                <a:cs typeface="Arial" pitchFamily="34" charset="0"/>
              </a:rPr>
              <a:t>most generalized</a:t>
            </a:r>
            <a:r>
              <a:rPr dirty="0" smtClean="0">
                <a:cs typeface="Arial" pitchFamily="34" charset="0"/>
              </a:rPr>
              <a:t> interface for maintaining collections</a:t>
            </a:r>
            <a:r>
              <a:rPr lang="en-US" dirty="0" smtClean="0">
                <a:cs typeface="Arial" pitchFamily="34" charset="0"/>
              </a:rPr>
              <a:t>. It is not directly implemented.</a:t>
            </a:r>
          </a:p>
          <a:p>
            <a:pPr lvl="1" eaLnBrk="1" hangingPunct="1">
              <a:buClr>
                <a:schemeClr val="tx1"/>
              </a:buClr>
              <a:buFont typeface="Arial" pitchFamily="34" charset="0"/>
              <a:buChar char="•"/>
            </a:pPr>
            <a:endParaRPr sz="1400" dirty="0" smtClean="0">
              <a:cs typeface="Arial" pitchFamily="34" charset="0"/>
            </a:endParaRPr>
          </a:p>
          <a:p>
            <a:r>
              <a:rPr lang="en-US" b="1" dirty="0"/>
              <a:t>List</a:t>
            </a:r>
          </a:p>
          <a:p>
            <a:pPr eaLnBrk="1" hangingPunct="1">
              <a:buClr>
                <a:schemeClr val="accent1"/>
              </a:buClr>
            </a:pPr>
            <a:endParaRPr u="sng" dirty="0" smtClean="0"/>
          </a:p>
          <a:p>
            <a:pPr lvl="1" eaLnBrk="1" hangingPunct="1">
              <a:buClr>
                <a:srgbClr val="FF0000"/>
              </a:buClr>
            </a:pPr>
            <a:r>
              <a:rPr dirty="0">
                <a:cs typeface="Arial" pitchFamily="34" charset="0"/>
              </a:rPr>
              <a:t>E</a:t>
            </a:r>
            <a:r>
              <a:rPr dirty="0" smtClean="0">
                <a:cs typeface="Arial" pitchFamily="34" charset="0"/>
              </a:rPr>
              <a:t>xtends Collection interface.</a:t>
            </a:r>
          </a:p>
          <a:p>
            <a:pPr lvl="1" eaLnBrk="1" hangingPunct="1">
              <a:buClr>
                <a:srgbClr val="FF0000"/>
              </a:buClr>
            </a:pPr>
            <a:r>
              <a:rPr dirty="0" smtClean="0">
                <a:cs typeface="Arial" pitchFamily="34" charset="0"/>
              </a:rPr>
              <a:t>maintains a </a:t>
            </a:r>
            <a:r>
              <a:rPr dirty="0" smtClean="0">
                <a:solidFill>
                  <a:srgbClr val="FF3300"/>
                </a:solidFill>
                <a:cs typeface="Arial" pitchFamily="34" charset="0"/>
              </a:rPr>
              <a:t>sequence of elements</a:t>
            </a:r>
            <a:r>
              <a:rPr dirty="0" smtClean="0">
                <a:cs typeface="Arial" pitchFamily="34" charset="0"/>
              </a:rPr>
              <a:t>.</a:t>
            </a:r>
          </a:p>
          <a:p>
            <a:pPr lvl="1" eaLnBrk="1" hangingPunct="1">
              <a:buClr>
                <a:srgbClr val="FF0000"/>
              </a:buClr>
            </a:pPr>
            <a:r>
              <a:rPr dirty="0" smtClean="0">
                <a:cs typeface="Arial" pitchFamily="34" charset="0"/>
              </a:rPr>
              <a:t>user </a:t>
            </a:r>
            <a:r>
              <a:rPr lang="en-US" dirty="0" smtClean="0">
                <a:cs typeface="Arial" pitchFamily="34" charset="0"/>
              </a:rPr>
              <a:t>has precise control over </a:t>
            </a:r>
            <a:r>
              <a:rPr dirty="0" smtClean="0">
                <a:cs typeface="Arial" pitchFamily="34" charset="0"/>
              </a:rPr>
              <a:t>the elements by their </a:t>
            </a:r>
            <a:r>
              <a:rPr dirty="0" smtClean="0">
                <a:solidFill>
                  <a:srgbClr val="FF0000"/>
                </a:solidFill>
                <a:cs typeface="Arial" pitchFamily="34" charset="0"/>
              </a:rPr>
              <a:t>indexes</a:t>
            </a:r>
            <a:r>
              <a:rPr dirty="0" smtClean="0">
                <a:cs typeface="Arial" pitchFamily="34" charset="0"/>
              </a:rPr>
              <a:t>.</a:t>
            </a:r>
          </a:p>
          <a:p>
            <a:pPr lvl="1" eaLnBrk="1" hangingPunct="1">
              <a:buClr>
                <a:srgbClr val="FF0000"/>
              </a:buClr>
            </a:pPr>
            <a:r>
              <a:rPr dirty="0" smtClean="0">
                <a:cs typeface="Arial" pitchFamily="34" charset="0"/>
              </a:rPr>
              <a:t>can contain </a:t>
            </a:r>
            <a:r>
              <a:rPr dirty="0" smtClean="0">
                <a:solidFill>
                  <a:srgbClr val="FF3300"/>
                </a:solidFill>
                <a:cs typeface="Arial" pitchFamily="34" charset="0"/>
              </a:rPr>
              <a:t>duplicate elements</a:t>
            </a:r>
            <a:r>
              <a:rPr dirty="0" smtClean="0">
                <a:cs typeface="Arial" pitchFamily="34" charset="0"/>
              </a:rPr>
              <a:t>.</a:t>
            </a:r>
          </a:p>
          <a:p>
            <a:pPr lvl="1" eaLnBrk="1" hangingPunct="1">
              <a:buClr>
                <a:srgbClr val="FF0000"/>
              </a:buClr>
            </a:pPr>
            <a:r>
              <a:rPr dirty="0" smtClean="0">
                <a:cs typeface="Arial" pitchFamily="34" charset="0"/>
              </a:rPr>
              <a:t>implemented </a:t>
            </a:r>
            <a:r>
              <a:rPr dirty="0" smtClean="0">
                <a:solidFill>
                  <a:srgbClr val="FF0000"/>
                </a:solidFill>
                <a:cs typeface="Arial" pitchFamily="34" charset="0"/>
              </a:rPr>
              <a:t>by </a:t>
            </a:r>
            <a:r>
              <a:rPr dirty="0" err="1" smtClean="0">
                <a:solidFill>
                  <a:srgbClr val="FF0000"/>
                </a:solidFill>
                <a:cs typeface="Arial" pitchFamily="34" charset="0"/>
              </a:rPr>
              <a:t>ArrayList</a:t>
            </a:r>
            <a:r>
              <a:rPr dirty="0" smtClean="0">
                <a:solidFill>
                  <a:srgbClr val="FF0000"/>
                </a:solidFill>
                <a:cs typeface="Arial" pitchFamily="34" charset="0"/>
              </a:rPr>
              <a:t>, Vector, </a:t>
            </a:r>
            <a:r>
              <a:rPr dirty="0" err="1" smtClean="0">
                <a:solidFill>
                  <a:srgbClr val="FF0000"/>
                </a:solidFill>
                <a:cs typeface="Arial" pitchFamily="34" charset="0"/>
              </a:rPr>
              <a:t>LinkedList</a:t>
            </a:r>
            <a:r>
              <a:rPr dirty="0" smtClean="0">
                <a:solidFill>
                  <a:srgbClr val="FF0000"/>
                </a:solidFill>
                <a:cs typeface="Arial" pitchFamily="34" charset="0"/>
              </a:rPr>
              <a:t>.</a:t>
            </a:r>
            <a:endParaRPr sz="1400" dirty="0" smtClean="0">
              <a:solidFill>
                <a:srgbClr val="FF0000"/>
              </a:solidFill>
              <a:cs typeface="Arial" pitchFamily="34"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6661</TotalTime>
  <Words>2728</Words>
  <Application>Microsoft Office PowerPoint</Application>
  <PresentationFormat>On-screen Show (4:3)</PresentationFormat>
  <Paragraphs>699</Paragraphs>
  <Slides>46</Slides>
  <Notes>45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46</vt:i4>
      </vt:variant>
    </vt:vector>
  </HeadingPairs>
  <TitlesOfParts>
    <vt:vector size="57" baseType="lpstr">
      <vt:lpstr>Adobe Gothic Std B</vt:lpstr>
      <vt:lpstr>Arial</vt:lpstr>
      <vt:lpstr>Arial Narrow</vt:lpstr>
      <vt:lpstr>Courier New</vt:lpstr>
      <vt:lpstr>Symbol</vt:lpstr>
      <vt:lpstr>Times New Roman</vt:lpstr>
      <vt:lpstr>Trebuchet MS</vt:lpstr>
      <vt:lpstr>Verdana</vt:lpstr>
      <vt:lpstr>Wingdings</vt:lpstr>
      <vt:lpstr>Tech Mahindra Powerpoint Template</vt:lpstr>
      <vt:lpstr>ESG-FocusAreas_Nov'12Update_Issue1</vt:lpstr>
      <vt:lpstr>Java Collections</vt:lpstr>
      <vt:lpstr>Objectives</vt:lpstr>
      <vt:lpstr>Agenda</vt:lpstr>
      <vt:lpstr>Collections Framework</vt:lpstr>
      <vt:lpstr>Collections Framework</vt:lpstr>
      <vt:lpstr>Collections Framework</vt:lpstr>
      <vt:lpstr>Collections Framework -Interfaces</vt:lpstr>
      <vt:lpstr>Interfaces</vt:lpstr>
      <vt:lpstr>Core Interfaces</vt:lpstr>
      <vt:lpstr>Core Interfaces</vt:lpstr>
      <vt:lpstr>Core Interfaces</vt:lpstr>
      <vt:lpstr>List Interface</vt:lpstr>
      <vt:lpstr>Set Interface</vt:lpstr>
      <vt:lpstr>Map Interface</vt:lpstr>
      <vt:lpstr>Other Utility Interfaces</vt:lpstr>
      <vt:lpstr>Other Utility Interfaces</vt:lpstr>
      <vt:lpstr>Collections Framework -Implementations</vt:lpstr>
      <vt:lpstr>Implementation</vt:lpstr>
      <vt:lpstr>Collections Framework -Algorithms</vt:lpstr>
      <vt:lpstr>Algorithms</vt:lpstr>
      <vt:lpstr>Algorithms</vt:lpstr>
      <vt:lpstr>Collections Framework Important Classes</vt:lpstr>
      <vt:lpstr>ArrayList</vt:lpstr>
      <vt:lpstr>Vector</vt:lpstr>
      <vt:lpstr>Hashtable</vt:lpstr>
      <vt:lpstr>HashMap</vt:lpstr>
      <vt:lpstr>TreeMap</vt:lpstr>
      <vt:lpstr>HashSet</vt:lpstr>
      <vt:lpstr>TreeSet</vt:lpstr>
      <vt:lpstr>String Tokenizer</vt:lpstr>
      <vt:lpstr>String Tokenizer</vt:lpstr>
      <vt:lpstr>String Tokenizer</vt:lpstr>
      <vt:lpstr>String Tokenizer</vt:lpstr>
      <vt:lpstr>Try it out</vt:lpstr>
      <vt:lpstr>Generics</vt:lpstr>
      <vt:lpstr>Without Generics </vt:lpstr>
      <vt:lpstr>With Generics</vt:lpstr>
      <vt:lpstr>Generics</vt:lpstr>
      <vt:lpstr>Writing your own generic types</vt:lpstr>
      <vt:lpstr>Enhanced for loop - “foreach”</vt:lpstr>
      <vt:lpstr>Enhanced for loop - “foreach”</vt:lpstr>
      <vt:lpstr>Enhanced for loop - “foreach”</vt:lpstr>
      <vt:lpstr>Enhanced for loop - “foreach”</vt:lpstr>
      <vt:lpstr>Enhanced for loop - “foreach”</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 Roy</dc:creator>
  <cp:lastModifiedBy>Mohana Krishnaveni P</cp:lastModifiedBy>
  <cp:revision>570</cp:revision>
  <dcterms:created xsi:type="dcterms:W3CDTF">1999-01-05T13:34:36Z</dcterms:created>
  <dcterms:modified xsi:type="dcterms:W3CDTF">2016-08-12T06:35:05Z</dcterms:modified>
</cp:coreProperties>
</file>