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7" r:id="rId1"/>
    <p:sldMasterId id="2147483943" r:id="rId2"/>
  </p:sldMasterIdLst>
  <p:notesMasterIdLst>
    <p:notesMasterId r:id="rId31"/>
  </p:notesMasterIdLst>
  <p:handoutMasterIdLst>
    <p:handoutMasterId r:id="rId32"/>
  </p:handoutMasterIdLst>
  <p:sldIdLst>
    <p:sldId id="1379" r:id="rId3"/>
    <p:sldId id="1387" r:id="rId4"/>
    <p:sldId id="1388" r:id="rId5"/>
    <p:sldId id="1393" r:id="rId6"/>
    <p:sldId id="1352" r:id="rId7"/>
    <p:sldId id="1392" r:id="rId8"/>
    <p:sldId id="1383" r:id="rId9"/>
    <p:sldId id="1359" r:id="rId10"/>
    <p:sldId id="1384" r:id="rId11"/>
    <p:sldId id="1355" r:id="rId12"/>
    <p:sldId id="1357" r:id="rId13"/>
    <p:sldId id="1361" r:id="rId14"/>
    <p:sldId id="1391" r:id="rId15"/>
    <p:sldId id="1358" r:id="rId16"/>
    <p:sldId id="1385" r:id="rId17"/>
    <p:sldId id="1386" r:id="rId18"/>
    <p:sldId id="1366" r:id="rId19"/>
    <p:sldId id="1364" r:id="rId20"/>
    <p:sldId id="1365" r:id="rId21"/>
    <p:sldId id="1378" r:id="rId22"/>
    <p:sldId id="1371" r:id="rId23"/>
    <p:sldId id="1373" r:id="rId24"/>
    <p:sldId id="1368" r:id="rId25"/>
    <p:sldId id="1375" r:id="rId26"/>
    <p:sldId id="1370" r:id="rId27"/>
    <p:sldId id="1390" r:id="rId28"/>
    <p:sldId id="1389" r:id="rId29"/>
    <p:sldId id="1380" r:id="rId30"/>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BCC2"/>
    <a:srgbClr val="FFCCFF"/>
    <a:srgbClr val="FF0000"/>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9" autoAdjust="0"/>
    <p:restoredTop sz="94492" autoAdjust="0"/>
  </p:normalViewPr>
  <p:slideViewPr>
    <p:cSldViewPr>
      <p:cViewPr varScale="1">
        <p:scale>
          <a:sx n="69" d="100"/>
          <a:sy n="69" d="100"/>
        </p:scale>
        <p:origin x="14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EE273850-DCB6-4136-8CFE-A2E34809C6D9}" type="slidenum">
              <a:rPr lang="en-US"/>
              <a:pPr>
                <a:defRPr/>
              </a:pPr>
              <a:t>‹#›</a:t>
            </a:fld>
            <a:endParaRPr lang="en-US"/>
          </a:p>
        </p:txBody>
      </p:sp>
    </p:spTree>
    <p:extLst>
      <p:ext uri="{BB962C8B-B14F-4D97-AF65-F5344CB8AC3E}">
        <p14:creationId xmlns:p14="http://schemas.microsoft.com/office/powerpoint/2010/main" val="2522282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538F0116-6372-439A-AE83-88C1741AD6C5}" type="slidenum">
              <a:rPr lang="en-US"/>
              <a:pPr>
                <a:defRPr/>
              </a:pPr>
              <a:t>‹#›</a:t>
            </a:fld>
            <a:endParaRPr lang="en-US"/>
          </a:p>
        </p:txBody>
      </p:sp>
    </p:spTree>
    <p:extLst>
      <p:ext uri="{BB962C8B-B14F-4D97-AF65-F5344CB8AC3E}">
        <p14:creationId xmlns:p14="http://schemas.microsoft.com/office/powerpoint/2010/main" val="3390818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D0AAFCC4-50B0-4801-AB3B-E6B918A5BF1F}" type="slidenum">
              <a:rPr lang="en-US" sz="1200" smtClean="0">
                <a:latin typeface="Times New Roman" pitchFamily="18" charset="0"/>
              </a:rPr>
              <a:pPr/>
              <a:t>1</a:t>
            </a:fld>
            <a:endParaRPr lang="en-US" sz="1200" smtClean="0">
              <a:latin typeface="Times New Roman" pitchFamily="18" charset="0"/>
            </a:endParaRPr>
          </a:p>
        </p:txBody>
      </p:sp>
    </p:spTree>
    <p:extLst>
      <p:ext uri="{BB962C8B-B14F-4D97-AF65-F5344CB8AC3E}">
        <p14:creationId xmlns:p14="http://schemas.microsoft.com/office/powerpoint/2010/main" val="141157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CBFCDF1-F898-44F4-836F-AD43969CB9C6}" type="slidenum">
              <a:rPr lang="en-US" sz="1200" smtClean="0">
                <a:latin typeface="Times New Roman" pitchFamily="18" charset="0"/>
              </a:rPr>
              <a:pPr/>
              <a:t>13</a:t>
            </a:fld>
            <a:endParaRPr lang="en-US" sz="1200" smtClean="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731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CBFCDF1-F898-44F4-836F-AD43969CB9C6}" type="slidenum">
              <a:rPr lang="en-US" sz="1200" smtClean="0">
                <a:latin typeface="Times New Roman" pitchFamily="18" charset="0"/>
              </a:rPr>
              <a:pPr/>
              <a:t>14</a:t>
            </a:fld>
            <a:endParaRPr lang="en-US" sz="1200" smtClean="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8789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212BAC4A-4BCC-4BD4-8CED-94DC33E50CD6}" type="slidenum">
              <a:rPr lang="en-US" sz="1200" smtClean="0">
                <a:latin typeface="Times New Roman" pitchFamily="18" charset="0"/>
              </a:rPr>
              <a:pPr/>
              <a:t>15</a:t>
            </a:fld>
            <a:endParaRPr lang="en-US" sz="120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2571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212BAC4A-4BCC-4BD4-8CED-94DC33E50CD6}" type="slidenum">
              <a:rPr lang="en-US" sz="1200" smtClean="0">
                <a:latin typeface="Times New Roman" pitchFamily="18" charset="0"/>
              </a:rPr>
              <a:pPr/>
              <a:t>16</a:t>
            </a:fld>
            <a:endParaRPr lang="en-US" sz="120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76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2E035464-5779-482A-A0E6-5127DC25AC42}" type="slidenum">
              <a:rPr lang="en-US" sz="1200" smtClean="0">
                <a:latin typeface="Times New Roman" pitchFamily="18" charset="0"/>
              </a:rPr>
              <a:pPr/>
              <a:t>17</a:t>
            </a:fld>
            <a:endParaRPr lang="en-US" sz="1200"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8307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01C9241-9446-4F35-8BDD-0EBE36E0407F}" type="slidenum">
              <a:rPr lang="en-US" sz="1200" smtClean="0">
                <a:latin typeface="Times New Roman" pitchFamily="18" charset="0"/>
              </a:rPr>
              <a:pPr/>
              <a:t>18</a:t>
            </a:fld>
            <a:endParaRPr lang="en-US"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94989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233728F-8507-442F-82AD-90C04656810F}" type="slidenum">
              <a:rPr lang="en-US" sz="1200" smtClean="0">
                <a:latin typeface="Times New Roman" pitchFamily="18" charset="0"/>
              </a:rPr>
              <a:pPr/>
              <a:t>19</a:t>
            </a:fld>
            <a:endParaRPr lang="en-US"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0142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8E6E5D4C-D5B4-4045-A0FA-6346E201D313}" type="slidenum">
              <a:rPr lang="en-US" sz="1200" smtClean="0">
                <a:latin typeface="Times New Roman" pitchFamily="18" charset="0"/>
              </a:rPr>
              <a:pPr/>
              <a:t>20</a:t>
            </a:fld>
            <a:endParaRPr lang="en-US"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63734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3C37CA57-9EAC-4746-845C-8A0A34A93B5D}" type="slidenum">
              <a:rPr lang="en-US" sz="1200" smtClean="0">
                <a:latin typeface="Times New Roman" pitchFamily="18" charset="0"/>
              </a:rPr>
              <a:pPr/>
              <a:t>21</a:t>
            </a:fld>
            <a:endParaRPr lang="en-US"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50010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E1DBE5DB-DFCF-4C83-B176-601B013849D8}" type="slidenum">
              <a:rPr lang="en-US" sz="1200" smtClean="0">
                <a:latin typeface="Times New Roman" pitchFamily="18" charset="0"/>
              </a:rPr>
              <a:pPr/>
              <a:t>22</a:t>
            </a:fld>
            <a:endParaRPr lang="en-US"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76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0228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39CAC5B6-778F-4330-A15B-422A578092B2}" type="slidenum">
              <a:rPr lang="en-US" sz="1200" smtClean="0">
                <a:latin typeface="Times New Roman" pitchFamily="18" charset="0"/>
              </a:rPr>
              <a:pPr/>
              <a:t>23</a:t>
            </a:fld>
            <a:endParaRPr lang="en-US" sz="120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34791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DEF5915-29F0-45C6-B6FF-DEA7B8010F1A}" type="slidenum">
              <a:rPr lang="en-US" sz="1200" smtClean="0">
                <a:latin typeface="Times New Roman" pitchFamily="18" charset="0"/>
              </a:rPr>
              <a:pPr/>
              <a:t>24</a:t>
            </a:fld>
            <a:endParaRPr lang="en-US"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79478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01801006-721E-4402-AE65-6A43071C1C3E}" type="slidenum">
              <a:rPr lang="en-US" sz="1200" smtClean="0">
                <a:latin typeface="Times New Roman" pitchFamily="18" charset="0"/>
              </a:rPr>
              <a:pPr/>
              <a:t>25</a:t>
            </a:fld>
            <a:endParaRPr lang="en-US"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90118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CF371AE-49AA-4613-89FD-EA7ABA161BA7}" type="slidenum">
              <a:rPr lang="en-US" sz="1200" smtClean="0">
                <a:solidFill>
                  <a:schemeClr val="tx1"/>
                </a:solidFill>
                <a:latin typeface="Times New Roman" pitchFamily="18" charset="0"/>
              </a:rPr>
              <a:pPr/>
              <a:t>26</a:t>
            </a:fld>
            <a:endParaRPr lang="en-US" sz="1200" smtClean="0">
              <a:solidFill>
                <a:schemeClr val="tx1"/>
              </a:solidFill>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47220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EFFBE39-74A5-4D92-A169-8A0D9C5C1DA3}" type="slidenum">
              <a:rPr lang="en-US" sz="1200" smtClean="0">
                <a:latin typeface="Times New Roman" pitchFamily="18" charset="0"/>
              </a:rPr>
              <a:pPr/>
              <a:t>28</a:t>
            </a:fld>
            <a:endParaRPr lang="en-US" sz="1200" smtClean="0">
              <a:latin typeface="Times New Roman" pitchFamily="18" charset="0"/>
            </a:endParaRPr>
          </a:p>
        </p:txBody>
      </p:sp>
    </p:spTree>
    <p:extLst>
      <p:ext uri="{BB962C8B-B14F-4D97-AF65-F5344CB8AC3E}">
        <p14:creationId xmlns:p14="http://schemas.microsoft.com/office/powerpoint/2010/main" val="170928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816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38891645-7F76-403D-A648-FCD19315430E}" type="slidenum">
              <a:rPr lang="en-US" sz="1200" smtClean="0">
                <a:latin typeface="Times New Roman" pitchFamily="18" charset="0"/>
              </a:rPr>
              <a:pPr/>
              <a:t>5</a:t>
            </a:fld>
            <a:endParaRPr lang="en-US" sz="120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0764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38891645-7F76-403D-A648-FCD19315430E}" type="slidenum">
              <a:rPr lang="en-US" sz="1200" smtClean="0">
                <a:latin typeface="Times New Roman" pitchFamily="18" charset="0"/>
              </a:rPr>
              <a:pPr/>
              <a:t>7</a:t>
            </a:fld>
            <a:endParaRPr lang="en-US" sz="120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723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4B5ADBCF-D62C-4D2F-B4A1-3D9602ECD3BE}" type="slidenum">
              <a:rPr lang="en-US" sz="1200" smtClean="0">
                <a:latin typeface="Times New Roman" pitchFamily="18" charset="0"/>
              </a:rPr>
              <a:pPr/>
              <a:t>8</a:t>
            </a:fld>
            <a:endParaRPr lang="en-US" sz="120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5625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E9ADF252-173E-4FBE-A836-46982549D890}" type="slidenum">
              <a:rPr lang="en-US" sz="1200" smtClean="0">
                <a:latin typeface="Times New Roman" pitchFamily="18" charset="0"/>
              </a:rPr>
              <a:pPr/>
              <a:t>10</a:t>
            </a:fld>
            <a:endParaRPr lang="en-US" sz="120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9675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53F22B23-9390-47B3-AC0F-F38E94A3E64B}" type="slidenum">
              <a:rPr lang="en-US" sz="1200" smtClean="0">
                <a:latin typeface="Times New Roman" pitchFamily="18" charset="0"/>
              </a:rPr>
              <a:pPr/>
              <a:t>11</a:t>
            </a:fld>
            <a:endParaRPr lang="en-US" sz="120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0397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C988E5F-38D5-43AD-8AC5-ED6230F50D80}" type="slidenum">
              <a:rPr lang="en-US" sz="1200" smtClean="0">
                <a:latin typeface="Times New Roman" pitchFamily="18" charset="0"/>
              </a:rPr>
              <a:pPr/>
              <a:t>12</a:t>
            </a:fld>
            <a:endParaRPr lang="en-US" sz="1200"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99181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eaLnBrk="1" hangingPunct="1">
              <a:defRPr/>
            </a:pPr>
            <a:fld id="{38BC022B-73E2-49BB-B219-AE6232DF7A3B}" type="slidenum">
              <a:rPr lang="en-US" sz="1000">
                <a:solidFill>
                  <a:schemeClr val="tx2"/>
                </a:solidFill>
                <a:cs typeface="Arial" pitchFamily="34" charset="0"/>
              </a:rPr>
              <a:pPr algn="r" eaLnBrk="1" hangingPunct="1">
                <a:defRPr/>
              </a:pPr>
              <a:t>‹#›</a:t>
            </a:fld>
            <a:endParaRPr lang="en-US" sz="1000" dirty="0">
              <a:solidFill>
                <a:schemeClr val="tx2"/>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151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3048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6205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40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cs typeface="Arial" pitchFamily="34" charset="0"/>
              </a:rPr>
              <a:t>Disclaimer </a:t>
            </a:r>
          </a:p>
          <a:p>
            <a:pPr algn="just">
              <a:spcBef>
                <a:spcPts val="600"/>
              </a:spcBef>
              <a:defRPr/>
            </a:pPr>
            <a:r>
              <a:rPr lang="en-US" sz="900" dirty="0">
                <a:solidFill>
                  <a:schemeClr val="tx2"/>
                </a:solidFill>
                <a:cs typeface="Arial" pitchFamily="34" charset="0"/>
              </a:rPr>
              <a:t>Tech Mahindra Limited, herein referred to as </a:t>
            </a:r>
            <a:r>
              <a:rPr lang="en-US" sz="900" dirty="0" err="1">
                <a:solidFill>
                  <a:schemeClr val="tx2"/>
                </a:solidFill>
                <a:cs typeface="Arial" pitchFamily="34" charset="0"/>
              </a:rPr>
              <a:t>TechM</a:t>
            </a:r>
            <a:r>
              <a:rPr lang="en-US" sz="900" dirty="0">
                <a:solidFill>
                  <a:schemeClr val="tx2"/>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cs typeface="Arial" pitchFamily="34" charset="0"/>
              </a:rPr>
              <a:t>TechM</a:t>
            </a:r>
            <a:r>
              <a:rPr lang="en-US" sz="900" dirty="0">
                <a:solidFill>
                  <a:schemeClr val="tx2"/>
                </a:solidFill>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cs typeface="Arial" pitchFamily="34" charset="0"/>
              </a:rPr>
              <a:t>TechM</a:t>
            </a:r>
            <a:r>
              <a:rPr lang="en-US" sz="900" dirty="0">
                <a:solidFill>
                  <a:schemeClr val="tx2"/>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cs typeface="Arial" pitchFamily="34" charset="0"/>
              </a:rPr>
              <a:t>TechM</a:t>
            </a:r>
            <a:r>
              <a:rPr lang="en-US" sz="900" dirty="0">
                <a:solidFill>
                  <a:schemeClr val="tx2"/>
                </a:solidFill>
                <a:cs typeface="Arial" pitchFamily="34" charset="0"/>
              </a:rPr>
              <a:t>. Information contained in a presentation hosted or promoted by </a:t>
            </a:r>
            <a:r>
              <a:rPr lang="en-US" sz="900" dirty="0" err="1">
                <a:solidFill>
                  <a:schemeClr val="tx2"/>
                </a:solidFill>
                <a:cs typeface="Arial" pitchFamily="34" charset="0"/>
              </a:rPr>
              <a:t>TechM</a:t>
            </a:r>
            <a:r>
              <a:rPr lang="en-US" sz="900" dirty="0">
                <a:solidFill>
                  <a:schemeClr val="tx2"/>
                </a:solidFill>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cs typeface="Arial" pitchFamily="34" charset="0"/>
              </a:rPr>
              <a:t>TechM</a:t>
            </a:r>
            <a:r>
              <a:rPr lang="en-US" sz="900" dirty="0">
                <a:solidFill>
                  <a:schemeClr val="tx2"/>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4461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07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715000" y="6610350"/>
            <a:ext cx="2895600" cy="247650"/>
          </a:xfrm>
          <a:prstGeom prst="rect">
            <a:avLst/>
          </a:prstGeom>
        </p:spPr>
        <p:txBody>
          <a:bodyPr/>
          <a:lstStyle>
            <a:lvl1pPr>
              <a:defRPr>
                <a:latin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159691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xfrm>
            <a:off x="5715000" y="6610350"/>
            <a:ext cx="2895600" cy="247650"/>
          </a:xfrm>
          <a:prstGeom prst="rect">
            <a:avLst/>
          </a:prstGeom>
        </p:spPr>
        <p:txBody>
          <a:bodyPr/>
          <a:lstStyle>
            <a:lvl1pPr>
              <a:defRPr>
                <a:latin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591210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106421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2163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59122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62559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1885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xfrm>
            <a:off x="5715000" y="6610350"/>
            <a:ext cx="2895600" cy="247650"/>
          </a:xfrm>
          <a:prstGeom prst="rect">
            <a:avLst/>
          </a:prstGeom>
        </p:spPr>
        <p:txBody>
          <a:bodyPr/>
          <a:lstStyle>
            <a:lvl1pPr>
              <a:defRPr>
                <a:latin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551526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cs typeface="Arial" pitchFamily="34" charset="0"/>
              </a:rPr>
              <a:t>Disclaimer </a:t>
            </a:r>
          </a:p>
          <a:p>
            <a:pPr algn="just">
              <a:spcBef>
                <a:spcPts val="600"/>
              </a:spcBef>
              <a:defRPr/>
            </a:pPr>
            <a:r>
              <a:rPr lang="en-US" sz="900" dirty="0">
                <a:solidFill>
                  <a:schemeClr val="tx2"/>
                </a:solidFill>
                <a:cs typeface="Arial" pitchFamily="34" charset="0"/>
              </a:rPr>
              <a:t>Tech Mahindra Limited, herein referred to as </a:t>
            </a:r>
            <a:r>
              <a:rPr lang="en-US" sz="900" dirty="0" err="1">
                <a:solidFill>
                  <a:schemeClr val="tx2"/>
                </a:solidFill>
                <a:cs typeface="Arial" pitchFamily="34" charset="0"/>
              </a:rPr>
              <a:t>TechM</a:t>
            </a:r>
            <a:r>
              <a:rPr lang="en-US" sz="900" dirty="0">
                <a:solidFill>
                  <a:schemeClr val="tx2"/>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cs typeface="Arial" pitchFamily="34" charset="0"/>
              </a:rPr>
              <a:t>TechM</a:t>
            </a:r>
            <a:r>
              <a:rPr lang="en-US" sz="900" dirty="0">
                <a:solidFill>
                  <a:schemeClr val="tx2"/>
                </a:solidFill>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cs typeface="Arial" pitchFamily="34" charset="0"/>
              </a:rPr>
              <a:t>TechM</a:t>
            </a:r>
            <a:r>
              <a:rPr lang="en-US" sz="900" dirty="0">
                <a:solidFill>
                  <a:schemeClr val="tx2"/>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cs typeface="Arial" pitchFamily="34" charset="0"/>
              </a:rPr>
              <a:t>TechM</a:t>
            </a:r>
            <a:r>
              <a:rPr lang="en-US" sz="900" dirty="0">
                <a:solidFill>
                  <a:schemeClr val="tx2"/>
                </a:solidFill>
                <a:cs typeface="Arial" pitchFamily="34" charset="0"/>
              </a:rPr>
              <a:t>. Information contained in a presentation hosted or promoted by </a:t>
            </a:r>
            <a:r>
              <a:rPr lang="en-US" sz="900" dirty="0" err="1">
                <a:solidFill>
                  <a:schemeClr val="tx2"/>
                </a:solidFill>
                <a:cs typeface="Arial" pitchFamily="34" charset="0"/>
              </a:rPr>
              <a:t>TechM</a:t>
            </a:r>
            <a:r>
              <a:rPr lang="en-US" sz="900" dirty="0">
                <a:solidFill>
                  <a:schemeClr val="tx2"/>
                </a:solidFill>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cs typeface="Arial" pitchFamily="34" charset="0"/>
              </a:rPr>
              <a:t>TechM</a:t>
            </a:r>
            <a:r>
              <a:rPr lang="en-US" sz="900" dirty="0">
                <a:solidFill>
                  <a:schemeClr val="tx2"/>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5877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7476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3529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7390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0794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3042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394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814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450" y="6605588"/>
            <a:ext cx="171450" cy="169862"/>
          </a:xfrm>
          <a:prstGeom prst="rect">
            <a:avLst/>
          </a:prstGeom>
          <a:noFill/>
          <a:ln w="9525">
            <a:noFill/>
            <a:miter lim="800000"/>
            <a:headEnd/>
            <a:tailEnd/>
          </a:ln>
        </p:spPr>
        <p:txBody>
          <a:bodyPr wrap="none" lIns="0" tIns="0" rIns="0" bIns="0" anchor="ctr">
            <a:spAutoFit/>
          </a:bodyPr>
          <a:lstStyle/>
          <a:p>
            <a:pPr algn="r">
              <a:defRPr/>
            </a:pPr>
            <a:fld id="{39356AAD-EE58-41F5-9CD7-690E4E9EA7F4}" type="slidenum">
              <a:rPr lang="en-US" sz="1100">
                <a:solidFill>
                  <a:schemeClr val="tx2"/>
                </a:solidFill>
                <a:cs typeface="Arial" pitchFamily="34" charset="0"/>
              </a:rPr>
              <a:pPr algn="r">
                <a:defRPr/>
              </a:pPr>
              <a:t>‹#›</a:t>
            </a:fld>
            <a:endParaRPr lang="en-US" sz="1100" dirty="0">
              <a:solidFill>
                <a:schemeClr val="tx2"/>
              </a:solidFill>
              <a:cs typeface="Arial" pitchFamily="34" charset="0"/>
            </a:endParaRPr>
          </a:p>
        </p:txBody>
      </p:sp>
      <p:sp>
        <p:nvSpPr>
          <p:cNvPr id="7" name="TextBox 20"/>
          <p:cNvSpPr txBox="1">
            <a:spLocks noChangeArrowheads="1"/>
          </p:cNvSpPr>
          <p:nvPr/>
        </p:nvSpPr>
        <p:spPr bwMode="gray">
          <a:xfrm>
            <a:off x="481013" y="6629400"/>
            <a:ext cx="3322637" cy="169863"/>
          </a:xfrm>
          <a:prstGeom prst="rect">
            <a:avLst/>
          </a:prstGeom>
          <a:noFill/>
          <a:ln w="9525">
            <a:noFill/>
            <a:miter lim="800000"/>
            <a:headEnd/>
            <a:tailEnd/>
          </a:ln>
        </p:spPr>
        <p:txBody>
          <a:bodyPr wrap="none" lIns="0" tIns="0" rIns="0" bIns="0">
            <a:spAutoFit/>
          </a:bodyPr>
          <a:lstStyle/>
          <a:p>
            <a:pPr algn="l" eaLnBrk="1" hangingPunct="1">
              <a:defRPr/>
            </a:pPr>
            <a:r>
              <a:rPr lang="en-US" sz="1100" dirty="0">
                <a:solidFill>
                  <a:schemeClr val="tx2"/>
                </a:solidFill>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26" r:id="rId3"/>
    <p:sldLayoutId id="2147483927" r:id="rId4"/>
    <p:sldLayoutId id="2147483928" r:id="rId5"/>
    <p:sldLayoutId id="2147483929" r:id="rId6"/>
    <p:sldLayoutId id="2147483935" r:id="rId7"/>
    <p:sldLayoutId id="2147483936" r:id="rId8"/>
    <p:sldLayoutId id="2147483937" r:id="rId9"/>
    <p:sldLayoutId id="2147483938" r:id="rId10"/>
    <p:sldLayoutId id="2147483930" r:id="rId11"/>
    <p:sldLayoutId id="2147483931" r:id="rId12"/>
    <p:sldLayoutId id="2147483932" r:id="rId13"/>
    <p:sldLayoutId id="2147483939" r:id="rId14"/>
    <p:sldLayoutId id="2147483940" r:id="rId15"/>
    <p:sldLayoutId id="2147483941" r:id="rId16"/>
    <p:sldLayoutId id="2147483942" r:id="rId17"/>
  </p:sldLayoutIdLst>
  <p:hf sldNum="0" hdr="0" dt="0"/>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pitchFamily="34" charset="0"/>
          <a:cs typeface="Arial" pitchFamily="34" charset="0"/>
        </a:defRPr>
      </a:lvl2pPr>
      <a:lvl3pPr algn="l" rtl="0" fontAlgn="base">
        <a:spcBef>
          <a:spcPct val="0"/>
        </a:spcBef>
        <a:spcAft>
          <a:spcPct val="0"/>
        </a:spcAft>
        <a:defRPr sz="3200" b="1">
          <a:solidFill>
            <a:schemeClr val="tx2"/>
          </a:solidFill>
          <a:latin typeface="Arial" pitchFamily="34" charset="0"/>
          <a:cs typeface="Arial" pitchFamily="34" charset="0"/>
        </a:defRPr>
      </a:lvl3pPr>
      <a:lvl4pPr algn="l" rtl="0" fontAlgn="base">
        <a:spcBef>
          <a:spcPct val="0"/>
        </a:spcBef>
        <a:spcAft>
          <a:spcPct val="0"/>
        </a:spcAft>
        <a:defRPr sz="3200" b="1">
          <a:solidFill>
            <a:schemeClr val="tx2"/>
          </a:solidFill>
          <a:latin typeface="Arial" pitchFamily="34" charset="0"/>
          <a:cs typeface="Arial" pitchFamily="34" charset="0"/>
        </a:defRPr>
      </a:lvl4pPr>
      <a:lvl5pPr algn="l" rtl="0" fontAlgn="base">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fontAlgn="base">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fontAlgn="base">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9383943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9" r:id="rId5"/>
    <p:sldLayoutId id="2147483950"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smtClean="0">
                <a:latin typeface="Verdana" pitchFamily="34" charset="0"/>
              </a:rPr>
              <a:t>Java IO Streams</a:t>
            </a:r>
            <a:endParaRPr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t>Predefined Stream Objects</a:t>
            </a:r>
          </a:p>
        </p:txBody>
      </p:sp>
      <p:sp>
        <p:nvSpPr>
          <p:cNvPr id="17411" name="Rectangle 3"/>
          <p:cNvSpPr>
            <a:spLocks noGrp="1" noChangeArrowheads="1"/>
          </p:cNvSpPr>
          <p:nvPr>
            <p:ph type="body" idx="1"/>
          </p:nvPr>
        </p:nvSpPr>
        <p:spPr bwMode="auto"/>
        <p:txBody>
          <a:bodyPr/>
          <a:lstStyle/>
          <a:p>
            <a:r>
              <a:rPr dirty="0"/>
              <a:t>The three predefined stream objects in Java are byte streams:</a:t>
            </a:r>
          </a:p>
          <a:p>
            <a:pPr>
              <a:buFont typeface="Wingdings" pitchFamily="2" charset="2"/>
              <a:buNone/>
            </a:pPr>
            <a:endParaRPr sz="1400" dirty="0"/>
          </a:p>
          <a:p>
            <a:r>
              <a:rPr lang="en-US" dirty="0" err="1" smtClean="0">
                <a:solidFill>
                  <a:srgbClr val="FF0000"/>
                </a:solidFill>
              </a:rPr>
              <a:t>System.out</a:t>
            </a:r>
            <a:r>
              <a:rPr lang="en-US" dirty="0" smtClean="0">
                <a:solidFill>
                  <a:srgbClr val="FF0000"/>
                </a:solidFill>
              </a:rPr>
              <a:t> &amp; </a:t>
            </a:r>
            <a:r>
              <a:rPr lang="en-US" dirty="0" err="1" smtClean="0">
                <a:solidFill>
                  <a:srgbClr val="FF0000"/>
                </a:solidFill>
              </a:rPr>
              <a:t>System.err</a:t>
            </a:r>
            <a:r>
              <a:rPr lang="en-US" dirty="0" smtClean="0">
                <a:solidFill>
                  <a:srgbClr val="FF0000"/>
                </a:solidFill>
              </a:rPr>
              <a:t>:</a:t>
            </a:r>
          </a:p>
          <a:p>
            <a:endParaRPr lang="en-US" dirty="0" smtClean="0">
              <a:solidFill>
                <a:srgbClr val="FF0000"/>
              </a:solidFill>
            </a:endParaRPr>
          </a:p>
          <a:p>
            <a:pPr lvl="3">
              <a:buClr>
                <a:schemeClr val="tx1"/>
              </a:buClr>
              <a:buFontTx/>
              <a:buChar char="•"/>
            </a:pPr>
            <a:r>
              <a:rPr lang="en-US" dirty="0" err="1" smtClean="0">
                <a:latin typeface="Arial" pitchFamily="34" charset="0"/>
              </a:rPr>
              <a:t>System.out</a:t>
            </a:r>
            <a:r>
              <a:rPr lang="en-US" dirty="0" smtClean="0">
                <a:latin typeface="Arial" pitchFamily="34" charset="0"/>
              </a:rPr>
              <a:t> refers to standard output stream and </a:t>
            </a:r>
            <a:r>
              <a:rPr lang="en-US" dirty="0" err="1" smtClean="0">
                <a:latin typeface="Arial" pitchFamily="34" charset="0"/>
              </a:rPr>
              <a:t>System.err</a:t>
            </a:r>
            <a:r>
              <a:rPr lang="en-US" dirty="0" smtClean="0">
                <a:latin typeface="Arial" pitchFamily="34" charset="0"/>
              </a:rPr>
              <a:t> refers to standard error stream</a:t>
            </a:r>
          </a:p>
          <a:p>
            <a:pPr lvl="3">
              <a:buClr>
                <a:schemeClr val="tx1"/>
              </a:buClr>
              <a:buFontTx/>
              <a:buChar char="•"/>
            </a:pPr>
            <a:r>
              <a:rPr lang="en-US" dirty="0" smtClean="0">
                <a:latin typeface="Arial" pitchFamily="34" charset="0"/>
              </a:rPr>
              <a:t>The default device for both these streams is console</a:t>
            </a:r>
          </a:p>
          <a:p>
            <a:pPr>
              <a:buFontTx/>
              <a:buNone/>
            </a:pPr>
            <a:endParaRPr lang="en-US" dirty="0" smtClean="0"/>
          </a:p>
          <a:p>
            <a:r>
              <a:rPr lang="en-US" dirty="0" smtClean="0">
                <a:solidFill>
                  <a:srgbClr val="FF0000"/>
                </a:solidFill>
              </a:rPr>
              <a:t>System.in</a:t>
            </a:r>
          </a:p>
          <a:p>
            <a:endParaRPr lang="en-US" dirty="0" smtClean="0">
              <a:solidFill>
                <a:srgbClr val="FF0000"/>
              </a:solidFill>
            </a:endParaRPr>
          </a:p>
          <a:p>
            <a:pPr lvl="3">
              <a:buClr>
                <a:schemeClr val="tx1"/>
              </a:buClr>
              <a:buFontTx/>
              <a:buChar char="•"/>
            </a:pPr>
            <a:r>
              <a:rPr lang="en-US" dirty="0" smtClean="0">
                <a:latin typeface="Arial" pitchFamily="34" charset="0"/>
              </a:rPr>
              <a:t>System.in is the standard input stream.</a:t>
            </a:r>
          </a:p>
          <a:p>
            <a:pPr lvl="3">
              <a:buClr>
                <a:schemeClr val="tx1"/>
              </a:buClr>
              <a:buFontTx/>
              <a:buChar char="•"/>
            </a:pPr>
            <a:r>
              <a:rPr lang="en-US" dirty="0" smtClean="0">
                <a:latin typeface="Arial" pitchFamily="34" charset="0"/>
              </a:rPr>
              <a:t>The default device is keyboard.</a:t>
            </a:r>
            <a:endParaRPr lang="en-US" dirty="0">
              <a:latin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noFill/>
        </p:spPr>
        <p:txBody>
          <a:bodyPr/>
          <a:lstStyle/>
          <a:p>
            <a:r>
              <a:t>Reading Console Input</a:t>
            </a:r>
          </a:p>
        </p:txBody>
      </p:sp>
      <p:sp>
        <p:nvSpPr>
          <p:cNvPr id="1392643" name="Rectangle 3"/>
          <p:cNvSpPr>
            <a:spLocks noGrp="1" noChangeArrowheads="1"/>
          </p:cNvSpPr>
          <p:nvPr>
            <p:ph type="body" idx="1"/>
          </p:nvPr>
        </p:nvSpPr>
        <p:spPr/>
        <p:txBody>
          <a:bodyPr/>
          <a:lstStyle/>
          <a:p>
            <a:pPr>
              <a:spcBef>
                <a:spcPts val="0"/>
              </a:spcBef>
              <a:defRPr/>
            </a:pPr>
            <a:r>
              <a:rPr dirty="0">
                <a:solidFill>
                  <a:srgbClr val="FF0000"/>
                </a:solidFill>
                <a:latin typeface="Arial" charset="0"/>
              </a:rPr>
              <a:t>Character-oriented stream</a:t>
            </a:r>
            <a:r>
              <a:rPr dirty="0">
                <a:latin typeface="Arial" charset="0"/>
              </a:rPr>
              <a:t> can be used to read console </a:t>
            </a:r>
            <a:r>
              <a:rPr dirty="0" smtClean="0">
                <a:latin typeface="Arial" charset="0"/>
              </a:rPr>
              <a:t>input</a:t>
            </a:r>
          </a:p>
          <a:p>
            <a:pPr>
              <a:spcBef>
                <a:spcPts val="0"/>
              </a:spcBef>
              <a:defRPr/>
            </a:pPr>
            <a:endParaRPr dirty="0">
              <a:latin typeface="Arial" charset="0"/>
            </a:endParaRPr>
          </a:p>
          <a:p>
            <a:pPr>
              <a:spcBef>
                <a:spcPts val="0"/>
              </a:spcBef>
              <a:defRPr/>
            </a:pPr>
            <a:r>
              <a:rPr dirty="0">
                <a:latin typeface="Arial" charset="0"/>
              </a:rPr>
              <a:t>To get a character based stream</a:t>
            </a:r>
            <a:r>
              <a:rPr dirty="0">
                <a:solidFill>
                  <a:srgbClr val="FF0000"/>
                </a:solidFill>
                <a:latin typeface="Arial" charset="0"/>
              </a:rPr>
              <a:t> System.in</a:t>
            </a:r>
            <a:r>
              <a:rPr dirty="0">
                <a:latin typeface="Arial" charset="0"/>
              </a:rPr>
              <a:t> is </a:t>
            </a:r>
            <a:r>
              <a:rPr dirty="0" smtClean="0">
                <a:latin typeface="Arial" charset="0"/>
              </a:rPr>
              <a:t>wrapped </a:t>
            </a:r>
            <a:r>
              <a:rPr dirty="0">
                <a:latin typeface="Arial" charset="0"/>
              </a:rPr>
              <a:t>in a </a:t>
            </a:r>
            <a:r>
              <a:rPr dirty="0" err="1">
                <a:solidFill>
                  <a:srgbClr val="FF0000"/>
                </a:solidFill>
                <a:latin typeface="Arial" charset="0"/>
              </a:rPr>
              <a:t>BufferedReader</a:t>
            </a:r>
            <a:r>
              <a:rPr dirty="0" smtClean="0">
                <a:latin typeface="Arial" charset="0"/>
              </a:rPr>
              <a:t>.</a:t>
            </a:r>
          </a:p>
          <a:p>
            <a:pPr>
              <a:spcBef>
                <a:spcPts val="0"/>
              </a:spcBef>
              <a:defRPr/>
            </a:pPr>
            <a:endParaRPr dirty="0">
              <a:latin typeface="Arial" charset="0"/>
            </a:endParaRPr>
          </a:p>
          <a:p>
            <a:pPr>
              <a:spcBef>
                <a:spcPts val="0"/>
              </a:spcBef>
              <a:defRPr/>
            </a:pPr>
            <a:r>
              <a:rPr dirty="0">
                <a:latin typeface="Arial" charset="0"/>
              </a:rPr>
              <a:t>The keyboard </a:t>
            </a:r>
            <a:r>
              <a:rPr lang="en-US" dirty="0" smtClean="0">
                <a:latin typeface="Arial" charset="0"/>
              </a:rPr>
              <a:t>sends data to the </a:t>
            </a:r>
            <a:r>
              <a:rPr lang="en-US" dirty="0" err="1" smtClean="0">
                <a:latin typeface="Arial" charset="0"/>
              </a:rPr>
              <a:t>InputStream</a:t>
            </a:r>
            <a:r>
              <a:rPr lang="en-US" dirty="0" smtClean="0">
                <a:latin typeface="Arial" charset="0"/>
              </a:rPr>
              <a:t> (System.in)which is connected to </a:t>
            </a:r>
            <a:r>
              <a:rPr lang="en-US" dirty="0" err="1" smtClean="0">
                <a:latin typeface="Arial" charset="0"/>
              </a:rPr>
              <a:t>InputStreamReader</a:t>
            </a:r>
            <a:r>
              <a:rPr lang="en-US" dirty="0" smtClean="0">
                <a:latin typeface="Arial" charset="0"/>
              </a:rPr>
              <a:t> stream which is  further connected to a </a:t>
            </a:r>
            <a:r>
              <a:rPr lang="en-US" dirty="0" err="1" smtClean="0">
                <a:latin typeface="Arial" charset="0"/>
              </a:rPr>
              <a:t>BufferedReader</a:t>
            </a:r>
            <a:r>
              <a:rPr lang="en-US" dirty="0" smtClean="0">
                <a:latin typeface="Arial" charset="0"/>
              </a:rPr>
              <a:t> stream. </a:t>
            </a:r>
          </a:p>
          <a:p>
            <a:pPr>
              <a:spcBef>
                <a:spcPts val="0"/>
              </a:spcBef>
              <a:buFont typeface="Wingdings" pitchFamily="2" charset="2"/>
              <a:buNone/>
              <a:defRPr/>
            </a:pPr>
            <a:endParaRPr sz="1400" dirty="0">
              <a:latin typeface="Arial" charset="0"/>
            </a:endParaRPr>
          </a:p>
          <a:p>
            <a:pPr>
              <a:spcBef>
                <a:spcPts val="0"/>
              </a:spcBef>
              <a:buFont typeface="Wingdings" pitchFamily="2" charset="2"/>
              <a:buNone/>
              <a:defRPr/>
            </a:pPr>
            <a:r>
              <a:rPr b="1" dirty="0" err="1">
                <a:solidFill>
                  <a:srgbClr val="FF0000"/>
                </a:solidFill>
                <a:latin typeface="+mj-lt"/>
              </a:rPr>
              <a:t>BufferedReader</a:t>
            </a:r>
            <a:r>
              <a:rPr dirty="0">
                <a:solidFill>
                  <a:srgbClr val="FF0000"/>
                </a:solidFill>
                <a:latin typeface="+mj-lt"/>
              </a:rPr>
              <a:t> </a:t>
            </a:r>
            <a:r>
              <a:rPr dirty="0" err="1">
                <a:solidFill>
                  <a:srgbClr val="FF0000"/>
                </a:solidFill>
                <a:latin typeface="+mj-lt"/>
              </a:rPr>
              <a:t>stdin</a:t>
            </a:r>
            <a:r>
              <a:rPr dirty="0">
                <a:solidFill>
                  <a:srgbClr val="FF0000"/>
                </a:solidFill>
                <a:latin typeface="+mj-lt"/>
              </a:rPr>
              <a:t> = new </a:t>
            </a:r>
            <a:r>
              <a:rPr b="1" dirty="0" err="1">
                <a:solidFill>
                  <a:srgbClr val="FF0000"/>
                </a:solidFill>
                <a:latin typeface="+mj-lt"/>
              </a:rPr>
              <a:t>BufferedReader</a:t>
            </a:r>
            <a:r>
              <a:rPr dirty="0">
                <a:solidFill>
                  <a:srgbClr val="FF0000"/>
                </a:solidFill>
                <a:latin typeface="+mj-lt"/>
              </a:rPr>
              <a:t>(new </a:t>
            </a:r>
            <a:r>
              <a:rPr b="1" dirty="0" err="1" smtClean="0">
                <a:solidFill>
                  <a:srgbClr val="FF0000"/>
                </a:solidFill>
                <a:latin typeface="+mj-lt"/>
              </a:rPr>
              <a:t>InputStreamReader</a:t>
            </a:r>
            <a:r>
              <a:rPr dirty="0" smtClean="0">
                <a:solidFill>
                  <a:srgbClr val="FF0000"/>
                </a:solidFill>
                <a:latin typeface="+mj-lt"/>
              </a:rPr>
              <a:t>(System.in</a:t>
            </a:r>
            <a:r>
              <a:rPr dirty="0">
                <a:solidFill>
                  <a:srgbClr val="FF0000"/>
                </a:solidFill>
                <a:latin typeface="+mj-lt"/>
              </a:rPr>
              <a:t>));</a:t>
            </a:r>
          </a:p>
          <a:p>
            <a:pPr>
              <a:spcBef>
                <a:spcPts val="0"/>
              </a:spcBef>
              <a:buFont typeface="Wingdings" pitchFamily="2" charset="2"/>
              <a:buNone/>
              <a:defRPr/>
            </a:pPr>
            <a:r>
              <a:rPr sz="1400" dirty="0">
                <a:solidFill>
                  <a:srgbClr val="FF0000"/>
                </a:solidFill>
                <a:latin typeface="Courier New" pitchFamily="49" charset="0"/>
              </a:rPr>
              <a:t>									</a:t>
            </a:r>
            <a:endParaRPr sz="1400" dirty="0">
              <a:latin typeface="Arial" charset="0"/>
            </a:endParaRPr>
          </a:p>
        </p:txBody>
      </p:sp>
      <p:grpSp>
        <p:nvGrpSpPr>
          <p:cNvPr id="18436" name="Group 12"/>
          <p:cNvGrpSpPr>
            <a:grpSpLocks/>
          </p:cNvGrpSpPr>
          <p:nvPr/>
        </p:nvGrpSpPr>
        <p:grpSpPr bwMode="auto">
          <a:xfrm>
            <a:off x="762000" y="4832350"/>
            <a:ext cx="7962900" cy="1187450"/>
            <a:chOff x="480" y="3408"/>
            <a:chExt cx="5016" cy="748"/>
          </a:xfrm>
        </p:grpSpPr>
        <p:pic>
          <p:nvPicPr>
            <p:cNvPr id="18438" name="Picture 9" descr="hand,finger,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3552"/>
              <a:ext cx="12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10"/>
            <p:cNvSpPr>
              <a:spLocks noChangeArrowheads="1"/>
            </p:cNvSpPr>
            <p:nvPr/>
          </p:nvSpPr>
          <p:spPr bwMode="auto">
            <a:xfrm>
              <a:off x="480" y="3456"/>
              <a:ext cx="1104" cy="654"/>
            </a:xfrm>
            <a:prstGeom prst="flowChartPredefinedProcess">
              <a:avLst/>
            </a:prstGeom>
            <a:solidFill>
              <a:srgbClr val="FFFF99"/>
            </a:solidFill>
            <a:ln w="9525" algn="ctr">
              <a:solidFill>
                <a:schemeClr val="tx1"/>
              </a:solidFill>
              <a:miter lim="800000"/>
              <a:headEnd/>
              <a:tailEnd/>
            </a:ln>
          </p:spPr>
          <p:txBody>
            <a:bodyPr wrap="none" anchor="ctr"/>
            <a:lstStyle/>
            <a:p>
              <a:r>
                <a:rPr lang="en-US" sz="2000" b="1"/>
                <a:t>Java</a:t>
              </a:r>
            </a:p>
            <a:p>
              <a:r>
                <a:rPr lang="en-US" sz="2000" b="1"/>
                <a:t>Program</a:t>
              </a:r>
            </a:p>
          </p:txBody>
        </p:sp>
        <p:pic>
          <p:nvPicPr>
            <p:cNvPr id="18440" name="Picture 11" descr="connectedStreams"/>
            <p:cNvPicPr>
              <a:picLocks noChangeAspect="1" noChangeArrowheads="1"/>
            </p:cNvPicPr>
            <p:nvPr/>
          </p:nvPicPr>
          <p:blipFill>
            <a:blip r:embed="rId4">
              <a:extLst>
                <a:ext uri="{28A0092B-C50C-407E-A947-70E740481C1C}">
                  <a14:useLocalDpi xmlns:a14="http://schemas.microsoft.com/office/drawing/2010/main" val="0"/>
                </a:ext>
              </a:extLst>
            </a:blip>
            <a:srcRect l="16130" r="23656"/>
            <a:stretch>
              <a:fillRect/>
            </a:stretch>
          </p:blipFill>
          <p:spPr bwMode="auto">
            <a:xfrm>
              <a:off x="1632" y="3408"/>
              <a:ext cx="26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t>PrintWriter Class</a:t>
            </a:r>
          </a:p>
        </p:txBody>
      </p:sp>
      <p:sp>
        <p:nvSpPr>
          <p:cNvPr id="19459" name="Rectangle 11"/>
          <p:cNvSpPr>
            <a:spLocks noGrp="1" noChangeArrowheads="1"/>
          </p:cNvSpPr>
          <p:nvPr>
            <p:ph type="body" idx="1"/>
          </p:nvPr>
        </p:nvSpPr>
        <p:spPr bwMode="auto"/>
        <p:txBody>
          <a:bodyPr/>
          <a:lstStyle/>
          <a:p>
            <a:r>
              <a:rPr dirty="0" err="1">
                <a:solidFill>
                  <a:schemeClr val="tx2"/>
                </a:solidFill>
              </a:rPr>
              <a:t>PrintWriter</a:t>
            </a:r>
            <a:r>
              <a:rPr dirty="0"/>
              <a:t> Class is used for output because: </a:t>
            </a:r>
            <a:endParaRPr dirty="0" smtClean="0"/>
          </a:p>
          <a:p>
            <a:pPr marL="0" indent="0">
              <a:buNone/>
            </a:pPr>
            <a:endParaRPr dirty="0"/>
          </a:p>
          <a:p>
            <a:pPr lvl="2">
              <a:buClr>
                <a:schemeClr val="tx1"/>
              </a:buClr>
              <a:buFontTx/>
              <a:buChar char="•"/>
            </a:pPr>
            <a:r>
              <a:rPr dirty="0"/>
              <a:t>All writer classes provide for </a:t>
            </a:r>
            <a:r>
              <a:rPr dirty="0">
                <a:solidFill>
                  <a:srgbClr val="FF0000"/>
                </a:solidFill>
              </a:rPr>
              <a:t>Unicode output</a:t>
            </a:r>
            <a:r>
              <a:rPr dirty="0"/>
              <a:t>, as opposed to ASCII output. </a:t>
            </a:r>
          </a:p>
          <a:p>
            <a:pPr lvl="2">
              <a:buClr>
                <a:schemeClr val="tx1"/>
              </a:buClr>
              <a:buFontTx/>
              <a:buChar char="•"/>
            </a:pPr>
            <a:r>
              <a:rPr dirty="0"/>
              <a:t>You can print (or </a:t>
            </a:r>
            <a:r>
              <a:rPr dirty="0" err="1"/>
              <a:t>println</a:t>
            </a:r>
            <a:r>
              <a:rPr dirty="0"/>
              <a:t>) </a:t>
            </a:r>
            <a:r>
              <a:rPr dirty="0">
                <a:solidFill>
                  <a:srgbClr val="FF0000"/>
                </a:solidFill>
              </a:rPr>
              <a:t>any data type</a:t>
            </a:r>
          </a:p>
          <a:p>
            <a:pPr lvl="2">
              <a:buClr>
                <a:schemeClr val="tx1"/>
              </a:buClr>
              <a:buFontTx/>
              <a:buChar char="•"/>
            </a:pPr>
            <a:r>
              <a:rPr dirty="0" err="1">
                <a:solidFill>
                  <a:srgbClr val="FF0000"/>
                </a:solidFill>
              </a:rPr>
              <a:t>PrintWriter</a:t>
            </a:r>
            <a:r>
              <a:rPr dirty="0">
                <a:solidFill>
                  <a:srgbClr val="FF0000"/>
                </a:solidFill>
              </a:rPr>
              <a:t> extends Writer</a:t>
            </a:r>
            <a:r>
              <a:rPr dirty="0"/>
              <a:t> and wraps either an </a:t>
            </a:r>
            <a:r>
              <a:rPr dirty="0" err="1">
                <a:solidFill>
                  <a:srgbClr val="FF0000"/>
                </a:solidFill>
              </a:rPr>
              <a:t>OutputStream</a:t>
            </a:r>
            <a:r>
              <a:rPr dirty="0"/>
              <a:t> or a </a:t>
            </a:r>
            <a:r>
              <a:rPr dirty="0">
                <a:solidFill>
                  <a:srgbClr val="FF0000"/>
                </a:solidFill>
              </a:rPr>
              <a:t>Writer</a:t>
            </a:r>
            <a:r>
              <a:rPr dirty="0"/>
              <a:t>. </a:t>
            </a:r>
            <a:r>
              <a:rPr dirty="0">
                <a:solidFill>
                  <a:srgbClr val="FF0000"/>
                </a:solidFill>
              </a:rPr>
              <a:t> </a:t>
            </a:r>
          </a:p>
          <a:p>
            <a:pPr lvl="1">
              <a:buFontTx/>
              <a:buChar char="•"/>
            </a:pPr>
            <a:endParaRPr dirty="0">
              <a:solidFill>
                <a:srgbClr val="FF0000"/>
              </a:solidFill>
            </a:endParaRPr>
          </a:p>
        </p:txBody>
      </p:sp>
      <p:sp>
        <p:nvSpPr>
          <p:cNvPr id="19460" name="Rectangle 14" descr="White marble"/>
          <p:cNvSpPr>
            <a:spLocks noChangeArrowheads="1"/>
          </p:cNvSpPr>
          <p:nvPr/>
        </p:nvSpPr>
        <p:spPr bwMode="auto">
          <a:xfrm>
            <a:off x="2438400" y="4495800"/>
            <a:ext cx="1828800" cy="381000"/>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2000" b="1" dirty="0" err="1"/>
              <a:t>PrintWriter</a:t>
            </a:r>
            <a:endParaRPr lang="en-US" sz="2000" b="1" dirty="0"/>
          </a:p>
        </p:txBody>
      </p:sp>
      <p:sp>
        <p:nvSpPr>
          <p:cNvPr id="19461" name="Rectangle 15" descr="White marble"/>
          <p:cNvSpPr>
            <a:spLocks noChangeArrowheads="1"/>
          </p:cNvSpPr>
          <p:nvPr/>
        </p:nvSpPr>
        <p:spPr bwMode="auto">
          <a:xfrm>
            <a:off x="5486400" y="4495800"/>
            <a:ext cx="2133600" cy="381000"/>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2000" b="1" dirty="0" err="1"/>
              <a:t>OutputStream</a:t>
            </a:r>
            <a:endParaRPr lang="en-US" sz="2000" b="1" dirty="0"/>
          </a:p>
        </p:txBody>
      </p:sp>
      <p:sp>
        <p:nvSpPr>
          <p:cNvPr id="19462" name="Rectangle 16" descr="White marble"/>
          <p:cNvSpPr>
            <a:spLocks noChangeArrowheads="1"/>
          </p:cNvSpPr>
          <p:nvPr/>
        </p:nvSpPr>
        <p:spPr bwMode="auto">
          <a:xfrm>
            <a:off x="2438400" y="3352800"/>
            <a:ext cx="1828800" cy="381000"/>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2000" b="1" dirty="0"/>
              <a:t>Writer</a:t>
            </a:r>
          </a:p>
        </p:txBody>
      </p:sp>
      <p:cxnSp>
        <p:nvCxnSpPr>
          <p:cNvPr id="19463" name="AutoShape 18"/>
          <p:cNvCxnSpPr>
            <a:cxnSpLocks noChangeShapeType="1"/>
            <a:stCxn id="19460" idx="0"/>
            <a:endCxn id="19462" idx="2"/>
          </p:cNvCxnSpPr>
          <p:nvPr/>
        </p:nvCxnSpPr>
        <p:spPr bwMode="auto">
          <a:xfrm flipV="1">
            <a:off x="3352800" y="3733800"/>
            <a:ext cx="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64" name="AutoShape 19"/>
          <p:cNvSpPr>
            <a:spLocks noChangeArrowheads="1"/>
          </p:cNvSpPr>
          <p:nvPr/>
        </p:nvSpPr>
        <p:spPr bwMode="auto">
          <a:xfrm>
            <a:off x="4267200" y="4648200"/>
            <a:ext cx="228600" cy="152400"/>
          </a:xfrm>
          <a:prstGeom prst="flowChartDecision">
            <a:avLst/>
          </a:prstGeom>
          <a:solidFill>
            <a:schemeClr val="accent1"/>
          </a:solidFill>
          <a:ln w="9525" algn="ctr">
            <a:solidFill>
              <a:schemeClr val="tx1"/>
            </a:solidFill>
            <a:miter lim="800000"/>
            <a:headEnd/>
            <a:tailEnd/>
          </a:ln>
        </p:spPr>
        <p:txBody>
          <a:bodyPr wrap="none" anchor="ctr"/>
          <a:lstStyle/>
          <a:p>
            <a:endParaRPr lang="en-US"/>
          </a:p>
        </p:txBody>
      </p:sp>
      <p:sp>
        <p:nvSpPr>
          <p:cNvPr id="19465" name="Line 20"/>
          <p:cNvSpPr>
            <a:spLocks noChangeShapeType="1"/>
          </p:cNvSpPr>
          <p:nvPr/>
        </p:nvSpPr>
        <p:spPr bwMode="auto">
          <a:xfrm>
            <a:off x="4495800" y="4724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66" name="AutoShape 21"/>
          <p:cNvSpPr>
            <a:spLocks noChangeArrowheads="1"/>
          </p:cNvSpPr>
          <p:nvPr/>
        </p:nvSpPr>
        <p:spPr bwMode="auto">
          <a:xfrm>
            <a:off x="2209800" y="4648200"/>
            <a:ext cx="228600" cy="152400"/>
          </a:xfrm>
          <a:prstGeom prst="flowChartDecision">
            <a:avLst/>
          </a:prstGeom>
          <a:solidFill>
            <a:schemeClr val="accent1"/>
          </a:solidFill>
          <a:ln w="9525" algn="ctr">
            <a:solidFill>
              <a:schemeClr val="tx1"/>
            </a:solidFill>
            <a:miter lim="800000"/>
            <a:headEnd/>
            <a:tailEnd/>
          </a:ln>
        </p:spPr>
        <p:txBody>
          <a:bodyPr wrap="none" anchor="ctr"/>
          <a:lstStyle/>
          <a:p>
            <a:endParaRPr lang="en-US"/>
          </a:p>
        </p:txBody>
      </p:sp>
      <p:cxnSp>
        <p:nvCxnSpPr>
          <p:cNvPr id="19467" name="AutoShape 24"/>
          <p:cNvCxnSpPr>
            <a:cxnSpLocks noChangeShapeType="1"/>
            <a:stCxn id="19466" idx="1"/>
            <a:endCxn id="19462" idx="1"/>
          </p:cNvCxnSpPr>
          <p:nvPr/>
        </p:nvCxnSpPr>
        <p:spPr bwMode="auto">
          <a:xfrm rot="10800000" flipH="1">
            <a:off x="2209800" y="3543300"/>
            <a:ext cx="228600" cy="11811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468" name="Text Box 25"/>
          <p:cNvSpPr txBox="1">
            <a:spLocks noChangeArrowheads="1"/>
          </p:cNvSpPr>
          <p:nvPr/>
        </p:nvSpPr>
        <p:spPr bwMode="auto">
          <a:xfrm>
            <a:off x="4473575" y="4430713"/>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400"/>
              <a:t>wraps</a:t>
            </a:r>
          </a:p>
        </p:txBody>
      </p:sp>
      <p:sp>
        <p:nvSpPr>
          <p:cNvPr id="19469" name="Text Box 26"/>
          <p:cNvSpPr txBox="1">
            <a:spLocks noChangeArrowheads="1"/>
          </p:cNvSpPr>
          <p:nvPr/>
        </p:nvSpPr>
        <p:spPr bwMode="auto">
          <a:xfrm>
            <a:off x="1295400" y="44196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400"/>
              <a:t>wraps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dirty="0"/>
              <a:t>File </a:t>
            </a:r>
            <a:r>
              <a:rPr dirty="0" smtClean="0"/>
              <a:t>class</a:t>
            </a:r>
            <a:endParaRPr dirty="0"/>
          </a:p>
        </p:txBody>
      </p:sp>
      <p:sp>
        <p:nvSpPr>
          <p:cNvPr id="20483" name="Rectangle 3"/>
          <p:cNvSpPr>
            <a:spLocks noGrp="1" noChangeArrowheads="1"/>
          </p:cNvSpPr>
          <p:nvPr>
            <p:ph type="body" idx="1"/>
          </p:nvPr>
        </p:nvSpPr>
        <p:spPr bwMode="auto"/>
        <p:txBody>
          <a:bodyPr/>
          <a:lstStyle/>
          <a:p>
            <a:r>
              <a:rPr dirty="0" smtClean="0"/>
              <a:t>Objects of type </a:t>
            </a:r>
            <a:r>
              <a:rPr dirty="0" smtClean="0">
                <a:solidFill>
                  <a:srgbClr val="FF0000"/>
                </a:solidFill>
              </a:rPr>
              <a:t>File</a:t>
            </a:r>
            <a:r>
              <a:rPr dirty="0" smtClean="0"/>
              <a:t> are used to represent the actual files or directories on the disk </a:t>
            </a:r>
          </a:p>
          <a:p>
            <a:endParaRPr lang="en-US" dirty="0"/>
          </a:p>
          <a:p>
            <a:r>
              <a:rPr dirty="0" smtClean="0"/>
              <a:t>File class is not actually used to read/write data</a:t>
            </a:r>
          </a:p>
          <a:p>
            <a:endParaRPr lang="en-US" dirty="0"/>
          </a:p>
          <a:p>
            <a:r>
              <a:rPr lang="en-US" dirty="0" smtClean="0"/>
              <a:t>It is used for operations like making a new empty file, searching for files, deleting files, making directories </a:t>
            </a:r>
            <a:r>
              <a:rPr dirty="0" err="1" smtClean="0"/>
              <a:t>etc</a:t>
            </a:r>
            <a:endParaRPr dirty="0" smtClean="0"/>
          </a:p>
          <a:p>
            <a:endParaRPr sz="1400" dirty="0" smtClean="0"/>
          </a:p>
          <a:p>
            <a:r>
              <a:rPr dirty="0" smtClean="0"/>
              <a:t>Few noteworthy methods in File class</a:t>
            </a:r>
          </a:p>
          <a:p>
            <a:pPr lvl="3"/>
            <a:r>
              <a:rPr lang="en-US" dirty="0" err="1" smtClean="0"/>
              <a:t>boolean</a:t>
            </a:r>
            <a:r>
              <a:rPr lang="en-US" dirty="0" smtClean="0"/>
              <a:t> exists() – Returns true if it can find the actual file</a:t>
            </a:r>
          </a:p>
          <a:p>
            <a:pPr lvl="3"/>
            <a:r>
              <a:rPr lang="en-US" dirty="0" err="1" smtClean="0"/>
              <a:t>boolean</a:t>
            </a:r>
            <a:r>
              <a:rPr lang="en-US" dirty="0" smtClean="0"/>
              <a:t> </a:t>
            </a:r>
            <a:r>
              <a:rPr lang="en-US" dirty="0" err="1" smtClean="0"/>
              <a:t>createNewFile</a:t>
            </a:r>
            <a:r>
              <a:rPr lang="en-US" dirty="0" smtClean="0"/>
              <a:t>() – Creates a new file if it doesn’t exist</a:t>
            </a:r>
          </a:p>
          <a:p>
            <a:pPr lvl="3"/>
            <a:r>
              <a:rPr dirty="0" err="1" smtClean="0"/>
              <a:t>boolean</a:t>
            </a:r>
            <a:r>
              <a:rPr dirty="0" smtClean="0"/>
              <a:t> </a:t>
            </a:r>
            <a:r>
              <a:rPr dirty="0" err="1" smtClean="0"/>
              <a:t>mkdir</a:t>
            </a:r>
            <a:r>
              <a:rPr dirty="0" smtClean="0"/>
              <a:t>() </a:t>
            </a:r>
            <a:r>
              <a:rPr lang="en-IN" dirty="0" smtClean="0"/>
              <a:t>–</a:t>
            </a:r>
            <a:r>
              <a:rPr dirty="0" smtClean="0"/>
              <a:t> Creates an empty directory</a:t>
            </a:r>
          </a:p>
          <a:p>
            <a:pPr lvl="3"/>
            <a:r>
              <a:rPr lang="en-US" dirty="0" err="1" smtClean="0"/>
              <a:t>boolean</a:t>
            </a:r>
            <a:r>
              <a:rPr lang="en-US" dirty="0" smtClean="0"/>
              <a:t> delete() – Deletes a file</a:t>
            </a:r>
            <a:endParaRPr dirty="0" smtClean="0"/>
          </a:p>
          <a:p>
            <a:pPr lvl="1">
              <a:buFontTx/>
              <a:buNone/>
            </a:pPr>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49357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t>File Streams</a:t>
            </a:r>
          </a:p>
        </p:txBody>
      </p:sp>
      <p:sp>
        <p:nvSpPr>
          <p:cNvPr id="20483" name="Rectangle 3"/>
          <p:cNvSpPr>
            <a:spLocks noGrp="1" noChangeArrowheads="1"/>
          </p:cNvSpPr>
          <p:nvPr>
            <p:ph type="body" idx="1"/>
          </p:nvPr>
        </p:nvSpPr>
        <p:spPr bwMode="auto"/>
        <p:txBody>
          <a:bodyPr/>
          <a:lstStyle/>
          <a:p>
            <a:r>
              <a:rPr i="1" dirty="0">
                <a:solidFill>
                  <a:srgbClr val="FF0000"/>
                </a:solidFill>
              </a:rPr>
              <a:t>File streams</a:t>
            </a:r>
            <a:r>
              <a:rPr dirty="0"/>
              <a:t> are primitive streams whose sources or destinations are files</a:t>
            </a:r>
            <a:r>
              <a:rPr dirty="0" smtClean="0"/>
              <a:t>. </a:t>
            </a:r>
            <a:endParaRPr dirty="0"/>
          </a:p>
          <a:p>
            <a:endParaRPr sz="1400" dirty="0"/>
          </a:p>
          <a:p>
            <a:r>
              <a:rPr dirty="0"/>
              <a:t>The base file stream classes in java.io package are:</a:t>
            </a:r>
          </a:p>
          <a:p>
            <a:pPr>
              <a:buFont typeface="Wingdings" pitchFamily="2" charset="2"/>
              <a:buNone/>
            </a:pPr>
            <a:endParaRPr sz="1400" dirty="0"/>
          </a:p>
          <a:p>
            <a:pPr lvl="2">
              <a:buClr>
                <a:schemeClr val="tx1"/>
              </a:buClr>
              <a:buFontTx/>
              <a:buChar char="•"/>
            </a:pPr>
            <a:r>
              <a:rPr dirty="0" err="1">
                <a:solidFill>
                  <a:srgbClr val="FF0000"/>
                </a:solidFill>
              </a:rPr>
              <a:t>FileInputStream</a:t>
            </a:r>
            <a:r>
              <a:rPr dirty="0"/>
              <a:t>  </a:t>
            </a:r>
            <a:r>
              <a:rPr dirty="0" smtClean="0"/>
              <a:t>	- </a:t>
            </a:r>
            <a:r>
              <a:rPr dirty="0"/>
              <a:t>binary file input base class</a:t>
            </a:r>
          </a:p>
          <a:p>
            <a:pPr lvl="2">
              <a:buClr>
                <a:schemeClr val="tx1"/>
              </a:buClr>
              <a:buFontTx/>
              <a:buChar char="•"/>
            </a:pPr>
            <a:r>
              <a:rPr dirty="0" err="1">
                <a:solidFill>
                  <a:srgbClr val="FF0000"/>
                </a:solidFill>
              </a:rPr>
              <a:t>FileOutputStream</a:t>
            </a:r>
            <a:r>
              <a:rPr dirty="0"/>
              <a:t> </a:t>
            </a:r>
            <a:r>
              <a:rPr dirty="0" smtClean="0"/>
              <a:t>	- </a:t>
            </a:r>
            <a:r>
              <a:rPr dirty="0"/>
              <a:t>binary file output base class</a:t>
            </a:r>
          </a:p>
          <a:p>
            <a:pPr lvl="2">
              <a:buClr>
                <a:schemeClr val="tx1"/>
              </a:buClr>
              <a:buFontTx/>
              <a:buChar char="•"/>
            </a:pPr>
            <a:r>
              <a:rPr dirty="0" err="1">
                <a:solidFill>
                  <a:srgbClr val="FF0000"/>
                </a:solidFill>
              </a:rPr>
              <a:t>FileReader</a:t>
            </a:r>
            <a:r>
              <a:rPr dirty="0">
                <a:solidFill>
                  <a:srgbClr val="FF0000"/>
                </a:solidFill>
              </a:rPr>
              <a:t> </a:t>
            </a:r>
            <a:r>
              <a:rPr dirty="0"/>
              <a:t>          </a:t>
            </a:r>
            <a:r>
              <a:rPr dirty="0" smtClean="0"/>
              <a:t>	- </a:t>
            </a:r>
            <a:r>
              <a:rPr dirty="0"/>
              <a:t>read text files</a:t>
            </a:r>
          </a:p>
          <a:p>
            <a:pPr lvl="2">
              <a:buClr>
                <a:schemeClr val="tx1"/>
              </a:buClr>
              <a:buFontTx/>
              <a:buChar char="•"/>
            </a:pPr>
            <a:r>
              <a:rPr dirty="0" err="1">
                <a:solidFill>
                  <a:srgbClr val="FF0000"/>
                </a:solidFill>
              </a:rPr>
              <a:t>FileWriter</a:t>
            </a:r>
            <a:r>
              <a:rPr dirty="0">
                <a:solidFill>
                  <a:srgbClr val="FF0000"/>
                </a:solidFill>
              </a:rPr>
              <a:t>    </a:t>
            </a:r>
            <a:r>
              <a:rPr dirty="0"/>
              <a:t>        </a:t>
            </a:r>
            <a:r>
              <a:rPr dirty="0" smtClean="0"/>
              <a:t>	- </a:t>
            </a:r>
            <a:r>
              <a:rPr dirty="0"/>
              <a:t>write to text files </a:t>
            </a:r>
          </a:p>
          <a:p>
            <a:pPr lvl="1">
              <a:buFontTx/>
              <a:buNone/>
            </a:pPr>
            <a:endParaRPr dirty="0" smtClean="0"/>
          </a:p>
          <a:p>
            <a:pPr lvl="1"/>
            <a:r>
              <a:rPr lang="en-US" dirty="0" smtClean="0"/>
              <a:t>All classes provide the </a:t>
            </a:r>
            <a:r>
              <a:rPr lang="en-US" dirty="0" smtClean="0">
                <a:solidFill>
                  <a:srgbClr val="FF0000"/>
                </a:solidFill>
              </a:rPr>
              <a:t>read() and write()</a:t>
            </a:r>
            <a:r>
              <a:rPr lang="en-US" dirty="0" smtClean="0"/>
              <a:t> methods for I/O operations</a:t>
            </a:r>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r>
              <a:t>File IO Streams</a:t>
            </a:r>
          </a:p>
        </p:txBody>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sz="2000" dirty="0"/>
              <a:t>An input stream from a file can be created with</a:t>
            </a:r>
            <a:r>
              <a:rPr sz="2000" dirty="0" smtClean="0"/>
              <a:t>:</a:t>
            </a:r>
          </a:p>
          <a:p>
            <a:pPr marL="0" indent="0">
              <a:lnSpc>
                <a:spcPct val="90000"/>
              </a:lnSpc>
              <a:buNone/>
            </a:pPr>
            <a:endParaRPr sz="2000" dirty="0"/>
          </a:p>
          <a:p>
            <a:pPr lvl="3">
              <a:lnSpc>
                <a:spcPct val="90000"/>
              </a:lnSpc>
              <a:buFont typeface="Wingdings" pitchFamily="2" charset="2"/>
              <a:buNone/>
            </a:pPr>
            <a:r>
              <a:rPr sz="1600" dirty="0">
                <a:solidFill>
                  <a:srgbClr val="FF0000"/>
                </a:solidFill>
                <a:latin typeface="Courier New" pitchFamily="49" charset="0"/>
              </a:rPr>
              <a:t>	</a:t>
            </a:r>
            <a:r>
              <a:rPr lang="en-US" dirty="0" smtClean="0">
                <a:solidFill>
                  <a:srgbClr val="FF0000"/>
                </a:solidFill>
              </a:rPr>
              <a:t>File </a:t>
            </a:r>
            <a:r>
              <a:rPr lang="en-US" dirty="0" err="1" smtClean="0">
                <a:solidFill>
                  <a:srgbClr val="FF0000"/>
                </a:solidFill>
              </a:rPr>
              <a:t>file_in</a:t>
            </a:r>
            <a:r>
              <a:rPr lang="en-US" dirty="0" smtClean="0">
                <a:solidFill>
                  <a:srgbClr val="FF0000"/>
                </a:solidFill>
              </a:rPr>
              <a:t> = new File ("data.dat");</a:t>
            </a:r>
            <a:br>
              <a:rPr lang="en-US" dirty="0" smtClean="0">
                <a:solidFill>
                  <a:srgbClr val="FF0000"/>
                </a:solidFill>
              </a:rPr>
            </a:br>
            <a:r>
              <a:rPr lang="en-US" dirty="0" err="1" smtClean="0">
                <a:solidFill>
                  <a:srgbClr val="FF0000"/>
                </a:solidFill>
              </a:rPr>
              <a:t>FileInputStream</a:t>
            </a:r>
            <a:r>
              <a:rPr lang="en-US" dirty="0" smtClean="0">
                <a:solidFill>
                  <a:srgbClr val="FF0000"/>
                </a:solidFill>
              </a:rPr>
              <a:t> in = new </a:t>
            </a:r>
            <a:r>
              <a:rPr lang="en-US" dirty="0" err="1" smtClean="0">
                <a:solidFill>
                  <a:srgbClr val="FF0000"/>
                </a:solidFill>
              </a:rPr>
              <a:t>FileInputStream</a:t>
            </a:r>
            <a:r>
              <a:rPr lang="en-US" dirty="0" smtClean="0">
                <a:solidFill>
                  <a:srgbClr val="FF0000"/>
                </a:solidFill>
              </a:rPr>
              <a:t>(</a:t>
            </a:r>
            <a:r>
              <a:rPr lang="en-US" dirty="0" err="1" smtClean="0">
                <a:solidFill>
                  <a:srgbClr val="FF0000"/>
                </a:solidFill>
              </a:rPr>
              <a:t>file_in</a:t>
            </a:r>
            <a:r>
              <a:rPr lang="en-US" dirty="0" smtClean="0">
                <a:solidFill>
                  <a:srgbClr val="FF0000"/>
                </a:solidFill>
              </a:rPr>
              <a:t>); </a:t>
            </a:r>
          </a:p>
          <a:p>
            <a:pPr lvl="3">
              <a:lnSpc>
                <a:spcPct val="90000"/>
              </a:lnSpc>
              <a:buFont typeface="Wingdings" pitchFamily="2" charset="2"/>
              <a:buNone/>
            </a:pPr>
            <a:endParaRPr lang="en-US" dirty="0" smtClean="0">
              <a:solidFill>
                <a:srgbClr val="FF0000"/>
              </a:solidFill>
            </a:endParaRPr>
          </a:p>
          <a:p>
            <a:pPr>
              <a:lnSpc>
                <a:spcPct val="90000"/>
              </a:lnSpc>
              <a:buFont typeface="Wingdings" pitchFamily="2" charset="2"/>
              <a:buNone/>
            </a:pPr>
            <a:endParaRPr sz="900" dirty="0">
              <a:solidFill>
                <a:srgbClr val="FF0000"/>
              </a:solidFill>
              <a:latin typeface="Courier New" pitchFamily="49" charset="0"/>
            </a:endParaRPr>
          </a:p>
          <a:p>
            <a:pPr>
              <a:lnSpc>
                <a:spcPct val="90000"/>
              </a:lnSpc>
            </a:pPr>
            <a:r>
              <a:rPr sz="2000" dirty="0"/>
              <a:t>Output streams to files are opened like: </a:t>
            </a:r>
          </a:p>
          <a:p>
            <a:pPr>
              <a:lnSpc>
                <a:spcPct val="90000"/>
              </a:lnSpc>
            </a:pPr>
            <a:endParaRPr sz="2000" dirty="0"/>
          </a:p>
          <a:p>
            <a:pPr lvl="3">
              <a:lnSpc>
                <a:spcPct val="90000"/>
              </a:lnSpc>
              <a:buFont typeface="Wingdings" pitchFamily="2" charset="2"/>
              <a:buNone/>
            </a:pPr>
            <a:r>
              <a:rPr sz="1600" dirty="0">
                <a:solidFill>
                  <a:srgbClr val="FF0000"/>
                </a:solidFill>
                <a:latin typeface="Courier New" pitchFamily="49" charset="0"/>
              </a:rPr>
              <a:t>	</a:t>
            </a:r>
            <a:r>
              <a:rPr lang="en-US" dirty="0" smtClean="0">
                <a:solidFill>
                  <a:srgbClr val="FF0000"/>
                </a:solidFill>
              </a:rPr>
              <a:t>File </a:t>
            </a:r>
            <a:r>
              <a:rPr lang="en-US" dirty="0" err="1" smtClean="0">
                <a:solidFill>
                  <a:srgbClr val="FF0000"/>
                </a:solidFill>
              </a:rPr>
              <a:t>file_out</a:t>
            </a:r>
            <a:r>
              <a:rPr lang="en-US" dirty="0" smtClean="0">
                <a:solidFill>
                  <a:srgbClr val="FF0000"/>
                </a:solidFill>
              </a:rPr>
              <a:t> = new File("tmp.dat");</a:t>
            </a:r>
            <a:br>
              <a:rPr lang="en-US" dirty="0" smtClean="0">
                <a:solidFill>
                  <a:srgbClr val="FF0000"/>
                </a:solidFill>
              </a:rPr>
            </a:br>
            <a:r>
              <a:rPr lang="en-US" dirty="0" err="1" smtClean="0">
                <a:solidFill>
                  <a:srgbClr val="FF0000"/>
                </a:solidFill>
              </a:rPr>
              <a:t>FileOutputStream</a:t>
            </a:r>
            <a:r>
              <a:rPr lang="en-US" dirty="0" smtClean="0">
                <a:solidFill>
                  <a:srgbClr val="FF0000"/>
                </a:solidFill>
              </a:rPr>
              <a:t> out = new </a:t>
            </a:r>
            <a:r>
              <a:rPr lang="en-US" dirty="0" err="1" smtClean="0">
                <a:solidFill>
                  <a:srgbClr val="FF0000"/>
                </a:solidFill>
              </a:rPr>
              <a:t>FileOutputStream</a:t>
            </a:r>
            <a:r>
              <a:rPr lang="en-US" dirty="0" smtClean="0">
                <a:solidFill>
                  <a:srgbClr val="FF0000"/>
                </a:solidFill>
              </a:rPr>
              <a:t> (</a:t>
            </a:r>
            <a:r>
              <a:rPr lang="en-US" dirty="0" err="1" smtClean="0">
                <a:solidFill>
                  <a:srgbClr val="FF0000"/>
                </a:solidFill>
              </a:rPr>
              <a:t>file_out</a:t>
            </a:r>
            <a:r>
              <a:rPr lang="en-US" dirty="0" smtClean="0">
                <a:solidFill>
                  <a:srgbClr val="FF0000"/>
                </a:solidFill>
              </a:rPr>
              <a:t>);</a:t>
            </a:r>
          </a:p>
          <a:p>
            <a:pPr lvl="3">
              <a:lnSpc>
                <a:spcPct val="90000"/>
              </a:lnSpc>
              <a:buFont typeface="Wingdings" pitchFamily="2" charset="2"/>
              <a:buNone/>
            </a:pPr>
            <a:endParaRPr lang="en-US" dirty="0">
              <a:solidFill>
                <a:srgbClr val="FF0000"/>
              </a:solidFill>
            </a:endParaRPr>
          </a:p>
          <a:p>
            <a:pPr>
              <a:lnSpc>
                <a:spcPct val="90000"/>
              </a:lnSpc>
            </a:pPr>
            <a:r>
              <a:rPr lang="en-IN" sz="2000" dirty="0"/>
              <a:t>To append to an existing file use the overloaded constructor</a:t>
            </a:r>
            <a:r>
              <a:rPr lang="en-IN" sz="2000" dirty="0" smtClean="0"/>
              <a:t>:</a:t>
            </a:r>
          </a:p>
          <a:p>
            <a:pPr marL="0" indent="0">
              <a:lnSpc>
                <a:spcPct val="90000"/>
              </a:lnSpc>
              <a:buNone/>
            </a:pPr>
            <a:endParaRPr lang="en-IN" sz="2000" dirty="0"/>
          </a:p>
          <a:p>
            <a:pPr>
              <a:lnSpc>
                <a:spcPct val="90000"/>
              </a:lnSpc>
              <a:buNone/>
            </a:pPr>
            <a:r>
              <a:rPr lang="en-IN" dirty="0" smtClean="0">
                <a:latin typeface="Courier New" pitchFamily="49" charset="0"/>
              </a:rPr>
              <a:t>	</a:t>
            </a:r>
            <a:r>
              <a:rPr lang="en-IN" dirty="0">
                <a:latin typeface="Courier New" pitchFamily="49" charset="0"/>
              </a:rPr>
              <a:t>	</a:t>
            </a:r>
            <a:r>
              <a:rPr lang="en-IN" dirty="0">
                <a:solidFill>
                  <a:srgbClr val="FF0000"/>
                </a:solidFill>
              </a:rPr>
              <a:t>File </a:t>
            </a:r>
            <a:r>
              <a:rPr lang="en-IN" dirty="0" err="1">
                <a:solidFill>
                  <a:srgbClr val="FF0000"/>
                </a:solidFill>
              </a:rPr>
              <a:t>file_out</a:t>
            </a:r>
            <a:r>
              <a:rPr lang="en-IN" dirty="0">
                <a:solidFill>
                  <a:srgbClr val="FF0000"/>
                </a:solidFill>
              </a:rPr>
              <a:t> = new File ("old.dat");</a:t>
            </a:r>
            <a:br>
              <a:rPr lang="en-IN" dirty="0">
                <a:solidFill>
                  <a:srgbClr val="FF0000"/>
                </a:solidFill>
              </a:rPr>
            </a:br>
            <a:r>
              <a:rPr lang="en-IN" dirty="0" smtClean="0">
                <a:solidFill>
                  <a:srgbClr val="FF0000"/>
                </a:solidFill>
              </a:rPr>
              <a:t>	</a:t>
            </a:r>
            <a:r>
              <a:rPr lang="en-IN" dirty="0" err="1" smtClean="0">
                <a:solidFill>
                  <a:srgbClr val="FF0000"/>
                </a:solidFill>
              </a:rPr>
              <a:t>FileOutputStream</a:t>
            </a:r>
            <a:r>
              <a:rPr lang="en-IN" dirty="0" smtClean="0">
                <a:solidFill>
                  <a:srgbClr val="FF0000"/>
                </a:solidFill>
              </a:rPr>
              <a:t> </a:t>
            </a:r>
            <a:r>
              <a:rPr lang="en-IN" dirty="0">
                <a:solidFill>
                  <a:srgbClr val="FF0000"/>
                </a:solidFill>
              </a:rPr>
              <a:t>out =new </a:t>
            </a:r>
            <a:r>
              <a:rPr lang="en-IN" dirty="0" err="1">
                <a:solidFill>
                  <a:srgbClr val="FF0000"/>
                </a:solidFill>
              </a:rPr>
              <a:t>FileOutputStream</a:t>
            </a:r>
            <a:r>
              <a:rPr lang="en-IN" dirty="0">
                <a:solidFill>
                  <a:srgbClr val="FF0000"/>
                </a:solidFill>
              </a:rPr>
              <a:t>(</a:t>
            </a:r>
            <a:r>
              <a:rPr lang="en-IN" dirty="0" err="1">
                <a:solidFill>
                  <a:srgbClr val="FF0000"/>
                </a:solidFill>
              </a:rPr>
              <a:t>file_out</a:t>
            </a:r>
            <a:r>
              <a:rPr lang="en-IN" dirty="0" smtClean="0">
                <a:solidFill>
                  <a:srgbClr val="FF0000"/>
                </a:solidFill>
              </a:rPr>
              <a:t>, </a:t>
            </a:r>
            <a:r>
              <a:rPr lang="en-IN" b="1" dirty="0" smtClean="0">
                <a:solidFill>
                  <a:srgbClr val="FF0000"/>
                </a:solidFill>
              </a:rPr>
              <a:t>true</a:t>
            </a:r>
            <a:r>
              <a:rPr lang="en-IN" dirty="0">
                <a:solidFill>
                  <a:srgbClr val="FF0000"/>
                </a:solidFill>
              </a:rPr>
              <a:t>);</a:t>
            </a:r>
            <a:endParaRPr lang="en-US" dirty="0" smtClean="0">
              <a:solidFill>
                <a:srgbClr val="FF0000"/>
              </a:solidFill>
            </a:endParaRPr>
          </a:p>
          <a:p>
            <a:pPr>
              <a:lnSpc>
                <a:spcPct val="90000"/>
              </a:lnSpc>
              <a:buFont typeface="Wingdings" pitchFamily="2" charset="2"/>
              <a:buNone/>
            </a:pPr>
            <a:endParaRPr sz="900" dirty="0">
              <a:solidFill>
                <a:srgbClr val="FF0000"/>
              </a:solidFill>
              <a:latin typeface="Courier New" pitchFamily="49" charset="0"/>
            </a:endParaRPr>
          </a:p>
          <a:p>
            <a:pPr>
              <a:lnSpc>
                <a:spcPct val="90000"/>
              </a:lnSpc>
            </a:pPr>
            <a:endParaRPr lang="en-US" dirty="0" smtClean="0">
              <a:solidFill>
                <a:srgbClr val="FF0000"/>
              </a:solidFill>
            </a:endParaRPr>
          </a:p>
          <a:p>
            <a:pPr>
              <a:lnSpc>
                <a:spcPct val="90000"/>
              </a:lnSpc>
              <a:buFont typeface="Wingdings" pitchFamily="2" charset="2"/>
              <a:buNone/>
            </a:pPr>
            <a:r>
              <a:rPr lang="en-US" dirty="0" smtClean="0">
                <a:solidFill>
                  <a:srgbClr val="FF0000"/>
                </a:solidFill>
              </a:rPr>
              <a:t>							 </a:t>
            </a:r>
          </a:p>
          <a:p>
            <a:pPr>
              <a:lnSpc>
                <a:spcPct val="90000"/>
              </a:lnSpc>
              <a:buFont typeface="Wingdings" pitchFamily="2" charset="2"/>
              <a:buNone/>
            </a:pPr>
            <a:r>
              <a:rPr sz="1600" b="1" i="1" dirty="0">
                <a:solidFill>
                  <a:schemeClr val="accent2"/>
                </a:solidFill>
              </a:rPr>
              <a:t>							</a:t>
            </a:r>
            <a:endParaRPr sz="1600" dirty="0">
              <a:solidFill>
                <a:srgbClr val="FF0000"/>
              </a:solidFill>
              <a:latin typeface="Courier New"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74279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r>
              <a:rPr dirty="0" smtClean="0"/>
              <a:t>Buffered IO Streams</a:t>
            </a:r>
            <a:endParaRPr dirty="0"/>
          </a:p>
        </p:txBody>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90513" lvl="1" indent="-290513" algn="just">
              <a:lnSpc>
                <a:spcPct val="90000"/>
              </a:lnSpc>
              <a:buSzPct val="120000"/>
            </a:pPr>
            <a:r>
              <a:rPr lang="en-US" dirty="0"/>
              <a:t>We can wrap a </a:t>
            </a:r>
            <a:r>
              <a:rPr lang="en-US" i="1" dirty="0" err="1" smtClean="0"/>
              <a:t>BufferedInputStream</a:t>
            </a:r>
            <a:r>
              <a:rPr lang="en-US" dirty="0" smtClean="0"/>
              <a:t> or </a:t>
            </a:r>
            <a:r>
              <a:rPr lang="en-US" i="1" dirty="0" err="1"/>
              <a:t>BufferedOutputStream</a:t>
            </a:r>
            <a:r>
              <a:rPr lang="en-US" i="1" dirty="0"/>
              <a:t> a</a:t>
            </a:r>
            <a:r>
              <a:rPr lang="en-US" dirty="0" smtClean="0"/>
              <a:t>round the </a:t>
            </a:r>
            <a:r>
              <a:rPr lang="en-US" i="1" dirty="0" err="1" smtClean="0"/>
              <a:t>FileInputStream</a:t>
            </a:r>
            <a:r>
              <a:rPr lang="en-US" dirty="0" smtClean="0"/>
              <a:t>  or </a:t>
            </a:r>
            <a:r>
              <a:rPr lang="en-US" i="1" dirty="0" err="1" smtClean="0"/>
              <a:t>FileOutputStream</a:t>
            </a:r>
            <a:r>
              <a:rPr lang="en-US" dirty="0" smtClean="0"/>
              <a:t> for </a:t>
            </a:r>
            <a:r>
              <a:rPr lang="en-US" dirty="0"/>
              <a:t>reading &amp; storing large chunks of data in a buffer at once for later use</a:t>
            </a:r>
            <a:endParaRPr lang="en-US" sz="1600" dirty="0"/>
          </a:p>
          <a:p>
            <a:pPr algn="just">
              <a:lnSpc>
                <a:spcPct val="90000"/>
              </a:lnSpc>
            </a:pPr>
            <a:endParaRPr sz="2000" dirty="0">
              <a:solidFill>
                <a:srgbClr val="FF0000"/>
              </a:solidFill>
            </a:endParaRPr>
          </a:p>
          <a:p>
            <a:pPr algn="just">
              <a:lnSpc>
                <a:spcPct val="90000"/>
              </a:lnSpc>
              <a:buFont typeface="Wingdings" pitchFamily="2" charset="2"/>
              <a:buNone/>
            </a:pPr>
            <a:r>
              <a:rPr sz="2000" dirty="0">
                <a:solidFill>
                  <a:srgbClr val="FF0000"/>
                </a:solidFill>
              </a:rPr>
              <a:t>		</a:t>
            </a:r>
            <a:r>
              <a:rPr lang="en-US" dirty="0" err="1" smtClean="0">
                <a:solidFill>
                  <a:srgbClr val="FF0000"/>
                </a:solidFill>
              </a:rPr>
              <a:t>FileInputStream</a:t>
            </a:r>
            <a:r>
              <a:rPr lang="en-US" dirty="0" smtClean="0">
                <a:solidFill>
                  <a:srgbClr val="FF0000"/>
                </a:solidFill>
              </a:rPr>
              <a:t> fin = new </a:t>
            </a:r>
            <a:r>
              <a:rPr lang="en-US" dirty="0" err="1" smtClean="0">
                <a:solidFill>
                  <a:srgbClr val="FF0000"/>
                </a:solidFill>
              </a:rPr>
              <a:t>FileInputStream</a:t>
            </a:r>
            <a:r>
              <a:rPr lang="en-US" dirty="0" smtClean="0">
                <a:solidFill>
                  <a:srgbClr val="FF0000"/>
                </a:solidFill>
              </a:rPr>
              <a:t>(“data.dat”);</a:t>
            </a:r>
          </a:p>
          <a:p>
            <a:pPr algn="just">
              <a:lnSpc>
                <a:spcPct val="90000"/>
              </a:lnSpc>
              <a:buFont typeface="Wingdings" pitchFamily="2" charset="2"/>
              <a:buNone/>
            </a:pPr>
            <a:r>
              <a:rPr lang="en-US" dirty="0" smtClean="0">
                <a:solidFill>
                  <a:srgbClr val="FF0000"/>
                </a:solidFill>
              </a:rPr>
              <a:t>		</a:t>
            </a:r>
            <a:r>
              <a:rPr lang="en-US" dirty="0" err="1" smtClean="0">
                <a:solidFill>
                  <a:srgbClr val="FF0000"/>
                </a:solidFill>
              </a:rPr>
              <a:t>BufferedInputStream</a:t>
            </a:r>
            <a:r>
              <a:rPr lang="en-US" dirty="0" smtClean="0">
                <a:solidFill>
                  <a:srgbClr val="FF0000"/>
                </a:solidFill>
              </a:rPr>
              <a:t> bout = new </a:t>
            </a:r>
            <a:r>
              <a:rPr lang="en-US" dirty="0" err="1" smtClean="0">
                <a:solidFill>
                  <a:srgbClr val="FF0000"/>
                </a:solidFill>
              </a:rPr>
              <a:t>BufferedInputStream</a:t>
            </a:r>
            <a:r>
              <a:rPr lang="en-US" dirty="0" smtClean="0">
                <a:solidFill>
                  <a:srgbClr val="FF0000"/>
                </a:solidFill>
              </a:rPr>
              <a:t>(fin);</a:t>
            </a:r>
          </a:p>
          <a:p>
            <a:pPr algn="just">
              <a:lnSpc>
                <a:spcPct val="90000"/>
              </a:lnSpc>
              <a:buFont typeface="Wingdings" pitchFamily="2" charset="2"/>
              <a:buNone/>
            </a:pPr>
            <a:endParaRPr sz="900" dirty="0" smtClean="0">
              <a:solidFill>
                <a:srgbClr val="FF0000"/>
              </a:solidFill>
            </a:endParaRPr>
          </a:p>
          <a:p>
            <a:pPr algn="just">
              <a:lnSpc>
                <a:spcPct val="90000"/>
              </a:lnSpc>
              <a:buFont typeface="Wingdings" pitchFamily="2" charset="2"/>
              <a:buNone/>
            </a:pPr>
            <a:endParaRPr sz="900" dirty="0">
              <a:solidFill>
                <a:srgbClr val="FF0000"/>
              </a:solidFill>
            </a:endParaRPr>
          </a:p>
          <a:p>
            <a:pPr algn="just">
              <a:lnSpc>
                <a:spcPct val="90000"/>
              </a:lnSpc>
            </a:pPr>
            <a:endParaRPr lang="en-US" dirty="0" smtClean="0">
              <a:solidFill>
                <a:srgbClr val="FF0000"/>
              </a:solidFill>
            </a:endParaRPr>
          </a:p>
          <a:p>
            <a:pPr algn="just">
              <a:lnSpc>
                <a:spcPct val="90000"/>
              </a:lnSpc>
              <a:buFont typeface="Wingdings" pitchFamily="2" charset="2"/>
              <a:buNone/>
            </a:pPr>
            <a:r>
              <a:rPr lang="en-US" dirty="0" smtClean="0">
                <a:solidFill>
                  <a:srgbClr val="FF0000"/>
                </a:solidFill>
              </a:rPr>
              <a:t>							 </a:t>
            </a:r>
          </a:p>
          <a:p>
            <a:pPr algn="just">
              <a:lnSpc>
                <a:spcPct val="90000"/>
              </a:lnSpc>
              <a:buFont typeface="Wingdings" pitchFamily="2" charset="2"/>
              <a:buNone/>
            </a:pPr>
            <a:r>
              <a:rPr sz="1600" b="1" i="1" dirty="0">
                <a:solidFill>
                  <a:schemeClr val="accent2"/>
                </a:solidFill>
              </a:rPr>
              <a:t>							</a:t>
            </a:r>
            <a:endParaRPr sz="1600" dirty="0">
              <a:solidFill>
                <a:srgbClr val="FF0000"/>
              </a:solidFill>
              <a:latin typeface="Courier New" pitchFamily="49" charset="0"/>
            </a:endParaRPr>
          </a:p>
        </p:txBody>
      </p:sp>
      <p:grpSp>
        <p:nvGrpSpPr>
          <p:cNvPr id="5" name="Group 21"/>
          <p:cNvGrpSpPr>
            <a:grpSpLocks/>
          </p:cNvGrpSpPr>
          <p:nvPr/>
        </p:nvGrpSpPr>
        <p:grpSpPr bwMode="auto">
          <a:xfrm>
            <a:off x="214313" y="3463925"/>
            <a:ext cx="8701087" cy="2860675"/>
            <a:chOff x="135" y="1933"/>
            <a:chExt cx="5481" cy="1802"/>
          </a:xfrm>
        </p:grpSpPr>
        <p:sp>
          <p:nvSpPr>
            <p:cNvPr id="6" name="Text Box 10"/>
            <p:cNvSpPr txBox="1">
              <a:spLocks noChangeArrowheads="1"/>
            </p:cNvSpPr>
            <p:nvPr/>
          </p:nvSpPr>
          <p:spPr bwMode="auto">
            <a:xfrm>
              <a:off x="384" y="3005"/>
              <a:ext cx="2017"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latin typeface="Verdana" pitchFamily="34" charset="0"/>
                </a:rPr>
                <a:t>The </a:t>
              </a:r>
              <a:r>
                <a:rPr lang="en-US" sz="1400" dirty="0" err="1">
                  <a:latin typeface="Verdana" pitchFamily="34" charset="0"/>
                </a:rPr>
                <a:t>BufferedInputStream</a:t>
              </a:r>
              <a:r>
                <a:rPr lang="en-US" sz="1400" dirty="0">
                  <a:latin typeface="Verdana" pitchFamily="34" charset="0"/>
                </a:rPr>
                <a:t> reads</a:t>
              </a:r>
            </a:p>
            <a:p>
              <a:pPr eaLnBrk="1" hangingPunct="1"/>
              <a:r>
                <a:rPr lang="en-US" sz="1400" dirty="0">
                  <a:latin typeface="Verdana" pitchFamily="34" charset="0"/>
                </a:rPr>
                <a:t>data from the File in large chunks</a:t>
              </a:r>
            </a:p>
            <a:p>
              <a:pPr eaLnBrk="1" hangingPunct="1"/>
              <a:r>
                <a:rPr lang="en-US" sz="1400" dirty="0">
                  <a:latin typeface="Verdana" pitchFamily="34" charset="0"/>
                </a:rPr>
                <a:t>and stores the data in an internal</a:t>
              </a:r>
            </a:p>
            <a:p>
              <a:pPr eaLnBrk="1" hangingPunct="1"/>
              <a:r>
                <a:rPr lang="en-US" sz="1400" dirty="0">
                  <a:latin typeface="Verdana" pitchFamily="34" charset="0"/>
                </a:rPr>
                <a:t>buffer</a:t>
              </a:r>
            </a:p>
          </p:txBody>
        </p:sp>
        <p:sp>
          <p:nvSpPr>
            <p:cNvPr id="7" name="Text Box 11"/>
            <p:cNvSpPr txBox="1">
              <a:spLocks noChangeArrowheads="1"/>
            </p:cNvSpPr>
            <p:nvPr/>
          </p:nvSpPr>
          <p:spPr bwMode="auto">
            <a:xfrm>
              <a:off x="2496" y="3007"/>
              <a:ext cx="2033"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latin typeface="Verdana" pitchFamily="34" charset="0"/>
                </a:rPr>
                <a:t>We can then read data from</a:t>
              </a:r>
            </a:p>
            <a:p>
              <a:pPr eaLnBrk="1" hangingPunct="1"/>
              <a:r>
                <a:rPr lang="en-US" sz="1400" dirty="0">
                  <a:latin typeface="Verdana" pitchFamily="34" charset="0"/>
                </a:rPr>
                <a:t>the </a:t>
              </a:r>
              <a:r>
                <a:rPr lang="en-US" sz="1400" i="1" dirty="0" err="1">
                  <a:latin typeface="Verdana" pitchFamily="34" charset="0"/>
                </a:rPr>
                <a:t>BufferedInputStream</a:t>
              </a:r>
              <a:r>
                <a:rPr lang="en-US" sz="1400" dirty="0">
                  <a:latin typeface="Verdana" pitchFamily="34" charset="0"/>
                </a:rPr>
                <a:t>.</a:t>
              </a:r>
            </a:p>
            <a:p>
              <a:pPr eaLnBrk="1" hangingPunct="1"/>
              <a:r>
                <a:rPr lang="en-US" sz="1400" dirty="0">
                  <a:latin typeface="Verdana" pitchFamily="34" charset="0"/>
                </a:rPr>
                <a:t>Data is read from the buffer</a:t>
              </a:r>
            </a:p>
            <a:p>
              <a:pPr eaLnBrk="1" hangingPunct="1"/>
              <a:r>
                <a:rPr lang="en-US" sz="1400" dirty="0">
                  <a:latin typeface="Verdana" pitchFamily="34" charset="0"/>
                </a:rPr>
                <a:t>instead of directly from the file on</a:t>
              </a:r>
            </a:p>
            <a:p>
              <a:pPr eaLnBrk="1" hangingPunct="1"/>
              <a:r>
                <a:rPr lang="en-US" sz="1400" dirty="0">
                  <a:latin typeface="Verdana" pitchFamily="34" charset="0"/>
                </a:rPr>
                <a:t>each read</a:t>
              </a:r>
            </a:p>
          </p:txBody>
        </p:sp>
        <p:grpSp>
          <p:nvGrpSpPr>
            <p:cNvPr id="8" name="Group 20"/>
            <p:cNvGrpSpPr>
              <a:grpSpLocks/>
            </p:cNvGrpSpPr>
            <p:nvPr/>
          </p:nvGrpSpPr>
          <p:grpSpPr bwMode="auto">
            <a:xfrm>
              <a:off x="135" y="1933"/>
              <a:ext cx="5481" cy="1142"/>
              <a:chOff x="135" y="1933"/>
              <a:chExt cx="5481" cy="1142"/>
            </a:xfrm>
          </p:grpSpPr>
          <p:sp>
            <p:nvSpPr>
              <p:cNvPr id="11" name="Text Box 4"/>
              <p:cNvSpPr txBox="1">
                <a:spLocks noChangeArrowheads="1"/>
              </p:cNvSpPr>
              <p:nvPr/>
            </p:nvSpPr>
            <p:spPr bwMode="auto">
              <a:xfrm>
                <a:off x="135" y="2386"/>
                <a:ext cx="342" cy="218"/>
              </a:xfrm>
              <a:prstGeom prst="rect">
                <a:avLst/>
              </a:prstGeom>
              <a:solidFill>
                <a:srgbClr val="FFFF99">
                  <a:alpha val="50195"/>
                </a:srgbClr>
              </a:solidFill>
              <a:ln w="9525">
                <a:solidFill>
                  <a:schemeClr val="tx1"/>
                </a:solidFill>
                <a:prstDash val="dash"/>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File</a:t>
                </a:r>
              </a:p>
            </p:txBody>
          </p:sp>
          <p:sp>
            <p:nvSpPr>
              <p:cNvPr id="12" name="Text Box 5"/>
              <p:cNvSpPr txBox="1">
                <a:spLocks noChangeArrowheads="1"/>
              </p:cNvSpPr>
              <p:nvPr/>
            </p:nvSpPr>
            <p:spPr bwMode="auto">
              <a:xfrm>
                <a:off x="855" y="2395"/>
                <a:ext cx="1159" cy="218"/>
              </a:xfrm>
              <a:prstGeom prst="rect">
                <a:avLst/>
              </a:prstGeom>
              <a:solidFill>
                <a:srgbClr val="CCFFCC">
                  <a:alpha val="50195"/>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i="1">
                    <a:latin typeface="Verdana" pitchFamily="34" charset="0"/>
                  </a:rPr>
                  <a:t>FileInputStream</a:t>
                </a:r>
              </a:p>
            </p:txBody>
          </p:sp>
          <p:sp>
            <p:nvSpPr>
              <p:cNvPr id="13" name="Text Box 8"/>
              <p:cNvSpPr txBox="1">
                <a:spLocks noChangeArrowheads="1"/>
              </p:cNvSpPr>
              <p:nvPr/>
            </p:nvSpPr>
            <p:spPr bwMode="auto">
              <a:xfrm>
                <a:off x="4614" y="1933"/>
                <a:ext cx="1002" cy="1142"/>
              </a:xfrm>
              <a:prstGeom prst="rect">
                <a:avLst/>
              </a:prstGeom>
              <a:solidFill>
                <a:srgbClr val="FFCC99">
                  <a:alpha val="39999"/>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Java Program</a:t>
                </a:r>
              </a:p>
              <a:p>
                <a:pPr eaLnBrk="1" hangingPunct="1"/>
                <a:r>
                  <a:rPr lang="en-US" sz="1600">
                    <a:latin typeface="Verdana" pitchFamily="34" charset="0"/>
                  </a:rPr>
                  <a:t>{</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a:t>
                </a:r>
              </a:p>
            </p:txBody>
          </p:sp>
          <p:grpSp>
            <p:nvGrpSpPr>
              <p:cNvPr id="14" name="Group 19"/>
              <p:cNvGrpSpPr>
                <a:grpSpLocks/>
              </p:cNvGrpSpPr>
              <p:nvPr/>
            </p:nvGrpSpPr>
            <p:grpSpPr bwMode="auto">
              <a:xfrm>
                <a:off x="2592" y="2235"/>
                <a:ext cx="1488" cy="526"/>
                <a:chOff x="2592" y="2235"/>
                <a:chExt cx="1488" cy="526"/>
              </a:xfrm>
            </p:grpSpPr>
            <p:sp>
              <p:nvSpPr>
                <p:cNvPr id="18" name="Text Box 6"/>
                <p:cNvSpPr txBox="1">
                  <a:spLocks noChangeArrowheads="1"/>
                </p:cNvSpPr>
                <p:nvPr/>
              </p:nvSpPr>
              <p:spPr bwMode="auto">
                <a:xfrm>
                  <a:off x="2592" y="2235"/>
                  <a:ext cx="1488" cy="526"/>
                </a:xfrm>
                <a:prstGeom prst="rect">
                  <a:avLst/>
                </a:prstGeom>
                <a:solidFill>
                  <a:srgbClr val="99CCFF"/>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i="1">
                      <a:latin typeface="Verdana" pitchFamily="34" charset="0"/>
                    </a:rPr>
                    <a:t>BufferedInputStream</a:t>
                  </a:r>
                </a:p>
                <a:p>
                  <a:pPr eaLnBrk="1" hangingPunct="1"/>
                  <a:endParaRPr lang="en-US" sz="1600">
                    <a:latin typeface="Verdana" pitchFamily="34" charset="0"/>
                  </a:endParaRPr>
                </a:p>
                <a:p>
                  <a:pPr eaLnBrk="1" hangingPunct="1"/>
                  <a:endParaRPr lang="en-US" sz="1600">
                    <a:latin typeface="Verdana" pitchFamily="34" charset="0"/>
                  </a:endParaRPr>
                </a:p>
              </p:txBody>
            </p:sp>
            <p:sp>
              <p:nvSpPr>
                <p:cNvPr id="19" name="Text Box 7"/>
                <p:cNvSpPr txBox="1">
                  <a:spLocks noChangeArrowheads="1"/>
                </p:cNvSpPr>
                <p:nvPr/>
              </p:nvSpPr>
              <p:spPr bwMode="auto">
                <a:xfrm>
                  <a:off x="2784" y="2502"/>
                  <a:ext cx="1103" cy="179"/>
                </a:xfrm>
                <a:prstGeom prst="rect">
                  <a:avLst/>
                </a:prstGeom>
                <a:solidFill>
                  <a:srgbClr val="CCFFFF">
                    <a:alpha val="50195"/>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Verdana" pitchFamily="34" charset="0"/>
                    </a:rPr>
                    <a:t>    Internal Buffer    </a:t>
                  </a:r>
                </a:p>
              </p:txBody>
            </p:sp>
          </p:grpSp>
          <p:sp>
            <p:nvSpPr>
              <p:cNvPr id="15" name="Line 12"/>
              <p:cNvSpPr>
                <a:spLocks noChangeShapeType="1"/>
              </p:cNvSpPr>
              <p:nvPr/>
            </p:nvSpPr>
            <p:spPr bwMode="auto">
              <a:xfrm>
                <a:off x="480" y="24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13"/>
              <p:cNvSpPr>
                <a:spLocks noChangeShapeType="1"/>
              </p:cNvSpPr>
              <p:nvPr/>
            </p:nvSpPr>
            <p:spPr bwMode="auto">
              <a:xfrm>
                <a:off x="2016" y="249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Line 14"/>
              <p:cNvSpPr>
                <a:spLocks noChangeShapeType="1"/>
              </p:cNvSpPr>
              <p:nvPr/>
            </p:nvSpPr>
            <p:spPr bwMode="auto">
              <a:xfrm>
                <a:off x="4080" y="24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9" name="Line 15"/>
            <p:cNvSpPr>
              <a:spLocks noChangeShapeType="1"/>
            </p:cNvSpPr>
            <p:nvPr/>
          </p:nvSpPr>
          <p:spPr bwMode="auto">
            <a:xfrm flipV="1">
              <a:off x="1536" y="2544"/>
              <a:ext cx="86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 name="Line 16"/>
            <p:cNvSpPr>
              <a:spLocks noChangeShapeType="1"/>
            </p:cNvSpPr>
            <p:nvPr/>
          </p:nvSpPr>
          <p:spPr bwMode="auto">
            <a:xfrm flipV="1">
              <a:off x="3984" y="2544"/>
              <a:ext cx="33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9047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t>Filter IO Streams</a:t>
            </a:r>
          </a:p>
        </p:txBody>
      </p:sp>
      <p:sp>
        <p:nvSpPr>
          <p:cNvPr id="22531" name="Rectangle 3"/>
          <p:cNvSpPr>
            <a:spLocks noGrp="1" noChangeArrowheads="1"/>
          </p:cNvSpPr>
          <p:nvPr>
            <p:ph type="body" idx="1"/>
          </p:nvPr>
        </p:nvSpPr>
        <p:spPr bwMode="auto"/>
        <p:txBody>
          <a:bodyPr/>
          <a:lstStyle/>
          <a:p>
            <a:r>
              <a:rPr i="1">
                <a:solidFill>
                  <a:srgbClr val="FF0000"/>
                </a:solidFill>
              </a:rPr>
              <a:t>FilterInputStream  &amp; FilterOutputStream </a:t>
            </a:r>
            <a:r>
              <a:t>provide no additional functionality, but serve as a base class for </a:t>
            </a:r>
            <a:r>
              <a:rPr>
                <a:solidFill>
                  <a:srgbClr val="FF0000"/>
                </a:solidFill>
              </a:rPr>
              <a:t>InputStream</a:t>
            </a:r>
            <a:r>
              <a:t>  and </a:t>
            </a:r>
            <a:r>
              <a:rPr>
                <a:solidFill>
                  <a:srgbClr val="FF0000"/>
                </a:solidFill>
              </a:rPr>
              <a:t>OutputStream</a:t>
            </a:r>
            <a:r>
              <a:t> wrappers.</a:t>
            </a:r>
          </a:p>
          <a:p>
            <a:endParaRPr sz="1000"/>
          </a:p>
          <a:p>
            <a:endParaRPr sz="1000"/>
          </a:p>
          <a:p>
            <a:r>
              <a:t>Two commonly used subclasses of </a:t>
            </a:r>
            <a:r>
              <a:rPr i="1">
                <a:solidFill>
                  <a:srgbClr val="FF0000"/>
                </a:solidFill>
              </a:rPr>
              <a:t>FilterInputStream</a:t>
            </a:r>
            <a:r>
              <a:t> are </a:t>
            </a:r>
            <a:r>
              <a:rPr>
                <a:solidFill>
                  <a:srgbClr val="FF0000"/>
                </a:solidFill>
              </a:rPr>
              <a:t>DataInputStream</a:t>
            </a:r>
            <a:r>
              <a:t> and </a:t>
            </a:r>
            <a:r>
              <a:rPr>
                <a:solidFill>
                  <a:srgbClr val="FF0000"/>
                </a:solidFill>
              </a:rPr>
              <a:t>BufferedInputStream </a:t>
            </a:r>
            <a:r>
              <a:t>and of</a:t>
            </a:r>
            <a:r>
              <a:rPr>
                <a:solidFill>
                  <a:srgbClr val="FF0000"/>
                </a:solidFill>
              </a:rPr>
              <a:t> </a:t>
            </a:r>
            <a:r>
              <a:rPr i="1">
                <a:solidFill>
                  <a:srgbClr val="FF0000"/>
                </a:solidFill>
              </a:rPr>
              <a:t>FilterOutputStream</a:t>
            </a:r>
            <a:r>
              <a:t> are </a:t>
            </a:r>
            <a:r>
              <a:rPr>
                <a:solidFill>
                  <a:srgbClr val="FF0000"/>
                </a:solidFill>
              </a:rPr>
              <a:t>BufferedOutputStream</a:t>
            </a:r>
            <a:r>
              <a:t> and </a:t>
            </a:r>
            <a:r>
              <a:rPr>
                <a:solidFill>
                  <a:srgbClr val="FF0000"/>
                </a:solidFill>
              </a:rPr>
              <a:t>DataOutputStream</a:t>
            </a:r>
          </a:p>
        </p:txBody>
      </p:sp>
      <p:sp>
        <p:nvSpPr>
          <p:cNvPr id="22532" name="Rectangle 10" descr="Canvas"/>
          <p:cNvSpPr>
            <a:spLocks noChangeArrowheads="1"/>
          </p:cNvSpPr>
          <p:nvPr/>
        </p:nvSpPr>
        <p:spPr bwMode="auto">
          <a:xfrm>
            <a:off x="76200" y="5105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DataInputStream</a:t>
            </a:r>
          </a:p>
        </p:txBody>
      </p:sp>
      <p:sp>
        <p:nvSpPr>
          <p:cNvPr id="22533" name="Rectangle 11" descr="Canvas"/>
          <p:cNvSpPr>
            <a:spLocks noChangeArrowheads="1"/>
          </p:cNvSpPr>
          <p:nvPr/>
        </p:nvSpPr>
        <p:spPr bwMode="auto">
          <a:xfrm>
            <a:off x="2438400" y="5105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500" b="1"/>
              <a:t>BufferedInputStream</a:t>
            </a:r>
          </a:p>
        </p:txBody>
      </p:sp>
      <p:sp>
        <p:nvSpPr>
          <p:cNvPr id="22534" name="Rectangle 12" descr="Canvas"/>
          <p:cNvSpPr>
            <a:spLocks noChangeArrowheads="1"/>
          </p:cNvSpPr>
          <p:nvPr/>
        </p:nvSpPr>
        <p:spPr bwMode="auto">
          <a:xfrm>
            <a:off x="1057275" y="4224338"/>
            <a:ext cx="2076450" cy="296862"/>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FilterInputStream</a:t>
            </a:r>
          </a:p>
        </p:txBody>
      </p:sp>
      <p:sp>
        <p:nvSpPr>
          <p:cNvPr id="22535" name="Rectangle 13" descr="Canvas"/>
          <p:cNvSpPr>
            <a:spLocks noChangeArrowheads="1"/>
          </p:cNvSpPr>
          <p:nvPr/>
        </p:nvSpPr>
        <p:spPr bwMode="auto">
          <a:xfrm>
            <a:off x="1057275" y="3581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InputStream</a:t>
            </a:r>
          </a:p>
        </p:txBody>
      </p:sp>
      <p:sp>
        <p:nvSpPr>
          <p:cNvPr id="22536" name="Line 14"/>
          <p:cNvSpPr>
            <a:spLocks noChangeShapeType="1"/>
          </p:cNvSpPr>
          <p:nvPr/>
        </p:nvSpPr>
        <p:spPr bwMode="auto">
          <a:xfrm>
            <a:off x="668338" y="4867275"/>
            <a:ext cx="285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7" name="Line 15"/>
          <p:cNvSpPr>
            <a:spLocks noChangeShapeType="1"/>
          </p:cNvSpPr>
          <p:nvPr/>
        </p:nvSpPr>
        <p:spPr bwMode="auto">
          <a:xfrm>
            <a:off x="668338" y="4867275"/>
            <a:ext cx="0" cy="246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8" name="AutoShape 17" descr="Brown marble"/>
          <p:cNvSpPr>
            <a:spLocks noChangeArrowheads="1"/>
          </p:cNvSpPr>
          <p:nvPr/>
        </p:nvSpPr>
        <p:spPr bwMode="auto">
          <a:xfrm>
            <a:off x="1965325" y="4521200"/>
            <a:ext cx="325438" cy="98425"/>
          </a:xfrm>
          <a:prstGeom prst="triangle">
            <a:avLst>
              <a:gd name="adj" fmla="val 50000"/>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sp>
        <p:nvSpPr>
          <p:cNvPr id="22539" name="Line 19"/>
          <p:cNvSpPr>
            <a:spLocks noChangeShapeType="1"/>
          </p:cNvSpPr>
          <p:nvPr/>
        </p:nvSpPr>
        <p:spPr bwMode="auto">
          <a:xfrm>
            <a:off x="2119313" y="4619625"/>
            <a:ext cx="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0" name="AutoShape 22" descr="Brown marble"/>
          <p:cNvSpPr>
            <a:spLocks noChangeArrowheads="1"/>
          </p:cNvSpPr>
          <p:nvPr/>
        </p:nvSpPr>
        <p:spPr bwMode="auto">
          <a:xfrm>
            <a:off x="1965325" y="3878263"/>
            <a:ext cx="325438" cy="98425"/>
          </a:xfrm>
          <a:prstGeom prst="triangle">
            <a:avLst>
              <a:gd name="adj" fmla="val 50000"/>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sp>
        <p:nvSpPr>
          <p:cNvPr id="22541" name="Line 23"/>
          <p:cNvSpPr>
            <a:spLocks noChangeShapeType="1"/>
          </p:cNvSpPr>
          <p:nvPr/>
        </p:nvSpPr>
        <p:spPr bwMode="auto">
          <a:xfrm>
            <a:off x="2119313" y="3976688"/>
            <a:ext cx="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2" name="AutoShape 24" descr="Brown marble"/>
          <p:cNvSpPr>
            <a:spLocks noChangeArrowheads="1"/>
          </p:cNvSpPr>
          <p:nvPr/>
        </p:nvSpPr>
        <p:spPr bwMode="auto">
          <a:xfrm>
            <a:off x="3133725" y="4322763"/>
            <a:ext cx="130175" cy="98425"/>
          </a:xfrm>
          <a:prstGeom prst="diamond">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cxnSp>
        <p:nvCxnSpPr>
          <p:cNvPr id="22543" name="AutoShape 25"/>
          <p:cNvCxnSpPr>
            <a:cxnSpLocks noChangeShapeType="1"/>
            <a:stCxn id="22542" idx="3"/>
            <a:endCxn id="22535" idx="3"/>
          </p:cNvCxnSpPr>
          <p:nvPr/>
        </p:nvCxnSpPr>
        <p:spPr bwMode="auto">
          <a:xfrm flipH="1" flipV="1">
            <a:off x="3133725" y="3729038"/>
            <a:ext cx="130175" cy="642937"/>
          </a:xfrm>
          <a:prstGeom prst="bentConnector3">
            <a:avLst>
              <a:gd name="adj1" fmla="val -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44" name="Line 55"/>
          <p:cNvSpPr>
            <a:spLocks noChangeShapeType="1"/>
          </p:cNvSpPr>
          <p:nvPr/>
        </p:nvSpPr>
        <p:spPr bwMode="auto">
          <a:xfrm>
            <a:off x="3505200" y="4876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5" name="Rectangle 58" descr="Canvas"/>
          <p:cNvSpPr>
            <a:spLocks noChangeArrowheads="1"/>
          </p:cNvSpPr>
          <p:nvPr/>
        </p:nvSpPr>
        <p:spPr bwMode="auto">
          <a:xfrm>
            <a:off x="4572000" y="5105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DataOutputStream</a:t>
            </a:r>
          </a:p>
        </p:txBody>
      </p:sp>
      <p:sp>
        <p:nvSpPr>
          <p:cNvPr id="22546" name="Rectangle 59" descr="Canvas"/>
          <p:cNvSpPr>
            <a:spLocks noChangeArrowheads="1"/>
          </p:cNvSpPr>
          <p:nvPr/>
        </p:nvSpPr>
        <p:spPr bwMode="auto">
          <a:xfrm>
            <a:off x="6858000" y="5105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500" b="1"/>
              <a:t>BufferedOutputStream</a:t>
            </a:r>
          </a:p>
        </p:txBody>
      </p:sp>
      <p:sp>
        <p:nvSpPr>
          <p:cNvPr id="22547" name="Rectangle 60" descr="Canvas"/>
          <p:cNvSpPr>
            <a:spLocks noChangeArrowheads="1"/>
          </p:cNvSpPr>
          <p:nvPr/>
        </p:nvSpPr>
        <p:spPr bwMode="auto">
          <a:xfrm>
            <a:off x="5553075" y="4224338"/>
            <a:ext cx="2076450" cy="296862"/>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FilterOutputStream</a:t>
            </a:r>
          </a:p>
        </p:txBody>
      </p:sp>
      <p:sp>
        <p:nvSpPr>
          <p:cNvPr id="22548" name="Rectangle 61" descr="Canvas"/>
          <p:cNvSpPr>
            <a:spLocks noChangeArrowheads="1"/>
          </p:cNvSpPr>
          <p:nvPr/>
        </p:nvSpPr>
        <p:spPr bwMode="auto">
          <a:xfrm>
            <a:off x="5553075" y="3581400"/>
            <a:ext cx="2076450" cy="296863"/>
          </a:xfrm>
          <a:prstGeom prst="rect">
            <a:avLst/>
          </a:prstGeom>
          <a:blipFill dpi="0" rotWithShape="1">
            <a:blip r:embed="rId3"/>
            <a:srcRect/>
            <a:tile tx="0" ty="0" sx="100000" sy="100000" flip="none" algn="tl"/>
          </a:blipFill>
          <a:ln w="9525" algn="ctr">
            <a:solidFill>
              <a:schemeClr val="tx1"/>
            </a:solidFill>
            <a:miter lim="800000"/>
            <a:headEnd/>
            <a:tailEnd/>
          </a:ln>
        </p:spPr>
        <p:txBody>
          <a:bodyPr wrap="none" anchor="ctr"/>
          <a:lstStyle/>
          <a:p>
            <a:r>
              <a:rPr lang="en-US" sz="1600" b="1"/>
              <a:t>OutputStream</a:t>
            </a:r>
          </a:p>
        </p:txBody>
      </p:sp>
      <p:sp>
        <p:nvSpPr>
          <p:cNvPr id="22549" name="Line 62"/>
          <p:cNvSpPr>
            <a:spLocks noChangeShapeType="1"/>
          </p:cNvSpPr>
          <p:nvPr/>
        </p:nvSpPr>
        <p:spPr bwMode="auto">
          <a:xfrm>
            <a:off x="5164138" y="4867275"/>
            <a:ext cx="285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0" name="Line 63"/>
          <p:cNvSpPr>
            <a:spLocks noChangeShapeType="1"/>
          </p:cNvSpPr>
          <p:nvPr/>
        </p:nvSpPr>
        <p:spPr bwMode="auto">
          <a:xfrm>
            <a:off x="5164138" y="4867275"/>
            <a:ext cx="0" cy="246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1" name="AutoShape 64" descr="Brown marble"/>
          <p:cNvSpPr>
            <a:spLocks noChangeArrowheads="1"/>
          </p:cNvSpPr>
          <p:nvPr/>
        </p:nvSpPr>
        <p:spPr bwMode="auto">
          <a:xfrm>
            <a:off x="6461125" y="4521200"/>
            <a:ext cx="325438" cy="98425"/>
          </a:xfrm>
          <a:prstGeom prst="triangle">
            <a:avLst>
              <a:gd name="adj" fmla="val 50000"/>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sp>
        <p:nvSpPr>
          <p:cNvPr id="22552" name="Line 65"/>
          <p:cNvSpPr>
            <a:spLocks noChangeShapeType="1"/>
          </p:cNvSpPr>
          <p:nvPr/>
        </p:nvSpPr>
        <p:spPr bwMode="auto">
          <a:xfrm>
            <a:off x="6615113" y="4619625"/>
            <a:ext cx="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3" name="AutoShape 66" descr="Brown marble"/>
          <p:cNvSpPr>
            <a:spLocks noChangeArrowheads="1"/>
          </p:cNvSpPr>
          <p:nvPr/>
        </p:nvSpPr>
        <p:spPr bwMode="auto">
          <a:xfrm>
            <a:off x="6461125" y="3878263"/>
            <a:ext cx="325438" cy="98425"/>
          </a:xfrm>
          <a:prstGeom prst="triangle">
            <a:avLst>
              <a:gd name="adj" fmla="val 50000"/>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sp>
        <p:nvSpPr>
          <p:cNvPr id="22554" name="Line 67"/>
          <p:cNvSpPr>
            <a:spLocks noChangeShapeType="1"/>
          </p:cNvSpPr>
          <p:nvPr/>
        </p:nvSpPr>
        <p:spPr bwMode="auto">
          <a:xfrm>
            <a:off x="6615113" y="3976688"/>
            <a:ext cx="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5" name="AutoShape 68" descr="Brown marble"/>
          <p:cNvSpPr>
            <a:spLocks noChangeArrowheads="1"/>
          </p:cNvSpPr>
          <p:nvPr/>
        </p:nvSpPr>
        <p:spPr bwMode="auto">
          <a:xfrm>
            <a:off x="7629525" y="4322763"/>
            <a:ext cx="130175" cy="98425"/>
          </a:xfrm>
          <a:prstGeom prst="diamond">
            <a:avLst/>
          </a:prstGeom>
          <a:blipFill dpi="0" rotWithShape="1">
            <a:blip r:embed="rId4"/>
            <a:srcRect/>
            <a:tile tx="0" ty="0" sx="100000" sy="100000" flip="none" algn="tl"/>
          </a:blipFill>
          <a:ln w="9525" algn="ctr">
            <a:solidFill>
              <a:schemeClr val="tx1"/>
            </a:solidFill>
            <a:miter lim="800000"/>
            <a:headEnd/>
            <a:tailEnd/>
          </a:ln>
        </p:spPr>
        <p:txBody>
          <a:bodyPr wrap="none" anchor="ctr"/>
          <a:lstStyle/>
          <a:p>
            <a:endParaRPr lang="en-US"/>
          </a:p>
        </p:txBody>
      </p:sp>
      <p:cxnSp>
        <p:nvCxnSpPr>
          <p:cNvPr id="22556" name="AutoShape 69"/>
          <p:cNvCxnSpPr>
            <a:cxnSpLocks noChangeShapeType="1"/>
            <a:stCxn id="22555" idx="3"/>
            <a:endCxn id="22548" idx="3"/>
          </p:cNvCxnSpPr>
          <p:nvPr/>
        </p:nvCxnSpPr>
        <p:spPr bwMode="auto">
          <a:xfrm flipH="1" flipV="1">
            <a:off x="7629525" y="3729038"/>
            <a:ext cx="130175" cy="642937"/>
          </a:xfrm>
          <a:prstGeom prst="bentConnector3">
            <a:avLst>
              <a:gd name="adj1" fmla="val -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57" name="Line 70"/>
          <p:cNvSpPr>
            <a:spLocks noChangeShapeType="1"/>
          </p:cNvSpPr>
          <p:nvPr/>
        </p:nvSpPr>
        <p:spPr bwMode="auto">
          <a:xfrm>
            <a:off x="8001000" y="4876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8" name="Text Box 71"/>
          <p:cNvSpPr txBox="1">
            <a:spLocks noChangeArrowheads="1"/>
          </p:cNvSpPr>
          <p:nvPr/>
        </p:nvSpPr>
        <p:spPr bwMode="auto">
          <a:xfrm>
            <a:off x="3429000" y="3937000"/>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400" b="1"/>
              <a:t>wraps</a:t>
            </a:r>
          </a:p>
        </p:txBody>
      </p:sp>
      <p:sp>
        <p:nvSpPr>
          <p:cNvPr id="22559" name="Text Box 86"/>
          <p:cNvSpPr txBox="1">
            <a:spLocks noChangeArrowheads="1"/>
          </p:cNvSpPr>
          <p:nvPr/>
        </p:nvSpPr>
        <p:spPr bwMode="auto">
          <a:xfrm>
            <a:off x="7924800" y="3886200"/>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400" b="1"/>
              <a:t>wraps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dirty="0"/>
              <a:t>Data Streams</a:t>
            </a:r>
          </a:p>
        </p:txBody>
      </p:sp>
      <p:sp>
        <p:nvSpPr>
          <p:cNvPr id="23555" name="Rectangle 3"/>
          <p:cNvSpPr>
            <a:spLocks noGrp="1" noChangeArrowheads="1"/>
          </p:cNvSpPr>
          <p:nvPr>
            <p:ph type="body" idx="1"/>
          </p:nvPr>
        </p:nvSpPr>
        <p:spPr bwMode="auto"/>
        <p:txBody>
          <a:bodyPr/>
          <a:lstStyle/>
          <a:p>
            <a:pPr marL="290513" lvl="1" indent="-290513">
              <a:buSzPct val="120000"/>
            </a:pPr>
            <a:r>
              <a:rPr lang="en-IN" dirty="0"/>
              <a:t>The </a:t>
            </a:r>
            <a:r>
              <a:rPr lang="en-IN" dirty="0" err="1"/>
              <a:t>DataInputStream</a:t>
            </a:r>
            <a:r>
              <a:rPr lang="en-IN" dirty="0"/>
              <a:t> and </a:t>
            </a:r>
            <a:r>
              <a:rPr lang="en-IN" dirty="0" err="1"/>
              <a:t>DataOutputStream</a:t>
            </a:r>
            <a:r>
              <a:rPr lang="en-IN" dirty="0"/>
              <a:t> allow to read and write primitive data types to input and output streams respectively, rather than just bytes or characters</a:t>
            </a:r>
          </a:p>
          <a:p>
            <a:endParaRPr lang="en-IN" dirty="0"/>
          </a:p>
          <a:p>
            <a:r>
              <a:rPr dirty="0" smtClean="0"/>
              <a:t>Data </a:t>
            </a:r>
            <a:r>
              <a:rPr dirty="0"/>
              <a:t>streams are </a:t>
            </a:r>
            <a:r>
              <a:rPr i="1" dirty="0">
                <a:solidFill>
                  <a:srgbClr val="FF0000"/>
                </a:solidFill>
              </a:rPr>
              <a:t>buffered.</a:t>
            </a:r>
            <a:r>
              <a:rPr dirty="0"/>
              <a:t> They process more than </a:t>
            </a:r>
            <a:r>
              <a:rPr dirty="0" smtClean="0"/>
              <a:t>single </a:t>
            </a:r>
            <a:r>
              <a:rPr dirty="0"/>
              <a:t>byte at a time. </a:t>
            </a:r>
            <a:endParaRPr dirty="0" smtClean="0"/>
          </a:p>
          <a:p>
            <a:endParaRPr lang="en-US" dirty="0"/>
          </a:p>
          <a:p>
            <a:r>
              <a:rPr lang="en-US" dirty="0" smtClean="0"/>
              <a:t>It supports operations like </a:t>
            </a:r>
            <a:r>
              <a:rPr lang="en-US" dirty="0" err="1" smtClean="0"/>
              <a:t>readInt</a:t>
            </a:r>
            <a:r>
              <a:rPr lang="en-US" dirty="0" smtClean="0"/>
              <a:t>, </a:t>
            </a:r>
            <a:r>
              <a:rPr lang="en-US" dirty="0" err="1" smtClean="0"/>
              <a:t>writeInt</a:t>
            </a:r>
            <a:r>
              <a:rPr lang="en-US" dirty="0" smtClean="0"/>
              <a:t>, </a:t>
            </a:r>
            <a:r>
              <a:rPr lang="en-US" dirty="0" err="1" smtClean="0"/>
              <a:t>readFloat</a:t>
            </a:r>
            <a:r>
              <a:rPr lang="en-US" dirty="0" smtClean="0"/>
              <a:t>, </a:t>
            </a:r>
            <a:r>
              <a:rPr lang="en-US" dirty="0" err="1" smtClean="0"/>
              <a:t>writeFloat</a:t>
            </a:r>
            <a:r>
              <a:rPr lang="en-US" dirty="0" smtClean="0"/>
              <a:t> </a:t>
            </a:r>
            <a:r>
              <a:rPr lang="en-US" dirty="0" err="1" smtClean="0"/>
              <a:t>etc</a:t>
            </a:r>
            <a:r>
              <a:rPr lang="en-US" dirty="0" smtClean="0"/>
              <a:t>,</a:t>
            </a:r>
            <a:endParaRPr dirty="0" smtClean="0"/>
          </a:p>
          <a:p>
            <a:endParaRPr lang="en-US" dirty="0"/>
          </a:p>
          <a:p>
            <a:endParaRPr dirty="0" smtClean="0"/>
          </a:p>
          <a:p>
            <a:endParaRPr lang="en-US" dirty="0"/>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576762"/>
            <a:ext cx="5967413"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AutoShape 6"/>
          <p:cNvSpPr>
            <a:spLocks noChangeArrowheads="1"/>
          </p:cNvSpPr>
          <p:nvPr/>
        </p:nvSpPr>
        <p:spPr bwMode="auto">
          <a:xfrm rot="-5400000">
            <a:off x="4953000" y="4191000"/>
            <a:ext cx="457200" cy="1524000"/>
          </a:xfrm>
          <a:prstGeom prst="can">
            <a:avLst>
              <a:gd name="adj" fmla="val 25540"/>
            </a:avLst>
          </a:prstGeom>
          <a:solidFill>
            <a:schemeClr val="accent1"/>
          </a:solidFill>
          <a:ln w="9525">
            <a:solidFill>
              <a:schemeClr val="tx1"/>
            </a:solidFill>
            <a:round/>
            <a:headEnd/>
            <a:tailEnd/>
          </a:ln>
        </p:spPr>
        <p:txBody>
          <a:bodyPr vert="eaVert" wrap="none" anchor="ctr"/>
          <a:lstStyle/>
          <a:p>
            <a:r>
              <a:rPr lang="en-US" sz="1200" b="1" dirty="0" err="1">
                <a:solidFill>
                  <a:schemeClr val="bg1"/>
                </a:solidFill>
              </a:rPr>
              <a:t>DataOutputStream</a:t>
            </a:r>
            <a:endParaRPr lang="en-US" sz="1200" b="1" dirty="0">
              <a:solidFill>
                <a:schemeClr val="bg1"/>
              </a:solidFill>
            </a:endParaRPr>
          </a:p>
        </p:txBody>
      </p:sp>
      <p:sp>
        <p:nvSpPr>
          <p:cNvPr id="23558" name="AutoShape 7"/>
          <p:cNvSpPr>
            <a:spLocks noChangeArrowheads="1"/>
          </p:cNvSpPr>
          <p:nvPr/>
        </p:nvSpPr>
        <p:spPr bwMode="auto">
          <a:xfrm rot="-5400000">
            <a:off x="4953000" y="5105400"/>
            <a:ext cx="457200" cy="1524000"/>
          </a:xfrm>
          <a:prstGeom prst="can">
            <a:avLst>
              <a:gd name="adj" fmla="val 25540"/>
            </a:avLst>
          </a:prstGeom>
          <a:solidFill>
            <a:schemeClr val="accent1"/>
          </a:solidFill>
          <a:ln w="9525">
            <a:solidFill>
              <a:schemeClr val="tx1"/>
            </a:solidFill>
            <a:round/>
            <a:headEnd/>
            <a:tailEnd/>
          </a:ln>
        </p:spPr>
        <p:txBody>
          <a:bodyPr vert="eaVert" wrap="none" anchor="ctr"/>
          <a:lstStyle/>
          <a:p>
            <a:r>
              <a:rPr lang="en-US" sz="1200" b="1" dirty="0" err="1">
                <a:solidFill>
                  <a:schemeClr val="bg1"/>
                </a:solidFill>
              </a:rPr>
              <a:t>DataInputStream</a:t>
            </a:r>
            <a:endParaRPr lang="en-US" sz="1200" b="1" dirty="0">
              <a:solidFill>
                <a:schemeClr val="bg1"/>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dirty="0" err="1" smtClean="0"/>
              <a:t>DataOutputStream</a:t>
            </a:r>
            <a:endParaRPr dirty="0"/>
          </a:p>
        </p:txBody>
      </p:sp>
      <p:sp>
        <p:nvSpPr>
          <p:cNvPr id="1402883" name="Rectangle 3"/>
          <p:cNvSpPr>
            <a:spLocks noGrp="1" noChangeArrowheads="1"/>
          </p:cNvSpPr>
          <p:nvPr>
            <p:ph type="body" idx="1"/>
          </p:nvPr>
        </p:nvSpPr>
        <p:spPr/>
        <p:txBody>
          <a:bodyPr/>
          <a:lstStyle/>
          <a:p>
            <a:pPr>
              <a:spcBef>
                <a:spcPts val="600"/>
              </a:spcBef>
              <a:defRPr/>
            </a:pPr>
            <a:r>
              <a:rPr dirty="0" err="1">
                <a:latin typeface="Arial" charset="0"/>
              </a:rPr>
              <a:t>DataOutputStream</a:t>
            </a:r>
            <a:r>
              <a:rPr dirty="0">
                <a:latin typeface="Arial" charset="0"/>
              </a:rPr>
              <a:t> </a:t>
            </a:r>
            <a:r>
              <a:rPr dirty="0">
                <a:solidFill>
                  <a:srgbClr val="FF0000"/>
                </a:solidFill>
                <a:latin typeface="Arial" charset="0"/>
              </a:rPr>
              <a:t>extends </a:t>
            </a:r>
            <a:r>
              <a:rPr dirty="0" err="1">
                <a:solidFill>
                  <a:srgbClr val="FF0000"/>
                </a:solidFill>
                <a:latin typeface="Arial" charset="0"/>
              </a:rPr>
              <a:t>FilterOutputStream</a:t>
            </a:r>
            <a:r>
              <a:rPr dirty="0" err="1">
                <a:latin typeface="Arial" charset="0"/>
              </a:rPr>
              <a:t>,which</a:t>
            </a:r>
            <a:r>
              <a:rPr dirty="0">
                <a:latin typeface="Arial" charset="0"/>
              </a:rPr>
              <a:t>  extends </a:t>
            </a:r>
            <a:r>
              <a:rPr dirty="0" err="1" smtClean="0">
                <a:latin typeface="Arial" charset="0"/>
              </a:rPr>
              <a:t>OutputStream</a:t>
            </a:r>
            <a:endParaRPr dirty="0">
              <a:latin typeface="Arial" charset="0"/>
            </a:endParaRPr>
          </a:p>
          <a:p>
            <a:pPr>
              <a:spcBef>
                <a:spcPts val="600"/>
              </a:spcBef>
              <a:defRPr/>
            </a:pPr>
            <a:endParaRPr lang="en-US" dirty="0" smtClean="0">
              <a:latin typeface="Arial" charset="0"/>
            </a:endParaRPr>
          </a:p>
          <a:p>
            <a:pPr>
              <a:spcBef>
                <a:spcPts val="600"/>
              </a:spcBef>
              <a:defRPr/>
            </a:pPr>
            <a:r>
              <a:rPr dirty="0" smtClean="0">
                <a:latin typeface="Arial" charset="0"/>
              </a:rPr>
              <a:t>It </a:t>
            </a:r>
            <a:r>
              <a:rPr dirty="0">
                <a:solidFill>
                  <a:srgbClr val="FF0000"/>
                </a:solidFill>
                <a:latin typeface="Arial" charset="0"/>
              </a:rPr>
              <a:t>implements </a:t>
            </a:r>
            <a:r>
              <a:rPr dirty="0" err="1">
                <a:solidFill>
                  <a:srgbClr val="FF0000"/>
                </a:solidFill>
                <a:latin typeface="Arial" charset="0"/>
              </a:rPr>
              <a:t>DataOutput</a:t>
            </a:r>
            <a:r>
              <a:rPr dirty="0">
                <a:latin typeface="Arial" charset="0"/>
              </a:rPr>
              <a:t> interface</a:t>
            </a:r>
            <a:r>
              <a:rPr dirty="0" smtClean="0">
                <a:latin typeface="Arial" charset="0"/>
              </a:rPr>
              <a:t>.</a:t>
            </a:r>
          </a:p>
          <a:p>
            <a:pPr>
              <a:spcBef>
                <a:spcPts val="600"/>
              </a:spcBef>
              <a:defRPr/>
            </a:pPr>
            <a:endParaRPr dirty="0">
              <a:latin typeface="Arial" charset="0"/>
            </a:endParaRPr>
          </a:p>
          <a:p>
            <a:pPr>
              <a:spcBef>
                <a:spcPts val="600"/>
              </a:spcBef>
              <a:defRPr/>
            </a:pPr>
            <a:r>
              <a:rPr dirty="0">
                <a:latin typeface="Arial" charset="0"/>
              </a:rPr>
              <a:t>This </a:t>
            </a:r>
            <a:r>
              <a:rPr dirty="0">
                <a:solidFill>
                  <a:srgbClr val="FF0000"/>
                </a:solidFill>
                <a:latin typeface="Arial" charset="0"/>
              </a:rPr>
              <a:t>interface</a:t>
            </a:r>
            <a:r>
              <a:rPr dirty="0">
                <a:latin typeface="Arial" charset="0"/>
              </a:rPr>
              <a:t> defines methods that convert value of primitive type into a byte and then writes to underlying stream.</a:t>
            </a:r>
          </a:p>
          <a:p>
            <a:pPr>
              <a:spcBef>
                <a:spcPts val="600"/>
              </a:spcBef>
              <a:defRPr/>
            </a:pPr>
            <a:endParaRPr dirty="0" smtClean="0">
              <a:solidFill>
                <a:srgbClr val="FF0000"/>
              </a:solidFill>
              <a:latin typeface="Arial" charset="0"/>
            </a:endParaRPr>
          </a:p>
          <a:p>
            <a:pPr>
              <a:spcBef>
                <a:spcPts val="600"/>
              </a:spcBef>
              <a:defRPr/>
            </a:pPr>
            <a:r>
              <a:rPr dirty="0" err="1" smtClean="0">
                <a:solidFill>
                  <a:srgbClr val="FF0000"/>
                </a:solidFill>
                <a:latin typeface="Arial" charset="0"/>
              </a:rPr>
              <a:t>DataOutputStream</a:t>
            </a:r>
            <a:r>
              <a:rPr dirty="0" smtClean="0">
                <a:latin typeface="Arial" charset="0"/>
              </a:rPr>
              <a:t> </a:t>
            </a:r>
            <a:r>
              <a:rPr dirty="0">
                <a:latin typeface="Arial" charset="0"/>
              </a:rPr>
              <a:t>must be attached to some other </a:t>
            </a:r>
            <a:r>
              <a:rPr dirty="0" err="1">
                <a:latin typeface="Arial" charset="0"/>
              </a:rPr>
              <a:t>OutputStream</a:t>
            </a:r>
            <a:r>
              <a:rPr dirty="0">
                <a:latin typeface="Arial" charset="0"/>
              </a:rPr>
              <a:t>. </a:t>
            </a:r>
          </a:p>
          <a:p>
            <a:pPr>
              <a:spcBef>
                <a:spcPts val="600"/>
              </a:spcBef>
              <a:defRPr/>
            </a:pPr>
            <a:endParaRPr dirty="0" smtClean="0">
              <a:latin typeface="Arial" charset="0"/>
            </a:endParaRPr>
          </a:p>
          <a:p>
            <a:pPr>
              <a:spcBef>
                <a:spcPts val="600"/>
              </a:spcBef>
              <a:defRPr/>
            </a:pPr>
            <a:r>
              <a:rPr dirty="0" smtClean="0">
                <a:latin typeface="Arial" charset="0"/>
              </a:rPr>
              <a:t>Example</a:t>
            </a:r>
            <a:r>
              <a:rPr dirty="0">
                <a:latin typeface="Arial" charset="0"/>
              </a:rPr>
              <a:t>:</a:t>
            </a:r>
          </a:p>
          <a:p>
            <a:pPr>
              <a:spcBef>
                <a:spcPts val="600"/>
              </a:spcBef>
              <a:buFont typeface="Wingdings" pitchFamily="2" charset="2"/>
              <a:buNone/>
              <a:defRPr/>
            </a:pPr>
            <a:r>
              <a:rPr dirty="0">
                <a:latin typeface="Arial" charset="0"/>
              </a:rPr>
              <a:t>	</a:t>
            </a:r>
            <a:r>
              <a:rPr dirty="0" err="1">
                <a:latin typeface="Arial" charset="0"/>
              </a:rPr>
              <a:t>DataOutputStream</a:t>
            </a:r>
            <a:r>
              <a:rPr dirty="0">
                <a:latin typeface="Arial" charset="0"/>
              </a:rPr>
              <a:t> is attached to a </a:t>
            </a:r>
            <a:r>
              <a:rPr dirty="0" err="1" smtClean="0">
                <a:latin typeface="Arial" charset="0"/>
              </a:rPr>
              <a:t>FileOutputStream</a:t>
            </a:r>
            <a:r>
              <a:rPr dirty="0" smtClean="0">
                <a:latin typeface="Arial" charset="0"/>
              </a:rPr>
              <a:t> to </a:t>
            </a:r>
            <a:r>
              <a:rPr dirty="0">
                <a:latin typeface="Arial" charset="0"/>
              </a:rPr>
              <a:t>write to a file on the file system named File1.txt </a:t>
            </a:r>
          </a:p>
          <a:p>
            <a:pPr>
              <a:lnSpc>
                <a:spcPct val="90000"/>
              </a:lnSpc>
              <a:spcBef>
                <a:spcPts val="0"/>
              </a:spcBef>
              <a:buFont typeface="Wingdings" pitchFamily="2" charset="2"/>
              <a:buNone/>
              <a:defRPr/>
            </a:pPr>
            <a:r>
              <a:rPr sz="1400" dirty="0">
                <a:latin typeface="Courier New" pitchFamily="49" charset="0"/>
              </a:rPr>
              <a:t>	</a:t>
            </a:r>
          </a:p>
          <a:p>
            <a:pPr>
              <a:lnSpc>
                <a:spcPct val="90000"/>
              </a:lnSpc>
              <a:spcBef>
                <a:spcPts val="0"/>
              </a:spcBef>
              <a:buFont typeface="Wingdings" pitchFamily="2" charset="2"/>
              <a:buNone/>
              <a:defRPr/>
            </a:pPr>
            <a:r>
              <a:rPr sz="1400" b="1" dirty="0" smtClean="0">
                <a:solidFill>
                  <a:srgbClr val="FF0000"/>
                </a:solidFill>
                <a:latin typeface="Courier New" pitchFamily="49" charset="0"/>
              </a:rPr>
              <a:t>	  </a:t>
            </a:r>
            <a:r>
              <a:rPr b="1" dirty="0" err="1" smtClean="0">
                <a:solidFill>
                  <a:srgbClr val="FF0000"/>
                </a:solidFill>
                <a:latin typeface="+mj-lt"/>
              </a:rPr>
              <a:t>DataOutputStream</a:t>
            </a:r>
            <a:r>
              <a:rPr dirty="0" smtClean="0">
                <a:solidFill>
                  <a:srgbClr val="FF0000"/>
                </a:solidFill>
                <a:latin typeface="+mj-lt"/>
              </a:rPr>
              <a:t> </a:t>
            </a:r>
            <a:r>
              <a:rPr dirty="0">
                <a:solidFill>
                  <a:srgbClr val="FF0000"/>
                </a:solidFill>
                <a:latin typeface="+mj-lt"/>
              </a:rPr>
              <a:t>dos = new </a:t>
            </a:r>
            <a:r>
              <a:rPr b="1" dirty="0" err="1">
                <a:solidFill>
                  <a:srgbClr val="FF0000"/>
                </a:solidFill>
                <a:latin typeface="+mj-lt"/>
              </a:rPr>
              <a:t>DataOutputStream</a:t>
            </a:r>
            <a:r>
              <a:rPr dirty="0">
                <a:solidFill>
                  <a:srgbClr val="FF0000"/>
                </a:solidFill>
                <a:latin typeface="+mj-lt"/>
              </a:rPr>
              <a:t>(new </a:t>
            </a:r>
            <a:r>
              <a:rPr dirty="0" smtClean="0">
                <a:solidFill>
                  <a:srgbClr val="FF0000"/>
                </a:solidFill>
                <a:latin typeface="+mj-lt"/>
              </a:rPr>
              <a:t>						</a:t>
            </a:r>
            <a:r>
              <a:rPr dirty="0">
                <a:solidFill>
                  <a:srgbClr val="FF0000"/>
                </a:solidFill>
                <a:latin typeface="+mj-lt"/>
              </a:rPr>
              <a:t>		</a:t>
            </a:r>
            <a:r>
              <a:rPr b="1" dirty="0" err="1">
                <a:solidFill>
                  <a:srgbClr val="FF0000"/>
                </a:solidFill>
                <a:latin typeface="+mj-lt"/>
              </a:rPr>
              <a:t>FileOutputStream</a:t>
            </a:r>
            <a:r>
              <a:rPr dirty="0">
                <a:solidFill>
                  <a:srgbClr val="FF0000"/>
                </a:solidFill>
                <a:latin typeface="+mj-lt"/>
              </a:rPr>
              <a:t>(“File1.txt"));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r>
              <a:rPr lang="en-US" dirty="0" smtClean="0"/>
              <a:t>Use the classes and interfaces in java.io package</a:t>
            </a:r>
          </a:p>
          <a:p>
            <a:r>
              <a:rPr lang="en-US" dirty="0" smtClean="0"/>
              <a:t>Perform Read and Write operations on files</a:t>
            </a:r>
          </a:p>
          <a:p>
            <a:r>
              <a:rPr lang="en-US" dirty="0" smtClean="0"/>
              <a:t>Persist an object in a file</a:t>
            </a:r>
          </a:p>
          <a:p>
            <a:r>
              <a:rPr lang="en-US" dirty="0" smtClean="0"/>
              <a:t>Use Random access files</a:t>
            </a:r>
            <a:endParaRPr lang="en-US" dirty="0"/>
          </a:p>
          <a:p>
            <a:pPr lvl="3"/>
            <a:endParaRPr lang="en-US" dirty="0"/>
          </a:p>
        </p:txBody>
      </p:sp>
      <p:pic>
        <p:nvPicPr>
          <p:cNvPr id="4" name="Picture 3"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8768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96196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dirty="0" err="1" smtClean="0"/>
              <a:t>DataInputStream</a:t>
            </a:r>
            <a:endParaRPr dirty="0"/>
          </a:p>
        </p:txBody>
      </p:sp>
      <p:sp>
        <p:nvSpPr>
          <p:cNvPr id="1444867" name="Rectangle 3"/>
          <p:cNvSpPr>
            <a:spLocks noGrp="1" noChangeArrowheads="1"/>
          </p:cNvSpPr>
          <p:nvPr>
            <p:ph type="body" idx="1"/>
          </p:nvPr>
        </p:nvSpPr>
        <p:spPr/>
        <p:txBody>
          <a:bodyPr/>
          <a:lstStyle/>
          <a:p>
            <a:pPr>
              <a:spcBef>
                <a:spcPts val="600"/>
              </a:spcBef>
              <a:defRPr/>
            </a:pPr>
            <a:r>
              <a:rPr dirty="0" err="1">
                <a:latin typeface="Arial" charset="0"/>
              </a:rPr>
              <a:t>DataInputStream</a:t>
            </a:r>
            <a:r>
              <a:rPr dirty="0">
                <a:latin typeface="Arial" charset="0"/>
              </a:rPr>
              <a:t> is complement of </a:t>
            </a:r>
            <a:r>
              <a:rPr dirty="0" err="1" smtClean="0">
                <a:latin typeface="Arial" charset="0"/>
              </a:rPr>
              <a:t>DataOutputStream</a:t>
            </a:r>
            <a:endParaRPr dirty="0" smtClean="0">
              <a:latin typeface="Arial" charset="0"/>
            </a:endParaRPr>
          </a:p>
          <a:p>
            <a:pPr>
              <a:spcBef>
                <a:spcPts val="600"/>
              </a:spcBef>
              <a:defRPr/>
            </a:pPr>
            <a:endParaRPr dirty="0">
              <a:latin typeface="Arial" charset="0"/>
            </a:endParaRPr>
          </a:p>
          <a:p>
            <a:pPr>
              <a:spcBef>
                <a:spcPts val="600"/>
              </a:spcBef>
              <a:defRPr/>
            </a:pPr>
            <a:r>
              <a:rPr dirty="0">
                <a:latin typeface="Arial" charset="0"/>
              </a:rPr>
              <a:t>It extends </a:t>
            </a:r>
            <a:r>
              <a:rPr dirty="0" err="1">
                <a:latin typeface="Arial" charset="0"/>
              </a:rPr>
              <a:t>FilterInputStream</a:t>
            </a:r>
            <a:r>
              <a:rPr dirty="0">
                <a:latin typeface="Arial" charset="0"/>
              </a:rPr>
              <a:t>, which extends </a:t>
            </a:r>
            <a:r>
              <a:rPr dirty="0" err="1">
                <a:latin typeface="Arial" charset="0"/>
              </a:rPr>
              <a:t>InputStream</a:t>
            </a:r>
            <a:r>
              <a:rPr dirty="0" smtClean="0">
                <a:latin typeface="Arial" charset="0"/>
              </a:rPr>
              <a:t>.</a:t>
            </a:r>
          </a:p>
          <a:p>
            <a:pPr>
              <a:spcBef>
                <a:spcPts val="600"/>
              </a:spcBef>
              <a:defRPr/>
            </a:pPr>
            <a:endParaRPr dirty="0">
              <a:latin typeface="Arial" charset="0"/>
            </a:endParaRPr>
          </a:p>
          <a:p>
            <a:pPr>
              <a:spcBef>
                <a:spcPts val="600"/>
              </a:spcBef>
              <a:defRPr/>
            </a:pPr>
            <a:r>
              <a:rPr dirty="0">
                <a:latin typeface="Arial" charset="0"/>
              </a:rPr>
              <a:t>It </a:t>
            </a:r>
            <a:r>
              <a:rPr dirty="0">
                <a:solidFill>
                  <a:srgbClr val="FF0000"/>
                </a:solidFill>
                <a:latin typeface="Arial" charset="0"/>
              </a:rPr>
              <a:t>implements </a:t>
            </a:r>
            <a:r>
              <a:rPr dirty="0" err="1">
                <a:solidFill>
                  <a:srgbClr val="FF0000"/>
                </a:solidFill>
                <a:latin typeface="Arial" charset="0"/>
              </a:rPr>
              <a:t>DataInput</a:t>
            </a:r>
            <a:r>
              <a:rPr dirty="0">
                <a:latin typeface="Arial" charset="0"/>
              </a:rPr>
              <a:t> interface</a:t>
            </a:r>
            <a:r>
              <a:rPr dirty="0" smtClean="0">
                <a:latin typeface="Arial" charset="0"/>
              </a:rPr>
              <a:t>.</a:t>
            </a:r>
          </a:p>
          <a:p>
            <a:pPr>
              <a:spcBef>
                <a:spcPts val="600"/>
              </a:spcBef>
              <a:defRPr/>
            </a:pPr>
            <a:endParaRPr dirty="0">
              <a:latin typeface="Arial" charset="0"/>
            </a:endParaRPr>
          </a:p>
          <a:p>
            <a:pPr>
              <a:spcBef>
                <a:spcPts val="600"/>
              </a:spcBef>
              <a:defRPr/>
            </a:pPr>
            <a:r>
              <a:rPr dirty="0">
                <a:latin typeface="Arial" charset="0"/>
              </a:rPr>
              <a:t>This </a:t>
            </a:r>
            <a:r>
              <a:rPr dirty="0">
                <a:solidFill>
                  <a:srgbClr val="FF0000"/>
                </a:solidFill>
                <a:latin typeface="Arial" charset="0"/>
              </a:rPr>
              <a:t>interface</a:t>
            </a:r>
            <a:r>
              <a:rPr dirty="0">
                <a:latin typeface="Arial" charset="0"/>
              </a:rPr>
              <a:t> reads a sequence of bytes and convert them into values of primitive type</a:t>
            </a:r>
            <a:r>
              <a:rPr dirty="0" smtClean="0">
                <a:latin typeface="Arial" charset="0"/>
              </a:rPr>
              <a:t>.</a:t>
            </a:r>
          </a:p>
          <a:p>
            <a:pPr>
              <a:spcBef>
                <a:spcPts val="600"/>
              </a:spcBef>
              <a:defRPr/>
            </a:pPr>
            <a:endParaRPr dirty="0">
              <a:latin typeface="Arial" charset="0"/>
            </a:endParaRPr>
          </a:p>
          <a:p>
            <a:pPr>
              <a:spcBef>
                <a:spcPts val="600"/>
              </a:spcBef>
              <a:defRPr/>
            </a:pPr>
            <a:r>
              <a:rPr dirty="0">
                <a:latin typeface="Arial" charset="0"/>
              </a:rPr>
              <a:t>Example:</a:t>
            </a:r>
          </a:p>
          <a:p>
            <a:pPr>
              <a:spcBef>
                <a:spcPts val="600"/>
              </a:spcBef>
              <a:buFont typeface="Wingdings" pitchFamily="2" charset="2"/>
              <a:buNone/>
              <a:defRPr/>
            </a:pPr>
            <a:r>
              <a:rPr dirty="0">
                <a:latin typeface="Arial" charset="0"/>
              </a:rPr>
              <a:t>	</a:t>
            </a:r>
            <a:r>
              <a:rPr dirty="0" err="1">
                <a:latin typeface="Arial" charset="0"/>
              </a:rPr>
              <a:t>DataInputStream</a:t>
            </a:r>
            <a:r>
              <a:rPr dirty="0">
                <a:latin typeface="Arial" charset="0"/>
              </a:rPr>
              <a:t> is attached to a </a:t>
            </a:r>
            <a:r>
              <a:rPr dirty="0" err="1">
                <a:latin typeface="Arial" charset="0"/>
              </a:rPr>
              <a:t>FileInputStream</a:t>
            </a:r>
            <a:r>
              <a:rPr dirty="0">
                <a:latin typeface="Arial" charset="0"/>
              </a:rPr>
              <a:t> to read a file on the file system named File1.txt </a:t>
            </a:r>
          </a:p>
          <a:p>
            <a:pPr>
              <a:spcBef>
                <a:spcPts val="0"/>
              </a:spcBef>
              <a:buFont typeface="Wingdings" pitchFamily="2" charset="2"/>
              <a:buNone/>
              <a:defRPr/>
            </a:pPr>
            <a:r>
              <a:rPr sz="1400" dirty="0">
                <a:latin typeface="Courier New" pitchFamily="49" charset="0"/>
              </a:rPr>
              <a:t>	</a:t>
            </a:r>
          </a:p>
          <a:p>
            <a:pPr>
              <a:spcBef>
                <a:spcPts val="0"/>
              </a:spcBef>
              <a:buFont typeface="Wingdings" pitchFamily="2" charset="2"/>
              <a:buNone/>
              <a:defRPr/>
            </a:pPr>
            <a:r>
              <a:rPr sz="1400" b="1" dirty="0">
                <a:solidFill>
                  <a:srgbClr val="FF0000"/>
                </a:solidFill>
                <a:latin typeface="Courier New" pitchFamily="49" charset="0"/>
              </a:rPr>
              <a:t>  </a:t>
            </a:r>
            <a:r>
              <a:rPr b="1" dirty="0" err="1">
                <a:solidFill>
                  <a:srgbClr val="FF0000"/>
                </a:solidFill>
                <a:latin typeface="+mj-lt"/>
              </a:rPr>
              <a:t>DataInputStream</a:t>
            </a:r>
            <a:r>
              <a:rPr dirty="0">
                <a:solidFill>
                  <a:srgbClr val="FF0000"/>
                </a:solidFill>
                <a:latin typeface="+mj-lt"/>
              </a:rPr>
              <a:t> dis = new </a:t>
            </a:r>
            <a:r>
              <a:rPr b="1" dirty="0" err="1" smtClean="0">
                <a:solidFill>
                  <a:srgbClr val="FF0000"/>
                </a:solidFill>
                <a:latin typeface="+mj-lt"/>
              </a:rPr>
              <a:t>DataInputStream</a:t>
            </a:r>
            <a:r>
              <a:rPr dirty="0" smtClean="0">
                <a:solidFill>
                  <a:srgbClr val="FF0000"/>
                </a:solidFill>
                <a:latin typeface="+mj-lt"/>
              </a:rPr>
              <a:t>(n</a:t>
            </a:r>
            <a:r>
              <a:rPr lang="en-US" dirty="0" smtClean="0">
                <a:solidFill>
                  <a:srgbClr val="FF0000"/>
                </a:solidFill>
                <a:latin typeface="+mj-lt"/>
              </a:rPr>
              <a:t>ew</a:t>
            </a:r>
            <a:r>
              <a:rPr dirty="0" smtClean="0">
                <a:solidFill>
                  <a:srgbClr val="FF0000"/>
                </a:solidFill>
                <a:latin typeface="+mj-lt"/>
              </a:rPr>
              <a:t> </a:t>
            </a:r>
            <a:r>
              <a:rPr b="1" dirty="0" err="1">
                <a:solidFill>
                  <a:srgbClr val="FF0000"/>
                </a:solidFill>
                <a:latin typeface="+mj-lt"/>
              </a:rPr>
              <a:t>FileInputStream</a:t>
            </a:r>
            <a:r>
              <a:rPr dirty="0">
                <a:solidFill>
                  <a:srgbClr val="FF0000"/>
                </a:solidFill>
                <a:latin typeface="+mj-lt"/>
              </a:rPr>
              <a:t>(“File1.txt")); </a:t>
            </a:r>
          </a:p>
          <a:p>
            <a:pPr>
              <a:spcBef>
                <a:spcPts val="0"/>
              </a:spcBef>
              <a:buFont typeface="Wingdings" pitchFamily="2" charset="2"/>
              <a:buNone/>
              <a:defRPr/>
            </a:pPr>
            <a:r>
              <a:rPr sz="1400" dirty="0">
                <a:solidFill>
                  <a:srgbClr val="FF0000"/>
                </a:solidFill>
                <a:latin typeface="Arial" charset="0"/>
              </a:rPr>
              <a:t>		</a:t>
            </a:r>
          </a:p>
          <a:p>
            <a:pPr>
              <a:spcBef>
                <a:spcPts val="0"/>
              </a:spcBef>
              <a:buFont typeface="Wingdings" pitchFamily="2" charset="2"/>
              <a:buNone/>
              <a:defRPr/>
            </a:pPr>
            <a:r>
              <a:rPr sz="1400" dirty="0">
                <a:solidFill>
                  <a:srgbClr val="FF0000"/>
                </a:solidFill>
                <a:latin typeface="Arial" charset="0"/>
              </a:rPr>
              <a:t>					</a:t>
            </a:r>
            <a:endParaRPr b="1" i="1" dirty="0">
              <a:solidFill>
                <a:schemeClr val="accent2"/>
              </a:solidFill>
              <a:latin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dirty="0"/>
              <a:t>Stream </a:t>
            </a:r>
            <a:r>
              <a:rPr dirty="0" err="1"/>
              <a:t>Tokenizers</a:t>
            </a:r>
            <a:endParaRPr dirty="0"/>
          </a:p>
        </p:txBody>
      </p:sp>
      <p:sp>
        <p:nvSpPr>
          <p:cNvPr id="1409027" name="Rectangle 3"/>
          <p:cNvSpPr>
            <a:spLocks noGrp="1" noChangeArrowheads="1"/>
          </p:cNvSpPr>
          <p:nvPr>
            <p:ph type="body" idx="1"/>
          </p:nvPr>
        </p:nvSpPr>
        <p:spPr/>
        <p:txBody>
          <a:bodyPr/>
          <a:lstStyle/>
          <a:p>
            <a:pPr>
              <a:lnSpc>
                <a:spcPct val="80000"/>
              </a:lnSpc>
              <a:spcBef>
                <a:spcPts val="0"/>
              </a:spcBef>
              <a:defRPr/>
            </a:pPr>
            <a:r>
              <a:rPr b="1" dirty="0" err="1">
                <a:solidFill>
                  <a:srgbClr val="FF0000"/>
                </a:solidFill>
              </a:rPr>
              <a:t>StreamTokenizer</a:t>
            </a:r>
            <a:r>
              <a:rPr b="1" dirty="0"/>
              <a:t> reads text streams as sequences of tokens. </a:t>
            </a:r>
          </a:p>
          <a:p>
            <a:pPr>
              <a:lnSpc>
                <a:spcPct val="80000"/>
              </a:lnSpc>
              <a:spcBef>
                <a:spcPts val="0"/>
              </a:spcBef>
              <a:buFont typeface="Wingdings" pitchFamily="2" charset="2"/>
              <a:buNone/>
              <a:defRPr/>
            </a:pPr>
            <a:r>
              <a:rPr sz="1600" b="1" dirty="0">
                <a:latin typeface="+mj-lt"/>
              </a:rPr>
              <a:t> </a:t>
            </a:r>
            <a:endParaRPr sz="1600" dirty="0">
              <a:latin typeface="+mj-lt"/>
            </a:endParaRPr>
          </a:p>
          <a:p>
            <a:pPr marL="0" indent="0">
              <a:spcBef>
                <a:spcPts val="600"/>
              </a:spcBef>
              <a:buNone/>
              <a:defRPr/>
            </a:pPr>
            <a:r>
              <a:rPr sz="1600" dirty="0">
                <a:latin typeface="+mj-lt"/>
              </a:rPr>
              <a:t>    try {</a:t>
            </a:r>
          </a:p>
          <a:p>
            <a:pPr marL="0" indent="0">
              <a:spcBef>
                <a:spcPts val="600"/>
              </a:spcBef>
              <a:buNone/>
              <a:defRPr/>
            </a:pPr>
            <a:r>
              <a:rPr sz="1600" dirty="0">
                <a:latin typeface="+mj-lt"/>
              </a:rPr>
              <a:t>      </a:t>
            </a:r>
            <a:r>
              <a:rPr sz="1600" dirty="0" err="1">
                <a:latin typeface="+mj-lt"/>
              </a:rPr>
              <a:t>StringReader</a:t>
            </a:r>
            <a:r>
              <a:rPr sz="1600" dirty="0">
                <a:latin typeface="+mj-lt"/>
              </a:rPr>
              <a:t> </a:t>
            </a:r>
            <a:r>
              <a:rPr sz="1600" dirty="0" err="1">
                <a:latin typeface="+mj-lt"/>
              </a:rPr>
              <a:t>sr</a:t>
            </a:r>
            <a:r>
              <a:rPr sz="1600" dirty="0">
                <a:latin typeface="+mj-lt"/>
              </a:rPr>
              <a:t> = new </a:t>
            </a:r>
            <a:r>
              <a:rPr sz="1600" dirty="0" err="1">
                <a:latin typeface="+mj-lt"/>
              </a:rPr>
              <a:t>StringReader</a:t>
            </a:r>
            <a:r>
              <a:rPr sz="1600" dirty="0">
                <a:latin typeface="+mj-lt"/>
              </a:rPr>
              <a:t>("Hi! this is 1 Java Virtual 3 Guru from </a:t>
            </a:r>
            <a:r>
              <a:rPr lang="en-US" sz="1600" dirty="0" err="1" smtClean="0">
                <a:latin typeface="+mj-lt"/>
              </a:rPr>
              <a:t>TechM</a:t>
            </a:r>
            <a:r>
              <a:rPr sz="1600" dirty="0" smtClean="0">
                <a:latin typeface="+mj-lt"/>
              </a:rPr>
              <a:t>");</a:t>
            </a:r>
            <a:endParaRPr sz="1600" dirty="0">
              <a:latin typeface="+mj-lt"/>
            </a:endParaRPr>
          </a:p>
          <a:p>
            <a:pPr marL="0" indent="0">
              <a:spcBef>
                <a:spcPts val="600"/>
              </a:spcBef>
              <a:buNone/>
              <a:defRPr/>
            </a:pPr>
            <a:r>
              <a:rPr sz="1600" dirty="0">
                <a:latin typeface="+mj-lt"/>
              </a:rPr>
              <a:t>      </a:t>
            </a:r>
            <a:r>
              <a:rPr sz="1600" dirty="0" err="1">
                <a:latin typeface="+mj-lt"/>
              </a:rPr>
              <a:t>StreamTokenizer</a:t>
            </a:r>
            <a:r>
              <a:rPr sz="1600" dirty="0">
                <a:latin typeface="+mj-lt"/>
              </a:rPr>
              <a:t> </a:t>
            </a:r>
            <a:r>
              <a:rPr sz="1600" dirty="0" err="1">
                <a:latin typeface="+mj-lt"/>
              </a:rPr>
              <a:t>st</a:t>
            </a:r>
            <a:r>
              <a:rPr sz="1600" dirty="0">
                <a:latin typeface="+mj-lt"/>
              </a:rPr>
              <a:t> = new </a:t>
            </a:r>
            <a:r>
              <a:rPr sz="1600" dirty="0" err="1">
                <a:latin typeface="+mj-lt"/>
              </a:rPr>
              <a:t>StreamTokenizer</a:t>
            </a:r>
            <a:r>
              <a:rPr sz="1600" dirty="0">
                <a:latin typeface="+mj-lt"/>
              </a:rPr>
              <a:t>(</a:t>
            </a:r>
            <a:r>
              <a:rPr sz="1600" dirty="0" err="1">
                <a:latin typeface="+mj-lt"/>
              </a:rPr>
              <a:t>sr</a:t>
            </a:r>
            <a:r>
              <a:rPr sz="1600" dirty="0">
                <a:latin typeface="+mj-lt"/>
              </a:rPr>
              <a:t>);</a:t>
            </a:r>
          </a:p>
          <a:p>
            <a:pPr marL="0" indent="0">
              <a:spcBef>
                <a:spcPts val="600"/>
              </a:spcBef>
              <a:buNone/>
              <a:defRPr/>
            </a:pPr>
            <a:r>
              <a:rPr sz="1600" dirty="0">
                <a:latin typeface="+mj-lt"/>
              </a:rPr>
              <a:t>      </a:t>
            </a:r>
            <a:r>
              <a:rPr sz="1600" dirty="0" err="1">
                <a:latin typeface="+mj-lt"/>
              </a:rPr>
              <a:t>st.resetSyntax</a:t>
            </a:r>
            <a:r>
              <a:rPr sz="1600" dirty="0">
                <a:latin typeface="+mj-lt"/>
              </a:rPr>
              <a:t>();</a:t>
            </a:r>
          </a:p>
          <a:p>
            <a:pPr marL="0" indent="0">
              <a:spcBef>
                <a:spcPts val="600"/>
              </a:spcBef>
              <a:buNone/>
              <a:defRPr/>
            </a:pPr>
            <a:r>
              <a:rPr sz="1600" dirty="0">
                <a:latin typeface="+mj-lt"/>
              </a:rPr>
              <a:t>      </a:t>
            </a:r>
            <a:r>
              <a:rPr sz="1600" dirty="0" err="1">
                <a:latin typeface="+mj-lt"/>
              </a:rPr>
              <a:t>st.wordChars</a:t>
            </a:r>
            <a:r>
              <a:rPr sz="1600" dirty="0">
                <a:latin typeface="+mj-lt"/>
              </a:rPr>
              <a:t>('A', 'Z');</a:t>
            </a:r>
          </a:p>
          <a:p>
            <a:pPr marL="0" indent="0">
              <a:spcBef>
                <a:spcPts val="600"/>
              </a:spcBef>
              <a:buNone/>
              <a:defRPr/>
            </a:pPr>
            <a:r>
              <a:rPr sz="1600" dirty="0">
                <a:latin typeface="+mj-lt"/>
              </a:rPr>
              <a:t>      </a:t>
            </a:r>
            <a:r>
              <a:rPr sz="1600" dirty="0" err="1">
                <a:latin typeface="+mj-lt"/>
              </a:rPr>
              <a:t>st.wordChars</a:t>
            </a:r>
            <a:r>
              <a:rPr sz="1600" dirty="0">
                <a:latin typeface="+mj-lt"/>
              </a:rPr>
              <a:t>('a', 'z');</a:t>
            </a:r>
          </a:p>
          <a:p>
            <a:pPr marL="0" indent="0">
              <a:spcBef>
                <a:spcPts val="600"/>
              </a:spcBef>
              <a:buNone/>
              <a:defRPr/>
            </a:pPr>
            <a:r>
              <a:rPr sz="1600" dirty="0">
                <a:latin typeface="+mj-lt"/>
              </a:rPr>
              <a:t>      </a:t>
            </a:r>
            <a:r>
              <a:rPr sz="1600" dirty="0" err="1">
                <a:latin typeface="+mj-lt"/>
              </a:rPr>
              <a:t>int</a:t>
            </a:r>
            <a:r>
              <a:rPr sz="1600" dirty="0">
                <a:latin typeface="+mj-lt"/>
              </a:rPr>
              <a:t> type;</a:t>
            </a:r>
          </a:p>
          <a:p>
            <a:pPr marL="0" indent="0">
              <a:spcBef>
                <a:spcPts val="600"/>
              </a:spcBef>
              <a:buNone/>
              <a:defRPr/>
            </a:pPr>
            <a:r>
              <a:rPr sz="1600" dirty="0">
                <a:latin typeface="+mj-lt"/>
              </a:rPr>
              <a:t>      while ((type = </a:t>
            </a:r>
            <a:r>
              <a:rPr sz="1600" dirty="0" err="1">
                <a:latin typeface="+mj-lt"/>
              </a:rPr>
              <a:t>st.nextToken</a:t>
            </a:r>
            <a:r>
              <a:rPr sz="1600" dirty="0">
                <a:latin typeface="+mj-lt"/>
              </a:rPr>
              <a:t>()) != </a:t>
            </a:r>
            <a:r>
              <a:rPr sz="1600" dirty="0" err="1">
                <a:latin typeface="+mj-lt"/>
              </a:rPr>
              <a:t>StreamTokenizer.TT_EOF</a:t>
            </a:r>
            <a:r>
              <a:rPr sz="1600" dirty="0">
                <a:latin typeface="+mj-lt"/>
              </a:rPr>
              <a:t>) {</a:t>
            </a:r>
          </a:p>
          <a:p>
            <a:pPr marL="0" indent="0">
              <a:spcBef>
                <a:spcPts val="600"/>
              </a:spcBef>
              <a:buNone/>
              <a:defRPr/>
            </a:pPr>
            <a:r>
              <a:rPr sz="1600" dirty="0">
                <a:latin typeface="+mj-lt"/>
              </a:rPr>
              <a:t>          if (type == </a:t>
            </a:r>
            <a:r>
              <a:rPr sz="1600" dirty="0" err="1">
                <a:latin typeface="+mj-lt"/>
              </a:rPr>
              <a:t>StreamTokenizer.TT_WORD</a:t>
            </a:r>
            <a:r>
              <a:rPr sz="1600" dirty="0">
                <a:latin typeface="+mj-lt"/>
              </a:rPr>
              <a:t>)</a:t>
            </a:r>
          </a:p>
          <a:p>
            <a:pPr marL="0" indent="0">
              <a:spcBef>
                <a:spcPts val="600"/>
              </a:spcBef>
              <a:buNone/>
              <a:defRPr/>
            </a:pPr>
            <a:r>
              <a:rPr sz="1600" dirty="0">
                <a:latin typeface="+mj-lt"/>
              </a:rPr>
              <a:t>            </a:t>
            </a:r>
            <a:r>
              <a:rPr sz="1600" dirty="0" err="1">
                <a:latin typeface="+mj-lt"/>
              </a:rPr>
              <a:t>System.out.println</a:t>
            </a:r>
            <a:r>
              <a:rPr sz="1600" dirty="0">
                <a:latin typeface="+mj-lt"/>
              </a:rPr>
              <a:t>(</a:t>
            </a:r>
            <a:r>
              <a:rPr sz="1600" dirty="0" err="1">
                <a:latin typeface="+mj-lt"/>
              </a:rPr>
              <a:t>st.sval</a:t>
            </a:r>
            <a:r>
              <a:rPr sz="1600" dirty="0">
                <a:latin typeface="+mj-lt"/>
              </a:rPr>
              <a:t>);</a:t>
            </a:r>
          </a:p>
          <a:p>
            <a:pPr marL="0" indent="0">
              <a:spcBef>
                <a:spcPts val="600"/>
              </a:spcBef>
              <a:buNone/>
              <a:defRPr/>
            </a:pPr>
            <a:r>
              <a:rPr sz="1600" dirty="0">
                <a:latin typeface="+mj-lt"/>
              </a:rPr>
              <a:t>        }</a:t>
            </a:r>
          </a:p>
          <a:p>
            <a:pPr marL="0" indent="0">
              <a:spcBef>
                <a:spcPts val="600"/>
              </a:spcBef>
              <a:buNone/>
              <a:defRPr/>
            </a:pPr>
            <a:r>
              <a:rPr sz="1600" dirty="0">
                <a:latin typeface="+mj-lt"/>
              </a:rPr>
              <a:t>      }</a:t>
            </a:r>
          </a:p>
          <a:p>
            <a:pPr marL="0" indent="0">
              <a:spcBef>
                <a:spcPts val="600"/>
              </a:spcBef>
              <a:buNone/>
              <a:defRPr/>
            </a:pPr>
            <a:r>
              <a:rPr sz="1600" dirty="0">
                <a:latin typeface="+mj-lt"/>
              </a:rPr>
              <a:t>      catch (</a:t>
            </a:r>
            <a:r>
              <a:rPr sz="1600" dirty="0" err="1">
                <a:latin typeface="+mj-lt"/>
              </a:rPr>
              <a:t>IOException</a:t>
            </a:r>
            <a:r>
              <a:rPr sz="1600" dirty="0">
                <a:latin typeface="+mj-lt"/>
              </a:rPr>
              <a:t> e) {</a:t>
            </a:r>
          </a:p>
          <a:p>
            <a:pPr marL="0" indent="0">
              <a:spcBef>
                <a:spcPts val="600"/>
              </a:spcBef>
              <a:buNone/>
              <a:defRPr/>
            </a:pPr>
            <a:r>
              <a:rPr sz="1600" dirty="0">
                <a:latin typeface="+mj-lt"/>
              </a:rPr>
              <a:t>        </a:t>
            </a:r>
            <a:r>
              <a:rPr sz="1600" dirty="0" err="1">
                <a:latin typeface="+mj-lt"/>
              </a:rPr>
              <a:t>System.err.println</a:t>
            </a:r>
            <a:r>
              <a:rPr sz="1600" dirty="0">
                <a:latin typeface="+mj-lt"/>
              </a:rPr>
              <a:t>("Error :" + e);</a:t>
            </a:r>
          </a:p>
          <a:p>
            <a:pPr marL="0" indent="0">
              <a:lnSpc>
                <a:spcPct val="80000"/>
              </a:lnSpc>
              <a:spcBef>
                <a:spcPts val="0"/>
              </a:spcBef>
              <a:buNone/>
              <a:defRPr/>
            </a:pPr>
            <a:r>
              <a:rPr sz="1600" dirty="0">
                <a:latin typeface="+mj-lt"/>
              </a:rPr>
              <a:t>      }</a:t>
            </a:r>
          </a:p>
          <a:p>
            <a:pPr>
              <a:lnSpc>
                <a:spcPct val="80000"/>
              </a:lnSpc>
              <a:spcBef>
                <a:spcPts val="0"/>
              </a:spcBef>
              <a:buFont typeface="Wingdings" pitchFamily="2" charset="2"/>
              <a:buNone/>
              <a:defRPr/>
            </a:pPr>
            <a:endParaRPr sz="1600" dirty="0">
              <a:latin typeface="+mj-lt"/>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t>Serialization </a:t>
            </a:r>
          </a:p>
        </p:txBody>
      </p:sp>
      <p:sp>
        <p:nvSpPr>
          <p:cNvPr id="30723" name="Rectangle 3"/>
          <p:cNvSpPr>
            <a:spLocks noGrp="1" noChangeArrowheads="1"/>
          </p:cNvSpPr>
          <p:nvPr>
            <p:ph type="body" idx="1"/>
          </p:nvPr>
        </p:nvSpPr>
        <p:spPr bwMode="auto"/>
        <p:txBody>
          <a:bodyPr/>
          <a:lstStyle/>
          <a:p>
            <a:r>
              <a:rPr dirty="0">
                <a:solidFill>
                  <a:srgbClr val="FF0000"/>
                </a:solidFill>
              </a:rPr>
              <a:t>Serialization</a:t>
            </a:r>
            <a:r>
              <a:rPr dirty="0"/>
              <a:t> involves </a:t>
            </a:r>
            <a:r>
              <a:rPr dirty="0">
                <a:solidFill>
                  <a:srgbClr val="FF0000"/>
                </a:solidFill>
              </a:rPr>
              <a:t>saving the current state</a:t>
            </a:r>
            <a:r>
              <a:rPr dirty="0"/>
              <a:t> of an object to a stream, and restoring an equivalent object from a stream. </a:t>
            </a:r>
          </a:p>
          <a:p>
            <a:endParaRPr sz="1000" dirty="0"/>
          </a:p>
          <a:p>
            <a:r>
              <a:rPr dirty="0"/>
              <a:t>Objects are serialized by using </a:t>
            </a:r>
            <a:r>
              <a:rPr dirty="0" err="1" smtClean="0">
                <a:solidFill>
                  <a:srgbClr val="FF0000"/>
                </a:solidFill>
              </a:rPr>
              <a:t>ObjectOutputstream</a:t>
            </a:r>
            <a:r>
              <a:rPr dirty="0"/>
              <a:t>.</a:t>
            </a:r>
          </a:p>
          <a:p>
            <a:endParaRPr sz="1000" dirty="0"/>
          </a:p>
          <a:p>
            <a:r>
              <a:rPr dirty="0"/>
              <a:t>They are </a:t>
            </a:r>
            <a:r>
              <a:rPr dirty="0" err="1"/>
              <a:t>deserialized</a:t>
            </a:r>
            <a:r>
              <a:rPr dirty="0"/>
              <a:t> by using </a:t>
            </a:r>
            <a:r>
              <a:rPr dirty="0" err="1" smtClean="0">
                <a:solidFill>
                  <a:srgbClr val="FF0000"/>
                </a:solidFill>
              </a:rPr>
              <a:t>ObjectInputStream</a:t>
            </a:r>
            <a:r>
              <a:rPr dirty="0"/>
              <a:t>.</a:t>
            </a:r>
          </a:p>
          <a:p>
            <a:endParaRPr sz="1000" dirty="0"/>
          </a:p>
          <a:p>
            <a:r>
              <a:rPr dirty="0" smtClean="0"/>
              <a:t>Static </a:t>
            </a:r>
            <a:r>
              <a:rPr lang="en-US" dirty="0" smtClean="0"/>
              <a:t>variables and transient variables </a:t>
            </a:r>
            <a:r>
              <a:rPr dirty="0" smtClean="0"/>
              <a:t>are </a:t>
            </a:r>
            <a:r>
              <a:rPr lang="en-US" dirty="0" smtClean="0"/>
              <a:t>not serialized.</a:t>
            </a:r>
          </a:p>
          <a:p>
            <a:endParaRPr lang="en-US" dirty="0"/>
          </a:p>
          <a:p>
            <a:r>
              <a:rPr lang="en-IN" dirty="0" smtClean="0"/>
              <a:t>Serialization </a:t>
            </a:r>
            <a:r>
              <a:rPr lang="en-IN" dirty="0"/>
              <a:t>also includes subclasses of a serialized class.</a:t>
            </a:r>
          </a:p>
          <a:p>
            <a:pPr>
              <a:buFont typeface="Wingdings" pitchFamily="2" charset="2"/>
              <a:buNone/>
            </a:pPr>
            <a:endParaRPr sz="1000" dirty="0" smtClean="0"/>
          </a:p>
          <a:p>
            <a:r>
              <a:rPr dirty="0" smtClean="0"/>
              <a:t>Serialization </a:t>
            </a:r>
            <a:r>
              <a:rPr dirty="0"/>
              <a:t>is implemented using </a:t>
            </a:r>
            <a:r>
              <a:rPr i="1" dirty="0" err="1">
                <a:solidFill>
                  <a:srgbClr val="FF0000"/>
                </a:solidFill>
              </a:rPr>
              <a:t>S</a:t>
            </a:r>
            <a:r>
              <a:rPr i="1" dirty="0" err="1" smtClean="0">
                <a:solidFill>
                  <a:srgbClr val="FF0000"/>
                </a:solidFill>
              </a:rPr>
              <a:t>erializable</a:t>
            </a:r>
            <a:r>
              <a:rPr dirty="0" smtClean="0"/>
              <a:t> interface which is a marker interface without any methods</a:t>
            </a:r>
            <a:endParaRPr dirty="0"/>
          </a:p>
          <a:p>
            <a:endParaRPr sz="1000" dirty="0"/>
          </a:p>
          <a:p>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dirty="0"/>
              <a:t>Object I/O </a:t>
            </a:r>
          </a:p>
        </p:txBody>
      </p:sp>
      <p:sp>
        <p:nvSpPr>
          <p:cNvPr id="27651" name="Rectangle 3"/>
          <p:cNvSpPr>
            <a:spLocks noGrp="1" noChangeArrowheads="1"/>
          </p:cNvSpPr>
          <p:nvPr>
            <p:ph type="body" idx="1"/>
          </p:nvPr>
        </p:nvSpPr>
        <p:spPr bwMode="auto"/>
        <p:txBody>
          <a:bodyPr/>
          <a:lstStyle/>
          <a:p>
            <a:pPr>
              <a:buFont typeface="Wingdings" pitchFamily="2" charset="2"/>
              <a:buNone/>
            </a:pPr>
            <a:endParaRPr sz="1400" dirty="0" smtClean="0"/>
          </a:p>
          <a:p>
            <a:r>
              <a:rPr sz="2000" dirty="0" smtClean="0"/>
              <a:t> </a:t>
            </a:r>
            <a:r>
              <a:rPr sz="2000" dirty="0"/>
              <a:t>The stream </a:t>
            </a:r>
            <a:r>
              <a:rPr sz="2000" i="1" dirty="0"/>
              <a:t>constructors</a:t>
            </a:r>
            <a:r>
              <a:rPr sz="2000" dirty="0"/>
              <a:t> are:</a:t>
            </a:r>
          </a:p>
          <a:p>
            <a:pPr lvl="3">
              <a:buClr>
                <a:schemeClr val="tx1"/>
              </a:buClr>
              <a:buFontTx/>
              <a:buChar char="•"/>
            </a:pPr>
            <a:r>
              <a:rPr i="1" dirty="0" err="1"/>
              <a:t>ObjectInputStream</a:t>
            </a:r>
            <a:r>
              <a:rPr i="1" dirty="0"/>
              <a:t>(</a:t>
            </a:r>
            <a:r>
              <a:rPr i="1" dirty="0" err="1"/>
              <a:t>InputStream</a:t>
            </a:r>
            <a:r>
              <a:rPr i="1" dirty="0"/>
              <a:t> </a:t>
            </a:r>
            <a:r>
              <a:rPr i="1" dirty="0" err="1"/>
              <a:t>inStreamObj</a:t>
            </a:r>
            <a:r>
              <a:rPr i="1" dirty="0"/>
              <a:t>)</a:t>
            </a:r>
            <a:r>
              <a:rPr dirty="0"/>
              <a:t> </a:t>
            </a:r>
          </a:p>
          <a:p>
            <a:pPr lvl="3">
              <a:buClr>
                <a:schemeClr val="tx1"/>
              </a:buClr>
              <a:buFontTx/>
              <a:buChar char="•"/>
            </a:pPr>
            <a:r>
              <a:rPr i="1" dirty="0" err="1"/>
              <a:t>ObjectOutputStream</a:t>
            </a:r>
            <a:r>
              <a:rPr i="1" dirty="0"/>
              <a:t>(</a:t>
            </a:r>
            <a:r>
              <a:rPr i="1" dirty="0" err="1"/>
              <a:t>OutputStream</a:t>
            </a:r>
            <a:r>
              <a:rPr i="1" dirty="0"/>
              <a:t> </a:t>
            </a:r>
            <a:r>
              <a:rPr i="1" dirty="0" err="1"/>
              <a:t>outStreamObj</a:t>
            </a:r>
            <a:r>
              <a:rPr i="1" dirty="0"/>
              <a:t>)</a:t>
            </a:r>
          </a:p>
          <a:p>
            <a:pPr lvl="1">
              <a:buFontTx/>
              <a:buChar char="•"/>
            </a:pPr>
            <a:endParaRPr sz="1400" i="1" dirty="0"/>
          </a:p>
          <a:p>
            <a:r>
              <a:rPr sz="2000" dirty="0"/>
              <a:t>The methods are:</a:t>
            </a:r>
          </a:p>
          <a:p>
            <a:pPr lvl="3">
              <a:buClr>
                <a:schemeClr val="tx1"/>
              </a:buClr>
              <a:buFontTx/>
              <a:buChar char="•"/>
            </a:pPr>
            <a:r>
              <a:rPr sz="2000" i="1" dirty="0" err="1">
                <a:solidFill>
                  <a:srgbClr val="FF0000"/>
                </a:solidFill>
              </a:rPr>
              <a:t>readObject</a:t>
            </a:r>
            <a:r>
              <a:rPr sz="2000" i="1" dirty="0">
                <a:solidFill>
                  <a:srgbClr val="FF0000"/>
                </a:solidFill>
              </a:rPr>
              <a:t>()</a:t>
            </a:r>
            <a:r>
              <a:rPr sz="2000" dirty="0"/>
              <a:t> : returns the instance on an Object class. </a:t>
            </a:r>
          </a:p>
          <a:p>
            <a:pPr lvl="3">
              <a:buClr>
                <a:schemeClr val="tx1"/>
              </a:buClr>
              <a:buFontTx/>
              <a:buChar char="•"/>
            </a:pPr>
            <a:r>
              <a:rPr sz="2000" i="1" dirty="0" err="1">
                <a:solidFill>
                  <a:srgbClr val="FF0000"/>
                </a:solidFill>
              </a:rPr>
              <a:t>writeObject</a:t>
            </a:r>
            <a:r>
              <a:rPr sz="2000" i="1" dirty="0">
                <a:solidFill>
                  <a:srgbClr val="FF0000"/>
                </a:solidFill>
              </a:rPr>
              <a:t>(</a:t>
            </a:r>
            <a:r>
              <a:rPr sz="2000" i="1" dirty="0" err="1">
                <a:solidFill>
                  <a:srgbClr val="FF0000"/>
                </a:solidFill>
              </a:rPr>
              <a:t>obj</a:t>
            </a:r>
            <a:r>
              <a:rPr sz="2000" i="1" dirty="0">
                <a:solidFill>
                  <a:srgbClr val="FF0000"/>
                </a:solidFill>
              </a:rPr>
              <a:t>)</a:t>
            </a:r>
            <a:r>
              <a:rPr sz="2000" dirty="0"/>
              <a:t> : grabs the data from the class fields of an existing object and sends that data through the stream.</a:t>
            </a:r>
          </a:p>
          <a:p>
            <a:pPr lvl="4">
              <a:buFontTx/>
              <a:buNone/>
            </a:pPr>
            <a:r>
              <a:rPr sz="2000" dirty="0"/>
              <a:t>					</a:t>
            </a:r>
            <a:r>
              <a:rPr b="1" dirty="0"/>
              <a:t> </a:t>
            </a:r>
          </a:p>
          <a:p>
            <a:pPr lvl="4">
              <a:buFontTx/>
              <a:buNone/>
            </a:pPr>
            <a:r>
              <a:rPr b="1" i="1" dirty="0">
                <a:solidFill>
                  <a:schemeClr val="accent2"/>
                </a:solidFill>
              </a:rPr>
              <a:t>					</a:t>
            </a:r>
          </a:p>
        </p:txBody>
      </p:sp>
      <p:sp>
        <p:nvSpPr>
          <p:cNvPr id="4" name="Rectangle 4"/>
          <p:cNvSpPr>
            <a:spLocks noChangeArrowheads="1"/>
          </p:cNvSpPr>
          <p:nvPr/>
        </p:nvSpPr>
        <p:spPr bwMode="auto">
          <a:xfrm>
            <a:off x="1219200" y="4267200"/>
            <a:ext cx="6934200" cy="21336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en-US" sz="1600" dirty="0" err="1">
                <a:latin typeface="Courier New" pitchFamily="49" charset="0"/>
              </a:rPr>
              <a:t>ObjectOutputStream</a:t>
            </a:r>
            <a:r>
              <a:rPr lang="en-US" sz="1600" dirty="0">
                <a:latin typeface="Courier New" pitchFamily="49" charset="0"/>
              </a:rPr>
              <a:t> </a:t>
            </a:r>
            <a:r>
              <a:rPr lang="en-US" sz="1600" dirty="0" err="1">
                <a:latin typeface="Courier New" pitchFamily="49" charset="0"/>
              </a:rPr>
              <a:t>oos</a:t>
            </a:r>
            <a:r>
              <a:rPr lang="en-US" sz="1600" dirty="0">
                <a:latin typeface="Courier New" pitchFamily="49" charset="0"/>
              </a:rPr>
              <a:t> = new </a:t>
            </a:r>
            <a:r>
              <a:rPr lang="en-US" sz="1600" dirty="0" err="1">
                <a:latin typeface="Courier New" pitchFamily="49" charset="0"/>
              </a:rPr>
              <a:t>ObjectOutputStream</a:t>
            </a:r>
            <a:r>
              <a:rPr lang="en-US" sz="1600" dirty="0">
                <a:latin typeface="Courier New" pitchFamily="49" charset="0"/>
              </a:rPr>
              <a:t>(</a:t>
            </a:r>
          </a:p>
          <a:p>
            <a:pPr algn="l"/>
            <a:r>
              <a:rPr lang="en-US" sz="1600" dirty="0">
                <a:latin typeface="Courier New" pitchFamily="49" charset="0"/>
              </a:rPr>
              <a:t>new </a:t>
            </a:r>
            <a:r>
              <a:rPr lang="en-US" sz="1600" dirty="0" err="1">
                <a:latin typeface="Courier New" pitchFamily="49" charset="0"/>
              </a:rPr>
              <a:t>FileOutputStream</a:t>
            </a:r>
            <a:r>
              <a:rPr lang="en-US" sz="1600" dirty="0">
                <a:latin typeface="Courier New" pitchFamily="49" charset="0"/>
              </a:rPr>
              <a:t>(“abc.txt”)); </a:t>
            </a:r>
          </a:p>
          <a:p>
            <a:pPr algn="l"/>
            <a:r>
              <a:rPr lang="en-US" sz="1600" dirty="0" err="1">
                <a:latin typeface="Courier New" pitchFamily="49" charset="0"/>
              </a:rPr>
              <a:t>oos.writeObject</a:t>
            </a:r>
            <a:r>
              <a:rPr lang="en-US" sz="1600" dirty="0">
                <a:latin typeface="Courier New" pitchFamily="49" charset="0"/>
              </a:rPr>
              <a:t>();</a:t>
            </a:r>
          </a:p>
          <a:p>
            <a:pPr algn="l"/>
            <a:endParaRPr lang="en-US" sz="1600" dirty="0">
              <a:latin typeface="Courier New" pitchFamily="49" charset="0"/>
            </a:endParaRPr>
          </a:p>
          <a:p>
            <a:pPr algn="l"/>
            <a:r>
              <a:rPr lang="en-US" sz="1600" dirty="0" err="1" smtClean="0">
                <a:latin typeface="Courier New" pitchFamily="49" charset="0"/>
              </a:rPr>
              <a:t>ObjectInputStream</a:t>
            </a:r>
            <a:r>
              <a:rPr lang="en-US" sz="1600" dirty="0" smtClean="0">
                <a:latin typeface="Courier New" pitchFamily="49" charset="0"/>
              </a:rPr>
              <a:t> </a:t>
            </a:r>
            <a:r>
              <a:rPr lang="en-US" sz="1600" dirty="0" err="1">
                <a:latin typeface="Courier New" pitchFamily="49" charset="0"/>
              </a:rPr>
              <a:t>ois</a:t>
            </a:r>
            <a:r>
              <a:rPr lang="en-US" sz="1600" dirty="0">
                <a:latin typeface="Courier New" pitchFamily="49" charset="0"/>
              </a:rPr>
              <a:t> = new </a:t>
            </a:r>
            <a:r>
              <a:rPr lang="en-US" sz="1600" dirty="0" err="1">
                <a:latin typeface="Courier New" pitchFamily="49" charset="0"/>
              </a:rPr>
              <a:t>ObjectInputStream</a:t>
            </a:r>
            <a:r>
              <a:rPr lang="en-US" sz="1600" dirty="0">
                <a:latin typeface="Courier New" pitchFamily="49" charset="0"/>
              </a:rPr>
              <a:t>(</a:t>
            </a:r>
          </a:p>
          <a:p>
            <a:pPr algn="l"/>
            <a:r>
              <a:rPr lang="en-US" sz="1600" dirty="0">
                <a:latin typeface="Courier New" pitchFamily="49" charset="0"/>
              </a:rPr>
              <a:t>new </a:t>
            </a:r>
            <a:r>
              <a:rPr lang="en-US" sz="1600" dirty="0" err="1">
                <a:latin typeface="Courier New" pitchFamily="49" charset="0"/>
              </a:rPr>
              <a:t>FileInputStream</a:t>
            </a:r>
            <a:r>
              <a:rPr lang="en-US" sz="1600" dirty="0">
                <a:latin typeface="Courier New" pitchFamily="49" charset="0"/>
              </a:rPr>
              <a:t>(“abc.txt”)); </a:t>
            </a:r>
          </a:p>
          <a:p>
            <a:pPr algn="l"/>
            <a:r>
              <a:rPr lang="en-US" sz="1600" dirty="0" err="1">
                <a:latin typeface="Courier New" pitchFamily="49" charset="0"/>
              </a:rPr>
              <a:t>ois.readObject</a:t>
            </a:r>
            <a:r>
              <a:rPr lang="en-US" sz="1600" dirty="0" smtClean="0">
                <a:latin typeface="Courier New" pitchFamily="49" charset="0"/>
              </a:rPr>
              <a:t>();</a:t>
            </a:r>
            <a:endParaRPr lang="en-US" sz="1600" dirty="0">
              <a:latin typeface="Courier New"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t>Externalizable</a:t>
            </a:r>
          </a:p>
        </p:txBody>
      </p:sp>
      <p:sp>
        <p:nvSpPr>
          <p:cNvPr id="32771" name="Rectangle 3"/>
          <p:cNvSpPr>
            <a:spLocks noGrp="1" noChangeArrowheads="1"/>
          </p:cNvSpPr>
          <p:nvPr>
            <p:ph type="body" idx="1"/>
          </p:nvPr>
        </p:nvSpPr>
        <p:spPr bwMode="auto"/>
        <p:txBody>
          <a:bodyPr/>
          <a:lstStyle/>
          <a:p>
            <a:pPr algn="just"/>
            <a:r>
              <a:rPr dirty="0"/>
              <a:t>Sometimes </a:t>
            </a:r>
            <a:r>
              <a:rPr dirty="0">
                <a:solidFill>
                  <a:srgbClr val="FF0000"/>
                </a:solidFill>
              </a:rPr>
              <a:t>customization</a:t>
            </a:r>
            <a:r>
              <a:rPr dirty="0"/>
              <a:t> requires </a:t>
            </a:r>
            <a:r>
              <a:rPr lang="en-US" dirty="0" smtClean="0"/>
              <a:t>before </a:t>
            </a:r>
            <a:r>
              <a:rPr lang="en-US" dirty="0"/>
              <a:t>storing &amp; after retrieving </a:t>
            </a:r>
            <a:r>
              <a:rPr lang="en-US" dirty="0" smtClean="0"/>
              <a:t>objects</a:t>
            </a:r>
            <a:endParaRPr lang="en-US" dirty="0"/>
          </a:p>
          <a:p>
            <a:pPr algn="just" eaLnBrk="1" hangingPunct="1"/>
            <a:endParaRPr lang="en-US" dirty="0"/>
          </a:p>
          <a:p>
            <a:pPr algn="just">
              <a:buNone/>
            </a:pPr>
            <a:r>
              <a:rPr lang="en-US" dirty="0"/>
              <a:t>	e.g. Encrypting passwords before storing</a:t>
            </a:r>
          </a:p>
          <a:p>
            <a:pPr algn="just">
              <a:buNone/>
            </a:pPr>
            <a:endParaRPr lang="en-US" dirty="0"/>
          </a:p>
          <a:p>
            <a:pPr algn="just"/>
            <a:r>
              <a:rPr dirty="0" smtClean="0"/>
              <a:t>In </a:t>
            </a:r>
            <a:r>
              <a:rPr dirty="0"/>
              <a:t>such </a:t>
            </a:r>
            <a:r>
              <a:rPr dirty="0" smtClean="0"/>
              <a:t>case, </a:t>
            </a:r>
            <a:r>
              <a:rPr dirty="0"/>
              <a:t>implement </a:t>
            </a:r>
            <a:r>
              <a:rPr dirty="0" err="1">
                <a:solidFill>
                  <a:srgbClr val="FF0000"/>
                </a:solidFill>
              </a:rPr>
              <a:t>java.io.Externalizable</a:t>
            </a:r>
            <a:r>
              <a:rPr dirty="0"/>
              <a:t> interface.</a:t>
            </a:r>
          </a:p>
          <a:p>
            <a:pPr algn="just"/>
            <a:endParaRPr sz="1400" dirty="0"/>
          </a:p>
          <a:p>
            <a:pPr algn="just"/>
            <a:r>
              <a:rPr dirty="0" err="1" smtClean="0"/>
              <a:t>Externalizable</a:t>
            </a:r>
            <a:r>
              <a:rPr dirty="0" smtClean="0"/>
              <a:t> </a:t>
            </a:r>
            <a:r>
              <a:rPr dirty="0"/>
              <a:t>is a </a:t>
            </a:r>
            <a:r>
              <a:rPr dirty="0" err="1">
                <a:solidFill>
                  <a:srgbClr val="FF0000"/>
                </a:solidFill>
              </a:rPr>
              <a:t>subinterface</a:t>
            </a:r>
            <a:r>
              <a:rPr dirty="0">
                <a:solidFill>
                  <a:srgbClr val="FF0000"/>
                </a:solidFill>
              </a:rPr>
              <a:t> of </a:t>
            </a:r>
            <a:r>
              <a:rPr dirty="0" err="1">
                <a:solidFill>
                  <a:srgbClr val="FF0000"/>
                </a:solidFill>
              </a:rPr>
              <a:t>Serializable</a:t>
            </a:r>
            <a:r>
              <a:rPr dirty="0">
                <a:solidFill>
                  <a:srgbClr val="FF0000"/>
                </a:solidFill>
              </a:rPr>
              <a:t>.</a:t>
            </a:r>
          </a:p>
          <a:p>
            <a:pPr algn="just"/>
            <a:endParaRPr sz="1400" dirty="0"/>
          </a:p>
          <a:p>
            <a:pPr algn="just"/>
            <a:r>
              <a:rPr dirty="0"/>
              <a:t>This interface declares two methods:</a:t>
            </a:r>
          </a:p>
          <a:p>
            <a:pPr lvl="2" algn="just">
              <a:buClr>
                <a:schemeClr val="tx1"/>
              </a:buClr>
              <a:buFontTx/>
              <a:buChar char="•"/>
            </a:pPr>
            <a:r>
              <a:rPr dirty="0"/>
              <a:t> </a:t>
            </a:r>
            <a:r>
              <a:rPr dirty="0" err="1"/>
              <a:t>readExternal</a:t>
            </a:r>
            <a:r>
              <a:rPr dirty="0"/>
              <a:t>() </a:t>
            </a:r>
          </a:p>
          <a:p>
            <a:pPr lvl="2" algn="just">
              <a:buClr>
                <a:schemeClr val="tx1"/>
              </a:buClr>
              <a:buFontTx/>
              <a:buChar char="•"/>
            </a:pPr>
            <a:r>
              <a:rPr dirty="0"/>
              <a:t> </a:t>
            </a:r>
            <a:r>
              <a:rPr dirty="0" err="1"/>
              <a:t>writeExternal</a:t>
            </a:r>
            <a:r>
              <a:rPr dirty="0"/>
              <a:t>()</a:t>
            </a:r>
          </a:p>
          <a:p>
            <a:pPr algn="just"/>
            <a:endParaRPr dirty="0"/>
          </a:p>
          <a:p>
            <a:pPr algn="just"/>
            <a:r>
              <a:rPr lang="en-US" dirty="0"/>
              <a:t>These two methods are called automatically after object’s serialization &amp; deserialization</a:t>
            </a:r>
          </a:p>
          <a:p>
            <a:pPr algn="just">
              <a:buFont typeface="Wingdings" pitchFamily="2" charset="2"/>
              <a:buNone/>
            </a:pPr>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t>Random Access Files </a:t>
            </a:r>
          </a:p>
        </p:txBody>
      </p:sp>
      <p:sp>
        <p:nvSpPr>
          <p:cNvPr id="29699" name="Rectangle 3"/>
          <p:cNvSpPr>
            <a:spLocks noGrp="1" noChangeArrowheads="1"/>
          </p:cNvSpPr>
          <p:nvPr>
            <p:ph type="body" idx="1"/>
          </p:nvPr>
        </p:nvSpPr>
        <p:spPr bwMode="auto"/>
        <p:txBody>
          <a:bodyPr/>
          <a:lstStyle/>
          <a:p>
            <a:pPr>
              <a:lnSpc>
                <a:spcPct val="90000"/>
              </a:lnSpc>
            </a:pPr>
            <a:r>
              <a:rPr dirty="0"/>
              <a:t>The </a:t>
            </a:r>
            <a:r>
              <a:rPr dirty="0" err="1">
                <a:solidFill>
                  <a:srgbClr val="FF0000"/>
                </a:solidFill>
              </a:rPr>
              <a:t>RandomAccessFile</a:t>
            </a:r>
            <a:r>
              <a:rPr dirty="0">
                <a:solidFill>
                  <a:srgbClr val="FF0000"/>
                </a:solidFill>
              </a:rPr>
              <a:t> </a:t>
            </a:r>
            <a:r>
              <a:rPr dirty="0"/>
              <a:t>allows you to both read and write a file and also move to any point within the file.</a:t>
            </a:r>
          </a:p>
          <a:p>
            <a:pPr>
              <a:lnSpc>
                <a:spcPct val="90000"/>
              </a:lnSpc>
            </a:pPr>
            <a:endParaRPr sz="1000" dirty="0"/>
          </a:p>
          <a:p>
            <a:pPr>
              <a:lnSpc>
                <a:spcPct val="90000"/>
              </a:lnSpc>
            </a:pPr>
            <a:r>
              <a:rPr dirty="0"/>
              <a:t>A random access file behaves like </a:t>
            </a:r>
            <a:r>
              <a:rPr lang="en-US" dirty="0" smtClean="0"/>
              <a:t>a large array of bytes stored in the file system. </a:t>
            </a:r>
          </a:p>
          <a:p>
            <a:pPr>
              <a:lnSpc>
                <a:spcPct val="90000"/>
              </a:lnSpc>
            </a:pPr>
            <a:endParaRPr lang="en-US" dirty="0" smtClean="0"/>
          </a:p>
          <a:p>
            <a:pPr>
              <a:lnSpc>
                <a:spcPct val="90000"/>
              </a:lnSpc>
            </a:pPr>
            <a:r>
              <a:rPr lang="en-US" dirty="0" smtClean="0"/>
              <a:t>The </a:t>
            </a:r>
            <a:r>
              <a:rPr lang="en-US" dirty="0" err="1" smtClean="0"/>
              <a:t>RandomAccessFile</a:t>
            </a:r>
            <a:r>
              <a:rPr lang="en-US" dirty="0" smtClean="0"/>
              <a:t> object provides a file pointer that acts as a index to indicate where in the file a read or write operation begins </a:t>
            </a:r>
          </a:p>
          <a:p>
            <a:pPr>
              <a:lnSpc>
                <a:spcPct val="90000"/>
              </a:lnSpc>
            </a:pPr>
            <a:endParaRPr sz="1000" dirty="0"/>
          </a:p>
          <a:p>
            <a:pPr>
              <a:lnSpc>
                <a:spcPct val="90000"/>
              </a:lnSpc>
            </a:pPr>
            <a:endParaRPr dirty="0"/>
          </a:p>
          <a:p>
            <a:pPr>
              <a:lnSpc>
                <a:spcPct val="90000"/>
              </a:lnSpc>
              <a:buFont typeface="Wingdings" pitchFamily="2" charset="2"/>
              <a:buNone/>
            </a:pPr>
            <a:r>
              <a:rPr b="1" dirty="0">
                <a:solidFill>
                  <a:srgbClr val="FF0000"/>
                </a:solidFill>
                <a:latin typeface="Courier New" pitchFamily="49" charset="0"/>
              </a:rPr>
              <a:t>File</a:t>
            </a:r>
            <a:r>
              <a:rPr dirty="0">
                <a:solidFill>
                  <a:srgbClr val="FF0000"/>
                </a:solidFill>
                <a:latin typeface="Courier New" pitchFamily="49" charset="0"/>
              </a:rPr>
              <a:t> </a:t>
            </a:r>
            <a:r>
              <a:rPr dirty="0" err="1">
                <a:solidFill>
                  <a:srgbClr val="FF0000"/>
                </a:solidFill>
                <a:latin typeface="Courier New" pitchFamily="49" charset="0"/>
              </a:rPr>
              <a:t>my_file</a:t>
            </a:r>
            <a:r>
              <a:rPr dirty="0">
                <a:solidFill>
                  <a:srgbClr val="FF0000"/>
                </a:solidFill>
                <a:latin typeface="Courier New" pitchFamily="49" charset="0"/>
              </a:rPr>
              <a:t> = new File(“test.dat”);</a:t>
            </a:r>
          </a:p>
          <a:p>
            <a:pPr>
              <a:lnSpc>
                <a:spcPct val="90000"/>
              </a:lnSpc>
              <a:buFont typeface="Wingdings" pitchFamily="2" charset="2"/>
              <a:buNone/>
            </a:pPr>
            <a:r>
              <a:rPr b="1" dirty="0" err="1">
                <a:solidFill>
                  <a:srgbClr val="FF0000"/>
                </a:solidFill>
                <a:latin typeface="Courier New" pitchFamily="49" charset="0"/>
              </a:rPr>
              <a:t>RandomAccessFile</a:t>
            </a:r>
            <a:r>
              <a:rPr dirty="0">
                <a:solidFill>
                  <a:srgbClr val="FF0000"/>
                </a:solidFill>
                <a:latin typeface="Courier New" pitchFamily="49" charset="0"/>
              </a:rPr>
              <a:t> </a:t>
            </a:r>
            <a:r>
              <a:rPr dirty="0" err="1">
                <a:solidFill>
                  <a:srgbClr val="FF0000"/>
                </a:solidFill>
                <a:latin typeface="Courier New" pitchFamily="49" charset="0"/>
              </a:rPr>
              <a:t>file_ro</a:t>
            </a:r>
            <a:r>
              <a:rPr dirty="0">
                <a:solidFill>
                  <a:srgbClr val="FF0000"/>
                </a:solidFill>
                <a:latin typeface="Courier New" pitchFamily="49" charset="0"/>
              </a:rPr>
              <a:t> = new </a:t>
            </a:r>
            <a:r>
              <a:rPr b="1" dirty="0" err="1">
                <a:solidFill>
                  <a:srgbClr val="FF0000"/>
                </a:solidFill>
                <a:latin typeface="Courier New" pitchFamily="49" charset="0"/>
              </a:rPr>
              <a:t>RandomAccessFile</a:t>
            </a:r>
            <a:r>
              <a:rPr dirty="0">
                <a:solidFill>
                  <a:srgbClr val="FF0000"/>
                </a:solidFill>
                <a:latin typeface="Courier New" pitchFamily="49" charset="0"/>
              </a:rPr>
              <a:t>(</a:t>
            </a:r>
            <a:r>
              <a:rPr dirty="0" err="1">
                <a:solidFill>
                  <a:srgbClr val="FF0000"/>
                </a:solidFill>
                <a:latin typeface="Courier New" pitchFamily="49" charset="0"/>
              </a:rPr>
              <a:t>my_file</a:t>
            </a:r>
            <a:r>
              <a:rPr dirty="0" smtClean="0">
                <a:solidFill>
                  <a:srgbClr val="FF0000"/>
                </a:solidFill>
                <a:latin typeface="Courier New" pitchFamily="49" charset="0"/>
              </a:rPr>
              <a:t>, "</a:t>
            </a:r>
            <a:r>
              <a:rPr dirty="0" err="1">
                <a:solidFill>
                  <a:srgbClr val="FF0000"/>
                </a:solidFill>
                <a:latin typeface="Courier New" pitchFamily="49" charset="0"/>
              </a:rPr>
              <a:t>rw</a:t>
            </a:r>
            <a:r>
              <a:rPr dirty="0">
                <a:solidFill>
                  <a:srgbClr val="FF0000"/>
                </a:solidFill>
                <a:latin typeface="Courier New" pitchFamily="49" charset="0"/>
              </a:rPr>
              <a:t>");</a:t>
            </a:r>
          </a:p>
          <a:p>
            <a:pPr algn="ctr">
              <a:lnSpc>
                <a:spcPct val="90000"/>
              </a:lnSpc>
              <a:buFont typeface="Wingdings" pitchFamily="2" charset="2"/>
              <a:buNone/>
            </a:pPr>
            <a:endParaRPr dirty="0" smtClean="0">
              <a:solidFill>
                <a:srgbClr val="FF0000"/>
              </a:solidFill>
              <a:latin typeface="Courier New" pitchFamily="49" charset="0"/>
            </a:endParaRPr>
          </a:p>
          <a:p>
            <a:pPr algn="ctr">
              <a:lnSpc>
                <a:spcPct val="90000"/>
              </a:lnSpc>
              <a:buFont typeface="Wingdings" pitchFamily="2" charset="2"/>
              <a:buNone/>
            </a:pPr>
            <a:r>
              <a:rPr lang="en-IN" dirty="0" smtClean="0">
                <a:solidFill>
                  <a:srgbClr val="FF0000"/>
                </a:solidFill>
                <a:latin typeface="Courier New" pitchFamily="49" charset="0"/>
              </a:rPr>
              <a:t>O</a:t>
            </a:r>
            <a:r>
              <a:rPr dirty="0" smtClean="0">
                <a:solidFill>
                  <a:srgbClr val="FF0000"/>
                </a:solidFill>
                <a:latin typeface="Courier New" pitchFamily="49" charset="0"/>
              </a:rPr>
              <a:t>r</a:t>
            </a:r>
          </a:p>
          <a:p>
            <a:pPr algn="ctr">
              <a:lnSpc>
                <a:spcPct val="90000"/>
              </a:lnSpc>
              <a:buFont typeface="Wingdings" pitchFamily="2" charset="2"/>
              <a:buNone/>
            </a:pPr>
            <a:endParaRPr dirty="0">
              <a:solidFill>
                <a:srgbClr val="FF0000"/>
              </a:solidFill>
              <a:latin typeface="Courier New" pitchFamily="49" charset="0"/>
            </a:endParaRPr>
          </a:p>
          <a:p>
            <a:pPr>
              <a:lnSpc>
                <a:spcPct val="90000"/>
              </a:lnSpc>
              <a:buFont typeface="Wingdings" pitchFamily="2" charset="2"/>
              <a:buNone/>
            </a:pPr>
            <a:r>
              <a:rPr b="1" dirty="0" err="1">
                <a:solidFill>
                  <a:srgbClr val="FF0000"/>
                </a:solidFill>
                <a:latin typeface="Courier New" pitchFamily="49" charset="0"/>
              </a:rPr>
              <a:t>RandomAccessFile</a:t>
            </a:r>
            <a:r>
              <a:rPr dirty="0">
                <a:solidFill>
                  <a:srgbClr val="FF0000"/>
                </a:solidFill>
                <a:latin typeface="Courier New" pitchFamily="49" charset="0"/>
              </a:rPr>
              <a:t> </a:t>
            </a:r>
            <a:r>
              <a:rPr dirty="0" err="1">
                <a:solidFill>
                  <a:srgbClr val="FF0000"/>
                </a:solidFill>
                <a:latin typeface="Courier New" pitchFamily="49" charset="0"/>
              </a:rPr>
              <a:t>file_ro</a:t>
            </a:r>
            <a:r>
              <a:rPr dirty="0">
                <a:solidFill>
                  <a:srgbClr val="FF0000"/>
                </a:solidFill>
                <a:latin typeface="Courier New" pitchFamily="49" charset="0"/>
              </a:rPr>
              <a:t>= new 								</a:t>
            </a:r>
            <a:r>
              <a:rPr b="1" dirty="0" err="1">
                <a:solidFill>
                  <a:srgbClr val="FF0000"/>
                </a:solidFill>
                <a:latin typeface="Courier New" pitchFamily="49" charset="0"/>
              </a:rPr>
              <a:t>RandomAccessFile</a:t>
            </a:r>
            <a:r>
              <a:rPr dirty="0">
                <a:solidFill>
                  <a:srgbClr val="FF0000"/>
                </a:solidFill>
                <a:latin typeface="Courier New" pitchFamily="49" charset="0"/>
              </a:rPr>
              <a:t>(“test.</a:t>
            </a:r>
            <a:r>
              <a:rPr dirty="0" err="1">
                <a:solidFill>
                  <a:srgbClr val="FF0000"/>
                </a:solidFill>
                <a:latin typeface="Courier New" pitchFamily="49" charset="0"/>
              </a:rPr>
              <a:t>dat</a:t>
            </a:r>
            <a:r>
              <a:rPr dirty="0">
                <a:solidFill>
                  <a:srgbClr val="FF0000"/>
                </a:solidFill>
                <a:latin typeface="Courier New" pitchFamily="49" charset="0"/>
              </a:rPr>
              <a:t>”,"</a:t>
            </a:r>
            <a:r>
              <a:rPr dirty="0" err="1">
                <a:solidFill>
                  <a:srgbClr val="FF0000"/>
                </a:solidFill>
                <a:latin typeface="Courier New" pitchFamily="49" charset="0"/>
              </a:rPr>
              <a:t>rw</a:t>
            </a:r>
            <a:r>
              <a:rPr dirty="0">
                <a:solidFill>
                  <a:srgbClr val="FF0000"/>
                </a:solidFill>
                <a:latin typeface="Courier New" pitchFamily="49" charset="0"/>
              </a:rPr>
              <a:t>"); 	</a:t>
            </a:r>
            <a:endParaRPr b="1" dirty="0">
              <a:solidFill>
                <a:srgbClr val="FF0000"/>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IN" dirty="0" smtClean="0"/>
              <a:t>Try it out</a:t>
            </a:r>
            <a:endParaRPr dirty="0" smtClean="0"/>
          </a:p>
        </p:txBody>
      </p:sp>
      <p:sp>
        <p:nvSpPr>
          <p:cNvPr id="6" name="Rectangle 3"/>
          <p:cNvSpPr>
            <a:spLocks noGrp="1" noChangeArrowheads="1"/>
          </p:cNvSpPr>
          <p:nvPr>
            <p:ph type="body" idx="1"/>
          </p:nvPr>
        </p:nvSpPr>
        <p:spPr bwMode="auto"/>
        <p:txBody>
          <a:bodyPr/>
          <a:lstStyle/>
          <a:p>
            <a:pPr marL="0" indent="0" eaLnBrk="1" hangingPunct="1">
              <a:buNone/>
            </a:pPr>
            <a:r>
              <a:rPr lang="en-US" dirty="0"/>
              <a:t>Q1. </a:t>
            </a:r>
            <a:r>
              <a:rPr lang="en-IN" dirty="0" smtClean="0"/>
              <a:t>The ______ class allows us to manage (add, rename and delete) files and directories</a:t>
            </a:r>
          </a:p>
          <a:p>
            <a:pPr marL="0" indent="0" eaLnBrk="1" hangingPunct="1">
              <a:buNone/>
            </a:pPr>
            <a:endParaRPr lang="en-IN" dirty="0">
              <a:cs typeface="Arial" pitchFamily="34" charset="0"/>
            </a:endParaRPr>
          </a:p>
          <a:p>
            <a:pPr marL="0" indent="0" eaLnBrk="1" hangingPunct="1">
              <a:buNone/>
            </a:pPr>
            <a:r>
              <a:rPr lang="en-IN" dirty="0" smtClean="0"/>
              <a:t>Q2. The </a:t>
            </a:r>
            <a:r>
              <a:rPr lang="en-IN" dirty="0" err="1" smtClean="0"/>
              <a:t>FileReader</a:t>
            </a:r>
            <a:r>
              <a:rPr lang="en-IN" dirty="0" smtClean="0"/>
              <a:t> and </a:t>
            </a:r>
            <a:r>
              <a:rPr lang="en-IN" dirty="0" err="1" smtClean="0"/>
              <a:t>FileWriter</a:t>
            </a:r>
            <a:r>
              <a:rPr lang="en-IN" dirty="0" smtClean="0"/>
              <a:t> are low level I/O classes that are to be wrapped around </a:t>
            </a:r>
            <a:r>
              <a:rPr lang="en-IN" dirty="0" err="1" smtClean="0"/>
              <a:t>BufferedReader</a:t>
            </a:r>
            <a:r>
              <a:rPr lang="en-IN" dirty="0" smtClean="0"/>
              <a:t> and </a:t>
            </a:r>
            <a:r>
              <a:rPr lang="en-IN" dirty="0" err="1" smtClean="0"/>
              <a:t>BufferedWriter</a:t>
            </a:r>
            <a:r>
              <a:rPr lang="en-IN" dirty="0" smtClean="0"/>
              <a:t> to get access to higher-level methods. (</a:t>
            </a:r>
            <a:r>
              <a:rPr lang="en-IN" dirty="0" err="1" smtClean="0"/>
              <a:t>True.False</a:t>
            </a:r>
            <a:r>
              <a:rPr lang="en-IN" dirty="0" smtClean="0"/>
              <a:t>)</a:t>
            </a:r>
          </a:p>
          <a:p>
            <a:pPr marL="0" indent="0" eaLnBrk="1" hangingPunct="1">
              <a:buNone/>
            </a:pPr>
            <a:endParaRPr lang="en-IN" dirty="0">
              <a:cs typeface="Arial" pitchFamily="34" charset="0"/>
            </a:endParaRPr>
          </a:p>
          <a:p>
            <a:pPr marL="0" indent="0" eaLnBrk="1" hangingPunct="1">
              <a:buNone/>
            </a:pPr>
            <a:r>
              <a:rPr lang="en-IN" dirty="0" smtClean="0"/>
              <a:t>Q3. An attribute marked with _________ will not be written into file when the object is serialized</a:t>
            </a:r>
          </a:p>
          <a:p>
            <a:pPr marL="0" indent="0" eaLnBrk="1" hangingPunct="1">
              <a:buNone/>
            </a:pPr>
            <a:endParaRPr lang="en-IN" dirty="0">
              <a:cs typeface="Arial" pitchFamily="34" charset="0"/>
            </a:endParaRPr>
          </a:p>
          <a:p>
            <a:pPr marL="0" indent="0" eaLnBrk="1" hangingPunct="1">
              <a:buNone/>
            </a:pPr>
            <a:r>
              <a:rPr lang="en-IN" dirty="0" smtClean="0"/>
              <a:t>Q4. </a:t>
            </a:r>
            <a:r>
              <a:rPr lang="en-IN" dirty="0" err="1" smtClean="0"/>
              <a:t>IOException</a:t>
            </a:r>
            <a:r>
              <a:rPr lang="en-IN" dirty="0" smtClean="0"/>
              <a:t> is a Runtime exception (True/False)</a:t>
            </a:r>
          </a:p>
          <a:p>
            <a:pPr marL="0" indent="0" eaLnBrk="1" hangingPunct="1">
              <a:buNone/>
            </a:pPr>
            <a:endParaRPr lang="en-IN"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17146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pPr marL="0" indent="0">
              <a:buNone/>
            </a:pPr>
            <a:r>
              <a:rPr dirty="0" smtClean="0">
                <a:latin typeface="Arial" charset="0"/>
                <a:cs typeface="Arial" charset="0"/>
              </a:rPr>
              <a:t>In this session, we have covered:</a:t>
            </a:r>
          </a:p>
          <a:p>
            <a:endParaRPr dirty="0" smtClean="0">
              <a:latin typeface="Arial" charset="0"/>
              <a:cs typeface="Arial" charset="0"/>
            </a:endParaRPr>
          </a:p>
          <a:p>
            <a:r>
              <a:rPr lang="en-US" dirty="0"/>
              <a:t>Introduction to Streams</a:t>
            </a:r>
          </a:p>
          <a:p>
            <a:r>
              <a:rPr lang="en-US" dirty="0"/>
              <a:t>Types of Streams</a:t>
            </a:r>
          </a:p>
          <a:p>
            <a:r>
              <a:rPr lang="en-US" dirty="0"/>
              <a:t>Classes and interfaces in java.io package</a:t>
            </a:r>
          </a:p>
          <a:p>
            <a:r>
              <a:rPr lang="en-US" dirty="0"/>
              <a:t>File IO</a:t>
            </a:r>
          </a:p>
          <a:p>
            <a:r>
              <a:rPr lang="en-US" dirty="0"/>
              <a:t>Serialization</a:t>
            </a:r>
          </a:p>
          <a:p>
            <a:r>
              <a:rPr lang="en-US" dirty="0" err="1"/>
              <a:t>StreamTokenizer</a:t>
            </a:r>
            <a:endParaRPr lang="en-US" dirty="0"/>
          </a:p>
          <a:p>
            <a:endParaRPr lang="en-US" dirty="0"/>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31136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ln/>
        </p:spPr>
        <p:txBody>
          <a:bodyPr/>
          <a:lstStyle/>
          <a:p>
            <a:r>
              <a:rPr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Agenda</a:t>
            </a:r>
          </a:p>
        </p:txBody>
      </p:sp>
      <p:sp>
        <p:nvSpPr>
          <p:cNvPr id="1247235" name="Rectangle 3"/>
          <p:cNvSpPr>
            <a:spLocks noGrp="1" noChangeArrowheads="1"/>
          </p:cNvSpPr>
          <p:nvPr>
            <p:ph type="body" idx="1"/>
          </p:nvPr>
        </p:nvSpPr>
        <p:spPr bwMode="auto"/>
        <p:txBody>
          <a:bodyPr/>
          <a:lstStyle/>
          <a:p>
            <a:r>
              <a:rPr lang="en-US" dirty="0" smtClean="0"/>
              <a:t>Introduction to Streams</a:t>
            </a:r>
          </a:p>
          <a:p>
            <a:r>
              <a:rPr lang="en-US" dirty="0" smtClean="0"/>
              <a:t>Types of Streams</a:t>
            </a:r>
          </a:p>
          <a:p>
            <a:r>
              <a:rPr lang="en-US" dirty="0" smtClean="0"/>
              <a:t>Classes and interfaces in java.io package</a:t>
            </a:r>
          </a:p>
          <a:p>
            <a:r>
              <a:rPr lang="en-US" dirty="0" smtClean="0"/>
              <a:t>File IO</a:t>
            </a:r>
          </a:p>
          <a:p>
            <a:r>
              <a:rPr lang="en-US" dirty="0" smtClean="0"/>
              <a:t>Serialization</a:t>
            </a:r>
          </a:p>
          <a:p>
            <a:r>
              <a:rPr lang="en-US" dirty="0" err="1" smtClean="0"/>
              <a:t>StreamTokenizer</a:t>
            </a:r>
            <a:endParaRPr lang="en-US" dirty="0" smtClean="0"/>
          </a:p>
          <a:p>
            <a:endParaRPr lang="en-US" dirty="0" smtClean="0"/>
          </a:p>
          <a:p>
            <a:endParaRPr lang="en-US"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2419414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1" end="1"/>
                                            </p:txEl>
                                          </p:spTgt>
                                        </p:tgtEl>
                                        <p:attrNameLst>
                                          <p:attrName>style.visibility</p:attrName>
                                        </p:attrNameLst>
                                      </p:cBhvr>
                                      <p:to>
                                        <p:strVal val="visible"/>
                                      </p:to>
                                    </p:set>
                                    <p:animEffect transition="in" filter="blinds(horizontal)">
                                      <p:cBhvr>
                                        <p:cTn id="11" dur="500"/>
                                        <p:tgtEl>
                                          <p:spTgt spid="124723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5" dur="500"/>
                                        <p:tgtEl>
                                          <p:spTgt spid="124723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9" dur="500"/>
                                        <p:tgtEl>
                                          <p:spTgt spid="1247235">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23" dur="500"/>
                                        <p:tgtEl>
                                          <p:spTgt spid="1247235">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247235">
                                            <p:txEl>
                                              <p:pRg st="5" end="5"/>
                                            </p:txEl>
                                          </p:spTgt>
                                        </p:tgtEl>
                                        <p:attrNameLst>
                                          <p:attrName>style.visibility</p:attrName>
                                        </p:attrNameLst>
                                      </p:cBhvr>
                                      <p:to>
                                        <p:strVal val="visible"/>
                                      </p:to>
                                    </p:set>
                                    <p:animEffect transition="in" filter="blinds(horizontal)">
                                      <p:cBhvr>
                                        <p:cTn id="27" dur="500"/>
                                        <p:tgtEl>
                                          <p:spTgt spid="1247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defRPr/>
            </a:pPr>
            <a:endParaRPr kumimoji="0" lang="en-US" altLang="en-US" sz="2600" b="1" i="0" u="none" strike="noStrike" kern="0" cap="none" spc="0" normalizeH="0" baseline="0" noProof="0" dirty="0" smtClean="0">
              <a:ln>
                <a:noFill/>
              </a:ln>
              <a:solidFill>
                <a:srgbClr val="000000"/>
              </a:solidFill>
              <a:effectLst/>
              <a:uLnTx/>
              <a:uFillTx/>
              <a:latin typeface="Arial"/>
              <a:ea typeface="+mj-ea"/>
              <a:cs typeface="+mj-cs"/>
            </a:endParaRPr>
          </a:p>
        </p:txBody>
      </p:sp>
      <p:sp>
        <p:nvSpPr>
          <p:cNvPr id="19" name="Content Placeholder 2"/>
          <p:cNvSpPr txBox="1">
            <a:spLocks/>
          </p:cNvSpPr>
          <p:nvPr/>
        </p:nvSpPr>
        <p:spPr bwMode="gray">
          <a:xfrm>
            <a:off x="490538" y="1118252"/>
            <a:ext cx="7918450" cy="63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r>
              <a:rPr lang="en-US" altLang="en-US" sz="1800" kern="0" dirty="0" smtClean="0">
                <a:latin typeface="Arial" charset="0"/>
              </a:rPr>
              <a:t>Typically, there are three ways a developer may use input and output:</a:t>
            </a:r>
          </a:p>
          <a:p>
            <a:pPr eaLnBrk="1" hangingPunct="1"/>
            <a:endParaRPr lang="en-US" altLang="en-US" sz="1800" kern="0" dirty="0" smtClean="0">
              <a:latin typeface="Arial" charset="0"/>
            </a:endParaRPr>
          </a:p>
        </p:txBody>
      </p:sp>
      <p:pic>
        <p:nvPicPr>
          <p:cNvPr id="20" name="Picture 2" descr="C:\Documents and Settings\tmcginn\My Documents\Curr Devel\JavaProgrammingLang_JDK7\Dukes\Duke-New-Series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1773238"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descr="C:\Documents and Settings\tmcginn\My Documents\Curr Devel\JavaProgrammingLang_JDK7\Edition1\Student Guide\ART\cnt20427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2057400"/>
            <a:ext cx="992188"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cnt205509.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59438" y="3363913"/>
            <a:ext cx="874712"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C:\Documents and Settings\tmcginn\My Documents\Curr Devel\JavaProgrammingLang_JDK7\Edition1\Student Guide\ART\cnt20446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876800"/>
            <a:ext cx="10287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6"/>
          <p:cNvSpPr txBox="1">
            <a:spLocks noChangeArrowheads="1"/>
          </p:cNvSpPr>
          <p:nvPr/>
        </p:nvSpPr>
        <p:spPr bwMode="auto">
          <a:xfrm>
            <a:off x="6802438" y="2209800"/>
            <a:ext cx="1260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20000"/>
              </a:spcBef>
              <a:buClr>
                <a:srgbClr val="FF0000"/>
              </a:buClr>
              <a:buFont typeface="Arial" charset="0"/>
              <a:buNone/>
            </a:pPr>
            <a:r>
              <a:rPr lang="en-US" altLang="en-US" sz="1800" smtClean="0">
                <a:solidFill>
                  <a:srgbClr val="0000FF"/>
                </a:solidFill>
                <a:latin typeface="LavosHandy™" pitchFamily="66" charset="0"/>
              </a:rPr>
              <a:t>Files and</a:t>
            </a:r>
          </a:p>
          <a:p>
            <a:pPr algn="l" eaLnBrk="1" hangingPunct="1">
              <a:spcBef>
                <a:spcPct val="20000"/>
              </a:spcBef>
              <a:buClr>
                <a:srgbClr val="FF0000"/>
              </a:buClr>
              <a:buFont typeface="Arial" charset="0"/>
              <a:buNone/>
            </a:pPr>
            <a:r>
              <a:rPr lang="en-US" altLang="en-US" sz="1800" smtClean="0">
                <a:solidFill>
                  <a:srgbClr val="0000FF"/>
                </a:solidFill>
                <a:latin typeface="LavosHandy™" pitchFamily="66" charset="0"/>
              </a:rPr>
              <a:t>directories</a:t>
            </a:r>
          </a:p>
        </p:txBody>
      </p:sp>
      <p:sp>
        <p:nvSpPr>
          <p:cNvPr id="25" name="TextBox 27"/>
          <p:cNvSpPr txBox="1">
            <a:spLocks noChangeArrowheads="1"/>
          </p:cNvSpPr>
          <p:nvPr/>
        </p:nvSpPr>
        <p:spPr bwMode="auto">
          <a:xfrm>
            <a:off x="6851650" y="3648075"/>
            <a:ext cx="1557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20000"/>
              </a:spcBef>
              <a:buClr>
                <a:srgbClr val="FF0000"/>
              </a:buClr>
              <a:buFont typeface="Arial" charset="0"/>
              <a:buNone/>
            </a:pPr>
            <a:r>
              <a:rPr lang="en-US" altLang="en-US" sz="1800" smtClean="0">
                <a:solidFill>
                  <a:srgbClr val="0000FF"/>
                </a:solidFill>
                <a:latin typeface="LavosHandy™" pitchFamily="66" charset="0"/>
              </a:rPr>
              <a:t>Console: </a:t>
            </a:r>
            <a:br>
              <a:rPr lang="en-US" altLang="en-US" sz="1800" smtClean="0">
                <a:solidFill>
                  <a:srgbClr val="0000FF"/>
                </a:solidFill>
                <a:latin typeface="LavosHandy™" pitchFamily="66" charset="0"/>
              </a:rPr>
            </a:br>
            <a:r>
              <a:rPr lang="en-US" altLang="en-US" sz="1800" smtClean="0">
                <a:solidFill>
                  <a:srgbClr val="0000FF"/>
                </a:solidFill>
                <a:latin typeface="LavosHandy™" pitchFamily="66" charset="0"/>
              </a:rPr>
              <a:t>(standard-in,</a:t>
            </a:r>
            <a:br>
              <a:rPr lang="en-US" altLang="en-US" sz="1800" smtClean="0">
                <a:solidFill>
                  <a:srgbClr val="0000FF"/>
                </a:solidFill>
                <a:latin typeface="LavosHandy™" pitchFamily="66" charset="0"/>
              </a:rPr>
            </a:br>
            <a:r>
              <a:rPr lang="en-US" altLang="en-US" sz="1800" smtClean="0">
                <a:solidFill>
                  <a:srgbClr val="0000FF"/>
                </a:solidFill>
                <a:latin typeface="LavosHandy™" pitchFamily="66" charset="0"/>
              </a:rPr>
              <a:t>standard-out)</a:t>
            </a:r>
          </a:p>
        </p:txBody>
      </p:sp>
      <p:sp>
        <p:nvSpPr>
          <p:cNvPr id="26" name="TextBox 28"/>
          <p:cNvSpPr txBox="1">
            <a:spLocks noChangeArrowheads="1"/>
          </p:cNvSpPr>
          <p:nvPr/>
        </p:nvSpPr>
        <p:spPr bwMode="auto">
          <a:xfrm>
            <a:off x="6927850" y="5257800"/>
            <a:ext cx="1550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20000"/>
              </a:spcBef>
              <a:buClr>
                <a:srgbClr val="FF0000"/>
              </a:buClr>
              <a:buFont typeface="Arial" charset="0"/>
              <a:buNone/>
            </a:pPr>
            <a:r>
              <a:rPr lang="en-US" altLang="en-US" sz="1800" smtClean="0">
                <a:solidFill>
                  <a:srgbClr val="0000FF"/>
                </a:solidFill>
                <a:latin typeface="LavosHandy™" pitchFamily="66" charset="0"/>
              </a:rPr>
              <a:t>Socket-based</a:t>
            </a:r>
            <a:br>
              <a:rPr lang="en-US" altLang="en-US" sz="1800" smtClean="0">
                <a:solidFill>
                  <a:srgbClr val="0000FF"/>
                </a:solidFill>
                <a:latin typeface="LavosHandy™" pitchFamily="66" charset="0"/>
              </a:rPr>
            </a:br>
            <a:r>
              <a:rPr lang="en-US" altLang="en-US" sz="1800" smtClean="0">
                <a:solidFill>
                  <a:srgbClr val="0000FF"/>
                </a:solidFill>
                <a:latin typeface="LavosHandy™" pitchFamily="66" charset="0"/>
              </a:rPr>
              <a:t>sources</a:t>
            </a:r>
          </a:p>
        </p:txBody>
      </p:sp>
      <p:cxnSp>
        <p:nvCxnSpPr>
          <p:cNvPr id="27" name="Straight Arrow Connector 19"/>
          <p:cNvCxnSpPr>
            <a:cxnSpLocks noChangeShapeType="1"/>
          </p:cNvCxnSpPr>
          <p:nvPr/>
        </p:nvCxnSpPr>
        <p:spPr bwMode="auto">
          <a:xfrm>
            <a:off x="3906838" y="2590800"/>
            <a:ext cx="1371600" cy="0"/>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0"/>
          <p:cNvCxnSpPr>
            <a:cxnSpLocks noChangeShapeType="1"/>
          </p:cNvCxnSpPr>
          <p:nvPr/>
        </p:nvCxnSpPr>
        <p:spPr bwMode="auto">
          <a:xfrm>
            <a:off x="3906838" y="3886200"/>
            <a:ext cx="1371600" cy="0"/>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1"/>
          <p:cNvCxnSpPr>
            <a:cxnSpLocks noChangeShapeType="1"/>
          </p:cNvCxnSpPr>
          <p:nvPr/>
        </p:nvCxnSpPr>
        <p:spPr bwMode="auto">
          <a:xfrm>
            <a:off x="3906838" y="5410200"/>
            <a:ext cx="1371600" cy="0"/>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Straight Connector 24"/>
          <p:cNvCxnSpPr>
            <a:cxnSpLocks noChangeShapeType="1"/>
          </p:cNvCxnSpPr>
          <p:nvPr/>
        </p:nvCxnSpPr>
        <p:spPr bwMode="auto">
          <a:xfrm>
            <a:off x="3906838" y="2590800"/>
            <a:ext cx="0" cy="2819400"/>
          </a:xfrm>
          <a:prstGeom prst="line">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 name="Straight Arrow Connector 29"/>
          <p:cNvCxnSpPr>
            <a:cxnSpLocks noChangeShapeType="1"/>
          </p:cNvCxnSpPr>
          <p:nvPr/>
        </p:nvCxnSpPr>
        <p:spPr bwMode="auto">
          <a:xfrm flipH="1">
            <a:off x="2535238" y="3886200"/>
            <a:ext cx="1371600" cy="0"/>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IN" dirty="0"/>
              <a:t>I/O Application</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1620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Introduction to Streams</a:t>
            </a:r>
            <a:endParaRPr dirty="0"/>
          </a:p>
        </p:txBody>
      </p:sp>
      <p:sp>
        <p:nvSpPr>
          <p:cNvPr id="13315" name="Rectangle 3"/>
          <p:cNvSpPr>
            <a:spLocks noGrp="1" noChangeArrowheads="1"/>
          </p:cNvSpPr>
          <p:nvPr>
            <p:ph type="body" idx="1"/>
          </p:nvPr>
        </p:nvSpPr>
        <p:spPr bwMode="auto"/>
        <p:txBody>
          <a:bodyPr/>
          <a:lstStyle/>
          <a:p>
            <a:r>
              <a:rPr dirty="0"/>
              <a:t>A stream is an </a:t>
            </a:r>
            <a:r>
              <a:rPr dirty="0">
                <a:solidFill>
                  <a:srgbClr val="FF0000"/>
                </a:solidFill>
              </a:rPr>
              <a:t>abstraction</a:t>
            </a:r>
            <a:r>
              <a:rPr dirty="0"/>
              <a:t> that helps a java program to work with </a:t>
            </a:r>
            <a:r>
              <a:rPr dirty="0">
                <a:solidFill>
                  <a:srgbClr val="FF0000"/>
                </a:solidFill>
              </a:rPr>
              <a:t>external </a:t>
            </a:r>
            <a:r>
              <a:rPr dirty="0" smtClean="0">
                <a:solidFill>
                  <a:srgbClr val="FF0000"/>
                </a:solidFill>
              </a:rPr>
              <a:t>data</a:t>
            </a:r>
            <a:endParaRPr dirty="0"/>
          </a:p>
          <a:p>
            <a:pPr lvl="1">
              <a:buSzPct val="80000"/>
            </a:pPr>
            <a:r>
              <a:rPr lang="en-US" dirty="0" smtClean="0"/>
              <a:t>local file</a:t>
            </a:r>
          </a:p>
          <a:p>
            <a:pPr lvl="1">
              <a:buSzPct val="80000"/>
            </a:pPr>
            <a:r>
              <a:rPr lang="en-US" dirty="0" smtClean="0"/>
              <a:t>user input</a:t>
            </a:r>
          </a:p>
          <a:p>
            <a:pPr lvl="1">
              <a:buSzPct val="80000"/>
            </a:pPr>
            <a:r>
              <a:rPr lang="en-US" dirty="0" smtClean="0"/>
              <a:t>network.</a:t>
            </a:r>
          </a:p>
          <a:p>
            <a:pPr>
              <a:buFontTx/>
              <a:buNone/>
            </a:pPr>
            <a:endParaRPr lang="en-US" dirty="0" smtClean="0"/>
          </a:p>
        </p:txBody>
      </p:sp>
      <p:grpSp>
        <p:nvGrpSpPr>
          <p:cNvPr id="4" name="Group 21"/>
          <p:cNvGrpSpPr>
            <a:grpSpLocks/>
          </p:cNvGrpSpPr>
          <p:nvPr/>
        </p:nvGrpSpPr>
        <p:grpSpPr bwMode="auto">
          <a:xfrm>
            <a:off x="838200" y="2058987"/>
            <a:ext cx="7129462" cy="3960813"/>
            <a:chOff x="615" y="1008"/>
            <a:chExt cx="4491" cy="2495"/>
          </a:xfrm>
        </p:grpSpPr>
        <p:pic>
          <p:nvPicPr>
            <p:cNvPr id="5" name="Picture 6" descr="MCj02821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 y="1008"/>
              <a:ext cx="782"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Cj028245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7" y="2400"/>
              <a:ext cx="1179" cy="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4263" y="1981"/>
              <a:ext cx="565" cy="218"/>
            </a:xfrm>
            <a:prstGeom prst="rect">
              <a:avLst/>
            </a:prstGeom>
            <a:solidFill>
              <a:srgbClr val="FFCC99">
                <a:alpha val="50195"/>
              </a:srgbClr>
            </a:solidFill>
            <a:ln w="9525">
              <a:solidFill>
                <a:schemeClr val="tx1"/>
              </a:solidFill>
              <a:prstDash val="dash"/>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File.txt</a:t>
              </a:r>
            </a:p>
          </p:txBody>
        </p:sp>
        <p:sp>
          <p:nvSpPr>
            <p:cNvPr id="8" name="Text Box 9"/>
            <p:cNvSpPr txBox="1">
              <a:spLocks noChangeArrowheads="1"/>
            </p:cNvSpPr>
            <p:nvPr/>
          </p:nvSpPr>
          <p:spPr bwMode="auto">
            <a:xfrm>
              <a:off x="615" y="1815"/>
              <a:ext cx="1272" cy="1142"/>
            </a:xfrm>
            <a:prstGeom prst="rect">
              <a:avLst/>
            </a:prstGeom>
            <a:solidFill>
              <a:srgbClr val="F1EFAF">
                <a:alpha val="50195"/>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Java Program      </a:t>
              </a:r>
            </a:p>
            <a:p>
              <a:pPr eaLnBrk="1" hangingPunct="1"/>
              <a:r>
                <a:rPr lang="en-US" sz="1600">
                  <a:latin typeface="Verdana" pitchFamily="34" charset="0"/>
                </a:rPr>
                <a:t>{</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    …..</a:t>
              </a:r>
            </a:p>
            <a:p>
              <a:pPr eaLnBrk="1" hangingPunct="1"/>
              <a:r>
                <a:rPr lang="en-US" sz="1600">
                  <a:latin typeface="Verdana" pitchFamily="34" charset="0"/>
                </a:rPr>
                <a:t>}</a:t>
              </a:r>
            </a:p>
          </p:txBody>
        </p:sp>
        <p:sp>
          <p:nvSpPr>
            <p:cNvPr id="9" name="Text Box 10"/>
            <p:cNvSpPr txBox="1">
              <a:spLocks noChangeArrowheads="1"/>
            </p:cNvSpPr>
            <p:nvPr/>
          </p:nvSpPr>
          <p:spPr bwMode="auto">
            <a:xfrm>
              <a:off x="2391" y="1837"/>
              <a:ext cx="939" cy="218"/>
            </a:xfrm>
            <a:prstGeom prst="rect">
              <a:avLst/>
            </a:prstGeom>
            <a:solidFill>
              <a:srgbClr val="99CCFF">
                <a:alpha val="39999"/>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InputStream</a:t>
              </a:r>
            </a:p>
          </p:txBody>
        </p:sp>
        <p:sp>
          <p:nvSpPr>
            <p:cNvPr id="10" name="Text Box 11"/>
            <p:cNvSpPr txBox="1">
              <a:spLocks noChangeArrowheads="1"/>
            </p:cNvSpPr>
            <p:nvPr/>
          </p:nvSpPr>
          <p:spPr bwMode="auto">
            <a:xfrm>
              <a:off x="2352" y="2701"/>
              <a:ext cx="1036" cy="218"/>
            </a:xfrm>
            <a:prstGeom prst="rect">
              <a:avLst/>
            </a:prstGeom>
            <a:solidFill>
              <a:srgbClr val="99CCFF">
                <a:alpha val="39999"/>
              </a:srgbClr>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err="1">
                  <a:latin typeface="Verdana" pitchFamily="34" charset="0"/>
                </a:rPr>
                <a:t>OutputStream</a:t>
              </a:r>
              <a:endParaRPr lang="en-US" sz="1600" dirty="0">
                <a:latin typeface="Verdana" pitchFamily="34" charset="0"/>
              </a:endParaRPr>
            </a:p>
          </p:txBody>
        </p:sp>
        <p:sp>
          <p:nvSpPr>
            <p:cNvPr id="11" name="Line 12"/>
            <p:cNvSpPr>
              <a:spLocks noChangeShapeType="1"/>
            </p:cNvSpPr>
            <p:nvPr/>
          </p:nvSpPr>
          <p:spPr bwMode="auto">
            <a:xfrm flipH="1">
              <a:off x="1191" y="1947"/>
              <a:ext cx="1200" cy="21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12" name="Line 13"/>
            <p:cNvSpPr>
              <a:spLocks noChangeShapeType="1"/>
            </p:cNvSpPr>
            <p:nvPr/>
          </p:nvSpPr>
          <p:spPr bwMode="auto">
            <a:xfrm>
              <a:off x="1239" y="2715"/>
              <a:ext cx="1113" cy="9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13" name="Line 14"/>
            <p:cNvSpPr>
              <a:spLocks noChangeShapeType="1"/>
            </p:cNvSpPr>
            <p:nvPr/>
          </p:nvSpPr>
          <p:spPr bwMode="auto">
            <a:xfrm flipH="1">
              <a:off x="3330" y="1641"/>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Line 16"/>
            <p:cNvSpPr>
              <a:spLocks noChangeShapeType="1"/>
            </p:cNvSpPr>
            <p:nvPr/>
          </p:nvSpPr>
          <p:spPr bwMode="auto">
            <a:xfrm>
              <a:off x="3399" y="2832"/>
              <a:ext cx="76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17"/>
            <p:cNvSpPr>
              <a:spLocks noChangeShapeType="1"/>
            </p:cNvSpPr>
            <p:nvPr/>
          </p:nvSpPr>
          <p:spPr bwMode="auto">
            <a:xfrm flipV="1">
              <a:off x="3399" y="2160"/>
              <a:ext cx="864"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19"/>
            <p:cNvSpPr>
              <a:spLocks noChangeShapeType="1"/>
            </p:cNvSpPr>
            <p:nvPr/>
          </p:nvSpPr>
          <p:spPr bwMode="auto">
            <a:xfrm flipH="1" flipV="1">
              <a:off x="3330" y="1968"/>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defRPr/>
            </a:pPr>
            <a:endParaRPr kumimoji="0" lang="en-US" altLang="en-US" sz="2600" b="1" i="0" u="none" strike="noStrike" kern="0" cap="none" spc="0" normalizeH="0" baseline="0" noProof="0" dirty="0" smtClean="0">
              <a:ln>
                <a:noFill/>
              </a:ln>
              <a:solidFill>
                <a:srgbClr val="000000"/>
              </a:solidFill>
              <a:effectLst/>
              <a:uLnTx/>
              <a:uFillTx/>
              <a:latin typeface="Arial"/>
              <a:ea typeface="+mj-ea"/>
              <a:cs typeface="+mj-cs"/>
            </a:endParaRPr>
          </a:p>
        </p:txBody>
      </p:sp>
      <p:sp>
        <p:nvSpPr>
          <p:cNvPr id="9" name="Content Placeholder 2"/>
          <p:cNvSpPr txBox="1">
            <a:spLocks/>
          </p:cNvSpPr>
          <p:nvPr/>
        </p:nvSpPr>
        <p:spPr bwMode="gray">
          <a:xfrm>
            <a:off x="609600" y="1447800"/>
            <a:ext cx="7918450" cy="362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R="0" lvl="1" algn="l" defTabSz="2286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rPr>
              <a:t>A program uses an input stream to read data from a source, one item at a time.</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None/>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None/>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a:p>
            <a:pPr marR="0" lvl="1" algn="l" defTabSz="228600" rtl="0" eaLnBrk="1" fontAlgn="base" latinLnBrk="0" hangingPunct="1">
              <a:lnSpc>
                <a:spcPct val="100000"/>
              </a:lnSpc>
              <a:spcBef>
                <a:spcPct val="20000"/>
              </a:spcBef>
              <a:spcAft>
                <a:spcPct val="0"/>
              </a:spcAft>
              <a:buClr>
                <a:srgbClr val="FF0000"/>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rPr>
              <a:t>A program uses an output stream to write data to a destination (sink), one item at time.</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kumimoji="0" lang="en-US" altLang="en-US" sz="2200" b="0" i="0" u="none" strike="noStrike" kern="0" cap="none" spc="0" normalizeH="0" baseline="0" noProof="0" dirty="0" smtClean="0">
              <a:ln>
                <a:noFill/>
              </a:ln>
              <a:solidFill>
                <a:srgbClr val="000000"/>
              </a:solidFill>
              <a:effectLst/>
              <a:uLnTx/>
              <a:uFillTx/>
              <a:latin typeface="Arial"/>
            </a:endParaRPr>
          </a:p>
        </p:txBody>
      </p:sp>
      <p:pic>
        <p:nvPicPr>
          <p:cNvPr id="10" name="Picture 3" descr="io-in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5663" y="2209800"/>
            <a:ext cx="465613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io-out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4581525"/>
            <a:ext cx="4656137"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I/O Streams</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11683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dirty="0" smtClean="0"/>
              <a:t>Types of Stream</a:t>
            </a:r>
            <a:r>
              <a:rPr dirty="0"/>
              <a:t>s</a:t>
            </a:r>
          </a:p>
        </p:txBody>
      </p:sp>
      <p:sp>
        <p:nvSpPr>
          <p:cNvPr id="13315" name="Rectangle 3"/>
          <p:cNvSpPr>
            <a:spLocks noGrp="1" noChangeArrowheads="1"/>
          </p:cNvSpPr>
          <p:nvPr>
            <p:ph type="body" idx="1"/>
          </p:nvPr>
        </p:nvSpPr>
        <p:spPr bwMode="auto"/>
        <p:txBody>
          <a:bodyPr/>
          <a:lstStyle/>
          <a:p>
            <a:pPr marL="381000" indent="-381000" eaLnBrk="1" hangingPunct="1"/>
            <a:endParaRPr lang="en-US" dirty="0"/>
          </a:p>
          <a:p>
            <a:pPr marL="381000" indent="-381000" eaLnBrk="1" hangingPunct="1"/>
            <a:r>
              <a:rPr lang="en-US" b="1" dirty="0"/>
              <a:t>Byte </a:t>
            </a:r>
            <a:r>
              <a:rPr lang="en-US" b="1" dirty="0" smtClean="0"/>
              <a:t>Stream</a:t>
            </a:r>
            <a:endParaRPr lang="en-US" b="1" dirty="0"/>
          </a:p>
          <a:p>
            <a:pPr marL="800100" lvl="1" indent="-342900" algn="just" eaLnBrk="1" hangingPunct="1">
              <a:buSzPct val="90000"/>
            </a:pPr>
            <a:r>
              <a:rPr lang="en-IN" dirty="0"/>
              <a:t>Byte streams provide an abstraction to read/write bytes, e.g. binary </a:t>
            </a:r>
            <a:r>
              <a:rPr lang="en-IN" dirty="0" smtClean="0"/>
              <a:t>data</a:t>
            </a:r>
            <a:endParaRPr lang="en-US" dirty="0"/>
          </a:p>
          <a:p>
            <a:pPr marL="800100" lvl="1" indent="-342900" algn="just" eaLnBrk="1" hangingPunct="1">
              <a:buSzPct val="90000"/>
            </a:pPr>
            <a:r>
              <a:rPr lang="en-US" i="1" dirty="0" err="1">
                <a:solidFill>
                  <a:srgbClr val="FF0000"/>
                </a:solidFill>
              </a:rPr>
              <a:t>InputStream</a:t>
            </a:r>
            <a:r>
              <a:rPr lang="en-US" dirty="0">
                <a:solidFill>
                  <a:srgbClr val="FF0000"/>
                </a:solidFill>
              </a:rPr>
              <a:t> </a:t>
            </a:r>
            <a:r>
              <a:rPr lang="en-US" dirty="0"/>
              <a:t>and </a:t>
            </a:r>
            <a:r>
              <a:rPr lang="en-US" i="1" dirty="0" err="1">
                <a:solidFill>
                  <a:srgbClr val="FF0000"/>
                </a:solidFill>
              </a:rPr>
              <a:t>OutputStream</a:t>
            </a:r>
            <a:r>
              <a:rPr lang="en-US" dirty="0">
                <a:solidFill>
                  <a:srgbClr val="FF0000"/>
                </a:solidFill>
              </a:rPr>
              <a:t> </a:t>
            </a:r>
            <a:r>
              <a:rPr lang="en-US" dirty="0"/>
              <a:t>are the abstract classes which represent Byte </a:t>
            </a:r>
            <a:r>
              <a:rPr lang="en-US" dirty="0" smtClean="0"/>
              <a:t>Streams</a:t>
            </a:r>
            <a:endParaRPr lang="en-US" dirty="0"/>
          </a:p>
          <a:p>
            <a:pPr marL="381000" indent="-381000" algn="just" eaLnBrk="1" hangingPunct="1"/>
            <a:r>
              <a:rPr lang="en-US" b="1" dirty="0"/>
              <a:t>Character </a:t>
            </a:r>
            <a:r>
              <a:rPr lang="en-US" b="1" dirty="0" smtClean="0"/>
              <a:t>Stream</a:t>
            </a:r>
            <a:endParaRPr lang="en-US" b="1" dirty="0"/>
          </a:p>
          <a:p>
            <a:pPr marL="800100" lvl="1" indent="-342900" algn="just" eaLnBrk="1" hangingPunct="1">
              <a:buSzPct val="90000"/>
            </a:pPr>
            <a:r>
              <a:rPr lang="en-US" dirty="0"/>
              <a:t>Usually works for Characters &amp; </a:t>
            </a:r>
            <a:r>
              <a:rPr lang="en-US" dirty="0" smtClean="0"/>
              <a:t>Strings</a:t>
            </a:r>
          </a:p>
          <a:p>
            <a:pPr marL="800100" lvl="1" indent="-342900" algn="just" eaLnBrk="1" hangingPunct="1">
              <a:buSzPct val="90000"/>
            </a:pPr>
            <a:r>
              <a:rPr lang="en-US" dirty="0" smtClean="0"/>
              <a:t>Follows </a:t>
            </a:r>
            <a:r>
              <a:rPr lang="en-US" dirty="0"/>
              <a:t>the </a:t>
            </a:r>
            <a:r>
              <a:rPr lang="en-US" dirty="0" smtClean="0"/>
              <a:t>Unicode </a:t>
            </a:r>
            <a:r>
              <a:rPr lang="en-US" dirty="0"/>
              <a:t>to </a:t>
            </a:r>
            <a:r>
              <a:rPr lang="en-US" dirty="0" smtClean="0"/>
              <a:t>support internationalization</a:t>
            </a:r>
            <a:endParaRPr lang="en-US" dirty="0"/>
          </a:p>
          <a:p>
            <a:pPr marL="800100" lvl="1" indent="-342900" algn="just" eaLnBrk="1" hangingPunct="1">
              <a:buSzPct val="90000"/>
            </a:pPr>
            <a:r>
              <a:rPr lang="en-US" i="1" dirty="0">
                <a:solidFill>
                  <a:srgbClr val="FF0000"/>
                </a:solidFill>
              </a:rPr>
              <a:t>Reader </a:t>
            </a:r>
            <a:r>
              <a:rPr lang="en-US" dirty="0"/>
              <a:t>and</a:t>
            </a:r>
            <a:r>
              <a:rPr lang="en-US" i="1" dirty="0">
                <a:solidFill>
                  <a:schemeClr val="accent2"/>
                </a:solidFill>
              </a:rPr>
              <a:t> </a:t>
            </a:r>
            <a:r>
              <a:rPr lang="en-US" i="1" dirty="0">
                <a:solidFill>
                  <a:srgbClr val="FF0000"/>
                </a:solidFill>
              </a:rPr>
              <a:t>Writer</a:t>
            </a:r>
            <a:r>
              <a:rPr lang="en-US" dirty="0">
                <a:solidFill>
                  <a:srgbClr val="FF0000"/>
                </a:solidFill>
              </a:rPr>
              <a:t> </a:t>
            </a:r>
            <a:r>
              <a:rPr lang="en-US" dirty="0"/>
              <a:t>are the abstract classes which represents Character Streams</a:t>
            </a:r>
          </a:p>
        </p:txBody>
      </p:sp>
      <p:graphicFrame>
        <p:nvGraphicFramePr>
          <p:cNvPr id="5" name="Group 471"/>
          <p:cNvGraphicFramePr>
            <a:graphicFrameLocks noGrp="1"/>
          </p:cNvGraphicFramePr>
          <p:nvPr>
            <p:extLst>
              <p:ext uri="{D42A27DB-BD31-4B8C-83A1-F6EECF244321}">
                <p14:modId xmlns:p14="http://schemas.microsoft.com/office/powerpoint/2010/main" val="470219824"/>
              </p:ext>
            </p:extLst>
          </p:nvPr>
        </p:nvGraphicFramePr>
        <p:xfrm>
          <a:off x="1066800" y="4267200"/>
          <a:ext cx="6911975" cy="1473201"/>
        </p:xfrm>
        <a:graphic>
          <a:graphicData uri="http://schemas.openxmlformats.org/drawingml/2006/table">
            <a:tbl>
              <a:tblPr/>
              <a:tblGrid>
                <a:gridCol w="2035175">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51276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Stream</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Byte Streams</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Character Streams</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0"/>
                  </a:ext>
                </a:extLst>
              </a:tr>
              <a:tr h="47942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Source streams</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InputStream</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Reader</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48101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Sink streams</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OutputStream</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Writer</a:t>
                      </a:r>
                    </a:p>
                  </a:txBody>
                  <a:tcPr marL="73152" marR="73152" marT="73152" marB="73152" horzOverflow="overflow">
                    <a:lnL w="28575"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23215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t>IO Class Hierarchy</a:t>
            </a:r>
          </a:p>
        </p:txBody>
      </p:sp>
      <p:grpSp>
        <p:nvGrpSpPr>
          <p:cNvPr id="14339" name="Group 19"/>
          <p:cNvGrpSpPr>
            <a:grpSpLocks/>
          </p:cNvGrpSpPr>
          <p:nvPr/>
        </p:nvGrpSpPr>
        <p:grpSpPr bwMode="auto">
          <a:xfrm>
            <a:off x="381000" y="2057400"/>
            <a:ext cx="8382000" cy="3733800"/>
            <a:chOff x="336" y="1440"/>
            <a:chExt cx="5280" cy="2352"/>
          </a:xfrm>
        </p:grpSpPr>
        <p:sp>
          <p:nvSpPr>
            <p:cNvPr id="14342" name="AutoShape 4" descr="Pink tissue paper"/>
            <p:cNvSpPr>
              <a:spLocks noChangeArrowheads="1"/>
            </p:cNvSpPr>
            <p:nvPr/>
          </p:nvSpPr>
          <p:spPr bwMode="auto">
            <a:xfrm>
              <a:off x="2448" y="1440"/>
              <a:ext cx="1152" cy="528"/>
            </a:xfrm>
            <a:prstGeom prst="bevel">
              <a:avLst>
                <a:gd name="adj" fmla="val 12500"/>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a:t>Object</a:t>
              </a:r>
            </a:p>
          </p:txBody>
        </p:sp>
        <p:sp>
          <p:nvSpPr>
            <p:cNvPr id="14343" name="AutoShape 5" descr="Blue tissue paper"/>
            <p:cNvSpPr>
              <a:spLocks noChangeArrowheads="1"/>
            </p:cNvSpPr>
            <p:nvPr/>
          </p:nvSpPr>
          <p:spPr bwMode="auto">
            <a:xfrm>
              <a:off x="1632" y="2880"/>
              <a:ext cx="1152" cy="528"/>
            </a:xfrm>
            <a:prstGeom prst="bevel">
              <a:avLst>
                <a:gd name="adj" fmla="val 12500"/>
              </a:avLst>
            </a:prstGeom>
            <a:blipFill dpi="0" rotWithShape="1">
              <a:blip r:embed="rId4"/>
              <a:srcRect/>
              <a:tile tx="0" ty="0" sx="100000" sy="100000" flip="none" algn="tl"/>
            </a:blipFill>
            <a:ln w="9525">
              <a:solidFill>
                <a:schemeClr val="tx1"/>
              </a:solidFill>
              <a:miter lim="800000"/>
              <a:headEnd/>
              <a:tailEnd/>
            </a:ln>
          </p:spPr>
          <p:txBody>
            <a:bodyPr wrap="none" anchor="ctr"/>
            <a:lstStyle/>
            <a:p>
              <a:r>
                <a:rPr lang="en-US" sz="2000"/>
                <a:t>InputStream</a:t>
              </a:r>
            </a:p>
          </p:txBody>
        </p:sp>
        <p:sp>
          <p:nvSpPr>
            <p:cNvPr id="14344" name="AutoShape 7" descr="Blue tissue paper"/>
            <p:cNvSpPr>
              <a:spLocks noChangeArrowheads="1"/>
            </p:cNvSpPr>
            <p:nvPr/>
          </p:nvSpPr>
          <p:spPr bwMode="auto">
            <a:xfrm>
              <a:off x="336" y="2880"/>
              <a:ext cx="1152" cy="528"/>
            </a:xfrm>
            <a:prstGeom prst="bevel">
              <a:avLst>
                <a:gd name="adj" fmla="val 12500"/>
              </a:avLst>
            </a:prstGeom>
            <a:blipFill dpi="0" rotWithShape="1">
              <a:blip r:embed="rId4"/>
              <a:srcRect/>
              <a:tile tx="0" ty="0" sx="100000" sy="100000" flip="none" algn="tl"/>
            </a:blipFill>
            <a:ln w="9525">
              <a:solidFill>
                <a:schemeClr val="tx1"/>
              </a:solidFill>
              <a:miter lim="800000"/>
              <a:headEnd/>
              <a:tailEnd/>
            </a:ln>
          </p:spPr>
          <p:txBody>
            <a:bodyPr wrap="none" anchor="ctr"/>
            <a:lstStyle/>
            <a:p>
              <a:r>
                <a:rPr lang="en-US" sz="2000"/>
                <a:t>OutputStream</a:t>
              </a:r>
            </a:p>
          </p:txBody>
        </p:sp>
        <p:sp>
          <p:nvSpPr>
            <p:cNvPr id="14345" name="AutoShape 8" descr="Oak"/>
            <p:cNvSpPr>
              <a:spLocks noChangeArrowheads="1"/>
            </p:cNvSpPr>
            <p:nvPr/>
          </p:nvSpPr>
          <p:spPr bwMode="auto">
            <a:xfrm>
              <a:off x="4464" y="2880"/>
              <a:ext cx="1152" cy="528"/>
            </a:xfrm>
            <a:prstGeom prst="bevel">
              <a:avLst>
                <a:gd name="adj" fmla="val 12500"/>
              </a:avLst>
            </a:prstGeom>
            <a:blipFill dpi="0" rotWithShape="1">
              <a:blip r:embed="rId5"/>
              <a:srcRect/>
              <a:tile tx="0" ty="0" sx="100000" sy="100000" flip="none" algn="tl"/>
            </a:blipFill>
            <a:ln w="9525">
              <a:solidFill>
                <a:schemeClr val="tx1"/>
              </a:solidFill>
              <a:miter lim="800000"/>
              <a:headEnd/>
              <a:tailEnd/>
            </a:ln>
          </p:spPr>
          <p:txBody>
            <a:bodyPr wrap="none" anchor="ctr"/>
            <a:lstStyle/>
            <a:p>
              <a:r>
                <a:rPr lang="en-US"/>
                <a:t>Writer</a:t>
              </a:r>
            </a:p>
          </p:txBody>
        </p:sp>
        <p:sp>
          <p:nvSpPr>
            <p:cNvPr id="14346" name="AutoShape 9" descr="Oak"/>
            <p:cNvSpPr>
              <a:spLocks noChangeArrowheads="1"/>
            </p:cNvSpPr>
            <p:nvPr/>
          </p:nvSpPr>
          <p:spPr bwMode="auto">
            <a:xfrm>
              <a:off x="3168" y="2880"/>
              <a:ext cx="1152" cy="528"/>
            </a:xfrm>
            <a:prstGeom prst="bevel">
              <a:avLst>
                <a:gd name="adj" fmla="val 12500"/>
              </a:avLst>
            </a:prstGeom>
            <a:blipFill dpi="0" rotWithShape="1">
              <a:blip r:embed="rId5"/>
              <a:srcRect/>
              <a:tile tx="0" ty="0" sx="100000" sy="100000" flip="none" algn="tl"/>
            </a:blipFill>
            <a:ln w="9525">
              <a:solidFill>
                <a:schemeClr val="tx1"/>
              </a:solidFill>
              <a:miter lim="800000"/>
              <a:headEnd/>
              <a:tailEnd/>
            </a:ln>
          </p:spPr>
          <p:txBody>
            <a:bodyPr wrap="none" anchor="ctr"/>
            <a:lstStyle/>
            <a:p>
              <a:r>
                <a:rPr lang="en-US"/>
                <a:t>Reader</a:t>
              </a:r>
            </a:p>
          </p:txBody>
        </p:sp>
        <p:sp>
          <p:nvSpPr>
            <p:cNvPr id="14347" name="Line 10"/>
            <p:cNvSpPr>
              <a:spLocks noChangeShapeType="1"/>
            </p:cNvSpPr>
            <p:nvPr/>
          </p:nvSpPr>
          <p:spPr bwMode="auto">
            <a:xfrm>
              <a:off x="912" y="2352"/>
              <a:ext cx="4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48" name="Line 11"/>
            <p:cNvSpPr>
              <a:spLocks noChangeShapeType="1"/>
            </p:cNvSpPr>
            <p:nvPr/>
          </p:nvSpPr>
          <p:spPr bwMode="auto">
            <a:xfrm flipV="1">
              <a:off x="912" y="235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49" name="Line 12"/>
            <p:cNvSpPr>
              <a:spLocks noChangeShapeType="1"/>
            </p:cNvSpPr>
            <p:nvPr/>
          </p:nvSpPr>
          <p:spPr bwMode="auto">
            <a:xfrm flipV="1">
              <a:off x="2160" y="235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50" name="Line 13"/>
            <p:cNvSpPr>
              <a:spLocks noChangeShapeType="1"/>
            </p:cNvSpPr>
            <p:nvPr/>
          </p:nvSpPr>
          <p:spPr bwMode="auto">
            <a:xfrm flipV="1">
              <a:off x="3744" y="235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51" name="Line 14"/>
            <p:cNvSpPr>
              <a:spLocks noChangeShapeType="1"/>
            </p:cNvSpPr>
            <p:nvPr/>
          </p:nvSpPr>
          <p:spPr bwMode="auto">
            <a:xfrm flipV="1">
              <a:off x="5088" y="235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52" name="Line 15"/>
            <p:cNvSpPr>
              <a:spLocks noChangeShapeType="1"/>
            </p:cNvSpPr>
            <p:nvPr/>
          </p:nvSpPr>
          <p:spPr bwMode="auto">
            <a:xfrm flipV="1">
              <a:off x="3024"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53" name="Text Box 16"/>
            <p:cNvSpPr txBox="1">
              <a:spLocks noChangeArrowheads="1"/>
            </p:cNvSpPr>
            <p:nvPr/>
          </p:nvSpPr>
          <p:spPr bwMode="auto">
            <a:xfrm>
              <a:off x="624" y="3504"/>
              <a:ext cx="1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dirty="0">
                  <a:latin typeface="Monotype Corsiva" pitchFamily="66" charset="0"/>
                </a:rPr>
                <a:t>Byte-Oriented Streams</a:t>
              </a:r>
            </a:p>
          </p:txBody>
        </p:sp>
        <p:sp>
          <p:nvSpPr>
            <p:cNvPr id="14354" name="Text Box 17"/>
            <p:cNvSpPr txBox="1">
              <a:spLocks noChangeArrowheads="1"/>
            </p:cNvSpPr>
            <p:nvPr/>
          </p:nvSpPr>
          <p:spPr bwMode="auto">
            <a:xfrm>
              <a:off x="3291" y="3504"/>
              <a:ext cx="1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dirty="0">
                  <a:latin typeface="Monotype Corsiva" pitchFamily="66" charset="0"/>
                </a:rPr>
                <a:t>Character-Oriented Streams</a:t>
              </a:r>
            </a:p>
          </p:txBody>
        </p:sp>
      </p:grpSp>
      <p:sp>
        <p:nvSpPr>
          <p:cNvPr id="14340" name="AutoShape 21"/>
          <p:cNvSpPr>
            <a:spLocks noChangeArrowheads="1"/>
          </p:cNvSpPr>
          <p:nvPr/>
        </p:nvSpPr>
        <p:spPr bwMode="auto">
          <a:xfrm>
            <a:off x="152400" y="4191000"/>
            <a:ext cx="4343400" cy="1600200"/>
          </a:xfrm>
          <a:prstGeom prst="roundRect">
            <a:avLst>
              <a:gd name="adj" fmla="val 16667"/>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1" name="AutoShape 22"/>
          <p:cNvSpPr>
            <a:spLocks noChangeArrowheads="1"/>
          </p:cNvSpPr>
          <p:nvPr/>
        </p:nvSpPr>
        <p:spPr bwMode="auto">
          <a:xfrm>
            <a:off x="4648200" y="4191000"/>
            <a:ext cx="4343400" cy="1600200"/>
          </a:xfrm>
          <a:prstGeom prst="roundRect">
            <a:avLst>
              <a:gd name="adj" fmla="val 16667"/>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5"/>
          <p:cNvSpPr>
            <a:spLocks noGrp="1" noChangeArrowheads="1"/>
          </p:cNvSpPr>
          <p:nvPr>
            <p:ph type="title"/>
          </p:nvPr>
        </p:nvSpPr>
        <p:spPr/>
        <p:txBody>
          <a:bodyPr/>
          <a:lstStyle/>
          <a:p>
            <a:pPr eaLnBrk="1" hangingPunct="1"/>
            <a:r>
              <a:rPr lang="en-US" dirty="0" smtClean="0"/>
              <a:t>Types of Streams</a:t>
            </a:r>
          </a:p>
        </p:txBody>
      </p:sp>
      <p:grpSp>
        <p:nvGrpSpPr>
          <p:cNvPr id="2" name="Group 44"/>
          <p:cNvGrpSpPr>
            <a:grpSpLocks/>
          </p:cNvGrpSpPr>
          <p:nvPr/>
        </p:nvGrpSpPr>
        <p:grpSpPr bwMode="auto">
          <a:xfrm>
            <a:off x="352425" y="1071563"/>
            <a:ext cx="8334375" cy="5405437"/>
            <a:chOff x="222" y="543"/>
            <a:chExt cx="5250" cy="3405"/>
          </a:xfrm>
        </p:grpSpPr>
        <p:sp>
          <p:nvSpPr>
            <p:cNvPr id="16390" name="Text Box 16"/>
            <p:cNvSpPr txBox="1">
              <a:spLocks noChangeArrowheads="1"/>
            </p:cNvSpPr>
            <p:nvPr/>
          </p:nvSpPr>
          <p:spPr bwMode="auto">
            <a:xfrm>
              <a:off x="222" y="2387"/>
              <a:ext cx="10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Verdana" pitchFamily="34" charset="0"/>
                </a:rPr>
                <a:t>FileInputStream,</a:t>
              </a:r>
            </a:p>
            <a:p>
              <a:pPr eaLnBrk="1" hangingPunct="1"/>
              <a:r>
                <a:rPr lang="en-US" sz="1400" i="1">
                  <a:latin typeface="Verdana" pitchFamily="34" charset="0"/>
                </a:rPr>
                <a:t>DataInputStream</a:t>
              </a:r>
            </a:p>
          </p:txBody>
        </p:sp>
        <p:grpSp>
          <p:nvGrpSpPr>
            <p:cNvPr id="16391" name="Group 43"/>
            <p:cNvGrpSpPr>
              <a:grpSpLocks/>
            </p:cNvGrpSpPr>
            <p:nvPr/>
          </p:nvGrpSpPr>
          <p:grpSpPr bwMode="auto">
            <a:xfrm>
              <a:off x="490" y="543"/>
              <a:ext cx="4982" cy="3405"/>
              <a:chOff x="490" y="531"/>
              <a:chExt cx="4982" cy="3405"/>
            </a:xfrm>
          </p:grpSpPr>
          <p:grpSp>
            <p:nvGrpSpPr>
              <p:cNvPr id="16392" name="Group 42"/>
              <p:cNvGrpSpPr>
                <a:grpSpLocks/>
              </p:cNvGrpSpPr>
              <p:nvPr/>
            </p:nvGrpSpPr>
            <p:grpSpPr bwMode="auto">
              <a:xfrm>
                <a:off x="1410" y="807"/>
                <a:ext cx="2238" cy="537"/>
                <a:chOff x="1392" y="807"/>
                <a:chExt cx="2238" cy="537"/>
              </a:xfrm>
            </p:grpSpPr>
            <p:sp>
              <p:nvSpPr>
                <p:cNvPr id="16422" name="Line 3"/>
                <p:cNvSpPr>
                  <a:spLocks noChangeShapeType="1"/>
                </p:cNvSpPr>
                <p:nvPr/>
              </p:nvSpPr>
              <p:spPr bwMode="auto">
                <a:xfrm flipH="1">
                  <a:off x="1392" y="807"/>
                  <a:ext cx="1084" cy="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23" name="Line 4"/>
                <p:cNvSpPr>
                  <a:spLocks noChangeShapeType="1"/>
                </p:cNvSpPr>
                <p:nvPr/>
              </p:nvSpPr>
              <p:spPr bwMode="auto">
                <a:xfrm>
                  <a:off x="2478" y="807"/>
                  <a:ext cx="1152" cy="4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6393" name="Text Box 5"/>
              <p:cNvSpPr txBox="1">
                <a:spLocks noChangeArrowheads="1"/>
              </p:cNvSpPr>
              <p:nvPr/>
            </p:nvSpPr>
            <p:spPr bwMode="auto">
              <a:xfrm>
                <a:off x="676" y="1348"/>
                <a:ext cx="15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Byte Oriented Streams</a:t>
                </a:r>
              </a:p>
            </p:txBody>
          </p:sp>
          <p:sp>
            <p:nvSpPr>
              <p:cNvPr id="16394" name="Text Box 6"/>
              <p:cNvSpPr txBox="1">
                <a:spLocks noChangeArrowheads="1"/>
              </p:cNvSpPr>
              <p:nvPr/>
            </p:nvSpPr>
            <p:spPr bwMode="auto">
              <a:xfrm>
                <a:off x="2592" y="1354"/>
                <a:ext cx="24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Verdana" pitchFamily="34" charset="0"/>
                  </a:rPr>
                  <a:t>Unicode Character Oriented Streams</a:t>
                </a:r>
              </a:p>
            </p:txBody>
          </p:sp>
          <p:sp>
            <p:nvSpPr>
              <p:cNvPr id="16395" name="Line 7"/>
              <p:cNvSpPr>
                <a:spLocks noChangeShapeType="1"/>
              </p:cNvSpPr>
              <p:nvPr/>
            </p:nvSpPr>
            <p:spPr bwMode="auto">
              <a:xfrm flipH="1">
                <a:off x="1200" y="1543"/>
                <a:ext cx="219" cy="3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6" name="Line 8"/>
              <p:cNvSpPr>
                <a:spLocks noChangeShapeType="1"/>
              </p:cNvSpPr>
              <p:nvPr/>
            </p:nvSpPr>
            <p:spPr bwMode="auto">
              <a:xfrm>
                <a:off x="1419" y="1543"/>
                <a:ext cx="213" cy="3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7" name="Text Box 9"/>
              <p:cNvSpPr txBox="1">
                <a:spLocks noChangeArrowheads="1"/>
              </p:cNvSpPr>
              <p:nvPr/>
            </p:nvSpPr>
            <p:spPr bwMode="auto">
              <a:xfrm>
                <a:off x="490" y="1884"/>
                <a:ext cx="9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solidFill>
                      <a:srgbClr val="0000FF"/>
                    </a:solidFill>
                    <a:latin typeface="Verdana" pitchFamily="34" charset="0"/>
                  </a:rPr>
                  <a:t>InputStream</a:t>
                </a:r>
              </a:p>
            </p:txBody>
          </p:sp>
          <p:sp>
            <p:nvSpPr>
              <p:cNvPr id="16398" name="Text Box 10"/>
              <p:cNvSpPr txBox="1">
                <a:spLocks noChangeArrowheads="1"/>
              </p:cNvSpPr>
              <p:nvPr/>
            </p:nvSpPr>
            <p:spPr bwMode="auto">
              <a:xfrm>
                <a:off x="1418" y="1879"/>
                <a:ext cx="10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solidFill>
                      <a:srgbClr val="0000FF"/>
                    </a:solidFill>
                    <a:latin typeface="Verdana" pitchFamily="34" charset="0"/>
                  </a:rPr>
                  <a:t>OutputStream</a:t>
                </a:r>
              </a:p>
            </p:txBody>
          </p:sp>
          <p:sp>
            <p:nvSpPr>
              <p:cNvPr id="16399" name="Text Box 13"/>
              <p:cNvSpPr txBox="1">
                <a:spLocks noChangeArrowheads="1"/>
              </p:cNvSpPr>
              <p:nvPr/>
            </p:nvSpPr>
            <p:spPr bwMode="auto">
              <a:xfrm>
                <a:off x="3223" y="1882"/>
                <a:ext cx="5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solidFill>
                      <a:srgbClr val="0000FF"/>
                    </a:solidFill>
                    <a:latin typeface="Verdana" pitchFamily="34" charset="0"/>
                  </a:rPr>
                  <a:t>Reader</a:t>
                </a:r>
              </a:p>
            </p:txBody>
          </p:sp>
          <p:sp>
            <p:nvSpPr>
              <p:cNvPr id="16400" name="Text Box 14"/>
              <p:cNvSpPr txBox="1">
                <a:spLocks noChangeArrowheads="1"/>
              </p:cNvSpPr>
              <p:nvPr/>
            </p:nvSpPr>
            <p:spPr bwMode="auto">
              <a:xfrm>
                <a:off x="3936" y="1882"/>
                <a:ext cx="5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solidFill>
                      <a:srgbClr val="0000FF"/>
                    </a:solidFill>
                    <a:latin typeface="Verdana" pitchFamily="34" charset="0"/>
                  </a:rPr>
                  <a:t>Writer</a:t>
                </a:r>
              </a:p>
            </p:txBody>
          </p:sp>
          <p:sp>
            <p:nvSpPr>
              <p:cNvPr id="16401" name="Line 15"/>
              <p:cNvSpPr>
                <a:spLocks noChangeShapeType="1"/>
              </p:cNvSpPr>
              <p:nvPr/>
            </p:nvSpPr>
            <p:spPr bwMode="auto">
              <a:xfrm>
                <a:off x="768" y="2103"/>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2" name="Text Box 17"/>
              <p:cNvSpPr txBox="1">
                <a:spLocks noChangeArrowheads="1"/>
              </p:cNvSpPr>
              <p:nvPr/>
            </p:nvSpPr>
            <p:spPr bwMode="auto">
              <a:xfrm>
                <a:off x="1469" y="2390"/>
                <a:ext cx="11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err="1">
                    <a:latin typeface="Verdana" pitchFamily="34" charset="0"/>
                  </a:rPr>
                  <a:t>FileOutputStream</a:t>
                </a:r>
                <a:r>
                  <a:rPr lang="en-US" sz="1400" i="1" dirty="0">
                    <a:latin typeface="Verdana" pitchFamily="34" charset="0"/>
                  </a:rPr>
                  <a:t>,</a:t>
                </a:r>
              </a:p>
              <a:p>
                <a:pPr eaLnBrk="1" hangingPunct="1"/>
                <a:r>
                  <a:rPr lang="en-US" sz="1400" i="1" dirty="0" err="1">
                    <a:latin typeface="Verdana" pitchFamily="34" charset="0"/>
                  </a:rPr>
                  <a:t>DataOutputStream</a:t>
                </a:r>
                <a:endParaRPr lang="en-US" sz="1400" i="1" dirty="0">
                  <a:latin typeface="Verdana" pitchFamily="34" charset="0"/>
                </a:endParaRPr>
              </a:p>
            </p:txBody>
          </p:sp>
          <p:sp>
            <p:nvSpPr>
              <p:cNvPr id="16403" name="Line 18"/>
              <p:cNvSpPr>
                <a:spLocks noChangeShapeType="1"/>
              </p:cNvSpPr>
              <p:nvPr/>
            </p:nvSpPr>
            <p:spPr bwMode="auto">
              <a:xfrm>
                <a:off x="2064" y="2111"/>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4" name="Text Box 19"/>
              <p:cNvSpPr txBox="1">
                <a:spLocks noChangeArrowheads="1"/>
              </p:cNvSpPr>
              <p:nvPr/>
            </p:nvSpPr>
            <p:spPr bwMode="auto">
              <a:xfrm>
                <a:off x="2612" y="2400"/>
                <a:ext cx="1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Verdana" pitchFamily="34" charset="0"/>
                  </a:rPr>
                  <a:t>InputStreamReader</a:t>
                </a:r>
              </a:p>
            </p:txBody>
          </p:sp>
          <p:sp>
            <p:nvSpPr>
              <p:cNvPr id="16405" name="Text Box 21"/>
              <p:cNvSpPr txBox="1">
                <a:spLocks noChangeArrowheads="1"/>
              </p:cNvSpPr>
              <p:nvPr/>
            </p:nvSpPr>
            <p:spPr bwMode="auto">
              <a:xfrm>
                <a:off x="3792" y="2391"/>
                <a:ext cx="1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Verdana" pitchFamily="34" charset="0"/>
                  </a:rPr>
                  <a:t>OutputStreamWriter</a:t>
                </a:r>
              </a:p>
            </p:txBody>
          </p:sp>
          <p:sp>
            <p:nvSpPr>
              <p:cNvPr id="16406" name="Text Box 23"/>
              <p:cNvSpPr txBox="1">
                <a:spLocks noChangeArrowheads="1"/>
              </p:cNvSpPr>
              <p:nvPr/>
            </p:nvSpPr>
            <p:spPr bwMode="auto">
              <a:xfrm>
                <a:off x="2855" y="2784"/>
                <a:ext cx="7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Verdana" pitchFamily="34" charset="0"/>
                  </a:rPr>
                  <a:t>FileReader</a:t>
                </a:r>
              </a:p>
            </p:txBody>
          </p:sp>
          <p:sp>
            <p:nvSpPr>
              <p:cNvPr id="16407" name="Text Box 24"/>
              <p:cNvSpPr txBox="1">
                <a:spLocks noChangeArrowheads="1"/>
              </p:cNvSpPr>
              <p:nvPr/>
            </p:nvSpPr>
            <p:spPr bwMode="auto">
              <a:xfrm>
                <a:off x="4302" y="2784"/>
                <a:ext cx="6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Verdana" pitchFamily="34" charset="0"/>
                  </a:rPr>
                  <a:t>FileWriter</a:t>
                </a:r>
              </a:p>
            </p:txBody>
          </p:sp>
          <p:sp>
            <p:nvSpPr>
              <p:cNvPr id="16408" name="Line 25"/>
              <p:cNvSpPr>
                <a:spLocks noChangeShapeType="1"/>
              </p:cNvSpPr>
              <p:nvPr/>
            </p:nvSpPr>
            <p:spPr bwMode="auto">
              <a:xfrm>
                <a:off x="4636" y="257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9" name="Line 26"/>
              <p:cNvSpPr>
                <a:spLocks noChangeShapeType="1"/>
              </p:cNvSpPr>
              <p:nvPr/>
            </p:nvSpPr>
            <p:spPr bwMode="auto">
              <a:xfrm>
                <a:off x="3216" y="2563"/>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0" name="Text Box 27"/>
              <p:cNvSpPr txBox="1">
                <a:spLocks noChangeArrowheads="1"/>
              </p:cNvSpPr>
              <p:nvPr/>
            </p:nvSpPr>
            <p:spPr bwMode="auto">
              <a:xfrm>
                <a:off x="2068" y="531"/>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Verdana" pitchFamily="34" charset="0"/>
                  </a:rPr>
                  <a:t>I/O Streams</a:t>
                </a:r>
              </a:p>
            </p:txBody>
          </p:sp>
          <p:sp>
            <p:nvSpPr>
              <p:cNvPr id="16411" name="Line 28"/>
              <p:cNvSpPr>
                <a:spLocks noChangeShapeType="1"/>
              </p:cNvSpPr>
              <p:nvPr/>
            </p:nvSpPr>
            <p:spPr bwMode="auto">
              <a:xfrm flipH="1" flipV="1">
                <a:off x="820" y="2774"/>
                <a:ext cx="1152" cy="768"/>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2" name="Line 29"/>
              <p:cNvSpPr>
                <a:spLocks noChangeShapeType="1"/>
              </p:cNvSpPr>
              <p:nvPr/>
            </p:nvSpPr>
            <p:spPr bwMode="auto">
              <a:xfrm flipH="1" flipV="1">
                <a:off x="1876" y="2774"/>
                <a:ext cx="96" cy="768"/>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3" name="Line 30"/>
              <p:cNvSpPr>
                <a:spLocks noChangeShapeType="1"/>
              </p:cNvSpPr>
              <p:nvPr/>
            </p:nvSpPr>
            <p:spPr bwMode="auto">
              <a:xfrm flipV="1">
                <a:off x="1972" y="2640"/>
                <a:ext cx="812" cy="902"/>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4" name="Line 31"/>
              <p:cNvSpPr>
                <a:spLocks noChangeShapeType="1"/>
              </p:cNvSpPr>
              <p:nvPr/>
            </p:nvSpPr>
            <p:spPr bwMode="auto">
              <a:xfrm flipV="1">
                <a:off x="1968" y="2640"/>
                <a:ext cx="2256" cy="902"/>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5" name="Text Box 32"/>
              <p:cNvSpPr txBox="1">
                <a:spLocks noChangeArrowheads="1"/>
              </p:cNvSpPr>
              <p:nvPr/>
            </p:nvSpPr>
            <p:spPr bwMode="auto">
              <a:xfrm>
                <a:off x="1056" y="3594"/>
                <a:ext cx="18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a:latin typeface="Verdana" pitchFamily="34" charset="0"/>
                  </a:rPr>
                  <a:t>May be buffered or </a:t>
                </a:r>
                <a:r>
                  <a:rPr lang="en-US" sz="1400" i="1" dirty="0" err="1">
                    <a:latin typeface="Verdana" pitchFamily="34" charset="0"/>
                  </a:rPr>
                  <a:t>unbuffered</a:t>
                </a:r>
                <a:endParaRPr lang="en-US" sz="1400" i="1" dirty="0">
                  <a:latin typeface="Verdana" pitchFamily="34" charset="0"/>
                </a:endParaRPr>
              </a:p>
            </p:txBody>
          </p:sp>
          <p:sp>
            <p:nvSpPr>
              <p:cNvPr id="16416" name="Text Box 33"/>
              <p:cNvSpPr txBox="1">
                <a:spLocks noChangeArrowheads="1"/>
              </p:cNvSpPr>
              <p:nvPr/>
            </p:nvSpPr>
            <p:spPr bwMode="auto">
              <a:xfrm>
                <a:off x="4272" y="3744"/>
                <a:ext cx="1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66FF"/>
                  </a:buClr>
                  <a:buSzPct val="150000"/>
                  <a:buFont typeface="Wingdings" pitchFamily="2" charset="2"/>
                  <a:buChar char="§"/>
                </a:pPr>
                <a:r>
                  <a:rPr lang="en-US" sz="1400">
                    <a:latin typeface="Verdana" pitchFamily="34" charset="0"/>
                  </a:rPr>
                  <a:t> Abstract Classes</a:t>
                </a:r>
              </a:p>
            </p:txBody>
          </p:sp>
          <p:grpSp>
            <p:nvGrpSpPr>
              <p:cNvPr id="16417" name="Group 39"/>
              <p:cNvGrpSpPr>
                <a:grpSpLocks/>
              </p:cNvGrpSpPr>
              <p:nvPr/>
            </p:nvGrpSpPr>
            <p:grpSpPr bwMode="auto">
              <a:xfrm>
                <a:off x="3648" y="1536"/>
                <a:ext cx="432" cy="329"/>
                <a:chOff x="2448" y="1639"/>
                <a:chExt cx="432" cy="329"/>
              </a:xfrm>
            </p:grpSpPr>
            <p:sp>
              <p:nvSpPr>
                <p:cNvPr id="16420" name="Line 37"/>
                <p:cNvSpPr>
                  <a:spLocks noChangeShapeType="1"/>
                </p:cNvSpPr>
                <p:nvPr/>
              </p:nvSpPr>
              <p:spPr bwMode="auto">
                <a:xfrm flipH="1">
                  <a:off x="2448" y="1639"/>
                  <a:ext cx="219" cy="3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21" name="Line 38"/>
                <p:cNvSpPr>
                  <a:spLocks noChangeShapeType="1"/>
                </p:cNvSpPr>
                <p:nvPr/>
              </p:nvSpPr>
              <p:spPr bwMode="auto">
                <a:xfrm>
                  <a:off x="2667" y="1639"/>
                  <a:ext cx="213" cy="3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6418" name="Line 40"/>
              <p:cNvSpPr>
                <a:spLocks noChangeShapeType="1"/>
              </p:cNvSpPr>
              <p:nvPr/>
            </p:nvSpPr>
            <p:spPr bwMode="auto">
              <a:xfrm>
                <a:off x="3408" y="211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19" name="Line 41"/>
              <p:cNvSpPr>
                <a:spLocks noChangeShapeType="1"/>
              </p:cNvSpPr>
              <p:nvPr/>
            </p:nvSpPr>
            <p:spPr bwMode="auto">
              <a:xfrm>
                <a:off x="4299" y="211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172493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6444</TotalTime>
  <Words>1595</Words>
  <Application>Microsoft Office PowerPoint</Application>
  <PresentationFormat>On-screen Show (4:3)</PresentationFormat>
  <Paragraphs>389</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Adobe Gothic Std B</vt:lpstr>
      <vt:lpstr>Arial</vt:lpstr>
      <vt:lpstr>Arial Narrow</vt:lpstr>
      <vt:lpstr>Courier New</vt:lpstr>
      <vt:lpstr>LavosHandy™</vt:lpstr>
      <vt:lpstr>Monotype Corsiva</vt:lpstr>
      <vt:lpstr>Times New Roman</vt:lpstr>
      <vt:lpstr>Verdana</vt:lpstr>
      <vt:lpstr>Wingdings</vt:lpstr>
      <vt:lpstr>Tech Mahindra Powerpoint Template</vt:lpstr>
      <vt:lpstr>ESG-FocusAreas_Nov'12Update_Issue1</vt:lpstr>
      <vt:lpstr>Java IO Streams</vt:lpstr>
      <vt:lpstr>Objectives</vt:lpstr>
      <vt:lpstr>Agenda</vt:lpstr>
      <vt:lpstr>I/O Application</vt:lpstr>
      <vt:lpstr>Introduction to Streams</vt:lpstr>
      <vt:lpstr>I/O Streams</vt:lpstr>
      <vt:lpstr>Types of Streams</vt:lpstr>
      <vt:lpstr>IO Class Hierarchy</vt:lpstr>
      <vt:lpstr>Types of Streams</vt:lpstr>
      <vt:lpstr>Predefined Stream Objects</vt:lpstr>
      <vt:lpstr>Reading Console Input</vt:lpstr>
      <vt:lpstr>PrintWriter Class</vt:lpstr>
      <vt:lpstr>File class</vt:lpstr>
      <vt:lpstr>File Streams</vt:lpstr>
      <vt:lpstr>File IO Streams</vt:lpstr>
      <vt:lpstr>Buffered IO Streams</vt:lpstr>
      <vt:lpstr>Filter IO Streams</vt:lpstr>
      <vt:lpstr>Data Streams</vt:lpstr>
      <vt:lpstr>DataOutputStream</vt:lpstr>
      <vt:lpstr>DataInputStream</vt:lpstr>
      <vt:lpstr>Stream Tokenizers</vt:lpstr>
      <vt:lpstr>Serialization </vt:lpstr>
      <vt:lpstr>Object I/O </vt:lpstr>
      <vt:lpstr>Externalizable</vt:lpstr>
      <vt:lpstr>Random Access Files </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385</cp:revision>
  <dcterms:created xsi:type="dcterms:W3CDTF">1999-01-05T13:34:36Z</dcterms:created>
  <dcterms:modified xsi:type="dcterms:W3CDTF">2016-08-10T18:56:15Z</dcterms:modified>
</cp:coreProperties>
</file>