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9" r:id="rId5"/>
    <p:sldId id="284" r:id="rId6"/>
    <p:sldId id="285" r:id="rId7"/>
    <p:sldId id="258" r:id="rId8"/>
    <p:sldId id="264" r:id="rId9"/>
    <p:sldId id="281" r:id="rId10"/>
    <p:sldId id="275" r:id="rId11"/>
    <p:sldId id="282" r:id="rId12"/>
    <p:sldId id="278" r:id="rId13"/>
    <p:sldId id="283" r:id="rId14"/>
    <p:sldId id="274" r:id="rId15"/>
    <p:sldId id="280" r:id="rId16"/>
    <p:sldId id="262" r:id="rId17"/>
    <p:sldId id="28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86" autoAdjust="0"/>
    <p:restoredTop sz="94660"/>
  </p:normalViewPr>
  <p:slideViewPr>
    <p:cSldViewPr snapToGrid="0">
      <p:cViewPr varScale="1">
        <p:scale>
          <a:sx n="67" d="100"/>
          <a:sy n="67" d="100"/>
        </p:scale>
        <p:origin x="5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94F8B-98A7-4D23-9762-ACB3596476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7DB37E-C7DA-42A9-8EF0-7DDDEC2837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343F0-95E6-4FE7-8ED0-8356C0908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92445-2C0E-444A-8641-FFF36FBE4CED}" type="datetimeFigureOut">
              <a:rPr lang="en-IN" smtClean="0"/>
              <a:t>13-11-2021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483A3-1FE5-43FF-9BA5-570751122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CCBAC-C3A0-4661-BB7D-BE59E1435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BCB83-2428-445C-958F-F82EC2B15A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0678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51518-BFF8-4548-9BF1-02ACB86F7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E8646-8AA8-4815-B3E5-A11DF2DD9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DC0CF-2B65-41B4-901D-5F5A7968E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92445-2C0E-444A-8641-FFF36FBE4CED}" type="datetimeFigureOut">
              <a:rPr lang="en-IN" smtClean="0"/>
              <a:t>13-11-2021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D8031-DAB5-455F-B829-117C41635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0FFC7-46A1-457E-BA87-A9CA4E992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BCB83-2428-445C-958F-F82EC2B15A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1773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A80378-D27F-4B9D-B124-480AC50B5C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05F66C-23C4-4568-9538-58252A6D3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CCDA4-8C9D-486B-94FC-10D061961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92445-2C0E-444A-8641-FFF36FBE4CED}" type="datetimeFigureOut">
              <a:rPr lang="en-IN" smtClean="0"/>
              <a:t>13-11-2021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D72CB-15FB-42A3-9DA3-D60367AF0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D9C5E-DCA9-44DD-976C-429082A46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BCB83-2428-445C-958F-F82EC2B15A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748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6401F-417B-420B-8040-A9E7CB641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9E10A-41A6-4EB7-AD2D-435ED0C77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3A1F5-525D-4AFC-AB3B-A2C7F0875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92445-2C0E-444A-8641-FFF36FBE4CED}" type="datetimeFigureOut">
              <a:rPr lang="en-IN" smtClean="0"/>
              <a:t>13-11-2021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254EA-68DC-4258-91E7-8B48A9767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162EF-1688-46C5-8AC5-629E55B4E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BCB83-2428-445C-958F-F82EC2B15A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0324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CC7CE-D986-4EB7-BE37-B1DA7FD2C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68368-3F8B-4154-82A2-72596A972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B12E1-49FA-4884-AACE-B196A2091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92445-2C0E-444A-8641-FFF36FBE4CED}" type="datetimeFigureOut">
              <a:rPr lang="en-IN" smtClean="0"/>
              <a:t>13-11-2021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8378A-3EC0-4B2C-810B-53444331B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66C3F-B428-402A-BC74-95949694A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BCB83-2428-445C-958F-F82EC2B15A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938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7D8B8-7135-467D-8DD3-B28A090F0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C795B-BB37-4517-A26E-1BCAA2ED2B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9C291-F384-450B-BE9D-99984AC7E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F1EC3B-258B-48D4-91BE-FBFF782D0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92445-2C0E-444A-8641-FFF36FBE4CED}" type="datetimeFigureOut">
              <a:rPr lang="en-IN" smtClean="0"/>
              <a:t>13-11-2021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BF2FE0-A041-4AB4-A911-653F37CCF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C393FD-BC52-49CA-8365-FE2551F65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BCB83-2428-445C-958F-F82EC2B15A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3117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7B10B-205B-40E0-AFD2-867BA6BCB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8C2B9-F372-4A65-8C45-0A50661AD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76170-F84E-4A5A-9A6A-CB54339A0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EE8D0A-9B97-4821-8E8B-E6B20B859F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E42CDA-7D0E-42D8-9446-BAFEC56806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7C1E2F-13C4-4AB3-BA00-8683616E9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92445-2C0E-444A-8641-FFF36FBE4CED}" type="datetimeFigureOut">
              <a:rPr lang="en-IN" smtClean="0"/>
              <a:t>13-11-2021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3DF82C-FDBB-4E86-B80F-CFFB81CCB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E8A186-8A83-4CD0-B8CE-C1B62B2F9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BCB83-2428-445C-958F-F82EC2B15A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238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9706E-94FC-43EC-AA53-99AE98F44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B65FBB-4A4C-4D41-9AA9-63EC3728F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92445-2C0E-444A-8641-FFF36FBE4CED}" type="datetimeFigureOut">
              <a:rPr lang="en-IN" smtClean="0"/>
              <a:t>13-11-2021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7870BE-8EC8-48B4-80A6-F2AE5D558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29A48E-FCF4-4F10-A73D-A508919CF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BCB83-2428-445C-958F-F82EC2B15A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6092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55CE93-F2D8-424A-8FDB-7115CCEC2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92445-2C0E-444A-8641-FFF36FBE4CED}" type="datetimeFigureOut">
              <a:rPr lang="en-IN" smtClean="0"/>
              <a:t>13-11-2021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442DB3-F854-474E-8698-629857E2C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632C16-3E2A-4A11-AEF2-733E4CA01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BCB83-2428-445C-958F-F82EC2B15A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8921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5DFB2-4318-4F25-A8FB-C28139F34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99652-11D9-45EC-B477-F6FF972DD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2712F5-F3DD-478A-BE16-B364F7F815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7C10FA-768C-4704-A79F-8E2E949DC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92445-2C0E-444A-8641-FFF36FBE4CED}" type="datetimeFigureOut">
              <a:rPr lang="en-IN" smtClean="0"/>
              <a:t>13-11-2021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047EFD-77FA-4F2C-AF71-C99B8E014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8A037B-2990-42ED-85DD-3BC1B6D73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BCB83-2428-445C-958F-F82EC2B15A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838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0291F-F096-4118-A6FD-FBDDDA6DE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B2FE32-9D20-4B41-B30D-99ECACEE8E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05EDF6-C410-49C8-B987-044031CC2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6DCF42-140C-4B2B-AC62-6E5933084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92445-2C0E-444A-8641-FFF36FBE4CED}" type="datetimeFigureOut">
              <a:rPr lang="en-IN" smtClean="0"/>
              <a:t>13-11-2021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A62382-8363-47BF-A4D2-4009EBC5E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72D46A-3791-4EB8-B817-929DE82FB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BCB83-2428-445C-958F-F82EC2B15A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332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0F1D3E-E640-4323-92E2-C455D71BB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336C4-77A6-4119-92F5-D94CB3B89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1E577-F317-45D8-AD8D-2C02154EA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92445-2C0E-444A-8641-FFF36FBE4CED}" type="datetimeFigureOut">
              <a:rPr lang="en-IN" smtClean="0"/>
              <a:t>13-11-2021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7A736-3E71-4DFB-B163-ED8AFA0894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5DFE3-0EF6-44DD-9077-3A4FA082EA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BCB83-2428-445C-958F-F82EC2B15A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968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E8D13-E9D1-45BA-A116-DC61DAFFC7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Abadi" panose="020B0604020104020204" pitchFamily="34" charset="0"/>
              </a:rPr>
              <a:t>Predicting Sunspots Time Series using Machine Learning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70C9CA-D4F2-434C-8BA3-52939A4B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239962"/>
          </a:xfrm>
        </p:spPr>
        <p:txBody>
          <a:bodyPr>
            <a:normAutofit/>
          </a:bodyPr>
          <a:lstStyle/>
          <a:p>
            <a:r>
              <a:rPr lang="en-IN" b="1" dirty="0"/>
              <a:t>Undergraduate project</a:t>
            </a:r>
          </a:p>
          <a:p>
            <a:r>
              <a:rPr lang="en-IN" dirty="0"/>
              <a:t>Shivi Gupta (180730)</a:t>
            </a:r>
          </a:p>
          <a:p>
            <a:r>
              <a:rPr lang="en-IN" dirty="0"/>
              <a:t>Supervisor: Prof. </a:t>
            </a:r>
            <a:r>
              <a:rPr lang="en-IN" dirty="0" err="1"/>
              <a:t>Mahendra</a:t>
            </a:r>
            <a:r>
              <a:rPr lang="en-IN" dirty="0"/>
              <a:t> Kumar Verma</a:t>
            </a:r>
          </a:p>
          <a:p>
            <a:r>
              <a:rPr lang="en-IN" dirty="0"/>
              <a:t>Co-supervisor: Prof. Vipul Arora </a:t>
            </a:r>
          </a:p>
        </p:txBody>
      </p:sp>
    </p:spTree>
    <p:extLst>
      <p:ext uri="{BB962C8B-B14F-4D97-AF65-F5344CB8AC3E}">
        <p14:creationId xmlns:p14="http://schemas.microsoft.com/office/powerpoint/2010/main" val="98759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36A6F-2D36-46DB-AF31-55D38ACC5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Abadi" panose="020B0604020104020204" pitchFamily="34" charset="0"/>
              </a:rPr>
              <a:t>Deep Neural Network based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375178-1B6E-414A-9C4E-0513AB39B1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94225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IN" b="1" dirty="0"/>
                  <a:t>3 methods :</a:t>
                </a:r>
              </a:p>
              <a:p>
                <a:r>
                  <a:rPr lang="en-IN" dirty="0">
                    <a:solidFill>
                      <a:schemeClr val="accent1">
                        <a:lumMod val="50000"/>
                      </a:schemeClr>
                    </a:solidFill>
                  </a:rPr>
                  <a:t>Single layer network </a:t>
                </a:r>
                <a:r>
                  <a:rPr lang="en-IN" dirty="0"/>
                  <a:t>(linear regression)</a:t>
                </a:r>
                <a:br>
                  <a:rPr lang="en-IN" dirty="0"/>
                </a:br>
                <a:endParaRPr lang="en-IN" dirty="0"/>
              </a:p>
              <a:p>
                <a:r>
                  <a:rPr lang="en-IN" dirty="0">
                    <a:solidFill>
                      <a:schemeClr val="accent1">
                        <a:lumMod val="50000"/>
                      </a:schemeClr>
                    </a:solidFill>
                  </a:rPr>
                  <a:t>Multiple layers</a:t>
                </a:r>
                <a:br>
                  <a:rPr lang="en-IN" dirty="0"/>
                </a:br>
                <a:r>
                  <a:rPr lang="en-IN" dirty="0"/>
                  <a:t>2 layers (10 dimensional) followed by </a:t>
                </a:r>
                <a:r>
                  <a:rPr lang="en-IN" dirty="0" err="1"/>
                  <a:t>ReLu</a:t>
                </a:r>
                <a:r>
                  <a:rPr lang="en-IN" dirty="0"/>
                  <a:t> activation</a:t>
                </a:r>
                <a:br>
                  <a:rPr lang="en-IN" dirty="0"/>
                </a:br>
                <a:endParaRPr lang="en-IN" dirty="0"/>
              </a:p>
              <a:p>
                <a:r>
                  <a:rPr lang="en-IN" dirty="0">
                    <a:solidFill>
                      <a:schemeClr val="accent1">
                        <a:lumMod val="50000"/>
                      </a:schemeClr>
                    </a:solidFill>
                  </a:rPr>
                  <a:t>RNN</a:t>
                </a:r>
                <a:br>
                  <a:rPr lang="en-IN" dirty="0"/>
                </a:br>
                <a:r>
                  <a:rPr lang="en-IN" dirty="0"/>
                  <a:t>2 RNN layers (40 dimensional) followed by a dense layer</a:t>
                </a:r>
              </a:p>
              <a:p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Window size,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=12</m:t>
                    </m:r>
                  </m:oMath>
                </a14:m>
                <a:br>
                  <a:rPr lang="en-IN" dirty="0"/>
                </a:br>
                <a:r>
                  <a:rPr lang="en-IN" dirty="0"/>
                  <a:t>Above models take an input of dimension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IN" dirty="0"/>
                  <a:t> to give a 1-dimensional output</a:t>
                </a:r>
              </a:p>
              <a:p>
                <a:pPr marL="0" indent="0">
                  <a:buNone/>
                </a:pPr>
                <a:r>
                  <a:rPr lang="en-IN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For the first 2: SGD with learning rate = 1e-6, momentum = 0.9, loss = MSE, epochs = 100, batch size = 32</a:t>
                </a:r>
              </a:p>
              <a:p>
                <a:pPr marL="0" indent="0">
                  <a:buNone/>
                </a:pPr>
                <a:r>
                  <a:rPr lang="en-IN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For the RNN method: SGD with learning rate = 5e-6, momentum=0.9, loss=MAE, epochs=400, batch size=128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375178-1B6E-414A-9C4E-0513AB39B1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94225"/>
              </a:xfrm>
              <a:blipFill>
                <a:blip r:embed="rId2"/>
                <a:stretch>
                  <a:fillRect l="-754" t="-2653" b="-10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0621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CD10D-B708-427B-8F9F-C2F0E60F4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9762"/>
            <a:ext cx="10515600" cy="1325563"/>
          </a:xfrm>
        </p:spPr>
        <p:txBody>
          <a:bodyPr/>
          <a:lstStyle/>
          <a:p>
            <a:pPr algn="ctr"/>
            <a:r>
              <a:rPr lang="en-IN" dirty="0">
                <a:latin typeface="Abadi" panose="020B0604020104020204" pitchFamily="34" charset="0"/>
              </a:rPr>
              <a:t>Deep Neural Network based Models: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74AB1-4B7C-46C0-8813-ED07A0B29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IN" dirty="0"/>
            </a:b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59DC327-DC4B-4FA4-94CC-D6D4BF0AE1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278318"/>
              </p:ext>
            </p:extLst>
          </p:nvPr>
        </p:nvGraphicFramePr>
        <p:xfrm>
          <a:off x="1955800" y="2170111"/>
          <a:ext cx="8127999" cy="3105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03985272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9888281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661867"/>
                    </a:ext>
                  </a:extLst>
                </a:gridCol>
              </a:tblGrid>
              <a:tr h="77628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Method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RMSE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MAE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490765"/>
                  </a:ext>
                </a:extLst>
              </a:tr>
              <a:tr h="776288">
                <a:tc>
                  <a:txBody>
                    <a:bodyPr/>
                    <a:lstStyle/>
                    <a:p>
                      <a:r>
                        <a:rPr lang="en-IN" dirty="0"/>
                        <a:t>Single layer network</a:t>
                      </a:r>
                    </a:p>
                    <a:p>
                      <a:r>
                        <a:rPr lang="en-IN" dirty="0"/>
                        <a:t>(Linear regression)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26.0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18.9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364846"/>
                  </a:ext>
                </a:extLst>
              </a:tr>
              <a:tr h="776288">
                <a:tc>
                  <a:txBody>
                    <a:bodyPr/>
                    <a:lstStyle/>
                    <a:p>
                      <a:r>
                        <a:rPr lang="en-IN" dirty="0"/>
                        <a:t>Multi-layer neural network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25.3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18.4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595228"/>
                  </a:ext>
                </a:extLst>
              </a:tr>
              <a:tr h="776288">
                <a:tc>
                  <a:txBody>
                    <a:bodyPr/>
                    <a:lstStyle/>
                    <a:p>
                      <a:r>
                        <a:rPr lang="en-IN" dirty="0"/>
                        <a:t>Recurrent neural network layers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25.1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17.9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530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1840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54D5D-939F-4702-A265-86F2D3053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075"/>
            <a:ext cx="10515600" cy="1325563"/>
          </a:xfrm>
        </p:spPr>
        <p:txBody>
          <a:bodyPr/>
          <a:lstStyle/>
          <a:p>
            <a:pPr algn="ctr"/>
            <a:r>
              <a:rPr lang="en-IN" sz="2400" dirty="0">
                <a:latin typeface="Abadi" panose="020B0604020104020204" pitchFamily="34" charset="0"/>
              </a:rPr>
              <a:t>Best performing model:</a:t>
            </a:r>
            <a:br>
              <a:rPr lang="en-IN" dirty="0">
                <a:latin typeface="Abadi" panose="020B0604020104020204" pitchFamily="34" charset="0"/>
              </a:rPr>
            </a:br>
            <a:r>
              <a:rPr lang="en-IN" dirty="0">
                <a:latin typeface="Abadi" panose="020B0604020104020204" pitchFamily="34" charset="0"/>
              </a:rPr>
              <a:t>CNN, LSTM with a custom loss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AA1A491-AE41-4BDC-9566-8238E6A896B1}"/>
                  </a:ext>
                </a:extLst>
              </p:cNvPr>
              <p:cNvSpPr txBox="1"/>
              <p:nvPr/>
            </p:nvSpPr>
            <p:spPr>
              <a:xfrm>
                <a:off x="838200" y="2093952"/>
                <a:ext cx="7068736" cy="4093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800" dirty="0"/>
                  <a:t>Custom loss function:</a:t>
                </a:r>
                <a:br>
                  <a:rPr lang="en-IN" sz="2800" dirty="0"/>
                </a:br>
                <a:r>
                  <a:rPr lang="en-IN" sz="2800" dirty="0"/>
                  <a:t>if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&gt; </m:t>
                    </m:r>
                  </m:oMath>
                </a14:m>
                <a:r>
                  <a:rPr lang="en-IN" sz="2800" dirty="0"/>
                  <a:t>threshold), </a:t>
                </a:r>
                <a:br>
                  <a:rPr lang="en-IN" sz="2800" dirty="0"/>
                </a:br>
                <a:r>
                  <a:rPr lang="en-IN" sz="2800" dirty="0"/>
                  <a:t>loss(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2800" dirty="0"/>
                  <a:t>)</a:t>
                </a:r>
                <a:r>
                  <a:rPr lang="en-IN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 </m:t>
                    </m:r>
                  </m:oMath>
                </a14:m>
                <a:r>
                  <a:rPr lang="en-IN" sz="2800" dirty="0"/>
                  <a:t>weight*loss(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2800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sz="2800" dirty="0"/>
              </a:p>
              <a:p>
                <a:r>
                  <a:rPr lang="en-IN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Window size, w=64 </a:t>
                </a:r>
                <a:br>
                  <a:rPr lang="en-IN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</a:br>
                <a:r>
                  <a:rPr lang="en-IN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Conv layer has causal padding, </a:t>
                </a:r>
                <a:r>
                  <a:rPr lang="en-IN" sz="24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ReLu</a:t>
                </a:r>
                <a:r>
                  <a:rPr lang="en-IN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activation</a:t>
                </a:r>
              </a:p>
              <a:p>
                <a:r>
                  <a:rPr lang="en-IN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Dense layers have </a:t>
                </a:r>
                <a:r>
                  <a:rPr lang="en-IN" sz="24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ReLu</a:t>
                </a:r>
                <a:r>
                  <a:rPr lang="en-IN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activation</a:t>
                </a:r>
              </a:p>
              <a:p>
                <a:r>
                  <a:rPr lang="en-IN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SGD with a learning rate of 1e-6 and momentum of 0.9, epochs=500 </a:t>
                </a:r>
                <a:endParaRPr lang="en-IN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AA1A491-AE41-4BDC-9566-8238E6A89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93952"/>
                <a:ext cx="7068736" cy="4093428"/>
              </a:xfrm>
              <a:prstGeom prst="rect">
                <a:avLst/>
              </a:prstGeom>
              <a:blipFill>
                <a:blip r:embed="rId2"/>
                <a:stretch>
                  <a:fillRect l="-1553" t="-1339" r="-18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F8D609AA-F836-4F6C-8DB1-66CD1282F99B}"/>
              </a:ext>
            </a:extLst>
          </p:cNvPr>
          <p:cNvSpPr/>
          <p:nvPr/>
        </p:nvSpPr>
        <p:spPr>
          <a:xfrm>
            <a:off x="7724773" y="2200289"/>
            <a:ext cx="3629024" cy="626860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1D convolution layer</a:t>
            </a:r>
          </a:p>
          <a:p>
            <a:pPr algn="ctr"/>
            <a:r>
              <a:rPr lang="en-IN" dirty="0"/>
              <a:t>(filters=60, kernel size=5)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C5AC6A-2F03-4008-A284-7AF4161AC36E}"/>
              </a:ext>
            </a:extLst>
          </p:cNvPr>
          <p:cNvSpPr/>
          <p:nvPr/>
        </p:nvSpPr>
        <p:spPr>
          <a:xfrm>
            <a:off x="7724773" y="3052025"/>
            <a:ext cx="3629024" cy="409575"/>
          </a:xfrm>
          <a:prstGeom prst="rect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LSTM layer (n=60)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9EC96B-42FD-42E8-A047-AF2B5A112F12}"/>
              </a:ext>
            </a:extLst>
          </p:cNvPr>
          <p:cNvSpPr/>
          <p:nvPr/>
        </p:nvSpPr>
        <p:spPr>
          <a:xfrm>
            <a:off x="7724775" y="3686476"/>
            <a:ext cx="3629024" cy="409575"/>
          </a:xfrm>
          <a:prstGeom prst="rect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LSTM layer (n=60)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E83643-810D-4AC7-AF85-E1570196F643}"/>
              </a:ext>
            </a:extLst>
          </p:cNvPr>
          <p:cNvSpPr/>
          <p:nvPr/>
        </p:nvSpPr>
        <p:spPr>
          <a:xfrm>
            <a:off x="8203403" y="4333428"/>
            <a:ext cx="2671766" cy="409575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Dense layer (n=30)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F3877C-10BB-4934-8D15-1BD7AFC6C752}"/>
              </a:ext>
            </a:extLst>
          </p:cNvPr>
          <p:cNvSpPr/>
          <p:nvPr/>
        </p:nvSpPr>
        <p:spPr>
          <a:xfrm>
            <a:off x="8564161" y="4980380"/>
            <a:ext cx="1950250" cy="409575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Dense layer (n-10)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53E35F-91C0-444B-84BC-68534BE492F5}"/>
              </a:ext>
            </a:extLst>
          </p:cNvPr>
          <p:cNvSpPr/>
          <p:nvPr/>
        </p:nvSpPr>
        <p:spPr>
          <a:xfrm>
            <a:off x="8723111" y="5634922"/>
            <a:ext cx="1632349" cy="552458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Dense layer (n=1)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21FAAB-BF48-4BA3-9DC6-1024C6C111E6}"/>
              </a:ext>
            </a:extLst>
          </p:cNvPr>
          <p:cNvCxnSpPr>
            <a:stCxn id="3" idx="2"/>
            <a:endCxn id="7" idx="0"/>
          </p:cNvCxnSpPr>
          <p:nvPr/>
        </p:nvCxnSpPr>
        <p:spPr>
          <a:xfrm>
            <a:off x="9539285" y="2827149"/>
            <a:ext cx="0" cy="2248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C076CC3-2D27-4992-B263-D5B4EEE6DCF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9539285" y="3461600"/>
            <a:ext cx="2" cy="2248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68D7DA1-313A-4F0C-BBF4-66E7A22954FA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9539286" y="4096051"/>
            <a:ext cx="1" cy="2373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551522C-42B2-45E6-9A03-149F386CED5B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9539286" y="4743003"/>
            <a:ext cx="0" cy="2373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6FA66A5-30EE-466C-B73E-A11C35BEDA32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9539286" y="5389955"/>
            <a:ext cx="0" cy="2449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1ACDF2C-24CF-44C0-AF43-70521B37BAEC}"/>
              </a:ext>
            </a:extLst>
          </p:cNvPr>
          <p:cNvCxnSpPr>
            <a:cxnSpLocks/>
            <a:stCxn id="34" idx="2"/>
            <a:endCxn id="3" idx="0"/>
          </p:cNvCxnSpPr>
          <p:nvPr/>
        </p:nvCxnSpPr>
        <p:spPr>
          <a:xfrm>
            <a:off x="9539285" y="1935963"/>
            <a:ext cx="0" cy="2643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FC8EE20-E70B-4333-B9E8-0383B78288BE}"/>
              </a:ext>
            </a:extLst>
          </p:cNvPr>
          <p:cNvCxnSpPr>
            <a:cxnSpLocks/>
            <a:stCxn id="11" idx="2"/>
            <a:endCxn id="35" idx="0"/>
          </p:cNvCxnSpPr>
          <p:nvPr/>
        </p:nvCxnSpPr>
        <p:spPr>
          <a:xfrm flipH="1">
            <a:off x="9539285" y="6187380"/>
            <a:ext cx="1" cy="2288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2780B57-49E8-4D11-A03D-EF4063F86947}"/>
              </a:ext>
            </a:extLst>
          </p:cNvPr>
          <p:cNvSpPr txBox="1"/>
          <p:nvPr/>
        </p:nvSpPr>
        <p:spPr>
          <a:xfrm>
            <a:off x="8390628" y="1566631"/>
            <a:ext cx="229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Input of dimension w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E1DD54-62E6-4C95-8D22-62F15630FD55}"/>
              </a:ext>
            </a:extLst>
          </p:cNvPr>
          <p:cNvSpPr txBox="1"/>
          <p:nvPr/>
        </p:nvSpPr>
        <p:spPr>
          <a:xfrm>
            <a:off x="8390628" y="6416269"/>
            <a:ext cx="229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Output of dimension 1</a:t>
            </a:r>
          </a:p>
        </p:txBody>
      </p:sp>
    </p:spTree>
    <p:extLst>
      <p:ext uri="{BB962C8B-B14F-4D97-AF65-F5344CB8AC3E}">
        <p14:creationId xmlns:p14="http://schemas.microsoft.com/office/powerpoint/2010/main" val="4126802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76130-12AE-418D-88ED-E86105A9F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Abadi" panose="020B0604020104020204" pitchFamily="34" charset="0"/>
              </a:rPr>
              <a:t>Model predictions</a:t>
            </a:r>
            <a:endParaRPr lang="en-IN" dirty="0"/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AF3D499D-F04C-41D8-9057-76B310032E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6" r="6875"/>
          <a:stretch/>
        </p:blipFill>
        <p:spPr>
          <a:xfrm>
            <a:off x="9525" y="2654300"/>
            <a:ext cx="12182475" cy="4319547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33B427B-897D-4C0E-AA20-C85DB40549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950236"/>
              </p:ext>
            </p:extLst>
          </p:nvPr>
        </p:nvGraphicFramePr>
        <p:xfrm>
          <a:off x="3260725" y="1615441"/>
          <a:ext cx="5418666" cy="903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29888281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661867"/>
                    </a:ext>
                  </a:extLst>
                </a:gridCol>
              </a:tblGrid>
              <a:tr h="45196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RMSE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MAE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490765"/>
                  </a:ext>
                </a:extLst>
              </a:tr>
              <a:tr h="45196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22.8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16.1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364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8105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1FA1C-B1C4-4EEB-B2B8-D5BF23CCC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Abadi" panose="020B0604020104020204" pitchFamily="34" charset="0"/>
              </a:rPr>
              <a:t>Customizing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438D8AC-5412-45F9-9AC2-ED8D2A6F72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8880814"/>
              </p:ext>
            </p:extLst>
          </p:nvPr>
        </p:nvGraphicFramePr>
        <p:xfrm>
          <a:off x="1181099" y="2916555"/>
          <a:ext cx="3514726" cy="2039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7363">
                  <a:extLst>
                    <a:ext uri="{9D8B030D-6E8A-4147-A177-3AD203B41FA5}">
                      <a16:colId xmlns:a16="http://schemas.microsoft.com/office/drawing/2014/main" val="2714086184"/>
                    </a:ext>
                  </a:extLst>
                </a:gridCol>
                <a:gridCol w="1757363">
                  <a:extLst>
                    <a:ext uri="{9D8B030D-6E8A-4147-A177-3AD203B41FA5}">
                      <a16:colId xmlns:a16="http://schemas.microsoft.com/office/drawing/2014/main" val="1245626124"/>
                    </a:ext>
                  </a:extLst>
                </a:gridCol>
              </a:tblGrid>
              <a:tr h="407924">
                <a:tc>
                  <a:txBody>
                    <a:bodyPr/>
                    <a:lstStyle/>
                    <a:p>
                      <a:r>
                        <a:rPr lang="en-IN" dirty="0"/>
                        <a:t>Loss weight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668837"/>
                  </a:ext>
                </a:extLst>
              </a:tr>
              <a:tr h="407924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17.0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466919"/>
                  </a:ext>
                </a:extLst>
              </a:tr>
              <a:tr h="407924">
                <a:tc>
                  <a:txBody>
                    <a:bodyPr/>
                    <a:lstStyle/>
                    <a:p>
                      <a:r>
                        <a:rPr lang="en-IN" dirty="0"/>
                        <a:t>1.5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16.6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4003900"/>
                  </a:ext>
                </a:extLst>
              </a:tr>
              <a:tr h="407924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16.8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659511"/>
                  </a:ext>
                </a:extLst>
              </a:tr>
              <a:tr h="407924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18.0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24038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0A6F72D-F53E-472D-B347-936D29325D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2791767"/>
              </p:ext>
            </p:extLst>
          </p:nvPr>
        </p:nvGraphicFramePr>
        <p:xfrm>
          <a:off x="7086598" y="2823845"/>
          <a:ext cx="351472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7364">
                  <a:extLst>
                    <a:ext uri="{9D8B030D-6E8A-4147-A177-3AD203B41FA5}">
                      <a16:colId xmlns:a16="http://schemas.microsoft.com/office/drawing/2014/main" val="2714086184"/>
                    </a:ext>
                  </a:extLst>
                </a:gridCol>
                <a:gridCol w="1757364">
                  <a:extLst>
                    <a:ext uri="{9D8B030D-6E8A-4147-A177-3AD203B41FA5}">
                      <a16:colId xmlns:a16="http://schemas.microsoft.com/office/drawing/2014/main" val="12456261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Window size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668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16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17.3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466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32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16.6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4003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64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16.2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659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128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17.0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240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256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16.9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924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96C7BBD-5DE7-4A17-B4DF-C940ED94639D}"/>
              </a:ext>
            </a:extLst>
          </p:cNvPr>
          <p:cNvSpPr txBox="1"/>
          <p:nvPr/>
        </p:nvSpPr>
        <p:spPr>
          <a:xfrm>
            <a:off x="6353174" y="2283747"/>
            <a:ext cx="4981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Varying the window size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EA6243-9053-4F97-8F22-2697FFE3072F}"/>
              </a:ext>
            </a:extLst>
          </p:cNvPr>
          <p:cNvSpPr txBox="1"/>
          <p:nvPr/>
        </p:nvSpPr>
        <p:spPr>
          <a:xfrm>
            <a:off x="447674" y="2464394"/>
            <a:ext cx="4981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Weights for weighted loss function</a:t>
            </a:r>
          </a:p>
        </p:txBody>
      </p:sp>
    </p:spTree>
    <p:extLst>
      <p:ext uri="{BB962C8B-B14F-4D97-AF65-F5344CB8AC3E}">
        <p14:creationId xmlns:p14="http://schemas.microsoft.com/office/powerpoint/2010/main" val="1994141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87DC5-4739-44F1-88A9-4711A970C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Abadi" panose="020B0604020104020204" pitchFamily="34" charset="0"/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5C987-A977-492D-A5CC-3F93CD0B6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Multi step prediction to predict the next solar cycle</a:t>
            </a:r>
            <a:br>
              <a:rPr lang="en-IN" dirty="0"/>
            </a:br>
            <a:r>
              <a:rPr lang="en-IN" dirty="0"/>
              <a:t>(Feeding the output of the model back into the input)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Continuous weights for the loss function instead of discrete</a:t>
            </a:r>
          </a:p>
          <a:p>
            <a:endParaRPr lang="en-IN" dirty="0"/>
          </a:p>
          <a:p>
            <a:r>
              <a:rPr lang="en-IN" dirty="0"/>
              <a:t>Comparison with current state of the art methods</a:t>
            </a:r>
          </a:p>
        </p:txBody>
      </p:sp>
    </p:spTree>
    <p:extLst>
      <p:ext uri="{BB962C8B-B14F-4D97-AF65-F5344CB8AC3E}">
        <p14:creationId xmlns:p14="http://schemas.microsoft.com/office/powerpoint/2010/main" val="1118562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A4C1C-22A9-4209-8ECB-3A92EC365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Abadi" panose="020B0604020104020204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344FB-6D5A-43F5-8E82-1A324988B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400" dirty="0"/>
              <a:t>Wei Cheng, Yan Wang, Zheng Peng, </a:t>
            </a:r>
            <a:r>
              <a:rPr lang="en-IN" sz="2400" dirty="0" err="1"/>
              <a:t>Xiaodong</a:t>
            </a:r>
            <a:r>
              <a:rPr lang="en-IN" sz="2400" dirty="0"/>
              <a:t> Ren, </a:t>
            </a:r>
            <a:r>
              <a:rPr lang="en-IN" sz="2400" dirty="0" err="1"/>
              <a:t>Yubei</a:t>
            </a:r>
            <a:r>
              <a:rPr lang="en-IN" sz="2400" dirty="0"/>
              <a:t> Shuai, </a:t>
            </a:r>
            <a:r>
              <a:rPr lang="en-IN" sz="2400" dirty="0" err="1"/>
              <a:t>Shengyin</a:t>
            </a:r>
            <a:r>
              <a:rPr lang="en-IN" sz="2400" dirty="0"/>
              <a:t> Zang, Hao Liu, Hao Cheng, </a:t>
            </a:r>
            <a:r>
              <a:rPr lang="en-IN" sz="2400" dirty="0" err="1"/>
              <a:t>Jiagui</a:t>
            </a:r>
            <a:r>
              <a:rPr lang="en-IN" sz="2400" dirty="0"/>
              <a:t> Wu</a:t>
            </a:r>
            <a:br>
              <a:rPr lang="en-IN" sz="2400" dirty="0"/>
            </a:br>
            <a:r>
              <a:rPr lang="en-IN" sz="2400" dirty="0"/>
              <a:t>High-efficiency chaotic time series prediction based on time convolution neural network (2021)</a:t>
            </a:r>
          </a:p>
          <a:p>
            <a:pPr algn="l"/>
            <a:r>
              <a:rPr lang="fr-FR" sz="2400" b="0" i="0" u="none" strike="noStrike" baseline="0" dirty="0"/>
              <a:t>Qi-Jie Wang </a:t>
            </a:r>
            <a:r>
              <a:rPr lang="fr-FR" sz="2400" b="0" i="1" u="none" strike="noStrike" baseline="0" dirty="0"/>
              <a:t>et al </a:t>
            </a:r>
            <a:r>
              <a:rPr lang="fr-FR" sz="2400" b="0" i="0" u="none" strike="noStrike" baseline="0" dirty="0"/>
              <a:t>2021 </a:t>
            </a:r>
            <a:r>
              <a:rPr lang="fr-FR" sz="2400" b="0" i="1" u="none" strike="noStrike" baseline="0" dirty="0" err="1"/>
              <a:t>Res</a:t>
            </a:r>
            <a:r>
              <a:rPr lang="fr-FR" sz="2400" b="0" i="1" u="none" strike="noStrike" baseline="0" dirty="0"/>
              <a:t>. </a:t>
            </a:r>
            <a:r>
              <a:rPr lang="fr-FR" sz="2400" b="0" i="1" u="none" strike="noStrike" baseline="0" dirty="0" err="1"/>
              <a:t>Astron</a:t>
            </a:r>
            <a:r>
              <a:rPr lang="fr-FR" sz="2400" b="0" i="1" u="none" strike="noStrike" baseline="0" dirty="0"/>
              <a:t>. </a:t>
            </a:r>
            <a:r>
              <a:rPr lang="fr-FR" sz="2400" b="0" i="1" u="none" strike="noStrike" baseline="0" dirty="0" err="1"/>
              <a:t>Astrophys</a:t>
            </a:r>
            <a:r>
              <a:rPr lang="fr-FR" sz="2400" b="0" i="1" u="none" strike="noStrike" baseline="0" dirty="0"/>
              <a:t>. </a:t>
            </a:r>
            <a:r>
              <a:rPr lang="fr-FR" sz="2400" b="1" i="0" u="none" strike="noStrike" baseline="0" dirty="0"/>
              <a:t>21 </a:t>
            </a:r>
            <a:r>
              <a:rPr lang="fr-FR" sz="2400" b="0" i="0" u="none" strike="noStrike" baseline="0" dirty="0"/>
              <a:t>012</a:t>
            </a:r>
            <a:br>
              <a:rPr lang="fr-FR" sz="2400" b="0" i="0" u="none" strike="noStrike" baseline="0" dirty="0"/>
            </a:br>
            <a:r>
              <a:rPr lang="en-US" sz="2400" b="0" i="0" u="none" strike="noStrike" baseline="0" dirty="0"/>
              <a:t>Solar cycle prediction using a long short-term </a:t>
            </a:r>
            <a:r>
              <a:rPr lang="en-IN" sz="2400" b="0" i="0" u="none" strike="noStrike" baseline="0" dirty="0"/>
              <a:t>memory deep learning model (2021)</a:t>
            </a:r>
          </a:p>
          <a:p>
            <a:pPr algn="l"/>
            <a:r>
              <a:rPr lang="en-US" sz="2400" b="0" i="0" dirty="0">
                <a:solidFill>
                  <a:srgbClr val="333333"/>
                </a:solidFill>
                <a:effectLst/>
              </a:rPr>
              <a:t>Pala, Z., </a:t>
            </a:r>
            <a:r>
              <a:rPr lang="en-US" sz="2400" b="0" i="0" dirty="0" err="1">
                <a:solidFill>
                  <a:srgbClr val="333333"/>
                </a:solidFill>
                <a:effectLst/>
              </a:rPr>
              <a:t>Atici</a:t>
            </a:r>
            <a:r>
              <a:rPr lang="en-US" sz="2400" b="0" i="0" dirty="0">
                <a:solidFill>
                  <a:srgbClr val="333333"/>
                </a:solidFill>
                <a:effectLst/>
              </a:rPr>
              <a:t>, R. </a:t>
            </a:r>
            <a:br>
              <a:rPr lang="en-US" sz="2400" b="0" i="0" dirty="0">
                <a:solidFill>
                  <a:srgbClr val="333333"/>
                </a:solidFill>
                <a:effectLst/>
              </a:rPr>
            </a:br>
            <a:r>
              <a:rPr lang="en-US" sz="2400" b="0" i="0" dirty="0">
                <a:solidFill>
                  <a:srgbClr val="333333"/>
                </a:solidFill>
                <a:effectLst/>
              </a:rPr>
              <a:t>Forecasting Sunspot Time Series Using Deep Learning Methods. </a:t>
            </a:r>
            <a:r>
              <a:rPr lang="en-US" sz="2400" b="0" i="1" dirty="0">
                <a:solidFill>
                  <a:srgbClr val="333333"/>
                </a:solidFill>
                <a:effectLst/>
              </a:rPr>
              <a:t>Sol Phys</a:t>
            </a:r>
            <a:r>
              <a:rPr lang="en-US" sz="2400" b="0" i="0" dirty="0">
                <a:solidFill>
                  <a:srgbClr val="333333"/>
                </a:solidFill>
                <a:effectLst/>
              </a:rPr>
              <a:t> </a:t>
            </a:r>
            <a:r>
              <a:rPr lang="en-US" sz="2400" b="1" i="0" dirty="0">
                <a:solidFill>
                  <a:srgbClr val="333333"/>
                </a:solidFill>
                <a:effectLst/>
              </a:rPr>
              <a:t>294, </a:t>
            </a:r>
            <a:r>
              <a:rPr lang="en-US" sz="2400" b="0" i="0" dirty="0">
                <a:solidFill>
                  <a:srgbClr val="333333"/>
                </a:solidFill>
                <a:effectLst/>
              </a:rPr>
              <a:t>50 (2019)</a:t>
            </a:r>
          </a:p>
          <a:p>
            <a:pPr algn="l"/>
            <a:r>
              <a:rPr lang="en-IN" sz="2400" b="0" i="0" dirty="0" err="1">
                <a:solidFill>
                  <a:srgbClr val="333333"/>
                </a:solidFill>
                <a:effectLst/>
              </a:rPr>
              <a:t>Petrovay</a:t>
            </a:r>
            <a:r>
              <a:rPr lang="en-IN" sz="2400" b="0" i="0" dirty="0">
                <a:solidFill>
                  <a:srgbClr val="333333"/>
                </a:solidFill>
                <a:effectLst/>
              </a:rPr>
              <a:t>, K. Solar cycle prediction. </a:t>
            </a:r>
            <a:r>
              <a:rPr lang="en-IN" sz="2400" b="0" i="1" dirty="0">
                <a:solidFill>
                  <a:srgbClr val="333333"/>
                </a:solidFill>
                <a:effectLst/>
              </a:rPr>
              <a:t>Living Rev Sol Phys</a:t>
            </a:r>
            <a:r>
              <a:rPr lang="en-IN" sz="2400" b="0" i="0" dirty="0">
                <a:solidFill>
                  <a:srgbClr val="333333"/>
                </a:solidFill>
                <a:effectLst/>
              </a:rPr>
              <a:t> </a:t>
            </a:r>
            <a:r>
              <a:rPr lang="en-IN" sz="2400" b="1" i="0" dirty="0">
                <a:solidFill>
                  <a:srgbClr val="333333"/>
                </a:solidFill>
                <a:effectLst/>
              </a:rPr>
              <a:t>17, </a:t>
            </a:r>
            <a:r>
              <a:rPr lang="en-IN" sz="2400" b="0" i="0" dirty="0">
                <a:solidFill>
                  <a:srgbClr val="333333"/>
                </a:solidFill>
                <a:effectLst/>
              </a:rPr>
              <a:t>2 (2020)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56135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94C06-A822-4EB1-894F-08EC83CA6B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Abadi" panose="020B0604020104020204" pitchFamily="34" charset="0"/>
              </a:rPr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8868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95D3F-28A3-49D6-B6E4-A0FD6E537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Abadi" panose="020B060402010402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88366-C846-4A05-ACDB-F5C6C9E5B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IN" dirty="0"/>
              <a:t>Sunspots are regions of large magnetic flux on Sun’s surface</a:t>
            </a:r>
          </a:p>
          <a:p>
            <a:r>
              <a:rPr lang="en-IN" dirty="0"/>
              <a:t>They affect space navigation, radio communication and electrical lines</a:t>
            </a:r>
          </a:p>
          <a:p>
            <a:r>
              <a:rPr lang="en-IN" dirty="0"/>
              <a:t>High activity can cause disruption in radio transmission and power grids</a:t>
            </a:r>
          </a:p>
          <a:p>
            <a:r>
              <a:rPr lang="en-IN" dirty="0"/>
              <a:t>Predictions help in understanding Sun’s behaviour and predicting solar flares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E24B3B-A515-4AE7-98A6-6E2865C13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371" y="4268581"/>
            <a:ext cx="2395429" cy="17974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F2DC00-D4FF-4332-BDD1-16CBA50984B1}"/>
              </a:ext>
            </a:extLst>
          </p:cNvPr>
          <p:cNvSpPr txBox="1"/>
          <p:nvPr/>
        </p:nvSpPr>
        <p:spPr>
          <a:xfrm>
            <a:off x="4991100" y="6308209"/>
            <a:ext cx="720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1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Image credit: NASA/SDO/AIA/HMI/Goddard Space Flight </a:t>
            </a:r>
            <a:r>
              <a:rPr lang="en-IN" b="0" i="1" dirty="0" err="1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Center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380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21948-10C7-42A1-AE0D-5007E8A15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Abadi" panose="020B0604020104020204" pitchFamily="34" charset="0"/>
              </a:rPr>
              <a:t>Sun spot number (SSN)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B44F3A-E76D-45FF-BA5C-4EB891344D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50850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IN" dirty="0"/>
                  <a:t>Periodicity of the solar cycle: 22 years (Polarity changes after 11 years)</a:t>
                </a:r>
              </a:p>
              <a:p>
                <a:r>
                  <a:rPr lang="en-IN" dirty="0"/>
                  <a:t>Solar sunspot data has been collected regularly since 1749 on three scales: daily, monthly and yearly</a:t>
                </a:r>
              </a:p>
              <a:p>
                <a:r>
                  <a:rPr lang="en-IN" dirty="0"/>
                  <a:t>Editions have been continuously revised</a:t>
                </a:r>
              </a:p>
              <a:p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den>
                      </m:f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,−6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+2</m:t>
                          </m:r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sub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+</m:t>
                          </m:r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,6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is the monthly value of sunspot numbers for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IN" dirty="0" err="1"/>
                  <a:t>th</a:t>
                </a:r>
                <a:r>
                  <a:rPr lang="en-IN" dirty="0"/>
                  <a:t> month from the present month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B44F3A-E76D-45FF-BA5C-4EB891344D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508500"/>
              </a:xfrm>
              <a:blipFill>
                <a:blip r:embed="rId2"/>
                <a:stretch>
                  <a:fillRect l="-1043" t="-2027" r="-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7846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16308-0FEF-446B-813D-FCBAF4267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Abadi" panose="020B0604020104020204" pitchFamily="34" charset="0"/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172C8-D3F6-4C7C-A92F-8F53DF088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2620963"/>
          </a:xfrm>
        </p:spPr>
        <p:txBody>
          <a:bodyPr>
            <a:normAutofit/>
          </a:bodyPr>
          <a:lstStyle/>
          <a:p>
            <a:r>
              <a:rPr lang="en-IN" dirty="0"/>
              <a:t>SILSO sunspot dataset</a:t>
            </a:r>
            <a:endParaRPr lang="en-US" dirty="0">
              <a:latin typeface="Inter"/>
            </a:endParaRPr>
          </a:p>
          <a:p>
            <a:r>
              <a:rPr lang="en-US" dirty="0">
                <a:latin typeface="Inter"/>
              </a:rPr>
              <a:t>Collected f</a:t>
            </a:r>
            <a:r>
              <a:rPr lang="en-US" b="0" i="0" dirty="0">
                <a:effectLst/>
                <a:latin typeface="Inter"/>
              </a:rPr>
              <a:t>rom 1749 to 2021</a:t>
            </a:r>
          </a:p>
          <a:p>
            <a:r>
              <a:rPr lang="en-US" b="0" i="0" dirty="0">
                <a:effectLst/>
                <a:latin typeface="Inter"/>
              </a:rPr>
              <a:t>We use the monthly sunspot numbers dataset</a:t>
            </a:r>
          </a:p>
          <a:p>
            <a:r>
              <a:rPr lang="en-IN" dirty="0"/>
              <a:t>3265 datapoints in total</a:t>
            </a:r>
          </a:p>
          <a:p>
            <a:r>
              <a:rPr lang="en-IN" dirty="0"/>
              <a:t>2500 : 765 train – validation split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519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E00D9-8DDB-447E-A20F-9E2E90C05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Abadi" panose="020B0604020104020204" pitchFamily="34" charset="0"/>
              </a:rPr>
              <a:t>Dataset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97E47467-E31E-470B-89F4-869B7CBAFB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32" t="9459" r="9241" b="3733"/>
          <a:stretch/>
        </p:blipFill>
        <p:spPr>
          <a:xfrm>
            <a:off x="33337" y="2285346"/>
            <a:ext cx="12125325" cy="386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941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0E13E-459C-4A2F-A082-396AE793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Abadi" panose="020B0604020104020204" pitchFamily="34" charset="0"/>
              </a:rPr>
              <a:t>Comparison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7D5908-8A5C-497A-93D8-553BD7A2D3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IN" dirty="0"/>
              </a:p>
              <a:p>
                <a:r>
                  <a:rPr lang="en-IN" dirty="0"/>
                  <a:t>Root Mean Squared Error (RMSE)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  <m:r>
                          <m:rPr>
                            <m:nor/>
                          </m:rPr>
                          <a:rPr lang="en-IN" dirty="0"/>
                          <m:t> </m:t>
                        </m:r>
                      </m:e>
                    </m:rad>
                  </m:oMath>
                </a14:m>
                <a:endParaRPr lang="en-IN" dirty="0"/>
              </a:p>
              <a:p>
                <a:r>
                  <a:rPr lang="en-IN" dirty="0"/>
                  <a:t>Mean Absolute Error (MAE)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is the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IN" dirty="0"/>
                  <a:t>th original data point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is the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IN" dirty="0" err="1"/>
                  <a:t>th</a:t>
                </a:r>
                <a:r>
                  <a:rPr lang="en-IN" dirty="0"/>
                  <a:t> prediction made by the model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7D5908-8A5C-497A-93D8-553BD7A2D3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8556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E3889-624A-432B-9231-2EB5CDA64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Abadi" panose="020B0604020104020204" pitchFamily="34" charset="0"/>
              </a:rPr>
              <a:t>Previous works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5C93F81-6472-42C3-8512-89350344BABD}"/>
              </a:ext>
            </a:extLst>
          </p:cNvPr>
          <p:cNvSpPr txBox="1">
            <a:spLocks/>
          </p:cNvSpPr>
          <p:nvPr/>
        </p:nvSpPr>
        <p:spPr>
          <a:xfrm>
            <a:off x="833086" y="1484313"/>
            <a:ext cx="10515600" cy="470693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Solar dynamo models usually work well</a:t>
            </a:r>
          </a:p>
          <a:p>
            <a:r>
              <a:rPr lang="en-IN" dirty="0"/>
              <a:t>Many deep learning methods have also been carried out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Wei Cheng, Yan Wang, Zheng Peng, </a:t>
            </a:r>
            <a:r>
              <a:rPr lang="en-IN" sz="2000" dirty="0" err="1">
                <a:solidFill>
                  <a:schemeClr val="accent1">
                    <a:lumMod val="50000"/>
                  </a:schemeClr>
                </a:solidFill>
              </a:rPr>
              <a:t>Xiaodong</a:t>
            </a:r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 Ren, </a:t>
            </a:r>
            <a:r>
              <a:rPr lang="en-IN" sz="2000" dirty="0" err="1">
                <a:solidFill>
                  <a:schemeClr val="accent1">
                    <a:lumMod val="50000"/>
                  </a:schemeClr>
                </a:solidFill>
              </a:rPr>
              <a:t>Yubei</a:t>
            </a:r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 Shuai, </a:t>
            </a:r>
            <a:r>
              <a:rPr lang="en-IN" sz="2000" dirty="0" err="1">
                <a:solidFill>
                  <a:schemeClr val="accent1">
                    <a:lumMod val="50000"/>
                  </a:schemeClr>
                </a:solidFill>
              </a:rPr>
              <a:t>Shengyin</a:t>
            </a:r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 Zang, Hao Liu, Hao Cheng, </a:t>
            </a:r>
            <a:r>
              <a:rPr lang="en-IN" sz="2000" dirty="0" err="1">
                <a:solidFill>
                  <a:schemeClr val="accent1">
                    <a:lumMod val="50000"/>
                  </a:schemeClr>
                </a:solidFill>
              </a:rPr>
              <a:t>Jiagui</a:t>
            </a:r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 Wu</a:t>
            </a:r>
            <a:br>
              <a:rPr lang="en-IN" sz="20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High-efficiency chaotic time series prediction based on time convolution neural network (2021)</a:t>
            </a:r>
          </a:p>
          <a:p>
            <a:pPr marL="0" indent="0">
              <a:buNone/>
            </a:pPr>
            <a:r>
              <a:rPr lang="en-IN" dirty="0"/>
              <a:t>TCN-CBAM (Temporal Convolutional Network – Convolutional Block Attention Module) model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sz="2000" i="0" dirty="0">
                <a:solidFill>
                  <a:schemeClr val="accent1">
                    <a:lumMod val="50000"/>
                  </a:schemeClr>
                </a:solidFill>
                <a:effectLst/>
              </a:rPr>
              <a:t>Pala, Z., </a:t>
            </a:r>
            <a:r>
              <a:rPr lang="en-US" sz="2000" i="0" dirty="0" err="1">
                <a:solidFill>
                  <a:schemeClr val="accent1">
                    <a:lumMod val="50000"/>
                  </a:schemeClr>
                </a:solidFill>
                <a:effectLst/>
              </a:rPr>
              <a:t>Atici</a:t>
            </a:r>
            <a:r>
              <a:rPr lang="en-US" sz="2000" i="0" dirty="0">
                <a:solidFill>
                  <a:schemeClr val="accent1">
                    <a:lumMod val="50000"/>
                  </a:schemeClr>
                </a:solidFill>
                <a:effectLst/>
              </a:rPr>
              <a:t>, R. </a:t>
            </a:r>
            <a:br>
              <a:rPr lang="en-US" sz="2000" i="0" dirty="0">
                <a:solidFill>
                  <a:schemeClr val="accent1">
                    <a:lumMod val="50000"/>
                  </a:schemeClr>
                </a:solidFill>
                <a:effectLst/>
              </a:rPr>
            </a:br>
            <a:r>
              <a:rPr lang="en-US" sz="2000" i="0" dirty="0">
                <a:solidFill>
                  <a:schemeClr val="accent1">
                    <a:lumMod val="50000"/>
                  </a:schemeClr>
                </a:solidFill>
                <a:effectLst/>
              </a:rPr>
              <a:t>Forecasting Sunspot Time Series Using Deep Learning Methods. </a:t>
            </a:r>
            <a:r>
              <a:rPr lang="en-US" sz="2000" i="1" dirty="0">
                <a:solidFill>
                  <a:schemeClr val="accent1">
                    <a:lumMod val="50000"/>
                  </a:schemeClr>
                </a:solidFill>
                <a:effectLst/>
              </a:rPr>
              <a:t>Sol Phys</a:t>
            </a:r>
            <a:r>
              <a:rPr lang="en-US" sz="2000" i="0" dirty="0">
                <a:solidFill>
                  <a:schemeClr val="accent1">
                    <a:lumMod val="50000"/>
                  </a:schemeClr>
                </a:solidFill>
                <a:effectLst/>
              </a:rPr>
              <a:t> 294, 50 (2019)</a:t>
            </a:r>
          </a:p>
          <a:p>
            <a:pPr marL="0" indent="0">
              <a:buNone/>
            </a:pPr>
            <a:r>
              <a:rPr lang="en-IN" dirty="0"/>
              <a:t>NNAR (Neural Network Autoregression) and LSTM models </a:t>
            </a:r>
          </a:p>
        </p:txBody>
      </p:sp>
    </p:spTree>
    <p:extLst>
      <p:ext uri="{BB962C8B-B14F-4D97-AF65-F5344CB8AC3E}">
        <p14:creationId xmlns:p14="http://schemas.microsoft.com/office/powerpoint/2010/main" val="652840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CD10D-B708-427B-8F9F-C2F0E60F4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Abadi" panose="020B0604020104020204" pitchFamily="34" charset="0"/>
              </a:rPr>
              <a:t>Preliminary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574AB1-4B7C-46C0-8813-ED07A0B297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89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b="1" dirty="0"/>
                  <a:t>3 methods : </a:t>
                </a:r>
              </a:p>
              <a:p>
                <a:r>
                  <a:rPr lang="en-IN" dirty="0">
                    <a:solidFill>
                      <a:schemeClr val="accent1">
                        <a:lumMod val="50000"/>
                      </a:schemeClr>
                    </a:solidFill>
                  </a:rPr>
                  <a:t>Naive forecast</a:t>
                </a:r>
                <a:br>
                  <a:rPr lang="en-IN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br>
                  <a:rPr lang="en-IN" dirty="0"/>
                </a:br>
                <a:endParaRPr lang="en-IN" dirty="0"/>
              </a:p>
              <a:p>
                <a:r>
                  <a:rPr lang="en-IN" dirty="0">
                    <a:solidFill>
                      <a:schemeClr val="accent1">
                        <a:lumMod val="50000"/>
                      </a:schemeClr>
                    </a:solidFill>
                  </a:rPr>
                  <a:t>Moving average</a:t>
                </a:r>
                <a:br>
                  <a:rPr lang="en-IN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IN" dirty="0"/>
                  <a:t> average of the previous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IN" dirty="0"/>
                  <a:t>(=12) months;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IN" dirty="0"/>
                  <a:t> is the window size</a:t>
                </a:r>
                <a:br>
                  <a:rPr lang="en-IN" dirty="0"/>
                </a:br>
                <a:endParaRPr lang="en-IN" dirty="0"/>
              </a:p>
              <a:p>
                <a:r>
                  <a:rPr lang="en-IN" dirty="0">
                    <a:solidFill>
                      <a:schemeClr val="accent1">
                        <a:lumMod val="50000"/>
                      </a:schemeClr>
                    </a:solidFill>
                  </a:rPr>
                  <a:t>Moving average after removing trends and seasonality of data</a:t>
                </a:r>
                <a:br>
                  <a:rPr lang="en-IN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IN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where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IN" dirty="0"/>
                  <a:t>(=22*12) is the periodicity</a:t>
                </a:r>
                <a:br>
                  <a:rPr lang="en-IN" dirty="0"/>
                </a:br>
                <a:r>
                  <a:rPr lang="en-IN" dirty="0"/>
                  <a:t>followed by moving average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574AB1-4B7C-46C0-8813-ED07A0B297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8925"/>
                <a:ext cx="10515600" cy="4351338"/>
              </a:xfrm>
              <a:blipFill>
                <a:blip r:embed="rId2"/>
                <a:stretch>
                  <a:fillRect l="-1217" t="-2381" b="-30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4847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CD10D-B708-427B-8F9F-C2F0E60F4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Abadi" panose="020B0604020104020204" pitchFamily="34" charset="0"/>
              </a:rPr>
              <a:t>Preliminary Analysis: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74AB1-4B7C-46C0-8813-ED07A0B29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IN" dirty="0"/>
            </a:b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59DC327-DC4B-4FA4-94CC-D6D4BF0AE1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385704"/>
              </p:ext>
            </p:extLst>
          </p:nvPr>
        </p:nvGraphicFramePr>
        <p:xfrm>
          <a:off x="2032000" y="2005648"/>
          <a:ext cx="8127999" cy="3243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03985272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9888281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661867"/>
                    </a:ext>
                  </a:extLst>
                </a:gridCol>
              </a:tblGrid>
              <a:tr h="77628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Method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RMSE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MAE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490765"/>
                  </a:ext>
                </a:extLst>
              </a:tr>
              <a:tr h="776288">
                <a:tc>
                  <a:txBody>
                    <a:bodyPr/>
                    <a:lstStyle/>
                    <a:p>
                      <a:r>
                        <a:rPr lang="en-IN" dirty="0"/>
                        <a:t>1. Naïve Forecast</a:t>
                      </a:r>
                    </a:p>
                    <a:p>
                      <a:endParaRPr lang="en-IN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25.8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18.4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364846"/>
                  </a:ext>
                </a:extLst>
              </a:tr>
              <a:tr h="776288">
                <a:tc>
                  <a:txBody>
                    <a:bodyPr/>
                    <a:lstStyle/>
                    <a:p>
                      <a:r>
                        <a:rPr lang="en-IN" dirty="0"/>
                        <a:t>2. Moving average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31.2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23.0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595228"/>
                  </a:ext>
                </a:extLst>
              </a:tr>
              <a:tr h="776288">
                <a:tc>
                  <a:txBody>
                    <a:bodyPr/>
                    <a:lstStyle/>
                    <a:p>
                      <a:r>
                        <a:rPr lang="en-IN" dirty="0"/>
                        <a:t>3. Moving average after removing trends and seasonality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35.0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33.7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530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9744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723</TotalTime>
  <Words>885</Words>
  <Application>Microsoft Office PowerPoint</Application>
  <PresentationFormat>Widescreen</PresentationFormat>
  <Paragraphs>142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Abadi</vt:lpstr>
      <vt:lpstr>Arial</vt:lpstr>
      <vt:lpstr>Calibri</vt:lpstr>
      <vt:lpstr>Calibri Light</vt:lpstr>
      <vt:lpstr>Cambria Math</vt:lpstr>
      <vt:lpstr>Inter</vt:lpstr>
      <vt:lpstr>Office Theme</vt:lpstr>
      <vt:lpstr>Predicting Sunspots Time Series using Machine Learning Methods</vt:lpstr>
      <vt:lpstr>Introduction</vt:lpstr>
      <vt:lpstr>Sun spot number (SSN)</vt:lpstr>
      <vt:lpstr>Dataset</vt:lpstr>
      <vt:lpstr>Dataset</vt:lpstr>
      <vt:lpstr>Comparison metrics</vt:lpstr>
      <vt:lpstr>Previous works</vt:lpstr>
      <vt:lpstr>Preliminary Analysis</vt:lpstr>
      <vt:lpstr>Preliminary Analysis: results</vt:lpstr>
      <vt:lpstr>Deep Neural Network based Models</vt:lpstr>
      <vt:lpstr>Deep Neural Network based Models: results</vt:lpstr>
      <vt:lpstr>Best performing model: CNN, LSTM with a custom loss function</vt:lpstr>
      <vt:lpstr>Model predictions</vt:lpstr>
      <vt:lpstr>Customizing</vt:lpstr>
      <vt:lpstr>Future Work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sunspots time series using Machine Learning methods</dc:title>
  <dc:creator>Manish Gupta</dc:creator>
  <cp:lastModifiedBy>Manish Gupta</cp:lastModifiedBy>
  <cp:revision>23</cp:revision>
  <dcterms:created xsi:type="dcterms:W3CDTF">2021-11-11T03:09:34Z</dcterms:created>
  <dcterms:modified xsi:type="dcterms:W3CDTF">2021-11-12T18:33:13Z</dcterms:modified>
</cp:coreProperties>
</file>