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0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2518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11/4/2020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510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11/4/2020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427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11/4/2020</a:t>
            </a:fld>
            <a:endParaRPr lang="en-US" spc="5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053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11/4/2020</a:t>
            </a:fld>
            <a:endParaRPr lang="en-US" spc="5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454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11/4/2020</a:t>
            </a:fld>
            <a:endParaRPr lang="en-US" spc="5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490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11/4/2020</a:t>
            </a:fld>
            <a:endParaRPr lang="en-US" spc="5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873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11/4/2020</a:t>
            </a:fld>
            <a:endParaRPr lang="en-US" spc="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120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11/4/2020</a:t>
            </a:fld>
            <a:endParaRPr lang="en-US" spc="5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34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11/4/2020</a:t>
            </a:fld>
            <a:endParaRPr lang="en-US" spc="5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974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11/4/2020</a:t>
            </a:fld>
            <a:endParaRPr lang="en-US" spc="5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84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11/4/2020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995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9">
            <a:extLst>
              <a:ext uri="{FF2B5EF4-FFF2-40B4-BE49-F238E27FC236}">
                <a16:creationId xmlns:a16="http://schemas.microsoft.com/office/drawing/2014/main" id="{3ED03601-4724-4293-A32A-3A0879C5D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31">
            <a:extLst>
              <a:ext uri="{FF2B5EF4-FFF2-40B4-BE49-F238E27FC236}">
                <a16:creationId xmlns:a16="http://schemas.microsoft.com/office/drawing/2014/main" id="{5E433AC3-E189-483B-9E8C-DFD5D2A18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389F09-D832-4810-8BB5-676CD7187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269282"/>
            <a:ext cx="8991600" cy="1264762"/>
          </a:xfrm>
        </p:spPr>
        <p:txBody>
          <a:bodyPr>
            <a:normAutofit/>
          </a:bodyPr>
          <a:lstStyle/>
          <a:p>
            <a:r>
              <a:rPr lang="en-IN" sz="2700" dirty="0"/>
              <a:t>Simulating photonic devices using finite-difference time-domain method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35167D-75AC-4017-AECB-33DBFCD61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5618481"/>
            <a:ext cx="6801612" cy="103632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IN" sz="1800" dirty="0" err="1">
                <a:solidFill>
                  <a:srgbClr val="FFFFFF"/>
                </a:solidFill>
              </a:rPr>
              <a:t>Shivi</a:t>
            </a:r>
            <a:r>
              <a:rPr lang="en-IN" sz="1800" dirty="0">
                <a:solidFill>
                  <a:srgbClr val="FFFFFF"/>
                </a:solidFill>
              </a:rPr>
              <a:t> Gupta</a:t>
            </a:r>
            <a:br>
              <a:rPr lang="en-IN" sz="1800" dirty="0">
                <a:solidFill>
                  <a:srgbClr val="FFFFFF"/>
                </a:solidFill>
              </a:rPr>
            </a:br>
            <a:r>
              <a:rPr lang="en-IN" sz="1800" dirty="0">
                <a:solidFill>
                  <a:srgbClr val="FFFFFF"/>
                </a:solidFill>
              </a:rPr>
              <a:t>SURGE roll no. 2030078</a:t>
            </a:r>
            <a:br>
              <a:rPr lang="en-IN" sz="1800" dirty="0">
                <a:solidFill>
                  <a:srgbClr val="FFFFFF"/>
                </a:solidFill>
              </a:rPr>
            </a:br>
            <a:r>
              <a:rPr lang="en-IN" sz="1800" dirty="0">
                <a:solidFill>
                  <a:srgbClr val="FFFFFF"/>
                </a:solidFill>
              </a:rPr>
              <a:t>Department of Electrical Engineering,</a:t>
            </a:r>
            <a:br>
              <a:rPr lang="en-IN" sz="1800" dirty="0">
                <a:solidFill>
                  <a:srgbClr val="FFFFFF"/>
                </a:solidFill>
              </a:rPr>
            </a:br>
            <a:r>
              <a:rPr lang="en-IN" sz="1800" dirty="0">
                <a:solidFill>
                  <a:srgbClr val="FFFFFF"/>
                </a:solidFill>
              </a:rPr>
              <a:t>Indian Institute of Technology, Kanpur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C3233BD-93F2-4FFA-A72B-B4EC5D2B610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78495" y="640078"/>
            <a:ext cx="4235009" cy="3301307"/>
          </a:xfrm>
          <a:prstGeom prst="rect">
            <a:avLst/>
          </a:prstGeom>
          <a:noFill/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E6019C4-996B-495D-AC21-8EDBB26C3FD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2030" y="144145"/>
            <a:ext cx="861060" cy="819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43162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5AD8F-CFF7-49F8-B108-80410419E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A2515-7E42-49C5-8DAA-F165B65F0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802513"/>
          </a:xfrm>
        </p:spPr>
        <p:txBody>
          <a:bodyPr/>
          <a:lstStyle/>
          <a:p>
            <a:r>
              <a:rPr lang="en-IN" dirty="0"/>
              <a:t>FDTD method divides a </a:t>
            </a:r>
            <a:r>
              <a:rPr lang="en-IN"/>
              <a:t>simulation region </a:t>
            </a:r>
            <a:r>
              <a:rPr lang="en-IN" dirty="0"/>
              <a:t>into cells to solve for EM field-propagation through photonic devices.</a:t>
            </a:r>
          </a:p>
        </p:txBody>
      </p:sp>
      <p:pic>
        <p:nvPicPr>
          <p:cNvPr id="4" name="Picture 3" descr="A picture containing indoor, light, computer, sitting&#10;&#10;Description automatically generated">
            <a:extLst>
              <a:ext uri="{FF2B5EF4-FFF2-40B4-BE49-F238E27FC236}">
                <a16:creationId xmlns:a16="http://schemas.microsoft.com/office/drawing/2014/main" id="{D136C55D-273C-4CF7-B61F-D7562D667D4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80" y="4704589"/>
            <a:ext cx="2142490" cy="1346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A8356C-5EBE-4C5E-856D-6FD1F26E01F0}"/>
              </a:ext>
            </a:extLst>
          </p:cNvPr>
          <p:cNvSpPr txBox="1"/>
          <p:nvPr/>
        </p:nvSpPr>
        <p:spPr>
          <a:xfrm>
            <a:off x="185420" y="6127042"/>
            <a:ext cx="22288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dirty="0"/>
              <a:t>Picture taken from https://support.lumerical.com/hc/en-us/articles/360034914633-Finite-Difference-Time-Domain-FDTD-solver-introduction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B927B24-FD44-4039-92F1-C0A6F8363C10}"/>
              </a:ext>
            </a:extLst>
          </p:cNvPr>
          <p:cNvSpPr txBox="1">
            <a:spLocks/>
          </p:cNvSpPr>
          <p:nvPr/>
        </p:nvSpPr>
        <p:spPr>
          <a:xfrm>
            <a:off x="2231136" y="3234841"/>
            <a:ext cx="7729728" cy="164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The objective of the project is to set up optical simulations using </a:t>
            </a:r>
            <a:r>
              <a:rPr lang="en-IN" dirty="0" err="1"/>
              <a:t>Lumerical</a:t>
            </a:r>
            <a:r>
              <a:rPr lang="en-IN" dirty="0"/>
              <a:t> FDTD, an electromagnetic solver.</a:t>
            </a:r>
          </a:p>
          <a:p>
            <a:r>
              <a:rPr lang="en-IN" dirty="0"/>
              <a:t>Plotting Transmittance, reflectance and </a:t>
            </a:r>
            <a:r>
              <a:rPr lang="en-IN" dirty="0" err="1"/>
              <a:t>bandstructures</a:t>
            </a:r>
            <a:r>
              <a:rPr lang="en-IN" dirty="0"/>
              <a:t> using simulations.</a:t>
            </a:r>
          </a:p>
          <a:p>
            <a:r>
              <a:rPr lang="en-IN" dirty="0"/>
              <a:t>Comparing results obtained with theoretical plots. </a:t>
            </a:r>
          </a:p>
        </p:txBody>
      </p:sp>
    </p:spTree>
    <p:extLst>
      <p:ext uri="{BB962C8B-B14F-4D97-AF65-F5344CB8AC3E}">
        <p14:creationId xmlns:p14="http://schemas.microsoft.com/office/powerpoint/2010/main" val="415899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  <p:bldP spid="6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E2EEB97-1C4C-4900-BD0A-31D54B170CB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545" y="1081166"/>
            <a:ext cx="3305809" cy="2023111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8E7B87C-A6D3-4A6B-AA0F-51D4C138ED1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2" y="3926839"/>
            <a:ext cx="2570798" cy="2023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40E375-6D14-4257-9FC3-EC06C5C0FE0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450" y="3926839"/>
            <a:ext cx="2570798" cy="2023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FE579BB4-0B33-4EE5-8AE2-B2A2D7239942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073" y="1034415"/>
            <a:ext cx="3305809" cy="2023110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0F1A1D-494D-4900-B9F0-B73E5B78A0F3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030" y="3926839"/>
            <a:ext cx="2570798" cy="2023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8D5B34-B3C1-4183-9D8B-1DADF43A4254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5827" y="3925254"/>
            <a:ext cx="2570798" cy="202311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789245-8559-42EE-AD72-351311EE461B}"/>
              </a:ext>
            </a:extLst>
          </p:cNvPr>
          <p:cNvSpPr txBox="1"/>
          <p:nvPr/>
        </p:nvSpPr>
        <p:spPr>
          <a:xfrm>
            <a:off x="1366836" y="603884"/>
            <a:ext cx="294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Light incident on glass surface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8705F1-A706-468A-A1CB-7920A1885220}"/>
              </a:ext>
            </a:extLst>
          </p:cNvPr>
          <p:cNvSpPr txBox="1"/>
          <p:nvPr/>
        </p:nvSpPr>
        <p:spPr>
          <a:xfrm>
            <a:off x="6778939" y="603884"/>
            <a:ext cx="364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Light incident on a thin layer of glass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8E3911-E47A-419D-8A65-38FDE4FD1B16}"/>
              </a:ext>
            </a:extLst>
          </p:cNvPr>
          <p:cNvSpPr txBox="1"/>
          <p:nvPr/>
        </p:nvSpPr>
        <p:spPr>
          <a:xfrm>
            <a:off x="267652" y="6057900"/>
            <a:ext cx="5141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 and R plots for normal incidence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7D952E-9C27-48DA-A6FB-E455DB4136E9}"/>
              </a:ext>
            </a:extLst>
          </p:cNvPr>
          <p:cNvSpPr txBox="1"/>
          <p:nvPr/>
        </p:nvSpPr>
        <p:spPr>
          <a:xfrm>
            <a:off x="5955030" y="6057900"/>
            <a:ext cx="5141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 and R plots for normal incidence</a:t>
            </a:r>
          </a:p>
        </p:txBody>
      </p:sp>
    </p:spTree>
    <p:extLst>
      <p:ext uri="{BB962C8B-B14F-4D97-AF65-F5344CB8AC3E}">
        <p14:creationId xmlns:p14="http://schemas.microsoft.com/office/powerpoint/2010/main" val="424009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chart&#10;&#10;Description automatically generated">
            <a:extLst>
              <a:ext uri="{FF2B5EF4-FFF2-40B4-BE49-F238E27FC236}">
                <a16:creationId xmlns:a16="http://schemas.microsoft.com/office/drawing/2014/main" id="{CD9CBADB-F240-4819-A2E8-0D609EB082F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880" y="475938"/>
            <a:ext cx="2256473" cy="1469390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B3649DA-6C52-427F-8F9C-0CE7ECE5225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69" y="2118994"/>
            <a:ext cx="2477135" cy="1858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11EB56-3DA0-4DCD-969B-1645FC961D2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563" y="2118994"/>
            <a:ext cx="2496820" cy="1872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672AD6BC-1CA1-4F0B-8A94-4138D000986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595" y="4338942"/>
            <a:ext cx="2731936" cy="2176157"/>
          </a:xfrm>
          <a:prstGeom prst="rect">
            <a:avLst/>
          </a:prstGeom>
        </p:spPr>
      </p:pic>
      <p:pic>
        <p:nvPicPr>
          <p:cNvPr id="6" name="Picture 5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5F1B7FD-49AC-44E7-AA70-A37181F5E398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423" y="445135"/>
            <a:ext cx="2256473" cy="1469390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B3E5A0-F333-4202-931A-C1BAF790D87C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585" y="2085970"/>
            <a:ext cx="2256473" cy="1752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DA1212-45FF-4388-BCFC-D118F87B936D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027" y="2085971"/>
            <a:ext cx="2256473" cy="1752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62543F-DECC-4CD6-BA23-4288775905AC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585" y="4010021"/>
            <a:ext cx="2256473" cy="1752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202925-863F-4F09-9977-9FC9E952932E}"/>
              </a:ext>
            </a:extLst>
          </p:cNvPr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027" y="4010022"/>
            <a:ext cx="2256473" cy="175260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292AD3A-1CBC-4031-9FC9-35C584732C9D}"/>
              </a:ext>
            </a:extLst>
          </p:cNvPr>
          <p:cNvSpPr txBox="1"/>
          <p:nvPr/>
        </p:nvSpPr>
        <p:spPr>
          <a:xfrm>
            <a:off x="922179" y="106606"/>
            <a:ext cx="355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Light incident on a photonic crystal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B312C3-81DF-4DD9-9A96-C9A50712A101}"/>
              </a:ext>
            </a:extLst>
          </p:cNvPr>
          <p:cNvSpPr txBox="1"/>
          <p:nvPr/>
        </p:nvSpPr>
        <p:spPr>
          <a:xfrm>
            <a:off x="6171882" y="46833"/>
            <a:ext cx="5010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Light incident on a photonic crystal with a defect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A592F4-E8F9-4FA7-844C-1F8AB6D0A749}"/>
              </a:ext>
            </a:extLst>
          </p:cNvPr>
          <p:cNvSpPr txBox="1"/>
          <p:nvPr/>
        </p:nvSpPr>
        <p:spPr>
          <a:xfrm>
            <a:off x="1608447" y="3977004"/>
            <a:ext cx="1900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T and R plots for 20 layers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192F11-E6D5-4386-99EA-5DA063EAFA64}"/>
              </a:ext>
            </a:extLst>
          </p:cNvPr>
          <p:cNvSpPr txBox="1"/>
          <p:nvPr/>
        </p:nvSpPr>
        <p:spPr>
          <a:xfrm>
            <a:off x="1925478" y="6511854"/>
            <a:ext cx="1900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err="1"/>
              <a:t>Bandstructure</a:t>
            </a:r>
            <a:r>
              <a:rPr lang="en-IN" sz="1100" dirty="0"/>
              <a:t> diagram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5A774D-2ACE-49DC-B923-833FC7606889}"/>
              </a:ext>
            </a:extLst>
          </p:cNvPr>
          <p:cNvSpPr txBox="1"/>
          <p:nvPr/>
        </p:nvSpPr>
        <p:spPr>
          <a:xfrm>
            <a:off x="5888585" y="5838825"/>
            <a:ext cx="4807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 plots with increasing thickness of defect layer</a:t>
            </a:r>
          </a:p>
        </p:txBody>
      </p:sp>
    </p:spTree>
    <p:extLst>
      <p:ext uri="{BB962C8B-B14F-4D97-AF65-F5344CB8AC3E}">
        <p14:creationId xmlns:p14="http://schemas.microsoft.com/office/powerpoint/2010/main" val="181584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8881B-9766-4E36-8DFC-7FC944E84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ADB48-C525-4031-B26D-D9262457E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Started with a simulation for light incident on an air-glass interface.</a:t>
            </a:r>
          </a:p>
          <a:p>
            <a:r>
              <a:rPr lang="en-IN" dirty="0"/>
              <a:t>Then simulated a thin glass layer of thickness ~100 nm.</a:t>
            </a:r>
          </a:p>
          <a:p>
            <a:r>
              <a:rPr lang="en-IN" dirty="0"/>
              <a:t>Finally simulated a 1D photonic crystal consisting of same alternating layers.</a:t>
            </a:r>
          </a:p>
          <a:p>
            <a:r>
              <a:rPr lang="en-IN" dirty="0"/>
              <a:t>Studied the effect of having a defect in a photonic crystal.</a:t>
            </a:r>
          </a:p>
          <a:p>
            <a:endParaRPr lang="en-IN" dirty="0"/>
          </a:p>
          <a:p>
            <a:r>
              <a:rPr lang="en-IN" dirty="0"/>
              <a:t>Comparing with theoretical plots, errors are quite small but there’s still room for improvement.</a:t>
            </a:r>
          </a:p>
        </p:txBody>
      </p:sp>
    </p:spTree>
    <p:extLst>
      <p:ext uri="{BB962C8B-B14F-4D97-AF65-F5344CB8AC3E}">
        <p14:creationId xmlns:p14="http://schemas.microsoft.com/office/powerpoint/2010/main" val="389723593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226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Parcel</vt:lpstr>
      <vt:lpstr>Simulating photonic devices using finite-difference time-domain method</vt:lpstr>
      <vt:lpstr>Objective of the project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Simulating photonic devices using finite-difference time-domain method</dc:title>
  <dc:creator>Manish Gupta</dc:creator>
  <cp:lastModifiedBy>Manish Gupta</cp:lastModifiedBy>
  <cp:revision>10</cp:revision>
  <dcterms:created xsi:type="dcterms:W3CDTF">2020-11-04T10:10:09Z</dcterms:created>
  <dcterms:modified xsi:type="dcterms:W3CDTF">2020-11-04T10:58:17Z</dcterms:modified>
</cp:coreProperties>
</file>