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Open Sans Medium"/>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font" Target="fonts/Roboto-bold.fntdata"/><Relationship Id="rId10" Type="http://schemas.openxmlformats.org/officeDocument/2006/relationships/font" Target="fonts/Roboto-regular.fntdata"/><Relationship Id="rId21" Type="http://schemas.openxmlformats.org/officeDocument/2006/relationships/font" Target="fonts/OpenSans-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Medium-bold.fntdata"/><Relationship Id="rId14" Type="http://schemas.openxmlformats.org/officeDocument/2006/relationships/font" Target="fonts/OpenSansMedium-regular.fntdata"/><Relationship Id="rId17" Type="http://schemas.openxmlformats.org/officeDocument/2006/relationships/font" Target="fonts/OpenSansMedium-boldItalic.fntdata"/><Relationship Id="rId16" Type="http://schemas.openxmlformats.org/officeDocument/2006/relationships/font" Target="fonts/OpenSansMedium-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35f3ec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35f3ec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4e16d6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4e16d6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404685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404685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1.png"/><Relationship Id="rId13" Type="http://schemas.openxmlformats.org/officeDocument/2006/relationships/image" Target="../media/image16.jpg"/><Relationship Id="rId12"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1.png"/><Relationship Id="rId15" Type="http://schemas.openxmlformats.org/officeDocument/2006/relationships/image" Target="../media/image9.jpg"/><Relationship Id="rId14" Type="http://schemas.openxmlformats.org/officeDocument/2006/relationships/image" Target="../media/image17.jpg"/><Relationship Id="rId16"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0650" y="85300"/>
            <a:ext cx="1662250" cy="864000"/>
          </a:xfrm>
          <a:prstGeom prst="rect">
            <a:avLst/>
          </a:prstGeom>
          <a:noFill/>
          <a:ln>
            <a:noFill/>
          </a:ln>
        </p:spPr>
      </p:pic>
      <p:pic>
        <p:nvPicPr>
          <p:cNvPr id="55" name="Google Shape;55;p13"/>
          <p:cNvPicPr preferRelativeResize="0"/>
          <p:nvPr/>
        </p:nvPicPr>
        <p:blipFill>
          <a:blip r:embed="rId4">
            <a:alphaModFix/>
          </a:blip>
          <a:stretch>
            <a:fillRect/>
          </a:stretch>
        </p:blipFill>
        <p:spPr>
          <a:xfrm>
            <a:off x="8062127" y="44225"/>
            <a:ext cx="979422" cy="1031400"/>
          </a:xfrm>
          <a:prstGeom prst="rect">
            <a:avLst/>
          </a:prstGeom>
          <a:noFill/>
          <a:ln>
            <a:noFill/>
          </a:ln>
        </p:spPr>
      </p:pic>
      <p:sp>
        <p:nvSpPr>
          <p:cNvPr id="56" name="Google Shape;56;p13"/>
          <p:cNvSpPr/>
          <p:nvPr/>
        </p:nvSpPr>
        <p:spPr>
          <a:xfrm>
            <a:off x="108800" y="1025474"/>
            <a:ext cx="8932800" cy="91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nvSpPr>
        <p:spPr>
          <a:xfrm>
            <a:off x="2872575" y="658875"/>
            <a:ext cx="3669300" cy="36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a:solidFill>
                  <a:schemeClr val="dk1"/>
                </a:solidFill>
              </a:rPr>
              <a:t> Team Details and Problem </a:t>
            </a:r>
            <a:r>
              <a:rPr b="1" lang="en-GB">
                <a:solidFill>
                  <a:schemeClr val="dk1"/>
                </a:solidFill>
              </a:rPr>
              <a:t>Statement</a:t>
            </a:r>
            <a:r>
              <a:rPr lang="en-GB" sz="1200">
                <a:solidFill>
                  <a:schemeClr val="dk1"/>
                </a:solidFill>
              </a:rPr>
              <a:t> </a:t>
            </a:r>
            <a:endParaRPr sz="1800">
              <a:solidFill>
                <a:schemeClr val="dk2"/>
              </a:solidFill>
            </a:endParaRPr>
          </a:p>
        </p:txBody>
      </p:sp>
      <p:sp>
        <p:nvSpPr>
          <p:cNvPr id="58" name="Google Shape;58;p13"/>
          <p:cNvSpPr txBox="1"/>
          <p:nvPr/>
        </p:nvSpPr>
        <p:spPr>
          <a:xfrm>
            <a:off x="108825" y="1030975"/>
            <a:ext cx="8932800" cy="914700"/>
          </a:xfrm>
          <a:prstGeom prst="rect">
            <a:avLst/>
          </a:prstGeom>
          <a:solidFill>
            <a:srgbClr val="3887BE"/>
          </a:solid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GB" sz="1100">
                <a:solidFill>
                  <a:schemeClr val="lt2"/>
                </a:solidFill>
                <a:latin typeface="Roboto"/>
                <a:ea typeface="Roboto"/>
                <a:cs typeface="Roboto"/>
                <a:sym typeface="Roboto"/>
              </a:rPr>
              <a:t>Ministry</a:t>
            </a:r>
            <a:r>
              <a:rPr b="1" lang="en-GB" sz="1100">
                <a:solidFill>
                  <a:schemeClr val="lt2"/>
                </a:solidFill>
                <a:latin typeface="Roboto"/>
                <a:ea typeface="Roboto"/>
                <a:cs typeface="Roboto"/>
                <a:sym typeface="Roboto"/>
              </a:rPr>
              <a:t>/Organisation Name: </a:t>
            </a:r>
            <a:r>
              <a:rPr lang="en-GB" sz="800">
                <a:solidFill>
                  <a:schemeClr val="lt2"/>
                </a:solidFill>
              </a:rPr>
              <a:t> </a:t>
            </a:r>
            <a:r>
              <a:rPr lang="en-GB" sz="1100">
                <a:solidFill>
                  <a:schemeClr val="lt2"/>
                </a:solidFill>
                <a:latin typeface="Roboto"/>
                <a:ea typeface="Roboto"/>
                <a:cs typeface="Roboto"/>
                <a:sym typeface="Roboto"/>
              </a:rPr>
              <a:t>Ministry of Ayush                               </a:t>
            </a:r>
            <a:r>
              <a:rPr b="1" lang="en-GB" sz="1100">
                <a:solidFill>
                  <a:schemeClr val="lt2"/>
                </a:solidFill>
                <a:latin typeface="Roboto"/>
                <a:ea typeface="Roboto"/>
                <a:cs typeface="Roboto"/>
                <a:sym typeface="Roboto"/>
              </a:rPr>
              <a:t>PS Number:</a:t>
            </a:r>
            <a:r>
              <a:rPr lang="en-GB" sz="1100">
                <a:solidFill>
                  <a:schemeClr val="lt2"/>
                </a:solidFill>
                <a:latin typeface="Roboto"/>
                <a:ea typeface="Roboto"/>
                <a:cs typeface="Roboto"/>
                <a:sym typeface="Roboto"/>
              </a:rPr>
              <a:t>- SIH1342                                   </a:t>
            </a:r>
            <a:r>
              <a:rPr b="1" lang="en-GB" sz="1100">
                <a:solidFill>
                  <a:schemeClr val="lt2"/>
                </a:solidFill>
              </a:rPr>
              <a:t>Team Name:-</a:t>
            </a:r>
            <a:r>
              <a:rPr lang="en-GB" sz="1100">
                <a:solidFill>
                  <a:schemeClr val="lt2"/>
                </a:solidFill>
              </a:rPr>
              <a:t> Maverick 2.0 </a:t>
            </a:r>
            <a:endParaRPr sz="1100">
              <a:solidFill>
                <a:schemeClr val="lt2"/>
              </a:solidFill>
              <a:latin typeface="Roboto"/>
              <a:ea typeface="Roboto"/>
              <a:cs typeface="Roboto"/>
              <a:sym typeface="Roboto"/>
            </a:endParaRPr>
          </a:p>
          <a:p>
            <a:pPr indent="0" lvl="0" marL="0" rtl="0" algn="l">
              <a:lnSpc>
                <a:spcPct val="120000"/>
              </a:lnSpc>
              <a:spcBef>
                <a:spcPts val="0"/>
              </a:spcBef>
              <a:spcAft>
                <a:spcPts val="0"/>
              </a:spcAft>
              <a:buNone/>
            </a:pPr>
            <a:r>
              <a:rPr b="1" lang="en-GB" sz="1100">
                <a:solidFill>
                  <a:schemeClr val="lt2"/>
                </a:solidFill>
                <a:latin typeface="Roboto"/>
                <a:ea typeface="Roboto"/>
                <a:cs typeface="Roboto"/>
                <a:sym typeface="Roboto"/>
              </a:rPr>
              <a:t>Team Leader Name:</a:t>
            </a:r>
            <a:r>
              <a:rPr lang="en-GB" sz="1100">
                <a:solidFill>
                  <a:schemeClr val="lt2"/>
                </a:solidFill>
                <a:latin typeface="Roboto"/>
                <a:ea typeface="Roboto"/>
                <a:cs typeface="Roboto"/>
                <a:sym typeface="Roboto"/>
              </a:rPr>
              <a:t>- Shivika Tyagi               </a:t>
            </a:r>
            <a:r>
              <a:rPr b="1" lang="en-GB" sz="1100">
                <a:solidFill>
                  <a:schemeClr val="lt2"/>
                </a:solidFill>
                <a:latin typeface="Roboto"/>
                <a:ea typeface="Roboto"/>
                <a:cs typeface="Roboto"/>
                <a:sym typeface="Roboto"/>
              </a:rPr>
              <a:t>Institute Code:-</a:t>
            </a:r>
            <a:r>
              <a:rPr lang="en-GB" sz="1100">
                <a:solidFill>
                  <a:schemeClr val="lt2"/>
                </a:solidFill>
                <a:latin typeface="Roboto"/>
                <a:ea typeface="Roboto"/>
                <a:cs typeface="Roboto"/>
                <a:sym typeface="Roboto"/>
              </a:rPr>
              <a:t> C-46109            </a:t>
            </a:r>
            <a:r>
              <a:rPr b="1" lang="en-GB" sz="1100">
                <a:solidFill>
                  <a:schemeClr val="lt2"/>
                </a:solidFill>
                <a:latin typeface="Roboto"/>
                <a:ea typeface="Roboto"/>
                <a:cs typeface="Roboto"/>
                <a:sym typeface="Roboto"/>
              </a:rPr>
              <a:t> Institute Name:- </a:t>
            </a:r>
            <a:r>
              <a:rPr lang="en-GB" sz="1100">
                <a:solidFill>
                  <a:schemeClr val="lt2"/>
                </a:solidFill>
                <a:latin typeface="Roboto"/>
                <a:ea typeface="Roboto"/>
                <a:cs typeface="Roboto"/>
                <a:sym typeface="Roboto"/>
              </a:rPr>
              <a:t>AJAY KUMAR GARG ENGINEERING COLLEGE</a:t>
            </a:r>
            <a:endParaRPr sz="1100">
              <a:solidFill>
                <a:schemeClr val="lt2"/>
              </a:solidFill>
              <a:latin typeface="Roboto"/>
              <a:ea typeface="Roboto"/>
              <a:cs typeface="Roboto"/>
              <a:sym typeface="Roboto"/>
            </a:endParaRPr>
          </a:p>
          <a:p>
            <a:pPr indent="0" lvl="0" marL="0" rtl="0" algn="l">
              <a:spcBef>
                <a:spcPts val="0"/>
              </a:spcBef>
              <a:spcAft>
                <a:spcPts val="0"/>
              </a:spcAft>
              <a:buNone/>
            </a:pPr>
            <a:r>
              <a:rPr b="1" lang="en-GB" sz="1100">
                <a:solidFill>
                  <a:schemeClr val="lt2"/>
                </a:solidFill>
                <a:latin typeface="Roboto"/>
                <a:ea typeface="Roboto"/>
                <a:cs typeface="Roboto"/>
                <a:sym typeface="Roboto"/>
              </a:rPr>
              <a:t>Problem Statement Title</a:t>
            </a:r>
            <a:r>
              <a:rPr lang="en-GB" sz="1100">
                <a:solidFill>
                  <a:schemeClr val="lt2"/>
                </a:solidFill>
                <a:latin typeface="Roboto"/>
                <a:ea typeface="Roboto"/>
                <a:cs typeface="Roboto"/>
                <a:sym typeface="Roboto"/>
              </a:rPr>
              <a:t>:- </a:t>
            </a:r>
            <a:r>
              <a:rPr lang="en-GB" sz="1100">
                <a:solidFill>
                  <a:schemeClr val="lt2"/>
                </a:solidFill>
                <a:latin typeface="Roboto"/>
                <a:ea typeface="Roboto"/>
                <a:cs typeface="Roboto"/>
                <a:sym typeface="Roboto"/>
              </a:rPr>
              <a:t>Development </a:t>
            </a:r>
            <a:r>
              <a:rPr lang="en-GB" sz="1100">
                <a:solidFill>
                  <a:schemeClr val="lt2"/>
                </a:solidFill>
                <a:latin typeface="Roboto"/>
                <a:ea typeface="Roboto"/>
                <a:cs typeface="Roboto"/>
                <a:sym typeface="Roboto"/>
              </a:rPr>
              <a:t>of a prototype instrument (sensor based) for assessment and quantification of rasas (taste) in</a:t>
            </a:r>
            <a:endParaRPr sz="1100">
              <a:solidFill>
                <a:schemeClr val="lt2"/>
              </a:solidFill>
              <a:latin typeface="Roboto"/>
              <a:ea typeface="Roboto"/>
              <a:cs typeface="Roboto"/>
              <a:sym typeface="Roboto"/>
            </a:endParaRPr>
          </a:p>
          <a:p>
            <a:pPr indent="0" lvl="0" marL="0" rtl="0" algn="l">
              <a:spcBef>
                <a:spcPts val="0"/>
              </a:spcBef>
              <a:spcAft>
                <a:spcPts val="0"/>
              </a:spcAft>
              <a:buNone/>
            </a:pPr>
            <a:r>
              <a:rPr lang="en-GB" sz="1100">
                <a:solidFill>
                  <a:schemeClr val="lt2"/>
                </a:solidFill>
                <a:latin typeface="Roboto"/>
                <a:ea typeface="Roboto"/>
                <a:cs typeface="Roboto"/>
                <a:sym typeface="Roboto"/>
              </a:rPr>
              <a:t>                                                Crude herbs</a:t>
            </a:r>
            <a:endParaRPr sz="1100">
              <a:solidFill>
                <a:schemeClr val="lt2"/>
              </a:solidFill>
              <a:latin typeface="Roboto"/>
              <a:ea typeface="Roboto"/>
              <a:cs typeface="Roboto"/>
              <a:sym typeface="Roboto"/>
            </a:endParaRPr>
          </a:p>
        </p:txBody>
      </p:sp>
      <p:sp>
        <p:nvSpPr>
          <p:cNvPr id="59" name="Google Shape;59;p13"/>
          <p:cNvSpPr txBox="1"/>
          <p:nvPr/>
        </p:nvSpPr>
        <p:spPr>
          <a:xfrm>
            <a:off x="3840675" y="1914750"/>
            <a:ext cx="1398900" cy="36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a:solidFill>
                  <a:schemeClr val="dk1"/>
                </a:solidFill>
              </a:rPr>
              <a:t>Idea/Aim</a:t>
            </a:r>
            <a:r>
              <a:rPr b="1" lang="en-GB" sz="1200">
                <a:solidFill>
                  <a:schemeClr val="dk1"/>
                </a:solidFill>
              </a:rPr>
              <a:t> </a:t>
            </a:r>
            <a:endParaRPr b="1" sz="1800">
              <a:solidFill>
                <a:schemeClr val="dk2"/>
              </a:solidFill>
            </a:endParaRPr>
          </a:p>
        </p:txBody>
      </p:sp>
      <p:sp>
        <p:nvSpPr>
          <p:cNvPr id="60" name="Google Shape;60;p13"/>
          <p:cNvSpPr txBox="1"/>
          <p:nvPr/>
        </p:nvSpPr>
        <p:spPr>
          <a:xfrm>
            <a:off x="181800" y="2281350"/>
            <a:ext cx="8780400" cy="2671800"/>
          </a:xfrm>
          <a:prstGeom prst="rect">
            <a:avLst/>
          </a:prstGeom>
          <a:solidFill>
            <a:srgbClr val="52D3D8"/>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Standardized Quality Analysis:</a:t>
            </a:r>
            <a:r>
              <a:rPr lang="en-GB" sz="1100">
                <a:solidFill>
                  <a:schemeClr val="dk1"/>
                </a:solidFill>
                <a:latin typeface="Roboto"/>
                <a:ea typeface="Roboto"/>
                <a:cs typeface="Roboto"/>
                <a:sym typeface="Roboto"/>
              </a:rPr>
              <a:t> To create a device that would provide a standardized method for analysis of the taste profile of herbs and dietary items, ensuring consistent quality and effectiveness in Ayurvedic treatments.</a:t>
            </a:r>
            <a:endParaRPr sz="1100">
              <a:solidFill>
                <a:schemeClr val="dk1"/>
              </a:solidFill>
              <a:latin typeface="Roboto"/>
              <a:ea typeface="Roboto"/>
              <a:cs typeface="Roboto"/>
              <a:sym typeface="Roboto"/>
            </a:endParaRPr>
          </a:p>
          <a:p>
            <a:pPr indent="0" lvl="0" marL="0" rtl="0" algn="l">
              <a:spcBef>
                <a:spcPts val="150"/>
              </a:spcBef>
              <a:spcAft>
                <a:spcPts val="0"/>
              </a:spcAft>
              <a:buNone/>
            </a:pPr>
            <a:r>
              <a:rPr b="1" lang="en-GB" sz="1100">
                <a:solidFill>
                  <a:schemeClr val="dk1"/>
                </a:solidFill>
                <a:latin typeface="Roboto"/>
                <a:ea typeface="Roboto"/>
                <a:cs typeface="Roboto"/>
                <a:sym typeface="Roboto"/>
              </a:rPr>
              <a:t>Medicine Formulation:</a:t>
            </a:r>
            <a:r>
              <a:rPr lang="en-GB" sz="1100">
                <a:solidFill>
                  <a:schemeClr val="dk1"/>
                </a:solidFill>
                <a:latin typeface="Roboto"/>
                <a:ea typeface="Roboto"/>
                <a:cs typeface="Roboto"/>
                <a:sym typeface="Roboto"/>
              </a:rPr>
              <a:t> Ayurvedic practitioners could use the device to precisely formulate herbal medicines, ensuring the correct balance of tastes for specific health conditions.</a:t>
            </a:r>
            <a:endParaRPr sz="1100">
              <a:solidFill>
                <a:schemeClr val="dk1"/>
              </a:solidFill>
              <a:latin typeface="Roboto"/>
              <a:ea typeface="Roboto"/>
              <a:cs typeface="Roboto"/>
              <a:sym typeface="Roboto"/>
            </a:endParaRPr>
          </a:p>
          <a:p>
            <a:pPr indent="0" lvl="0" marL="0" rtl="0" algn="l">
              <a:spcBef>
                <a:spcPts val="150"/>
              </a:spcBef>
              <a:spcAft>
                <a:spcPts val="0"/>
              </a:spcAft>
              <a:buNone/>
            </a:pPr>
            <a:r>
              <a:rPr b="1" lang="en-GB" sz="1100">
                <a:solidFill>
                  <a:schemeClr val="dk1"/>
                </a:solidFill>
                <a:latin typeface="Roboto"/>
                <a:ea typeface="Roboto"/>
                <a:cs typeface="Roboto"/>
                <a:sym typeface="Roboto"/>
              </a:rPr>
              <a:t>Improved Herbal Product Quality:</a:t>
            </a:r>
            <a:r>
              <a:rPr lang="en-GB" sz="1100">
                <a:solidFill>
                  <a:schemeClr val="dk1"/>
                </a:solidFill>
                <a:latin typeface="Roboto"/>
                <a:ea typeface="Roboto"/>
                <a:cs typeface="Roboto"/>
                <a:sym typeface="Roboto"/>
              </a:rPr>
              <a:t> By using this tool, producers can keep their herbal goods original and high-quality while minimising variation in flavour profiles.</a:t>
            </a:r>
            <a:endParaRPr sz="1100">
              <a:solidFill>
                <a:schemeClr val="dk1"/>
              </a:solidFill>
              <a:latin typeface="Roboto"/>
              <a:ea typeface="Roboto"/>
              <a:cs typeface="Roboto"/>
              <a:sym typeface="Roboto"/>
            </a:endParaRPr>
          </a:p>
          <a:p>
            <a:pPr indent="0" lvl="0" marL="0" rtl="0" algn="l">
              <a:spcBef>
                <a:spcPts val="150"/>
              </a:spcBef>
              <a:spcAft>
                <a:spcPts val="0"/>
              </a:spcAft>
              <a:buNone/>
            </a:pPr>
            <a:r>
              <a:rPr b="1" lang="en-GB" sz="1100">
                <a:solidFill>
                  <a:schemeClr val="dk1"/>
                </a:solidFill>
                <a:latin typeface="Roboto"/>
                <a:ea typeface="Roboto"/>
                <a:cs typeface="Roboto"/>
                <a:sym typeface="Roboto"/>
              </a:rPr>
              <a:t>Research and Development:</a:t>
            </a:r>
            <a:r>
              <a:rPr lang="en-GB" sz="1100">
                <a:solidFill>
                  <a:schemeClr val="dk1"/>
                </a:solidFill>
                <a:latin typeface="Roboto"/>
                <a:ea typeface="Roboto"/>
                <a:cs typeface="Roboto"/>
                <a:sym typeface="Roboto"/>
              </a:rPr>
              <a:t> The Tongucometer can aid in research on Ayurvedic herbs, helping to identify their therapeutic potential based on taste characteristics.</a:t>
            </a:r>
            <a:endParaRPr sz="1100">
              <a:solidFill>
                <a:schemeClr val="dk1"/>
              </a:solidFill>
              <a:latin typeface="Roboto"/>
              <a:ea typeface="Roboto"/>
              <a:cs typeface="Roboto"/>
              <a:sym typeface="Roboto"/>
            </a:endParaRPr>
          </a:p>
          <a:p>
            <a:pPr indent="0" lvl="0" marL="0" rtl="0" algn="l">
              <a:spcBef>
                <a:spcPts val="150"/>
              </a:spcBef>
              <a:spcAft>
                <a:spcPts val="0"/>
              </a:spcAft>
              <a:buClr>
                <a:schemeClr val="dk1"/>
              </a:buClr>
              <a:buSzPts val="1100"/>
              <a:buFont typeface="Arial"/>
              <a:buNone/>
            </a:pPr>
            <a:r>
              <a:rPr b="1" lang="en-GB" sz="1100">
                <a:solidFill>
                  <a:schemeClr val="dk1"/>
                </a:solidFill>
                <a:latin typeface="Roboto"/>
                <a:ea typeface="Roboto"/>
                <a:cs typeface="Roboto"/>
                <a:sym typeface="Roboto"/>
              </a:rPr>
              <a:t>Optimized Dosage:</a:t>
            </a:r>
            <a:r>
              <a:rPr lang="en-GB" sz="1100">
                <a:solidFill>
                  <a:schemeClr val="dk1"/>
                </a:solidFill>
                <a:latin typeface="Roboto"/>
                <a:ea typeface="Roboto"/>
                <a:cs typeface="Roboto"/>
                <a:sym typeface="Roboto"/>
              </a:rPr>
              <a:t> By assisting in determining the proper dosage of herbs and food items, the gadget helps lower the possibility of overdosing or underdosing.</a:t>
            </a:r>
            <a:endParaRPr sz="1100">
              <a:solidFill>
                <a:schemeClr val="dk1"/>
              </a:solidFill>
              <a:latin typeface="Roboto"/>
              <a:ea typeface="Roboto"/>
              <a:cs typeface="Roboto"/>
              <a:sym typeface="Roboto"/>
            </a:endParaRPr>
          </a:p>
          <a:p>
            <a:pPr indent="0" lvl="0" marL="0" rtl="0" algn="l">
              <a:spcBef>
                <a:spcPts val="150"/>
              </a:spcBef>
              <a:spcAft>
                <a:spcPts val="0"/>
              </a:spcAft>
              <a:buClr>
                <a:schemeClr val="dk1"/>
              </a:buClr>
              <a:buSzPts val="1100"/>
              <a:buFont typeface="Arial"/>
              <a:buNone/>
            </a:pPr>
            <a:r>
              <a:rPr b="1" lang="en-GB" sz="1100">
                <a:solidFill>
                  <a:schemeClr val="dk1"/>
                </a:solidFill>
                <a:latin typeface="Roboto"/>
                <a:ea typeface="Roboto"/>
                <a:cs typeface="Roboto"/>
                <a:sym typeface="Roboto"/>
              </a:rPr>
              <a:t>Health Management:</a:t>
            </a:r>
            <a:r>
              <a:rPr lang="en-GB" sz="1100">
                <a:solidFill>
                  <a:schemeClr val="dk1"/>
                </a:solidFill>
                <a:latin typeface="Roboto"/>
                <a:ea typeface="Roboto"/>
                <a:cs typeface="Roboto"/>
                <a:sym typeface="Roboto"/>
              </a:rPr>
              <a:t> Ayurvedic practitioners and individuals can better manage health conditions by selecting foods and herbs with the right taste attributes to balance their doses (Vata, Pitta, Kapha).</a:t>
            </a:r>
            <a:endParaRPr sz="1100">
              <a:solidFill>
                <a:schemeClr val="dk1"/>
              </a:solidFill>
              <a:latin typeface="Roboto"/>
              <a:ea typeface="Roboto"/>
              <a:cs typeface="Roboto"/>
              <a:sym typeface="Roboto"/>
            </a:endParaRPr>
          </a:p>
          <a:p>
            <a:pPr indent="0" lvl="0" marL="0" rtl="0" algn="l">
              <a:spcBef>
                <a:spcPts val="150"/>
              </a:spcBef>
              <a:spcAft>
                <a:spcPts val="0"/>
              </a:spcAft>
              <a:buClr>
                <a:schemeClr val="dk1"/>
              </a:buClr>
              <a:buSzPts val="1100"/>
              <a:buFont typeface="Arial"/>
              <a:buNone/>
            </a:pPr>
            <a:r>
              <a:rPr b="1" lang="en-GB" sz="1100">
                <a:solidFill>
                  <a:schemeClr val="dk1"/>
                </a:solidFill>
                <a:latin typeface="Roboto"/>
                <a:ea typeface="Roboto"/>
                <a:cs typeface="Roboto"/>
                <a:sym typeface="Roboto"/>
              </a:rPr>
              <a:t>User-Friendly Design:</a:t>
            </a:r>
            <a:r>
              <a:rPr lang="en-GB" sz="1100">
                <a:solidFill>
                  <a:schemeClr val="dk1"/>
                </a:solidFill>
                <a:latin typeface="Roboto"/>
                <a:ea typeface="Roboto"/>
                <a:cs typeface="Roboto"/>
                <a:sym typeface="Roboto"/>
              </a:rPr>
              <a:t>  Making sure the Tongucometer is portable, easy to use, and suitable for both traditional Ayurvedic practitioners and modern healthcare professionals.</a:t>
            </a:r>
            <a:endParaRPr sz="1100">
              <a:solidFill>
                <a:schemeClr val="dk1"/>
              </a:solidFill>
              <a:latin typeface="Roboto"/>
              <a:ea typeface="Roboto"/>
              <a:cs typeface="Roboto"/>
              <a:sym typeface="Roboto"/>
            </a:endParaRPr>
          </a:p>
          <a:p>
            <a:pPr indent="0" lvl="0" marL="0" rtl="0" algn="l">
              <a:spcBef>
                <a:spcPts val="15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3276450" y="98000"/>
            <a:ext cx="2464200" cy="3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Solution</a:t>
            </a:r>
            <a:endParaRPr b="1" sz="1800">
              <a:solidFill>
                <a:schemeClr val="dk2"/>
              </a:solidFill>
            </a:endParaRPr>
          </a:p>
        </p:txBody>
      </p:sp>
      <p:sp>
        <p:nvSpPr>
          <p:cNvPr id="66" name="Google Shape;66;p14"/>
          <p:cNvSpPr/>
          <p:nvPr/>
        </p:nvSpPr>
        <p:spPr>
          <a:xfrm>
            <a:off x="393275" y="582975"/>
            <a:ext cx="8414700" cy="649800"/>
          </a:xfrm>
          <a:prstGeom prst="rect">
            <a:avLst/>
          </a:prstGeom>
          <a:solidFill>
            <a:srgbClr val="3887B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160475" y="244400"/>
            <a:ext cx="522324" cy="530525"/>
          </a:xfrm>
          <a:prstGeom prst="rect">
            <a:avLst/>
          </a:prstGeom>
          <a:noFill/>
          <a:ln>
            <a:noFill/>
          </a:ln>
        </p:spPr>
      </p:pic>
      <p:sp>
        <p:nvSpPr>
          <p:cNvPr id="68" name="Google Shape;68;p14"/>
          <p:cNvSpPr txBox="1"/>
          <p:nvPr/>
        </p:nvSpPr>
        <p:spPr>
          <a:xfrm>
            <a:off x="392375" y="560975"/>
            <a:ext cx="83610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lt2"/>
                </a:solidFill>
                <a:latin typeface="Open Sans"/>
                <a:ea typeface="Open Sans"/>
                <a:cs typeface="Open Sans"/>
                <a:sym typeface="Open Sans"/>
              </a:rPr>
              <a:t>at glance</a:t>
            </a:r>
            <a:r>
              <a:rPr lang="en-GB" sz="1100">
                <a:solidFill>
                  <a:schemeClr val="lt2"/>
                </a:solidFill>
                <a:latin typeface="Open Sans"/>
                <a:ea typeface="Open Sans"/>
                <a:cs typeface="Open Sans"/>
                <a:sym typeface="Open Sans"/>
              </a:rPr>
              <a:t> - Developing a website that will present basic information regarding the effect of taste on the properties of herb as well will fetch the calculated readings by sensors and will display the percentage of different tastes(rasa) and the discovered herbs closely aligning to its properties.</a:t>
            </a:r>
            <a:endParaRPr sz="1100">
              <a:solidFill>
                <a:schemeClr val="lt2"/>
              </a:solidFill>
              <a:latin typeface="Open Sans"/>
              <a:ea typeface="Open Sans"/>
              <a:cs typeface="Open Sans"/>
              <a:sym typeface="Open Sans"/>
            </a:endParaRPr>
          </a:p>
        </p:txBody>
      </p:sp>
      <p:sp>
        <p:nvSpPr>
          <p:cNvPr id="69" name="Google Shape;69;p14"/>
          <p:cNvSpPr txBox="1"/>
          <p:nvPr/>
        </p:nvSpPr>
        <p:spPr>
          <a:xfrm>
            <a:off x="2033275" y="1390250"/>
            <a:ext cx="8454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rPr>
              <a:t>Website</a:t>
            </a:r>
            <a:endParaRPr sz="1300">
              <a:solidFill>
                <a:schemeClr val="dk1"/>
              </a:solidFill>
            </a:endParaRPr>
          </a:p>
        </p:txBody>
      </p:sp>
      <p:sp>
        <p:nvSpPr>
          <p:cNvPr id="70" name="Google Shape;70;p14"/>
          <p:cNvSpPr txBox="1"/>
          <p:nvPr/>
        </p:nvSpPr>
        <p:spPr>
          <a:xfrm>
            <a:off x="869425" y="1569600"/>
            <a:ext cx="8454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latin typeface="Open Sans Medium"/>
                <a:ea typeface="Open Sans Medium"/>
                <a:cs typeface="Open Sans Medium"/>
                <a:sym typeface="Open Sans Medium"/>
              </a:rPr>
              <a:t>Frontend</a:t>
            </a:r>
            <a:endParaRPr sz="1100">
              <a:solidFill>
                <a:schemeClr val="dk1"/>
              </a:solidFill>
              <a:latin typeface="Open Sans Medium"/>
              <a:ea typeface="Open Sans Medium"/>
              <a:cs typeface="Open Sans Medium"/>
              <a:sym typeface="Open Sans Medium"/>
            </a:endParaRPr>
          </a:p>
        </p:txBody>
      </p:sp>
      <p:sp>
        <p:nvSpPr>
          <p:cNvPr id="71" name="Google Shape;71;p14"/>
          <p:cNvSpPr/>
          <p:nvPr/>
        </p:nvSpPr>
        <p:spPr>
          <a:xfrm>
            <a:off x="151175" y="1902150"/>
            <a:ext cx="2112600" cy="1829700"/>
          </a:xfrm>
          <a:prstGeom prst="rect">
            <a:avLst/>
          </a:prstGeom>
          <a:solidFill>
            <a:srgbClr val="52D3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txBox="1"/>
          <p:nvPr/>
        </p:nvSpPr>
        <p:spPr>
          <a:xfrm>
            <a:off x="219250" y="1879525"/>
            <a:ext cx="2800800" cy="1884600"/>
          </a:xfrm>
          <a:prstGeom prst="rect">
            <a:avLst/>
          </a:prstGeom>
          <a:noFill/>
          <a:ln>
            <a:noFill/>
          </a:ln>
        </p:spPr>
        <p:txBody>
          <a:bodyPr anchorCtr="0" anchor="t" bIns="90000" lIns="288000" spcFirstLastPara="1" rIns="91425" wrap="square" tIns="91425">
            <a:noAutofit/>
          </a:bodyPr>
          <a:lstStyle/>
          <a:p>
            <a:pPr indent="-110724" lvl="0" marL="0" marR="717772" rtl="0" algn="l">
              <a:spcBef>
                <a:spcPts val="0"/>
              </a:spcBef>
              <a:spcAft>
                <a:spcPts val="0"/>
              </a:spcAft>
              <a:buClr>
                <a:schemeClr val="dk2"/>
              </a:buClr>
              <a:buSzPts val="950"/>
              <a:buChar char="●"/>
            </a:pPr>
            <a:r>
              <a:rPr lang="en-GB" sz="950">
                <a:solidFill>
                  <a:schemeClr val="dk2"/>
                </a:solidFill>
              </a:rPr>
              <a:t>Login /Sign up Portal for user registration.</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Basic information about different taste(rasa) present in herb and there effect in ayurveda.</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A section to display the results of finds in amount of different taste flavours present.</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Displaying ayurvedic properties of the herb to be identified based on the herbs having similar taste.</a:t>
            </a:r>
            <a:endParaRPr sz="950">
              <a:solidFill>
                <a:schemeClr val="dk2"/>
              </a:solidFill>
            </a:endParaRPr>
          </a:p>
        </p:txBody>
      </p:sp>
      <p:sp>
        <p:nvSpPr>
          <p:cNvPr id="73" name="Google Shape;73;p14"/>
          <p:cNvSpPr txBox="1"/>
          <p:nvPr/>
        </p:nvSpPr>
        <p:spPr>
          <a:xfrm>
            <a:off x="3020050" y="1569600"/>
            <a:ext cx="8454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latin typeface="Open Sans Medium"/>
                <a:ea typeface="Open Sans Medium"/>
                <a:cs typeface="Open Sans Medium"/>
                <a:sym typeface="Open Sans Medium"/>
              </a:rPr>
              <a:t>Back</a:t>
            </a:r>
            <a:r>
              <a:rPr lang="en-GB" sz="1100">
                <a:solidFill>
                  <a:schemeClr val="dk1"/>
                </a:solidFill>
                <a:latin typeface="Open Sans Medium"/>
                <a:ea typeface="Open Sans Medium"/>
                <a:cs typeface="Open Sans Medium"/>
                <a:sym typeface="Open Sans Medium"/>
              </a:rPr>
              <a:t>end</a:t>
            </a:r>
            <a:endParaRPr sz="1100">
              <a:solidFill>
                <a:schemeClr val="dk1"/>
              </a:solidFill>
              <a:latin typeface="Open Sans Medium"/>
              <a:ea typeface="Open Sans Medium"/>
              <a:cs typeface="Open Sans Medium"/>
              <a:sym typeface="Open Sans Medium"/>
            </a:endParaRPr>
          </a:p>
        </p:txBody>
      </p:sp>
      <p:sp>
        <p:nvSpPr>
          <p:cNvPr id="74" name="Google Shape;74;p14"/>
          <p:cNvSpPr txBox="1"/>
          <p:nvPr/>
        </p:nvSpPr>
        <p:spPr>
          <a:xfrm>
            <a:off x="151175" y="3818163"/>
            <a:ext cx="2267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rPr>
              <a:t>Sensors</a:t>
            </a:r>
            <a:endParaRPr sz="1300">
              <a:solidFill>
                <a:schemeClr val="dk1"/>
              </a:solidFill>
            </a:endParaRPr>
          </a:p>
        </p:txBody>
      </p:sp>
      <p:sp>
        <p:nvSpPr>
          <p:cNvPr id="75" name="Google Shape;75;p14"/>
          <p:cNvSpPr/>
          <p:nvPr/>
        </p:nvSpPr>
        <p:spPr>
          <a:xfrm>
            <a:off x="2343300" y="1902150"/>
            <a:ext cx="1959000" cy="1829700"/>
          </a:xfrm>
          <a:prstGeom prst="rect">
            <a:avLst/>
          </a:prstGeom>
          <a:solidFill>
            <a:srgbClr val="52D3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p:txBody>
      </p:sp>
      <p:sp>
        <p:nvSpPr>
          <p:cNvPr id="76" name="Google Shape;76;p14"/>
          <p:cNvSpPr txBox="1"/>
          <p:nvPr/>
        </p:nvSpPr>
        <p:spPr>
          <a:xfrm>
            <a:off x="7672750" y="1514025"/>
            <a:ext cx="5523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rPr>
              <a:t>App</a:t>
            </a:r>
            <a:endParaRPr sz="1300">
              <a:solidFill>
                <a:schemeClr val="dk1"/>
              </a:solidFill>
            </a:endParaRPr>
          </a:p>
        </p:txBody>
      </p:sp>
      <p:sp>
        <p:nvSpPr>
          <p:cNvPr id="77" name="Google Shape;77;p14"/>
          <p:cNvSpPr txBox="1"/>
          <p:nvPr/>
        </p:nvSpPr>
        <p:spPr>
          <a:xfrm>
            <a:off x="4848325" y="1520200"/>
            <a:ext cx="16056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rPr>
              <a:t>Machine Learning</a:t>
            </a:r>
            <a:endParaRPr sz="1300">
              <a:solidFill>
                <a:schemeClr val="dk1"/>
              </a:solidFill>
            </a:endParaRPr>
          </a:p>
        </p:txBody>
      </p:sp>
      <p:sp>
        <p:nvSpPr>
          <p:cNvPr id="78" name="Google Shape;78;p14"/>
          <p:cNvSpPr/>
          <p:nvPr/>
        </p:nvSpPr>
        <p:spPr>
          <a:xfrm>
            <a:off x="4429125" y="1902150"/>
            <a:ext cx="2245200" cy="1829700"/>
          </a:xfrm>
          <a:prstGeom prst="rect">
            <a:avLst/>
          </a:prstGeom>
          <a:solidFill>
            <a:srgbClr val="76EDE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p:txBody>
      </p:sp>
      <p:sp>
        <p:nvSpPr>
          <p:cNvPr id="79" name="Google Shape;79;p14"/>
          <p:cNvSpPr txBox="1"/>
          <p:nvPr/>
        </p:nvSpPr>
        <p:spPr>
          <a:xfrm>
            <a:off x="2384125" y="1879525"/>
            <a:ext cx="2706900" cy="1884600"/>
          </a:xfrm>
          <a:prstGeom prst="rect">
            <a:avLst/>
          </a:prstGeom>
          <a:noFill/>
          <a:ln>
            <a:noFill/>
          </a:ln>
        </p:spPr>
        <p:txBody>
          <a:bodyPr anchorCtr="0" anchor="t" bIns="90000" lIns="288000" spcFirstLastPara="1" rIns="91425" wrap="square" tIns="91425">
            <a:noAutofit/>
          </a:bodyPr>
          <a:lstStyle/>
          <a:p>
            <a:pPr indent="-110724" lvl="0" marL="0" marR="717772" rtl="0" algn="l">
              <a:spcBef>
                <a:spcPts val="0"/>
              </a:spcBef>
              <a:spcAft>
                <a:spcPts val="0"/>
              </a:spcAft>
              <a:buClr>
                <a:schemeClr val="dk2"/>
              </a:buClr>
              <a:buSzPts val="950"/>
              <a:buChar char="●"/>
            </a:pPr>
            <a:r>
              <a:rPr lang="en-GB" sz="950">
                <a:solidFill>
                  <a:schemeClr val="dk2"/>
                </a:solidFill>
              </a:rPr>
              <a:t>User authentication: implement secure login/signup with token-based authentication.</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Fetching API from microcontroller to get readings from sensors.</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Providing the processed data to machine </a:t>
            </a:r>
            <a:r>
              <a:rPr lang="en-GB" sz="950">
                <a:solidFill>
                  <a:schemeClr val="dk2"/>
                </a:solidFill>
              </a:rPr>
              <a:t>learning</a:t>
            </a:r>
            <a:r>
              <a:rPr lang="en-GB" sz="950">
                <a:solidFill>
                  <a:schemeClr val="dk2"/>
                </a:solidFill>
              </a:rPr>
              <a:t> model.</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The analyzed data from ML model is displayed on frontend through backend.</a:t>
            </a:r>
            <a:endParaRPr sz="950">
              <a:solidFill>
                <a:schemeClr val="dk2"/>
              </a:solidFill>
            </a:endParaRPr>
          </a:p>
          <a:p>
            <a:pPr indent="0" lvl="0" marL="914400" marR="717772" rtl="0" algn="l">
              <a:spcBef>
                <a:spcPts val="0"/>
              </a:spcBef>
              <a:spcAft>
                <a:spcPts val="0"/>
              </a:spcAft>
              <a:buNone/>
            </a:pPr>
            <a:r>
              <a:t/>
            </a:r>
            <a:endParaRPr sz="950">
              <a:solidFill>
                <a:schemeClr val="dk2"/>
              </a:solidFill>
            </a:endParaRPr>
          </a:p>
        </p:txBody>
      </p:sp>
      <p:sp>
        <p:nvSpPr>
          <p:cNvPr id="80" name="Google Shape;80;p14"/>
          <p:cNvSpPr txBox="1"/>
          <p:nvPr/>
        </p:nvSpPr>
        <p:spPr>
          <a:xfrm>
            <a:off x="4458025" y="1879525"/>
            <a:ext cx="2982600" cy="1769400"/>
          </a:xfrm>
          <a:prstGeom prst="rect">
            <a:avLst/>
          </a:prstGeom>
          <a:noFill/>
          <a:ln>
            <a:noFill/>
          </a:ln>
        </p:spPr>
        <p:txBody>
          <a:bodyPr anchorCtr="0" anchor="t" bIns="90000" lIns="288000" spcFirstLastPara="1" rIns="91425" wrap="square" tIns="91425">
            <a:noAutofit/>
          </a:bodyPr>
          <a:lstStyle/>
          <a:p>
            <a:pPr indent="-110724" lvl="0" marL="0" marR="717772" rtl="0" algn="l">
              <a:spcBef>
                <a:spcPts val="0"/>
              </a:spcBef>
              <a:spcAft>
                <a:spcPts val="0"/>
              </a:spcAft>
              <a:buClr>
                <a:schemeClr val="dk2"/>
              </a:buClr>
              <a:buSzPts val="950"/>
              <a:buChar char="●"/>
            </a:pPr>
            <a:r>
              <a:rPr lang="en-GB" sz="950">
                <a:solidFill>
                  <a:schemeClr val="dk2"/>
                </a:solidFill>
              </a:rPr>
              <a:t>Using data data-set to determine various factors like - adulteration in food product, and diet plan.</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Adulteration - checking if the composition of product based on ts taste is same as that of original product.</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Diet Plan - Providing a brief if that product can be included in diet of a person based on their age.</a:t>
            </a:r>
            <a:endParaRPr sz="950">
              <a:solidFill>
                <a:schemeClr val="dk2"/>
              </a:solidFill>
            </a:endParaRPr>
          </a:p>
        </p:txBody>
      </p:sp>
      <p:sp>
        <p:nvSpPr>
          <p:cNvPr id="81" name="Google Shape;81;p14"/>
          <p:cNvSpPr/>
          <p:nvPr/>
        </p:nvSpPr>
        <p:spPr>
          <a:xfrm>
            <a:off x="6757225" y="1897325"/>
            <a:ext cx="2245200" cy="1829700"/>
          </a:xfrm>
          <a:prstGeom prst="rect">
            <a:avLst/>
          </a:prstGeom>
          <a:solidFill>
            <a:srgbClr val="7FC5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p:txBody>
      </p:sp>
      <p:sp>
        <p:nvSpPr>
          <p:cNvPr id="82" name="Google Shape;82;p14"/>
          <p:cNvSpPr txBox="1"/>
          <p:nvPr/>
        </p:nvSpPr>
        <p:spPr>
          <a:xfrm>
            <a:off x="6786125" y="1874700"/>
            <a:ext cx="2982600" cy="1815600"/>
          </a:xfrm>
          <a:prstGeom prst="rect">
            <a:avLst/>
          </a:prstGeom>
          <a:noFill/>
          <a:ln>
            <a:noFill/>
          </a:ln>
        </p:spPr>
        <p:txBody>
          <a:bodyPr anchorCtr="0" anchor="t" bIns="90000" lIns="288000" spcFirstLastPara="1" rIns="91425" wrap="square" tIns="91425">
            <a:noAutofit/>
          </a:bodyPr>
          <a:lstStyle/>
          <a:p>
            <a:pPr indent="-110724" lvl="0" marL="0" marR="717772" rtl="0" algn="l">
              <a:spcBef>
                <a:spcPts val="0"/>
              </a:spcBef>
              <a:spcAft>
                <a:spcPts val="0"/>
              </a:spcAft>
              <a:buClr>
                <a:schemeClr val="dk2"/>
              </a:buClr>
              <a:buSzPts val="950"/>
              <a:buChar char="●"/>
            </a:pPr>
            <a:r>
              <a:rPr lang="en-GB" sz="950">
                <a:solidFill>
                  <a:schemeClr val="dk2"/>
                </a:solidFill>
              </a:rPr>
              <a:t>Basic Information about different taste present in herb and their medical effect.</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Login and Signup to ensure a safe access.</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Displaying results in form of reading of different taste we are conducting.</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Providing choices to user as per their need.</a:t>
            </a:r>
            <a:endParaRPr sz="950">
              <a:solidFill>
                <a:schemeClr val="dk2"/>
              </a:solidFill>
            </a:endParaRPr>
          </a:p>
          <a:p>
            <a:pPr indent="-110724" lvl="0" marL="0" marR="717772" rtl="0" algn="l">
              <a:spcBef>
                <a:spcPts val="0"/>
              </a:spcBef>
              <a:spcAft>
                <a:spcPts val="0"/>
              </a:spcAft>
              <a:buClr>
                <a:schemeClr val="dk2"/>
              </a:buClr>
              <a:buSzPts val="950"/>
              <a:buChar char="●"/>
            </a:pPr>
            <a:r>
              <a:rPr lang="en-GB" sz="950">
                <a:solidFill>
                  <a:schemeClr val="dk2"/>
                </a:solidFill>
              </a:rPr>
              <a:t>Integration several APIs to fetch the results from Ml models and Arduino microcontroller.</a:t>
            </a:r>
            <a:endParaRPr sz="950">
              <a:solidFill>
                <a:schemeClr val="dk2"/>
              </a:solidFill>
            </a:endParaRPr>
          </a:p>
        </p:txBody>
      </p:sp>
      <p:sp>
        <p:nvSpPr>
          <p:cNvPr id="83" name="Google Shape;83;p14"/>
          <p:cNvSpPr/>
          <p:nvPr/>
        </p:nvSpPr>
        <p:spPr>
          <a:xfrm>
            <a:off x="198875" y="4106100"/>
            <a:ext cx="8803500" cy="931500"/>
          </a:xfrm>
          <a:prstGeom prst="rect">
            <a:avLst/>
          </a:prstGeom>
          <a:solidFill>
            <a:srgbClr val="0BB0E8">
              <a:alpha val="772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p:txBody>
      </p:sp>
      <p:sp>
        <p:nvSpPr>
          <p:cNvPr id="84" name="Google Shape;84;p14"/>
          <p:cNvSpPr txBox="1"/>
          <p:nvPr/>
        </p:nvSpPr>
        <p:spPr>
          <a:xfrm>
            <a:off x="511325" y="4068000"/>
            <a:ext cx="9257400" cy="954300"/>
          </a:xfrm>
          <a:prstGeom prst="rect">
            <a:avLst/>
          </a:prstGeom>
          <a:noFill/>
          <a:ln>
            <a:noFill/>
          </a:ln>
        </p:spPr>
        <p:txBody>
          <a:bodyPr anchorCtr="0" anchor="t" bIns="91425" lIns="91425" spcFirstLastPara="1" rIns="91425" wrap="square" tIns="91425">
            <a:spAutoFit/>
          </a:bodyPr>
          <a:lstStyle/>
          <a:p>
            <a:pPr indent="-113899" lvl="0" marL="0" marR="717772" rtl="0" algn="l">
              <a:spcBef>
                <a:spcPts val="0"/>
              </a:spcBef>
              <a:spcAft>
                <a:spcPts val="0"/>
              </a:spcAft>
              <a:buClr>
                <a:schemeClr val="dk2"/>
              </a:buClr>
              <a:buSzPts val="1000"/>
              <a:buChar char="●"/>
            </a:pPr>
            <a:r>
              <a:rPr b="1" lang="en-GB" sz="1000">
                <a:solidFill>
                  <a:schemeClr val="dk2"/>
                </a:solidFill>
              </a:rPr>
              <a:t>pH sensor</a:t>
            </a:r>
            <a:r>
              <a:rPr lang="en-GB" sz="1000">
                <a:solidFill>
                  <a:schemeClr val="dk2"/>
                </a:solidFill>
              </a:rPr>
              <a:t> - we are using pH level of a substance to determine if that herb in sour (0 to 6.9) or bitter (7.1 to 14)</a:t>
            </a:r>
            <a:endParaRPr sz="1000">
              <a:solidFill>
                <a:schemeClr val="dk2"/>
              </a:solidFill>
            </a:endParaRPr>
          </a:p>
          <a:p>
            <a:pPr indent="-113899" lvl="0" marL="0" marR="717772" rtl="0" algn="l">
              <a:spcBef>
                <a:spcPts val="0"/>
              </a:spcBef>
              <a:spcAft>
                <a:spcPts val="0"/>
              </a:spcAft>
              <a:buClr>
                <a:schemeClr val="dk2"/>
              </a:buClr>
              <a:buSzPts val="1000"/>
              <a:buChar char="●"/>
            </a:pPr>
            <a:r>
              <a:rPr b="1" lang="en-GB" sz="1000">
                <a:solidFill>
                  <a:schemeClr val="dk2"/>
                </a:solidFill>
              </a:rPr>
              <a:t>VOC gas sensor</a:t>
            </a:r>
            <a:r>
              <a:rPr lang="en-GB" sz="1000">
                <a:solidFill>
                  <a:schemeClr val="dk2"/>
                </a:solidFill>
              </a:rPr>
              <a:t> - VOC gas sensor is used to measure pungentness in a herb as the pungent gas have a threshold of 300 and VOC gas sensors is used to determine that taste.</a:t>
            </a:r>
            <a:endParaRPr sz="1000">
              <a:solidFill>
                <a:schemeClr val="dk2"/>
              </a:solidFill>
            </a:endParaRPr>
          </a:p>
          <a:p>
            <a:pPr indent="-113899" lvl="0" marL="0" marR="717772" rtl="0" algn="l">
              <a:spcBef>
                <a:spcPts val="0"/>
              </a:spcBef>
              <a:spcAft>
                <a:spcPts val="0"/>
              </a:spcAft>
              <a:buClr>
                <a:schemeClr val="dk2"/>
              </a:buClr>
              <a:buSzPts val="1000"/>
              <a:buChar char="●"/>
            </a:pPr>
            <a:r>
              <a:rPr b="1" lang="en-GB" sz="1000">
                <a:solidFill>
                  <a:schemeClr val="dk2"/>
                </a:solidFill>
              </a:rPr>
              <a:t>Glucose sensor</a:t>
            </a:r>
            <a:r>
              <a:rPr lang="en-GB" sz="1000">
                <a:solidFill>
                  <a:schemeClr val="dk2"/>
                </a:solidFill>
              </a:rPr>
              <a:t> - Any sweet substance has two 2 anomers and both try to balance each other out which is ho w through the angle they are reflecting(here 52 degrees) we are check for the amount of light </a:t>
            </a:r>
            <a:r>
              <a:rPr lang="en-GB" sz="1000">
                <a:solidFill>
                  <a:schemeClr val="dk2"/>
                </a:solidFill>
              </a:rPr>
              <a:t>reflected to check for presence of glucose.</a:t>
            </a:r>
            <a:endParaRPr sz="1000">
              <a:solidFill>
                <a:schemeClr val="dk2"/>
              </a:solidFill>
            </a:endParaRPr>
          </a:p>
        </p:txBody>
      </p:sp>
      <p:pic>
        <p:nvPicPr>
          <p:cNvPr id="85" name="Google Shape;85;p14"/>
          <p:cNvPicPr preferRelativeResize="0"/>
          <p:nvPr/>
        </p:nvPicPr>
        <p:blipFill>
          <a:blip r:embed="rId4">
            <a:alphaModFix/>
          </a:blip>
          <a:stretch>
            <a:fillRect/>
          </a:stretch>
        </p:blipFill>
        <p:spPr>
          <a:xfrm>
            <a:off x="1866775" y="1449131"/>
            <a:ext cx="236675" cy="236650"/>
          </a:xfrm>
          <a:prstGeom prst="rect">
            <a:avLst/>
          </a:prstGeom>
          <a:noFill/>
          <a:ln>
            <a:noFill/>
          </a:ln>
        </p:spPr>
      </p:pic>
      <p:pic>
        <p:nvPicPr>
          <p:cNvPr id="86" name="Google Shape;86;p14"/>
          <p:cNvPicPr preferRelativeResize="0"/>
          <p:nvPr/>
        </p:nvPicPr>
        <p:blipFill>
          <a:blip r:embed="rId5">
            <a:alphaModFix/>
          </a:blip>
          <a:stretch>
            <a:fillRect/>
          </a:stretch>
        </p:blipFill>
        <p:spPr>
          <a:xfrm>
            <a:off x="751375" y="1650150"/>
            <a:ext cx="201850" cy="201850"/>
          </a:xfrm>
          <a:prstGeom prst="rect">
            <a:avLst/>
          </a:prstGeom>
          <a:noFill/>
          <a:ln>
            <a:noFill/>
          </a:ln>
        </p:spPr>
      </p:pic>
      <p:pic>
        <p:nvPicPr>
          <p:cNvPr id="87" name="Google Shape;87;p14"/>
          <p:cNvPicPr preferRelativeResize="0"/>
          <p:nvPr/>
        </p:nvPicPr>
        <p:blipFill>
          <a:blip r:embed="rId6">
            <a:alphaModFix/>
          </a:blip>
          <a:stretch>
            <a:fillRect/>
          </a:stretch>
        </p:blipFill>
        <p:spPr>
          <a:xfrm>
            <a:off x="2949775" y="1658613"/>
            <a:ext cx="170675" cy="17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p:nvPr/>
        </p:nvSpPr>
        <p:spPr>
          <a:xfrm>
            <a:off x="4979800" y="577150"/>
            <a:ext cx="3987900" cy="4472700"/>
          </a:xfrm>
          <a:prstGeom prst="rect">
            <a:avLst/>
          </a:prstGeom>
          <a:solidFill>
            <a:srgbClr val="3887B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5"/>
          <p:cNvSpPr/>
          <p:nvPr/>
        </p:nvSpPr>
        <p:spPr>
          <a:xfrm>
            <a:off x="127325" y="570025"/>
            <a:ext cx="4526700" cy="4472700"/>
          </a:xfrm>
          <a:prstGeom prst="rect">
            <a:avLst/>
          </a:prstGeom>
          <a:solidFill>
            <a:srgbClr val="3887B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4" name="Google Shape;94;p15"/>
          <p:cNvPicPr preferRelativeResize="0"/>
          <p:nvPr/>
        </p:nvPicPr>
        <p:blipFill>
          <a:blip r:embed="rId3">
            <a:alphaModFix/>
          </a:blip>
          <a:stretch>
            <a:fillRect/>
          </a:stretch>
        </p:blipFill>
        <p:spPr>
          <a:xfrm>
            <a:off x="231725" y="654175"/>
            <a:ext cx="4340274" cy="4276326"/>
          </a:xfrm>
          <a:prstGeom prst="rect">
            <a:avLst/>
          </a:prstGeom>
          <a:noFill/>
          <a:ln>
            <a:noFill/>
          </a:ln>
        </p:spPr>
      </p:pic>
      <p:sp>
        <p:nvSpPr>
          <p:cNvPr id="95" name="Google Shape;95;p15"/>
          <p:cNvSpPr txBox="1"/>
          <p:nvPr/>
        </p:nvSpPr>
        <p:spPr>
          <a:xfrm>
            <a:off x="959850" y="109775"/>
            <a:ext cx="2464200" cy="3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rPr>
              <a:t>Flow of model</a:t>
            </a:r>
            <a:endParaRPr sz="1800">
              <a:solidFill>
                <a:schemeClr val="dk2"/>
              </a:solidFill>
            </a:endParaRPr>
          </a:p>
        </p:txBody>
      </p:sp>
      <p:sp>
        <p:nvSpPr>
          <p:cNvPr id="96" name="Google Shape;96;p15"/>
          <p:cNvSpPr txBox="1"/>
          <p:nvPr/>
        </p:nvSpPr>
        <p:spPr>
          <a:xfrm>
            <a:off x="5650875" y="53350"/>
            <a:ext cx="2464200" cy="3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rPr>
              <a:t>Tech Stack</a:t>
            </a:r>
            <a:endParaRPr sz="1800">
              <a:solidFill>
                <a:schemeClr val="dk2"/>
              </a:solidFill>
            </a:endParaRPr>
          </a:p>
        </p:txBody>
      </p:sp>
      <p:sp>
        <p:nvSpPr>
          <p:cNvPr id="97" name="Google Shape;97;p15"/>
          <p:cNvSpPr/>
          <p:nvPr/>
        </p:nvSpPr>
        <p:spPr>
          <a:xfrm>
            <a:off x="5132200" y="663225"/>
            <a:ext cx="37023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5"/>
          <p:cNvSpPr txBox="1"/>
          <p:nvPr/>
        </p:nvSpPr>
        <p:spPr>
          <a:xfrm>
            <a:off x="5173550" y="730375"/>
            <a:ext cx="9813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rPr>
              <a:t>Frontend</a:t>
            </a:r>
            <a:endParaRPr b="1" sz="1300">
              <a:solidFill>
                <a:schemeClr val="dk1"/>
              </a:solidFill>
            </a:endParaRPr>
          </a:p>
        </p:txBody>
      </p:sp>
      <p:pic>
        <p:nvPicPr>
          <p:cNvPr id="99" name="Google Shape;99;p15"/>
          <p:cNvPicPr preferRelativeResize="0"/>
          <p:nvPr/>
        </p:nvPicPr>
        <p:blipFill>
          <a:blip r:embed="rId4">
            <a:alphaModFix/>
          </a:blip>
          <a:stretch>
            <a:fillRect/>
          </a:stretch>
        </p:blipFill>
        <p:spPr>
          <a:xfrm>
            <a:off x="7250475" y="817113"/>
            <a:ext cx="1176378" cy="331800"/>
          </a:xfrm>
          <a:prstGeom prst="rect">
            <a:avLst/>
          </a:prstGeom>
          <a:noFill/>
          <a:ln>
            <a:noFill/>
          </a:ln>
        </p:spPr>
      </p:pic>
      <p:pic>
        <p:nvPicPr>
          <p:cNvPr id="100" name="Google Shape;100;p15"/>
          <p:cNvPicPr preferRelativeResize="0"/>
          <p:nvPr/>
        </p:nvPicPr>
        <p:blipFill>
          <a:blip r:embed="rId5">
            <a:alphaModFix/>
          </a:blip>
          <a:stretch>
            <a:fillRect/>
          </a:stretch>
        </p:blipFill>
        <p:spPr>
          <a:xfrm>
            <a:off x="6302250" y="730375"/>
            <a:ext cx="505275" cy="505275"/>
          </a:xfrm>
          <a:prstGeom prst="rect">
            <a:avLst/>
          </a:prstGeom>
          <a:noFill/>
          <a:ln>
            <a:noFill/>
          </a:ln>
        </p:spPr>
      </p:pic>
      <p:sp>
        <p:nvSpPr>
          <p:cNvPr id="101" name="Google Shape;101;p15"/>
          <p:cNvSpPr/>
          <p:nvPr/>
        </p:nvSpPr>
        <p:spPr>
          <a:xfrm>
            <a:off x="5132200" y="1578150"/>
            <a:ext cx="3743100" cy="94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5"/>
          <p:cNvSpPr txBox="1"/>
          <p:nvPr/>
        </p:nvSpPr>
        <p:spPr>
          <a:xfrm>
            <a:off x="5173550" y="1582800"/>
            <a:ext cx="9813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rPr>
              <a:t>Backend</a:t>
            </a:r>
            <a:endParaRPr b="1" sz="1300">
              <a:solidFill>
                <a:schemeClr val="dk1"/>
              </a:solidFill>
            </a:endParaRPr>
          </a:p>
        </p:txBody>
      </p:sp>
      <p:pic>
        <p:nvPicPr>
          <p:cNvPr id="103" name="Google Shape;103;p15"/>
          <p:cNvPicPr preferRelativeResize="0"/>
          <p:nvPr/>
        </p:nvPicPr>
        <p:blipFill>
          <a:blip r:embed="rId6">
            <a:alphaModFix/>
          </a:blip>
          <a:stretch>
            <a:fillRect/>
          </a:stretch>
        </p:blipFill>
        <p:spPr>
          <a:xfrm>
            <a:off x="6132750" y="1677800"/>
            <a:ext cx="938675" cy="236808"/>
          </a:xfrm>
          <a:prstGeom prst="rect">
            <a:avLst/>
          </a:prstGeom>
          <a:noFill/>
          <a:ln>
            <a:noFill/>
          </a:ln>
        </p:spPr>
      </p:pic>
      <p:pic>
        <p:nvPicPr>
          <p:cNvPr id="104" name="Google Shape;104;p15"/>
          <p:cNvPicPr preferRelativeResize="0"/>
          <p:nvPr/>
        </p:nvPicPr>
        <p:blipFill>
          <a:blip r:embed="rId7">
            <a:alphaModFix/>
          </a:blip>
          <a:stretch>
            <a:fillRect/>
          </a:stretch>
        </p:blipFill>
        <p:spPr>
          <a:xfrm>
            <a:off x="7292413" y="1709711"/>
            <a:ext cx="648800" cy="192875"/>
          </a:xfrm>
          <a:prstGeom prst="rect">
            <a:avLst/>
          </a:prstGeom>
          <a:noFill/>
          <a:ln>
            <a:noFill/>
          </a:ln>
        </p:spPr>
      </p:pic>
      <p:pic>
        <p:nvPicPr>
          <p:cNvPr id="105" name="Google Shape;105;p15"/>
          <p:cNvPicPr preferRelativeResize="0"/>
          <p:nvPr/>
        </p:nvPicPr>
        <p:blipFill>
          <a:blip r:embed="rId8">
            <a:alphaModFix/>
          </a:blip>
          <a:stretch>
            <a:fillRect/>
          </a:stretch>
        </p:blipFill>
        <p:spPr>
          <a:xfrm>
            <a:off x="5569175" y="2024875"/>
            <a:ext cx="439875" cy="439000"/>
          </a:xfrm>
          <a:prstGeom prst="rect">
            <a:avLst/>
          </a:prstGeom>
          <a:noFill/>
          <a:ln>
            <a:noFill/>
          </a:ln>
        </p:spPr>
      </p:pic>
      <p:pic>
        <p:nvPicPr>
          <p:cNvPr id="106" name="Google Shape;106;p15"/>
          <p:cNvPicPr preferRelativeResize="0"/>
          <p:nvPr/>
        </p:nvPicPr>
        <p:blipFill>
          <a:blip r:embed="rId9">
            <a:alphaModFix/>
          </a:blip>
          <a:stretch>
            <a:fillRect/>
          </a:stretch>
        </p:blipFill>
        <p:spPr>
          <a:xfrm>
            <a:off x="7147625" y="2185050"/>
            <a:ext cx="800442" cy="236800"/>
          </a:xfrm>
          <a:prstGeom prst="rect">
            <a:avLst/>
          </a:prstGeom>
          <a:noFill/>
          <a:ln>
            <a:noFill/>
          </a:ln>
        </p:spPr>
      </p:pic>
      <p:pic>
        <p:nvPicPr>
          <p:cNvPr id="107" name="Google Shape;107;p15"/>
          <p:cNvPicPr preferRelativeResize="0"/>
          <p:nvPr/>
        </p:nvPicPr>
        <p:blipFill>
          <a:blip r:embed="rId10">
            <a:alphaModFix/>
          </a:blip>
          <a:stretch>
            <a:fillRect/>
          </a:stretch>
        </p:blipFill>
        <p:spPr>
          <a:xfrm>
            <a:off x="8115075" y="2050725"/>
            <a:ext cx="719277" cy="387300"/>
          </a:xfrm>
          <a:prstGeom prst="rect">
            <a:avLst/>
          </a:prstGeom>
          <a:noFill/>
          <a:ln>
            <a:noFill/>
          </a:ln>
        </p:spPr>
      </p:pic>
      <p:pic>
        <p:nvPicPr>
          <p:cNvPr id="108" name="Google Shape;108;p15"/>
          <p:cNvPicPr preferRelativeResize="0"/>
          <p:nvPr/>
        </p:nvPicPr>
        <p:blipFill>
          <a:blip r:embed="rId11">
            <a:alphaModFix/>
          </a:blip>
          <a:stretch>
            <a:fillRect/>
          </a:stretch>
        </p:blipFill>
        <p:spPr>
          <a:xfrm>
            <a:off x="6236250" y="2185050"/>
            <a:ext cx="731686" cy="236800"/>
          </a:xfrm>
          <a:prstGeom prst="rect">
            <a:avLst/>
          </a:prstGeom>
          <a:noFill/>
          <a:ln>
            <a:noFill/>
          </a:ln>
        </p:spPr>
      </p:pic>
      <p:sp>
        <p:nvSpPr>
          <p:cNvPr id="109" name="Google Shape;109;p15"/>
          <p:cNvSpPr/>
          <p:nvPr/>
        </p:nvSpPr>
        <p:spPr>
          <a:xfrm>
            <a:off x="5132050" y="2799000"/>
            <a:ext cx="3743100" cy="205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5"/>
          <p:cNvSpPr txBox="1"/>
          <p:nvPr/>
        </p:nvSpPr>
        <p:spPr>
          <a:xfrm>
            <a:off x="5173550" y="3007438"/>
            <a:ext cx="8454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rPr>
              <a:t>Sensors</a:t>
            </a:r>
            <a:endParaRPr b="1" sz="1300">
              <a:solidFill>
                <a:schemeClr val="dk1"/>
              </a:solidFill>
            </a:endParaRPr>
          </a:p>
        </p:txBody>
      </p:sp>
      <p:pic>
        <p:nvPicPr>
          <p:cNvPr id="111" name="Google Shape;111;p15"/>
          <p:cNvPicPr preferRelativeResize="0"/>
          <p:nvPr/>
        </p:nvPicPr>
        <p:blipFill rotWithShape="1">
          <a:blip r:embed="rId12">
            <a:alphaModFix/>
          </a:blip>
          <a:srcRect b="14693" l="6914" r="9375" t="14764"/>
          <a:stretch/>
        </p:blipFill>
        <p:spPr>
          <a:xfrm>
            <a:off x="6278072" y="2920900"/>
            <a:ext cx="800450" cy="674490"/>
          </a:xfrm>
          <a:prstGeom prst="rect">
            <a:avLst/>
          </a:prstGeom>
          <a:noFill/>
          <a:ln cap="flat" cmpd="sng" w="9525">
            <a:solidFill>
              <a:srgbClr val="3887BE"/>
            </a:solidFill>
            <a:prstDash val="solid"/>
            <a:round/>
            <a:headEnd len="sm" w="sm" type="none"/>
            <a:tailEnd len="sm" w="sm" type="none"/>
          </a:ln>
        </p:spPr>
      </p:pic>
      <p:sp>
        <p:nvSpPr>
          <p:cNvPr id="112" name="Google Shape;112;p15"/>
          <p:cNvSpPr txBox="1"/>
          <p:nvPr/>
        </p:nvSpPr>
        <p:spPr>
          <a:xfrm>
            <a:off x="6378450" y="3527825"/>
            <a:ext cx="7845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chemeClr val="dk2"/>
                </a:solidFill>
              </a:rPr>
              <a:t>pH sensor</a:t>
            </a:r>
            <a:endParaRPr sz="700">
              <a:solidFill>
                <a:schemeClr val="dk2"/>
              </a:solidFill>
            </a:endParaRPr>
          </a:p>
        </p:txBody>
      </p:sp>
      <p:pic>
        <p:nvPicPr>
          <p:cNvPr id="113" name="Google Shape;113;p15"/>
          <p:cNvPicPr preferRelativeResize="0"/>
          <p:nvPr/>
        </p:nvPicPr>
        <p:blipFill rotWithShape="1">
          <a:blip r:embed="rId13">
            <a:alphaModFix/>
          </a:blip>
          <a:srcRect b="17286" l="11186" r="11186" t="5713"/>
          <a:stretch/>
        </p:blipFill>
        <p:spPr>
          <a:xfrm>
            <a:off x="7452425" y="2921700"/>
            <a:ext cx="717400" cy="674500"/>
          </a:xfrm>
          <a:prstGeom prst="rect">
            <a:avLst/>
          </a:prstGeom>
          <a:noFill/>
          <a:ln cap="flat" cmpd="sng" w="9525">
            <a:solidFill>
              <a:srgbClr val="3887BE"/>
            </a:solidFill>
            <a:prstDash val="solid"/>
            <a:round/>
            <a:headEnd len="sm" w="sm" type="none"/>
            <a:tailEnd len="sm" w="sm" type="none"/>
          </a:ln>
        </p:spPr>
      </p:pic>
      <p:sp>
        <p:nvSpPr>
          <p:cNvPr id="114" name="Google Shape;114;p15"/>
          <p:cNvSpPr txBox="1"/>
          <p:nvPr/>
        </p:nvSpPr>
        <p:spPr>
          <a:xfrm>
            <a:off x="7412950" y="3546700"/>
            <a:ext cx="9813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chemeClr val="dk2"/>
                </a:solidFill>
              </a:rPr>
              <a:t>VOS gas sensor</a:t>
            </a:r>
            <a:endParaRPr sz="700">
              <a:solidFill>
                <a:schemeClr val="dk2"/>
              </a:solidFill>
            </a:endParaRPr>
          </a:p>
        </p:txBody>
      </p:sp>
      <p:pic>
        <p:nvPicPr>
          <p:cNvPr id="115" name="Google Shape;115;p15"/>
          <p:cNvPicPr preferRelativeResize="0"/>
          <p:nvPr/>
        </p:nvPicPr>
        <p:blipFill>
          <a:blip r:embed="rId14">
            <a:alphaModFix/>
          </a:blip>
          <a:stretch>
            <a:fillRect/>
          </a:stretch>
        </p:blipFill>
        <p:spPr>
          <a:xfrm>
            <a:off x="6280050" y="3867450"/>
            <a:ext cx="981300" cy="737301"/>
          </a:xfrm>
          <a:prstGeom prst="rect">
            <a:avLst/>
          </a:prstGeom>
          <a:noFill/>
          <a:ln cap="flat" cmpd="sng" w="9525">
            <a:solidFill>
              <a:srgbClr val="3887BE"/>
            </a:solidFill>
            <a:prstDash val="solid"/>
            <a:round/>
            <a:headEnd len="sm" w="sm" type="none"/>
            <a:tailEnd len="sm" w="sm" type="none"/>
          </a:ln>
        </p:spPr>
      </p:pic>
      <p:sp>
        <p:nvSpPr>
          <p:cNvPr id="116" name="Google Shape;116;p15"/>
          <p:cNvSpPr txBox="1"/>
          <p:nvPr/>
        </p:nvSpPr>
        <p:spPr>
          <a:xfrm>
            <a:off x="6439325" y="4540500"/>
            <a:ext cx="7845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chemeClr val="dk2"/>
                </a:solidFill>
              </a:rPr>
              <a:t>Arduino UNO</a:t>
            </a:r>
            <a:endParaRPr sz="700">
              <a:solidFill>
                <a:schemeClr val="dk2"/>
              </a:solidFill>
            </a:endParaRPr>
          </a:p>
        </p:txBody>
      </p:sp>
      <p:pic>
        <p:nvPicPr>
          <p:cNvPr id="117" name="Google Shape;117;p15"/>
          <p:cNvPicPr preferRelativeResize="0"/>
          <p:nvPr/>
        </p:nvPicPr>
        <p:blipFill>
          <a:blip r:embed="rId15">
            <a:alphaModFix/>
          </a:blip>
          <a:stretch>
            <a:fillRect/>
          </a:stretch>
        </p:blipFill>
        <p:spPr>
          <a:xfrm>
            <a:off x="7415000" y="3844150"/>
            <a:ext cx="938675" cy="760600"/>
          </a:xfrm>
          <a:prstGeom prst="rect">
            <a:avLst/>
          </a:prstGeom>
          <a:noFill/>
          <a:ln>
            <a:noFill/>
          </a:ln>
        </p:spPr>
      </p:pic>
      <p:sp>
        <p:nvSpPr>
          <p:cNvPr id="118" name="Google Shape;118;p15"/>
          <p:cNvSpPr txBox="1"/>
          <p:nvPr/>
        </p:nvSpPr>
        <p:spPr>
          <a:xfrm>
            <a:off x="7354675" y="4539125"/>
            <a:ext cx="13629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chemeClr val="dk2"/>
                </a:solidFill>
              </a:rPr>
              <a:t>Glucose Sensor circuit</a:t>
            </a:r>
            <a:endParaRPr sz="700">
              <a:solidFill>
                <a:schemeClr val="dk2"/>
              </a:solidFill>
            </a:endParaRPr>
          </a:p>
        </p:txBody>
      </p:sp>
      <p:pic>
        <p:nvPicPr>
          <p:cNvPr id="119" name="Google Shape;119;p15"/>
          <p:cNvPicPr preferRelativeResize="0"/>
          <p:nvPr/>
        </p:nvPicPr>
        <p:blipFill>
          <a:blip r:embed="rId16">
            <a:alphaModFix/>
          </a:blip>
          <a:stretch>
            <a:fillRect/>
          </a:stretch>
        </p:blipFill>
        <p:spPr>
          <a:xfrm>
            <a:off x="8267473" y="1591477"/>
            <a:ext cx="387300" cy="38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p:nvPr/>
        </p:nvSpPr>
        <p:spPr>
          <a:xfrm>
            <a:off x="6143200" y="276150"/>
            <a:ext cx="2638500" cy="3055200"/>
          </a:xfrm>
          <a:prstGeom prst="rect">
            <a:avLst/>
          </a:prstGeom>
          <a:solidFill>
            <a:srgbClr val="76EDE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6"/>
          <p:cNvSpPr/>
          <p:nvPr/>
        </p:nvSpPr>
        <p:spPr>
          <a:xfrm>
            <a:off x="7602500" y="13000"/>
            <a:ext cx="1541400" cy="118500"/>
          </a:xfrm>
          <a:prstGeom prst="rect">
            <a:avLst/>
          </a:prstGeom>
          <a:solidFill>
            <a:srgbClr val="87E1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6"/>
          <p:cNvSpPr/>
          <p:nvPr/>
        </p:nvSpPr>
        <p:spPr>
          <a:xfrm>
            <a:off x="9019125" y="13000"/>
            <a:ext cx="125100" cy="1318500"/>
          </a:xfrm>
          <a:prstGeom prst="rect">
            <a:avLst/>
          </a:prstGeom>
          <a:solidFill>
            <a:srgbClr val="87E1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7" name="Google Shape;127;p16"/>
          <p:cNvPicPr preferRelativeResize="0"/>
          <p:nvPr/>
        </p:nvPicPr>
        <p:blipFill>
          <a:blip r:embed="rId3">
            <a:alphaModFix/>
          </a:blip>
          <a:stretch>
            <a:fillRect/>
          </a:stretch>
        </p:blipFill>
        <p:spPr>
          <a:xfrm>
            <a:off x="-136075" y="380800"/>
            <a:ext cx="6168428" cy="3243857"/>
          </a:xfrm>
          <a:prstGeom prst="rect">
            <a:avLst/>
          </a:prstGeom>
          <a:noFill/>
          <a:ln>
            <a:noFill/>
          </a:ln>
        </p:spPr>
      </p:pic>
      <p:sp>
        <p:nvSpPr>
          <p:cNvPr id="128" name="Google Shape;128;p16"/>
          <p:cNvSpPr txBox="1"/>
          <p:nvPr/>
        </p:nvSpPr>
        <p:spPr>
          <a:xfrm>
            <a:off x="1656150" y="131500"/>
            <a:ext cx="19800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Business Model</a:t>
            </a:r>
            <a:endParaRPr sz="1800">
              <a:solidFill>
                <a:schemeClr val="dk2"/>
              </a:solidFill>
            </a:endParaRPr>
          </a:p>
        </p:txBody>
      </p:sp>
      <p:pic>
        <p:nvPicPr>
          <p:cNvPr id="129" name="Google Shape;129;p16"/>
          <p:cNvPicPr preferRelativeResize="0"/>
          <p:nvPr/>
        </p:nvPicPr>
        <p:blipFill>
          <a:blip r:embed="rId4">
            <a:alphaModFix/>
          </a:blip>
          <a:stretch>
            <a:fillRect/>
          </a:stretch>
        </p:blipFill>
        <p:spPr>
          <a:xfrm>
            <a:off x="76950" y="3637202"/>
            <a:ext cx="5955400" cy="1506305"/>
          </a:xfrm>
          <a:prstGeom prst="rect">
            <a:avLst/>
          </a:prstGeom>
          <a:noFill/>
          <a:ln>
            <a:noFill/>
          </a:ln>
        </p:spPr>
      </p:pic>
      <p:sp>
        <p:nvSpPr>
          <p:cNvPr id="130" name="Google Shape;130;p16"/>
          <p:cNvSpPr txBox="1"/>
          <p:nvPr/>
        </p:nvSpPr>
        <p:spPr>
          <a:xfrm>
            <a:off x="385975" y="3473250"/>
            <a:ext cx="17433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2"/>
                </a:solidFill>
              </a:rPr>
              <a:t>Future Scope</a:t>
            </a:r>
            <a:endParaRPr sz="1700">
              <a:solidFill>
                <a:schemeClr val="dk2"/>
              </a:solidFill>
            </a:endParaRPr>
          </a:p>
        </p:txBody>
      </p:sp>
      <p:sp>
        <p:nvSpPr>
          <p:cNvPr id="131" name="Google Shape;131;p16"/>
          <p:cNvSpPr txBox="1"/>
          <p:nvPr/>
        </p:nvSpPr>
        <p:spPr>
          <a:xfrm>
            <a:off x="7126675" y="323575"/>
            <a:ext cx="19800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Usage</a:t>
            </a:r>
            <a:endParaRPr sz="1800">
              <a:solidFill>
                <a:schemeClr val="dk2"/>
              </a:solidFill>
            </a:endParaRPr>
          </a:p>
        </p:txBody>
      </p:sp>
      <p:sp>
        <p:nvSpPr>
          <p:cNvPr id="132" name="Google Shape;132;p16"/>
          <p:cNvSpPr txBox="1"/>
          <p:nvPr/>
        </p:nvSpPr>
        <p:spPr>
          <a:xfrm>
            <a:off x="6395000" y="725900"/>
            <a:ext cx="2386800" cy="3243900"/>
          </a:xfrm>
          <a:prstGeom prst="rect">
            <a:avLst/>
          </a:prstGeom>
          <a:noFill/>
          <a:ln>
            <a:noFill/>
          </a:ln>
        </p:spPr>
        <p:txBody>
          <a:bodyPr anchorCtr="0" anchor="t" bIns="91425" lIns="0" spcFirstLastPara="1" rIns="91425" wrap="square" tIns="90000">
            <a:noAutofit/>
          </a:bodyPr>
          <a:lstStyle/>
          <a:p>
            <a:pPr indent="-162599" lvl="0" marL="280799" rtl="0" algn="l">
              <a:lnSpc>
                <a:spcPct val="115000"/>
              </a:lnSpc>
              <a:spcBef>
                <a:spcPts val="0"/>
              </a:spcBef>
              <a:spcAft>
                <a:spcPts val="0"/>
              </a:spcAft>
              <a:buClr>
                <a:schemeClr val="dk2"/>
              </a:buClr>
              <a:buSzPts val="1200"/>
              <a:buChar char="●"/>
            </a:pPr>
            <a:r>
              <a:rPr lang="en-GB" sz="1200">
                <a:solidFill>
                  <a:schemeClr val="dk2"/>
                </a:solidFill>
              </a:rPr>
              <a:t>Identification of unknown herbs to check if they are harmful or not.</a:t>
            </a:r>
            <a:endParaRPr sz="1200">
              <a:solidFill>
                <a:schemeClr val="dk2"/>
              </a:solidFill>
            </a:endParaRPr>
          </a:p>
          <a:p>
            <a:pPr indent="-162599" lvl="0" marL="280799" rtl="0" algn="l">
              <a:lnSpc>
                <a:spcPct val="115000"/>
              </a:lnSpc>
              <a:spcBef>
                <a:spcPts val="0"/>
              </a:spcBef>
              <a:spcAft>
                <a:spcPts val="0"/>
              </a:spcAft>
              <a:buClr>
                <a:schemeClr val="dk2"/>
              </a:buClr>
              <a:buSzPts val="1200"/>
              <a:buChar char="●"/>
            </a:pPr>
            <a:r>
              <a:rPr lang="en-GB" sz="1200">
                <a:solidFill>
                  <a:schemeClr val="dk2"/>
                </a:solidFill>
              </a:rPr>
              <a:t>Medication dosage and composition of medicine.</a:t>
            </a:r>
            <a:endParaRPr sz="1200">
              <a:solidFill>
                <a:schemeClr val="dk2"/>
              </a:solidFill>
            </a:endParaRPr>
          </a:p>
          <a:p>
            <a:pPr indent="-162599" lvl="0" marL="280799" rtl="0" algn="l">
              <a:lnSpc>
                <a:spcPct val="115000"/>
              </a:lnSpc>
              <a:spcBef>
                <a:spcPts val="0"/>
              </a:spcBef>
              <a:spcAft>
                <a:spcPts val="0"/>
              </a:spcAft>
              <a:buClr>
                <a:schemeClr val="dk2"/>
              </a:buClr>
              <a:buSzPts val="1200"/>
              <a:buChar char="●"/>
            </a:pPr>
            <a:r>
              <a:rPr lang="en-GB" sz="1200">
                <a:solidFill>
                  <a:schemeClr val="dk2"/>
                </a:solidFill>
              </a:rPr>
              <a:t>Checking adulteration of product by </a:t>
            </a:r>
            <a:r>
              <a:rPr lang="en-GB" sz="1200">
                <a:solidFill>
                  <a:schemeClr val="dk2"/>
                </a:solidFill>
              </a:rPr>
              <a:t>comparing</a:t>
            </a:r>
            <a:r>
              <a:rPr lang="en-GB" sz="1200">
                <a:solidFill>
                  <a:schemeClr val="dk2"/>
                </a:solidFill>
              </a:rPr>
              <a:t> to standard product.</a:t>
            </a:r>
            <a:endParaRPr sz="1200">
              <a:solidFill>
                <a:schemeClr val="dk2"/>
              </a:solidFill>
            </a:endParaRPr>
          </a:p>
          <a:p>
            <a:pPr indent="-162599" lvl="0" marL="280799" rtl="0" algn="l">
              <a:lnSpc>
                <a:spcPct val="115000"/>
              </a:lnSpc>
              <a:spcBef>
                <a:spcPts val="0"/>
              </a:spcBef>
              <a:spcAft>
                <a:spcPts val="0"/>
              </a:spcAft>
              <a:buClr>
                <a:schemeClr val="dk2"/>
              </a:buClr>
              <a:buSzPts val="1200"/>
              <a:buChar char="●"/>
            </a:pPr>
            <a:r>
              <a:rPr lang="en-GB" sz="1200">
                <a:solidFill>
                  <a:schemeClr val="dk2"/>
                </a:solidFill>
              </a:rPr>
              <a:t>Planing diet chart according to different body types(pitta vata kapha).</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