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1.xml" ContentType="application/vnd.openxmlformats-officedocument.presentationml.tags+xml"/>
  <Override PartName="/ppt/notesSlides/notesSlide6.xml" ContentType="application/vnd.openxmlformats-officedocument.presentationml.notesSlide+xml"/>
  <Override PartName="/ppt/tags/tag2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3"/>
  </p:notesMasterIdLst>
  <p:handoutMasterIdLst>
    <p:handoutMasterId r:id="rId24"/>
  </p:handoutMasterIdLst>
  <p:sldIdLst>
    <p:sldId id="256" r:id="rId2"/>
    <p:sldId id="323" r:id="rId3"/>
    <p:sldId id="324" r:id="rId4"/>
    <p:sldId id="325" r:id="rId5"/>
    <p:sldId id="329" r:id="rId6"/>
    <p:sldId id="327" r:id="rId7"/>
    <p:sldId id="328" r:id="rId8"/>
    <p:sldId id="331" r:id="rId9"/>
    <p:sldId id="356" r:id="rId10"/>
    <p:sldId id="357" r:id="rId11"/>
    <p:sldId id="342" r:id="rId12"/>
    <p:sldId id="340" r:id="rId13"/>
    <p:sldId id="339" r:id="rId14"/>
    <p:sldId id="343" r:id="rId15"/>
    <p:sldId id="344" r:id="rId16"/>
    <p:sldId id="345" r:id="rId17"/>
    <p:sldId id="346" r:id="rId18"/>
    <p:sldId id="355" r:id="rId19"/>
    <p:sldId id="348" r:id="rId20"/>
    <p:sldId id="351" r:id="rId21"/>
    <p:sldId id="358" r:id="rId22"/>
  </p:sldIdLst>
  <p:sldSz cx="9144000" cy="6858000" type="screen4x3"/>
  <p:notesSz cx="6934200" cy="9220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0093"/>
    <a:srgbClr val="119F33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96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notesViewPr>
    <p:cSldViewPr snapToGrid="0" snapToObjects="1">
      <p:cViewPr varScale="1">
        <p:scale>
          <a:sx n="67" d="100"/>
          <a:sy n="67" d="100"/>
        </p:scale>
        <p:origin x="-2568" y="-104"/>
      </p:cViewPr>
      <p:guideLst>
        <p:guide orient="horz" pos="2904"/>
        <p:guide pos="218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handoutMaster" Target="handoutMasters/handoutMaster1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05121" cy="460400"/>
          </a:xfrm>
          <a:prstGeom prst="rect">
            <a:avLst/>
          </a:prstGeom>
        </p:spPr>
        <p:txBody>
          <a:bodyPr vert="horz" lIns="87316" tIns="43658" rIns="87316" bIns="43658" rtlCol="0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27574" y="1"/>
            <a:ext cx="3005121" cy="460400"/>
          </a:xfrm>
          <a:prstGeom prst="rect">
            <a:avLst/>
          </a:prstGeom>
        </p:spPr>
        <p:txBody>
          <a:bodyPr vert="horz" lIns="87316" tIns="43658" rIns="87316" bIns="43658" rtlCol="0"/>
          <a:lstStyle>
            <a:lvl1pPr algn="r">
              <a:defRPr sz="1100"/>
            </a:lvl1pPr>
          </a:lstStyle>
          <a:p>
            <a:fld id="{52039197-9A5D-4426-8BE1-7E0DB9D27619}" type="datetimeFigureOut">
              <a:rPr lang="en-US" smtClean="0"/>
              <a:pPr/>
              <a:t>11/23/14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58276"/>
            <a:ext cx="3005121" cy="460400"/>
          </a:xfrm>
          <a:prstGeom prst="rect">
            <a:avLst/>
          </a:prstGeom>
        </p:spPr>
        <p:txBody>
          <a:bodyPr vert="horz" lIns="87316" tIns="43658" rIns="87316" bIns="43658" rtlCol="0" anchor="b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27574" y="8758276"/>
            <a:ext cx="3005121" cy="460400"/>
          </a:xfrm>
          <a:prstGeom prst="rect">
            <a:avLst/>
          </a:prstGeom>
        </p:spPr>
        <p:txBody>
          <a:bodyPr vert="horz" lIns="87316" tIns="43658" rIns="87316" bIns="43658" rtlCol="0" anchor="b"/>
          <a:lstStyle>
            <a:lvl1pPr algn="r">
              <a:defRPr sz="1100"/>
            </a:lvl1pPr>
          </a:lstStyle>
          <a:p>
            <a:fld id="{C77A13E8-25B5-4ABF-A87C-CEC207C206B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1262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4820" cy="461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7775" y="0"/>
            <a:ext cx="3004820" cy="461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20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3420" y="4379595"/>
            <a:ext cx="5547360" cy="4149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7590"/>
            <a:ext cx="3004820" cy="461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7775" y="8757590"/>
            <a:ext cx="3004820" cy="461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pitchFamily="34" charset="0"/>
              </a:defRPr>
            </a:lvl1pPr>
          </a:lstStyle>
          <a:p>
            <a:fld id="{C142CCA2-2949-4325-A78A-A7C3B63D73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98110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C47610-A579-4DD1-AA62-8EA40B23FA17}" type="slidenum">
              <a:rPr lang="en-US"/>
              <a:pPr/>
              <a:t>1</a:t>
            </a:fld>
            <a:endParaRPr lang="en-US"/>
          </a:p>
        </p:txBody>
      </p:sp>
      <p:sp>
        <p:nvSpPr>
          <p:cNvPr id="4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Sophomoric Parallelism and Concurrency, Lecture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E115C0-909B-4E1C-9E6E-04B3E910359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304800"/>
            <a:ext cx="1943100" cy="579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04800"/>
            <a:ext cx="5676900" cy="5791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Sophomoric Parallelism and Concurrency, Lecture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82AAE3-B489-4A15-89C7-18993943A37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762000" y="6400800"/>
            <a:ext cx="4038600" cy="457200"/>
          </a:xfrm>
        </p:spPr>
        <p:txBody>
          <a:bodyPr/>
          <a:lstStyle/>
          <a:p>
            <a:r>
              <a:rPr lang="en-US" smtClean="0"/>
              <a:t>Sophomoric Parallelism and Concurrency, Lecture 1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Sophomoric Parallelism and Concurrency, Lecture 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883048-0376-4A94-A445-C2F5CD3FC35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Sophomoric Parallelism and Concurrency, Lecture 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EA12F5-03B5-4BEE-BF40-7EC1D15EBEE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Sophomoric Parallelism and Concurrency, Lecture 1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7FCB40-9664-45B5-BAA8-170CAD35339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Sophomoric Parallelism and Concurrency, Lecture 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4D69B1-7287-44D7-BAC9-82A718B3128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Sophomoric Parallelism and Concurrency, Lecture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3CE0B5-4587-46C9-88FF-288BD15E320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Sophomoric Parallelism and Concurrency, Lecture 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D7DB5F-D2ED-41DB-B30F-B019AB82D77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Sophomoric Parallelism and Concurrency, Lecture 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2279E5-AC96-4A1A-8381-1C3686D4000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048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7724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/>
            </a:lvl1pPr>
          </a:lstStyle>
          <a:p>
            <a:endParaRPr lang="en-US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95600" y="6400800"/>
            <a:ext cx="3429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/>
            </a:lvl1pPr>
          </a:lstStyle>
          <a:p>
            <a:r>
              <a:rPr lang="en-US" smtClean="0"/>
              <a:t>Sophomoric Parallelism and Concurrency, Lecture 1</a:t>
            </a:r>
            <a:endParaRPr lang="en-US" dirty="0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fld id="{3B048AC8-D41E-4C7B-8EE3-A52489AA1F05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xmlns:p14="http://schemas.microsoft.com/office/powerpoint/2010/main"/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2057400"/>
            <a:ext cx="8610600" cy="2057400"/>
          </a:xfrm>
        </p:spPr>
        <p:txBody>
          <a:bodyPr/>
          <a:lstStyle/>
          <a:p>
            <a:pPr algn="ctr"/>
            <a:r>
              <a:rPr lang="en-US" sz="2800" i="0" dirty="0" smtClean="0"/>
              <a:t>Introduction to Fork-Join Parallelism</a:t>
            </a:r>
            <a:endParaRPr lang="en-US" sz="2800" i="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0" y="4572000"/>
            <a:ext cx="8534400" cy="1524000"/>
          </a:xfrm>
        </p:spPr>
        <p:txBody>
          <a:bodyPr/>
          <a:lstStyle/>
          <a:p>
            <a:r>
              <a:rPr lang="en-US" sz="2400" dirty="0" smtClean="0"/>
              <a:t>Adapted from </a:t>
            </a:r>
            <a:r>
              <a:rPr lang="en-US" sz="2400" smtClean="0"/>
              <a:t>lecture slides by </a:t>
            </a:r>
            <a:r>
              <a:rPr lang="en-US" sz="2400" dirty="0" smtClean="0"/>
              <a:t>Dan Grossman at the University of Washington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Needs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To write a shared-memory parallel program, need new primitives from a programming language or library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Ways to create and </a:t>
            </a:r>
            <a:r>
              <a:rPr lang="en-US" i="1" dirty="0" smtClean="0">
                <a:solidFill>
                  <a:schemeClr val="accent2"/>
                </a:solidFill>
              </a:rPr>
              <a:t>run multiple things at once</a:t>
            </a:r>
          </a:p>
          <a:p>
            <a:pPr lvl="1"/>
            <a:r>
              <a:rPr lang="en-US" dirty="0" smtClean="0"/>
              <a:t>Typically called threads</a:t>
            </a:r>
          </a:p>
          <a:p>
            <a:endParaRPr lang="en-US" dirty="0"/>
          </a:p>
          <a:p>
            <a:r>
              <a:rPr lang="en-US" dirty="0" smtClean="0"/>
              <a:t>Ways for threads to </a:t>
            </a:r>
            <a:r>
              <a:rPr lang="en-US" i="1" dirty="0" smtClean="0">
                <a:solidFill>
                  <a:schemeClr val="accent2"/>
                </a:solidFill>
              </a:rPr>
              <a:t>coordinate (a.k.a. synchronize)</a:t>
            </a:r>
          </a:p>
          <a:p>
            <a:pPr lvl="1"/>
            <a:r>
              <a:rPr lang="en-US" dirty="0" smtClean="0"/>
              <a:t>We’ll see a way for one thread to wait for another to finish</a:t>
            </a:r>
          </a:p>
          <a:p>
            <a:pPr lvl="1"/>
            <a:r>
              <a:rPr lang="en-US" dirty="0" smtClean="0"/>
              <a:t>Other primitives exist for concurrency (e.g., </a:t>
            </a:r>
            <a:r>
              <a:rPr lang="en-US" i="1" dirty="0" smtClean="0">
                <a:solidFill>
                  <a:schemeClr val="accent2"/>
                </a:solidFill>
              </a:rPr>
              <a:t>locks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85919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 dirty="0" smtClean="0"/>
              <a:t>Parallelism 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8305800" cy="4876800"/>
          </a:xfrm>
        </p:spPr>
        <p:txBody>
          <a:bodyPr/>
          <a:lstStyle/>
          <a:p>
            <a:r>
              <a:rPr lang="en-US" dirty="0" smtClean="0"/>
              <a:t>Example: Sum elements of a large array </a:t>
            </a:r>
          </a:p>
          <a:p>
            <a:r>
              <a:rPr lang="en-US" dirty="0" smtClean="0"/>
              <a:t>Idea: Have 4 threads</a:t>
            </a:r>
            <a:r>
              <a:rPr lang="en-US" dirty="0"/>
              <a:t> </a:t>
            </a:r>
            <a:r>
              <a:rPr lang="en-US" dirty="0" smtClean="0"/>
              <a:t>simultaneously sum 1/4 of the array</a:t>
            </a:r>
          </a:p>
          <a:p>
            <a:pPr lvl="1"/>
            <a:r>
              <a:rPr lang="en-US" dirty="0" smtClean="0"/>
              <a:t>Warning: Inferior first approach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sz="1000" dirty="0" smtClean="0"/>
          </a:p>
          <a:p>
            <a:pPr>
              <a:buNone/>
            </a:pPr>
            <a:r>
              <a:rPr lang="en-US" dirty="0" smtClean="0"/>
              <a:t>         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ans0         ans1        ans2         ans3</a:t>
            </a:r>
          </a:p>
          <a:p>
            <a:pPr>
              <a:buNone/>
            </a:pPr>
            <a:r>
              <a:rPr lang="en-US" dirty="0" smtClean="0"/>
              <a:t>                                                       +</a:t>
            </a:r>
          </a:p>
          <a:p>
            <a:pPr>
              <a:buNone/>
            </a:pPr>
            <a:r>
              <a:rPr lang="en-US" dirty="0" smtClean="0"/>
              <a:t>                                                   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ans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900" b="1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Create 4 </a:t>
            </a:r>
            <a:r>
              <a:rPr lang="en-US" i="1" dirty="0" smtClean="0">
                <a:solidFill>
                  <a:schemeClr val="accent2"/>
                </a:solidFill>
              </a:rPr>
              <a:t>thread objects</a:t>
            </a:r>
            <a:r>
              <a:rPr lang="en-US" dirty="0" smtClean="0"/>
              <a:t>, each given a portion of the work</a:t>
            </a:r>
          </a:p>
          <a:p>
            <a:pPr lvl="1"/>
            <a:r>
              <a:rPr lang="en-US" i="1" dirty="0" smtClean="0">
                <a:solidFill>
                  <a:schemeClr val="accent2"/>
                </a:solidFill>
              </a:rPr>
              <a:t>Run</a:t>
            </a:r>
            <a:r>
              <a:rPr lang="en-US" dirty="0" smtClean="0"/>
              <a:t> </a:t>
            </a:r>
            <a:r>
              <a:rPr lang="en-US" dirty="0"/>
              <a:t>each </a:t>
            </a:r>
            <a:r>
              <a:rPr lang="en-US" dirty="0" smtClean="0"/>
              <a:t>thread in parallel (called a fork)</a:t>
            </a:r>
          </a:p>
          <a:p>
            <a:pPr lvl="1"/>
            <a:r>
              <a:rPr lang="en-US" i="1" dirty="0" smtClean="0">
                <a:solidFill>
                  <a:schemeClr val="accent2"/>
                </a:solidFill>
              </a:rPr>
              <a:t>Wait</a:t>
            </a:r>
            <a:r>
              <a:rPr lang="en-US" dirty="0" smtClean="0"/>
              <a:t> for threads to finish (called a join)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Add together their 4 answers for the </a:t>
            </a:r>
            <a:r>
              <a:rPr lang="en-US" i="1" dirty="0" smtClean="0">
                <a:solidFill>
                  <a:schemeClr val="accent2"/>
                </a:solidFill>
              </a:rPr>
              <a:t>final result</a:t>
            </a:r>
          </a:p>
          <a:p>
            <a:pPr lvl="1"/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914400" y="2667000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066800" y="2667000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371600" y="2667000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219200" y="2667000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1524000" y="2667000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1676400" y="2667000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1981200" y="2667000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1828800" y="2667000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2133600" y="2667000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2286000" y="2667000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2590800" y="2667000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2438400" y="2667000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2743200" y="2667000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2895600" y="2667000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3200400" y="2667000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3048000" y="2667000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3352800" y="2667000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3505200" y="2667000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3810000" y="2667000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3657600" y="2667000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3962400" y="2667000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4114800" y="2667000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4419600" y="2667000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4267200" y="2667000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4572000" y="2667000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4724400" y="2667000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5029200" y="2667000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4876800" y="2667000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5181600" y="2667000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5334000" y="2667000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5638800" y="2667000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5486400" y="2667000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5791200" y="2667000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5943600" y="2667000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6248400" y="2667000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6096000" y="2667000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6400800" y="2667000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6553200" y="2667000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6858000" y="2667000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6705600" y="2667000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7010400" y="2667000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7162800" y="2667000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7467600" y="2667000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7315200" y="2667000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7620000" y="2667000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2" name="Rectangle 51"/>
          <p:cNvSpPr/>
          <p:nvPr/>
        </p:nvSpPr>
        <p:spPr bwMode="auto">
          <a:xfrm>
            <a:off x="7772400" y="2667000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3" name="Rectangle 52"/>
          <p:cNvSpPr/>
          <p:nvPr/>
        </p:nvSpPr>
        <p:spPr bwMode="auto">
          <a:xfrm>
            <a:off x="8077200" y="2667000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4" name="Rectangle 53"/>
          <p:cNvSpPr/>
          <p:nvPr/>
        </p:nvSpPr>
        <p:spPr bwMode="auto">
          <a:xfrm>
            <a:off x="7924800" y="2667000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5" name="Left Brace 54"/>
          <p:cNvSpPr/>
          <p:nvPr/>
        </p:nvSpPr>
        <p:spPr bwMode="auto">
          <a:xfrm rot="16200000">
            <a:off x="1676400" y="2209800"/>
            <a:ext cx="304800" cy="1828800"/>
          </a:xfrm>
          <a:prstGeom prst="leftBrace">
            <a:avLst/>
          </a:prstGeom>
          <a:noFill/>
          <a:ln w="476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1" name="Left Brace 60"/>
          <p:cNvSpPr/>
          <p:nvPr/>
        </p:nvSpPr>
        <p:spPr bwMode="auto">
          <a:xfrm rot="16200000">
            <a:off x="3581400" y="2209800"/>
            <a:ext cx="304800" cy="1828800"/>
          </a:xfrm>
          <a:prstGeom prst="leftBrace">
            <a:avLst/>
          </a:prstGeom>
          <a:noFill/>
          <a:ln w="476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6" name="Left Brace 65"/>
          <p:cNvSpPr/>
          <p:nvPr/>
        </p:nvSpPr>
        <p:spPr bwMode="auto">
          <a:xfrm rot="16200000">
            <a:off x="5486400" y="2209801"/>
            <a:ext cx="304800" cy="1828800"/>
          </a:xfrm>
          <a:prstGeom prst="leftBrace">
            <a:avLst/>
          </a:prstGeom>
          <a:noFill/>
          <a:ln w="476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7" name="Left Brace 66"/>
          <p:cNvSpPr/>
          <p:nvPr/>
        </p:nvSpPr>
        <p:spPr bwMode="auto">
          <a:xfrm rot="16200000">
            <a:off x="7391400" y="2209801"/>
            <a:ext cx="304800" cy="1828800"/>
          </a:xfrm>
          <a:prstGeom prst="leftBrace">
            <a:avLst/>
          </a:prstGeom>
          <a:noFill/>
          <a:ln w="476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8" name="Rectangle 67"/>
          <p:cNvSpPr/>
          <p:nvPr/>
        </p:nvSpPr>
        <p:spPr bwMode="auto">
          <a:xfrm>
            <a:off x="8229600" y="2667000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0" name="Rectangle 69"/>
          <p:cNvSpPr/>
          <p:nvPr/>
        </p:nvSpPr>
        <p:spPr bwMode="auto">
          <a:xfrm>
            <a:off x="8382000" y="2667000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72" name="Straight Connector 71"/>
          <p:cNvCxnSpPr/>
          <p:nvPr/>
        </p:nvCxnSpPr>
        <p:spPr bwMode="auto">
          <a:xfrm>
            <a:off x="2133600" y="3581400"/>
            <a:ext cx="2438400" cy="3810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3"/>
          <p:cNvCxnSpPr/>
          <p:nvPr/>
        </p:nvCxnSpPr>
        <p:spPr bwMode="auto">
          <a:xfrm>
            <a:off x="3886200" y="3581400"/>
            <a:ext cx="762000" cy="3810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7" name="Straight Connector 76"/>
          <p:cNvCxnSpPr/>
          <p:nvPr/>
        </p:nvCxnSpPr>
        <p:spPr bwMode="auto">
          <a:xfrm rot="10800000" flipV="1">
            <a:off x="4724400" y="3581400"/>
            <a:ext cx="914400" cy="3810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9" name="Straight Connector 78"/>
          <p:cNvCxnSpPr/>
          <p:nvPr/>
        </p:nvCxnSpPr>
        <p:spPr bwMode="auto">
          <a:xfrm rot="10800000" flipV="1">
            <a:off x="4876802" y="3581399"/>
            <a:ext cx="2514599" cy="38099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Fork-Join Parallelism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924800" cy="44958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Key invariant that must be maintained by the programmer:</a:t>
            </a:r>
          </a:p>
          <a:p>
            <a:pPr lvl="1"/>
            <a:r>
              <a:rPr lang="en-US" dirty="0" smtClean="0"/>
              <a:t>No </a:t>
            </a:r>
            <a:r>
              <a:rPr lang="en-US" i="1" dirty="0" smtClean="0">
                <a:solidFill>
                  <a:srgbClr val="3366FF"/>
                </a:solidFill>
              </a:rPr>
              <a:t>race conditions  </a:t>
            </a:r>
          </a:p>
          <a:p>
            <a:pPr lvl="2"/>
            <a:r>
              <a:rPr lang="en-US" dirty="0"/>
              <a:t>A</a:t>
            </a:r>
            <a:r>
              <a:rPr lang="en-US" dirty="0" smtClean="0"/>
              <a:t>ccess to the same piece of memory by multiple threads executing in parallel, where at least one access is a write</a:t>
            </a:r>
          </a:p>
          <a:p>
            <a:pPr marL="914400" lvl="2" indent="0">
              <a:buNone/>
            </a:pPr>
            <a:endParaRPr lang="en-US" dirty="0" smtClean="0"/>
          </a:p>
          <a:p>
            <a:r>
              <a:rPr lang="en-US" dirty="0" smtClean="0"/>
              <a:t>Note that there is memory accessed by more than one thread, which is fine as long as not in parallel</a:t>
            </a:r>
          </a:p>
          <a:p>
            <a:pPr lvl="1"/>
            <a:r>
              <a:rPr lang="en-US" dirty="0" smtClean="0"/>
              <a:t>the array is initialized by “main” thread, read by each helper thread</a:t>
            </a:r>
          </a:p>
          <a:p>
            <a:pPr lvl="1"/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ansK</a:t>
            </a:r>
            <a:r>
              <a:rPr lang="en-US" dirty="0" smtClean="0"/>
              <a:t> variables written by helper threads, read by “main” thread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Ensures that the program is </a:t>
            </a:r>
            <a:r>
              <a:rPr lang="en-US" i="1" dirty="0" smtClean="0">
                <a:solidFill>
                  <a:srgbClr val="3366FF"/>
                </a:solidFill>
              </a:rPr>
              <a:t>deterministic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ame result no matter the order in which instructions from different threads are executed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ot true in general of multithreaded programs (even without race conditions)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 of Our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7800"/>
            <a:ext cx="7772400" cy="1828800"/>
          </a:xfrm>
        </p:spPr>
        <p:txBody>
          <a:bodyPr/>
          <a:lstStyle/>
          <a:p>
            <a:pPr>
              <a:buNone/>
            </a:pPr>
            <a:endParaRPr lang="en-US" sz="1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Want code to be reusable and efficient across platforms</a:t>
            </a:r>
          </a:p>
          <a:p>
            <a:pPr lvl="1"/>
            <a:r>
              <a:rPr lang="en-US" dirty="0" smtClean="0"/>
              <a:t>“Forward-portable” as core count grows</a:t>
            </a:r>
          </a:p>
          <a:p>
            <a:pPr lvl="1"/>
            <a:r>
              <a:rPr lang="en-US" dirty="0" smtClean="0"/>
              <a:t>So at the </a:t>
            </a:r>
            <a:r>
              <a:rPr lang="en-US" i="1" dirty="0" smtClean="0"/>
              <a:t>very</a:t>
            </a:r>
            <a:r>
              <a:rPr lang="en-US" dirty="0" smtClean="0"/>
              <a:t> least, parameterize by the number of threads</a:t>
            </a:r>
          </a:p>
          <a:p>
            <a:pPr>
              <a:buNone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 of </a:t>
            </a:r>
            <a:r>
              <a:rPr lang="en-US" dirty="0"/>
              <a:t>O</a:t>
            </a:r>
            <a:r>
              <a:rPr lang="en-US" dirty="0" smtClean="0"/>
              <a:t>ur Algorithm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8001000" cy="2590800"/>
          </a:xfrm>
        </p:spPr>
        <p:txBody>
          <a:bodyPr/>
          <a:lstStyle/>
          <a:p>
            <a:pPr marL="457200" indent="-457200">
              <a:buAutoNum type="arabicPeriod" startAt="2"/>
            </a:pPr>
            <a:r>
              <a:rPr lang="en-US" dirty="0" smtClean="0"/>
              <a:t>Want to use (only) processors “available to you </a:t>
            </a:r>
            <a:r>
              <a:rPr lang="en-US" i="1" dirty="0" smtClean="0"/>
              <a:t>now</a:t>
            </a:r>
            <a:r>
              <a:rPr lang="en-US" dirty="0" smtClean="0"/>
              <a:t>”</a:t>
            </a:r>
          </a:p>
          <a:p>
            <a:pPr marL="857250" lvl="1" indent="-457200"/>
            <a:endParaRPr lang="en-US" sz="1000" dirty="0" smtClean="0"/>
          </a:p>
          <a:p>
            <a:pPr marL="857250" lvl="1" indent="-457200"/>
            <a:r>
              <a:rPr lang="en-US" dirty="0" smtClean="0"/>
              <a:t>Not used by other programs or threads in your program</a:t>
            </a:r>
          </a:p>
          <a:p>
            <a:pPr marL="1257300" lvl="2" indent="-457200"/>
            <a:r>
              <a:rPr lang="en-US" smtClean="0"/>
              <a:t>Available </a:t>
            </a:r>
            <a:r>
              <a:rPr lang="en-US" dirty="0" smtClean="0"/>
              <a:t>cores can change even while your threads run</a:t>
            </a:r>
          </a:p>
          <a:p>
            <a:pPr marL="857250" lvl="1" indent="-457200"/>
            <a:endParaRPr lang="en-US" sz="1000" dirty="0" smtClean="0"/>
          </a:p>
          <a:p>
            <a:pPr marL="857250" lvl="1" indent="-457200"/>
            <a:r>
              <a:rPr lang="en-US" dirty="0" smtClean="0"/>
              <a:t>If you have 3 processors available and using 3 threads would take time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, then creating 4 threads could take time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1.5X</a:t>
            </a:r>
          </a:p>
          <a:p>
            <a:pPr marL="857250" lvl="1" indent="-457200"/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 of Our Algorithm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8001000" cy="3581400"/>
          </a:xfrm>
        </p:spPr>
        <p:txBody>
          <a:bodyPr/>
          <a:lstStyle/>
          <a:p>
            <a:pPr marL="457200" indent="-457200">
              <a:buNone/>
            </a:pPr>
            <a:r>
              <a:rPr lang="en-US" dirty="0" smtClean="0"/>
              <a:t>3.	Though unlikely for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sum</a:t>
            </a:r>
            <a:r>
              <a:rPr lang="en-US" dirty="0" smtClean="0"/>
              <a:t>, in general </a:t>
            </a:r>
            <a:r>
              <a:rPr lang="en-US" dirty="0" err="1" smtClean="0"/>
              <a:t>subproblems</a:t>
            </a:r>
            <a:r>
              <a:rPr lang="en-US" dirty="0" smtClean="0"/>
              <a:t> may take significantly different amounts of time</a:t>
            </a:r>
          </a:p>
          <a:p>
            <a:pPr marL="857250" lvl="1" indent="-457200"/>
            <a:endParaRPr lang="en-US" dirty="0" smtClean="0"/>
          </a:p>
          <a:p>
            <a:pPr marL="857250" lvl="1" indent="-457200"/>
            <a:r>
              <a:rPr lang="en-US" dirty="0" smtClean="0"/>
              <a:t>Apply method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/>
              <a:t> to every array element, but maybe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/>
              <a:t> is much slower for some data items</a:t>
            </a:r>
          </a:p>
          <a:p>
            <a:pPr marL="1257300" lvl="2" indent="-457200"/>
            <a:r>
              <a:rPr lang="en-US" dirty="0" smtClean="0"/>
              <a:t>Example: Is a large integer prime?</a:t>
            </a:r>
          </a:p>
          <a:p>
            <a:pPr marL="1257300" lvl="2" indent="-457200"/>
            <a:endParaRPr lang="en-US" dirty="0" smtClean="0"/>
          </a:p>
          <a:p>
            <a:pPr marL="857250" lvl="1" indent="-457200"/>
            <a:r>
              <a:rPr lang="en-US" dirty="0" smtClean="0"/>
              <a:t>If we create 4 threads and all the slow data is processed by 1 of them, we won’t get nearly a 4x speedup</a:t>
            </a:r>
          </a:p>
          <a:p>
            <a:pPr marL="1257300" lvl="2" indent="-457200"/>
            <a:r>
              <a:rPr lang="en-US" dirty="0" smtClean="0">
                <a:latin typeface="+mj-lt"/>
                <a:cs typeface="Courier New" pitchFamily="49" charset="0"/>
              </a:rPr>
              <a:t>Example of a </a:t>
            </a:r>
            <a:r>
              <a:rPr lang="en-US" dirty="0" smtClean="0">
                <a:solidFill>
                  <a:schemeClr val="accent2"/>
                </a:solidFill>
                <a:latin typeface="+mj-lt"/>
                <a:cs typeface="Courier New" pitchFamily="49" charset="0"/>
              </a:rPr>
              <a:t>load imbalance</a:t>
            </a:r>
          </a:p>
          <a:p>
            <a:pPr marL="857250" lvl="1" indent="-457200"/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Better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8001000" cy="1219200"/>
          </a:xfrm>
        </p:spPr>
        <p:txBody>
          <a:bodyPr/>
          <a:lstStyle/>
          <a:p>
            <a:pPr marL="457200" indent="-457200">
              <a:buNone/>
            </a:pPr>
            <a:r>
              <a:rPr lang="en-US" dirty="0" smtClean="0"/>
              <a:t>The counterintuitive (?) solution to all these problems is to use lots of threads, far more than the number of processors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685800" y="2895600"/>
            <a:ext cx="77724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sz="1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ans0         ans1          …         </a:t>
            </a:r>
            <a:r>
              <a:rPr kumimoji="0" lang="en-US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ansN</a:t>
            </a:r>
            <a:endParaRPr lang="en-US" sz="2000" kern="0" dirty="0" smtClean="0">
              <a:latin typeface="Courier New" pitchFamily="49" charset="0"/>
              <a:cs typeface="Courier New" pitchFamily="49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                     </a:t>
            </a:r>
            <a:r>
              <a:rPr kumimoji="0" lang="en-US" sz="2000" i="0" u="none" strike="noStrike" kern="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a</a:t>
            </a:r>
            <a:r>
              <a:rPr kumimoji="0" lang="en-US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ns</a:t>
            </a: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914400" y="2895600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066800" y="2895600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371600" y="2895600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1219200" y="2895600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1524000" y="2895600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1676400" y="2895600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1981200" y="2895600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1828800" y="2895600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2133600" y="2895600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2286000" y="2895600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2590800" y="2895600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2438400" y="2895600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2743200" y="2895600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2895600" y="2895600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3200400" y="2895600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3048000" y="2895600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3352800" y="2895600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3505200" y="2895600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3810000" y="2895600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3657600" y="2895600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3962400" y="2895600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4114800" y="2895600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4419600" y="2895600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4267200" y="2895600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4572000" y="2895600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4724400" y="2895600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5029200" y="2895600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4876800" y="2895600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5181600" y="2895600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5334000" y="2895600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5638800" y="2895600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5486400" y="2895600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5791200" y="2895600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5943600" y="2895600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6248400" y="2895600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6096000" y="2895600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6400800" y="2895600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6553200" y="2895600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6858000" y="2895600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6705600" y="2895600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7010400" y="2895600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7162800" y="2895600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7467600" y="2895600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7315200" y="2895600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2" name="Rectangle 51"/>
          <p:cNvSpPr/>
          <p:nvPr/>
        </p:nvSpPr>
        <p:spPr bwMode="auto">
          <a:xfrm>
            <a:off x="7620000" y="2895600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3" name="Rectangle 52"/>
          <p:cNvSpPr/>
          <p:nvPr/>
        </p:nvSpPr>
        <p:spPr bwMode="auto">
          <a:xfrm>
            <a:off x="7772400" y="2895600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4" name="Rectangle 53"/>
          <p:cNvSpPr/>
          <p:nvPr/>
        </p:nvSpPr>
        <p:spPr bwMode="auto">
          <a:xfrm>
            <a:off x="8077200" y="2895600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5" name="Rectangle 54"/>
          <p:cNvSpPr/>
          <p:nvPr/>
        </p:nvSpPr>
        <p:spPr bwMode="auto">
          <a:xfrm>
            <a:off x="7924800" y="2895600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6" name="Left Brace 55"/>
          <p:cNvSpPr/>
          <p:nvPr/>
        </p:nvSpPr>
        <p:spPr bwMode="auto">
          <a:xfrm rot="16200000">
            <a:off x="1676400" y="2438400"/>
            <a:ext cx="304800" cy="1828800"/>
          </a:xfrm>
          <a:prstGeom prst="leftBrace">
            <a:avLst/>
          </a:prstGeom>
          <a:noFill/>
          <a:ln w="476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7" name="Left Brace 56"/>
          <p:cNvSpPr/>
          <p:nvPr/>
        </p:nvSpPr>
        <p:spPr bwMode="auto">
          <a:xfrm rot="16200000">
            <a:off x="3581400" y="2438400"/>
            <a:ext cx="304800" cy="1828800"/>
          </a:xfrm>
          <a:prstGeom prst="leftBrace">
            <a:avLst/>
          </a:prstGeom>
          <a:noFill/>
          <a:ln w="476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9" name="Left Brace 58"/>
          <p:cNvSpPr/>
          <p:nvPr/>
        </p:nvSpPr>
        <p:spPr bwMode="auto">
          <a:xfrm rot="16200000">
            <a:off x="7391400" y="2438401"/>
            <a:ext cx="304800" cy="1828800"/>
          </a:xfrm>
          <a:prstGeom prst="leftBrace">
            <a:avLst/>
          </a:prstGeom>
          <a:noFill/>
          <a:ln w="476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0" name="Rectangle 59"/>
          <p:cNvSpPr/>
          <p:nvPr/>
        </p:nvSpPr>
        <p:spPr bwMode="auto">
          <a:xfrm>
            <a:off x="8229600" y="2895600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1" name="Rectangle 60"/>
          <p:cNvSpPr/>
          <p:nvPr/>
        </p:nvSpPr>
        <p:spPr bwMode="auto">
          <a:xfrm>
            <a:off x="8382000" y="2895600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2" name="Straight Connector 61"/>
          <p:cNvCxnSpPr/>
          <p:nvPr/>
        </p:nvCxnSpPr>
        <p:spPr bwMode="auto">
          <a:xfrm>
            <a:off x="2133600" y="3657600"/>
            <a:ext cx="2438400" cy="30480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Straight Connector 62"/>
          <p:cNvCxnSpPr/>
          <p:nvPr/>
        </p:nvCxnSpPr>
        <p:spPr bwMode="auto">
          <a:xfrm>
            <a:off x="3886200" y="3733800"/>
            <a:ext cx="762000" cy="22860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Straight Connector 63"/>
          <p:cNvCxnSpPr/>
          <p:nvPr/>
        </p:nvCxnSpPr>
        <p:spPr bwMode="auto">
          <a:xfrm rot="10800000" flipV="1">
            <a:off x="4724400" y="3733800"/>
            <a:ext cx="914400" cy="22860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5" name="Straight Connector 64"/>
          <p:cNvCxnSpPr/>
          <p:nvPr/>
        </p:nvCxnSpPr>
        <p:spPr bwMode="auto">
          <a:xfrm rot="10800000" flipV="1">
            <a:off x="4876804" y="3657599"/>
            <a:ext cx="2285997" cy="30479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6" name="Content Placeholder 2"/>
          <p:cNvSpPr txBox="1">
            <a:spLocks/>
          </p:cNvSpPr>
          <p:nvPr/>
        </p:nvSpPr>
        <p:spPr bwMode="auto">
          <a:xfrm>
            <a:off x="533400" y="4191000"/>
            <a:ext cx="83058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Forward-portable: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Lots of helpers each doing a small piece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Processors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available: Hand out “work chunks” as you go</a:t>
            </a:r>
          </a:p>
          <a:p>
            <a:pPr marL="457200" indent="-457200">
              <a:spcBef>
                <a:spcPct val="20000"/>
              </a:spcBef>
              <a:buFont typeface="+mj-lt"/>
              <a:buAutoNum type="arabicPeriod"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Load imbalance: No problem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if slow thread scheduled early enough</a:t>
            </a:r>
          </a:p>
          <a:p>
            <a:pPr marL="914400" lvl="1" indent="-4572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000" b="0" kern="0" baseline="0" dirty="0" smtClean="0">
                <a:latin typeface="+mn-lt"/>
              </a:rPr>
              <a:t>Variation </a:t>
            </a:r>
            <a:r>
              <a:rPr lang="en-US" sz="2000" b="0" kern="0" dirty="0" smtClean="0">
                <a:latin typeface="+mn-lt"/>
              </a:rPr>
              <a:t>probably </a:t>
            </a:r>
            <a:r>
              <a:rPr lang="en-US" sz="2000" b="0" kern="0" baseline="0" dirty="0" smtClean="0">
                <a:latin typeface="+mn-lt"/>
              </a:rPr>
              <a:t>small anyway </a:t>
            </a:r>
            <a:r>
              <a:rPr lang="en-US" sz="2000" b="0" kern="0" dirty="0" smtClean="0">
                <a:latin typeface="+mn-lt"/>
              </a:rPr>
              <a:t>if</a:t>
            </a:r>
            <a:r>
              <a:rPr lang="en-US" sz="2000" b="0" kern="0" baseline="0" dirty="0" smtClean="0">
                <a:latin typeface="+mn-lt"/>
              </a:rPr>
              <a:t> pieces</a:t>
            </a:r>
            <a:r>
              <a:rPr lang="en-US" sz="2000" b="0" kern="0" dirty="0" smtClean="0">
                <a:latin typeface="+mn-lt"/>
              </a:rPr>
              <a:t> of work are small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Question: How to partition the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7800"/>
            <a:ext cx="7772400" cy="5334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Suppose we create 1 thread to process every 1000 elements:</a:t>
            </a:r>
          </a:p>
          <a:p>
            <a:pPr lvl="1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762000" y="2438400"/>
            <a:ext cx="77724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>
              <a:spcBef>
                <a:spcPct val="20000"/>
              </a:spcBef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Then combining results will have </a:t>
            </a:r>
            <a:r>
              <a:rPr lang="en-US" sz="2000" kern="0" dirty="0" err="1" smtClean="0">
                <a:latin typeface="Courier New" pitchFamily="49" charset="0"/>
              </a:rPr>
              <a:t>arr.length</a:t>
            </a:r>
            <a:r>
              <a:rPr lang="en-US" sz="2000" kern="0" dirty="0" smtClean="0">
                <a:latin typeface="Courier New" pitchFamily="49" charset="0"/>
              </a:rPr>
              <a:t> / 1000 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additions – still linear in size of array</a:t>
            </a:r>
          </a:p>
          <a:p>
            <a:pPr marL="342900" lvl="0" indent="-342900">
              <a:spcBef>
                <a:spcPct val="20000"/>
              </a:spcBef>
              <a:buFontTx/>
              <a:buChar char="•"/>
            </a:pPr>
            <a:endParaRPr lang="en-US" sz="2000" b="0" kern="0" baseline="0" dirty="0" smtClean="0">
              <a:latin typeface="+mn-lt"/>
            </a:endParaRPr>
          </a:p>
          <a:p>
            <a:pPr lvl="0">
              <a:spcBef>
                <a:spcPct val="20000"/>
              </a:spcBef>
            </a:pPr>
            <a:r>
              <a:rPr lang="en-US" sz="2000" b="0" kern="0" dirty="0">
                <a:latin typeface="+mj-lt"/>
              </a:rPr>
              <a:t>In fact, if we create 1 thread for every 1 element, we recreate a sequential algorithm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better 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4267200"/>
            <a:ext cx="7772400" cy="12954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This is straightforward to implement.  How?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ecursion to the rescue!</a:t>
            </a:r>
          </a:p>
          <a:p>
            <a:pPr lvl="1"/>
            <a:r>
              <a:rPr lang="en-US" dirty="0" smtClean="0"/>
              <a:t>i.e., divide-and-conquer</a:t>
            </a:r>
          </a:p>
          <a:p>
            <a:pPr lvl="1"/>
            <a:r>
              <a:rPr lang="en-US" dirty="0" smtClean="0"/>
              <a:t>parallelism for the recursive calls</a:t>
            </a:r>
          </a:p>
          <a:p>
            <a:pPr lvl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914400" y="1733487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066800" y="1733487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371600" y="1733487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219200" y="1733487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1524000" y="1733487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1676400" y="1733487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1981200" y="1733487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1828800" y="1733487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2133600" y="1733487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2286000" y="1733487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2590800" y="1733487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2438400" y="1733487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2743200" y="1733487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2895600" y="1733487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3200400" y="1733487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3048000" y="1733487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3352800" y="1733487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3505200" y="1733487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3810000" y="1733487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3657600" y="1733487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3962400" y="1733487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4114800" y="1733487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4419600" y="1733487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4267200" y="1733487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4572000" y="1733487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4724400" y="1733487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5029200" y="1733487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4876800" y="1733487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5181600" y="1733487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5334000" y="1733487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5638800" y="1733487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5486400" y="1733487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5791200" y="1733487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5943600" y="1733487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6248400" y="1733487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6096000" y="1733487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6400800" y="1733487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6553200" y="1733487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6858000" y="1733487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6705600" y="1733487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7010400" y="1733487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7162800" y="1733487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7467600" y="1733487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7315200" y="1733487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7620000" y="1733487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2" name="Rectangle 51"/>
          <p:cNvSpPr/>
          <p:nvPr/>
        </p:nvSpPr>
        <p:spPr bwMode="auto">
          <a:xfrm>
            <a:off x="7772400" y="1733487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3" name="Rectangle 52"/>
          <p:cNvSpPr/>
          <p:nvPr/>
        </p:nvSpPr>
        <p:spPr bwMode="auto">
          <a:xfrm>
            <a:off x="8077200" y="1733487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4" name="Rectangle 53"/>
          <p:cNvSpPr/>
          <p:nvPr/>
        </p:nvSpPr>
        <p:spPr bwMode="auto">
          <a:xfrm>
            <a:off x="7924800" y="1733487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5" name="Left Brace 54"/>
          <p:cNvSpPr/>
          <p:nvPr/>
        </p:nvSpPr>
        <p:spPr bwMode="auto">
          <a:xfrm rot="16200000">
            <a:off x="952500" y="2000187"/>
            <a:ext cx="304800" cy="381000"/>
          </a:xfrm>
          <a:prstGeom prst="leftBrace">
            <a:avLst/>
          </a:prstGeom>
          <a:noFill/>
          <a:ln w="476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6" name="Straight Connector 55"/>
          <p:cNvCxnSpPr/>
          <p:nvPr/>
        </p:nvCxnSpPr>
        <p:spPr bwMode="auto">
          <a:xfrm rot="16200000" flipH="1">
            <a:off x="1028700" y="2457390"/>
            <a:ext cx="228600" cy="152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7" name="Straight Connector 56"/>
          <p:cNvCxnSpPr/>
          <p:nvPr/>
        </p:nvCxnSpPr>
        <p:spPr bwMode="auto">
          <a:xfrm rot="5400000">
            <a:off x="1333500" y="2457390"/>
            <a:ext cx="228600" cy="152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8" name="Left Brace 57"/>
          <p:cNvSpPr/>
          <p:nvPr/>
        </p:nvSpPr>
        <p:spPr bwMode="auto">
          <a:xfrm rot="16200000">
            <a:off x="1409700" y="2000190"/>
            <a:ext cx="304800" cy="381000"/>
          </a:xfrm>
          <a:prstGeom prst="leftBrace">
            <a:avLst/>
          </a:prstGeom>
          <a:noFill/>
          <a:ln w="476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9" name="Left Brace 58"/>
          <p:cNvSpPr/>
          <p:nvPr/>
        </p:nvSpPr>
        <p:spPr bwMode="auto">
          <a:xfrm rot="16200000">
            <a:off x="1866900" y="2000190"/>
            <a:ext cx="304800" cy="381000"/>
          </a:xfrm>
          <a:prstGeom prst="leftBrace">
            <a:avLst/>
          </a:prstGeom>
          <a:noFill/>
          <a:ln w="476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0" name="Left Brace 59"/>
          <p:cNvSpPr/>
          <p:nvPr/>
        </p:nvSpPr>
        <p:spPr bwMode="auto">
          <a:xfrm rot="16200000">
            <a:off x="2324100" y="2000190"/>
            <a:ext cx="304800" cy="381000"/>
          </a:xfrm>
          <a:prstGeom prst="leftBrace">
            <a:avLst/>
          </a:prstGeom>
          <a:noFill/>
          <a:ln w="476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1" name="Left Brace 60"/>
          <p:cNvSpPr/>
          <p:nvPr/>
        </p:nvSpPr>
        <p:spPr bwMode="auto">
          <a:xfrm rot="16200000">
            <a:off x="2781300" y="2000190"/>
            <a:ext cx="304800" cy="381000"/>
          </a:xfrm>
          <a:prstGeom prst="leftBrace">
            <a:avLst/>
          </a:prstGeom>
          <a:noFill/>
          <a:ln w="476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" name="Left Brace 61"/>
          <p:cNvSpPr/>
          <p:nvPr/>
        </p:nvSpPr>
        <p:spPr bwMode="auto">
          <a:xfrm rot="16200000">
            <a:off x="3238500" y="2000193"/>
            <a:ext cx="304800" cy="381000"/>
          </a:xfrm>
          <a:prstGeom prst="leftBrace">
            <a:avLst/>
          </a:prstGeom>
          <a:noFill/>
          <a:ln w="476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3" name="Left Brace 62"/>
          <p:cNvSpPr/>
          <p:nvPr/>
        </p:nvSpPr>
        <p:spPr bwMode="auto">
          <a:xfrm rot="16200000">
            <a:off x="3695700" y="2000193"/>
            <a:ext cx="304800" cy="381000"/>
          </a:xfrm>
          <a:prstGeom prst="leftBrace">
            <a:avLst/>
          </a:prstGeom>
          <a:noFill/>
          <a:ln w="476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4" name="Left Brace 63"/>
          <p:cNvSpPr/>
          <p:nvPr/>
        </p:nvSpPr>
        <p:spPr bwMode="auto">
          <a:xfrm rot="16200000">
            <a:off x="4152900" y="2000193"/>
            <a:ext cx="304800" cy="381000"/>
          </a:xfrm>
          <a:prstGeom prst="leftBrace">
            <a:avLst/>
          </a:prstGeom>
          <a:noFill/>
          <a:ln w="476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5" name="Left Brace 64"/>
          <p:cNvSpPr/>
          <p:nvPr/>
        </p:nvSpPr>
        <p:spPr bwMode="auto">
          <a:xfrm rot="16200000">
            <a:off x="4610100" y="2000191"/>
            <a:ext cx="304800" cy="381000"/>
          </a:xfrm>
          <a:prstGeom prst="leftBrace">
            <a:avLst/>
          </a:prstGeom>
          <a:noFill/>
          <a:ln w="476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6" name="Left Brace 65"/>
          <p:cNvSpPr/>
          <p:nvPr/>
        </p:nvSpPr>
        <p:spPr bwMode="auto">
          <a:xfrm rot="16200000">
            <a:off x="5067300" y="2000194"/>
            <a:ext cx="304800" cy="381000"/>
          </a:xfrm>
          <a:prstGeom prst="leftBrace">
            <a:avLst/>
          </a:prstGeom>
          <a:noFill/>
          <a:ln w="476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7" name="Left Brace 66"/>
          <p:cNvSpPr/>
          <p:nvPr/>
        </p:nvSpPr>
        <p:spPr bwMode="auto">
          <a:xfrm rot="16200000">
            <a:off x="5524500" y="2000194"/>
            <a:ext cx="304800" cy="381000"/>
          </a:xfrm>
          <a:prstGeom prst="leftBrace">
            <a:avLst/>
          </a:prstGeom>
          <a:noFill/>
          <a:ln w="476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8" name="Left Brace 67"/>
          <p:cNvSpPr/>
          <p:nvPr/>
        </p:nvSpPr>
        <p:spPr bwMode="auto">
          <a:xfrm rot="16200000">
            <a:off x="5981700" y="2000194"/>
            <a:ext cx="304800" cy="381000"/>
          </a:xfrm>
          <a:prstGeom prst="leftBrace">
            <a:avLst/>
          </a:prstGeom>
          <a:noFill/>
          <a:ln w="476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9" name="Left Brace 68"/>
          <p:cNvSpPr/>
          <p:nvPr/>
        </p:nvSpPr>
        <p:spPr bwMode="auto">
          <a:xfrm rot="16200000">
            <a:off x="6438900" y="2000194"/>
            <a:ext cx="304800" cy="381000"/>
          </a:xfrm>
          <a:prstGeom prst="leftBrace">
            <a:avLst/>
          </a:prstGeom>
          <a:noFill/>
          <a:ln w="476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0" name="Left Brace 69"/>
          <p:cNvSpPr/>
          <p:nvPr/>
        </p:nvSpPr>
        <p:spPr bwMode="auto">
          <a:xfrm rot="16200000">
            <a:off x="6896100" y="2000197"/>
            <a:ext cx="304800" cy="381000"/>
          </a:xfrm>
          <a:prstGeom prst="leftBrace">
            <a:avLst/>
          </a:prstGeom>
          <a:noFill/>
          <a:ln w="476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1" name="Left Brace 70"/>
          <p:cNvSpPr/>
          <p:nvPr/>
        </p:nvSpPr>
        <p:spPr bwMode="auto">
          <a:xfrm rot="16200000">
            <a:off x="7353300" y="2000197"/>
            <a:ext cx="304800" cy="381000"/>
          </a:xfrm>
          <a:prstGeom prst="leftBrace">
            <a:avLst/>
          </a:prstGeom>
          <a:noFill/>
          <a:ln w="476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2" name="Left Brace 71"/>
          <p:cNvSpPr/>
          <p:nvPr/>
        </p:nvSpPr>
        <p:spPr bwMode="auto">
          <a:xfrm rot="16200000">
            <a:off x="7810500" y="2000197"/>
            <a:ext cx="304800" cy="381000"/>
          </a:xfrm>
          <a:prstGeom prst="leftBrace">
            <a:avLst/>
          </a:prstGeom>
          <a:noFill/>
          <a:ln w="476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1143000" y="247638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+mn-lt"/>
              </a:rPr>
              <a:t>+</a:t>
            </a:r>
          </a:p>
        </p:txBody>
      </p:sp>
      <p:cxnSp>
        <p:nvCxnSpPr>
          <p:cNvPr id="74" name="Straight Connector 73"/>
          <p:cNvCxnSpPr/>
          <p:nvPr/>
        </p:nvCxnSpPr>
        <p:spPr bwMode="auto">
          <a:xfrm rot="16200000" flipH="1">
            <a:off x="1943100" y="2438280"/>
            <a:ext cx="228600" cy="152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5" name="Straight Connector 74"/>
          <p:cNvCxnSpPr/>
          <p:nvPr/>
        </p:nvCxnSpPr>
        <p:spPr bwMode="auto">
          <a:xfrm rot="5400000">
            <a:off x="2247900" y="2438280"/>
            <a:ext cx="228600" cy="152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6" name="TextBox 75"/>
          <p:cNvSpPr txBox="1"/>
          <p:nvPr/>
        </p:nvSpPr>
        <p:spPr>
          <a:xfrm>
            <a:off x="2057400" y="247638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+mn-lt"/>
              </a:rPr>
              <a:t>+</a:t>
            </a:r>
          </a:p>
        </p:txBody>
      </p:sp>
      <p:cxnSp>
        <p:nvCxnSpPr>
          <p:cNvPr id="77" name="Straight Connector 76"/>
          <p:cNvCxnSpPr/>
          <p:nvPr/>
        </p:nvCxnSpPr>
        <p:spPr bwMode="auto">
          <a:xfrm rot="16200000" flipH="1">
            <a:off x="2933700" y="2457390"/>
            <a:ext cx="228600" cy="152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8" name="Straight Connector 77"/>
          <p:cNvCxnSpPr/>
          <p:nvPr/>
        </p:nvCxnSpPr>
        <p:spPr bwMode="auto">
          <a:xfrm rot="5400000">
            <a:off x="3238500" y="2457390"/>
            <a:ext cx="228600" cy="152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9" name="TextBox 78"/>
          <p:cNvSpPr txBox="1"/>
          <p:nvPr/>
        </p:nvSpPr>
        <p:spPr>
          <a:xfrm>
            <a:off x="3048000" y="247638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+mn-lt"/>
              </a:rPr>
              <a:t>+</a:t>
            </a:r>
          </a:p>
        </p:txBody>
      </p:sp>
      <p:cxnSp>
        <p:nvCxnSpPr>
          <p:cNvPr id="80" name="Straight Connector 79"/>
          <p:cNvCxnSpPr/>
          <p:nvPr/>
        </p:nvCxnSpPr>
        <p:spPr bwMode="auto">
          <a:xfrm rot="16200000" flipH="1">
            <a:off x="3848100" y="2457391"/>
            <a:ext cx="228600" cy="152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1" name="Straight Connector 80"/>
          <p:cNvCxnSpPr/>
          <p:nvPr/>
        </p:nvCxnSpPr>
        <p:spPr bwMode="auto">
          <a:xfrm rot="5400000">
            <a:off x="4152900" y="2457391"/>
            <a:ext cx="228600" cy="152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2" name="TextBox 81"/>
          <p:cNvSpPr txBox="1"/>
          <p:nvPr/>
        </p:nvSpPr>
        <p:spPr>
          <a:xfrm>
            <a:off x="3962400" y="247638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+mn-lt"/>
              </a:rPr>
              <a:t>+</a:t>
            </a:r>
          </a:p>
        </p:txBody>
      </p:sp>
      <p:cxnSp>
        <p:nvCxnSpPr>
          <p:cNvPr id="83" name="Straight Connector 82"/>
          <p:cNvCxnSpPr/>
          <p:nvPr/>
        </p:nvCxnSpPr>
        <p:spPr bwMode="auto">
          <a:xfrm rot="16200000" flipH="1">
            <a:off x="4762500" y="2457391"/>
            <a:ext cx="228600" cy="152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4" name="Straight Connector 83"/>
          <p:cNvCxnSpPr/>
          <p:nvPr/>
        </p:nvCxnSpPr>
        <p:spPr bwMode="auto">
          <a:xfrm rot="5400000">
            <a:off x="5067300" y="2457391"/>
            <a:ext cx="228600" cy="152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5" name="TextBox 84"/>
          <p:cNvSpPr txBox="1"/>
          <p:nvPr/>
        </p:nvSpPr>
        <p:spPr>
          <a:xfrm>
            <a:off x="4876800" y="247638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+mn-lt"/>
              </a:rPr>
              <a:t>+</a:t>
            </a:r>
          </a:p>
        </p:txBody>
      </p:sp>
      <p:cxnSp>
        <p:nvCxnSpPr>
          <p:cNvPr id="86" name="Straight Connector 85"/>
          <p:cNvCxnSpPr/>
          <p:nvPr/>
        </p:nvCxnSpPr>
        <p:spPr bwMode="auto">
          <a:xfrm rot="16200000" flipH="1">
            <a:off x="5676900" y="2381191"/>
            <a:ext cx="228600" cy="152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7" name="Straight Connector 86"/>
          <p:cNvCxnSpPr/>
          <p:nvPr/>
        </p:nvCxnSpPr>
        <p:spPr bwMode="auto">
          <a:xfrm rot="5400000">
            <a:off x="5981700" y="2381191"/>
            <a:ext cx="228600" cy="152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8" name="TextBox 87"/>
          <p:cNvSpPr txBox="1"/>
          <p:nvPr/>
        </p:nvSpPr>
        <p:spPr>
          <a:xfrm>
            <a:off x="5791200" y="240018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+mn-lt"/>
              </a:rPr>
              <a:t>+</a:t>
            </a:r>
          </a:p>
        </p:txBody>
      </p:sp>
      <p:cxnSp>
        <p:nvCxnSpPr>
          <p:cNvPr id="89" name="Straight Connector 88"/>
          <p:cNvCxnSpPr/>
          <p:nvPr/>
        </p:nvCxnSpPr>
        <p:spPr bwMode="auto">
          <a:xfrm rot="16200000" flipH="1">
            <a:off x="6591300" y="2381191"/>
            <a:ext cx="228600" cy="152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0" name="Straight Connector 89"/>
          <p:cNvCxnSpPr/>
          <p:nvPr/>
        </p:nvCxnSpPr>
        <p:spPr bwMode="auto">
          <a:xfrm rot="5400000">
            <a:off x="6896100" y="2381191"/>
            <a:ext cx="228600" cy="152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1" name="TextBox 90"/>
          <p:cNvSpPr txBox="1"/>
          <p:nvPr/>
        </p:nvSpPr>
        <p:spPr>
          <a:xfrm>
            <a:off x="6705600" y="240018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+mn-lt"/>
              </a:rPr>
              <a:t>+</a:t>
            </a:r>
          </a:p>
        </p:txBody>
      </p:sp>
      <p:cxnSp>
        <p:nvCxnSpPr>
          <p:cNvPr id="92" name="Straight Connector 91"/>
          <p:cNvCxnSpPr/>
          <p:nvPr/>
        </p:nvCxnSpPr>
        <p:spPr bwMode="auto">
          <a:xfrm rot="16200000" flipH="1">
            <a:off x="7505699" y="2381191"/>
            <a:ext cx="228600" cy="152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3" name="Straight Connector 92"/>
          <p:cNvCxnSpPr/>
          <p:nvPr/>
        </p:nvCxnSpPr>
        <p:spPr bwMode="auto">
          <a:xfrm rot="5400000">
            <a:off x="7810499" y="2381191"/>
            <a:ext cx="228600" cy="152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4" name="TextBox 93"/>
          <p:cNvSpPr txBox="1"/>
          <p:nvPr/>
        </p:nvSpPr>
        <p:spPr>
          <a:xfrm>
            <a:off x="7619999" y="240018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+mn-lt"/>
              </a:rPr>
              <a:t>+</a:t>
            </a:r>
          </a:p>
        </p:txBody>
      </p:sp>
      <p:cxnSp>
        <p:nvCxnSpPr>
          <p:cNvPr id="95" name="Straight Connector 94"/>
          <p:cNvCxnSpPr>
            <a:stCxn id="73" idx="2"/>
          </p:cNvCxnSpPr>
          <p:nvPr/>
        </p:nvCxnSpPr>
        <p:spPr bwMode="auto">
          <a:xfrm rot="16200000" flipH="1">
            <a:off x="1416936" y="2769427"/>
            <a:ext cx="152400" cy="36652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6" name="Straight Connector 95"/>
          <p:cNvCxnSpPr>
            <a:stCxn id="76" idx="2"/>
          </p:cNvCxnSpPr>
          <p:nvPr/>
        </p:nvCxnSpPr>
        <p:spPr bwMode="auto">
          <a:xfrm rot="5400000">
            <a:off x="1950337" y="2754954"/>
            <a:ext cx="152400" cy="39547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7" name="TextBox 96"/>
          <p:cNvSpPr txBox="1"/>
          <p:nvPr/>
        </p:nvSpPr>
        <p:spPr>
          <a:xfrm>
            <a:off x="1600200" y="285738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+mn-lt"/>
              </a:rPr>
              <a:t>+</a:t>
            </a:r>
          </a:p>
        </p:txBody>
      </p:sp>
      <p:cxnSp>
        <p:nvCxnSpPr>
          <p:cNvPr id="98" name="Straight Connector 97"/>
          <p:cNvCxnSpPr/>
          <p:nvPr/>
        </p:nvCxnSpPr>
        <p:spPr bwMode="auto">
          <a:xfrm rot="16200000" flipH="1">
            <a:off x="3307463" y="2750318"/>
            <a:ext cx="152400" cy="36652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9" name="Straight Connector 98"/>
          <p:cNvCxnSpPr/>
          <p:nvPr/>
        </p:nvCxnSpPr>
        <p:spPr bwMode="auto">
          <a:xfrm rot="5400000">
            <a:off x="3840864" y="2735845"/>
            <a:ext cx="152400" cy="39547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0" name="TextBox 99"/>
          <p:cNvSpPr txBox="1"/>
          <p:nvPr/>
        </p:nvSpPr>
        <p:spPr>
          <a:xfrm>
            <a:off x="3476254" y="285738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+mn-lt"/>
              </a:rPr>
              <a:t>+</a:t>
            </a:r>
          </a:p>
        </p:txBody>
      </p:sp>
      <p:cxnSp>
        <p:nvCxnSpPr>
          <p:cNvPr id="101" name="Straight Connector 100"/>
          <p:cNvCxnSpPr/>
          <p:nvPr/>
        </p:nvCxnSpPr>
        <p:spPr bwMode="auto">
          <a:xfrm rot="16200000" flipH="1">
            <a:off x="5136263" y="2750318"/>
            <a:ext cx="152400" cy="36652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2" name="Straight Connector 101"/>
          <p:cNvCxnSpPr/>
          <p:nvPr/>
        </p:nvCxnSpPr>
        <p:spPr bwMode="auto">
          <a:xfrm rot="5400000">
            <a:off x="5669664" y="2735845"/>
            <a:ext cx="152400" cy="39547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3" name="TextBox 102"/>
          <p:cNvSpPr txBox="1"/>
          <p:nvPr/>
        </p:nvSpPr>
        <p:spPr>
          <a:xfrm>
            <a:off x="5305054" y="285738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+mn-lt"/>
              </a:rPr>
              <a:t>+</a:t>
            </a:r>
          </a:p>
        </p:txBody>
      </p:sp>
      <p:cxnSp>
        <p:nvCxnSpPr>
          <p:cNvPr id="104" name="Straight Connector 103"/>
          <p:cNvCxnSpPr/>
          <p:nvPr/>
        </p:nvCxnSpPr>
        <p:spPr bwMode="auto">
          <a:xfrm rot="16200000" flipH="1">
            <a:off x="6965062" y="2674118"/>
            <a:ext cx="152400" cy="36652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5" name="Straight Connector 104"/>
          <p:cNvCxnSpPr/>
          <p:nvPr/>
        </p:nvCxnSpPr>
        <p:spPr bwMode="auto">
          <a:xfrm rot="5400000">
            <a:off x="7498463" y="2659645"/>
            <a:ext cx="152400" cy="39547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6" name="TextBox 105"/>
          <p:cNvSpPr txBox="1"/>
          <p:nvPr/>
        </p:nvSpPr>
        <p:spPr>
          <a:xfrm>
            <a:off x="7133853" y="278118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+mn-lt"/>
              </a:rPr>
              <a:t>+</a:t>
            </a:r>
          </a:p>
        </p:txBody>
      </p:sp>
      <p:cxnSp>
        <p:nvCxnSpPr>
          <p:cNvPr id="107" name="Straight Connector 106"/>
          <p:cNvCxnSpPr/>
          <p:nvPr/>
        </p:nvCxnSpPr>
        <p:spPr bwMode="auto">
          <a:xfrm>
            <a:off x="1905000" y="3181290"/>
            <a:ext cx="671325" cy="28569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8" name="Straight Connector 107"/>
          <p:cNvCxnSpPr/>
          <p:nvPr/>
        </p:nvCxnSpPr>
        <p:spPr bwMode="auto">
          <a:xfrm rot="10800000" flipV="1">
            <a:off x="2728730" y="3181290"/>
            <a:ext cx="776471" cy="28569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9" name="TextBox 108"/>
          <p:cNvSpPr txBox="1"/>
          <p:nvPr/>
        </p:nvSpPr>
        <p:spPr>
          <a:xfrm>
            <a:off x="2485653" y="3314580"/>
            <a:ext cx="3337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 smtClean="0">
                <a:latin typeface="+mn-lt"/>
              </a:rPr>
              <a:t>+</a:t>
            </a:r>
          </a:p>
        </p:txBody>
      </p:sp>
      <p:cxnSp>
        <p:nvCxnSpPr>
          <p:cNvPr id="110" name="Straight Connector 109"/>
          <p:cNvCxnSpPr/>
          <p:nvPr/>
        </p:nvCxnSpPr>
        <p:spPr bwMode="auto">
          <a:xfrm>
            <a:off x="5638799" y="3181290"/>
            <a:ext cx="671325" cy="28569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1" name="Straight Connector 110"/>
          <p:cNvCxnSpPr/>
          <p:nvPr/>
        </p:nvCxnSpPr>
        <p:spPr bwMode="auto">
          <a:xfrm rot="10800000" flipV="1">
            <a:off x="6462529" y="3181290"/>
            <a:ext cx="776471" cy="28569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2" name="TextBox 111"/>
          <p:cNvSpPr txBox="1"/>
          <p:nvPr/>
        </p:nvSpPr>
        <p:spPr>
          <a:xfrm>
            <a:off x="6219452" y="3314580"/>
            <a:ext cx="3337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 smtClean="0">
                <a:latin typeface="+mn-lt"/>
              </a:rPr>
              <a:t>+</a:t>
            </a:r>
          </a:p>
        </p:txBody>
      </p:sp>
      <p:cxnSp>
        <p:nvCxnSpPr>
          <p:cNvPr id="113" name="Straight Connector 112"/>
          <p:cNvCxnSpPr/>
          <p:nvPr/>
        </p:nvCxnSpPr>
        <p:spPr bwMode="auto">
          <a:xfrm>
            <a:off x="2819400" y="3638490"/>
            <a:ext cx="1585724" cy="28569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4" name="Straight Connector 113"/>
          <p:cNvCxnSpPr/>
          <p:nvPr/>
        </p:nvCxnSpPr>
        <p:spPr bwMode="auto">
          <a:xfrm rot="10800000" flipV="1">
            <a:off x="4557530" y="3638490"/>
            <a:ext cx="1690870" cy="28569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5" name="TextBox 114"/>
          <p:cNvSpPr txBox="1"/>
          <p:nvPr/>
        </p:nvSpPr>
        <p:spPr>
          <a:xfrm>
            <a:off x="4343400" y="3638490"/>
            <a:ext cx="3337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 smtClean="0">
                <a:latin typeface="+mn-lt"/>
              </a:rPr>
              <a:t>+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r>
              <a:rPr lang="en-US" dirty="0" smtClean="0"/>
              <a:t>Divide-and-conquer really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066800"/>
            <a:ext cx="8153400" cy="3048000"/>
          </a:xfrm>
        </p:spPr>
        <p:txBody>
          <a:bodyPr/>
          <a:lstStyle/>
          <a:p>
            <a:r>
              <a:rPr lang="en-US" dirty="0" smtClean="0"/>
              <a:t>The key is divide-and-conquer parallelizes the result-combining</a:t>
            </a:r>
          </a:p>
          <a:p>
            <a:pPr lvl="1"/>
            <a:r>
              <a:rPr lang="en-US" i="1" dirty="0" smtClean="0"/>
              <a:t>If</a:t>
            </a:r>
            <a:r>
              <a:rPr lang="en-US" dirty="0" smtClean="0"/>
              <a:t> you have enough processors, total time is height of the tree</a:t>
            </a:r>
          </a:p>
          <a:p>
            <a:pPr lvl="1"/>
            <a:r>
              <a:rPr lang="en-US" dirty="0" smtClean="0"/>
              <a:t>Without enough processors, still getting linear speedup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Will write our parallel algorithms in this style</a:t>
            </a:r>
          </a:p>
          <a:p>
            <a:pPr lvl="1"/>
            <a:r>
              <a:rPr lang="en-US" dirty="0" smtClean="0"/>
              <a:t>But using a special Java library engineered for this style</a:t>
            </a:r>
          </a:p>
          <a:p>
            <a:pPr lvl="2"/>
            <a:r>
              <a:rPr lang="en-US" dirty="0" smtClean="0"/>
              <a:t>Takes care of scheduling the computation well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8" name="Rectangle 7"/>
          <p:cNvSpPr/>
          <p:nvPr/>
        </p:nvSpPr>
        <p:spPr bwMode="auto">
          <a:xfrm>
            <a:off x="914400" y="4248087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066800" y="4248087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371600" y="4248087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1219200" y="4248087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1524000" y="4248087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1676400" y="4248087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1981200" y="4248087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1828800" y="4248087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2133600" y="4248087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2286000" y="4248087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2590800" y="4248087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2438400" y="4248087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2743200" y="4248087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2895600" y="4248087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3200400" y="4248087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3048000" y="4248087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3352800" y="4248087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3505200" y="4248087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3810000" y="4248087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3657600" y="4248087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3962400" y="4248087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4114800" y="4248087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4419600" y="4248087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4267200" y="4248087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4572000" y="4248087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4724400" y="4248087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5029200" y="4248087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4876800" y="4248087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5181600" y="4248087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5334000" y="4248087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5638800" y="4248087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5486400" y="4248087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5791200" y="4248087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5943600" y="4248087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6248400" y="4248087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6096000" y="4248087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6400800" y="4248087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6553200" y="4248087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6858000" y="4248087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6705600" y="4248087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7010400" y="4248087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7162800" y="4248087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7467600" y="4248087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7315200" y="4248087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2" name="Rectangle 51"/>
          <p:cNvSpPr/>
          <p:nvPr/>
        </p:nvSpPr>
        <p:spPr bwMode="auto">
          <a:xfrm>
            <a:off x="7620000" y="4248087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3" name="Rectangle 52"/>
          <p:cNvSpPr/>
          <p:nvPr/>
        </p:nvSpPr>
        <p:spPr bwMode="auto">
          <a:xfrm>
            <a:off x="7772400" y="4248087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4" name="Rectangle 53"/>
          <p:cNvSpPr/>
          <p:nvPr/>
        </p:nvSpPr>
        <p:spPr bwMode="auto">
          <a:xfrm>
            <a:off x="8077200" y="4248087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5" name="Rectangle 54"/>
          <p:cNvSpPr/>
          <p:nvPr/>
        </p:nvSpPr>
        <p:spPr bwMode="auto">
          <a:xfrm>
            <a:off x="7924800" y="4248087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6" name="Left Brace 55"/>
          <p:cNvSpPr/>
          <p:nvPr/>
        </p:nvSpPr>
        <p:spPr bwMode="auto">
          <a:xfrm rot="16200000">
            <a:off x="952500" y="4514787"/>
            <a:ext cx="304800" cy="381000"/>
          </a:xfrm>
          <a:prstGeom prst="leftBrace">
            <a:avLst/>
          </a:prstGeom>
          <a:noFill/>
          <a:ln w="476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" name="Straight Connector 60"/>
          <p:cNvCxnSpPr/>
          <p:nvPr/>
        </p:nvCxnSpPr>
        <p:spPr bwMode="auto">
          <a:xfrm rot="16200000" flipH="1">
            <a:off x="1028700" y="4971990"/>
            <a:ext cx="228600" cy="152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2" name="Straight Connector 61"/>
          <p:cNvCxnSpPr/>
          <p:nvPr/>
        </p:nvCxnSpPr>
        <p:spPr bwMode="auto">
          <a:xfrm rot="5400000">
            <a:off x="1333500" y="4971990"/>
            <a:ext cx="228600" cy="152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1" name="Left Brace 80"/>
          <p:cNvSpPr/>
          <p:nvPr/>
        </p:nvSpPr>
        <p:spPr bwMode="auto">
          <a:xfrm rot="16200000">
            <a:off x="1409700" y="4514790"/>
            <a:ext cx="304800" cy="381000"/>
          </a:xfrm>
          <a:prstGeom prst="leftBrace">
            <a:avLst/>
          </a:prstGeom>
          <a:noFill/>
          <a:ln w="476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2" name="Left Brace 81"/>
          <p:cNvSpPr/>
          <p:nvPr/>
        </p:nvSpPr>
        <p:spPr bwMode="auto">
          <a:xfrm rot="16200000">
            <a:off x="1866900" y="4514790"/>
            <a:ext cx="304800" cy="381000"/>
          </a:xfrm>
          <a:prstGeom prst="leftBrace">
            <a:avLst/>
          </a:prstGeom>
          <a:noFill/>
          <a:ln w="476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3" name="Left Brace 82"/>
          <p:cNvSpPr/>
          <p:nvPr/>
        </p:nvSpPr>
        <p:spPr bwMode="auto">
          <a:xfrm rot="16200000">
            <a:off x="2324100" y="4514790"/>
            <a:ext cx="304800" cy="381000"/>
          </a:xfrm>
          <a:prstGeom prst="leftBrace">
            <a:avLst/>
          </a:prstGeom>
          <a:noFill/>
          <a:ln w="476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4" name="Left Brace 83"/>
          <p:cNvSpPr/>
          <p:nvPr/>
        </p:nvSpPr>
        <p:spPr bwMode="auto">
          <a:xfrm rot="16200000">
            <a:off x="2781300" y="4514790"/>
            <a:ext cx="304800" cy="381000"/>
          </a:xfrm>
          <a:prstGeom prst="leftBrace">
            <a:avLst/>
          </a:prstGeom>
          <a:noFill/>
          <a:ln w="476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5" name="Left Brace 84"/>
          <p:cNvSpPr/>
          <p:nvPr/>
        </p:nvSpPr>
        <p:spPr bwMode="auto">
          <a:xfrm rot="16200000">
            <a:off x="3238500" y="4514793"/>
            <a:ext cx="304800" cy="381000"/>
          </a:xfrm>
          <a:prstGeom prst="leftBrace">
            <a:avLst/>
          </a:prstGeom>
          <a:noFill/>
          <a:ln w="476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6" name="Left Brace 85"/>
          <p:cNvSpPr/>
          <p:nvPr/>
        </p:nvSpPr>
        <p:spPr bwMode="auto">
          <a:xfrm rot="16200000">
            <a:off x="3695700" y="4514793"/>
            <a:ext cx="304800" cy="381000"/>
          </a:xfrm>
          <a:prstGeom prst="leftBrace">
            <a:avLst/>
          </a:prstGeom>
          <a:noFill/>
          <a:ln w="476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7" name="Left Brace 86"/>
          <p:cNvSpPr/>
          <p:nvPr/>
        </p:nvSpPr>
        <p:spPr bwMode="auto">
          <a:xfrm rot="16200000">
            <a:off x="4152900" y="4514793"/>
            <a:ext cx="304800" cy="381000"/>
          </a:xfrm>
          <a:prstGeom prst="leftBrace">
            <a:avLst/>
          </a:prstGeom>
          <a:noFill/>
          <a:ln w="476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8" name="Left Brace 87"/>
          <p:cNvSpPr/>
          <p:nvPr/>
        </p:nvSpPr>
        <p:spPr bwMode="auto">
          <a:xfrm rot="16200000">
            <a:off x="4610100" y="4514791"/>
            <a:ext cx="304800" cy="381000"/>
          </a:xfrm>
          <a:prstGeom prst="leftBrace">
            <a:avLst/>
          </a:prstGeom>
          <a:noFill/>
          <a:ln w="476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9" name="Left Brace 88"/>
          <p:cNvSpPr/>
          <p:nvPr/>
        </p:nvSpPr>
        <p:spPr bwMode="auto">
          <a:xfrm rot="16200000">
            <a:off x="5067300" y="4514794"/>
            <a:ext cx="304800" cy="381000"/>
          </a:xfrm>
          <a:prstGeom prst="leftBrace">
            <a:avLst/>
          </a:prstGeom>
          <a:noFill/>
          <a:ln w="476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0" name="Left Brace 89"/>
          <p:cNvSpPr/>
          <p:nvPr/>
        </p:nvSpPr>
        <p:spPr bwMode="auto">
          <a:xfrm rot="16200000">
            <a:off x="5524500" y="4514794"/>
            <a:ext cx="304800" cy="381000"/>
          </a:xfrm>
          <a:prstGeom prst="leftBrace">
            <a:avLst/>
          </a:prstGeom>
          <a:noFill/>
          <a:ln w="476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1" name="Left Brace 90"/>
          <p:cNvSpPr/>
          <p:nvPr/>
        </p:nvSpPr>
        <p:spPr bwMode="auto">
          <a:xfrm rot="16200000">
            <a:off x="5981700" y="4514794"/>
            <a:ext cx="304800" cy="381000"/>
          </a:xfrm>
          <a:prstGeom prst="leftBrace">
            <a:avLst/>
          </a:prstGeom>
          <a:noFill/>
          <a:ln w="476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2" name="Left Brace 91"/>
          <p:cNvSpPr/>
          <p:nvPr/>
        </p:nvSpPr>
        <p:spPr bwMode="auto">
          <a:xfrm rot="16200000">
            <a:off x="6438900" y="4514794"/>
            <a:ext cx="304800" cy="381000"/>
          </a:xfrm>
          <a:prstGeom prst="leftBrace">
            <a:avLst/>
          </a:prstGeom>
          <a:noFill/>
          <a:ln w="476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3" name="Left Brace 92"/>
          <p:cNvSpPr/>
          <p:nvPr/>
        </p:nvSpPr>
        <p:spPr bwMode="auto">
          <a:xfrm rot="16200000">
            <a:off x="6896100" y="4514797"/>
            <a:ext cx="304800" cy="381000"/>
          </a:xfrm>
          <a:prstGeom prst="leftBrace">
            <a:avLst/>
          </a:prstGeom>
          <a:noFill/>
          <a:ln w="476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4" name="Left Brace 93"/>
          <p:cNvSpPr/>
          <p:nvPr/>
        </p:nvSpPr>
        <p:spPr bwMode="auto">
          <a:xfrm rot="16200000">
            <a:off x="7353300" y="4514797"/>
            <a:ext cx="304800" cy="381000"/>
          </a:xfrm>
          <a:prstGeom prst="leftBrace">
            <a:avLst/>
          </a:prstGeom>
          <a:noFill/>
          <a:ln w="476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5" name="Left Brace 94"/>
          <p:cNvSpPr/>
          <p:nvPr/>
        </p:nvSpPr>
        <p:spPr bwMode="auto">
          <a:xfrm rot="16200000">
            <a:off x="7810500" y="4514797"/>
            <a:ext cx="304800" cy="381000"/>
          </a:xfrm>
          <a:prstGeom prst="leftBrace">
            <a:avLst/>
          </a:prstGeom>
          <a:noFill/>
          <a:ln w="476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1143000" y="499098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+mn-lt"/>
              </a:rPr>
              <a:t>+</a:t>
            </a:r>
          </a:p>
        </p:txBody>
      </p:sp>
      <p:cxnSp>
        <p:nvCxnSpPr>
          <p:cNvPr id="100" name="Straight Connector 99"/>
          <p:cNvCxnSpPr/>
          <p:nvPr/>
        </p:nvCxnSpPr>
        <p:spPr bwMode="auto">
          <a:xfrm rot="16200000" flipH="1">
            <a:off x="1943100" y="4952880"/>
            <a:ext cx="228600" cy="152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1" name="Straight Connector 100"/>
          <p:cNvCxnSpPr/>
          <p:nvPr/>
        </p:nvCxnSpPr>
        <p:spPr bwMode="auto">
          <a:xfrm rot="5400000">
            <a:off x="2247900" y="4952880"/>
            <a:ext cx="228600" cy="152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2" name="TextBox 101"/>
          <p:cNvSpPr txBox="1"/>
          <p:nvPr/>
        </p:nvSpPr>
        <p:spPr>
          <a:xfrm>
            <a:off x="2057400" y="499098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+mn-lt"/>
              </a:rPr>
              <a:t>+</a:t>
            </a:r>
          </a:p>
        </p:txBody>
      </p:sp>
      <p:cxnSp>
        <p:nvCxnSpPr>
          <p:cNvPr id="103" name="Straight Connector 102"/>
          <p:cNvCxnSpPr/>
          <p:nvPr/>
        </p:nvCxnSpPr>
        <p:spPr bwMode="auto">
          <a:xfrm rot="16200000" flipH="1">
            <a:off x="2933700" y="4971990"/>
            <a:ext cx="228600" cy="152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4" name="Straight Connector 103"/>
          <p:cNvCxnSpPr/>
          <p:nvPr/>
        </p:nvCxnSpPr>
        <p:spPr bwMode="auto">
          <a:xfrm rot="5400000">
            <a:off x="3238500" y="4971990"/>
            <a:ext cx="228600" cy="152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5" name="TextBox 104"/>
          <p:cNvSpPr txBox="1"/>
          <p:nvPr/>
        </p:nvSpPr>
        <p:spPr>
          <a:xfrm>
            <a:off x="3048000" y="499098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+mn-lt"/>
              </a:rPr>
              <a:t>+</a:t>
            </a:r>
          </a:p>
        </p:txBody>
      </p:sp>
      <p:cxnSp>
        <p:nvCxnSpPr>
          <p:cNvPr id="106" name="Straight Connector 105"/>
          <p:cNvCxnSpPr/>
          <p:nvPr/>
        </p:nvCxnSpPr>
        <p:spPr bwMode="auto">
          <a:xfrm rot="16200000" flipH="1">
            <a:off x="3848100" y="4971991"/>
            <a:ext cx="228600" cy="152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7" name="Straight Connector 106"/>
          <p:cNvCxnSpPr/>
          <p:nvPr/>
        </p:nvCxnSpPr>
        <p:spPr bwMode="auto">
          <a:xfrm rot="5400000">
            <a:off x="4152900" y="4971991"/>
            <a:ext cx="228600" cy="152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8" name="TextBox 107"/>
          <p:cNvSpPr txBox="1"/>
          <p:nvPr/>
        </p:nvSpPr>
        <p:spPr>
          <a:xfrm>
            <a:off x="3962400" y="499098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+mn-lt"/>
              </a:rPr>
              <a:t>+</a:t>
            </a:r>
          </a:p>
        </p:txBody>
      </p:sp>
      <p:cxnSp>
        <p:nvCxnSpPr>
          <p:cNvPr id="109" name="Straight Connector 108"/>
          <p:cNvCxnSpPr/>
          <p:nvPr/>
        </p:nvCxnSpPr>
        <p:spPr bwMode="auto">
          <a:xfrm rot="16200000" flipH="1">
            <a:off x="4762500" y="4971991"/>
            <a:ext cx="228600" cy="152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0" name="Straight Connector 109"/>
          <p:cNvCxnSpPr/>
          <p:nvPr/>
        </p:nvCxnSpPr>
        <p:spPr bwMode="auto">
          <a:xfrm rot="5400000">
            <a:off x="5067300" y="4971991"/>
            <a:ext cx="228600" cy="152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1" name="TextBox 110"/>
          <p:cNvSpPr txBox="1"/>
          <p:nvPr/>
        </p:nvSpPr>
        <p:spPr>
          <a:xfrm>
            <a:off x="4876800" y="499098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+mn-lt"/>
              </a:rPr>
              <a:t>+</a:t>
            </a:r>
          </a:p>
        </p:txBody>
      </p:sp>
      <p:cxnSp>
        <p:nvCxnSpPr>
          <p:cNvPr id="112" name="Straight Connector 111"/>
          <p:cNvCxnSpPr/>
          <p:nvPr/>
        </p:nvCxnSpPr>
        <p:spPr bwMode="auto">
          <a:xfrm rot="16200000" flipH="1">
            <a:off x="5676900" y="4895791"/>
            <a:ext cx="228600" cy="152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3" name="Straight Connector 112"/>
          <p:cNvCxnSpPr/>
          <p:nvPr/>
        </p:nvCxnSpPr>
        <p:spPr bwMode="auto">
          <a:xfrm rot="5400000">
            <a:off x="5981700" y="4895791"/>
            <a:ext cx="228600" cy="152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4" name="TextBox 113"/>
          <p:cNvSpPr txBox="1"/>
          <p:nvPr/>
        </p:nvSpPr>
        <p:spPr>
          <a:xfrm>
            <a:off x="5791200" y="491478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+mn-lt"/>
              </a:rPr>
              <a:t>+</a:t>
            </a:r>
          </a:p>
        </p:txBody>
      </p:sp>
      <p:cxnSp>
        <p:nvCxnSpPr>
          <p:cNvPr id="115" name="Straight Connector 114"/>
          <p:cNvCxnSpPr/>
          <p:nvPr/>
        </p:nvCxnSpPr>
        <p:spPr bwMode="auto">
          <a:xfrm rot="16200000" flipH="1">
            <a:off x="6591300" y="4895791"/>
            <a:ext cx="228600" cy="152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6" name="Straight Connector 115"/>
          <p:cNvCxnSpPr/>
          <p:nvPr/>
        </p:nvCxnSpPr>
        <p:spPr bwMode="auto">
          <a:xfrm rot="5400000">
            <a:off x="6896100" y="4895791"/>
            <a:ext cx="228600" cy="152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7" name="TextBox 116"/>
          <p:cNvSpPr txBox="1"/>
          <p:nvPr/>
        </p:nvSpPr>
        <p:spPr>
          <a:xfrm>
            <a:off x="6705600" y="491478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+mn-lt"/>
              </a:rPr>
              <a:t>+</a:t>
            </a:r>
          </a:p>
        </p:txBody>
      </p:sp>
      <p:cxnSp>
        <p:nvCxnSpPr>
          <p:cNvPr id="118" name="Straight Connector 117"/>
          <p:cNvCxnSpPr/>
          <p:nvPr/>
        </p:nvCxnSpPr>
        <p:spPr bwMode="auto">
          <a:xfrm rot="16200000" flipH="1">
            <a:off x="7505699" y="4895791"/>
            <a:ext cx="228600" cy="152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9" name="Straight Connector 118"/>
          <p:cNvCxnSpPr/>
          <p:nvPr/>
        </p:nvCxnSpPr>
        <p:spPr bwMode="auto">
          <a:xfrm rot="5400000">
            <a:off x="7810499" y="4895791"/>
            <a:ext cx="228600" cy="152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0" name="TextBox 119"/>
          <p:cNvSpPr txBox="1"/>
          <p:nvPr/>
        </p:nvSpPr>
        <p:spPr>
          <a:xfrm>
            <a:off x="7619999" y="491478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+mn-lt"/>
              </a:rPr>
              <a:t>+</a:t>
            </a:r>
          </a:p>
        </p:txBody>
      </p:sp>
      <p:cxnSp>
        <p:nvCxnSpPr>
          <p:cNvPr id="121" name="Straight Connector 120"/>
          <p:cNvCxnSpPr>
            <a:stCxn id="99" idx="2"/>
          </p:cNvCxnSpPr>
          <p:nvPr/>
        </p:nvCxnSpPr>
        <p:spPr bwMode="auto">
          <a:xfrm rot="16200000" flipH="1">
            <a:off x="1416936" y="5284027"/>
            <a:ext cx="152400" cy="36652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2" name="Straight Connector 121"/>
          <p:cNvCxnSpPr>
            <a:stCxn id="102" idx="2"/>
          </p:cNvCxnSpPr>
          <p:nvPr/>
        </p:nvCxnSpPr>
        <p:spPr bwMode="auto">
          <a:xfrm rot="5400000">
            <a:off x="1950337" y="5269554"/>
            <a:ext cx="152400" cy="39547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3" name="TextBox 122"/>
          <p:cNvSpPr txBox="1"/>
          <p:nvPr/>
        </p:nvSpPr>
        <p:spPr>
          <a:xfrm>
            <a:off x="1600200" y="537198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+mn-lt"/>
              </a:rPr>
              <a:t>+</a:t>
            </a:r>
          </a:p>
        </p:txBody>
      </p:sp>
      <p:cxnSp>
        <p:nvCxnSpPr>
          <p:cNvPr id="127" name="Straight Connector 126"/>
          <p:cNvCxnSpPr/>
          <p:nvPr/>
        </p:nvCxnSpPr>
        <p:spPr bwMode="auto">
          <a:xfrm rot="16200000" flipH="1">
            <a:off x="3307463" y="5264918"/>
            <a:ext cx="152400" cy="36652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8" name="Straight Connector 127"/>
          <p:cNvCxnSpPr/>
          <p:nvPr/>
        </p:nvCxnSpPr>
        <p:spPr bwMode="auto">
          <a:xfrm rot="5400000">
            <a:off x="3840864" y="5250445"/>
            <a:ext cx="152400" cy="39547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9" name="TextBox 128"/>
          <p:cNvSpPr txBox="1"/>
          <p:nvPr/>
        </p:nvSpPr>
        <p:spPr>
          <a:xfrm>
            <a:off x="3476254" y="537198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+mn-lt"/>
              </a:rPr>
              <a:t>+</a:t>
            </a:r>
          </a:p>
        </p:txBody>
      </p:sp>
      <p:cxnSp>
        <p:nvCxnSpPr>
          <p:cNvPr id="130" name="Straight Connector 129"/>
          <p:cNvCxnSpPr/>
          <p:nvPr/>
        </p:nvCxnSpPr>
        <p:spPr bwMode="auto">
          <a:xfrm rot="16200000" flipH="1">
            <a:off x="5136263" y="5264918"/>
            <a:ext cx="152400" cy="36652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1" name="Straight Connector 130"/>
          <p:cNvCxnSpPr/>
          <p:nvPr/>
        </p:nvCxnSpPr>
        <p:spPr bwMode="auto">
          <a:xfrm rot="5400000">
            <a:off x="5669664" y="5250445"/>
            <a:ext cx="152400" cy="39547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2" name="TextBox 131"/>
          <p:cNvSpPr txBox="1"/>
          <p:nvPr/>
        </p:nvSpPr>
        <p:spPr>
          <a:xfrm>
            <a:off x="5305054" y="537198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+mn-lt"/>
              </a:rPr>
              <a:t>+</a:t>
            </a:r>
          </a:p>
        </p:txBody>
      </p:sp>
      <p:cxnSp>
        <p:nvCxnSpPr>
          <p:cNvPr id="133" name="Straight Connector 132"/>
          <p:cNvCxnSpPr/>
          <p:nvPr/>
        </p:nvCxnSpPr>
        <p:spPr bwMode="auto">
          <a:xfrm rot="16200000" flipH="1">
            <a:off x="6965062" y="5188718"/>
            <a:ext cx="152400" cy="36652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4" name="Straight Connector 133"/>
          <p:cNvCxnSpPr/>
          <p:nvPr/>
        </p:nvCxnSpPr>
        <p:spPr bwMode="auto">
          <a:xfrm rot="5400000">
            <a:off x="7498463" y="5174245"/>
            <a:ext cx="152400" cy="39547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5" name="TextBox 134"/>
          <p:cNvSpPr txBox="1"/>
          <p:nvPr/>
        </p:nvSpPr>
        <p:spPr>
          <a:xfrm>
            <a:off x="7133853" y="529578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+mn-lt"/>
              </a:rPr>
              <a:t>+</a:t>
            </a:r>
          </a:p>
        </p:txBody>
      </p:sp>
      <p:cxnSp>
        <p:nvCxnSpPr>
          <p:cNvPr id="136" name="Straight Connector 135"/>
          <p:cNvCxnSpPr/>
          <p:nvPr/>
        </p:nvCxnSpPr>
        <p:spPr bwMode="auto">
          <a:xfrm>
            <a:off x="1905000" y="5695890"/>
            <a:ext cx="671325" cy="28569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7" name="Straight Connector 136"/>
          <p:cNvCxnSpPr/>
          <p:nvPr/>
        </p:nvCxnSpPr>
        <p:spPr bwMode="auto">
          <a:xfrm rot="10800000" flipV="1">
            <a:off x="2728730" y="5695890"/>
            <a:ext cx="776471" cy="28569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8" name="TextBox 137"/>
          <p:cNvSpPr txBox="1"/>
          <p:nvPr/>
        </p:nvSpPr>
        <p:spPr>
          <a:xfrm>
            <a:off x="2485653" y="5829180"/>
            <a:ext cx="3337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 smtClean="0">
                <a:latin typeface="+mn-lt"/>
              </a:rPr>
              <a:t>+</a:t>
            </a:r>
          </a:p>
        </p:txBody>
      </p:sp>
      <p:cxnSp>
        <p:nvCxnSpPr>
          <p:cNvPr id="143" name="Straight Connector 142"/>
          <p:cNvCxnSpPr/>
          <p:nvPr/>
        </p:nvCxnSpPr>
        <p:spPr bwMode="auto">
          <a:xfrm>
            <a:off x="5638799" y="5695890"/>
            <a:ext cx="671325" cy="28569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4" name="Straight Connector 143"/>
          <p:cNvCxnSpPr/>
          <p:nvPr/>
        </p:nvCxnSpPr>
        <p:spPr bwMode="auto">
          <a:xfrm rot="10800000" flipV="1">
            <a:off x="6462529" y="5695890"/>
            <a:ext cx="776471" cy="28569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5" name="TextBox 144"/>
          <p:cNvSpPr txBox="1"/>
          <p:nvPr/>
        </p:nvSpPr>
        <p:spPr>
          <a:xfrm>
            <a:off x="6219452" y="5829180"/>
            <a:ext cx="3337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 smtClean="0">
                <a:latin typeface="+mn-lt"/>
              </a:rPr>
              <a:t>+</a:t>
            </a:r>
          </a:p>
        </p:txBody>
      </p:sp>
      <p:cxnSp>
        <p:nvCxnSpPr>
          <p:cNvPr id="146" name="Straight Connector 145"/>
          <p:cNvCxnSpPr/>
          <p:nvPr/>
        </p:nvCxnSpPr>
        <p:spPr bwMode="auto">
          <a:xfrm>
            <a:off x="2819400" y="6153090"/>
            <a:ext cx="1585724" cy="28569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7" name="Straight Connector 146"/>
          <p:cNvCxnSpPr/>
          <p:nvPr/>
        </p:nvCxnSpPr>
        <p:spPr bwMode="auto">
          <a:xfrm rot="10800000" flipV="1">
            <a:off x="4557530" y="6153090"/>
            <a:ext cx="1690870" cy="28569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8" name="TextBox 147"/>
          <p:cNvSpPr txBox="1"/>
          <p:nvPr/>
        </p:nvSpPr>
        <p:spPr>
          <a:xfrm>
            <a:off x="4343400" y="6153090"/>
            <a:ext cx="3337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 smtClean="0">
                <a:latin typeface="+mn-lt"/>
              </a:rPr>
              <a:t>+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Changing a major assumption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924800" cy="46482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So far most or all of your study of computer science has assumed</a:t>
            </a:r>
          </a:p>
          <a:p>
            <a:pPr algn="ctr">
              <a:buNone/>
            </a:pPr>
            <a:endParaRPr lang="en-US" sz="1400" dirty="0" smtClean="0"/>
          </a:p>
          <a:p>
            <a:pPr algn="ctr">
              <a:buNone/>
            </a:pPr>
            <a:r>
              <a:rPr lang="en-US" sz="2800" i="1" dirty="0" smtClean="0"/>
              <a:t>One thing happened at a time</a:t>
            </a:r>
          </a:p>
          <a:p>
            <a:pPr>
              <a:buNone/>
            </a:pPr>
            <a:endParaRPr lang="en-US" sz="1400" dirty="0" smtClean="0"/>
          </a:p>
          <a:p>
            <a:pPr>
              <a:buNone/>
            </a:pPr>
            <a:r>
              <a:rPr lang="en-US" dirty="0" smtClean="0"/>
              <a:t>Called </a:t>
            </a:r>
            <a:r>
              <a:rPr lang="en-US" dirty="0" smtClean="0">
                <a:solidFill>
                  <a:schemeClr val="accent2"/>
                </a:solidFill>
              </a:rPr>
              <a:t>sequential programming</a:t>
            </a:r>
            <a:r>
              <a:rPr lang="en-US" dirty="0" smtClean="0"/>
              <a:t> – everything part of one sequence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Removing this assumption creates major challenges &amp; opportunities</a:t>
            </a:r>
          </a:p>
          <a:p>
            <a:pPr lvl="1"/>
            <a:r>
              <a:rPr lang="en-US" dirty="0" smtClean="0"/>
              <a:t>Programming: Divide work among </a:t>
            </a:r>
            <a:r>
              <a:rPr lang="en-US" dirty="0" smtClean="0">
                <a:solidFill>
                  <a:schemeClr val="accent2"/>
                </a:solidFill>
              </a:rPr>
              <a:t>threads of execution</a:t>
            </a:r>
            <a:r>
              <a:rPr lang="en-US" dirty="0" smtClean="0"/>
              <a:t> and coordinate (</a:t>
            </a:r>
            <a:r>
              <a:rPr lang="en-US" dirty="0" smtClean="0">
                <a:solidFill>
                  <a:schemeClr val="accent2"/>
                </a:solidFill>
              </a:rPr>
              <a:t>synchronize</a:t>
            </a:r>
            <a:r>
              <a:rPr lang="en-US" dirty="0" smtClean="0"/>
              <a:t>) among them</a:t>
            </a:r>
          </a:p>
          <a:p>
            <a:pPr lvl="1"/>
            <a:r>
              <a:rPr lang="en-US" dirty="0" smtClean="0"/>
              <a:t>Algorithms: How can parallel activity provide speed-up </a:t>
            </a:r>
          </a:p>
          <a:p>
            <a:pPr lvl="1">
              <a:buNone/>
            </a:pPr>
            <a:r>
              <a:rPr lang="en-US" dirty="0" smtClean="0"/>
              <a:t>	(more </a:t>
            </a:r>
            <a:r>
              <a:rPr lang="en-US" dirty="0" smtClean="0">
                <a:solidFill>
                  <a:schemeClr val="accent2"/>
                </a:solidFill>
              </a:rPr>
              <a:t>throughput</a:t>
            </a:r>
            <a:r>
              <a:rPr lang="en-US" dirty="0" smtClean="0"/>
              <a:t>: work done per unit time)</a:t>
            </a:r>
          </a:p>
          <a:p>
            <a:pPr lvl="1"/>
            <a:r>
              <a:rPr lang="en-US" dirty="0" smtClean="0"/>
              <a:t>Data structures: May need to support </a:t>
            </a:r>
            <a:r>
              <a:rPr lang="en-US" dirty="0" smtClean="0">
                <a:solidFill>
                  <a:schemeClr val="accent2"/>
                </a:solidFill>
              </a:rPr>
              <a:t>concurrent access </a:t>
            </a:r>
            <a:r>
              <a:rPr lang="en-US" dirty="0" smtClean="0"/>
              <a:t>(multiple threads operating on data at the same time)</a:t>
            </a:r>
          </a:p>
          <a:p>
            <a:pPr lvl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Java’s fork/join 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7800"/>
            <a:ext cx="8001000" cy="4800600"/>
          </a:xfrm>
        </p:spPr>
        <p:txBody>
          <a:bodyPr/>
          <a:lstStyle/>
          <a:p>
            <a:r>
              <a:rPr lang="en-US" dirty="0" smtClean="0"/>
              <a:t>Java’s threads are too “heavyweight”</a:t>
            </a:r>
          </a:p>
          <a:p>
            <a:pPr lvl="1"/>
            <a:r>
              <a:rPr lang="en-US" dirty="0" smtClean="0"/>
              <a:t>Constant factors, especially space overhead</a:t>
            </a:r>
          </a:p>
          <a:p>
            <a:pPr lvl="1"/>
            <a:r>
              <a:rPr lang="en-US" dirty="0" smtClean="0"/>
              <a:t>Creating 20,000 Java threads just a bad idea </a:t>
            </a:r>
            <a:r>
              <a:rPr lang="en-US" dirty="0" smtClean="0">
                <a:sym typeface="Wingdings" pitchFamily="2" charset="2"/>
              </a:rPr>
              <a:t></a:t>
            </a:r>
            <a:endParaRPr lang="en-US" dirty="0" smtClean="0"/>
          </a:p>
          <a:p>
            <a:pPr lvl="1"/>
            <a:endParaRPr lang="en-US" sz="1000" dirty="0" smtClean="0"/>
          </a:p>
          <a:p>
            <a:r>
              <a:rPr lang="en-US" dirty="0" smtClean="0"/>
              <a:t>The </a:t>
            </a:r>
            <a:r>
              <a:rPr lang="en-US" dirty="0" err="1" smtClean="0">
                <a:solidFill>
                  <a:schemeClr val="accent2"/>
                </a:solidFill>
              </a:rPr>
              <a:t>ForkJoin</a:t>
            </a:r>
            <a:r>
              <a:rPr lang="en-US" dirty="0" smtClean="0">
                <a:solidFill>
                  <a:schemeClr val="accent2"/>
                </a:solidFill>
              </a:rPr>
              <a:t> Framework</a:t>
            </a:r>
            <a:r>
              <a:rPr lang="en-US" dirty="0" smtClean="0"/>
              <a:t> is designed to meet the needs of divide-and-conquer fork-join parallelism</a:t>
            </a:r>
          </a:p>
          <a:p>
            <a:pPr lvl="1"/>
            <a:r>
              <a:rPr lang="en-US" dirty="0" smtClean="0"/>
              <a:t>Introduced in </a:t>
            </a:r>
            <a:r>
              <a:rPr lang="en-US" smtClean="0"/>
              <a:t>Java 7</a:t>
            </a:r>
            <a:endParaRPr lang="en-US" dirty="0" smtClean="0"/>
          </a:p>
          <a:p>
            <a:pPr lvl="1"/>
            <a:r>
              <a:rPr lang="en-US" dirty="0" smtClean="0"/>
              <a:t>Similar libraries available for other languages </a:t>
            </a:r>
          </a:p>
          <a:p>
            <a:pPr lvl="2"/>
            <a:r>
              <a:rPr lang="en-US" dirty="0" smtClean="0"/>
              <a:t>C/C++: </a:t>
            </a:r>
            <a:r>
              <a:rPr lang="en-US" dirty="0" err="1" smtClean="0"/>
              <a:t>Cilk</a:t>
            </a:r>
            <a:r>
              <a:rPr lang="en-US" dirty="0" smtClean="0"/>
              <a:t>, Intel’s Thread Building Blocks</a:t>
            </a:r>
          </a:p>
          <a:p>
            <a:pPr lvl="2"/>
            <a:r>
              <a:rPr lang="en-US" dirty="0" smtClean="0"/>
              <a:t>C#: Task Parallel Library</a:t>
            </a:r>
          </a:p>
          <a:p>
            <a:pPr lvl="2"/>
            <a:r>
              <a:rPr lang="en-US" dirty="0" smtClean="0"/>
              <a:t>…</a:t>
            </a:r>
          </a:p>
          <a:p>
            <a:pPr lvl="1"/>
            <a:r>
              <a:rPr lang="en-US" dirty="0" smtClean="0"/>
              <a:t>Library’s implementation is a fascinating topic for another time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Expressiveness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What can be expressed in this fork/join style?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Many common patterns of data traversal:</a:t>
            </a:r>
          </a:p>
          <a:p>
            <a:r>
              <a:rPr lang="en-US" dirty="0" smtClean="0"/>
              <a:t>map over all elements</a:t>
            </a:r>
          </a:p>
          <a:p>
            <a:pPr lvl="1"/>
            <a:r>
              <a:rPr lang="en-US" dirty="0" smtClean="0"/>
              <a:t>can process each element in parallel</a:t>
            </a:r>
          </a:p>
          <a:p>
            <a:r>
              <a:rPr lang="en-US" dirty="0" smtClean="0"/>
              <a:t>fold/reduce over all elements</a:t>
            </a:r>
          </a:p>
          <a:p>
            <a:pPr lvl="1"/>
            <a:r>
              <a:rPr lang="en-US" dirty="0" smtClean="0"/>
              <a:t>like our sum example</a:t>
            </a:r>
          </a:p>
          <a:p>
            <a:pPr lvl="1"/>
            <a:r>
              <a:rPr lang="en-US" dirty="0" smtClean="0"/>
              <a:t>requires the binary operation to be associative</a:t>
            </a:r>
          </a:p>
          <a:p>
            <a:r>
              <a:rPr lang="en-US" dirty="0" smtClean="0"/>
              <a:t>filter</a:t>
            </a:r>
          </a:p>
          <a:p>
            <a:pPr lvl="1"/>
            <a:r>
              <a:rPr lang="en-US" dirty="0" smtClean="0"/>
              <a:t>can process each element in parallel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 smtClean="0"/>
              <a:t>Java’s new Stream library provides these capabilities directly</a:t>
            </a:r>
          </a:p>
          <a:p>
            <a:r>
              <a:rPr lang="en-US" dirty="0" smtClean="0"/>
              <a:t>programmer does not explicitly write parallel code!</a:t>
            </a:r>
          </a:p>
          <a:p>
            <a:r>
              <a:rPr lang="en-US" dirty="0" smtClean="0"/>
              <a:t>implemented under the covers with the fork/join framework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427707"/>
      </p:ext>
    </p:extLst>
  </p:cSld>
  <p:clrMapOvr>
    <a:masterClrMapping/>
  </p:clrMapOvr>
  <p:transition xmlns:p14="http://schemas.microsoft.com/office/powerpoint/2010/main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simplified view of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7772400" cy="50292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Writing correct and efficient multithreaded code is often much more difficult than for single-threaded (i.e., sequential) code</a:t>
            </a:r>
          </a:p>
          <a:p>
            <a:pPr lvl="1"/>
            <a:r>
              <a:rPr lang="en-US" dirty="0" smtClean="0"/>
              <a:t>Especially in common languages like Java and C</a:t>
            </a:r>
          </a:p>
          <a:p>
            <a:pPr lvl="1"/>
            <a:r>
              <a:rPr lang="en-US" dirty="0" smtClean="0"/>
              <a:t>So typically stay sequential if possible</a:t>
            </a:r>
          </a:p>
          <a:p>
            <a:pPr lvl="1"/>
            <a:endParaRPr lang="en-US" sz="1000" dirty="0" smtClean="0"/>
          </a:p>
          <a:p>
            <a:pPr>
              <a:buNone/>
            </a:pPr>
            <a:r>
              <a:rPr lang="en-US" dirty="0" smtClean="0"/>
              <a:t>From roughly 1980-2005, desktop computers got exponentially faster at running sequential programs</a:t>
            </a:r>
          </a:p>
          <a:p>
            <a:pPr lvl="1"/>
            <a:r>
              <a:rPr lang="en-US" dirty="0" smtClean="0"/>
              <a:t>About twice as fast every couple years</a:t>
            </a:r>
          </a:p>
          <a:p>
            <a:pPr lvl="1"/>
            <a:endParaRPr lang="en-US" sz="1000" dirty="0" smtClean="0"/>
          </a:p>
          <a:p>
            <a:pPr>
              <a:buNone/>
            </a:pPr>
            <a:r>
              <a:rPr lang="en-US" dirty="0" smtClean="0"/>
              <a:t>But nobody knows how to continue this</a:t>
            </a:r>
          </a:p>
          <a:p>
            <a:pPr lvl="1"/>
            <a:r>
              <a:rPr lang="en-US" dirty="0" smtClean="0"/>
              <a:t>Increasing clock rate generates too much heat</a:t>
            </a:r>
          </a:p>
          <a:p>
            <a:pPr lvl="1"/>
            <a:r>
              <a:rPr lang="en-US" dirty="0" smtClean="0"/>
              <a:t>Relative cost of memory access is too high</a:t>
            </a:r>
          </a:p>
          <a:p>
            <a:pPr lvl="1"/>
            <a:r>
              <a:rPr lang="en-US" dirty="0" smtClean="0"/>
              <a:t>But we can keep making “wires exponentially smaller” (</a:t>
            </a:r>
            <a:r>
              <a:rPr lang="en-US" dirty="0" smtClean="0">
                <a:solidFill>
                  <a:schemeClr val="accent2"/>
                </a:solidFill>
              </a:rPr>
              <a:t>Moore’s “Law”</a:t>
            </a:r>
            <a:r>
              <a:rPr lang="en-US" dirty="0" smtClean="0"/>
              <a:t>), so put multiple processors on the same chip (“</a:t>
            </a:r>
            <a:r>
              <a:rPr lang="en-US" dirty="0" smtClean="0">
                <a:solidFill>
                  <a:schemeClr val="accent2"/>
                </a:solidFill>
              </a:rPr>
              <a:t>multicore</a:t>
            </a:r>
            <a:r>
              <a:rPr lang="en-US" dirty="0" smtClean="0"/>
              <a:t>”)</a:t>
            </a:r>
          </a:p>
          <a:p>
            <a:pPr lvl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do with multiple processors?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Next computer you buy will likely have 4 processors</a:t>
            </a:r>
          </a:p>
          <a:p>
            <a:pPr lvl="1"/>
            <a:r>
              <a:rPr lang="en-US" dirty="0" smtClean="0"/>
              <a:t>Wait a few years and it may be 8, 16, 32, …</a:t>
            </a:r>
          </a:p>
          <a:p>
            <a:pPr lvl="1"/>
            <a:r>
              <a:rPr lang="en-US" dirty="0" smtClean="0"/>
              <a:t>The chip companies have decided to do this (not a “law”)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What can you do with them?</a:t>
            </a:r>
          </a:p>
          <a:p>
            <a:pPr lvl="1"/>
            <a:r>
              <a:rPr lang="en-US" dirty="0" smtClean="0"/>
              <a:t>Run multiple totally different programs at the same time</a:t>
            </a:r>
          </a:p>
          <a:p>
            <a:pPr lvl="2"/>
            <a:r>
              <a:rPr lang="en-US" dirty="0" smtClean="0"/>
              <a:t>Already do that? Yes, but with </a:t>
            </a:r>
            <a:r>
              <a:rPr lang="en-US" dirty="0" smtClean="0">
                <a:solidFill>
                  <a:schemeClr val="accent2"/>
                </a:solidFill>
              </a:rPr>
              <a:t>time-slicing</a:t>
            </a:r>
          </a:p>
          <a:p>
            <a:pPr lvl="2"/>
            <a:endParaRPr lang="en-US" dirty="0" smtClean="0">
              <a:solidFill>
                <a:schemeClr val="accent2"/>
              </a:solidFill>
            </a:endParaRPr>
          </a:p>
          <a:p>
            <a:pPr lvl="1"/>
            <a:r>
              <a:rPr lang="en-US" dirty="0" smtClean="0"/>
              <a:t>Do multiple things at once in one program</a:t>
            </a:r>
          </a:p>
          <a:p>
            <a:pPr lvl="2"/>
            <a:r>
              <a:rPr lang="en-US" dirty="0" smtClean="0"/>
              <a:t>Our focus – more difficult</a:t>
            </a:r>
          </a:p>
          <a:p>
            <a:pPr lvl="2"/>
            <a:r>
              <a:rPr lang="en-US" dirty="0" smtClean="0"/>
              <a:t>Requires rethinking everything: data structures, algorithms, etc.</a:t>
            </a:r>
          </a:p>
          <a:p>
            <a:pPr lvl="2"/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dirty="0" smtClean="0"/>
              <a:t>Parallelism vs. Concurrency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7620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Note: Terms not yet standard but the perspective is essential</a:t>
            </a:r>
          </a:p>
          <a:p>
            <a:pPr lvl="1"/>
            <a:r>
              <a:rPr lang="en-US" dirty="0" smtClean="0"/>
              <a:t>Many programmers confuse these concepts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762000" y="4648200"/>
            <a:ext cx="77724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Tx/>
              <a:buNone/>
            </a:pPr>
            <a:r>
              <a:rPr lang="en-US" b="0" dirty="0" smtClean="0"/>
              <a:t>There is some connection:</a:t>
            </a:r>
          </a:p>
          <a:p>
            <a:pPr lvl="1"/>
            <a:r>
              <a:rPr lang="en-US" b="0" dirty="0" smtClean="0"/>
              <a:t>Common to use threads for both</a:t>
            </a:r>
          </a:p>
          <a:p>
            <a:pPr lvl="1"/>
            <a:r>
              <a:rPr lang="en-US" b="0" dirty="0" smtClean="0"/>
              <a:t>If parallel computations need access to shared resources, then the concurrency needs to be managed</a:t>
            </a:r>
            <a:endParaRPr lang="en-US" sz="900" b="0" dirty="0" smtClean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685800" y="2160450"/>
            <a:ext cx="2971800" cy="96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b="0" dirty="0" smtClean="0">
                <a:solidFill>
                  <a:schemeClr val="accent2"/>
                </a:solidFill>
              </a:rPr>
              <a:t>Parallelism:</a:t>
            </a:r>
            <a:r>
              <a:rPr lang="en-US" b="0" dirty="0" smtClean="0"/>
              <a:t> </a:t>
            </a:r>
          </a:p>
          <a:p>
            <a:pPr marL="0" indent="0">
              <a:buFontTx/>
              <a:buNone/>
            </a:pPr>
            <a:r>
              <a:rPr lang="en-US" b="0" dirty="0" smtClean="0"/>
              <a:t>   Use extra resources to </a:t>
            </a:r>
          </a:p>
          <a:p>
            <a:pPr marL="0" indent="0">
              <a:buFontTx/>
              <a:buNone/>
            </a:pPr>
            <a:r>
              <a:rPr lang="en-US" b="0" dirty="0"/>
              <a:t> </a:t>
            </a:r>
            <a:r>
              <a:rPr lang="en-US" b="0" dirty="0" smtClean="0"/>
              <a:t>  solve a problem faster</a:t>
            </a:r>
            <a:endParaRPr lang="en-US" b="0" dirty="0"/>
          </a:p>
        </p:txBody>
      </p:sp>
      <p:cxnSp>
        <p:nvCxnSpPr>
          <p:cNvPr id="9" name="Straight Arrow Connector 8"/>
          <p:cNvCxnSpPr/>
          <p:nvPr/>
        </p:nvCxnSpPr>
        <p:spPr bwMode="auto">
          <a:xfrm flipH="1">
            <a:off x="1828800" y="3732591"/>
            <a:ext cx="533400" cy="609600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" name="Straight Arrow Connector 9"/>
          <p:cNvCxnSpPr/>
          <p:nvPr/>
        </p:nvCxnSpPr>
        <p:spPr bwMode="auto">
          <a:xfrm flipH="1">
            <a:off x="2095500" y="3732591"/>
            <a:ext cx="266700" cy="609600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" name="Straight Arrow Connector 10"/>
          <p:cNvCxnSpPr/>
          <p:nvPr/>
        </p:nvCxnSpPr>
        <p:spPr bwMode="auto">
          <a:xfrm>
            <a:off x="2362200" y="3732591"/>
            <a:ext cx="76200" cy="609600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>
            <a:off x="2362200" y="3732591"/>
            <a:ext cx="457200" cy="609600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3" name="TextBox 12"/>
          <p:cNvSpPr txBox="1"/>
          <p:nvPr/>
        </p:nvSpPr>
        <p:spPr>
          <a:xfrm>
            <a:off x="1738026" y="4248090"/>
            <a:ext cx="13099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i="1" dirty="0" smtClean="0">
                <a:latin typeface="+mn-lt"/>
              </a:rPr>
              <a:t>resources</a:t>
            </a:r>
          </a:p>
        </p:txBody>
      </p:sp>
      <p:sp>
        <p:nvSpPr>
          <p:cNvPr id="14" name="Content Placeholder 2"/>
          <p:cNvSpPr txBox="1">
            <a:spLocks/>
          </p:cNvSpPr>
          <p:nvPr/>
        </p:nvSpPr>
        <p:spPr bwMode="auto">
          <a:xfrm>
            <a:off x="4572000" y="2133600"/>
            <a:ext cx="4114800" cy="10493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b="0" dirty="0" smtClean="0">
                <a:solidFill>
                  <a:schemeClr val="accent2"/>
                </a:solidFill>
              </a:rPr>
              <a:t>Concurrency:</a:t>
            </a:r>
          </a:p>
          <a:p>
            <a:pPr marL="0" indent="0">
              <a:buNone/>
            </a:pPr>
            <a:r>
              <a:rPr lang="en-US" b="0" dirty="0"/>
              <a:t> </a:t>
            </a:r>
            <a:r>
              <a:rPr lang="en-US" b="0" dirty="0" smtClean="0"/>
              <a:t> Correctly </a:t>
            </a:r>
            <a:r>
              <a:rPr lang="en-US" b="0" dirty="0"/>
              <a:t>and </a:t>
            </a:r>
            <a:r>
              <a:rPr lang="en-US" b="0" dirty="0" smtClean="0"/>
              <a:t>efficiently manage </a:t>
            </a:r>
          </a:p>
          <a:p>
            <a:pPr marL="0" indent="0">
              <a:buNone/>
            </a:pPr>
            <a:r>
              <a:rPr lang="en-US" b="0" dirty="0"/>
              <a:t> </a:t>
            </a:r>
            <a:r>
              <a:rPr lang="en-US" b="0" dirty="0" smtClean="0"/>
              <a:t> access </a:t>
            </a:r>
            <a:r>
              <a:rPr lang="en-US" b="0" dirty="0"/>
              <a:t>to shared resources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600066" y="3276600"/>
            <a:ext cx="11673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i="1" dirty="0" smtClean="0">
                <a:latin typeface="+mn-lt"/>
              </a:rPr>
              <a:t>requests</a:t>
            </a:r>
          </a:p>
        </p:txBody>
      </p:sp>
      <p:cxnSp>
        <p:nvCxnSpPr>
          <p:cNvPr id="16" name="Straight Arrow Connector 15"/>
          <p:cNvCxnSpPr/>
          <p:nvPr/>
        </p:nvCxnSpPr>
        <p:spPr bwMode="auto">
          <a:xfrm rot="10800000" flipH="1">
            <a:off x="6216320" y="3581400"/>
            <a:ext cx="533400" cy="609600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chemeClr val="tx1"/>
            </a:solidFill>
            <a:prstDash val="solid"/>
            <a:round/>
            <a:headEnd type="stealth" w="med" len="med"/>
            <a:tailEnd type="none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 rot="10800000" flipH="1">
            <a:off x="6178220" y="3581400"/>
            <a:ext cx="266700" cy="609600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chemeClr val="tx1"/>
            </a:solidFill>
            <a:prstDash val="solid"/>
            <a:round/>
            <a:headEnd type="stealth" w="med" len="med"/>
            <a:tailEnd type="none"/>
          </a:ln>
          <a:effectLst/>
        </p:spPr>
      </p:cxnSp>
      <p:cxnSp>
        <p:nvCxnSpPr>
          <p:cNvPr id="18" name="Straight Arrow Connector 17"/>
          <p:cNvCxnSpPr/>
          <p:nvPr/>
        </p:nvCxnSpPr>
        <p:spPr bwMode="auto">
          <a:xfrm rot="10800000">
            <a:off x="6044868" y="3581400"/>
            <a:ext cx="76200" cy="609600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chemeClr val="tx1"/>
            </a:solidFill>
            <a:prstDash val="solid"/>
            <a:round/>
            <a:headEnd type="stealth" w="med" len="med"/>
            <a:tailEnd type="none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 rot="10800000">
            <a:off x="5606721" y="3581400"/>
            <a:ext cx="457200" cy="609600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chemeClr val="tx1"/>
            </a:solidFill>
            <a:prstDash val="solid"/>
            <a:round/>
            <a:headEnd type="stealth" w="med" len="med"/>
            <a:tailEnd type="none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2037059" y="3335385"/>
            <a:ext cx="7264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i="1" dirty="0" smtClean="0">
                <a:latin typeface="+mn-lt"/>
              </a:rPr>
              <a:t>work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600066" y="4171891"/>
            <a:ext cx="11817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i="1" dirty="0" smtClean="0">
                <a:latin typeface="+mn-lt"/>
              </a:rPr>
              <a:t>resource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dirty="0" smtClean="0"/>
              <a:t>Parallelism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066800"/>
            <a:ext cx="8153400" cy="1981200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solidFill>
                  <a:schemeClr val="accent2"/>
                </a:solidFill>
              </a:rPr>
              <a:t>Parallelism</a:t>
            </a:r>
            <a:r>
              <a:rPr lang="en-US" dirty="0" smtClean="0"/>
              <a:t>: Use extra computational resources to solve a problem faster (increasing throughput via simultaneous execution)</a:t>
            </a:r>
          </a:p>
          <a:p>
            <a:pPr>
              <a:buNone/>
            </a:pPr>
            <a:endParaRPr lang="en-US" sz="800" dirty="0" smtClean="0"/>
          </a:p>
          <a:p>
            <a:pPr>
              <a:buNone/>
            </a:pPr>
            <a:r>
              <a:rPr lang="en-US" i="1" dirty="0" err="1" smtClean="0"/>
              <a:t>Pseudocode</a:t>
            </a:r>
            <a:r>
              <a:rPr lang="en-US" i="1" dirty="0" smtClean="0"/>
              <a:t>  </a:t>
            </a:r>
            <a:r>
              <a:rPr lang="en-US" dirty="0" smtClean="0"/>
              <a:t>for array sum</a:t>
            </a:r>
          </a:p>
          <a:p>
            <a:pPr lvl="1"/>
            <a:r>
              <a:rPr lang="en-US" dirty="0" smtClean="0"/>
              <a:t>Bad style for reasons we’ll see, but may get roughly 4x speedup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838200" y="2895600"/>
            <a:ext cx="7696200" cy="34290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800"/>
              </a:lnSpc>
              <a:buNone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solidFill>
                  <a:srgbClr val="119F33"/>
                </a:solidFill>
                <a:latin typeface="Courier New" pitchFamily="49" charset="0"/>
                <a:cs typeface="Courier New" pitchFamily="49" charset="0"/>
              </a:rPr>
              <a:t>sum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[] </a:t>
            </a:r>
            <a:r>
              <a:rPr lang="en-US" sz="2000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{</a:t>
            </a:r>
          </a:p>
          <a:p>
            <a:pPr>
              <a:lnSpc>
                <a:spcPts val="1800"/>
              </a:lnSpc>
              <a:buNone/>
            </a:pPr>
            <a:r>
              <a:rPr lang="en-US" sz="2000" kern="0" dirty="0" smtClean="0">
                <a:latin typeface="Courier New" pitchFamily="49" charset="0"/>
              </a:rPr>
              <a:t>  </a:t>
            </a:r>
            <a:r>
              <a:rPr lang="en-US" sz="2000" kern="0" dirty="0" smtClean="0">
                <a:solidFill>
                  <a:srgbClr val="119F33"/>
                </a:solidFill>
                <a:latin typeface="Courier New" pitchFamily="49" charset="0"/>
              </a:rPr>
              <a:t>res</a:t>
            </a:r>
            <a:r>
              <a:rPr lang="en-US" sz="2000" kern="0" dirty="0" smtClean="0">
                <a:latin typeface="Courier New" pitchFamily="49" charset="0"/>
              </a:rPr>
              <a:t> =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new</a:t>
            </a:r>
            <a:r>
              <a:rPr lang="en-US" sz="2000" kern="0" dirty="0" smtClean="0">
                <a:latin typeface="Courier New" pitchFamily="49" charset="0"/>
              </a:rPr>
              <a:t> </a:t>
            </a:r>
            <a:r>
              <a:rPr lang="en-US" sz="2000" kern="0" dirty="0" err="1" smtClean="0">
                <a:latin typeface="Courier New" pitchFamily="49" charset="0"/>
              </a:rPr>
              <a:t>int</a:t>
            </a:r>
            <a:r>
              <a:rPr lang="en-US" sz="2000" kern="0" dirty="0" smtClean="0">
                <a:latin typeface="Courier New" pitchFamily="49" charset="0"/>
              </a:rPr>
              <a:t>[4];</a:t>
            </a:r>
          </a:p>
          <a:p>
            <a:pPr>
              <a:lnSpc>
                <a:spcPts val="1800"/>
              </a:lnSpc>
              <a:buNone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</a:t>
            </a:r>
            <a:r>
              <a:rPr kumimoji="0" lang="en-US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119F33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len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= </a:t>
            </a:r>
            <a:r>
              <a:rPr kumimoji="0" lang="en-US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arr.length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;</a:t>
            </a:r>
          </a:p>
          <a:p>
            <a:pPr>
              <a:lnSpc>
                <a:spcPts val="1800"/>
              </a:lnSpc>
              <a:buNone/>
            </a:pPr>
            <a:r>
              <a:rPr lang="en-US" sz="2000" kern="0" noProof="0" dirty="0" smtClean="0">
                <a:latin typeface="Courier New" pitchFamily="49" charset="0"/>
              </a:rPr>
              <a:t>  </a:t>
            </a:r>
            <a:r>
              <a:rPr lang="en-US" sz="2000" kern="0" noProof="0" dirty="0" smtClean="0">
                <a:solidFill>
                  <a:srgbClr val="FF0000"/>
                </a:solidFill>
                <a:latin typeface="Courier New" pitchFamily="49" charset="0"/>
              </a:rPr>
              <a:t>PARFOR</a:t>
            </a:r>
            <a:r>
              <a:rPr lang="en-US" sz="2000" kern="0" noProof="0" dirty="0" smtClean="0">
                <a:latin typeface="Courier New" pitchFamily="49" charset="0"/>
              </a:rPr>
              <a:t>(</a:t>
            </a:r>
            <a:r>
              <a:rPr lang="en-US" sz="2000" kern="0" noProof="0" dirty="0" err="1" smtClean="0">
                <a:solidFill>
                  <a:srgbClr val="119F33"/>
                </a:solidFill>
                <a:latin typeface="Courier New" pitchFamily="49" charset="0"/>
              </a:rPr>
              <a:t>i</a:t>
            </a:r>
            <a:r>
              <a:rPr lang="en-US" sz="2000" kern="0" noProof="0" dirty="0" smtClean="0">
                <a:latin typeface="Courier New" pitchFamily="49" charset="0"/>
              </a:rPr>
              <a:t>=0; </a:t>
            </a:r>
            <a:r>
              <a:rPr lang="en-US" sz="2000" kern="0" noProof="0" dirty="0" err="1" smtClean="0">
                <a:latin typeface="Courier New" pitchFamily="49" charset="0"/>
              </a:rPr>
              <a:t>i</a:t>
            </a:r>
            <a:r>
              <a:rPr lang="en-US" sz="2000" kern="0" noProof="0" dirty="0" smtClean="0">
                <a:latin typeface="Courier New" pitchFamily="49" charset="0"/>
              </a:rPr>
              <a:t> &lt; 4; </a:t>
            </a:r>
            <a:r>
              <a:rPr lang="en-US" sz="2000" kern="0" noProof="0" dirty="0" err="1" smtClean="0">
                <a:latin typeface="Courier New" pitchFamily="49" charset="0"/>
              </a:rPr>
              <a:t>i</a:t>
            </a:r>
            <a:r>
              <a:rPr lang="en-US" sz="2000" kern="0" noProof="0" dirty="0" smtClean="0">
                <a:latin typeface="Courier New" pitchFamily="49" charset="0"/>
              </a:rPr>
              <a:t>++) { </a:t>
            </a:r>
            <a:r>
              <a:rPr lang="en-US" sz="2000" kern="0" noProof="0" dirty="0" smtClean="0">
                <a:solidFill>
                  <a:srgbClr val="7030A0"/>
                </a:solidFill>
                <a:latin typeface="Courier New" pitchFamily="49" charset="0"/>
              </a:rPr>
              <a:t>//parallel iterations</a:t>
            </a:r>
          </a:p>
          <a:p>
            <a:pPr>
              <a:lnSpc>
                <a:spcPts val="1800"/>
              </a:lnSpc>
              <a:buNone/>
            </a:pPr>
            <a:r>
              <a:rPr lang="en-US" sz="2000" kern="0" dirty="0" smtClean="0">
                <a:latin typeface="Courier New" pitchFamily="49" charset="0"/>
              </a:rPr>
              <a:t>    </a:t>
            </a:r>
            <a:r>
              <a:rPr kumimoji="0" lang="en-US" sz="2000" b="1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res[</a:t>
            </a:r>
            <a:r>
              <a:rPr kumimoji="0" lang="en-US" sz="2000" b="1" i="0" u="none" strike="noStrike" kern="0" cap="none" spc="0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i</a:t>
            </a:r>
            <a:r>
              <a:rPr kumimoji="0" lang="en-US" sz="2000" b="1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] = </a:t>
            </a:r>
            <a:r>
              <a:rPr kumimoji="0" lang="en-US" sz="2000" b="1" i="0" u="none" strike="noStrike" kern="0" cap="none" spc="0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sumRange</a:t>
            </a:r>
            <a:r>
              <a:rPr kumimoji="0" lang="en-US" sz="2000" b="1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(</a:t>
            </a:r>
            <a:r>
              <a:rPr kumimoji="0" lang="en-US" sz="2000" b="1" i="0" u="none" strike="noStrike" kern="0" cap="none" spc="0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arr,i</a:t>
            </a:r>
            <a:r>
              <a:rPr kumimoji="0" lang="en-US" sz="2000" b="1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*</a:t>
            </a:r>
            <a:r>
              <a:rPr kumimoji="0" lang="en-US" sz="2000" b="1" i="0" u="none" strike="noStrike" kern="0" cap="none" spc="0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len</a:t>
            </a:r>
            <a:r>
              <a:rPr kumimoji="0" lang="en-US" sz="2000" b="1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/4,(i+1)*</a:t>
            </a:r>
            <a:r>
              <a:rPr kumimoji="0" lang="en-US" sz="2000" b="1" i="0" u="none" strike="noStrike" kern="0" cap="none" spc="0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len</a:t>
            </a:r>
            <a:r>
              <a:rPr kumimoji="0" lang="en-US" sz="2000" b="1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/4);</a:t>
            </a:r>
          </a:p>
          <a:p>
            <a:pPr>
              <a:lnSpc>
                <a:spcPts val="1800"/>
              </a:lnSpc>
              <a:buNone/>
            </a:pPr>
            <a:r>
              <a:rPr lang="en-US" sz="2000" kern="0" noProof="0" dirty="0" smtClean="0">
                <a:latin typeface="Courier New" pitchFamily="49" charset="0"/>
              </a:rPr>
              <a:t>  }</a:t>
            </a: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>
              <a:lnSpc>
                <a:spcPts val="1800"/>
              </a:lnSpc>
              <a:buNone/>
            </a:pPr>
            <a:r>
              <a:rPr lang="en-US" sz="2000" kern="0" dirty="0" smtClean="0">
                <a:latin typeface="Courier New" pitchFamily="49" charset="0"/>
              </a:rPr>
              <a:t> 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return</a:t>
            </a:r>
            <a:r>
              <a:rPr lang="en-US" sz="2000" kern="0" dirty="0" smtClean="0">
                <a:latin typeface="Courier New" pitchFamily="49" charset="0"/>
              </a:rPr>
              <a:t> res[0]+res[1]+res[2]+res[3];</a:t>
            </a: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ts val="1800"/>
              </a:lnSpc>
              <a:spcBef>
                <a:spcPts val="2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</a:rPr>
              <a:t>}</a:t>
            </a:r>
          </a:p>
          <a:p>
            <a:pPr marL="342900" marR="0" lvl="0" indent="-342900" algn="l" defTabSz="914400" rtl="0" eaLnBrk="1" fontAlgn="base" latinLnBrk="0" hangingPunct="1">
              <a:lnSpc>
                <a:spcPts val="1800"/>
              </a:lnSpc>
              <a:spcBef>
                <a:spcPts val="2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000" kern="0" dirty="0" err="1" smtClean="0">
                <a:latin typeface="Courier New" pitchFamily="49" charset="0"/>
              </a:rPr>
              <a:t>int</a:t>
            </a:r>
            <a:r>
              <a:rPr lang="en-US" sz="2000" kern="0" dirty="0" smtClean="0">
                <a:latin typeface="Courier New" pitchFamily="49" charset="0"/>
              </a:rPr>
              <a:t> </a:t>
            </a:r>
            <a:r>
              <a:rPr lang="en-US" sz="2000" kern="0" dirty="0" err="1" smtClean="0">
                <a:solidFill>
                  <a:srgbClr val="119F33"/>
                </a:solidFill>
                <a:latin typeface="Courier New" pitchFamily="49" charset="0"/>
              </a:rPr>
              <a:t>sumRange</a:t>
            </a:r>
            <a:r>
              <a:rPr lang="en-US" sz="2000" kern="0" dirty="0" smtClean="0">
                <a:latin typeface="Courier New" pitchFamily="49" charset="0"/>
              </a:rPr>
              <a:t>(</a:t>
            </a:r>
            <a:r>
              <a:rPr lang="en-US" sz="2000" kern="0" dirty="0" err="1" smtClean="0">
                <a:latin typeface="Courier New" pitchFamily="49" charset="0"/>
              </a:rPr>
              <a:t>int</a:t>
            </a:r>
            <a:r>
              <a:rPr lang="en-US" sz="2000" kern="0" dirty="0" smtClean="0">
                <a:latin typeface="Courier New" pitchFamily="49" charset="0"/>
              </a:rPr>
              <a:t>[] </a:t>
            </a:r>
            <a:r>
              <a:rPr lang="en-US" sz="2000" kern="0" dirty="0" err="1" smtClean="0">
                <a:solidFill>
                  <a:srgbClr val="119F33"/>
                </a:solidFill>
                <a:latin typeface="Courier New" pitchFamily="49" charset="0"/>
              </a:rPr>
              <a:t>arr</a:t>
            </a:r>
            <a:r>
              <a:rPr lang="en-US" sz="2000" kern="0" dirty="0" smtClean="0">
                <a:latin typeface="Courier New" pitchFamily="49" charset="0"/>
              </a:rPr>
              <a:t>, </a:t>
            </a:r>
            <a:r>
              <a:rPr lang="en-US" sz="2000" kern="0" dirty="0" err="1" smtClean="0">
                <a:latin typeface="Courier New" pitchFamily="49" charset="0"/>
              </a:rPr>
              <a:t>int</a:t>
            </a:r>
            <a:r>
              <a:rPr lang="en-US" sz="2000" kern="0" dirty="0" smtClean="0"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rgbClr val="119F33"/>
                </a:solidFill>
                <a:latin typeface="Courier New" pitchFamily="49" charset="0"/>
              </a:rPr>
              <a:t>lo</a:t>
            </a:r>
            <a:r>
              <a:rPr lang="en-US" sz="2000" kern="0" dirty="0" smtClean="0">
                <a:latin typeface="Courier New" pitchFamily="49" charset="0"/>
              </a:rPr>
              <a:t>, </a:t>
            </a:r>
            <a:r>
              <a:rPr lang="en-US" sz="2000" kern="0" dirty="0" err="1" smtClean="0">
                <a:latin typeface="Courier New" pitchFamily="49" charset="0"/>
              </a:rPr>
              <a:t>int</a:t>
            </a:r>
            <a:r>
              <a:rPr lang="en-US" sz="2000" kern="0" dirty="0" smtClean="0"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rgbClr val="119F33"/>
                </a:solidFill>
                <a:latin typeface="Courier New" pitchFamily="49" charset="0"/>
              </a:rPr>
              <a:t>hi</a:t>
            </a:r>
            <a:r>
              <a:rPr lang="en-US" sz="2000" kern="0" dirty="0" smtClean="0">
                <a:latin typeface="Courier New" pitchFamily="49" charset="0"/>
              </a:rPr>
              <a:t>) {</a:t>
            </a:r>
          </a:p>
          <a:p>
            <a:pPr marL="342900" marR="0" lvl="0" indent="-342900" algn="l" defTabSz="914400" rtl="0" eaLnBrk="1" fontAlgn="base" latinLnBrk="0" hangingPunct="1">
              <a:lnSpc>
                <a:spcPts val="1800"/>
              </a:lnSpc>
              <a:spcBef>
                <a:spcPts val="2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000" kern="0" dirty="0" smtClean="0">
                <a:latin typeface="Courier New" pitchFamily="49" charset="0"/>
              </a:rPr>
              <a:t>   </a:t>
            </a:r>
            <a:r>
              <a:rPr lang="en-US" sz="2000" kern="0" dirty="0" smtClean="0">
                <a:solidFill>
                  <a:srgbClr val="119F33"/>
                </a:solidFill>
                <a:latin typeface="Courier New" pitchFamily="49" charset="0"/>
              </a:rPr>
              <a:t>result</a:t>
            </a:r>
            <a:r>
              <a:rPr lang="en-US" sz="2000" kern="0" dirty="0" smtClean="0">
                <a:latin typeface="Courier New" pitchFamily="49" charset="0"/>
              </a:rPr>
              <a:t> = 0;</a:t>
            </a:r>
          </a:p>
          <a:p>
            <a:pPr marL="342900" lvl="0" indent="-342900">
              <a:lnSpc>
                <a:spcPts val="18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latin typeface="Courier New" pitchFamily="49" charset="0"/>
              </a:rPr>
              <a:t>  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for</a:t>
            </a:r>
            <a:r>
              <a:rPr lang="en-US" sz="2000" kern="0" dirty="0" smtClean="0">
                <a:latin typeface="Courier New" pitchFamily="49" charset="0"/>
              </a:rPr>
              <a:t>(</a:t>
            </a:r>
            <a:r>
              <a:rPr lang="en-US" sz="2000" kern="0" dirty="0" smtClean="0">
                <a:solidFill>
                  <a:srgbClr val="119F33"/>
                </a:solidFill>
                <a:latin typeface="Courier New" pitchFamily="49" charset="0"/>
              </a:rPr>
              <a:t>j</a:t>
            </a:r>
            <a:r>
              <a:rPr lang="en-US" sz="2000" kern="0" dirty="0" smtClean="0">
                <a:latin typeface="Courier New" pitchFamily="49" charset="0"/>
              </a:rPr>
              <a:t>=lo; j &lt; hi; j++)</a:t>
            </a:r>
          </a:p>
          <a:p>
            <a:pPr marL="342900" lvl="0" indent="-342900">
              <a:lnSpc>
                <a:spcPts val="18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latin typeface="Courier New" pitchFamily="49" charset="0"/>
              </a:rPr>
              <a:t>      result += </a:t>
            </a:r>
            <a:r>
              <a:rPr lang="en-US" sz="2000" kern="0" dirty="0" err="1" smtClean="0">
                <a:latin typeface="Courier New" pitchFamily="49" charset="0"/>
              </a:rPr>
              <a:t>arr</a:t>
            </a:r>
            <a:r>
              <a:rPr lang="en-US" sz="2000" kern="0" dirty="0" smtClean="0">
                <a:latin typeface="Courier New" pitchFamily="49" charset="0"/>
              </a:rPr>
              <a:t>[j];</a:t>
            </a:r>
          </a:p>
          <a:p>
            <a:pPr marL="342900" lvl="0" indent="-342900">
              <a:lnSpc>
                <a:spcPts val="18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latin typeface="Courier New" pitchFamily="49" charset="0"/>
              </a:rPr>
              <a:t>  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return</a:t>
            </a:r>
            <a:r>
              <a:rPr lang="en-US" sz="2000" kern="0" dirty="0" smtClean="0">
                <a:latin typeface="Courier New" pitchFamily="49" charset="0"/>
              </a:rPr>
              <a:t> result;</a:t>
            </a:r>
          </a:p>
          <a:p>
            <a:pPr marL="342900" lvl="0" indent="-342900">
              <a:lnSpc>
                <a:spcPts val="18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latin typeface="Courier New" pitchFamily="49" charset="0"/>
              </a:rPr>
              <a:t>}</a:t>
            </a: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dirty="0" smtClean="0"/>
              <a:t>Concurrency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43000"/>
            <a:ext cx="7924800" cy="1981200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solidFill>
                  <a:schemeClr val="accent2"/>
                </a:solidFill>
              </a:rPr>
              <a:t>Concurrency:</a:t>
            </a:r>
            <a:r>
              <a:rPr lang="en-US" dirty="0" smtClean="0"/>
              <a:t> Correctly and efficiently manage access to shared resources (from multiple possibly-simultaneous clients)</a:t>
            </a:r>
          </a:p>
          <a:p>
            <a:pPr>
              <a:buNone/>
            </a:pPr>
            <a:endParaRPr lang="en-US" sz="1000" dirty="0" smtClean="0"/>
          </a:p>
          <a:p>
            <a:pPr>
              <a:buNone/>
            </a:pPr>
            <a:r>
              <a:rPr lang="en-US" i="1" dirty="0" err="1"/>
              <a:t>Pseudocode</a:t>
            </a:r>
            <a:r>
              <a:rPr lang="en-US" i="1" dirty="0"/>
              <a:t> </a:t>
            </a:r>
            <a:r>
              <a:rPr lang="en-US" dirty="0"/>
              <a:t> for a shared chaining </a:t>
            </a:r>
            <a:r>
              <a:rPr lang="en-US" dirty="0" err="1"/>
              <a:t>hashtable</a:t>
            </a:r>
            <a:endParaRPr lang="en-US" dirty="0"/>
          </a:p>
          <a:p>
            <a:pPr lvl="1"/>
            <a:r>
              <a:rPr lang="en-US" dirty="0"/>
              <a:t>Prevent </a:t>
            </a:r>
            <a:r>
              <a:rPr lang="en-US" i="1" dirty="0"/>
              <a:t>bad </a:t>
            </a:r>
            <a:r>
              <a:rPr lang="en-US" i="1" dirty="0" err="1"/>
              <a:t>interleavings</a:t>
            </a:r>
            <a:r>
              <a:rPr lang="en-US" dirty="0"/>
              <a:t> </a:t>
            </a:r>
            <a:r>
              <a:rPr lang="en-US" dirty="0" smtClean="0"/>
              <a:t>(correctness)</a:t>
            </a:r>
          </a:p>
          <a:p>
            <a:pPr lvl="1"/>
            <a:r>
              <a:rPr lang="en-US" dirty="0" smtClean="0"/>
              <a:t>But </a:t>
            </a:r>
            <a:r>
              <a:rPr lang="en-US" dirty="0"/>
              <a:t>allow some concurrent </a:t>
            </a:r>
            <a:r>
              <a:rPr lang="en-US" dirty="0" smtClean="0"/>
              <a:t>access (performance)</a:t>
            </a:r>
            <a:endParaRPr lang="en-US" dirty="0"/>
          </a:p>
          <a:p>
            <a:pPr>
              <a:buNone/>
            </a:pPr>
            <a:endParaRPr lang="en-US" sz="10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3276600"/>
            <a:ext cx="8458200" cy="31242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800"/>
              </a:lnSpc>
              <a:buNone/>
            </a:pP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class</a:t>
            </a:r>
            <a:r>
              <a:rPr lang="en-US" sz="2000" kern="0" dirty="0" smtClean="0">
                <a:latin typeface="Courier New" pitchFamily="49" charset="0"/>
              </a:rPr>
              <a:t> </a:t>
            </a:r>
            <a:r>
              <a:rPr lang="en-US" sz="2000" kern="0" dirty="0" err="1" smtClean="0">
                <a:solidFill>
                  <a:srgbClr val="119F33"/>
                </a:solidFill>
                <a:latin typeface="Courier New" pitchFamily="49" charset="0"/>
              </a:rPr>
              <a:t>Hashtable</a:t>
            </a:r>
            <a:r>
              <a:rPr lang="en-US" sz="2000" kern="0" dirty="0" smtClean="0">
                <a:latin typeface="Courier New" pitchFamily="49" charset="0"/>
              </a:rPr>
              <a:t>&lt;</a:t>
            </a:r>
            <a:r>
              <a:rPr lang="en-US" sz="2000" kern="0" dirty="0" smtClean="0">
                <a:solidFill>
                  <a:srgbClr val="119F33"/>
                </a:solidFill>
                <a:latin typeface="Courier New" pitchFamily="49" charset="0"/>
              </a:rPr>
              <a:t>K</a:t>
            </a:r>
            <a:r>
              <a:rPr lang="en-US" sz="2000" kern="0" dirty="0" smtClean="0">
                <a:latin typeface="Courier New" pitchFamily="49" charset="0"/>
              </a:rPr>
              <a:t>,</a:t>
            </a:r>
            <a:r>
              <a:rPr lang="en-US" sz="2000" kern="0" dirty="0" smtClean="0">
                <a:solidFill>
                  <a:srgbClr val="119F33"/>
                </a:solidFill>
                <a:latin typeface="Courier New" pitchFamily="49" charset="0"/>
              </a:rPr>
              <a:t>V</a:t>
            </a:r>
            <a:r>
              <a:rPr lang="en-US" sz="2000" kern="0" dirty="0" smtClean="0">
                <a:latin typeface="Courier New" pitchFamily="49" charset="0"/>
              </a:rPr>
              <a:t>&gt; {</a:t>
            </a:r>
          </a:p>
          <a:p>
            <a:pPr>
              <a:lnSpc>
                <a:spcPts val="1800"/>
              </a:lnSpc>
              <a:buNone/>
            </a:pPr>
            <a:r>
              <a:rPr lang="en-US" sz="2000" kern="0" dirty="0" smtClean="0">
                <a:latin typeface="Courier New" pitchFamily="49" charset="0"/>
              </a:rPr>
              <a:t>   …</a:t>
            </a:r>
          </a:p>
          <a:p>
            <a:pPr>
              <a:lnSpc>
                <a:spcPts val="1800"/>
              </a:lnSpc>
              <a:buNone/>
            </a:pPr>
            <a:r>
              <a:rPr lang="en-US" sz="2000" kern="0" dirty="0" smtClean="0">
                <a:latin typeface="Courier New" pitchFamily="49" charset="0"/>
              </a:rPr>
              <a:t>   void </a:t>
            </a:r>
            <a:r>
              <a:rPr lang="en-US" sz="2000" kern="0" dirty="0" smtClean="0">
                <a:solidFill>
                  <a:srgbClr val="119F33"/>
                </a:solidFill>
                <a:latin typeface="Courier New" pitchFamily="49" charset="0"/>
              </a:rPr>
              <a:t>insert</a:t>
            </a:r>
            <a:r>
              <a:rPr lang="en-US" sz="2000" kern="0" dirty="0" smtClean="0">
                <a:latin typeface="Courier New" pitchFamily="49" charset="0"/>
              </a:rPr>
              <a:t>(K </a:t>
            </a:r>
            <a:r>
              <a:rPr lang="en-US" sz="2000" kern="0" dirty="0" smtClean="0">
                <a:solidFill>
                  <a:srgbClr val="119F33"/>
                </a:solidFill>
                <a:latin typeface="Courier New" pitchFamily="49" charset="0"/>
              </a:rPr>
              <a:t>key</a:t>
            </a:r>
            <a:r>
              <a:rPr lang="en-US" sz="2000" kern="0" dirty="0" smtClean="0">
                <a:latin typeface="Courier New" pitchFamily="49" charset="0"/>
              </a:rPr>
              <a:t>, V </a:t>
            </a:r>
            <a:r>
              <a:rPr lang="en-US" sz="2000" kern="0" dirty="0" smtClean="0">
                <a:solidFill>
                  <a:srgbClr val="119F33"/>
                </a:solidFill>
                <a:latin typeface="Courier New" pitchFamily="49" charset="0"/>
              </a:rPr>
              <a:t>value</a:t>
            </a:r>
            <a:r>
              <a:rPr lang="en-US" sz="2000" kern="0" dirty="0" smtClean="0">
                <a:latin typeface="Courier New" pitchFamily="49" charset="0"/>
              </a:rPr>
              <a:t>) {</a:t>
            </a:r>
          </a:p>
          <a:p>
            <a:pPr>
              <a:lnSpc>
                <a:spcPts val="1800"/>
              </a:lnSpc>
              <a:buNone/>
            </a:pPr>
            <a:r>
              <a:rPr lang="en-US" sz="2000" kern="0" dirty="0" smtClean="0">
                <a:latin typeface="Courier New" pitchFamily="49" charset="0"/>
              </a:rPr>
              <a:t>      </a:t>
            </a:r>
            <a:r>
              <a:rPr lang="en-US" sz="2000" kern="0" dirty="0" err="1" smtClean="0">
                <a:latin typeface="Courier New" pitchFamily="49" charset="0"/>
              </a:rPr>
              <a:t>int</a:t>
            </a:r>
            <a:r>
              <a:rPr lang="en-US" sz="2000" kern="0" dirty="0" smtClean="0"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rgbClr val="119F33"/>
                </a:solidFill>
                <a:latin typeface="Courier New" pitchFamily="49" charset="0"/>
              </a:rPr>
              <a:t>bucket</a:t>
            </a:r>
            <a:r>
              <a:rPr lang="en-US" sz="2000" kern="0" dirty="0" smtClean="0">
                <a:latin typeface="Courier New" pitchFamily="49" charset="0"/>
              </a:rPr>
              <a:t> = …;</a:t>
            </a:r>
          </a:p>
          <a:p>
            <a:pPr>
              <a:lnSpc>
                <a:spcPts val="1800"/>
              </a:lnSpc>
              <a:buNone/>
            </a:pPr>
            <a:r>
              <a:rPr lang="en-US" sz="2000" kern="0" dirty="0" smtClean="0">
                <a:latin typeface="Courier New" pitchFamily="49" charset="0"/>
              </a:rPr>
              <a:t>      </a:t>
            </a:r>
            <a:r>
              <a:rPr lang="en-US" sz="2000" i="1" kern="0" dirty="0" smtClean="0">
                <a:latin typeface="Courier New" pitchFamily="49" charset="0"/>
              </a:rPr>
              <a:t>prevent-other-inserts/lookups in table[bucket]</a:t>
            </a:r>
          </a:p>
          <a:p>
            <a:pPr>
              <a:lnSpc>
                <a:spcPts val="1800"/>
              </a:lnSpc>
              <a:buNone/>
            </a:pPr>
            <a:r>
              <a:rPr lang="en-US" sz="2000" i="1" kern="0" dirty="0" smtClean="0">
                <a:latin typeface="Courier New" pitchFamily="49" charset="0"/>
              </a:rPr>
              <a:t>      do the insertion</a:t>
            </a:r>
          </a:p>
          <a:p>
            <a:pPr>
              <a:lnSpc>
                <a:spcPts val="1800"/>
              </a:lnSpc>
              <a:buNone/>
            </a:pPr>
            <a:r>
              <a:rPr lang="en-US" sz="2000" i="1" kern="0" dirty="0" smtClean="0">
                <a:latin typeface="Courier New" pitchFamily="49" charset="0"/>
              </a:rPr>
              <a:t>      re-enable access to </a:t>
            </a:r>
            <a:r>
              <a:rPr lang="en-US" sz="2000" i="1" kern="0" dirty="0" err="1" smtClean="0">
                <a:latin typeface="Courier New" pitchFamily="49" charset="0"/>
              </a:rPr>
              <a:t>arr</a:t>
            </a:r>
            <a:r>
              <a:rPr lang="en-US" sz="2000" i="1" kern="0" dirty="0" smtClean="0">
                <a:latin typeface="Courier New" pitchFamily="49" charset="0"/>
              </a:rPr>
              <a:t>[bucket]</a:t>
            </a:r>
          </a:p>
          <a:p>
            <a:pPr>
              <a:lnSpc>
                <a:spcPts val="1800"/>
              </a:lnSpc>
              <a:buNone/>
            </a:pPr>
            <a:r>
              <a:rPr lang="en-US" sz="2000" kern="0" dirty="0" smtClean="0">
                <a:latin typeface="Courier New" pitchFamily="49" charset="0"/>
              </a:rPr>
              <a:t>   }</a:t>
            </a:r>
          </a:p>
          <a:p>
            <a:pPr>
              <a:lnSpc>
                <a:spcPts val="1800"/>
              </a:lnSpc>
              <a:buNone/>
            </a:pPr>
            <a:r>
              <a:rPr lang="en-US" sz="2000" kern="0" dirty="0" smtClean="0">
                <a:latin typeface="Courier New" pitchFamily="49" charset="0"/>
              </a:rPr>
              <a:t>   V </a:t>
            </a:r>
            <a:r>
              <a:rPr lang="en-US" sz="2000" kern="0" dirty="0" smtClean="0">
                <a:solidFill>
                  <a:srgbClr val="119F33"/>
                </a:solidFill>
                <a:latin typeface="Courier New" pitchFamily="49" charset="0"/>
              </a:rPr>
              <a:t>lookup</a:t>
            </a:r>
            <a:r>
              <a:rPr lang="en-US" sz="2000" kern="0" dirty="0" smtClean="0">
                <a:latin typeface="Courier New" pitchFamily="49" charset="0"/>
              </a:rPr>
              <a:t>(K </a:t>
            </a:r>
            <a:r>
              <a:rPr lang="en-US" sz="2000" kern="0" dirty="0" smtClean="0">
                <a:solidFill>
                  <a:srgbClr val="119F33"/>
                </a:solidFill>
                <a:latin typeface="Courier New" pitchFamily="49" charset="0"/>
              </a:rPr>
              <a:t>key</a:t>
            </a:r>
            <a:r>
              <a:rPr lang="en-US" sz="2000" kern="0" dirty="0" smtClean="0">
                <a:latin typeface="Courier New" pitchFamily="49" charset="0"/>
              </a:rPr>
              <a:t>) {</a:t>
            </a:r>
          </a:p>
          <a:p>
            <a:pPr>
              <a:lnSpc>
                <a:spcPts val="1800"/>
              </a:lnSpc>
              <a:buNone/>
            </a:pPr>
            <a:r>
              <a:rPr lang="en-US" sz="2000" kern="0" dirty="0" smtClean="0">
                <a:latin typeface="Courier New" pitchFamily="49" charset="0"/>
              </a:rPr>
              <a:t>	</a:t>
            </a:r>
            <a:r>
              <a:rPr lang="en-US" sz="2000" i="1" kern="0" dirty="0" smtClean="0">
                <a:latin typeface="Courier New" pitchFamily="49" charset="0"/>
              </a:rPr>
              <a:t>(like insert, but can allow concurrent </a:t>
            </a:r>
          </a:p>
          <a:p>
            <a:pPr>
              <a:lnSpc>
                <a:spcPts val="1800"/>
              </a:lnSpc>
              <a:buNone/>
            </a:pPr>
            <a:r>
              <a:rPr lang="en-US" sz="2000" i="1" kern="0" dirty="0" smtClean="0">
                <a:latin typeface="Courier New" pitchFamily="49" charset="0"/>
              </a:rPr>
              <a:t>	 lookups to same bucket)</a:t>
            </a:r>
          </a:p>
          <a:p>
            <a:pPr>
              <a:lnSpc>
                <a:spcPts val="1800"/>
              </a:lnSpc>
              <a:buNone/>
            </a:pPr>
            <a:r>
              <a:rPr lang="en-US" sz="2000" kern="0" dirty="0" smtClean="0">
                <a:latin typeface="Courier New" pitchFamily="49" charset="0"/>
              </a:rPr>
              <a:t>   }</a:t>
            </a:r>
          </a:p>
          <a:p>
            <a:pPr>
              <a:lnSpc>
                <a:spcPts val="1800"/>
              </a:lnSpc>
              <a:buNone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8077200" cy="48006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The model we will assume is </a:t>
            </a:r>
            <a:r>
              <a:rPr lang="en-US" dirty="0" smtClean="0">
                <a:solidFill>
                  <a:schemeClr val="accent2"/>
                </a:solidFill>
              </a:rPr>
              <a:t>shared memory</a:t>
            </a:r>
            <a:r>
              <a:rPr lang="en-US" dirty="0" smtClean="0"/>
              <a:t> with </a:t>
            </a:r>
            <a:r>
              <a:rPr lang="en-US" dirty="0" smtClean="0">
                <a:solidFill>
                  <a:schemeClr val="accent2"/>
                </a:solidFill>
              </a:rPr>
              <a:t>explicit threads</a:t>
            </a:r>
          </a:p>
          <a:p>
            <a:pPr>
              <a:buNone/>
            </a:pPr>
            <a:endParaRPr lang="en-US" sz="1000" dirty="0" smtClean="0"/>
          </a:p>
          <a:p>
            <a:pPr>
              <a:buNone/>
            </a:pPr>
            <a:r>
              <a:rPr lang="en-US" dirty="0" smtClean="0"/>
              <a:t>Old story: A running program has</a:t>
            </a:r>
          </a:p>
          <a:p>
            <a:pPr lvl="1"/>
            <a:r>
              <a:rPr lang="en-US" dirty="0" smtClean="0"/>
              <a:t>One </a:t>
            </a:r>
            <a:r>
              <a:rPr lang="en-US" i="1" dirty="0" smtClean="0">
                <a:solidFill>
                  <a:schemeClr val="accent2"/>
                </a:solidFill>
              </a:rPr>
              <a:t>call stack</a:t>
            </a:r>
            <a:r>
              <a:rPr lang="en-US" dirty="0" smtClean="0"/>
              <a:t> (with each </a:t>
            </a:r>
            <a:r>
              <a:rPr lang="en-US" i="1" dirty="0" smtClean="0">
                <a:solidFill>
                  <a:schemeClr val="accent2"/>
                </a:solidFill>
              </a:rPr>
              <a:t>stack frame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smtClean="0"/>
              <a:t>holding local variables) </a:t>
            </a:r>
          </a:p>
          <a:p>
            <a:pPr lvl="1"/>
            <a:r>
              <a:rPr lang="en-US" dirty="0" smtClean="0"/>
              <a:t>One </a:t>
            </a:r>
            <a:r>
              <a:rPr lang="en-US" i="1" dirty="0" smtClean="0">
                <a:solidFill>
                  <a:schemeClr val="accent2"/>
                </a:solidFill>
              </a:rPr>
              <a:t>program counter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smtClean="0"/>
              <a:t>(current statement executing)</a:t>
            </a:r>
          </a:p>
          <a:p>
            <a:pPr lvl="1"/>
            <a:r>
              <a:rPr lang="en-US" dirty="0" smtClean="0"/>
              <a:t>Objects (created by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dirty="0" smtClean="0"/>
              <a:t>) in the </a:t>
            </a:r>
            <a:r>
              <a:rPr lang="en-US" i="1" dirty="0" smtClean="0">
                <a:solidFill>
                  <a:schemeClr val="accent2"/>
                </a:solidFill>
              </a:rPr>
              <a:t>heap</a:t>
            </a:r>
            <a:endParaRPr lang="en-US" dirty="0" smtClean="0"/>
          </a:p>
          <a:p>
            <a:pPr lvl="1"/>
            <a:endParaRPr lang="en-US" sz="1000" dirty="0" smtClean="0"/>
          </a:p>
          <a:p>
            <a:pPr>
              <a:buNone/>
            </a:pPr>
            <a:r>
              <a:rPr lang="en-US" dirty="0" smtClean="0"/>
              <a:t>New story:</a:t>
            </a:r>
          </a:p>
          <a:p>
            <a:pPr lvl="1"/>
            <a:r>
              <a:rPr lang="en-US" dirty="0" smtClean="0"/>
              <a:t>A set of </a:t>
            </a:r>
            <a:r>
              <a:rPr lang="en-US" i="1" dirty="0" smtClean="0">
                <a:solidFill>
                  <a:schemeClr val="accent2"/>
                </a:solidFill>
              </a:rPr>
              <a:t>threads</a:t>
            </a:r>
            <a:r>
              <a:rPr lang="en-US" dirty="0" smtClean="0"/>
              <a:t>, each with its own call stack &amp; program counter</a:t>
            </a:r>
          </a:p>
          <a:p>
            <a:pPr lvl="2"/>
            <a:r>
              <a:rPr lang="en-US" dirty="0" smtClean="0"/>
              <a:t>No access to another thread’s local variables</a:t>
            </a:r>
          </a:p>
          <a:p>
            <a:pPr lvl="1"/>
            <a:r>
              <a:rPr lang="en-US" dirty="0" smtClean="0"/>
              <a:t>Threads can (implicitly) share all the objects on the heap</a:t>
            </a:r>
          </a:p>
          <a:p>
            <a:pPr lvl="1"/>
            <a:r>
              <a:rPr lang="en-US" dirty="0" smtClean="0"/>
              <a:t>Threads execute independent of one another</a:t>
            </a:r>
          </a:p>
          <a:p>
            <a:pPr lvl="2"/>
            <a:r>
              <a:rPr lang="en-US" dirty="0"/>
              <a:t>e</a:t>
            </a:r>
            <a:r>
              <a:rPr lang="en-US" dirty="0" smtClean="0"/>
              <a:t>xcept when explicitly synchronized by the programmer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7772400" cy="1143000"/>
          </a:xfrm>
        </p:spPr>
        <p:txBody>
          <a:bodyPr/>
          <a:lstStyle/>
          <a:p>
            <a:r>
              <a:rPr lang="en-US" dirty="0" smtClean="0"/>
              <a:t>Shared memory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Oval 6"/>
          <p:cNvSpPr/>
          <p:nvPr/>
        </p:nvSpPr>
        <p:spPr bwMode="auto">
          <a:xfrm>
            <a:off x="3952038" y="3124200"/>
            <a:ext cx="3581400" cy="3352800"/>
          </a:xfrm>
          <a:prstGeom prst="ellipse">
            <a:avLst/>
          </a:prstGeom>
          <a:noFill/>
          <a:ln w="476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4779899" y="4353580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4932299" y="4353580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4779899" y="5039380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4932299" y="5039380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5084699" y="5039380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5237099" y="5039380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5389499" y="4505980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5541899" y="4505980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5999099" y="4277380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6151499" y="4277380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5237099" y="3667780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5389499" y="3667780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5541899" y="3667780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5694299" y="3667780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6837299" y="4734580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6989699" y="4734580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7142099" y="4734580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7294499" y="4734580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4932299" y="5572780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5084699" y="5572780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5237099" y="5572780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5389499" y="5572780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5541899" y="5572780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5694299" y="5572780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5846699" y="5572780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5999099" y="5572780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6151499" y="5572780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5" name="Straight Arrow Connector 34"/>
          <p:cNvCxnSpPr>
            <a:stCxn id="21" idx="2"/>
            <a:endCxn id="16" idx="0"/>
          </p:cNvCxnSpPr>
          <p:nvPr/>
        </p:nvCxnSpPr>
        <p:spPr bwMode="auto">
          <a:xfrm rot="16200000" flipH="1">
            <a:off x="5732399" y="3934480"/>
            <a:ext cx="381000" cy="3048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6" name="Straight Arrow Connector 35"/>
          <p:cNvCxnSpPr>
            <a:stCxn id="9" idx="0"/>
            <a:endCxn id="14" idx="1"/>
          </p:cNvCxnSpPr>
          <p:nvPr/>
        </p:nvCxnSpPr>
        <p:spPr bwMode="auto">
          <a:xfrm rot="16200000" flipH="1">
            <a:off x="5065649" y="4296430"/>
            <a:ext cx="266700" cy="3810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7" name="Straight Arrow Connector 36"/>
          <p:cNvCxnSpPr>
            <a:stCxn id="15" idx="3"/>
            <a:endCxn id="16" idx="1"/>
          </p:cNvCxnSpPr>
          <p:nvPr/>
        </p:nvCxnSpPr>
        <p:spPr bwMode="auto">
          <a:xfrm flipV="1">
            <a:off x="5694299" y="4391680"/>
            <a:ext cx="304800" cy="228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8" name="Straight Arrow Connector 37"/>
          <p:cNvCxnSpPr>
            <a:stCxn id="26" idx="0"/>
            <a:endCxn id="10" idx="2"/>
          </p:cNvCxnSpPr>
          <p:nvPr/>
        </p:nvCxnSpPr>
        <p:spPr bwMode="auto">
          <a:xfrm rot="16200000" flipV="1">
            <a:off x="4779899" y="5344180"/>
            <a:ext cx="304800" cy="152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9" name="Straight Arrow Connector 38"/>
          <p:cNvCxnSpPr>
            <a:stCxn id="28" idx="0"/>
            <a:endCxn id="14" idx="2"/>
          </p:cNvCxnSpPr>
          <p:nvPr/>
        </p:nvCxnSpPr>
        <p:spPr bwMode="auto">
          <a:xfrm rot="5400000" flipH="1" flipV="1">
            <a:off x="4970399" y="5077480"/>
            <a:ext cx="838200" cy="152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0" name="TextBox 39"/>
          <p:cNvSpPr txBox="1"/>
          <p:nvPr/>
        </p:nvSpPr>
        <p:spPr>
          <a:xfrm>
            <a:off x="6499567" y="5188131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n-lt"/>
              </a:rPr>
              <a:t>…</a:t>
            </a:r>
          </a:p>
        </p:txBody>
      </p:sp>
      <p:sp>
        <p:nvSpPr>
          <p:cNvPr id="43" name="Oval 42"/>
          <p:cNvSpPr/>
          <p:nvPr/>
        </p:nvSpPr>
        <p:spPr bwMode="auto">
          <a:xfrm>
            <a:off x="1894638" y="3124200"/>
            <a:ext cx="990600" cy="1676400"/>
          </a:xfrm>
          <a:prstGeom prst="ellipse">
            <a:avLst/>
          </a:prstGeom>
          <a:noFill/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2123238" y="3657600"/>
            <a:ext cx="457200" cy="152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970838" y="3288268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smtClean="0">
                <a:latin typeface="+mn-lt"/>
              </a:rPr>
              <a:t>pc=…</a:t>
            </a:r>
          </a:p>
        </p:txBody>
      </p:sp>
      <p:sp>
        <p:nvSpPr>
          <p:cNvPr id="46" name="Rectangle 45"/>
          <p:cNvSpPr/>
          <p:nvPr/>
        </p:nvSpPr>
        <p:spPr bwMode="auto">
          <a:xfrm>
            <a:off x="2123238" y="3810000"/>
            <a:ext cx="457200" cy="152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2123238" y="3962400"/>
            <a:ext cx="457200" cy="152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2123238" y="4114800"/>
            <a:ext cx="457200" cy="152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 rot="5400000">
            <a:off x="2236010" y="4287718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+mn-lt"/>
              </a:rPr>
              <a:t>…</a:t>
            </a:r>
          </a:p>
        </p:txBody>
      </p:sp>
      <p:cxnSp>
        <p:nvCxnSpPr>
          <p:cNvPr id="50" name="Straight Arrow Connector 49"/>
          <p:cNvCxnSpPr>
            <a:stCxn id="44" idx="0"/>
            <a:endCxn id="22" idx="1"/>
          </p:cNvCxnSpPr>
          <p:nvPr/>
        </p:nvCxnSpPr>
        <p:spPr bwMode="auto">
          <a:xfrm>
            <a:off x="2351838" y="3657600"/>
            <a:ext cx="4485461" cy="119128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1" name="Straight Arrow Connector 50"/>
          <p:cNvCxnSpPr>
            <a:stCxn id="47" idx="3"/>
            <a:endCxn id="18" idx="2"/>
          </p:cNvCxnSpPr>
          <p:nvPr/>
        </p:nvCxnSpPr>
        <p:spPr bwMode="auto">
          <a:xfrm flipV="1">
            <a:off x="2580438" y="3896380"/>
            <a:ext cx="2732861" cy="14222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2" name="Oval 51"/>
          <p:cNvSpPr/>
          <p:nvPr/>
        </p:nvSpPr>
        <p:spPr bwMode="auto">
          <a:xfrm>
            <a:off x="1238175" y="4495800"/>
            <a:ext cx="990600" cy="1676400"/>
          </a:xfrm>
          <a:prstGeom prst="ellipse">
            <a:avLst/>
          </a:prstGeom>
          <a:noFill/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3" name="Rectangle 52"/>
          <p:cNvSpPr/>
          <p:nvPr/>
        </p:nvSpPr>
        <p:spPr bwMode="auto">
          <a:xfrm>
            <a:off x="1390575" y="5029200"/>
            <a:ext cx="457200" cy="152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238175" y="4659868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smtClean="0">
                <a:latin typeface="+mn-lt"/>
              </a:rPr>
              <a:t>  pc=…</a:t>
            </a:r>
          </a:p>
        </p:txBody>
      </p:sp>
      <p:sp>
        <p:nvSpPr>
          <p:cNvPr id="55" name="Rectangle 54"/>
          <p:cNvSpPr/>
          <p:nvPr/>
        </p:nvSpPr>
        <p:spPr bwMode="auto">
          <a:xfrm>
            <a:off x="1390575" y="5181600"/>
            <a:ext cx="457200" cy="152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6" name="Rectangle 55"/>
          <p:cNvSpPr/>
          <p:nvPr/>
        </p:nvSpPr>
        <p:spPr bwMode="auto">
          <a:xfrm>
            <a:off x="1390575" y="5334000"/>
            <a:ext cx="457200" cy="152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7" name="Rectangle 56"/>
          <p:cNvSpPr/>
          <p:nvPr/>
        </p:nvSpPr>
        <p:spPr bwMode="auto">
          <a:xfrm>
            <a:off x="1390575" y="5486400"/>
            <a:ext cx="457200" cy="152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 rot="5400000">
            <a:off x="1503347" y="5659318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+mn-lt"/>
              </a:rPr>
              <a:t>…</a:t>
            </a:r>
          </a:p>
        </p:txBody>
      </p:sp>
      <p:sp>
        <p:nvSpPr>
          <p:cNvPr id="59" name="Oval 58"/>
          <p:cNvSpPr/>
          <p:nvPr/>
        </p:nvSpPr>
        <p:spPr bwMode="auto">
          <a:xfrm>
            <a:off x="2609775" y="4572000"/>
            <a:ext cx="990600" cy="1676400"/>
          </a:xfrm>
          <a:prstGeom prst="ellipse">
            <a:avLst/>
          </a:prstGeom>
          <a:noFill/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0" name="Rectangle 59"/>
          <p:cNvSpPr/>
          <p:nvPr/>
        </p:nvSpPr>
        <p:spPr bwMode="auto">
          <a:xfrm>
            <a:off x="2762175" y="5105400"/>
            <a:ext cx="457200" cy="152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609775" y="4736068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smtClean="0">
                <a:latin typeface="+mn-lt"/>
              </a:rPr>
              <a:t>  pc=…</a:t>
            </a:r>
          </a:p>
        </p:txBody>
      </p:sp>
      <p:sp>
        <p:nvSpPr>
          <p:cNvPr id="62" name="Rectangle 61"/>
          <p:cNvSpPr/>
          <p:nvPr/>
        </p:nvSpPr>
        <p:spPr bwMode="auto">
          <a:xfrm>
            <a:off x="2762175" y="5257800"/>
            <a:ext cx="457200" cy="152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3" name="Rectangle 62"/>
          <p:cNvSpPr/>
          <p:nvPr/>
        </p:nvSpPr>
        <p:spPr bwMode="auto">
          <a:xfrm>
            <a:off x="2762175" y="5410200"/>
            <a:ext cx="457200" cy="152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4" name="Rectangle 63"/>
          <p:cNvSpPr/>
          <p:nvPr/>
        </p:nvSpPr>
        <p:spPr bwMode="auto">
          <a:xfrm>
            <a:off x="2762175" y="5562600"/>
            <a:ext cx="457200" cy="152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 rot="5400000">
            <a:off x="2874947" y="5735518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+mn-lt"/>
              </a:rPr>
              <a:t>…</a:t>
            </a:r>
          </a:p>
        </p:txBody>
      </p:sp>
      <p:cxnSp>
        <p:nvCxnSpPr>
          <p:cNvPr id="66" name="Straight Arrow Connector 65"/>
          <p:cNvCxnSpPr>
            <a:stCxn id="53" idx="3"/>
            <a:endCxn id="10" idx="1"/>
          </p:cNvCxnSpPr>
          <p:nvPr/>
        </p:nvCxnSpPr>
        <p:spPr bwMode="auto">
          <a:xfrm>
            <a:off x="1847775" y="5105400"/>
            <a:ext cx="2932124" cy="4828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7" name="Straight Arrow Connector 66"/>
          <p:cNvCxnSpPr>
            <a:stCxn id="62" idx="3"/>
            <a:endCxn id="26" idx="2"/>
          </p:cNvCxnSpPr>
          <p:nvPr/>
        </p:nvCxnSpPr>
        <p:spPr bwMode="auto">
          <a:xfrm>
            <a:off x="3219375" y="5334000"/>
            <a:ext cx="1789124" cy="46738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8" name="Straight Arrow Connector 67"/>
          <p:cNvCxnSpPr>
            <a:stCxn id="64" idx="3"/>
            <a:endCxn id="8" idx="1"/>
          </p:cNvCxnSpPr>
          <p:nvPr/>
        </p:nvCxnSpPr>
        <p:spPr bwMode="auto">
          <a:xfrm flipV="1">
            <a:off x="3219375" y="4467880"/>
            <a:ext cx="1560524" cy="117092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9" name="Straight Arrow Connector 68"/>
          <p:cNvCxnSpPr>
            <a:stCxn id="63" idx="3"/>
            <a:endCxn id="22" idx="1"/>
          </p:cNvCxnSpPr>
          <p:nvPr/>
        </p:nvCxnSpPr>
        <p:spPr bwMode="auto">
          <a:xfrm flipV="1">
            <a:off x="3219375" y="4848880"/>
            <a:ext cx="3617924" cy="63752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0" name="Rectangle 69"/>
          <p:cNvSpPr/>
          <p:nvPr/>
        </p:nvSpPr>
        <p:spPr bwMode="auto">
          <a:xfrm>
            <a:off x="6542838" y="4267200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1" name="Rectangle 70"/>
          <p:cNvSpPr/>
          <p:nvPr/>
        </p:nvSpPr>
        <p:spPr bwMode="auto">
          <a:xfrm>
            <a:off x="6695238" y="4267200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72" name="Straight Arrow Connector 71"/>
          <p:cNvCxnSpPr>
            <a:stCxn id="17" idx="3"/>
            <a:endCxn id="70" idx="1"/>
          </p:cNvCxnSpPr>
          <p:nvPr/>
        </p:nvCxnSpPr>
        <p:spPr bwMode="auto">
          <a:xfrm flipV="1">
            <a:off x="6303899" y="4381500"/>
            <a:ext cx="238939" cy="1018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3" name="Rectangle 72"/>
          <p:cNvSpPr/>
          <p:nvPr/>
        </p:nvSpPr>
        <p:spPr bwMode="auto">
          <a:xfrm>
            <a:off x="6542838" y="3810000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4" name="Rectangle 73"/>
          <p:cNvSpPr/>
          <p:nvPr/>
        </p:nvSpPr>
        <p:spPr bwMode="auto">
          <a:xfrm>
            <a:off x="6695238" y="3810000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75" name="Straight Arrow Connector 74"/>
          <p:cNvCxnSpPr>
            <a:stCxn id="70" idx="0"/>
            <a:endCxn id="73" idx="2"/>
          </p:cNvCxnSpPr>
          <p:nvPr/>
        </p:nvCxnSpPr>
        <p:spPr bwMode="auto">
          <a:xfrm rot="5400000" flipH="1" flipV="1">
            <a:off x="6504738" y="4152900"/>
            <a:ext cx="2286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6" name="Straight Arrow Connector 75"/>
          <p:cNvCxnSpPr>
            <a:stCxn id="73" idx="1"/>
          </p:cNvCxnSpPr>
          <p:nvPr/>
        </p:nvCxnSpPr>
        <p:spPr bwMode="auto">
          <a:xfrm rot="10800000" flipV="1">
            <a:off x="4866438" y="3924300"/>
            <a:ext cx="1676400" cy="4191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7" name="Straight Arrow Connector 76"/>
          <p:cNvCxnSpPr>
            <a:stCxn id="71" idx="2"/>
            <a:endCxn id="22" idx="0"/>
          </p:cNvCxnSpPr>
          <p:nvPr/>
        </p:nvCxnSpPr>
        <p:spPr bwMode="auto">
          <a:xfrm rot="16200000" flipH="1">
            <a:off x="6723078" y="4544159"/>
            <a:ext cx="238780" cy="14206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0" name="TextBox 79"/>
          <p:cNvSpPr txBox="1"/>
          <p:nvPr/>
        </p:nvSpPr>
        <p:spPr>
          <a:xfrm>
            <a:off x="314560" y="3352800"/>
            <a:ext cx="140936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i="1" dirty="0" smtClean="0">
                <a:latin typeface="+mn-lt"/>
              </a:rPr>
              <a:t>Unshared:</a:t>
            </a:r>
          </a:p>
          <a:p>
            <a:r>
              <a:rPr lang="en-US" sz="2000" b="0" i="1" dirty="0" smtClean="0">
                <a:latin typeface="+mn-lt"/>
              </a:rPr>
              <a:t>locals and</a:t>
            </a:r>
          </a:p>
          <a:p>
            <a:r>
              <a:rPr lang="en-US" sz="2000" b="0" i="1" dirty="0">
                <a:latin typeface="+mn-lt"/>
              </a:rPr>
              <a:t>c</a:t>
            </a:r>
            <a:r>
              <a:rPr lang="en-US" sz="2000" b="0" i="1" dirty="0" smtClean="0">
                <a:latin typeface="+mn-lt"/>
              </a:rPr>
              <a:t>ontrol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7419478" y="3352800"/>
            <a:ext cx="141642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i="1" dirty="0" smtClean="0">
                <a:latin typeface="+mn-lt"/>
              </a:rPr>
              <a:t>Shared:</a:t>
            </a:r>
          </a:p>
          <a:p>
            <a:r>
              <a:rPr lang="en-US" sz="2000" b="0" i="1" dirty="0" smtClean="0">
                <a:latin typeface="+mn-lt"/>
              </a:rPr>
              <a:t>objects on</a:t>
            </a:r>
          </a:p>
          <a:p>
            <a:r>
              <a:rPr lang="en-US" sz="2000" b="0" i="1" dirty="0">
                <a:latin typeface="+mn-lt"/>
              </a:rPr>
              <a:t>t</a:t>
            </a:r>
            <a:r>
              <a:rPr lang="en-US" sz="2000" b="0" i="1" dirty="0" smtClean="0">
                <a:latin typeface="+mn-lt"/>
              </a:rPr>
              <a:t>he heap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685800" y="1371600"/>
            <a:ext cx="819378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 smtClean="0">
                <a:latin typeface="+mn-lt"/>
              </a:rPr>
              <a:t>Threads each have own unshared call stack and current statement </a:t>
            </a:r>
          </a:p>
          <a:p>
            <a:pPr lvl="1">
              <a:buFont typeface="Arial" pitchFamily="34" charset="0"/>
              <a:buChar char="–"/>
            </a:pPr>
            <a:r>
              <a:rPr lang="en-US" sz="2000" b="0" dirty="0" smtClean="0">
                <a:latin typeface="+mn-lt"/>
              </a:rPr>
              <a:t>  </a:t>
            </a:r>
            <a:r>
              <a:rPr lang="en-US" sz="2000" b="0" dirty="0">
                <a:latin typeface="+mn-lt"/>
              </a:rPr>
              <a:t>(pc for “program counter</a:t>
            </a:r>
            <a:r>
              <a:rPr lang="en-US" sz="2000" b="0" dirty="0" smtClean="0">
                <a:latin typeface="+mn-lt"/>
              </a:rPr>
              <a:t>”)  </a:t>
            </a:r>
          </a:p>
          <a:p>
            <a:pPr lvl="1">
              <a:buFont typeface="Arial" pitchFamily="34" charset="0"/>
              <a:buChar char="–"/>
            </a:pPr>
            <a:r>
              <a:rPr lang="en-US" sz="2000" b="0" dirty="0" smtClean="0">
                <a:latin typeface="+mn-lt"/>
              </a:rPr>
              <a:t>  local variables are numbers,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null</a:t>
            </a:r>
            <a:r>
              <a:rPr lang="en-US" sz="2000" b="0" dirty="0" smtClean="0">
                <a:latin typeface="+mn-lt"/>
              </a:rPr>
              <a:t>, or heap references</a:t>
            </a:r>
          </a:p>
          <a:p>
            <a:pPr lvl="1">
              <a:buFont typeface="Arial" pitchFamily="34" charset="0"/>
              <a:buChar char="–"/>
            </a:pPr>
            <a:endParaRPr lang="en-US" sz="1000" b="0" dirty="0">
              <a:latin typeface="+mn-lt"/>
            </a:endParaRPr>
          </a:p>
          <a:p>
            <a:r>
              <a:rPr lang="en-US" sz="2000" b="0" dirty="0" smtClean="0">
                <a:latin typeface="+mn-lt"/>
              </a:rPr>
              <a:t>Any objects can be shared, but most are not</a:t>
            </a:r>
          </a:p>
        </p:txBody>
      </p:sp>
    </p:spTree>
    <p:extLst>
      <p:ext uri="{BB962C8B-B14F-4D97-AF65-F5344CB8AC3E}">
        <p14:creationId xmlns:p14="http://schemas.microsoft.com/office/powerpoint/2010/main" val="281994245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dan_design_template">
  <a:themeElements>
    <a:clrScheme name="dan_design_template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an_design_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2000" b="0" dirty="0" err="1" smtClean="0">
            <a:latin typeface="+mn-lt"/>
          </a:defRPr>
        </a:defPPr>
      </a:lstStyle>
    </a:txDef>
  </a:objectDefaults>
  <a:extraClrSchemeLst>
    <a:extraClrScheme>
      <a:clrScheme name="dan_design_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_design_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_design_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_design_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_design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_design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_design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29188</TotalTime>
  <Words>1652</Words>
  <Application>Microsoft Macintosh PowerPoint</Application>
  <PresentationFormat>On-screen Show (4:3)</PresentationFormat>
  <Paragraphs>306</Paragraphs>
  <Slides>21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dan_design_template</vt:lpstr>
      <vt:lpstr>Introduction to Fork-Join Parallelism</vt:lpstr>
      <vt:lpstr>Changing a major assumption</vt:lpstr>
      <vt:lpstr>A simplified view of history</vt:lpstr>
      <vt:lpstr>What to do with multiple processors?</vt:lpstr>
      <vt:lpstr>Parallelism vs. Concurrency</vt:lpstr>
      <vt:lpstr>Parallelism Example</vt:lpstr>
      <vt:lpstr>Concurrency Example</vt:lpstr>
      <vt:lpstr>Shared memory</vt:lpstr>
      <vt:lpstr>Shared memory</vt:lpstr>
      <vt:lpstr>Our Needs</vt:lpstr>
      <vt:lpstr>Parallelism idea</vt:lpstr>
      <vt:lpstr>Fork-Join Parallelism</vt:lpstr>
      <vt:lpstr>Limitations of Our Algorithm</vt:lpstr>
      <vt:lpstr>Limitations of Our Algorithm (cont.)</vt:lpstr>
      <vt:lpstr>Limitations of Our Algorithm (cont.)</vt:lpstr>
      <vt:lpstr>A Better Approach</vt:lpstr>
      <vt:lpstr>Question: How to partition the work?</vt:lpstr>
      <vt:lpstr>A better idea</vt:lpstr>
      <vt:lpstr>Divide-and-conquer really works</vt:lpstr>
      <vt:lpstr>Java’s fork/join library</vt:lpstr>
      <vt:lpstr>Expressiveness</vt:lpstr>
    </vt:vector>
  </TitlesOfParts>
  <Company>UW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Languages &amp;  Software Engineering</dc:title>
  <dc:creator>Dan Grossman</dc:creator>
  <cp:lastModifiedBy>Todd Millstein</cp:lastModifiedBy>
  <cp:revision>1431</cp:revision>
  <dcterms:created xsi:type="dcterms:W3CDTF">2009-03-13T20:43:19Z</dcterms:created>
  <dcterms:modified xsi:type="dcterms:W3CDTF">2014-11-23T21:18:25Z</dcterms:modified>
</cp:coreProperties>
</file>