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80" r:id="rId8"/>
    <p:sldId id="258" r:id="rId9"/>
    <p:sldId id="284" r:id="rId10"/>
    <p:sldId id="287" r:id="rId11"/>
    <p:sldId id="290" r:id="rId12"/>
    <p:sldId id="288" r:id="rId13"/>
    <p:sldId id="260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6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7/6/2020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americanexpress.com/press-release/wellactually-americans-say-customer-service-better-ever" TargetMode="External"/><Relationship Id="rId2" Type="http://schemas.openxmlformats.org/officeDocument/2006/relationships/hyperlink" Target="https://www.ameyo.com/blog/customer-experience-statistics-which-will-impact-your-business-in-201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85"/>
            <a:ext cx="9144000" cy="1786094"/>
          </a:xfrm>
        </p:spPr>
        <p:txBody>
          <a:bodyPr>
            <a:normAutofit/>
          </a:bodyPr>
          <a:lstStyle/>
          <a:p>
            <a:r>
              <a:rPr lang="en-US" dirty="0" smtClean="0"/>
              <a:t>AITSP</a:t>
            </a:r>
            <a:br>
              <a:rPr lang="en-US" dirty="0" smtClean="0"/>
            </a:br>
            <a:r>
              <a:rPr lang="en-US" sz="4000" dirty="0" smtClean="0"/>
              <a:t>AI </a:t>
            </a:r>
            <a:r>
              <a:rPr lang="en-US" sz="4000" dirty="0"/>
              <a:t>Powered </a:t>
            </a:r>
            <a:r>
              <a:rPr lang="en-US" sz="4000"/>
              <a:t>Tech </a:t>
            </a:r>
            <a:r>
              <a:rPr lang="en-US" sz="4000" smtClean="0"/>
              <a:t>Support Platform </a:t>
            </a:r>
            <a:endParaRPr lang="ru-RU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Qualitative And Quantitative Impact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 txBox="1">
            <a:spLocks/>
          </p:cNvSpPr>
          <p:nvPr/>
        </p:nvSpPr>
        <p:spPr>
          <a:xfrm>
            <a:off x="4124481" y="3186885"/>
            <a:ext cx="3943037" cy="13855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VIT_ </a:t>
            </a:r>
            <a:r>
              <a:rPr lang="en-US" sz="1600" dirty="0" err="1" smtClean="0"/>
              <a:t>Vellore_Devtos</a:t>
            </a:r>
            <a:endParaRPr lang="en-US" sz="1600" dirty="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 err="1" smtClean="0"/>
              <a:t>Arinjay</a:t>
            </a:r>
            <a:r>
              <a:rPr lang="en-US" sz="1600" dirty="0" smtClean="0"/>
              <a:t> </a:t>
            </a:r>
            <a:r>
              <a:rPr lang="en-US" sz="1600" dirty="0" err="1" smtClean="0"/>
              <a:t>Bisht</a:t>
            </a:r>
            <a:endParaRPr lang="en-US" sz="1600" dirty="0" smtClean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 smtClean="0"/>
              <a:t>Shivam Kumar Pandey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600" dirty="0" err="1" smtClean="0"/>
              <a:t>Sourav</a:t>
            </a:r>
            <a:r>
              <a:rPr lang="en-US" sz="1600" dirty="0" smtClean="0"/>
              <a:t> </a:t>
            </a:r>
            <a:r>
              <a:rPr lang="en-US" sz="1600" dirty="0" err="1" smtClean="0"/>
              <a:t>Dey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Reliable Customer Support 24/7</a:t>
            </a:r>
            <a:endParaRPr lang="en-US" dirty="0"/>
          </a:p>
          <a:p>
            <a:r>
              <a:rPr lang="en-US" dirty="0" smtClean="0"/>
              <a:t>Customer calls and tells the problem any time.</a:t>
            </a:r>
          </a:p>
          <a:p>
            <a:r>
              <a:rPr lang="en-US" dirty="0" smtClean="0"/>
              <a:t>Tech support reviews it and provides solution, site visit if needed.</a:t>
            </a:r>
            <a:endParaRPr lang="en-US" dirty="0"/>
          </a:p>
          <a:p>
            <a:r>
              <a:rPr lang="en-US" dirty="0" smtClean="0"/>
              <a:t>No downtime, no expenses on employees.</a:t>
            </a:r>
            <a:endParaRPr lang="en-US" dirty="0"/>
          </a:p>
          <a:p>
            <a:r>
              <a:rPr lang="en-US" dirty="0" smtClean="0"/>
              <a:t>In the current COVID premise, where customer’s problem resolution has become inadequate due to lack of preparation by the various brands, this is the most ideal solution.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pic>
        <p:nvPicPr>
          <p:cNvPr id="3074" name="Picture 2" descr="call center coronavirus prep - Jacada Blog | Jac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8"/>
          <a:stretch/>
        </p:blipFill>
        <p:spPr bwMode="auto">
          <a:xfrm>
            <a:off x="6273579" y="-36427"/>
            <a:ext cx="5207442" cy="563880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br>
              <a:rPr lang="en-US" dirty="0" smtClean="0"/>
            </a:br>
            <a:r>
              <a:rPr lang="en-US" dirty="0" smtClean="0"/>
              <a:t>CENTRES</a:t>
            </a:r>
            <a:br>
              <a:rPr lang="en-US" dirty="0" smtClean="0"/>
            </a:br>
            <a:r>
              <a:rPr lang="en-US" dirty="0" smtClean="0"/>
              <a:t>OF INDIA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 Excuse for Employment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problems for both employer and employee: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868444"/>
            <a:ext cx="4482996" cy="2091986"/>
          </a:xfrm>
        </p:spPr>
        <p:txBody>
          <a:bodyPr/>
          <a:lstStyle/>
          <a:p>
            <a:r>
              <a:rPr lang="en-US" dirty="0" smtClean="0"/>
              <a:t>Employee is under constant stress from deadlines.</a:t>
            </a:r>
            <a:endParaRPr lang="en-US" dirty="0"/>
          </a:p>
          <a:p>
            <a:r>
              <a:rPr lang="en-US" dirty="0" smtClean="0"/>
              <a:t>Employer has to provide for transport and security of female employees who are supposed to work night shifts.</a:t>
            </a:r>
            <a:endParaRPr lang="en-US" dirty="0"/>
          </a:p>
          <a:p>
            <a:r>
              <a:rPr lang="en-US" dirty="0" smtClean="0"/>
              <a:t>Almost all the time, the help center call operators are only noting down your issues and creating a ticket for the technical team.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0" y="194248"/>
            <a:ext cx="4863152" cy="2854851"/>
          </a:xfrm>
          <a:prstGeom prst="rect">
            <a:avLst/>
          </a:prstGeom>
        </p:spPr>
      </p:pic>
      <p:pic>
        <p:nvPicPr>
          <p:cNvPr id="13" name="Picture 2" descr="Customer Service GIF - SouthPark CustomerService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12" y="3731743"/>
            <a:ext cx="4996070" cy="24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47" y="194248"/>
            <a:ext cx="4389500" cy="20301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837" y="4274533"/>
            <a:ext cx="4426080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Improvement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 of a call center employee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Cruel deadlines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Poor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 Stress due to customer’s profanity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Unnatural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 descr="calling, man, phone, talking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33" y="1001919"/>
            <a:ext cx="28003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Improvement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17204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Customer is heard without interruption or delays. Help is available all the time, and they feel like their problem will be resolved soon.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money thus saved can be used to hire more technical staff or invested in other places to increase and improve your business.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707" y="1568332"/>
            <a:ext cx="3131685" cy="40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2091023"/>
            <a:ext cx="5144300" cy="8043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Quantitative Improvement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Customer Support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817473" y="3578079"/>
            <a:ext cx="4215201" cy="200937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estimated that by 2020, </a:t>
            </a:r>
            <a:r>
              <a:rPr lang="en-US" b="1" dirty="0"/>
              <a:t>85%</a:t>
            </a:r>
            <a:r>
              <a:rPr lang="en-US" dirty="0"/>
              <a:t> of customer service interactions will be </a:t>
            </a:r>
            <a:r>
              <a:rPr lang="en-US" dirty="0" smtClean="0"/>
              <a:t>automated. – </a:t>
            </a:r>
            <a:r>
              <a:rPr lang="en-US" dirty="0" err="1" smtClean="0">
                <a:hlinkClick r:id="rId2"/>
              </a:rPr>
              <a:t>Ameyo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 </a:t>
            </a:r>
            <a:r>
              <a:rPr lang="en-US" b="1" dirty="0"/>
              <a:t>60%</a:t>
            </a:r>
            <a:r>
              <a:rPr lang="en-US" dirty="0"/>
              <a:t> of US consumers prefer an automated self-service, such as a website or mobile app, for simple customer service tasks.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AE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You’ll never have a product or price advantage again. They can be easily duplicated, but a </a:t>
            </a:r>
            <a:r>
              <a:rPr lang="en-US" b="1" dirty="0"/>
              <a:t>strong customer service culture can’t be copied</a:t>
            </a:r>
            <a:r>
              <a:rPr lang="en-US" dirty="0"/>
              <a:t>.” — Jerry Fritz, Author of </a:t>
            </a:r>
            <a:r>
              <a:rPr lang="en-US" i="1" dirty="0"/>
              <a:t>Breakthrough Customer Service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2" descr="Robotic Process Automation (RPA): 5 lessons to learn early | Th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0" y="2493192"/>
            <a:ext cx="4583550" cy="25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2091023"/>
            <a:ext cx="5144300" cy="8043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Quantitative Improvement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Customer Support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817473" y="3578080"/>
            <a:ext cx="4215201" cy="13823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benefits of an AI based system greatly outdo that of multiple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cost of the automated system including annual maintenance is less than the monthly salary of a single employee( ~Rs.10,000)</a:t>
            </a:r>
            <a:endParaRPr lang="en-IN" dirty="0"/>
          </a:p>
        </p:txBody>
      </p:sp>
      <p:pic>
        <p:nvPicPr>
          <p:cNvPr id="2050" name="Picture 2" descr="Top 5 Benefits of Automation Systems • M-innovation Austr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03" y="2782957"/>
            <a:ext cx="6120877" cy="22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2091023"/>
            <a:ext cx="5144300" cy="804338"/>
          </a:xfrm>
        </p:spPr>
        <p:txBody>
          <a:bodyPr>
            <a:normAutofit/>
          </a:bodyPr>
          <a:lstStyle/>
          <a:p>
            <a:r>
              <a:rPr lang="en-IN" dirty="0" smtClean="0"/>
              <a:t>Alternate Usage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Distress Platform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817473" y="3578079"/>
            <a:ext cx="4215201" cy="2009371"/>
          </a:xfrm>
        </p:spPr>
        <p:txBody>
          <a:bodyPr>
            <a:normAutofit/>
          </a:bodyPr>
          <a:lstStyle/>
          <a:p>
            <a:r>
              <a:rPr lang="en-US" dirty="0" smtClean="0"/>
              <a:t>Since a pipeline like this can be easily setup and quickly deployed, it is the perfect solution for emergency situations like floods, crimes against women, road accidents etc. </a:t>
            </a:r>
            <a:endParaRPr lang="en-US" dirty="0"/>
          </a:p>
          <a:p>
            <a:r>
              <a:rPr lang="en-US" dirty="0" smtClean="0"/>
              <a:t>In a disaster relief situation, no amount of resources are enough to help people. Our platform will help people get help quickly and smoothly. </a:t>
            </a:r>
            <a:endParaRPr lang="en-IN" dirty="0"/>
          </a:p>
        </p:txBody>
      </p:sp>
      <p:pic>
        <p:nvPicPr>
          <p:cNvPr id="10" name="Picture 2" descr="Being a leader in an emergency situation – BigSave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4" y="2582369"/>
            <a:ext cx="5093740" cy="29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0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369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AITSP AI Powered Tech Support Platform </vt:lpstr>
      <vt:lpstr>CALL CENTRES OF INDIA</vt:lpstr>
      <vt:lpstr>PROBLEM</vt:lpstr>
      <vt:lpstr>PowerPoint Presentation</vt:lpstr>
      <vt:lpstr>Qualitative Improvement</vt:lpstr>
      <vt:lpstr>Qualitative Improvement</vt:lpstr>
      <vt:lpstr>Quantitative Improvement</vt:lpstr>
      <vt:lpstr>Quantitative Improvement</vt:lpstr>
      <vt:lpstr>Alternate Usage</vt:lpstr>
      <vt:lpstr>SOLUTION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2020-05-27T09:39:46Z</dcterms:created>
  <dcterms:modified xsi:type="dcterms:W3CDTF">2020-07-05T18:38:36Z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