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B73B39-3E8C-4E17-B4D6-9E3CE2859ADF}"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26979823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73B39-3E8C-4E17-B4D6-9E3CE2859ADF}"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218500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AB73B39-3E8C-4E17-B4D6-9E3CE2859ADF}" type="datetimeFigureOut">
              <a:rPr lang="en-IN" smtClean="0"/>
              <a:t>04-08-2020</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136349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73B39-3E8C-4E17-B4D6-9E3CE2859ADF}"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17592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AB73B39-3E8C-4E17-B4D6-9E3CE2859ADF}" type="datetimeFigureOut">
              <a:rPr lang="en-IN" smtClean="0"/>
              <a:t>04-08-2020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414DA45-381A-4767-A4D6-9EF607A7F1E4}" type="slidenum">
              <a:rPr lang="en-IN" smtClean="0"/>
              <a:t>‹#›</a:t>
            </a:fld>
            <a:endParaRPr lang="en-IN"/>
          </a:p>
        </p:txBody>
      </p:sp>
    </p:spTree>
    <p:extLst>
      <p:ext uri="{BB962C8B-B14F-4D97-AF65-F5344CB8AC3E}">
        <p14:creationId xmlns:p14="http://schemas.microsoft.com/office/powerpoint/2010/main" val="3919639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B73B39-3E8C-4E17-B4D6-9E3CE2859ADF}"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95248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B73B39-3E8C-4E17-B4D6-9E3CE2859ADF}" type="datetimeFigureOut">
              <a:rPr lang="en-IN" smtClean="0"/>
              <a:t>04-08-2020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214431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3B39-3E8C-4E17-B4D6-9E3CE2859ADF}" type="datetimeFigureOut">
              <a:rPr lang="en-IN" smtClean="0"/>
              <a:t>04-08-2020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40291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73B39-3E8C-4E17-B4D6-9E3CE2859ADF}" type="datetimeFigureOut">
              <a:rPr lang="en-IN" smtClean="0"/>
              <a:t>04-08-2020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389780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B73B39-3E8C-4E17-B4D6-9E3CE2859ADF}"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230150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B73B39-3E8C-4E17-B4D6-9E3CE2859ADF}"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4DA45-381A-4767-A4D6-9EF607A7F1E4}" type="slidenum">
              <a:rPr lang="en-IN" smtClean="0"/>
              <a:t>‹#›</a:t>
            </a:fld>
            <a:endParaRPr lang="en-IN"/>
          </a:p>
        </p:txBody>
      </p:sp>
    </p:spTree>
    <p:extLst>
      <p:ext uri="{BB962C8B-B14F-4D97-AF65-F5344CB8AC3E}">
        <p14:creationId xmlns:p14="http://schemas.microsoft.com/office/powerpoint/2010/main" val="312206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AB73B39-3E8C-4E17-B4D6-9E3CE2859ADF}" type="datetimeFigureOut">
              <a:rPr lang="en-IN" smtClean="0"/>
              <a:t>04-08-2020</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414DA45-381A-4767-A4D6-9EF607A7F1E4}" type="slidenum">
              <a:rPr lang="en-IN" smtClean="0"/>
              <a:t>‹#›</a:t>
            </a:fld>
            <a:endParaRPr lang="en-IN"/>
          </a:p>
        </p:txBody>
      </p:sp>
    </p:spTree>
    <p:extLst>
      <p:ext uri="{BB962C8B-B14F-4D97-AF65-F5344CB8AC3E}">
        <p14:creationId xmlns:p14="http://schemas.microsoft.com/office/powerpoint/2010/main" val="281232772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subhaditya@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400" b="1" dirty="0" smtClean="0"/>
              <a:t>VIT </a:t>
            </a:r>
            <a:r>
              <a:rPr lang="en-IN" sz="2400" b="1" dirty="0" err="1"/>
              <a:t>Vellore_VIT</a:t>
            </a:r>
            <a:r>
              <a:rPr lang="en-IN" sz="2400" b="1" dirty="0"/>
              <a:t> </a:t>
            </a:r>
            <a:r>
              <a:rPr lang="en-IN" sz="2400" b="1" dirty="0" err="1" smtClean="0"/>
              <a:t>VELLORE_Devto</a:t>
            </a:r>
            <a:r>
              <a:rPr lang="en-IN" sz="2400" b="1" dirty="0" err="1"/>
              <a:t>s</a:t>
            </a:r>
            <a:endParaRPr lang="en-IN" sz="2400" dirty="0"/>
          </a:p>
        </p:txBody>
      </p:sp>
      <p:sp>
        <p:nvSpPr>
          <p:cNvPr id="3" name="Subtitle 2"/>
          <p:cNvSpPr>
            <a:spLocks noGrp="1"/>
          </p:cNvSpPr>
          <p:nvPr>
            <p:ph type="subTitle" idx="1"/>
          </p:nvPr>
        </p:nvSpPr>
        <p:spPr>
          <a:xfrm>
            <a:off x="1524000" y="3996250"/>
            <a:ext cx="9144000" cy="2261937"/>
          </a:xfrm>
        </p:spPr>
        <p:txBody>
          <a:bodyPr>
            <a:normAutofit/>
          </a:bodyPr>
          <a:lstStyle/>
          <a:p>
            <a:r>
              <a:rPr lang="en-US" dirty="0" err="1" smtClean="0"/>
              <a:t>Sourav</a:t>
            </a:r>
            <a:r>
              <a:rPr lang="en-US" dirty="0" smtClean="0"/>
              <a:t> </a:t>
            </a:r>
            <a:r>
              <a:rPr lang="en-US" dirty="0" err="1" smtClean="0"/>
              <a:t>Dey</a:t>
            </a:r>
            <a:endParaRPr lang="en-US" dirty="0" smtClean="0"/>
          </a:p>
          <a:p>
            <a:r>
              <a:rPr lang="en-US" dirty="0" smtClean="0"/>
              <a:t>Shivam Kumar </a:t>
            </a:r>
            <a:r>
              <a:rPr lang="en-US" dirty="0" smtClean="0"/>
              <a:t>Pandey</a:t>
            </a:r>
          </a:p>
          <a:p>
            <a:r>
              <a:rPr lang="en-US" dirty="0" smtClean="0"/>
              <a:t>Cognitive </a:t>
            </a:r>
            <a:r>
              <a:rPr lang="en-US" dirty="0" smtClean="0"/>
              <a:t>Automation: Helpline (Automation</a:t>
            </a:r>
            <a:r>
              <a:rPr lang="en-US" dirty="0" smtClean="0"/>
              <a:t>)</a:t>
            </a:r>
          </a:p>
          <a:p>
            <a:r>
              <a:rPr lang="en-US" dirty="0" smtClean="0"/>
              <a:t>Use Hosting on AWS </a:t>
            </a:r>
            <a:r>
              <a:rPr lang="en-US" dirty="0" err="1" smtClean="0"/>
              <a:t>ppt</a:t>
            </a:r>
            <a:r>
              <a:rPr lang="en-US" dirty="0"/>
              <a:t> </a:t>
            </a:r>
            <a:r>
              <a:rPr lang="en-US" dirty="0" smtClean="0"/>
              <a:t>for final steps</a:t>
            </a:r>
            <a:endParaRPr lang="en-IN" dirty="0"/>
          </a:p>
        </p:txBody>
      </p:sp>
    </p:spTree>
    <p:extLst>
      <p:ext uri="{BB962C8B-B14F-4D97-AF65-F5344CB8AC3E}">
        <p14:creationId xmlns:p14="http://schemas.microsoft.com/office/powerpoint/2010/main" val="274283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Text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Boss Thank you all for coming today. First of all, I would like you all to meet Mr. Mark Johnson. He is our new salesperson with the </a:t>
            </a:r>
            <a:r>
              <a:rPr lang="en-US" dirty="0" smtClean="0"/>
              <a:t>company. Here </a:t>
            </a:r>
            <a:r>
              <a:rPr lang="en-US" dirty="0"/>
              <a:t>is my number </a:t>
            </a:r>
            <a:r>
              <a:rPr lang="en-US" dirty="0" smtClean="0"/>
              <a:t>9003401119 And </a:t>
            </a:r>
            <a:r>
              <a:rPr lang="en-US" dirty="0"/>
              <a:t>my email id is </a:t>
            </a:r>
            <a:r>
              <a:rPr lang="en-US" dirty="0" smtClean="0">
                <a:hlinkClick r:id="rId2"/>
              </a:rPr>
              <a:t>msubhaditya@gmail.com</a:t>
            </a:r>
            <a:r>
              <a:rPr lang="en-US" dirty="0" smtClean="0"/>
              <a:t> I </a:t>
            </a:r>
            <a:r>
              <a:rPr lang="en-US" dirty="0"/>
              <a:t>think Mark has met everyone, oh, except for </a:t>
            </a:r>
            <a:r>
              <a:rPr lang="en-US" dirty="0" smtClean="0"/>
              <a:t>Ann. Hello</a:t>
            </a:r>
            <a:r>
              <a:rPr lang="en-US" dirty="0"/>
              <a:t>, Mark. I am Ann Nice to meet </a:t>
            </a:r>
            <a:r>
              <a:rPr lang="en-US" dirty="0" smtClean="0"/>
              <a:t>you</a:t>
            </a:r>
            <a:r>
              <a:rPr lang="en-US" dirty="0"/>
              <a:t>. I am a salesperson, </a:t>
            </a:r>
            <a:r>
              <a:rPr lang="en-US" dirty="0" smtClean="0"/>
              <a:t>too. It's </a:t>
            </a:r>
            <a:r>
              <a:rPr lang="en-US" dirty="0"/>
              <a:t>nice to meet you, Ann Maybe you can help to teach me about my new </a:t>
            </a:r>
            <a:r>
              <a:rPr lang="en-US" dirty="0" smtClean="0"/>
              <a:t>job. Sure</a:t>
            </a:r>
            <a:r>
              <a:rPr lang="en-US" dirty="0"/>
              <a:t>. We can be a .team You help me, I'll help </a:t>
            </a:r>
            <a:r>
              <a:rPr lang="en-US" dirty="0" smtClean="0"/>
              <a:t>you. That </a:t>
            </a:r>
            <a:r>
              <a:rPr lang="en-US" dirty="0"/>
              <a:t>sounds good to me, too. Now let's talk about business. Linda, will you please take notes of our meeting for </a:t>
            </a:r>
            <a:r>
              <a:rPr lang="en-US" dirty="0" smtClean="0"/>
              <a:t>us? Sure</a:t>
            </a:r>
            <a:r>
              <a:rPr lang="en-US" dirty="0"/>
              <a:t>, I have my pen and paper </a:t>
            </a:r>
            <a:r>
              <a:rPr lang="en-US" dirty="0" smtClean="0"/>
              <a:t>ready. Yes </a:t>
            </a:r>
            <a:r>
              <a:rPr lang="en-US" dirty="0"/>
              <a:t>please book a meeting on Tuesday </a:t>
            </a:r>
            <a:r>
              <a:rPr lang="en-US" dirty="0" smtClean="0"/>
              <a:t>10pm. I </a:t>
            </a:r>
            <a:r>
              <a:rPr lang="en-US" dirty="0"/>
              <a:t>want to book a flight on 10 June </a:t>
            </a:r>
            <a:r>
              <a:rPr lang="en-US" dirty="0" smtClean="0"/>
              <a:t>2019. Great</a:t>
            </a:r>
            <a:r>
              <a:rPr lang="en-US" dirty="0"/>
              <a:t>. Please read the notes of our last meeting for </a:t>
            </a:r>
            <a:r>
              <a:rPr lang="en-US" dirty="0" smtClean="0"/>
              <a:t>us. Okay</a:t>
            </a:r>
            <a:r>
              <a:rPr lang="en-US" dirty="0"/>
              <a:t>. First, we talked about the budget for next </a:t>
            </a:r>
            <a:r>
              <a:rPr lang="en-US" dirty="0" smtClean="0"/>
              <a:t>year. I </a:t>
            </a:r>
            <a:r>
              <a:rPr lang="en-US" dirty="0"/>
              <a:t>will budget is getting smaller every </a:t>
            </a:r>
            <a:r>
              <a:rPr lang="en-US" dirty="0" smtClean="0"/>
              <a:t>year. Second</a:t>
            </a:r>
            <a:r>
              <a:rPr lang="en-US" dirty="0"/>
              <a:t>, we talked about the new products we are going to </a:t>
            </a:r>
            <a:r>
              <a:rPr lang="en-US" dirty="0" smtClean="0"/>
              <a:t>selling. She </a:t>
            </a:r>
            <a:r>
              <a:rPr lang="en-US" dirty="0"/>
              <a:t>means the new products you and I will be </a:t>
            </a:r>
            <a:r>
              <a:rPr lang="en-US" dirty="0" smtClean="0"/>
              <a:t>selling. O.K</a:t>
            </a:r>
            <a:r>
              <a:rPr lang="en-US" dirty="0"/>
              <a:t>. Third, we talked about the profits that we had last month. And fourth, we talked about the bills we had to </a:t>
            </a:r>
            <a:r>
              <a:rPr lang="en-US" dirty="0" smtClean="0"/>
              <a:t>pay. We </a:t>
            </a:r>
            <a:r>
              <a:rPr lang="en-US" dirty="0"/>
              <a:t>always have more bills than </a:t>
            </a:r>
            <a:r>
              <a:rPr lang="en-US" dirty="0" smtClean="0"/>
              <a:t>profits. Finally</a:t>
            </a:r>
            <a:r>
              <a:rPr lang="en-US" dirty="0"/>
              <a:t>, we talked about raising the cost of our new </a:t>
            </a:r>
            <a:r>
              <a:rPr lang="en-US" dirty="0" smtClean="0"/>
              <a:t>products. I'm </a:t>
            </a:r>
            <a:r>
              <a:rPr lang="en-US" dirty="0"/>
              <a:t>afraid our customers will think our product is too </a:t>
            </a:r>
            <a:r>
              <a:rPr lang="en-US" dirty="0" smtClean="0"/>
              <a:t>expensive. Why </a:t>
            </a:r>
            <a:r>
              <a:rPr lang="en-US" dirty="0"/>
              <a:t>is everyone </a:t>
            </a:r>
            <a:r>
              <a:rPr lang="en-US" dirty="0" smtClean="0"/>
              <a:t>whispering? Sorry</a:t>
            </a:r>
            <a:r>
              <a:rPr lang="en-US" dirty="0"/>
              <a:t>, Linda. O.K. We have a few things to talk about today. Susan, would you like to give your </a:t>
            </a:r>
            <a:r>
              <a:rPr lang="en-US" dirty="0" smtClean="0"/>
              <a:t>report. Yes</a:t>
            </a:r>
            <a:r>
              <a:rPr lang="en-US" dirty="0"/>
              <a:t>, thank you. I have a sales graph I would like to show everyone. This shows how well we are selling our products this </a:t>
            </a:r>
            <a:r>
              <a:rPr lang="en-US" dirty="0" smtClean="0"/>
              <a:t>year. This </a:t>
            </a:r>
            <a:r>
              <a:rPr lang="en-US" dirty="0"/>
              <a:t>line is the sales of our products. And this line is the sales of our competitors' products</a:t>
            </a:r>
            <a:r>
              <a:rPr lang="en-US" dirty="0" smtClean="0"/>
              <a:t>. So </a:t>
            </a:r>
            <a:r>
              <a:rPr lang="en-US" dirty="0"/>
              <a:t>if that line goes up, am I doing a good job</a:t>
            </a:r>
            <a:r>
              <a:rPr lang="en-US" dirty="0" smtClean="0"/>
              <a:t>? Exactly. O.K</a:t>
            </a:r>
            <a:r>
              <a:rPr lang="en-US" dirty="0"/>
              <a:t>. And if that line goes up, does my salary go </a:t>
            </a:r>
            <a:r>
              <a:rPr lang="en-US" dirty="0" smtClean="0"/>
              <a:t>up? Good </a:t>
            </a:r>
            <a:r>
              <a:rPr lang="en-US" dirty="0"/>
              <a:t>question, Ann. We'll talk about that after the </a:t>
            </a:r>
            <a:r>
              <a:rPr lang="en-US" dirty="0" smtClean="0"/>
              <a:t>meeting. Susan</a:t>
            </a:r>
            <a:r>
              <a:rPr lang="en-US" dirty="0"/>
              <a:t>, do we have many </a:t>
            </a:r>
            <a:r>
              <a:rPr lang="en-US" dirty="0" smtClean="0"/>
              <a:t>competitors? No</a:t>
            </a:r>
            <a:r>
              <a:rPr lang="en-US" dirty="0"/>
              <a:t>, not really but enough to keep us busy. Anyway, good job, Ann. I'm sure you and Mark will do even better next </a:t>
            </a:r>
            <a:r>
              <a:rPr lang="en-US" dirty="0" smtClean="0"/>
              <a:t>month! Thank </a:t>
            </a:r>
            <a:r>
              <a:rPr lang="en-US" dirty="0"/>
              <a:t>you, Susan. Very good. Tom, do you have anything to tell everyone</a:t>
            </a:r>
            <a:r>
              <a:rPr lang="en-US" dirty="0" smtClean="0"/>
              <a:t>. Yes</a:t>
            </a:r>
            <a:r>
              <a:rPr lang="en-US" dirty="0"/>
              <a:t>. Don't forget, if you want me to buy something for your office, the deadline is </a:t>
            </a:r>
            <a:r>
              <a:rPr lang="en-US" dirty="0" smtClean="0"/>
              <a:t>tomorrow. Oh</a:t>
            </a:r>
            <a:r>
              <a:rPr lang="en-US" dirty="0"/>
              <a:t>!! I need a new typewriter. Mine is </a:t>
            </a:r>
            <a:r>
              <a:rPr lang="en-US" dirty="0" smtClean="0"/>
              <a:t>broken. O.K</a:t>
            </a:r>
            <a:r>
              <a:rPr lang="en-US" dirty="0"/>
              <a:t>. No problem. If anyone wants me to buy something, tell me before the </a:t>
            </a:r>
            <a:r>
              <a:rPr lang="en-US" dirty="0" smtClean="0"/>
              <a:t>deadline. O.K</a:t>
            </a:r>
            <a:r>
              <a:rPr lang="en-US" dirty="0"/>
              <a:t>. Is that everything? O.K. I think that's all. You can go </a:t>
            </a:r>
            <a:r>
              <a:rPr lang="en-US" dirty="0" smtClean="0"/>
              <a:t>now. Oh</a:t>
            </a:r>
            <a:r>
              <a:rPr lang="en-US" dirty="0"/>
              <a:t>, wait!! Mark has a presentation he would like to give about his new </a:t>
            </a:r>
            <a:r>
              <a:rPr lang="en-US" dirty="0" smtClean="0"/>
              <a:t>job. Oh</a:t>
            </a:r>
            <a:r>
              <a:rPr lang="en-US" dirty="0"/>
              <a:t>, yeah, O.K.</a:t>
            </a:r>
            <a:endParaRPr lang="en-IN" dirty="0"/>
          </a:p>
        </p:txBody>
      </p:sp>
    </p:spTree>
    <p:extLst>
      <p:ext uri="{BB962C8B-B14F-4D97-AF65-F5344CB8AC3E}">
        <p14:creationId xmlns:p14="http://schemas.microsoft.com/office/powerpoint/2010/main" val="59739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Summarized text</a:t>
            </a:r>
            <a:endParaRPr lang="en-IN" dirty="0"/>
          </a:p>
        </p:txBody>
      </p:sp>
      <p:sp>
        <p:nvSpPr>
          <p:cNvPr id="3" name="Content Placeholder 2"/>
          <p:cNvSpPr>
            <a:spLocks noGrp="1"/>
          </p:cNvSpPr>
          <p:nvPr>
            <p:ph idx="1"/>
          </p:nvPr>
        </p:nvSpPr>
        <p:spPr/>
        <p:txBody>
          <a:bodyPr/>
          <a:lstStyle/>
          <a:p>
            <a:pPr marL="0" indent="0">
              <a:buNone/>
            </a:pPr>
            <a:r>
              <a:rPr lang="en-US" dirty="0"/>
              <a:t>I have a sales graph </a:t>
            </a:r>
            <a:r>
              <a:rPr lang="en-US" dirty="0" err="1"/>
              <a:t>i</a:t>
            </a:r>
            <a:r>
              <a:rPr lang="en-US" dirty="0"/>
              <a:t> would like to show everyone. O.k. I am a salesperson, too. We can be a .team you help me, </a:t>
            </a:r>
            <a:r>
              <a:rPr lang="en-US" dirty="0" err="1"/>
              <a:t>i'll</a:t>
            </a:r>
            <a:r>
              <a:rPr lang="en-US" dirty="0"/>
              <a:t> help you. I need a new typewriter. I want to book a flight on 10 </a:t>
            </a:r>
            <a:r>
              <a:rPr lang="en-US" dirty="0" err="1"/>
              <a:t>june</a:t>
            </a:r>
            <a:r>
              <a:rPr lang="en-US" dirty="0"/>
              <a:t> 2019. great. So if that line goes up, am </a:t>
            </a:r>
            <a:r>
              <a:rPr lang="en-US" dirty="0" err="1"/>
              <a:t>i</a:t>
            </a:r>
            <a:r>
              <a:rPr lang="en-US" dirty="0"/>
              <a:t> doing a good job? Here is my number 9003401119 and my email id is msubhaditya@gmail.com </a:t>
            </a:r>
            <a:r>
              <a:rPr lang="en-US" dirty="0" err="1"/>
              <a:t>i</a:t>
            </a:r>
            <a:r>
              <a:rPr lang="en-US" dirty="0"/>
              <a:t> think mark has met everyone, oh, except for ann. Mark has a presentation he would like to give about his new job. We have a few things to talk about today. Yes please book a meeting on </a:t>
            </a:r>
            <a:r>
              <a:rPr lang="en-US" dirty="0" err="1"/>
              <a:t>tuesday</a:t>
            </a:r>
            <a:r>
              <a:rPr lang="en-US" dirty="0"/>
              <a:t> 10pm. First of all, </a:t>
            </a:r>
            <a:r>
              <a:rPr lang="en-US" dirty="0" err="1"/>
              <a:t>i</a:t>
            </a:r>
            <a:r>
              <a:rPr lang="en-US" dirty="0"/>
              <a:t> would like you all to meet </a:t>
            </a:r>
            <a:r>
              <a:rPr lang="en-US" dirty="0" err="1"/>
              <a:t>mr.</a:t>
            </a:r>
            <a:r>
              <a:rPr lang="en-US" dirty="0"/>
              <a:t> mark </a:t>
            </a:r>
            <a:r>
              <a:rPr lang="en-US" dirty="0" err="1"/>
              <a:t>johnson</a:t>
            </a:r>
            <a:r>
              <a:rPr lang="en-US" dirty="0"/>
              <a:t>. Sure, </a:t>
            </a:r>
            <a:r>
              <a:rPr lang="en-US" dirty="0" err="1"/>
              <a:t>i</a:t>
            </a:r>
            <a:r>
              <a:rPr lang="en-US" dirty="0"/>
              <a:t> have my pen and paper ready. I think that's all. I'm afraid our customers will think our product is too expensive. I am </a:t>
            </a:r>
            <a:r>
              <a:rPr lang="en-US" dirty="0" err="1"/>
              <a:t>ann</a:t>
            </a:r>
            <a:r>
              <a:rPr lang="en-US" dirty="0"/>
              <a:t> nice to meet you. She means the new products you and </a:t>
            </a:r>
            <a:r>
              <a:rPr lang="en-US" dirty="0" err="1"/>
              <a:t>i</a:t>
            </a:r>
            <a:r>
              <a:rPr lang="en-US" dirty="0"/>
              <a:t> will be selling. I will budget is getting smaller every year. Don't forget, if you want me to buy something for your office, the deadline is tomorrow. Oh, yeah, o.k. Anyway, good job, ann. I'm sure you and mark will do even better next month! Thank you, </a:t>
            </a:r>
            <a:r>
              <a:rPr lang="en-US" dirty="0" err="1"/>
              <a:t>susan</a:t>
            </a:r>
            <a:r>
              <a:rPr lang="en-US" dirty="0"/>
              <a:t>.</a:t>
            </a:r>
            <a:endParaRPr lang="en-IN" dirty="0"/>
          </a:p>
        </p:txBody>
      </p:sp>
    </p:spTree>
    <p:extLst>
      <p:ext uri="{BB962C8B-B14F-4D97-AF65-F5344CB8AC3E}">
        <p14:creationId xmlns:p14="http://schemas.microsoft.com/office/powerpoint/2010/main" val="838555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endParaRPr lang="en-IN" dirty="0"/>
          </a:p>
        </p:txBody>
      </p:sp>
    </p:spTree>
    <p:extLst>
      <p:ext uri="{BB962C8B-B14F-4D97-AF65-F5344CB8AC3E}">
        <p14:creationId xmlns:p14="http://schemas.microsoft.com/office/powerpoint/2010/main" val="286294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Proof of concept</a:t>
            </a:r>
            <a:endParaRPr lang="en-IN" dirty="0"/>
          </a:p>
        </p:txBody>
      </p:sp>
      <p:sp>
        <p:nvSpPr>
          <p:cNvPr id="3" name="Content Placeholder 2"/>
          <p:cNvSpPr>
            <a:spLocks noGrp="1"/>
          </p:cNvSpPr>
          <p:nvPr>
            <p:ph idx="1"/>
          </p:nvPr>
        </p:nvSpPr>
        <p:spPr/>
        <p:txBody>
          <a:bodyPr/>
          <a:lstStyle/>
          <a:p>
            <a:r>
              <a:rPr lang="en-US" dirty="0" smtClean="0"/>
              <a:t>Most companies are already automating their first stage of customer care via Chat Bots and IVR systems.</a:t>
            </a:r>
          </a:p>
          <a:p>
            <a:pPr lvl="1"/>
            <a:r>
              <a:rPr lang="en-US" dirty="0" smtClean="0"/>
              <a:t>Most chat bots do not work properly.</a:t>
            </a:r>
          </a:p>
          <a:p>
            <a:pPr lvl="1"/>
            <a:r>
              <a:rPr lang="en-US" dirty="0" smtClean="0"/>
              <a:t>IVRs consume a lot of time, are very complex, and most customers end up speaking to a representative instead.</a:t>
            </a:r>
          </a:p>
          <a:p>
            <a:pPr lvl="1"/>
            <a:r>
              <a:rPr lang="en-US" dirty="0" smtClean="0"/>
              <a:t>Representatives only work from 9-5, and need holidays, so to provide 24hr support, expenses are high.</a:t>
            </a:r>
            <a:endParaRPr lang="en-US" dirty="0"/>
          </a:p>
        </p:txBody>
      </p:sp>
    </p:spTree>
    <p:extLst>
      <p:ext uri="{BB962C8B-B14F-4D97-AF65-F5344CB8AC3E}">
        <p14:creationId xmlns:p14="http://schemas.microsoft.com/office/powerpoint/2010/main" val="3147814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Proof of concept</a:t>
            </a:r>
            <a:endParaRPr lang="en-IN" dirty="0"/>
          </a:p>
        </p:txBody>
      </p:sp>
      <p:sp>
        <p:nvSpPr>
          <p:cNvPr id="3" name="Content Placeholder 2"/>
          <p:cNvSpPr>
            <a:spLocks noGrp="1"/>
          </p:cNvSpPr>
          <p:nvPr>
            <p:ph idx="1"/>
          </p:nvPr>
        </p:nvSpPr>
        <p:spPr/>
        <p:txBody>
          <a:bodyPr/>
          <a:lstStyle/>
          <a:p>
            <a:r>
              <a:rPr lang="en-US" dirty="0" smtClean="0"/>
              <a:t>Most call servers have inbuilt commands and codes to interact with it. </a:t>
            </a:r>
          </a:p>
          <a:p>
            <a:r>
              <a:rPr lang="en-US" dirty="0" smtClean="0"/>
              <a:t>These can be connected to a python script to automatically pick a call, deliver a pre-decided customer friendly message and record their complaint.</a:t>
            </a:r>
          </a:p>
          <a:p>
            <a:r>
              <a:rPr lang="en-US" dirty="0" smtClean="0"/>
              <a:t>This recording can be transcribed and summarized and directly forwarded to a higher level person (ticket generation and escalation). This eliminates the middleman, whose sole purpose was to pick up call and generate a ticket.</a:t>
            </a:r>
          </a:p>
          <a:p>
            <a:r>
              <a:rPr lang="en-US" dirty="0" smtClean="0"/>
              <a:t>We can also create our spam list and cross reference, before picking up the call, to prevent server overuse by spammers.</a:t>
            </a:r>
          </a:p>
          <a:p>
            <a:r>
              <a:rPr lang="en-US" dirty="0" smtClean="0"/>
              <a:t>Depending upon the company, we will have to modify the model based on their terminologies of business.</a:t>
            </a:r>
            <a:endParaRPr lang="en-IN" dirty="0"/>
          </a:p>
        </p:txBody>
      </p:sp>
    </p:spTree>
    <p:extLst>
      <p:ext uri="{BB962C8B-B14F-4D97-AF65-F5344CB8AC3E}">
        <p14:creationId xmlns:p14="http://schemas.microsoft.com/office/powerpoint/2010/main" val="624274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solution</a:t>
            </a:r>
            <a:endParaRPr lang="en-IN" dirty="0"/>
          </a:p>
        </p:txBody>
      </p:sp>
      <p:sp>
        <p:nvSpPr>
          <p:cNvPr id="3" name="Content Placeholder 2"/>
          <p:cNvSpPr>
            <a:spLocks noGrp="1"/>
          </p:cNvSpPr>
          <p:nvPr>
            <p:ph idx="1"/>
          </p:nvPr>
        </p:nvSpPr>
        <p:spPr/>
        <p:txBody>
          <a:bodyPr/>
          <a:lstStyle/>
          <a:p>
            <a:r>
              <a:rPr lang="en-US" dirty="0" smtClean="0"/>
              <a:t>We have used </a:t>
            </a:r>
            <a:r>
              <a:rPr lang="en-US" dirty="0" err="1" smtClean="0"/>
              <a:t>Twilio</a:t>
            </a:r>
            <a:r>
              <a:rPr lang="en-US" dirty="0" smtClean="0"/>
              <a:t> for setting up the call handler. It comes with its own set of </a:t>
            </a:r>
            <a:r>
              <a:rPr lang="en-US" dirty="0" err="1" smtClean="0"/>
              <a:t>TwiML</a:t>
            </a:r>
            <a:r>
              <a:rPr lang="en-US" dirty="0" smtClean="0"/>
              <a:t> commands to interact with the server.</a:t>
            </a:r>
          </a:p>
          <a:p>
            <a:r>
              <a:rPr lang="en-US" dirty="0" smtClean="0"/>
              <a:t>We used python and flask to create the server to connect with </a:t>
            </a:r>
            <a:r>
              <a:rPr lang="en-US" dirty="0" err="1" smtClean="0"/>
              <a:t>Twilio</a:t>
            </a:r>
            <a:endParaRPr lang="en-US" dirty="0" smtClean="0"/>
          </a:p>
          <a:p>
            <a:r>
              <a:rPr lang="en-US" dirty="0" smtClean="0"/>
              <a:t>We used </a:t>
            </a:r>
            <a:r>
              <a:rPr lang="en-US" dirty="0" err="1" smtClean="0"/>
              <a:t>google’s</a:t>
            </a:r>
            <a:r>
              <a:rPr lang="en-US" dirty="0" smtClean="0"/>
              <a:t> text to speech to transcribe the call(could be done with </a:t>
            </a:r>
            <a:r>
              <a:rPr lang="en-US" dirty="0" err="1" smtClean="0"/>
              <a:t>Twilio’s</a:t>
            </a:r>
            <a:r>
              <a:rPr lang="en-US" dirty="0" smtClean="0"/>
              <a:t> inbuilt services, but we wanted to make it more platform independent)</a:t>
            </a:r>
          </a:p>
          <a:p>
            <a:r>
              <a:rPr lang="en-US" dirty="0" smtClean="0"/>
              <a:t>Then we built a NLP script to summarize the call details.</a:t>
            </a:r>
            <a:endParaRPr lang="en-IN" dirty="0"/>
          </a:p>
        </p:txBody>
      </p:sp>
    </p:spTree>
    <p:extLst>
      <p:ext uri="{BB962C8B-B14F-4D97-AF65-F5344CB8AC3E}">
        <p14:creationId xmlns:p14="http://schemas.microsoft.com/office/powerpoint/2010/main" val="355248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smtClean="0"/>
              <a:t>Install Requirements:</a:t>
            </a:r>
          </a:p>
          <a:p>
            <a:pPr lvl="1"/>
            <a:r>
              <a:rPr lang="en-US" dirty="0" smtClean="0"/>
              <a:t>Python 3.5</a:t>
            </a:r>
          </a:p>
          <a:p>
            <a:pPr lvl="1"/>
            <a:r>
              <a:rPr lang="en-US" dirty="0" smtClean="0"/>
              <a:t>Pip</a:t>
            </a:r>
          </a:p>
          <a:p>
            <a:pPr lvl="1"/>
            <a:r>
              <a:rPr lang="en-US" dirty="0" smtClean="0"/>
              <a:t>python </a:t>
            </a:r>
            <a:r>
              <a:rPr lang="en-US" dirty="0"/>
              <a:t>-m spacy download </a:t>
            </a:r>
            <a:r>
              <a:rPr lang="en-US" dirty="0" err="1" smtClean="0"/>
              <a:t>en_core_web_sm</a:t>
            </a:r>
            <a:r>
              <a:rPr lang="en-US" dirty="0" smtClean="0"/>
              <a:t>:  will install required language module for spacy</a:t>
            </a:r>
          </a:p>
          <a:p>
            <a:pPr lvl="1"/>
            <a:r>
              <a:rPr lang="en-US" dirty="0"/>
              <a:t>reqsFinal.txt ( pip install –r reqsFinal.txt) will install all required modules</a:t>
            </a:r>
          </a:p>
          <a:p>
            <a:pPr marL="228600" lvl="1" indent="0">
              <a:buNone/>
            </a:pPr>
            <a:endParaRPr lang="en-US" dirty="0" smtClean="0"/>
          </a:p>
          <a:p>
            <a:pPr lvl="1"/>
            <a:endParaRPr lang="en-IN" dirty="0"/>
          </a:p>
        </p:txBody>
      </p:sp>
    </p:spTree>
    <p:extLst>
      <p:ext uri="{BB962C8B-B14F-4D97-AF65-F5344CB8AC3E}">
        <p14:creationId xmlns:p14="http://schemas.microsoft.com/office/powerpoint/2010/main" val="118242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setup</a:t>
            </a:r>
            <a:endParaRPr lang="en-IN" dirty="0"/>
          </a:p>
        </p:txBody>
      </p:sp>
      <p:sp>
        <p:nvSpPr>
          <p:cNvPr id="3" name="Content Placeholder 2"/>
          <p:cNvSpPr>
            <a:spLocks noGrp="1"/>
          </p:cNvSpPr>
          <p:nvPr>
            <p:ph idx="1"/>
          </p:nvPr>
        </p:nvSpPr>
        <p:spPr/>
        <p:txBody>
          <a:bodyPr/>
          <a:lstStyle/>
          <a:p>
            <a:r>
              <a:rPr lang="en-US" dirty="0"/>
              <a:t>Run </a:t>
            </a:r>
            <a:r>
              <a:rPr lang="en-US" dirty="0" smtClean="0"/>
              <a:t>answer-phone.py for creating server</a:t>
            </a:r>
          </a:p>
          <a:p>
            <a:pPr marL="0" indent="0">
              <a:buNone/>
            </a:pPr>
            <a:endParaRPr lang="en-US" dirty="0" smtClean="0"/>
          </a:p>
          <a:p>
            <a:pPr marL="0" indent="0">
              <a:buNone/>
            </a:pPr>
            <a:endParaRPr lang="en-US" dirty="0"/>
          </a:p>
          <a:p>
            <a:pPr marL="0" indent="0">
              <a:buNone/>
            </a:pPr>
            <a:endParaRPr lang="en-US" dirty="0" smtClean="0"/>
          </a:p>
          <a:p>
            <a:r>
              <a:rPr lang="en-US" dirty="0" smtClean="0"/>
              <a:t>Run ngrock.exe and </a:t>
            </a:r>
            <a:r>
              <a:rPr lang="en-US" dirty="0"/>
              <a:t>pass command </a:t>
            </a:r>
            <a:r>
              <a:rPr lang="en-US" dirty="0" smtClean="0"/>
              <a:t>-&gt; ngrok.exe </a:t>
            </a:r>
            <a:r>
              <a:rPr lang="en-US" dirty="0"/>
              <a:t>http </a:t>
            </a:r>
            <a:r>
              <a:rPr lang="en-US" dirty="0" smtClean="0"/>
              <a:t>5000 (or port on which server is running). Copy this https code for later.</a:t>
            </a:r>
          </a:p>
          <a:p>
            <a:pPr marL="0" indent="0">
              <a:buNone/>
            </a:pPr>
            <a:endParaRPr lang="en-IN" dirty="0"/>
          </a:p>
        </p:txBody>
      </p:sp>
      <p:pic>
        <p:nvPicPr>
          <p:cNvPr id="4" name="Picture 3"/>
          <p:cNvPicPr>
            <a:picLocks noChangeAspect="1"/>
          </p:cNvPicPr>
          <p:nvPr/>
        </p:nvPicPr>
        <p:blipFill>
          <a:blip r:embed="rId2"/>
          <a:stretch>
            <a:fillRect/>
          </a:stretch>
        </p:blipFill>
        <p:spPr>
          <a:xfrm>
            <a:off x="1476461" y="2414427"/>
            <a:ext cx="8139027" cy="1469675"/>
          </a:xfrm>
          <a:prstGeom prst="rect">
            <a:avLst/>
          </a:prstGeom>
        </p:spPr>
      </p:pic>
      <p:pic>
        <p:nvPicPr>
          <p:cNvPr id="5" name="Picture 4"/>
          <p:cNvPicPr>
            <a:picLocks noChangeAspect="1"/>
          </p:cNvPicPr>
          <p:nvPr/>
        </p:nvPicPr>
        <p:blipFill>
          <a:blip r:embed="rId3"/>
          <a:stretch>
            <a:fillRect/>
          </a:stretch>
        </p:blipFill>
        <p:spPr>
          <a:xfrm>
            <a:off x="1399826" y="4552950"/>
            <a:ext cx="8390126" cy="2305050"/>
          </a:xfrm>
          <a:prstGeom prst="rect">
            <a:avLst/>
          </a:prstGeom>
        </p:spPr>
      </p:pic>
    </p:spTree>
    <p:extLst>
      <p:ext uri="{BB962C8B-B14F-4D97-AF65-F5344CB8AC3E}">
        <p14:creationId xmlns:p14="http://schemas.microsoft.com/office/powerpoint/2010/main" val="2842659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setup</a:t>
            </a:r>
            <a:endParaRPr lang="en-IN" dirty="0"/>
          </a:p>
        </p:txBody>
      </p:sp>
      <p:sp>
        <p:nvSpPr>
          <p:cNvPr id="3" name="Content Placeholder 2"/>
          <p:cNvSpPr>
            <a:spLocks noGrp="1"/>
          </p:cNvSpPr>
          <p:nvPr>
            <p:ph idx="1"/>
          </p:nvPr>
        </p:nvSpPr>
        <p:spPr/>
        <p:txBody>
          <a:bodyPr/>
          <a:lstStyle/>
          <a:p>
            <a:r>
              <a:rPr lang="en-US" dirty="0" smtClean="0"/>
              <a:t>Log In to </a:t>
            </a:r>
            <a:r>
              <a:rPr lang="en-US" dirty="0" err="1" smtClean="0"/>
              <a:t>twilio</a:t>
            </a:r>
            <a:r>
              <a:rPr lang="en-US" dirty="0" smtClean="0"/>
              <a:t>:</a:t>
            </a:r>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Go to Phone Numbers(From Left </a:t>
            </a:r>
            <a:r>
              <a:rPr lang="en-US" dirty="0" err="1" smtClean="0"/>
              <a:t>Nav</a:t>
            </a:r>
            <a:r>
              <a:rPr lang="en-US" dirty="0" smtClean="0"/>
              <a:t> Bar), select the phone number and paste the link copied from </a:t>
            </a:r>
            <a:r>
              <a:rPr lang="en-US" dirty="0" err="1" smtClean="0"/>
              <a:t>ngrok</a:t>
            </a:r>
            <a:r>
              <a:rPr lang="en-US" dirty="0" smtClean="0"/>
              <a:t> in call </a:t>
            </a:r>
            <a:r>
              <a:rPr lang="en-US" dirty="0" err="1" smtClean="0"/>
              <a:t>webhook</a:t>
            </a:r>
            <a:r>
              <a:rPr lang="en-US" dirty="0" smtClean="0"/>
              <a:t>, with given link and add “/record”</a:t>
            </a:r>
          </a:p>
          <a:p>
            <a:pPr marL="0" indent="0">
              <a:buNone/>
            </a:pPr>
            <a:endParaRPr lang="en-US" dirty="0"/>
          </a:p>
          <a:p>
            <a:pPr marL="0" indent="0">
              <a:buNone/>
            </a:pPr>
            <a:endParaRPr lang="en-US" dirty="0"/>
          </a:p>
          <a:p>
            <a:r>
              <a:rPr lang="en-US" dirty="0" smtClean="0"/>
              <a:t>Press Save</a:t>
            </a:r>
          </a:p>
          <a:p>
            <a:pPr marL="0" indent="0">
              <a:buNone/>
            </a:pPr>
            <a:endParaRPr lang="en-IN" dirty="0"/>
          </a:p>
        </p:txBody>
      </p:sp>
      <p:pic>
        <p:nvPicPr>
          <p:cNvPr id="7" name="Picture 6"/>
          <p:cNvPicPr>
            <a:picLocks noChangeAspect="1"/>
          </p:cNvPicPr>
          <p:nvPr/>
        </p:nvPicPr>
        <p:blipFill>
          <a:blip r:embed="rId2"/>
          <a:stretch>
            <a:fillRect/>
          </a:stretch>
        </p:blipFill>
        <p:spPr>
          <a:xfrm>
            <a:off x="1513819" y="4728701"/>
            <a:ext cx="6866783" cy="472735"/>
          </a:xfrm>
          <a:prstGeom prst="rect">
            <a:avLst/>
          </a:prstGeom>
        </p:spPr>
      </p:pic>
    </p:spTree>
    <p:extLst>
      <p:ext uri="{BB962C8B-B14F-4D97-AF65-F5344CB8AC3E}">
        <p14:creationId xmlns:p14="http://schemas.microsoft.com/office/powerpoint/2010/main" val="4273764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call server</a:t>
            </a:r>
            <a:endParaRPr lang="en-IN" dirty="0"/>
          </a:p>
        </p:txBody>
      </p:sp>
      <p:sp>
        <p:nvSpPr>
          <p:cNvPr id="3" name="Content Placeholder 2"/>
          <p:cNvSpPr>
            <a:spLocks noGrp="1"/>
          </p:cNvSpPr>
          <p:nvPr>
            <p:ph idx="1"/>
          </p:nvPr>
        </p:nvSpPr>
        <p:spPr/>
        <p:txBody>
          <a:bodyPr>
            <a:normAutofit/>
          </a:bodyPr>
          <a:lstStyle/>
          <a:p>
            <a:r>
              <a:rPr lang="en-US" dirty="0" smtClean="0"/>
              <a:t>Call the </a:t>
            </a:r>
            <a:r>
              <a:rPr lang="en-US" dirty="0" smtClean="0"/>
              <a:t>subscribed number</a:t>
            </a:r>
            <a:r>
              <a:rPr lang="en-IN" dirty="0" smtClean="0"/>
              <a:t>.</a:t>
            </a:r>
            <a:endParaRPr lang="en-IN" dirty="0" smtClean="0"/>
          </a:p>
          <a:p>
            <a:r>
              <a:rPr lang="en-US" dirty="0" smtClean="0"/>
              <a:t>Call will be received if it is not in blacklist. You can then say your message and disconnect when complete.</a:t>
            </a:r>
          </a:p>
          <a:p>
            <a:r>
              <a:rPr lang="en-US" dirty="0"/>
              <a:t>Run </a:t>
            </a:r>
            <a:r>
              <a:rPr lang="en-US" dirty="0" smtClean="0"/>
              <a:t>callDownloadToText.py</a:t>
            </a:r>
          </a:p>
          <a:p>
            <a:r>
              <a:rPr lang="en-US" dirty="0" smtClean="0"/>
              <a:t>You will find call recordings in “audio” folder and transcriptions </a:t>
            </a:r>
            <a:r>
              <a:rPr lang="en-US" dirty="0"/>
              <a:t>in the “</a:t>
            </a:r>
            <a:r>
              <a:rPr lang="en-US" dirty="0" smtClean="0"/>
              <a:t>transcriptions” folder. </a:t>
            </a:r>
          </a:p>
          <a:p>
            <a:r>
              <a:rPr lang="en-US" dirty="0" smtClean="0"/>
              <a:t>These transcriptions will serve as source to be summarized and used to solve customer queries.</a:t>
            </a:r>
          </a:p>
          <a:p>
            <a:pPr marL="0" indent="0">
              <a:buNone/>
            </a:pPr>
            <a:endParaRPr lang="en-IN" dirty="0"/>
          </a:p>
        </p:txBody>
      </p:sp>
    </p:spTree>
    <p:extLst>
      <p:ext uri="{BB962C8B-B14F-4D97-AF65-F5344CB8AC3E}">
        <p14:creationId xmlns:p14="http://schemas.microsoft.com/office/powerpoint/2010/main" val="399847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Summarizer</a:t>
            </a:r>
            <a:endParaRPr lang="en-IN" dirty="0"/>
          </a:p>
        </p:txBody>
      </p:sp>
      <p:sp>
        <p:nvSpPr>
          <p:cNvPr id="3" name="Content Placeholder 2"/>
          <p:cNvSpPr>
            <a:spLocks noGrp="1"/>
          </p:cNvSpPr>
          <p:nvPr>
            <p:ph idx="1"/>
          </p:nvPr>
        </p:nvSpPr>
        <p:spPr/>
        <p:txBody>
          <a:bodyPr>
            <a:normAutofit/>
          </a:bodyPr>
          <a:lstStyle/>
          <a:p>
            <a:r>
              <a:rPr lang="en-US" dirty="0" smtClean="0"/>
              <a:t>Open and run “summarizerSample.py”</a:t>
            </a:r>
          </a:p>
          <a:p>
            <a:r>
              <a:rPr lang="en-US" dirty="0" smtClean="0"/>
              <a:t>The model will train itself from the data given in the code itself. This can be optimized and modified depending upon service provider.</a:t>
            </a:r>
          </a:p>
          <a:p>
            <a:r>
              <a:rPr lang="en-US" dirty="0" smtClean="0"/>
              <a:t>Currently  we will see how it summarizes a conversation between two people stored in “convotext.txt”</a:t>
            </a:r>
          </a:p>
        </p:txBody>
      </p:sp>
    </p:spTree>
    <p:extLst>
      <p:ext uri="{BB962C8B-B14F-4D97-AF65-F5344CB8AC3E}">
        <p14:creationId xmlns:p14="http://schemas.microsoft.com/office/powerpoint/2010/main" val="829534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104</TotalTime>
  <Words>1343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vt:lpstr>
      <vt:lpstr>Banded</vt:lpstr>
      <vt:lpstr>VIT Vellore_VIT VELLORE_Devtos</vt:lpstr>
      <vt:lpstr>Detailed Proof of concept</vt:lpstr>
      <vt:lpstr>Detailed Proof of concept</vt:lpstr>
      <vt:lpstr>Sample solution</vt:lpstr>
      <vt:lpstr>How to Install</vt:lpstr>
      <vt:lpstr>How to setup</vt:lpstr>
      <vt:lpstr>How to setup</vt:lpstr>
      <vt:lpstr>Testing call server</vt:lpstr>
      <vt:lpstr>Testing Summarizer</vt:lpstr>
      <vt:lpstr>Original Text</vt:lpstr>
      <vt:lpstr>Summarized text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Pandey</dc:creator>
  <cp:lastModifiedBy>Shivam Pandey</cp:lastModifiedBy>
  <cp:revision>11</cp:revision>
  <dcterms:created xsi:type="dcterms:W3CDTF">2020-03-16T12:43:53Z</dcterms:created>
  <dcterms:modified xsi:type="dcterms:W3CDTF">2020-08-04T09:00:57Z</dcterms:modified>
</cp:coreProperties>
</file>