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7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095D-59E3-6B7A-78A3-587509714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80A38-2E93-5B44-E3F3-39DBBA109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C91E2-9D35-6F06-6812-9E26E156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CC6F-492D-42C8-A49C-BD2451DE6F2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54D05-DAA4-E385-07E7-5B8B20C5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6D685-D6E3-00A8-D5C7-EB03DD30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BE47-1701-4DF0-A2EF-D2911336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54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ADEA-18E5-D35A-A3BD-7C190341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191E0-8FDC-51EC-249E-EA3B2C324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07FAB-20BA-41D4-F6F0-3F8F4C82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CC6F-492D-42C8-A49C-BD2451DE6F2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91565-478B-8E44-E156-D1E2749C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C5A5D-6EAE-2F29-5F8F-A85FC260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BE47-1701-4DF0-A2EF-D2911336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73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FA792-1165-9FE9-44B2-70F37ED2B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48BF9-E21C-F5C0-C8B4-FBE287450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EBA98-2E56-125B-F693-09701D2F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CC6F-492D-42C8-A49C-BD2451DE6F2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579C6-B729-5D77-F5B1-BFC87A53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E1F5F-6350-59C8-4A7F-CE398A49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BE47-1701-4DF0-A2EF-D2911336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18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2CDC-C301-6737-10C8-ED9020BA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55FB-893E-C6B7-EA2C-FEB9C12E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4CBD8-761F-D5D5-8D9B-F7F9A096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CC6F-492D-42C8-A49C-BD2451DE6F2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3D019-680B-0FC8-496F-19D556A8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AD93F-A994-D25B-1226-E3889D6D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BE47-1701-4DF0-A2EF-D2911336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67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6972-6F3C-B006-78D3-0CE7ABBB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DC31A-1AD4-D109-5B58-9B855104E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E02DA-D4D7-39F9-9509-499EA4A2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CC6F-492D-42C8-A49C-BD2451DE6F2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129F9-6D7A-C2DC-F538-0E857777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AFD2F-BECE-A99A-BA0D-7C41FD02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BE47-1701-4DF0-A2EF-D2911336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52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A94F-660C-21C4-9250-A62996D0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27B8-C3FE-3B3A-CE08-6670A8F51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278F1-79AE-8DB6-6ECB-444B83F77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3C6E6-06C8-EC3C-82EA-40D33469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CC6F-492D-42C8-A49C-BD2451DE6F2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3EBF5-0B53-1BF7-CF0B-584A25B8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FDA8B-5C05-F952-6B6D-CDD30F0E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BE47-1701-4DF0-A2EF-D2911336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434C-9C10-6C15-8D4C-727825B1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C0AFB-AFDE-659B-5A81-758A44CB5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AD9B8-813C-324C-6137-27D91A84D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78BE5-2A95-036F-9F47-0BDDC4CB1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8A5C5-9B84-6324-3F43-12F618D84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6E6E3-8857-9CB8-B30C-440D6EA4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CC6F-492D-42C8-A49C-BD2451DE6F2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1FDB7-1816-88AF-4FBB-1B3D19A7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08EF1-5752-8F92-56B9-0A75260F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BE47-1701-4DF0-A2EF-D2911336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3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DB4B-1CDB-7B16-F4EA-5858C43C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1267C-1386-C3E1-B2D9-046A0E90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CC6F-492D-42C8-A49C-BD2451DE6F2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D84A8-4A7D-14AF-6A17-3AD88B4E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1B2F0-7370-BC7A-1C31-7C44EF02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BE47-1701-4DF0-A2EF-D2911336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53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DB12A-FBCF-7510-81F4-96738489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CC6F-492D-42C8-A49C-BD2451DE6F2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9AC38-B20B-65A0-6666-A9769C6D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3762C-2818-85F8-7749-2952CC69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BE47-1701-4DF0-A2EF-D2911336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10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6392-10FB-E690-78E2-B2BFFFA4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7142-E299-F92E-A1DA-B65544D6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0B24E-8604-819A-698E-0C2158A5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A3B4C-EC29-90EC-BE28-C834A061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CC6F-492D-42C8-A49C-BD2451DE6F2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A3702-E172-7DC8-A67C-9F056721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02DDF-4FC2-AA84-8F32-0F6BA3E6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BE47-1701-4DF0-A2EF-D2911336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71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117E-620C-8B7B-45A5-6A559715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C0F0B-A754-6678-0B3B-4404E1822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48D42-791F-A34B-778A-5C97F3CE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B2A8E-9735-FEFB-B927-C8659B19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CC6F-492D-42C8-A49C-BD2451DE6F2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78682-9408-D965-79D8-90E2077D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E7D56-58A5-8A04-1766-F465B984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ABE47-1701-4DF0-A2EF-D2911336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63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23F1D-5B95-82A4-2D1C-3FD7C936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41F71-6E6E-DC43-A2E1-B642F7087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5D998-951B-F3FB-E9FC-9D7FC9BA5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2CC6F-492D-42C8-A49C-BD2451DE6F2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CA18C-F806-8709-47A7-1BA8DA309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16AF-F774-F170-75B2-D8A215C02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ABE47-1701-4DF0-A2EF-D2911336C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1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etlink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camtuf.coredump.cx/af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latest/dev-tools/kcov.html" TargetMode="External"/><Relationship Id="rId2" Type="http://schemas.openxmlformats.org/officeDocument/2006/relationships/hyperlink" Target="https://www.kernel.org/doc/html/v4.15/dev-tools/gcov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nelslacker/trinity" TargetMode="External"/><Relationship Id="rId2" Type="http://schemas.openxmlformats.org/officeDocument/2006/relationships/hyperlink" Target="https://github.com/google/syzkaller/blob/master/docs/syzbot.md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879A-4352-71BB-A1BD-C67B8A33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5200"/>
            <a:ext cx="10515600" cy="3901439"/>
          </a:xfrm>
        </p:spPr>
        <p:txBody>
          <a:bodyPr>
            <a:normAutofit/>
          </a:bodyPr>
          <a:lstStyle/>
          <a:p>
            <a:r>
              <a:rPr lang="en-IN" b="1" dirty="0"/>
              <a:t>Challenge 5</a:t>
            </a:r>
            <a:br>
              <a:rPr lang="en-IN" dirty="0"/>
            </a:br>
            <a:r>
              <a:rPr lang="en-US" b="0" i="0" dirty="0">
                <a:solidFill>
                  <a:schemeClr val="tx1"/>
                </a:solidFill>
                <a:effectLst/>
                <a:latin typeface="docs-Poppins"/>
              </a:rPr>
              <a:t>Development of Dependency Aware Linux Ker­nel based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docs-Poppins"/>
              </a:rPr>
              <a:t>Fuzzer</a:t>
            </a:r>
            <a:r>
              <a:rPr lang="en-US" b="0" i="0" dirty="0">
                <a:solidFill>
                  <a:schemeClr val="tx1"/>
                </a:solidFill>
                <a:effectLst/>
                <a:latin typeface="docs-Poppins"/>
              </a:rPr>
              <a:t>.</a:t>
            </a:r>
            <a:br>
              <a:rPr lang="en-US" b="0" i="0" dirty="0">
                <a:solidFill>
                  <a:schemeClr val="tx1"/>
                </a:solidFill>
                <a:effectLst/>
                <a:latin typeface="docs-Poppins"/>
              </a:rPr>
            </a:br>
            <a:br>
              <a:rPr lang="en-US" b="0" i="0" dirty="0">
                <a:solidFill>
                  <a:schemeClr val="tx1"/>
                </a:solidFill>
                <a:effectLst/>
                <a:latin typeface="docs-Poppins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docs-Poppins"/>
              </a:rPr>
              <a:t>Author: Puja Dutta, Founder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docs-Poppins"/>
              </a:rPr>
              <a:t>Shivit</a:t>
            </a:r>
            <a:r>
              <a:rPr lang="en-US" b="0" i="0" dirty="0">
                <a:solidFill>
                  <a:schemeClr val="tx1"/>
                </a:solidFill>
                <a:effectLst/>
                <a:latin typeface="docs-Poppins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docs-Poppins"/>
              </a:rPr>
              <a:t>Infi</a:t>
            </a:r>
            <a:r>
              <a:rPr lang="en-US" b="0" i="0" dirty="0">
                <a:solidFill>
                  <a:schemeClr val="tx1"/>
                </a:solidFill>
                <a:effectLst/>
                <a:latin typeface="docs-Poppins"/>
              </a:rPr>
              <a:t> Pvt Ltd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42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1ACA-8542-1B29-D779-4CE30BCD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90795"/>
          </a:xfrm>
        </p:spPr>
        <p:txBody>
          <a:bodyPr/>
          <a:lstStyle/>
          <a:p>
            <a:r>
              <a:rPr lang="en-IN" dirty="0"/>
              <a:t>                       </a:t>
            </a:r>
            <a:r>
              <a:rPr lang="en-IN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134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8C56-62C9-AE0E-7A96-37DB6A3E6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72720" y="223521"/>
            <a:ext cx="9144000" cy="853440"/>
          </a:xfrm>
        </p:spPr>
        <p:txBody>
          <a:bodyPr>
            <a:normAutofit fontScale="90000"/>
          </a:bodyPr>
          <a:lstStyle/>
          <a:p>
            <a:r>
              <a:rPr lang="en-IN" dirty="0"/>
              <a:t>FUZZING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09035-6DFD-6B3C-F864-B46827742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040" y="1076962"/>
            <a:ext cx="11623040" cy="703071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Fuzzing is a powerful testing technique where an automated program feeds semi-random inputs to a tested program. The intention is to find such inputs that trigger bugs. Fuzzing is especially useful in finding memory corruption bugs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Historically things like </a:t>
            </a:r>
            <a:r>
              <a:rPr lang="en-US" b="0" i="0" dirty="0" err="1">
                <a:solidFill>
                  <a:srgbClr val="36393A"/>
                </a:solidFill>
                <a:effectLst/>
                <a:latin typeface="-apple-system"/>
              </a:rPr>
              <a:t>libjpeg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36393A"/>
                </a:solidFill>
                <a:effectLst/>
                <a:latin typeface="-apple-system"/>
              </a:rPr>
              <a:t>libpng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 and </a:t>
            </a:r>
            <a:r>
              <a:rPr lang="en-US" b="0" i="0" dirty="0" err="1">
                <a:solidFill>
                  <a:srgbClr val="36393A"/>
                </a:solidFill>
                <a:effectLst/>
                <a:latin typeface="-apple-system"/>
              </a:rPr>
              <a:t>libyaml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 were perfect targets. Instead of choosing a </a:t>
            </a:r>
            <a:r>
              <a:rPr lang="en-US" b="0" i="0" dirty="0" err="1">
                <a:solidFill>
                  <a:srgbClr val="36393A"/>
                </a:solidFill>
                <a:effectLst/>
                <a:latin typeface="-apple-system"/>
              </a:rPr>
              <a:t>userspace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 target </a:t>
            </a:r>
            <a:r>
              <a:rPr lang="en-US" dirty="0">
                <a:solidFill>
                  <a:srgbClr val="36393A"/>
                </a:solidFill>
                <a:latin typeface="-apple-system"/>
              </a:rPr>
              <a:t>lets take the case for 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Linux Kernel </a:t>
            </a:r>
            <a:r>
              <a:rPr lang="en-US" b="0" i="0" dirty="0" err="1">
                <a:solidFill>
                  <a:srgbClr val="36393A"/>
                </a:solidFill>
                <a:effectLst/>
                <a:latin typeface="-apple-system"/>
              </a:rPr>
              <a:t>netlink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 machinery.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0" i="0" u="none" strike="noStrike" dirty="0">
                <a:solidFill>
                  <a:srgbClr val="0051C3"/>
                </a:solidFill>
                <a:effectLst/>
                <a:latin typeface="-apple-system"/>
                <a:hlinkClick r:id="rId2"/>
              </a:rPr>
              <a:t>Netlink is an internal Linux facility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 used by tools like "ss", "</a:t>
            </a:r>
            <a:r>
              <a:rPr lang="en-US" b="0" i="0" dirty="0" err="1">
                <a:solidFill>
                  <a:srgbClr val="36393A"/>
                </a:solidFill>
                <a:effectLst/>
                <a:latin typeface="-apple-system"/>
              </a:rPr>
              <a:t>ip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", "netstat". It's used for low level networking tasks - configuring network interfaces, IP addresses, routing tables and such. It's a good target: it's an obscure part of kernel, and it's relatively easy to automatically craft valid messages.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80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E625-2829-3492-E265-5B3CFE83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to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7591-4CF1-114D-ACC6-AD33B6FF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We'll run </a:t>
            </a:r>
            <a:r>
              <a:rPr lang="en-US" b="0" i="0" u="none" strike="noStrike" dirty="0">
                <a:solidFill>
                  <a:srgbClr val="0051C3"/>
                </a:solidFill>
                <a:effectLst/>
                <a:latin typeface="-apple-system"/>
                <a:hlinkClick r:id="rId2"/>
              </a:rPr>
              <a:t>AFL </a:t>
            </a:r>
            <a:r>
              <a:rPr lang="en-US" b="0" i="0" u="none" strike="noStrike" dirty="0" err="1">
                <a:solidFill>
                  <a:srgbClr val="0051C3"/>
                </a:solidFill>
                <a:effectLst/>
                <a:latin typeface="-apple-system"/>
                <a:hlinkClick r:id="rId2"/>
              </a:rPr>
              <a:t>fuzzer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, driving our </a:t>
            </a:r>
            <a:r>
              <a:rPr lang="en-US" b="0" i="0" dirty="0" err="1">
                <a:solidFill>
                  <a:srgbClr val="36393A"/>
                </a:solidFill>
                <a:effectLst/>
                <a:latin typeface="-apple-system"/>
              </a:rPr>
              <a:t>netlink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 shim program against a custom Linux kernel. All of this running inside KVM virtualization.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81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D4D5-19F4-A7A1-BE09-BC806948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6315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36393A"/>
                </a:solidFill>
                <a:effectLst/>
                <a:latin typeface="-apple-system"/>
              </a:rPr>
              <a:t>Coverage-guided fuzzing</a:t>
            </a:r>
            <a:br>
              <a:rPr lang="en-US" sz="2800" b="1" i="0" dirty="0">
                <a:solidFill>
                  <a:srgbClr val="36393A"/>
                </a:solidFill>
                <a:effectLst/>
                <a:latin typeface="-apple-system"/>
              </a:rPr>
            </a:br>
            <a:br>
              <a:rPr lang="en-US" sz="2800" b="1" i="0" dirty="0">
                <a:solidFill>
                  <a:srgbClr val="36393A"/>
                </a:solidFill>
                <a:effectLst/>
                <a:latin typeface="-apple-system"/>
              </a:rPr>
            </a:br>
            <a:r>
              <a:rPr lang="en-US" sz="2800" b="1" i="0" dirty="0">
                <a:solidFill>
                  <a:srgbClr val="36393A"/>
                </a:solidFill>
                <a:effectLst/>
                <a:latin typeface="-apple-system"/>
              </a:rPr>
              <a:t>-</a:t>
            </a:r>
            <a:r>
              <a:rPr lang="en-US" sz="2800" b="1" dirty="0">
                <a:solidFill>
                  <a:srgbClr val="36393A"/>
                </a:solidFill>
                <a:latin typeface="-apple-system"/>
              </a:rPr>
              <a:t>it </a:t>
            </a:r>
            <a:r>
              <a:rPr lang="en-US" sz="2800" b="0" i="0" dirty="0">
                <a:solidFill>
                  <a:srgbClr val="36393A"/>
                </a:solidFill>
                <a:effectLst/>
                <a:latin typeface="-apple-system"/>
              </a:rPr>
              <a:t>works on the principle of a feedback loop:</a:t>
            </a:r>
            <a:br>
              <a:rPr lang="en-US" sz="2800" b="0" i="0" dirty="0">
                <a:solidFill>
                  <a:srgbClr val="36393A"/>
                </a:solidFill>
                <a:effectLst/>
                <a:latin typeface="-apple-system"/>
              </a:rPr>
            </a:br>
            <a:r>
              <a:rPr lang="en-US" sz="2800" b="0" i="0" dirty="0">
                <a:solidFill>
                  <a:srgbClr val="36393A"/>
                </a:solidFill>
                <a:effectLst/>
                <a:latin typeface="-apple-system"/>
              </a:rPr>
              <a:t>-the </a:t>
            </a:r>
            <a:r>
              <a:rPr lang="en-US" sz="2800" b="0" i="0" dirty="0" err="1">
                <a:solidFill>
                  <a:srgbClr val="36393A"/>
                </a:solidFill>
                <a:effectLst/>
                <a:latin typeface="-apple-system"/>
              </a:rPr>
              <a:t>fuzzer</a:t>
            </a:r>
            <a:r>
              <a:rPr lang="en-US" sz="2800" b="0" i="0" dirty="0">
                <a:solidFill>
                  <a:srgbClr val="36393A"/>
                </a:solidFill>
                <a:effectLst/>
                <a:latin typeface="-apple-system"/>
              </a:rPr>
              <a:t> picks the most promising test case</a:t>
            </a:r>
            <a:br>
              <a:rPr lang="en-US" sz="2800" b="0" i="0" dirty="0">
                <a:solidFill>
                  <a:srgbClr val="36393A"/>
                </a:solidFill>
                <a:effectLst/>
                <a:latin typeface="-apple-system"/>
              </a:rPr>
            </a:br>
            <a:r>
              <a:rPr lang="en-US" sz="2800" b="0" i="0" dirty="0">
                <a:solidFill>
                  <a:srgbClr val="36393A"/>
                </a:solidFill>
                <a:effectLst/>
                <a:latin typeface="-apple-system"/>
              </a:rPr>
              <a:t>-the </a:t>
            </a:r>
            <a:r>
              <a:rPr lang="en-US" sz="2800" b="0" i="0" dirty="0" err="1">
                <a:solidFill>
                  <a:srgbClr val="36393A"/>
                </a:solidFill>
                <a:effectLst/>
                <a:latin typeface="-apple-system"/>
              </a:rPr>
              <a:t>fuzzer</a:t>
            </a:r>
            <a:r>
              <a:rPr lang="en-US" sz="2800" b="0" i="0" dirty="0">
                <a:solidFill>
                  <a:srgbClr val="36393A"/>
                </a:solidFill>
                <a:effectLst/>
                <a:latin typeface="-apple-system"/>
              </a:rPr>
              <a:t> mutates the test into a large number of new test cases</a:t>
            </a:r>
            <a:br>
              <a:rPr lang="en-US" sz="2800" b="0" i="0" dirty="0">
                <a:solidFill>
                  <a:srgbClr val="36393A"/>
                </a:solidFill>
                <a:effectLst/>
                <a:latin typeface="-apple-system"/>
              </a:rPr>
            </a:br>
            <a:r>
              <a:rPr lang="en-US" sz="2800" b="0" i="0" dirty="0">
                <a:solidFill>
                  <a:srgbClr val="36393A"/>
                </a:solidFill>
                <a:effectLst/>
                <a:latin typeface="-apple-system"/>
              </a:rPr>
              <a:t>-the target code runs the mutated test cases, and reports back code coverage</a:t>
            </a:r>
            <a:br>
              <a:rPr lang="en-US" sz="2800" b="0" i="0" dirty="0">
                <a:solidFill>
                  <a:srgbClr val="36393A"/>
                </a:solidFill>
                <a:effectLst/>
                <a:latin typeface="-apple-system"/>
              </a:rPr>
            </a:br>
            <a:r>
              <a:rPr lang="en-US" sz="2800" b="0" i="0" dirty="0">
                <a:solidFill>
                  <a:srgbClr val="36393A"/>
                </a:solidFill>
                <a:effectLst/>
                <a:latin typeface="-apple-system"/>
              </a:rPr>
              <a:t>-the </a:t>
            </a:r>
            <a:r>
              <a:rPr lang="en-US" sz="2800" b="0" i="0" dirty="0" err="1">
                <a:solidFill>
                  <a:srgbClr val="36393A"/>
                </a:solidFill>
                <a:effectLst/>
                <a:latin typeface="-apple-system"/>
              </a:rPr>
              <a:t>fuzzer</a:t>
            </a:r>
            <a:r>
              <a:rPr lang="en-US" sz="2800" b="0" i="0" dirty="0">
                <a:solidFill>
                  <a:srgbClr val="36393A"/>
                </a:solidFill>
                <a:effectLst/>
                <a:latin typeface="-apple-system"/>
              </a:rPr>
              <a:t> computes a score from the reported coverage, and uses it to prioritize the interesting mutated tests and remove the redundant ones</a:t>
            </a:r>
            <a:br>
              <a:rPr lang="en-US" sz="2800" b="0" i="0" dirty="0">
                <a:solidFill>
                  <a:srgbClr val="36393A"/>
                </a:solidFill>
                <a:effectLst/>
                <a:latin typeface="-apple-system"/>
              </a:rPr>
            </a:br>
            <a:r>
              <a:rPr lang="en-US" sz="2800" b="0" i="0" dirty="0">
                <a:solidFill>
                  <a:srgbClr val="36393A"/>
                </a:solidFill>
                <a:effectLst/>
                <a:latin typeface="-apple-system"/>
              </a:rPr>
              <a:t>-For example, let's say the input test is "hello". </a:t>
            </a:r>
            <a:r>
              <a:rPr lang="en-US" sz="2800" b="0" i="0" dirty="0" err="1">
                <a:solidFill>
                  <a:srgbClr val="36393A"/>
                </a:solidFill>
                <a:effectLst/>
                <a:latin typeface="-apple-system"/>
              </a:rPr>
              <a:t>Fuzzer</a:t>
            </a:r>
            <a:r>
              <a:rPr lang="en-US" sz="2800" b="0" i="0" dirty="0">
                <a:solidFill>
                  <a:srgbClr val="36393A"/>
                </a:solidFill>
                <a:effectLst/>
                <a:latin typeface="-apple-system"/>
              </a:rPr>
              <a:t> may mutate it to a number of tests, for example: "</a:t>
            </a:r>
            <a:r>
              <a:rPr lang="en-US" sz="2800" b="0" i="0" dirty="0" err="1">
                <a:solidFill>
                  <a:srgbClr val="36393A"/>
                </a:solidFill>
                <a:effectLst/>
                <a:latin typeface="-apple-system"/>
              </a:rPr>
              <a:t>hEllo</a:t>
            </a:r>
            <a:r>
              <a:rPr lang="en-US" sz="2800" b="0" i="0" dirty="0">
                <a:solidFill>
                  <a:srgbClr val="36393A"/>
                </a:solidFill>
                <a:effectLst/>
                <a:latin typeface="-apple-system"/>
              </a:rPr>
              <a:t>" (bit flip), "</a:t>
            </a:r>
            <a:r>
              <a:rPr lang="en-US" sz="2800" b="0" i="0" dirty="0" err="1">
                <a:solidFill>
                  <a:srgbClr val="36393A"/>
                </a:solidFill>
                <a:effectLst/>
                <a:latin typeface="-apple-system"/>
              </a:rPr>
              <a:t>hXello</a:t>
            </a:r>
            <a:r>
              <a:rPr lang="en-US" sz="2800" b="0" i="0" dirty="0">
                <a:solidFill>
                  <a:srgbClr val="36393A"/>
                </a:solidFill>
                <a:effectLst/>
                <a:latin typeface="-apple-system"/>
              </a:rPr>
              <a:t>" (byte insertion), "</a:t>
            </a:r>
            <a:r>
              <a:rPr lang="en-US" sz="2800" b="0" i="0" dirty="0" err="1">
                <a:solidFill>
                  <a:srgbClr val="36393A"/>
                </a:solidFill>
                <a:effectLst/>
                <a:latin typeface="-apple-system"/>
              </a:rPr>
              <a:t>hllo</a:t>
            </a:r>
            <a:r>
              <a:rPr lang="en-US" sz="2800" b="0" i="0" dirty="0">
                <a:solidFill>
                  <a:srgbClr val="36393A"/>
                </a:solidFill>
                <a:effectLst/>
                <a:latin typeface="-apple-system"/>
              </a:rPr>
              <a:t>" (byte deletion). If any of these tests will yield an interesting code coverage, then it will be prioritized and used as a base for a next generation of tests.</a:t>
            </a:r>
            <a:br>
              <a:rPr lang="en-US" sz="1600" dirty="0">
                <a:solidFill>
                  <a:srgbClr val="36393A"/>
                </a:solidFill>
                <a:latin typeface="-apple-system"/>
              </a:rPr>
            </a:br>
            <a:br>
              <a:rPr lang="en-US" sz="2800" b="0" i="0" dirty="0">
                <a:solidFill>
                  <a:srgbClr val="36393A"/>
                </a:solidFill>
                <a:effectLst/>
                <a:latin typeface="-apple-system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385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CE5D-55F0-3825-CCAA-6ADDA5FC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80668"/>
            <a:ext cx="10515600" cy="141605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6393A"/>
                </a:solidFill>
                <a:effectLst/>
                <a:latin typeface="-apple-system"/>
              </a:rPr>
              <a:t>Kernel code coverage</a:t>
            </a:r>
            <a:br>
              <a:rPr lang="en-US" b="1" i="0" dirty="0">
                <a:solidFill>
                  <a:srgbClr val="36393A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18474-847D-C02C-8E1B-46168EFEE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1452880"/>
            <a:ext cx="10798810" cy="4636771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The kernel has at least two built-in coverage mechanisms - GCOV and KCOV: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51C3"/>
                </a:solidFill>
                <a:effectLst/>
                <a:latin typeface="-apple-system"/>
                <a:hlinkClick r:id="rId2"/>
              </a:rPr>
              <a:t>Using </a:t>
            </a:r>
            <a:r>
              <a:rPr lang="en-US" b="0" i="0" u="none" strike="noStrike" dirty="0" err="1">
                <a:solidFill>
                  <a:srgbClr val="0051C3"/>
                </a:solidFill>
                <a:effectLst/>
                <a:latin typeface="-apple-system"/>
                <a:hlinkClick r:id="rId2"/>
              </a:rPr>
              <a:t>gcov</a:t>
            </a:r>
            <a:r>
              <a:rPr lang="en-US" b="0" i="0" u="none" strike="noStrike" dirty="0">
                <a:solidFill>
                  <a:srgbClr val="0051C3"/>
                </a:solidFill>
                <a:effectLst/>
                <a:latin typeface="-apple-system"/>
                <a:hlinkClick r:id="rId2"/>
              </a:rPr>
              <a:t> with the Linux kernel</a:t>
            </a:r>
            <a:endParaRPr lang="en-US" b="0" i="0" dirty="0">
              <a:solidFill>
                <a:srgbClr val="36393A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51C3"/>
                </a:solidFill>
                <a:effectLst/>
                <a:latin typeface="-apple-system"/>
                <a:hlinkClick r:id="rId3"/>
              </a:rPr>
              <a:t>KCOV: code coverage for fuzzing</a:t>
            </a:r>
            <a:endParaRPr lang="en-US" b="0" i="0" dirty="0">
              <a:solidFill>
                <a:srgbClr val="36393A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-KCOV was designed with fuzzing in mind, so we'll use this.</a:t>
            </a:r>
          </a:p>
          <a:p>
            <a:pPr algn="l"/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-KCOV is capable of recording code coverage from the whole kernel. It can be set with KCOV_INSTRUMENT_ALL option. </a:t>
            </a:r>
          </a:p>
          <a:p>
            <a:pPr algn="l"/>
            <a:r>
              <a:rPr lang="en-US" dirty="0">
                <a:solidFill>
                  <a:srgbClr val="36393A"/>
                </a:solidFill>
                <a:latin typeface="-apple-system"/>
              </a:rPr>
              <a:t>-D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isadvantages : it would slow down the parts of the kernel we don't want to profile, and would introduce noise in our measurements (reduce "stability"). </a:t>
            </a:r>
          </a:p>
          <a:p>
            <a:pPr algn="l"/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-Today, we focus on </a:t>
            </a:r>
            <a:r>
              <a:rPr lang="en-US" b="0" i="0" dirty="0" err="1">
                <a:solidFill>
                  <a:srgbClr val="36393A"/>
                </a:solidFill>
                <a:effectLst/>
                <a:latin typeface="-apple-system"/>
              </a:rPr>
              <a:t>netlink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 machinery, first we enable KCOV on whole "net" directory tree.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999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FE20-47AA-B45B-6DCD-9EC4B975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63722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6393A"/>
                </a:solidFill>
                <a:effectLst/>
                <a:latin typeface="-apple-system"/>
              </a:rPr>
              <a:t>Feeding KCOV into AFL</a:t>
            </a:r>
            <a:br>
              <a:rPr lang="en-US" b="1" i="0" dirty="0">
                <a:solidFill>
                  <a:srgbClr val="36393A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DC5B4-B55F-0E14-8B3E-748A0BEA2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09739"/>
            <a:ext cx="10515600" cy="437991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The next step is to learn how to trick AFL.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AFL sets up an array of 64K 8-bit numbers - "</a:t>
            </a:r>
            <a:r>
              <a:rPr lang="en-US" b="0" i="0" dirty="0" err="1">
                <a:solidFill>
                  <a:srgbClr val="36393A"/>
                </a:solidFill>
                <a:effectLst/>
                <a:latin typeface="-apple-system"/>
              </a:rPr>
              <a:t>shared_mem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" or "</a:t>
            </a:r>
            <a:r>
              <a:rPr lang="en-US" b="0" i="0" dirty="0" err="1">
                <a:solidFill>
                  <a:srgbClr val="36393A"/>
                </a:solidFill>
                <a:effectLst/>
                <a:latin typeface="-apple-system"/>
              </a:rPr>
              <a:t>trace_bits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" and is shared with the traced program. Every byte in the array can be thought of as a hit counter for a particular (</a:t>
            </a:r>
            <a:r>
              <a:rPr lang="en-US" b="0" i="0" dirty="0" err="1">
                <a:solidFill>
                  <a:srgbClr val="36393A"/>
                </a:solidFill>
                <a:effectLst/>
                <a:latin typeface="-apple-system"/>
              </a:rPr>
              <a:t>branch_src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36393A"/>
                </a:solidFill>
                <a:effectLst/>
                <a:latin typeface="-apple-system"/>
              </a:rPr>
              <a:t>branch_dst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) pair.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It's important to notice that AFL prefers random branch labels, rather than reusing the %rip value to identify the basic blocks. This is to increase entropy - we want our hit counters in the array to be uniformly distributed.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The algorithm AFL uses is:</a:t>
            </a:r>
          </a:p>
          <a:p>
            <a:pPr algn="l"/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 	</a:t>
            </a:r>
            <a:r>
              <a:rPr lang="en-US" b="0" i="0" dirty="0" err="1">
                <a:solidFill>
                  <a:srgbClr val="36393A"/>
                </a:solidFill>
                <a:effectLst/>
                <a:latin typeface="-apple-system"/>
              </a:rPr>
              <a:t>cur_location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 = &lt;COMPILE_TIME_RANDOM&gt;;</a:t>
            </a:r>
          </a:p>
          <a:p>
            <a:pPr algn="l"/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	</a:t>
            </a:r>
            <a:r>
              <a:rPr lang="en-US" b="0" i="0" dirty="0" err="1">
                <a:solidFill>
                  <a:srgbClr val="36393A"/>
                </a:solidFill>
                <a:effectLst/>
                <a:latin typeface="-apple-system"/>
              </a:rPr>
              <a:t>shared_mem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[</a:t>
            </a:r>
            <a:r>
              <a:rPr lang="en-US" b="0" i="0" dirty="0" err="1">
                <a:solidFill>
                  <a:srgbClr val="36393A"/>
                </a:solidFill>
                <a:effectLst/>
                <a:latin typeface="-apple-system"/>
              </a:rPr>
              <a:t>cur_location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 ^ </a:t>
            </a:r>
            <a:r>
              <a:rPr lang="en-US" b="0" i="0" dirty="0" err="1">
                <a:solidFill>
                  <a:srgbClr val="36393A"/>
                </a:solidFill>
                <a:effectLst/>
                <a:latin typeface="-apple-system"/>
              </a:rPr>
              <a:t>prev_location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]++; </a:t>
            </a:r>
          </a:p>
          <a:p>
            <a:pPr algn="l"/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	</a:t>
            </a:r>
            <a:r>
              <a:rPr lang="en-US" b="0" i="0" dirty="0" err="1">
                <a:solidFill>
                  <a:srgbClr val="36393A"/>
                </a:solidFill>
                <a:effectLst/>
                <a:latin typeface="-apple-system"/>
              </a:rPr>
              <a:t>prev_location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36393A"/>
                </a:solidFill>
                <a:effectLst/>
                <a:latin typeface="-apple-system"/>
              </a:rPr>
              <a:t>cur_location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 &gt;&gt; 1;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6393A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17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A7A4-14CA-8247-EF0E-A28E44DB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881"/>
            <a:ext cx="10515600" cy="772160"/>
          </a:xfrm>
        </p:spPr>
        <p:txBody>
          <a:bodyPr>
            <a:normAutofit fontScale="90000"/>
          </a:bodyPr>
          <a:lstStyle/>
          <a:p>
            <a:r>
              <a:rPr lang="en-IN" dirty="0"/>
              <a:t>Fuzzing </a:t>
            </a:r>
            <a:r>
              <a:rPr lang="en-IN" dirty="0" err="1"/>
              <a:t>NetLink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0BBCB-DDDB-8569-4CAE-C8126C8CB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873761"/>
            <a:ext cx="10515600" cy="5215890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IN" sz="4500" dirty="0" err="1"/>
              <a:t>netlink_fd</a:t>
            </a:r>
            <a:r>
              <a:rPr lang="en-IN" sz="4500" dirty="0"/>
              <a:t> = socket(AF_NETLINK, SOCK_RAW | SOCK_NONBLOCK, </a:t>
            </a:r>
            <a:r>
              <a:rPr lang="en-IN" sz="4500" dirty="0" err="1"/>
              <a:t>buf</a:t>
            </a:r>
            <a:r>
              <a:rPr lang="en-IN" sz="4500" dirty="0"/>
              <a:t>[0]);</a:t>
            </a:r>
          </a:p>
          <a:p>
            <a:r>
              <a:rPr lang="en-IN" sz="4500" dirty="0"/>
              <a:t>struct </a:t>
            </a:r>
            <a:r>
              <a:rPr lang="en-IN" sz="4500" dirty="0" err="1"/>
              <a:t>sockaddr_nl</a:t>
            </a:r>
            <a:r>
              <a:rPr lang="en-IN" sz="4500" dirty="0"/>
              <a:t> </a:t>
            </a:r>
            <a:r>
              <a:rPr lang="en-IN" sz="4500" dirty="0" err="1"/>
              <a:t>sa</a:t>
            </a:r>
            <a:r>
              <a:rPr lang="en-IN" sz="4500" dirty="0"/>
              <a:t> = {</a:t>
            </a:r>
          </a:p>
          <a:p>
            <a:r>
              <a:rPr lang="en-IN" sz="4500" dirty="0"/>
              <a:t>        .</a:t>
            </a:r>
            <a:r>
              <a:rPr lang="en-IN" sz="4500" dirty="0" err="1"/>
              <a:t>nl_family</a:t>
            </a:r>
            <a:r>
              <a:rPr lang="en-IN" sz="4500" dirty="0"/>
              <a:t> = AF_NETLINK,</a:t>
            </a:r>
          </a:p>
          <a:p>
            <a:r>
              <a:rPr lang="en-IN" sz="4500" dirty="0"/>
              <a:t>        .</a:t>
            </a:r>
            <a:r>
              <a:rPr lang="en-IN" sz="4500" dirty="0" err="1"/>
              <a:t>nl_groups</a:t>
            </a:r>
            <a:r>
              <a:rPr lang="en-IN" sz="4500" dirty="0"/>
              <a:t> = (</a:t>
            </a:r>
            <a:r>
              <a:rPr lang="en-IN" sz="4500" dirty="0" err="1"/>
              <a:t>buf</a:t>
            </a:r>
            <a:r>
              <a:rPr lang="en-IN" sz="4500" dirty="0"/>
              <a:t>[1] &lt;&lt;24) | (</a:t>
            </a:r>
            <a:r>
              <a:rPr lang="en-IN" sz="4500" dirty="0" err="1"/>
              <a:t>buf</a:t>
            </a:r>
            <a:r>
              <a:rPr lang="en-IN" sz="4500" dirty="0"/>
              <a:t>[2]&lt;&lt;16) | (</a:t>
            </a:r>
            <a:r>
              <a:rPr lang="en-IN" sz="4500" dirty="0" err="1"/>
              <a:t>buf</a:t>
            </a:r>
            <a:r>
              <a:rPr lang="en-IN" sz="4500" dirty="0"/>
              <a:t>[3]&lt;&lt;8) | </a:t>
            </a:r>
            <a:r>
              <a:rPr lang="en-IN" sz="4500" dirty="0" err="1"/>
              <a:t>buf</a:t>
            </a:r>
            <a:r>
              <a:rPr lang="en-IN" sz="4500" dirty="0"/>
              <a:t>[4],</a:t>
            </a:r>
          </a:p>
          <a:p>
            <a:r>
              <a:rPr lang="en-IN" sz="4500" dirty="0"/>
              <a:t>};</a:t>
            </a:r>
          </a:p>
          <a:p>
            <a:r>
              <a:rPr lang="en-IN" sz="4500" dirty="0"/>
              <a:t>bind(</a:t>
            </a:r>
            <a:r>
              <a:rPr lang="en-IN" sz="4500" dirty="0" err="1"/>
              <a:t>netlink_fd</a:t>
            </a:r>
            <a:r>
              <a:rPr lang="en-IN" sz="4500" dirty="0"/>
              <a:t>, (struct </a:t>
            </a:r>
            <a:r>
              <a:rPr lang="en-IN" sz="4500" dirty="0" err="1"/>
              <a:t>sockaddr</a:t>
            </a:r>
            <a:r>
              <a:rPr lang="en-IN" sz="4500" dirty="0"/>
              <a:t> *) &amp;</a:t>
            </a:r>
            <a:r>
              <a:rPr lang="en-IN" sz="4500" dirty="0" err="1"/>
              <a:t>sa</a:t>
            </a:r>
            <a:r>
              <a:rPr lang="en-IN" sz="4500" dirty="0"/>
              <a:t>, </a:t>
            </a:r>
            <a:r>
              <a:rPr lang="en-IN" sz="4500" dirty="0" err="1"/>
              <a:t>sizeof</a:t>
            </a:r>
            <a:r>
              <a:rPr lang="en-IN" sz="4500" dirty="0"/>
              <a:t>(</a:t>
            </a:r>
            <a:r>
              <a:rPr lang="en-IN" sz="4500" dirty="0" err="1"/>
              <a:t>sa</a:t>
            </a:r>
            <a:r>
              <a:rPr lang="en-IN" sz="4500" dirty="0"/>
              <a:t>));</a:t>
            </a:r>
          </a:p>
          <a:p>
            <a:r>
              <a:rPr lang="en-IN" sz="4500" dirty="0"/>
              <a:t>struct </a:t>
            </a:r>
            <a:r>
              <a:rPr lang="en-IN" sz="4500" dirty="0" err="1"/>
              <a:t>iovec</a:t>
            </a:r>
            <a:r>
              <a:rPr lang="en-IN" sz="4500" dirty="0"/>
              <a:t> </a:t>
            </a:r>
            <a:r>
              <a:rPr lang="en-IN" sz="4500" dirty="0" err="1"/>
              <a:t>iov</a:t>
            </a:r>
            <a:r>
              <a:rPr lang="en-IN" sz="4500" dirty="0"/>
              <a:t> = { &amp;</a:t>
            </a:r>
            <a:r>
              <a:rPr lang="en-IN" sz="4500" dirty="0" err="1"/>
              <a:t>buf</a:t>
            </a:r>
            <a:r>
              <a:rPr lang="en-IN" sz="4500" dirty="0"/>
              <a:t>[5], </a:t>
            </a:r>
            <a:r>
              <a:rPr lang="en-IN" sz="4500" dirty="0" err="1"/>
              <a:t>buf_len</a:t>
            </a:r>
            <a:r>
              <a:rPr lang="en-IN" sz="4500" dirty="0"/>
              <a:t> - 5 };</a:t>
            </a:r>
          </a:p>
          <a:p>
            <a:r>
              <a:rPr lang="en-IN" sz="4500" dirty="0"/>
              <a:t>struct </a:t>
            </a:r>
            <a:r>
              <a:rPr lang="en-IN" sz="4500" dirty="0" err="1"/>
              <a:t>sockaddr_nl</a:t>
            </a:r>
            <a:r>
              <a:rPr lang="en-IN" sz="4500" dirty="0"/>
              <a:t> sax = {</a:t>
            </a:r>
          </a:p>
          <a:p>
            <a:r>
              <a:rPr lang="en-IN" sz="4500" dirty="0"/>
              <a:t>      .</a:t>
            </a:r>
            <a:r>
              <a:rPr lang="en-IN" sz="4500" dirty="0" err="1"/>
              <a:t>nl_family</a:t>
            </a:r>
            <a:r>
              <a:rPr lang="en-IN" sz="4500" dirty="0"/>
              <a:t> = AF_NETLINK, };</a:t>
            </a:r>
          </a:p>
          <a:p>
            <a:r>
              <a:rPr lang="en-IN" sz="4500" dirty="0"/>
              <a:t>struct </a:t>
            </a:r>
            <a:r>
              <a:rPr lang="en-IN" sz="4500" dirty="0" err="1"/>
              <a:t>msghdr</a:t>
            </a:r>
            <a:r>
              <a:rPr lang="en-IN" sz="4500" dirty="0"/>
              <a:t> </a:t>
            </a:r>
            <a:r>
              <a:rPr lang="en-IN" sz="4500" dirty="0" err="1"/>
              <a:t>msg</a:t>
            </a:r>
            <a:r>
              <a:rPr lang="en-IN" sz="4500" dirty="0"/>
              <a:t> = { &amp;sax, </a:t>
            </a:r>
            <a:r>
              <a:rPr lang="en-IN" sz="4500" dirty="0" err="1"/>
              <a:t>sizeof</a:t>
            </a:r>
            <a:r>
              <a:rPr lang="en-IN" sz="4500" dirty="0"/>
              <a:t>(sax), &amp;</a:t>
            </a:r>
            <a:r>
              <a:rPr lang="en-IN" sz="4500" dirty="0" err="1"/>
              <a:t>iov</a:t>
            </a:r>
            <a:r>
              <a:rPr lang="en-IN" sz="4500" dirty="0"/>
              <a:t>, 1, NULL, 0, 0 };</a:t>
            </a:r>
          </a:p>
          <a:p>
            <a:r>
              <a:rPr lang="en-IN" sz="4500" dirty="0"/>
              <a:t>r = </a:t>
            </a:r>
            <a:r>
              <a:rPr lang="en-IN" sz="4500" dirty="0" err="1"/>
              <a:t>sendmsg</a:t>
            </a:r>
            <a:r>
              <a:rPr lang="en-IN" sz="4500" dirty="0"/>
              <a:t>(</a:t>
            </a:r>
            <a:r>
              <a:rPr lang="en-IN" sz="4500" dirty="0" err="1"/>
              <a:t>netlink_fd</a:t>
            </a:r>
            <a:r>
              <a:rPr lang="en-IN" sz="4500" dirty="0"/>
              <a:t>, &amp;</a:t>
            </a:r>
            <a:r>
              <a:rPr lang="en-IN" sz="4500" dirty="0" err="1"/>
              <a:t>msg</a:t>
            </a:r>
            <a:r>
              <a:rPr lang="en-IN" sz="4500" dirty="0"/>
              <a:t>, 0);</a:t>
            </a:r>
          </a:p>
          <a:p>
            <a:r>
              <a:rPr lang="en-IN" sz="4500" dirty="0"/>
              <a:t>if (r != -1) {</a:t>
            </a:r>
          </a:p>
          <a:p>
            <a:r>
              <a:rPr lang="en-IN" sz="4500" dirty="0"/>
              <a:t>      /* </a:t>
            </a:r>
            <a:r>
              <a:rPr lang="en-IN" sz="4500" dirty="0" err="1"/>
              <a:t>sendmsg</a:t>
            </a:r>
            <a:r>
              <a:rPr lang="en-IN" sz="4500" dirty="0"/>
              <a:t> succeeded! great I guess... */ }</a:t>
            </a:r>
          </a:p>
        </p:txBody>
      </p:sp>
    </p:spTree>
    <p:extLst>
      <p:ext uri="{BB962C8B-B14F-4D97-AF65-F5344CB8AC3E}">
        <p14:creationId xmlns:p14="http://schemas.microsoft.com/office/powerpoint/2010/main" val="211558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7F2E0A-EE01-28D3-3320-5619E3054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" y="1087492"/>
            <a:ext cx="9605515" cy="583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6393A"/>
                </a:solidFill>
                <a:effectLst/>
                <a:latin typeface="-apple-system"/>
              </a:rPr>
              <a:t>With this running we will see the familiar AFL status screen: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36393A"/>
                </a:solidFill>
                <a:effectLst/>
                <a:latin typeface="-apple-system"/>
              </a:rPr>
              <a:t>  </a:t>
            </a:r>
            <a:r>
              <a:rPr kumimoji="0" lang="en-US" altLang="en-US" sz="35800" b="0" i="0" u="none" strike="noStrike" cap="none" normalizeH="0" baseline="0" dirty="0">
                <a:ln>
                  <a:noFill/>
                </a:ln>
                <a:solidFill>
                  <a:srgbClr val="36393A"/>
                </a:solidFill>
                <a:effectLst/>
                <a:latin typeface="-apple-system"/>
              </a:rPr>
              <a:t> 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Screenshot-from-2019-07-10-11-44-50">
            <a:extLst>
              <a:ext uri="{FF2B5EF4-FFF2-40B4-BE49-F238E27FC236}">
                <a16:creationId xmlns:a16="http://schemas.microsoft.com/office/drawing/2014/main" id="{D231A450-7FD1-CD8E-1C56-E5C024B2A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" y="1798321"/>
            <a:ext cx="9239885" cy="432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05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3CE2-5092-5ABA-0EA0-07BA61A4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3521"/>
            <a:ext cx="10515600" cy="544829"/>
          </a:xfrm>
        </p:spPr>
        <p:txBody>
          <a:bodyPr>
            <a:normAutofit/>
          </a:bodyPr>
          <a:lstStyle/>
          <a:p>
            <a:r>
              <a:rPr lang="en-IN" sz="3200" b="1" dirty="0"/>
              <a:t>Another Approach to 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C2E33-E238-706E-2D05-88D45EB3A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57680"/>
            <a:ext cx="10515600" cy="2895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syzkaller</a:t>
            </a:r>
            <a:r>
              <a:rPr lang="en-US" b="0" i="0" u="none" strike="noStrike" dirty="0">
                <a:solidFill>
                  <a:srgbClr val="0563C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(aka </a:t>
            </a:r>
            <a:r>
              <a:rPr lang="en-US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syzbot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 by Dmitry </a:t>
            </a:r>
            <a:r>
              <a:rPr lang="en-US" b="0" i="0" dirty="0" err="1">
                <a:solidFill>
                  <a:srgbClr val="36393A"/>
                </a:solidFill>
                <a:effectLst/>
                <a:latin typeface="-apple-system"/>
              </a:rPr>
              <a:t>Vyukov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, is a very powerful CI-style continuously running kernel </a:t>
            </a:r>
            <a:r>
              <a:rPr lang="en-US" b="0" i="0" dirty="0" err="1">
                <a:solidFill>
                  <a:srgbClr val="36393A"/>
                </a:solidFill>
                <a:effectLst/>
                <a:latin typeface="-apple-system"/>
              </a:rPr>
              <a:t>fuzzer</a:t>
            </a:r>
            <a:r>
              <a:rPr lang="en-US" b="0" i="0" dirty="0">
                <a:solidFill>
                  <a:srgbClr val="36393A"/>
                </a:solidFill>
                <a:effectLst/>
                <a:latin typeface="-apple-system"/>
              </a:rPr>
              <a:t>, which found hundreds of issues already. It's an awesome machine - it will even report the bugs automatically!</a:t>
            </a:r>
          </a:p>
          <a:p>
            <a:r>
              <a:rPr lang="en-US" dirty="0">
                <a:solidFill>
                  <a:srgbClr val="36393A"/>
                </a:solidFill>
                <a:latin typeface="-apple-system"/>
              </a:rPr>
              <a:t>     Reference : </a:t>
            </a:r>
            <a:r>
              <a:rPr lang="en-US" dirty="0">
                <a:solidFill>
                  <a:srgbClr val="36393A"/>
                </a:solidFill>
                <a:latin typeface="-apple-system"/>
                <a:hlinkClick r:id="rId2"/>
              </a:rPr>
              <a:t>https://github.com/google/syzkaller/blob/master/docs/syzbot.md</a:t>
            </a:r>
            <a:endParaRPr lang="en-US" dirty="0">
              <a:solidFill>
                <a:srgbClr val="36393A"/>
              </a:solidFill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6393A"/>
                </a:solidFill>
                <a:latin typeface="-apple-system"/>
              </a:rPr>
              <a:t>Trinity </a:t>
            </a:r>
            <a:r>
              <a:rPr lang="en-US" dirty="0" err="1">
                <a:solidFill>
                  <a:srgbClr val="36393A"/>
                </a:solidFill>
                <a:latin typeface="-apple-system"/>
              </a:rPr>
              <a:t>Fuzzer</a:t>
            </a:r>
            <a:r>
              <a:rPr lang="en-US" dirty="0">
                <a:solidFill>
                  <a:srgbClr val="36393A"/>
                </a:solidFill>
                <a:latin typeface="-apple-system"/>
              </a:rPr>
              <a:t> : </a:t>
            </a:r>
            <a:r>
              <a:rPr lang="en-US" dirty="0">
                <a:solidFill>
                  <a:srgbClr val="36393A"/>
                </a:solidFill>
                <a:latin typeface="-apple-system"/>
                <a:hlinkClick r:id="rId3"/>
              </a:rPr>
              <a:t>https://github.com/kernelslacker/trinity</a:t>
            </a:r>
            <a:endParaRPr lang="en-US" dirty="0">
              <a:solidFill>
                <a:srgbClr val="36393A"/>
              </a:solidFill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36393A"/>
                </a:solidFill>
                <a:latin typeface="-apple-system"/>
              </a:rPr>
              <a:t>Linux Key retention service:  https://blog.cloudflare.com/the-linux-kernel-key-retention-service-and-why-you-should-use-it-in-your-next-application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36393A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03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347</TotalTime>
  <Words>914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docs-Poppins</vt:lpstr>
      <vt:lpstr>Wingdings</vt:lpstr>
      <vt:lpstr>Office Theme</vt:lpstr>
      <vt:lpstr>Challenge 5 Development of Dependency Aware Linux Ker­nel based Fuzzer.  Author: Puja Dutta, Founder Shivit Infi Pvt Ltd </vt:lpstr>
      <vt:lpstr>FUZZING</vt:lpstr>
      <vt:lpstr>Approach to the problem</vt:lpstr>
      <vt:lpstr>Coverage-guided fuzzing  -it works on the principle of a feedback loop: -the fuzzer picks the most promising test case -the fuzzer mutates the test into a large number of new test cases -the target code runs the mutated test cases, and reports back code coverage -the fuzzer computes a score from the reported coverage, and uses it to prioritize the interesting mutated tests and remove the redundant ones -For example, let's say the input test is "hello". Fuzzer may mutate it to a number of tests, for example: "hEllo" (bit flip), "hXello" (byte insertion), "hllo" (byte deletion). If any of these tests will yield an interesting code coverage, then it will be prioritized and used as a base for a next generation of tests.  </vt:lpstr>
      <vt:lpstr>Kernel code coverage </vt:lpstr>
      <vt:lpstr>Feeding KCOV into AFL </vt:lpstr>
      <vt:lpstr>Fuzzing NetLink</vt:lpstr>
      <vt:lpstr>PowerPoint Presentation</vt:lpstr>
      <vt:lpstr>Another Approach to the problem</vt:lpstr>
      <vt:lpstr>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puja dutta</dc:creator>
  <cp:lastModifiedBy>puja dutta</cp:lastModifiedBy>
  <cp:revision>10</cp:revision>
  <dcterms:created xsi:type="dcterms:W3CDTF">2024-03-22T14:08:34Z</dcterms:created>
  <dcterms:modified xsi:type="dcterms:W3CDTF">2024-03-23T07:57:07Z</dcterms:modified>
</cp:coreProperties>
</file>