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to PPT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Converted from PDF with 10 pages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1.2 How towrite adocument</a:t>
            </a:r>
          </a:p>
          <a:p>
            <a:pPr/>
            <a:r>
              <a:rPr sz="1584"/>
              <a:t>1.2.1 Themain document</a:t>
            </a:r>
          </a:p>
          <a:p>
            <a:pPr/>
            <a:r>
              <a:rPr sz="1296"/>
              <a:t>Choose the name of the document, say document . Copy template.tex to document.tex , then edit it, change the title, the authors and set proper in-</a:t>
            </a:r>
          </a:p>
          <a:p>
            <a:pPr/>
            <a:r>
              <a:rPr sz="1584"/>
              <a:t>clude(s)for allthechapters.</a:t>
            </a:r>
          </a:p>
          <a:p>
            <a:pPr/>
            <a:r>
              <a:rPr sz="1584"/>
              <a:t>1.2.2 Chapters</a:t>
            </a:r>
          </a:p>
          <a:p>
            <a:pPr/>
            <a:r>
              <a:rPr sz="1296"/>
              <a:t>Eachchaptershouldbeincludedinthemaindocumentasaseparateﬁle. Youcan choose any name for the ﬁle, but we suggest adding a sufﬁx to the name of the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mainﬁle. Forour examplewe usetheﬁle name document_chapter1.tex . First, copy template_chapter.tex todocument_chapter1.tex</a:t>
            </a:r>
          </a:p>
          <a:p>
            <a:pPr/>
            <a:r>
              <a:rPr sz="1584"/>
              <a:t>andaddthe line</a:t>
            </a:r>
          </a:p>
          <a:p>
            <a:pPr/>
            <a:r>
              <a:rPr sz="1584"/>
              <a:t>\include{document_chapter1}</a:t>
            </a:r>
          </a:p>
          <a:p>
            <a:pPr/>
            <a:r>
              <a:rPr sz="1296"/>
              <a:t>inthedocument.tex ,thenedit document_chapter1.tex ,changethe chaptertitleand editthebody ofthechapterappropriately.</a:t>
            </a:r>
          </a:p>
          <a:p>
            <a:pPr/>
            <a:r>
              <a:rPr sz="1584"/>
              <a:t>1.2.3 Spell-checking</a:t>
            </a:r>
          </a:p>
          <a:p>
            <a:pPr/>
            <a:r>
              <a:rPr sz="1584"/>
              <a:t>Douse aspell-checker, please!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You may also want to check grammar, style and so on. Actually you should doit (ifyou have enoughsparetime). But you mustcheckspelling!</a:t>
            </a:r>
          </a:p>
          <a:p>
            <a:pPr/>
            <a:r>
              <a:rPr sz="1296"/>
              <a:t>You can use the ispell package for this, from within emacs, or from the</a:t>
            </a:r>
          </a:p>
          <a:p>
            <a:pPr/>
            <a:r>
              <a:rPr sz="1584"/>
              <a:t>commandline:</a:t>
            </a:r>
          </a:p>
          <a:p>
            <a:pPr/>
            <a:r>
              <a:rPr sz="1584"/>
              <a:t>ispell -t document_chapter1.tex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1.3. LATEX ANDPDFL ATEXCAPABILITIES 7</a:t>
            </a:r>
          </a:p>
          <a:p>
            <a:pPr/>
            <a:r>
              <a:rPr sz="1584"/>
              <a:t>1.3 LATEX andpdfLATEX capabilities</a:t>
            </a:r>
          </a:p>
          <a:p>
            <a:pPr/>
            <a:r>
              <a:rPr sz="1584"/>
              <a:t>1.3.1 Overview</a:t>
            </a:r>
          </a:p>
          <a:p>
            <a:pPr/>
            <a:r>
              <a:rPr sz="1296"/>
              <a:t>First you edit your source .texﬁle. In L ATEX you compile it using the latex command to a .dviﬁle (which stands for device-independent). The .dviﬁle</a:t>
            </a:r>
          </a:p>
          <a:p>
            <a:pPr/>
            <a:r>
              <a:rPr sz="1296"/>
              <a:t>can be converted to any device-dependent format you like using an appropriate</a:t>
            </a:r>
          </a:p>
          <a:p>
            <a:pPr/>
            <a:r>
              <a:rPr sz="1584"/>
              <a:t>driver, forexample dvips.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When producing .pdfﬁles you should use pdflatex , which produces di- rectly.pdfﬁles out of .texsources. Note that in the .texﬁle you may need</a:t>
            </a:r>
          </a:p>
          <a:p>
            <a:pPr/>
            <a:r>
              <a:rPr sz="1584"/>
              <a:t>to usesomePDFspeciﬁcpackages.</a:t>
            </a:r>
          </a:p>
          <a:p>
            <a:pPr/>
            <a:r>
              <a:rPr sz="1296"/>
              <a:t>For viewing .texﬁles use your favourite text editor, for viewing .dviﬁles under X Window System use xdvicommand, .psﬁles can be viewed with gv</a:t>
            </a:r>
          </a:p>
          <a:p>
            <a:pPr/>
            <a:r>
              <a:rPr sz="1584"/>
              <a:t>(orghostview ) and.pdfﬁleswith acroread ,gvorxpdf.</a:t>
            </a:r>
          </a:p>
          <a:p>
            <a:pPr/>
            <a:r>
              <a:rPr sz="1584"/>
              <a:t>1.3.2 LATEX</a:t>
            </a:r>
          </a:p>
          <a:p>
            <a:pPr/>
            <a:r>
              <a:rPr sz="1584"/>
              <a:t>A lotof examplescanbe foundinthis document.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Youshouldalsoprint</a:t>
            </a:r>
          </a:p>
          <a:p>
            <a:pPr/>
            <a:r>
              <a:rPr sz="1296"/>
              <a:t>_x000F_doc/latex/general/latex2e.dvi and _x000F_doc/latex/general/lshort2e.dvi fromyour tetexdistribution(usuallyin</a:t>
            </a:r>
          </a:p>
          <a:p>
            <a:pPr/>
            <a:r>
              <a:rPr sz="1584"/>
              <a:t>_x000F_/usr/share/texmf or</a:t>
            </a:r>
          </a:p>
          <a:p>
            <a:pPr/>
            <a:r>
              <a:rPr sz="1584"/>
              <a:t>_x000F_/usr/lib/texmf/texmf ).</a:t>
            </a:r>
          </a:p>
          <a:p>
            <a:pPr/>
            <a:r>
              <a:rPr sz="1584"/>
              <a:t>1.3.3 pdfLATEX</a:t>
            </a:r>
          </a:p>
          <a:p>
            <a:pPr/>
            <a:r>
              <a:rPr sz="1296"/>
              <a:t>Consult doc/pdftex/manual.pdf from your tetexdistribution for more details. Veryusefulinformationscanbefoundinthe hyperref andgraphics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7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packagemanuals:</a:t>
            </a:r>
          </a:p>
          <a:p>
            <a:pPr/>
            <a:r>
              <a:rPr sz="1296"/>
              <a:t>_x000F_doc/latex/hyperref/manual.pdf and _x000F_doc/latex/graphics/grfguide.dvi .</a:t>
            </a:r>
          </a:p>
          <a:p>
            <a:pPr/>
            <a:r>
              <a:rPr sz="1584"/>
              <a:t>1.3.4 Examples</a:t>
            </a:r>
          </a:p>
          <a:p>
            <a:pPr/>
            <a:r>
              <a:rPr sz="1584"/>
              <a:t>References</a:t>
            </a:r>
          </a:p>
          <a:p>
            <a:pPr/>
            <a:r>
              <a:rPr sz="1584"/>
              <a:t>MIMUW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8 CHAPTER1. TEMPLATE</a:t>
            </a:r>
          </a:p>
          <a:p>
            <a:pPr/>
            <a:r>
              <a:rPr sz="1584"/>
              <a:t>Hyperlinks</a:t>
            </a:r>
          </a:p>
          <a:p>
            <a:pPr/>
            <a:r>
              <a:rPr sz="1584"/>
              <a:t>Thisisa target.</a:t>
            </a:r>
          </a:p>
          <a:p>
            <a:pPr/>
            <a:r>
              <a:rPr sz="1584"/>
              <a:t>Andthisis alink.</a:t>
            </a:r>
          </a:p>
          <a:p>
            <a:pPr/>
            <a:r>
              <a:rPr sz="1584"/>
              <a:t>Dashes,etc.</a:t>
            </a:r>
          </a:p>
          <a:p>
            <a:pPr/>
            <a:r>
              <a:rPr sz="1584"/>
              <a:t>Therearethreekindsof horizontaldash: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_x000F_- (useinsidewords;forexample“home-page”,“X-rated”) _x000F_– (usethisonebetweennumbers;for example“pages2–22”)</a:t>
            </a:r>
          </a:p>
          <a:p>
            <a:pPr/>
            <a:r>
              <a:rPr sz="1584"/>
              <a:t>_x000F_— (usethisoneas a sentenceseparator— like here)</a:t>
            </a:r>
          </a:p>
          <a:p>
            <a:pPr/>
            <a:r>
              <a:rPr sz="1584"/>
              <a:t>Nationalcharacters</a:t>
            </a:r>
          </a:p>
          <a:p>
            <a:pPr/>
            <a:r>
              <a:rPr sz="1584"/>
              <a:t>_x000F_ó, é,í, ...</a:t>
            </a:r>
          </a:p>
          <a:p>
            <a:pPr/>
            <a:r>
              <a:rPr sz="1584"/>
              <a:t>_x000F_è, à,ì, ...</a:t>
            </a:r>
          </a:p>
          <a:p>
            <a:pPr/>
            <a:r>
              <a:rPr sz="1584"/>
              <a:t>_x000F_ô, ê,...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_x000F_õ, ñ,...</a:t>
            </a:r>
          </a:p>
          <a:p>
            <a:pPr/>
            <a:r>
              <a:rPr sz="1584"/>
              <a:t>_x000F_ö, ë,...</a:t>
            </a:r>
          </a:p>
          <a:p>
            <a:pPr/>
            <a:r>
              <a:rPr sz="1584"/>
              <a:t>_x000F_˙ z</a:t>
            </a:r>
          </a:p>
          <a:p>
            <a:pPr/>
            <a:r>
              <a:rPr sz="1584"/>
              <a:t>_x000F_˛ a, ˛ e</a:t>
            </a:r>
          </a:p>
          <a:p>
            <a:pPr/>
            <a:r>
              <a:rPr sz="1584"/>
              <a:t>_x000F_ł, ø,ß</a:t>
            </a:r>
          </a:p>
          <a:p>
            <a:pPr/>
            <a:r>
              <a:rPr sz="1296"/>
              <a:t>There are other ways to do this, see the documentation for inputenc pack-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Sample PDF Document</a:t>
            </a:r>
          </a:p>
          <a:p>
            <a:pPr/>
            <a:r>
              <a:rPr sz="1584"/>
              <a:t>RobertMaron</a:t>
            </a:r>
          </a:p>
          <a:p>
            <a:pPr/>
            <a:r>
              <a:rPr sz="1584"/>
              <a:t>Grzegorz Grudzi ´nski</a:t>
            </a:r>
          </a:p>
          <a:p>
            <a:pPr/>
            <a:r>
              <a:rPr sz="1584"/>
              <a:t>February20, 1999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8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age.</a:t>
            </a:r>
          </a:p>
          <a:p>
            <a:pPr/>
            <a:r>
              <a:rPr sz="1584"/>
              <a:t>Reserved characters</a:t>
            </a:r>
          </a:p>
          <a:p>
            <a:pPr/>
            <a:r>
              <a:rPr sz="1296"/>
              <a:t>Some characters have some special meaning, thus cannot be entered in the usual</a:t>
            </a:r>
          </a:p>
          <a:p>
            <a:pPr/>
            <a:r>
              <a:rPr sz="1584"/>
              <a:t>way.</a:t>
            </a:r>
          </a:p>
          <a:p>
            <a:pPr/>
            <a:r>
              <a:rPr sz="1584"/>
              <a:t>_x000F_$ &amp;% # _{ }</a:t>
            </a:r>
          </a:p>
          <a:p>
            <a:pPr/>
            <a:r>
              <a:rPr sz="1584"/>
              <a:t>_x000F_˜ ˆ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1.3. LATEX ANDPDFL ATEXCAPABILITIES 9</a:t>
            </a:r>
          </a:p>
          <a:p>
            <a:pPr/>
            <a:r>
              <a:rPr sz="1584"/>
              <a:t>Math</a:t>
            </a:r>
          </a:p>
          <a:p>
            <a:pPr/>
            <a:r>
              <a:rPr sz="1584"/>
              <a:t>_x000F_12,12n, ...</a:t>
            </a:r>
          </a:p>
          <a:p>
            <a:pPr/>
            <a:r>
              <a:rPr sz="1584"/>
              <a:t>_x000F_i1,i2n, ...</a:t>
            </a:r>
          </a:p>
          <a:p>
            <a:pPr/>
            <a:r>
              <a:rPr sz="1584"/>
              <a:t>2,2n</a:t>
            </a:r>
          </a:p>
          <a:p>
            <a:pPr/>
            <a:r>
              <a:rPr sz="1584"/>
              <a:t>2_x0000_3,...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_x000F_</a:t>
            </a:r>
            <a:br/>
            <a:r>
              <a:rPr sz="1584"/>
              <a:t>,_x000C_,_x000D_,</a:t>
            </a:r>
          </a:p>
          <a:p>
            <a:pPr/>
            <a:r>
              <a:rPr sz="1584"/>
              <a:t>, ...</a:t>
            </a:r>
          </a:p>
          <a:p>
            <a:pPr/>
            <a:r>
              <a:rPr sz="1584"/>
              <a:t>_x000F_!,),_x0015_,6=,2,?, ...</a:t>
            </a:r>
          </a:p>
          <a:p>
            <a:pPr/>
            <a:r>
              <a:rPr sz="1584"/>
              <a:t>2, ...</a:t>
            </a:r>
          </a:p>
          <a:p>
            <a:pPr/>
            <a:r>
              <a:rPr sz="1584"/>
              <a:t>_x000F_2 + 2, ...</a:t>
            </a:r>
          </a:p>
          <a:p>
            <a:pPr/>
            <a:r>
              <a:rPr sz="1584"/>
              <a:t>Formoreexamplesandsymbolsseechapter3of lshort2e.dvi 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Fonts</a:t>
            </a:r>
          </a:p>
          <a:p>
            <a:pPr/>
            <a:r>
              <a:rPr sz="1584"/>
              <a:t>_x000F_Roman</a:t>
            </a:r>
          </a:p>
          <a:p>
            <a:pPr/>
            <a:r>
              <a:rPr sz="1584"/>
              <a:t>_x000F_Emphasis</a:t>
            </a:r>
          </a:p>
          <a:p>
            <a:pPr/>
            <a:r>
              <a:rPr sz="1584"/>
              <a:t>_x000F_Mediumweight—the default</a:t>
            </a:r>
          </a:p>
          <a:p>
            <a:pPr/>
            <a:r>
              <a:rPr sz="1584"/>
              <a:t>_x000F_Boldface</a:t>
            </a:r>
          </a:p>
          <a:p>
            <a:pPr/>
            <a:r>
              <a:rPr sz="1584"/>
              <a:t>_x000F_Upright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_x000F_Slanted</a:t>
            </a:r>
          </a:p>
          <a:p>
            <a:pPr/>
            <a:r>
              <a:rPr sz="1584"/>
              <a:t>_x000F_Sansserif</a:t>
            </a:r>
          </a:p>
          <a:p>
            <a:pPr/>
            <a:r>
              <a:rPr sz="1584"/>
              <a:t>_x000F_SMALL CAPS</a:t>
            </a:r>
          </a:p>
          <a:p>
            <a:pPr/>
            <a:r>
              <a:rPr sz="1584"/>
              <a:t>_x000F_Typewriter</a:t>
            </a:r>
          </a:p>
          <a:p>
            <a:pPr/>
            <a:r>
              <a:rPr sz="1584"/>
              <a:t>_x000F_andsizes:</a:t>
            </a:r>
          </a:p>
          <a:p>
            <a:pPr/>
            <a:r>
              <a:rPr sz="1584"/>
              <a:t>–tiny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9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–scriptsize</a:t>
            </a:r>
          </a:p>
          <a:p>
            <a:pPr/>
            <a:r>
              <a:rPr sz="1584"/>
              <a:t>–footnotesize</a:t>
            </a:r>
          </a:p>
          <a:p>
            <a:pPr/>
            <a:r>
              <a:rPr sz="1584"/>
              <a:t>–small</a:t>
            </a:r>
          </a:p>
          <a:p>
            <a:pPr/>
            <a:r>
              <a:rPr sz="1584"/>
              <a:t>–normalsize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10 CHAPTER1. TEMPLATE</a:t>
            </a:r>
          </a:p>
          <a:p>
            <a:pPr/>
            <a:r>
              <a:rPr sz="1584"/>
              <a:t>–large</a:t>
            </a:r>
          </a:p>
          <a:p>
            <a:pPr/>
            <a:r>
              <a:rPr sz="1584"/>
              <a:t>–Large</a:t>
            </a:r>
          </a:p>
          <a:p>
            <a:pPr/>
            <a:r>
              <a:rPr sz="1584"/>
              <a:t>–LARGE</a:t>
            </a:r>
          </a:p>
          <a:p>
            <a:pPr/>
            <a:r>
              <a:rPr sz="1584"/>
              <a:t>–huge</a:t>
            </a:r>
          </a:p>
          <a:p>
            <a:pPr/>
            <a:r>
              <a:rPr sz="1584"/>
              <a:t>–Huge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Contents</a:t>
            </a:r>
          </a:p>
          <a:p>
            <a:pPr/>
            <a:r>
              <a:rPr sz="1584"/>
              <a:t>1 Template 5</a:t>
            </a:r>
          </a:p>
          <a:p>
            <a:pPr/>
            <a:r>
              <a:rPr sz="1296"/>
              <a:t>1.1 How tocompilea .texﬁleto a .pdfﬁle. . . . . . . . . . . . . 5 1.1.1 Tools . . . . . . . . . . . . . . . . . . . . . . . . . . . . 5</a:t>
            </a:r>
          </a:p>
          <a:p>
            <a:pPr/>
            <a:r>
              <a:rPr sz="1296"/>
              <a:t>1.1.2 How to usethetools . . . . . . . . . . . . . . . . . . . . 5 1.2 How towritea document . . . . . . . . . . . . . . . . . . . . . . 6</a:t>
            </a:r>
          </a:p>
          <a:p>
            <a:pPr/>
            <a:r>
              <a:rPr sz="1296"/>
              <a:t>1.2.1 Themaindocument . . . . . . . . . . . . . . . . . . . . . 6 1.2.2 Chapters . . . . . . . . . . . . . . . . . . . . . . . . . . 6</a:t>
            </a:r>
          </a:p>
          <a:p>
            <a:pPr/>
            <a:r>
              <a:rPr sz="1296"/>
              <a:t>1.2.3 Spell-checking . . . . . . . . . . . . . . . . . . . . . . . 6 1.3 L ATEXand pdfL ATEXcapabilities . . . . . . . . . . . . . . . . . . .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1.3.1 Overview . . . . . . . . . . . . . . . . . . . . . . . . . . 7 1.3.2 L ATEX. . . . . . . . . . . . . . . . . . . . . . . . . . . . 7</a:t>
            </a:r>
          </a:p>
          <a:p>
            <a:pPr/>
            <a:r>
              <a:rPr sz="1296"/>
              <a:t>1.3.3 pdfL ATEX. . . . . . . . . . . . . . . . . . . . . . . . . . 7 1.3.4 Examples . . . . . . . . . . . . . . . . . . . . . . . . . . 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4 CONTENTS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Chapter 1</a:t>
            </a:r>
          </a:p>
          <a:p>
            <a:pPr/>
            <a:r>
              <a:rPr sz="1584"/>
              <a:t>Template</a:t>
            </a:r>
          </a:p>
          <a:p>
            <a:pPr/>
            <a:r>
              <a:rPr sz="1584"/>
              <a:t>1.1 How to compilea .texﬁleto a.pdfﬁle</a:t>
            </a:r>
          </a:p>
          <a:p>
            <a:pPr/>
            <a:r>
              <a:rPr sz="1584"/>
              <a:t>1.1.1 Tools</a:t>
            </a:r>
          </a:p>
          <a:p>
            <a:pPr/>
            <a:r>
              <a:rPr sz="1584"/>
              <a:t>To processthe ﬁlesyou(may)need:</a:t>
            </a:r>
          </a:p>
          <a:p>
            <a:pPr/>
            <a:r>
              <a:rPr sz="1296"/>
              <a:t>_x000F_pdflatex (for example from tetexpackage_x0015_0.9-6, which you can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getfromRed Hat5.2 );</a:t>
            </a:r>
          </a:p>
          <a:p>
            <a:pPr/>
            <a:r>
              <a:rPr sz="1296"/>
              <a:t>_x000F_acroread (a PDFviewer,availablefrom http://www.adobe.com/ ); _x000F_ghostscript_x0015_5.10(forexamplefrom RedHatContrib )andghostview</a:t>
            </a:r>
          </a:p>
          <a:p>
            <a:pPr/>
            <a:r>
              <a:rPr sz="1584"/>
              <a:t>orgv(fromRedHatLinux);</a:t>
            </a:r>
          </a:p>
          <a:p>
            <a:pPr/>
            <a:r>
              <a:rPr sz="1584"/>
              <a:t>_x000F_efaxpackagecouldbe useful,ifyou plantofax documents.</a:t>
            </a:r>
          </a:p>
          <a:p>
            <a:pPr/>
            <a:r>
              <a:rPr sz="1584"/>
              <a:t>1.1.2 How touse the tools</a:t>
            </a:r>
          </a:p>
          <a:p>
            <a:pPr/>
            <a:r>
              <a:rPr sz="1584"/>
              <a:t>Follow thesesteps: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5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1.putallsource .texﬁlesinonedirectory,thenchdirtothedirectory(orput someofthemin theL ATEXsearchpath—if youknowhowto dothis);</a:t>
            </a:r>
          </a:p>
          <a:p>
            <a:pPr/>
            <a:r>
              <a:rPr sz="1296"/>
              <a:t>2.run“pdflatex file.tex ”onthemainﬁleofthedocumentthreetimes (three—to preparevalidtable ofcontents);</a:t>
            </a:r>
          </a:p>
          <a:p>
            <a:pPr/>
            <a:r>
              <a:rPr sz="1296"/>
              <a:t>3.to see or print the result use acroread (unfortunately some versions of acroread mayproducePostScriptwhichistoo complex),or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6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6 CHAPTER1. TEMPLATE</a:t>
            </a:r>
          </a:p>
          <a:p>
            <a:pPr/>
            <a:r>
              <a:rPr sz="1584"/>
              <a:t>4.runghostscript : “gv file.pdf ” todisplayor:</a:t>
            </a:r>
          </a:p>
          <a:p>
            <a:pPr/>
            <a:r>
              <a:rPr sz="1296"/>
              <a:t>“gs -dNOPAUSE -sDEVICE=pswrite -q -dBATCH -sOutputFile=ﬁle.ps ﬁle.pdf”</a:t>
            </a:r>
          </a:p>
          <a:p>
            <a:pPr/>
            <a:r>
              <a:rPr sz="1584"/>
              <a:t>to produce a PostScriptﬁle;</a:t>
            </a:r>
          </a:p>
          <a:p>
            <a:pPr/>
            <a:r>
              <a:rPr sz="1296"/>
              <a:t>5.run“fax send phone-number file.ps ”asroottosendafax,or—ifyou knowhowtodothis—modifythe faxscripttobeabletofax .pdfﬁlesdirectly</a:t>
            </a:r>
          </a:p>
          <a:p>
            <a:pPr/>
            <a:r>
              <a:rPr sz="1584"/>
              <a:t>(you have to insert“ |%PDF*” somewhere...).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